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"/>
  </p:notesMasterIdLst>
  <p:sldIdLst>
    <p:sldId id="256" r:id="rId2"/>
  </p:sldIdLst>
  <p:sldSz cx="512064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6A6A6"/>
    <a:srgbClr val="FF00FF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8" autoAdjust="0"/>
    <p:restoredTop sz="95563" autoAdjust="0"/>
  </p:normalViewPr>
  <p:slideViewPr>
    <p:cSldViewPr snapToGrid="0">
      <p:cViewPr>
        <p:scale>
          <a:sx n="74" d="100"/>
          <a:sy n="74" d="100"/>
        </p:scale>
        <p:origin x="-12152" y="-7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182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37FC3-7A00-459A-9F3E-1AE0227CC0D9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FDE9-89C7-4C3A-8086-FCD4A713ED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31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6449" rtl="0" eaLnBrk="1" latinLnBrk="1" hangingPunct="1">
      <a:defRPr sz="1478" kern="1200">
        <a:solidFill>
          <a:schemeClr val="tx1"/>
        </a:solidFill>
        <a:latin typeface="+mn-lt"/>
        <a:ea typeface="+mn-ea"/>
        <a:cs typeface="+mn-cs"/>
      </a:defRPr>
    </a:lvl1pPr>
    <a:lvl2pPr marL="563225" algn="l" defTabSz="1126449" rtl="0" eaLnBrk="1" latinLnBrk="1" hangingPunct="1">
      <a:defRPr sz="1478" kern="1200">
        <a:solidFill>
          <a:schemeClr val="tx1"/>
        </a:solidFill>
        <a:latin typeface="+mn-lt"/>
        <a:ea typeface="+mn-ea"/>
        <a:cs typeface="+mn-cs"/>
      </a:defRPr>
    </a:lvl2pPr>
    <a:lvl3pPr marL="1126449" algn="l" defTabSz="1126449" rtl="0" eaLnBrk="1" latinLnBrk="1" hangingPunct="1">
      <a:defRPr sz="1478" kern="1200">
        <a:solidFill>
          <a:schemeClr val="tx1"/>
        </a:solidFill>
        <a:latin typeface="+mn-lt"/>
        <a:ea typeface="+mn-ea"/>
        <a:cs typeface="+mn-cs"/>
      </a:defRPr>
    </a:lvl3pPr>
    <a:lvl4pPr marL="1689674" algn="l" defTabSz="1126449" rtl="0" eaLnBrk="1" latinLnBrk="1" hangingPunct="1">
      <a:defRPr sz="1478" kern="1200">
        <a:solidFill>
          <a:schemeClr val="tx1"/>
        </a:solidFill>
        <a:latin typeface="+mn-lt"/>
        <a:ea typeface="+mn-ea"/>
        <a:cs typeface="+mn-cs"/>
      </a:defRPr>
    </a:lvl4pPr>
    <a:lvl5pPr marL="2252899" algn="l" defTabSz="1126449" rtl="0" eaLnBrk="1" latinLnBrk="1" hangingPunct="1">
      <a:defRPr sz="1478" kern="1200">
        <a:solidFill>
          <a:schemeClr val="tx1"/>
        </a:solidFill>
        <a:latin typeface="+mn-lt"/>
        <a:ea typeface="+mn-ea"/>
        <a:cs typeface="+mn-cs"/>
      </a:defRPr>
    </a:lvl5pPr>
    <a:lvl6pPr marL="2816123" algn="l" defTabSz="1126449" rtl="0" eaLnBrk="1" latinLnBrk="1" hangingPunct="1">
      <a:defRPr sz="1478" kern="1200">
        <a:solidFill>
          <a:schemeClr val="tx1"/>
        </a:solidFill>
        <a:latin typeface="+mn-lt"/>
        <a:ea typeface="+mn-ea"/>
        <a:cs typeface="+mn-cs"/>
      </a:defRPr>
    </a:lvl6pPr>
    <a:lvl7pPr marL="3379348" algn="l" defTabSz="1126449" rtl="0" eaLnBrk="1" latinLnBrk="1" hangingPunct="1">
      <a:defRPr sz="1478" kern="1200">
        <a:solidFill>
          <a:schemeClr val="tx1"/>
        </a:solidFill>
        <a:latin typeface="+mn-lt"/>
        <a:ea typeface="+mn-ea"/>
        <a:cs typeface="+mn-cs"/>
      </a:defRPr>
    </a:lvl7pPr>
    <a:lvl8pPr marL="3942573" algn="l" defTabSz="1126449" rtl="0" eaLnBrk="1" latinLnBrk="1" hangingPunct="1">
      <a:defRPr sz="1478" kern="1200">
        <a:solidFill>
          <a:schemeClr val="tx1"/>
        </a:solidFill>
        <a:latin typeface="+mn-lt"/>
        <a:ea typeface="+mn-ea"/>
        <a:cs typeface="+mn-cs"/>
      </a:defRPr>
    </a:lvl8pPr>
    <a:lvl9pPr marL="4505797" algn="l" defTabSz="1126449" rtl="0" eaLnBrk="1" latinLnBrk="1" hangingPunct="1">
      <a:defRPr sz="14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28700" y="1143000"/>
            <a:ext cx="48006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FDE9-89C7-4C3A-8086-FCD4A713ED8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83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289782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93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99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752600"/>
            <a:ext cx="11041380" cy="2789682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752600"/>
            <a:ext cx="32484060" cy="2789682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36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12685" y="1273796"/>
            <a:ext cx="47436241" cy="2973892"/>
          </a:xfrm>
        </p:spPr>
        <p:txBody>
          <a:bodyPr anchor="b">
            <a:normAutofit/>
          </a:bodyPr>
          <a:lstStyle>
            <a:lvl1pPr algn="ctr">
              <a:defRPr sz="11668">
                <a:solidFill>
                  <a:srgbClr val="FF0000"/>
                </a:solidFill>
                <a:latin typeface="Adobe Fan Heiti Std B" panose="020B0700000000000000" pitchFamily="34" charset="-128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1912681" y="5141936"/>
            <a:ext cx="46967870" cy="23607724"/>
          </a:xfrm>
        </p:spPr>
        <p:txBody>
          <a:bodyPr>
            <a:normAutofit/>
          </a:bodyPr>
          <a:lstStyle>
            <a:lvl1pPr>
              <a:defRPr sz="4376">
                <a:solidFill>
                  <a:schemeClr val="bg1"/>
                </a:solidFill>
              </a:defRPr>
            </a:lvl1pPr>
            <a:lvl2pPr>
              <a:defRPr sz="4376">
                <a:solidFill>
                  <a:schemeClr val="bg1"/>
                </a:solidFill>
              </a:defRPr>
            </a:lvl2pPr>
            <a:lvl3pPr>
              <a:defRPr sz="4376">
                <a:solidFill>
                  <a:schemeClr val="bg1"/>
                </a:solidFill>
              </a:defRPr>
            </a:lvl3pPr>
            <a:lvl4pPr>
              <a:defRPr sz="4376">
                <a:solidFill>
                  <a:schemeClr val="bg1"/>
                </a:solidFill>
              </a:defRPr>
            </a:lvl4pPr>
            <a:lvl5pPr>
              <a:defRPr sz="4376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7126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5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03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763000"/>
            <a:ext cx="21762720" cy="2088642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763000"/>
            <a:ext cx="21762720" cy="2088642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85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8069582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2024360"/>
            <a:ext cx="21662705" cy="1768602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8069582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2024360"/>
            <a:ext cx="21769390" cy="1768602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5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56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97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26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C9BB-4501-4D66-8A42-0C8ADADE66F8}" type="datetimeFigureOut">
              <a:rPr lang="ko-KR" altLang="en-US" smtClean="0"/>
              <a:t>2022. 12. 12.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F6846-E543-4541-ABE0-15896CD097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6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l" defTabSz="3840480" rtl="0" eaLnBrk="1" latinLnBrk="1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1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s://www.google.co.kr/imgres?imgurl=http://www.cfa.harvard.edu/sweap/images/SI_Logo.jpg&amp;imgrefurl=http://www.cfa.harvard.edu/sweap/&amp;docid=3LGdV-kLrtUHOM&amp;tbnid=4AtKr4JnsbWYdM:&amp;w=1256&amp;h=1516&amp;ei=BJeQUemNHMmViQfGqICgAg&amp;ved=0CAIQxiAwAA&amp;iact=rics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2.jpeg"/><Relationship Id="rId15" Type="http://schemas.openxmlformats.org/officeDocument/2006/relationships/image" Target="../media/image12.jp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hyperlink" Target="https://www.epa.gov/hesc/remote-sensing-information-gateway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jp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598409" y="914400"/>
            <a:ext cx="49885600" cy="1140564"/>
          </a:xfrm>
        </p:spPr>
        <p:txBody>
          <a:bodyPr>
            <a:normAutofit/>
          </a:bodyPr>
          <a:lstStyle/>
          <a:p>
            <a:pPr lvl="0"/>
            <a:r>
              <a:rPr lang="en-US" altLang="ko-KR" sz="7200" b="1" dirty="0">
                <a:latin typeface="Arial" panose="020B0604020202020204" pitchFamily="34" charset="0"/>
                <a:cs typeface="Arial" panose="020B0604020202020204" pitchFamily="34" charset="0"/>
              </a:rPr>
              <a:t>Status of Tropospheric Emissions: Monitoring of Pollution (TEMPO)</a:t>
            </a:r>
            <a:endParaRPr lang="ko-KR" altLang="ko-K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ncrypted-tbn2.gstatic.com/images?q=tbn:ANd9GcQpsr-fiYlpf4MfJ8VmjdfEZ060h8mWEZCmjKP3XfTRofjg0dkFW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724" y="2909757"/>
            <a:ext cx="950239" cy="1063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직사각형 10"/>
          <p:cNvSpPr/>
          <p:nvPr/>
        </p:nvSpPr>
        <p:spPr>
          <a:xfrm>
            <a:off x="4994544" y="2045621"/>
            <a:ext cx="40395001" cy="290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Xiong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1,*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Kelly Chance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Raid M. Suleiman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Kevin J. Daugherty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David E. Flittner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John Houck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John E.  Davis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Gonzalo Gonzalez Abad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Caroline Nowlan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Huiqun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Chistopher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 Miller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Juseon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Bak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-sung Chong</a:t>
            </a:r>
            <a:r>
              <a:rPr lang="en-US" altLang="ko-KR" sz="4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TEMPO Team</a:t>
            </a:r>
          </a:p>
          <a:p>
            <a:pPr algn="ctr"/>
            <a:r>
              <a:rPr lang="en-US" altLang="ko-KR" sz="4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Astrophysics (</a:t>
            </a:r>
            <a:r>
              <a:rPr lang="en-US" altLang="ko-K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CfA</a:t>
            </a:r>
            <a:r>
              <a:rPr lang="en-US" altLang="ko-K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| Harvard &amp; Smithsonian  </a:t>
            </a:r>
            <a:r>
              <a:rPr lang="en-US" altLang="ko-KR" sz="4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</a:t>
            </a:r>
            <a:r>
              <a:rPr lang="en-US" altLang="ko-K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</a:t>
            </a:r>
            <a:r>
              <a:rPr lang="en-US" altLang="ko-K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4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University  </a:t>
            </a:r>
            <a:r>
              <a:rPr lang="en-US" altLang="ko-KR" sz="4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Pusan National University  *</a:t>
            </a:r>
            <a:r>
              <a:rPr lang="en-US" altLang="ko-KR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xliu@cfa.harvard.edu</a:t>
            </a:r>
            <a:r>
              <a:rPr lang="en-US" altLang="ko-KR" sz="4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ko-KR" altLang="ko-KR" sz="4376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388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914400" y="4361688"/>
            <a:ext cx="16276320" cy="27432000"/>
          </a:xfrm>
          <a:prstGeom prst="rect">
            <a:avLst/>
          </a:prstGeom>
          <a:ln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1" y="32202339"/>
            <a:ext cx="5102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 Fall meeting 2022, December 12-16, 2022, Chicago, IL, USA 	</a:t>
            </a:r>
            <a:endParaRPr lang="ko-KR" altLang="en-US" sz="4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914400"/>
            <a:ext cx="4216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A55K-1233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직사각형 210"/>
          <p:cNvSpPr/>
          <p:nvPr/>
        </p:nvSpPr>
        <p:spPr>
          <a:xfrm>
            <a:off x="17450781" y="4361689"/>
            <a:ext cx="16292932" cy="27725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" name="직사각형 409"/>
          <p:cNvSpPr/>
          <p:nvPr/>
        </p:nvSpPr>
        <p:spPr>
          <a:xfrm>
            <a:off x="33992240" y="4362098"/>
            <a:ext cx="16276320" cy="27706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00" y="13935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26" name="Picture 2" descr="AGU22 hero image">
            <a:extLst>
              <a:ext uri="{FF2B5EF4-FFF2-40B4-BE49-F238E27FC236}">
                <a16:creationId xmlns:a16="http://schemas.microsoft.com/office/drawing/2014/main" id="{A200B43B-2B57-574C-84F8-E9B55B3D5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14091" r="53332" b="19994"/>
          <a:stretch/>
        </p:blipFill>
        <p:spPr bwMode="auto">
          <a:xfrm>
            <a:off x="961869" y="1929315"/>
            <a:ext cx="4394809" cy="22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400C50B-73AB-4A41-9DF2-4D933F4B9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4543" y="763394"/>
            <a:ext cx="3624830" cy="1611447"/>
          </a:xfrm>
          <a:prstGeom prst="rect">
            <a:avLst/>
          </a:prstGeom>
        </p:spPr>
      </p:pic>
      <p:pic>
        <p:nvPicPr>
          <p:cNvPr id="164" name="Google Shape;472;p14" descr="NASA">
            <a:extLst>
              <a:ext uri="{FF2B5EF4-FFF2-40B4-BE49-F238E27FC236}">
                <a16:creationId xmlns:a16="http://schemas.microsoft.com/office/drawing/2014/main" id="{CA407514-2AEB-2244-BCE1-C3F1AC37176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12921" y="2872230"/>
            <a:ext cx="1229670" cy="113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tempo logo">
            <a:extLst>
              <a:ext uri="{FF2B5EF4-FFF2-40B4-BE49-F238E27FC236}">
                <a16:creationId xmlns:a16="http://schemas.microsoft.com/office/drawing/2014/main" id="{9239B86D-16C7-6B49-9175-1276EB3C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437" y="819782"/>
            <a:ext cx="16510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Google Shape;442;p14">
            <a:extLst>
              <a:ext uri="{FF2B5EF4-FFF2-40B4-BE49-F238E27FC236}">
                <a16:creationId xmlns:a16="http://schemas.microsoft.com/office/drawing/2014/main" id="{1D570DF1-6A4B-A145-AFD0-60A9C57AF02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148569" y="2856975"/>
            <a:ext cx="1225731" cy="115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470;p14" descr="Maxar - Space Foundation">
            <a:extLst>
              <a:ext uri="{FF2B5EF4-FFF2-40B4-BE49-F238E27FC236}">
                <a16:creationId xmlns:a16="http://schemas.microsoft.com/office/drawing/2014/main" id="{529D2C97-42F2-F741-8298-8AC89CCB791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413585" y="2924018"/>
            <a:ext cx="1925787" cy="38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471;p14" descr="One Global Network for a Hyper-connected World | Intelsat">
            <a:extLst>
              <a:ext uri="{FF2B5EF4-FFF2-40B4-BE49-F238E27FC236}">
                <a16:creationId xmlns:a16="http://schemas.microsoft.com/office/drawing/2014/main" id="{67761718-1C17-E947-BED3-BBCBC3BFF9D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95401" y="3493792"/>
            <a:ext cx="1943971" cy="47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iPoster">
            <a:extLst>
              <a:ext uri="{FF2B5EF4-FFF2-40B4-BE49-F238E27FC236}">
                <a16:creationId xmlns:a16="http://schemas.microsoft.com/office/drawing/2014/main" id="{4E364355-850E-5244-B596-86E6D2D9AC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05" y="794515"/>
            <a:ext cx="1370992" cy="137099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A08AF4-0CDE-CC46-8F77-31293FE24479}"/>
              </a:ext>
            </a:extLst>
          </p:cNvPr>
          <p:cNvSpPr txBox="1"/>
          <p:nvPr/>
        </p:nvSpPr>
        <p:spPr>
          <a:xfrm>
            <a:off x="12344400" y="5290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4E54A57-A4B7-1548-94D3-944112AD523A}"/>
              </a:ext>
            </a:extLst>
          </p:cNvPr>
          <p:cNvSpPr/>
          <p:nvPr/>
        </p:nvSpPr>
        <p:spPr>
          <a:xfrm>
            <a:off x="938463" y="4406002"/>
            <a:ext cx="16252257" cy="6689703"/>
          </a:xfrm>
          <a:prstGeom prst="roundRect">
            <a:avLst>
              <a:gd name="adj" fmla="val 4549"/>
            </a:avLst>
          </a:prstGeom>
          <a:solidFill>
            <a:schemeClr val="accent1">
              <a:lumMod val="20000"/>
              <a:lumOff val="80000"/>
            </a:schemeClr>
          </a:soli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Introduction: TEMPO, it is about time!</a:t>
            </a:r>
          </a:p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61869" y="4510314"/>
            <a:ext cx="1077216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TEMPO, it is about time!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revolutionary hourly daytime atmospheric pollution over North America from the GEO</a:t>
            </a:r>
          </a:p>
          <a:p>
            <a:pPr marL="1028700" lvl="1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NASA’s first EVI selected in 2012 and first host payload.</a:t>
            </a:r>
          </a:p>
          <a:p>
            <a:pPr marL="1572768" lvl="2" indent="-571500">
              <a:buFont typeface="Wingdings" pitchFamily="2" charset="2"/>
              <a:buChar char="Ø"/>
            </a:pP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PI-led mission from SAO by PI Dr. Kelly Chance</a:t>
            </a:r>
          </a:p>
          <a:p>
            <a:pPr marL="1572768" lvl="2" indent="-571500">
              <a:buFont typeface="Wingdings" pitchFamily="2" charset="2"/>
              <a:buChar char="Ø"/>
            </a:pP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project management at NASA </a:t>
            </a:r>
            <a:r>
              <a:rPr lang="en-US" altLang="ko-KR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LaRC</a:t>
            </a:r>
            <a:endParaRPr lang="en-US" altLang="ko-KR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72768" lvl="2" indent="-571500">
              <a:buFont typeface="Wingdings" pitchFamily="2" charset="2"/>
              <a:buChar char="Ø"/>
            </a:pP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development at Ball Aerospace &amp; Technologies.</a:t>
            </a:r>
          </a:p>
          <a:p>
            <a:pPr marL="1572768" lvl="2" indent="-571500">
              <a:buFont typeface="Wingdings" pitchFamily="2" charset="2"/>
              <a:buChar char="Ø"/>
            </a:pP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team includes other institutions, Universities, and companies with international collaboration.</a:t>
            </a:r>
          </a:p>
          <a:p>
            <a:pPr marL="1572768" lvl="2" indent="-571500">
              <a:buFont typeface="Wingdings" pitchFamily="2" charset="2"/>
              <a:buChar char="Ø"/>
            </a:pP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project management also at NASA </a:t>
            </a:r>
            <a:r>
              <a:rPr lang="en-US" altLang="ko-KR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LaRC</a:t>
            </a: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designated by NASA to find host and launch vehicle for TEMPO.</a:t>
            </a:r>
          </a:p>
          <a:p>
            <a:pPr marL="1572768" lvl="2" indent="-571500">
              <a:buFont typeface="Wingdings" pitchFamily="2" charset="2"/>
              <a:buChar char="Ø"/>
            </a:pP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satellite provider by Maxar Technologies, host by Intelsat on Intelsat 40e (IS40e), launch on SpaceX Falcon 9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North America component of an international geostationary air quality constellation.</a:t>
            </a:r>
          </a:p>
        </p:txBody>
      </p:sp>
      <p:pic>
        <p:nvPicPr>
          <p:cNvPr id="171" name="Google Shape;269;p2">
            <a:extLst>
              <a:ext uri="{FF2B5EF4-FFF2-40B4-BE49-F238E27FC236}">
                <a16:creationId xmlns:a16="http://schemas.microsoft.com/office/drawing/2014/main" id="{F6C5BEAC-955C-3F4D-B409-BDB5A2E07E31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056638" y="4510314"/>
            <a:ext cx="4771207" cy="6560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98924602-1D53-E349-8C70-D34CE44EC4C3}"/>
              </a:ext>
            </a:extLst>
          </p:cNvPr>
          <p:cNvSpPr/>
          <p:nvPr/>
        </p:nvSpPr>
        <p:spPr>
          <a:xfrm>
            <a:off x="914400" y="11286664"/>
            <a:ext cx="16276320" cy="6086936"/>
          </a:xfrm>
          <a:prstGeom prst="roundRect">
            <a:avLst>
              <a:gd name="adj" fmla="val 6348"/>
            </a:avLst>
          </a:prstGeom>
          <a:solidFill>
            <a:schemeClr val="accent1">
              <a:lumMod val="20000"/>
              <a:lumOff val="80000"/>
            </a:schemeClr>
          </a:soli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Introduction: TEMPO, it is about time!</a:t>
            </a:r>
          </a:p>
          <a:p>
            <a:pPr algn="ctr"/>
            <a:endParaRPr lang="en-U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AB67416-DAE9-4747-A496-BFDB9974D646}"/>
              </a:ext>
            </a:extLst>
          </p:cNvPr>
          <p:cNvSpPr txBox="1"/>
          <p:nvPr/>
        </p:nvSpPr>
        <p:spPr>
          <a:xfrm>
            <a:off x="914401" y="11268173"/>
            <a:ext cx="66228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ko-K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Status </a:t>
            </a: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by Ball in Nov. 2018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Maxar selected in July 2019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Intelsat selected in 02/2020.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sensor fully integrated onto IS40e on 6/30/2022. 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Spacecraft thermal vacuum testing completed in Oct. &amp; spacecraft dynamic testing in mid-Dec.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Operation/Mission Readiness Review (ORR/MRR) in late Jan./early Feb. 2022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KDP-E in Feb. 2023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~ 3/21/2023</a:t>
            </a:r>
          </a:p>
        </p:txBody>
      </p:sp>
      <p:pic>
        <p:nvPicPr>
          <p:cNvPr id="174" name="Google Shape;290;p4">
            <a:extLst>
              <a:ext uri="{FF2B5EF4-FFF2-40B4-BE49-F238E27FC236}">
                <a16:creationId xmlns:a16="http://schemas.microsoft.com/office/drawing/2014/main" id="{6FAFFA10-8028-3F4F-B58C-5A741F84E7C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l="1381" t="21899" r="4590" b="30542"/>
          <a:stretch/>
        </p:blipFill>
        <p:spPr>
          <a:xfrm>
            <a:off x="7420888" y="11346336"/>
            <a:ext cx="4392198" cy="296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287;p4">
            <a:extLst>
              <a:ext uri="{FF2B5EF4-FFF2-40B4-BE49-F238E27FC236}">
                <a16:creationId xmlns:a16="http://schemas.microsoft.com/office/drawing/2014/main" id="{7837D9E8-219B-7749-88ED-AE1AD481DA5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420888" y="14364310"/>
            <a:ext cx="4392198" cy="295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291;p4" descr="A picture containing text, indoor, cluttered, messy&#10;&#10;Description automatically generated">
            <a:extLst>
              <a:ext uri="{FF2B5EF4-FFF2-40B4-BE49-F238E27FC236}">
                <a16:creationId xmlns:a16="http://schemas.microsoft.com/office/drawing/2014/main" id="{1E3C2C1F-8137-DB40-9283-738F0713E3AB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023221" y="11334399"/>
            <a:ext cx="4957364" cy="496680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92;p4">
            <a:extLst>
              <a:ext uri="{FF2B5EF4-FFF2-40B4-BE49-F238E27FC236}">
                <a16:creationId xmlns:a16="http://schemas.microsoft.com/office/drawing/2014/main" id="{EFAABF05-B111-894C-AD3B-5084C9B87AEE}"/>
              </a:ext>
            </a:extLst>
          </p:cNvPr>
          <p:cNvSpPr txBox="1"/>
          <p:nvPr/>
        </p:nvSpPr>
        <p:spPr>
          <a:xfrm>
            <a:off x="8470775" y="13967312"/>
            <a:ext cx="2308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Courtesy from Ball</a:t>
            </a:r>
            <a:endParaRPr dirty="0"/>
          </a:p>
        </p:txBody>
      </p:sp>
      <p:sp>
        <p:nvSpPr>
          <p:cNvPr id="216" name="Google Shape;292;p4">
            <a:extLst>
              <a:ext uri="{FF2B5EF4-FFF2-40B4-BE49-F238E27FC236}">
                <a16:creationId xmlns:a16="http://schemas.microsoft.com/office/drawing/2014/main" id="{45F654F3-3203-644D-AF40-C4EF8D530CF3}"/>
              </a:ext>
            </a:extLst>
          </p:cNvPr>
          <p:cNvSpPr txBox="1"/>
          <p:nvPr/>
        </p:nvSpPr>
        <p:spPr>
          <a:xfrm>
            <a:off x="8350092" y="16973490"/>
            <a:ext cx="24830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Courtesy from Maxar</a:t>
            </a:r>
            <a:endParaRPr dirty="0"/>
          </a:p>
        </p:txBody>
      </p:sp>
      <p:sp>
        <p:nvSpPr>
          <p:cNvPr id="217" name="Google Shape;292;p4">
            <a:extLst>
              <a:ext uri="{FF2B5EF4-FFF2-40B4-BE49-F238E27FC236}">
                <a16:creationId xmlns:a16="http://schemas.microsoft.com/office/drawing/2014/main" id="{FD917AF2-0CC6-D74D-B3F9-11F66834927C}"/>
              </a:ext>
            </a:extLst>
          </p:cNvPr>
          <p:cNvSpPr txBox="1"/>
          <p:nvPr/>
        </p:nvSpPr>
        <p:spPr>
          <a:xfrm>
            <a:off x="13361141" y="11240105"/>
            <a:ext cx="24830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Courtesy from Maxar</a:t>
            </a:r>
            <a:endParaRPr dirty="0"/>
          </a:p>
        </p:txBody>
      </p:sp>
      <p:sp>
        <p:nvSpPr>
          <p:cNvPr id="218" name="Google Shape;295;p4">
            <a:extLst>
              <a:ext uri="{FF2B5EF4-FFF2-40B4-BE49-F238E27FC236}">
                <a16:creationId xmlns:a16="http://schemas.microsoft.com/office/drawing/2014/main" id="{001BBAF7-F026-8C44-AECB-DF18DF50794B}"/>
              </a:ext>
            </a:extLst>
          </p:cNvPr>
          <p:cNvSpPr txBox="1"/>
          <p:nvPr/>
        </p:nvSpPr>
        <p:spPr>
          <a:xfrm>
            <a:off x="11912600" y="16347766"/>
            <a:ext cx="53975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Left: 1</a:t>
            </a:r>
            <a:r>
              <a:rPr lang="en-US" sz="2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fully integrated powered testing of TEMPO in July on IS40e.</a:t>
            </a:r>
            <a:endParaRPr sz="2800" b="1" dirty="0"/>
          </a:p>
        </p:txBody>
      </p:sp>
      <p:sp>
        <p:nvSpPr>
          <p:cNvPr id="220" name="Rounded Rectangle 219">
            <a:extLst>
              <a:ext uri="{FF2B5EF4-FFF2-40B4-BE49-F238E27FC236}">
                <a16:creationId xmlns:a16="http://schemas.microsoft.com/office/drawing/2014/main" id="{C8252315-7FAF-8247-A8FD-57856BDB67BF}"/>
              </a:ext>
            </a:extLst>
          </p:cNvPr>
          <p:cNvSpPr/>
          <p:nvPr/>
        </p:nvSpPr>
        <p:spPr>
          <a:xfrm>
            <a:off x="914400" y="17518000"/>
            <a:ext cx="16276320" cy="14569554"/>
          </a:xfrm>
          <a:prstGeom prst="roundRect">
            <a:avLst>
              <a:gd name="adj" fmla="val 2861"/>
            </a:avLst>
          </a:prstGeom>
          <a:solidFill>
            <a:schemeClr val="accent1">
              <a:lumMod val="20000"/>
              <a:lumOff val="80000"/>
            </a:schemeClr>
          </a:soli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Introduction: TEMPO, it is about time!</a:t>
            </a:r>
          </a:p>
          <a:p>
            <a:pPr algn="ctr"/>
            <a:endParaRPr lang="en-US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71518300-39F9-0147-AF48-DAD645C38FA6}"/>
              </a:ext>
            </a:extLst>
          </p:cNvPr>
          <p:cNvSpPr txBox="1"/>
          <p:nvPr/>
        </p:nvSpPr>
        <p:spPr>
          <a:xfrm>
            <a:off x="914401" y="17577328"/>
            <a:ext cx="162104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ko-K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Instrument &amp; Measurements </a:t>
            </a: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 grating spectrometer measuring solar irradiance and solar backscattered Earth radiance 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Nominal: </a:t>
            </a: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Field of Regard (FOR) within 1 hour in 10 granules with ~2.5 M pixels with native spatial resolution 2.0x4.75 km</a:t>
            </a:r>
            <a:r>
              <a:rPr lang="en-US" altLang="ko-KR" sz="2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center of FOR (from 8 km</a:t>
            </a:r>
            <a:r>
              <a:rPr lang="en-US" altLang="ko-KR" sz="2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Mexico City to 21 km</a:t>
            </a:r>
            <a:r>
              <a:rPr lang="en-US" altLang="ko-KR" sz="2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Canadian tar sands)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Optimized scan: 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daylight portion of FOR in early AM/late PM at higher temporal resolution (~30 mins)</a:t>
            </a:r>
            <a:endParaRPr lang="en-US" sz="2600" dirty="0">
              <a:solidFill>
                <a:srgbClr val="0000FF"/>
              </a:solidFill>
              <a:sym typeface="Arial Narrow"/>
            </a:endParaRP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High-time scan (up to 25%): 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Narrow"/>
              </a:rPr>
              <a:t>selected portion of FOR at higher temporal resolution (e.g., &lt;= 10 mins)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3" name="Google Shape;302;p5">
            <a:extLst>
              <a:ext uri="{FF2B5EF4-FFF2-40B4-BE49-F238E27FC236}">
                <a16:creationId xmlns:a16="http://schemas.microsoft.com/office/drawing/2014/main" id="{A2C0A409-0E4C-D947-A9CF-23BD1F624069}"/>
              </a:ext>
            </a:extLst>
          </p:cNvPr>
          <p:cNvGrpSpPr/>
          <p:nvPr/>
        </p:nvGrpSpPr>
        <p:grpSpPr>
          <a:xfrm>
            <a:off x="974424" y="20643972"/>
            <a:ext cx="7269431" cy="5169187"/>
            <a:chOff x="0" y="0"/>
            <a:chExt cx="8147956" cy="4952843"/>
          </a:xfrm>
        </p:grpSpPr>
        <p:grpSp>
          <p:nvGrpSpPr>
            <p:cNvPr id="234" name="Google Shape;303;p5">
              <a:extLst>
                <a:ext uri="{FF2B5EF4-FFF2-40B4-BE49-F238E27FC236}">
                  <a16:creationId xmlns:a16="http://schemas.microsoft.com/office/drawing/2014/main" id="{3B24B72C-50FE-354F-8F31-A5368AF1D09C}"/>
                </a:ext>
              </a:extLst>
            </p:cNvPr>
            <p:cNvGrpSpPr/>
            <p:nvPr/>
          </p:nvGrpSpPr>
          <p:grpSpPr>
            <a:xfrm>
              <a:off x="0" y="0"/>
              <a:ext cx="8147956" cy="4952843"/>
              <a:chOff x="0" y="0"/>
              <a:chExt cx="7449248" cy="5747631"/>
            </a:xfrm>
          </p:grpSpPr>
          <p:pic>
            <p:nvPicPr>
              <p:cNvPr id="239" name="Google Shape;304;p5">
                <a:extLst>
                  <a:ext uri="{FF2B5EF4-FFF2-40B4-BE49-F238E27FC236}">
                    <a16:creationId xmlns:a16="http://schemas.microsoft.com/office/drawing/2014/main" id="{48FAC865-94D2-CC47-9028-E4E6589E516C}"/>
                  </a:ext>
                </a:extLst>
              </p:cNvPr>
              <p:cNvPicPr preferRelativeResize="0"/>
              <p:nvPr/>
            </p:nvPicPr>
            <p:blipFill rotWithShape="1">
              <a:blip r:embed="rId17">
                <a:alphaModFix/>
              </a:blip>
              <a:srcRect l="5503" t="9768" r="13030" b="5219"/>
              <a:stretch/>
            </p:blipFill>
            <p:spPr>
              <a:xfrm>
                <a:off x="0" y="0"/>
                <a:ext cx="7449248" cy="574763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305;p5">
                <a:extLst>
                  <a:ext uri="{FF2B5EF4-FFF2-40B4-BE49-F238E27FC236}">
                    <a16:creationId xmlns:a16="http://schemas.microsoft.com/office/drawing/2014/main" id="{5FEC2FAD-4186-AA4F-B032-7E1B7DAF98F0}"/>
                  </a:ext>
                </a:extLst>
              </p:cNvPr>
              <p:cNvSpPr/>
              <p:nvPr/>
            </p:nvSpPr>
            <p:spPr>
              <a:xfrm>
                <a:off x="1595578" y="458525"/>
                <a:ext cx="2057400" cy="4365624"/>
              </a:xfrm>
              <a:prstGeom prst="rect">
                <a:avLst/>
              </a:prstGeom>
              <a:noFill/>
              <a:ln w="38100" cap="flat" cmpd="sng">
                <a:solidFill>
                  <a:srgbClr val="000090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       </a:t>
                </a:r>
                <a:endParaRPr lang="en-US" sz="110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241" name="Google Shape;306;p5">
                <a:extLst>
                  <a:ext uri="{FF2B5EF4-FFF2-40B4-BE49-F238E27FC236}">
                    <a16:creationId xmlns:a16="http://schemas.microsoft.com/office/drawing/2014/main" id="{9A424A93-43B8-CD4D-A394-BB2662E234E9}"/>
                  </a:ext>
                </a:extLst>
              </p:cNvPr>
              <p:cNvSpPr/>
              <p:nvPr/>
            </p:nvSpPr>
            <p:spPr>
              <a:xfrm>
                <a:off x="4171967" y="468050"/>
                <a:ext cx="2057400" cy="4365624"/>
              </a:xfrm>
              <a:prstGeom prst="rect">
                <a:avLst/>
              </a:prstGeom>
              <a:noFill/>
              <a:ln w="38100" cap="flat" cmpd="sng">
                <a:solidFill>
                  <a:srgbClr val="000090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         </a:t>
                </a:r>
                <a:endParaRPr lang="en-US" sz="110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235" name="Google Shape;307;p5">
              <a:extLst>
                <a:ext uri="{FF2B5EF4-FFF2-40B4-BE49-F238E27FC236}">
                  <a16:creationId xmlns:a16="http://schemas.microsoft.com/office/drawing/2014/main" id="{2E7BE8C3-FD61-BC42-AFB2-280ADDDEF7F7}"/>
                </a:ext>
              </a:extLst>
            </p:cNvPr>
            <p:cNvSpPr txBox="1"/>
            <p:nvPr/>
          </p:nvSpPr>
          <p:spPr>
            <a:xfrm>
              <a:off x="1955601" y="407691"/>
              <a:ext cx="2532543" cy="466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~293-494 nm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8" name="Google Shape;308;p5">
              <a:extLst>
                <a:ext uri="{FF2B5EF4-FFF2-40B4-BE49-F238E27FC236}">
                  <a16:creationId xmlns:a16="http://schemas.microsoft.com/office/drawing/2014/main" id="{53E235F7-3683-3943-A433-7894E3030682}"/>
                </a:ext>
              </a:extLst>
            </p:cNvPr>
            <p:cNvSpPr txBox="1"/>
            <p:nvPr/>
          </p:nvSpPr>
          <p:spPr>
            <a:xfrm>
              <a:off x="4809232" y="407691"/>
              <a:ext cx="2348832" cy="526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~538-741 nm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42" name="Picture 241" descr="Chart&#10;&#10;Description automatically generated">
            <a:extLst>
              <a:ext uri="{FF2B5EF4-FFF2-40B4-BE49-F238E27FC236}">
                <a16:creationId xmlns:a16="http://schemas.microsoft.com/office/drawing/2014/main" id="{756D6D6D-825F-6346-931D-1BF948B020E0}"/>
              </a:ext>
            </a:extLst>
          </p:cNvPr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12381" r="10004" b="8814"/>
          <a:stretch/>
        </p:blipFill>
        <p:spPr bwMode="auto">
          <a:xfrm>
            <a:off x="1000808" y="26495199"/>
            <a:ext cx="7107294" cy="4909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B74FADD-A179-C543-8F16-E50690DB3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12136"/>
              </p:ext>
            </p:extLst>
          </p:nvPr>
        </p:nvGraphicFramePr>
        <p:xfrm>
          <a:off x="8297480" y="20643972"/>
          <a:ext cx="8806699" cy="10105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4105">
                  <a:extLst>
                    <a:ext uri="{9D8B030D-6E8A-4147-A177-3AD203B41FA5}">
                      <a16:colId xmlns:a16="http://schemas.microsoft.com/office/drawing/2014/main" val="1044648444"/>
                    </a:ext>
                  </a:extLst>
                </a:gridCol>
                <a:gridCol w="5742594">
                  <a:extLst>
                    <a:ext uri="{9D8B030D-6E8A-4147-A177-3AD203B41FA5}">
                      <a16:colId xmlns:a16="http://schemas.microsoft.com/office/drawing/2014/main" val="1319250959"/>
                    </a:ext>
                  </a:extLst>
                </a:gridCol>
              </a:tblGrid>
              <a:tr h="58637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TEMPO instrument &amp; measurement characteristics</a:t>
                      </a:r>
                    </a:p>
                  </a:txBody>
                  <a:tcPr marL="76200" marR="76200" marT="76200" marB="762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1.4 m x 1.1 m x 1.2 m, 137kg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40957360"/>
                  </a:ext>
                </a:extLst>
              </a:tr>
              <a:tr h="542225"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Volume, Mass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1.4 m x 1.1 m x 1.2 m, 137kg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163768663"/>
                  </a:ext>
                </a:extLst>
              </a:tr>
              <a:tr h="586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Average operating power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138 W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381799641"/>
                  </a:ext>
                </a:extLst>
              </a:tr>
              <a:tr h="5628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Detector size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Two 2048 (spatial) x 1028 (spectral)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630094311"/>
                  </a:ext>
                </a:extLst>
              </a:tr>
              <a:tr h="1038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Wavelength range</a:t>
                      </a:r>
                      <a:endParaRPr lang="en-US" sz="2400" b="0" i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UV band: ~293 - 494 nm</a:t>
                      </a:r>
                    </a:p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Visible band: 538 - 741 nm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122266003"/>
                  </a:ext>
                </a:extLst>
              </a:tr>
              <a:tr h="542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Spectral resolution</a:t>
                      </a:r>
                      <a:endParaRPr lang="en-US" sz="2400" b="0" i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~0.6 nm @FWHM(0.54-0.63 nm)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051915823"/>
                  </a:ext>
                </a:extLst>
              </a:tr>
              <a:tr h="5434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Spectral sampling</a:t>
                      </a:r>
                      <a:endParaRPr lang="en-US" sz="2400" b="0" i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~0.2 nm or ~3 pixels /FWHM (2.7-3.2)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832522427"/>
                  </a:ext>
                </a:extLst>
              </a:tr>
              <a:tr h="586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Spectral co-registration</a:t>
                      </a:r>
                      <a:r>
                        <a:rPr lang="en-US" sz="2400" b="0" i="0" baseline="3000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2400" b="0" i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&lt; 0.1 pixel (for UV, visible, UV/visible)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513595925"/>
                  </a:ext>
                </a:extLst>
              </a:tr>
              <a:tr h="586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Orbit</a:t>
                      </a:r>
                      <a:endParaRPr lang="en-US" sz="2400" b="0" i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GEO (35786 km), 91.0°W above equator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88339485"/>
                  </a:ext>
                </a:extLst>
              </a:tr>
              <a:tr h="586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Instantaneous FOV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41.49 µrad (N/S) x 129.20 µrad (E/W)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782086913"/>
                  </a:ext>
                </a:extLst>
              </a:tr>
              <a:tr h="614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MTF @Nyquist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0.31-0.41 N/S x 0.38-0.49 E/W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350237284"/>
                  </a:ext>
                </a:extLst>
              </a:tr>
              <a:tr h="586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Field of view</a:t>
                      </a:r>
                      <a:r>
                        <a:rPr lang="en-US" sz="2400" b="0" i="0" baseline="3000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2400" b="0" i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4.92° N/S x 8.64° E/W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250514522"/>
                  </a:ext>
                </a:extLst>
              </a:tr>
              <a:tr h="739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Spatial resolution</a:t>
                      </a:r>
                      <a:endParaRPr lang="en-US" sz="2400" b="0" i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2.0 km (N/S) x 4.75 km (E/W) km @center of FOR</a:t>
                      </a:r>
                      <a:endParaRPr lang="en-US" sz="2400" b="0" i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639528665"/>
                  </a:ext>
                </a:extLst>
              </a:tr>
              <a:tr h="586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Temporal resolution</a:t>
                      </a:r>
                      <a:r>
                        <a:rPr lang="en-US" sz="2400" b="0" i="0" baseline="3000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2400" b="0" i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~1 hour, ~3s snapshot / mirror step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408837931"/>
                  </a:ext>
                </a:extLst>
              </a:tr>
              <a:tr h="816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Spectra per hour</a:t>
                      </a:r>
                      <a:r>
                        <a:rPr lang="en-US" sz="2400" b="0" i="0" baseline="3000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2,3,4</a:t>
                      </a:r>
                      <a:endParaRPr lang="en-US" sz="2400" b="0" i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2035 N/S (cross-track) x 1226 E/W (mirror step)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285429504"/>
                  </a:ext>
                </a:extLst>
              </a:tr>
              <a:tr h="586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Maximum SNR</a:t>
                      </a:r>
                      <a:r>
                        <a:rPr lang="en-US" sz="2400" b="0" i="0" baseline="3000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1350 @ 330 - 340 nm, EOL</a:t>
                      </a:r>
                      <a:endParaRPr lang="en-US" sz="2400" b="0" i="0" dirty="0">
                        <a:effectLst/>
                        <a:latin typeface="Arial Narrow" panose="020B0604020202020204" pitchFamily="34" charset="0"/>
                        <a:ea typeface="Arial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224864781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F355ACD2-F63E-814E-8A67-69691FDD1A5A}"/>
              </a:ext>
            </a:extLst>
          </p:cNvPr>
          <p:cNvSpPr txBox="1"/>
          <p:nvPr/>
        </p:nvSpPr>
        <p:spPr>
          <a:xfrm>
            <a:off x="8194642" y="30744754"/>
            <a:ext cx="9237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Smile, keystone, and UV/visible co-alignment are within 0.1 pixel.</a:t>
            </a:r>
            <a:endParaRPr lang="en-US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Assume 123µrad E/W mirror step size (6.2µrad overlap) &amp; 1226 steps as in left Fig.</a:t>
            </a:r>
            <a:endParaRPr lang="en-US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Nominal mode. </a:t>
            </a:r>
          </a:p>
          <a:p>
            <a:pPr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2035 out of 2048 spatial pixels are valid; 1016 out of spectral 1028 pixels are valid.</a:t>
            </a:r>
            <a:endParaRPr lang="en-US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nominal radiance.</a:t>
            </a:r>
            <a:endParaRPr lang="en-US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E65C2F97-2871-FF41-B186-27C582313509}"/>
              </a:ext>
            </a:extLst>
          </p:cNvPr>
          <p:cNvSpPr txBox="1"/>
          <p:nvPr/>
        </p:nvSpPr>
        <p:spPr>
          <a:xfrm>
            <a:off x="1080662" y="31416118"/>
            <a:ext cx="71494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optimized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TEMPO FOR. Actual FOR can extend by ~200 pixels in E/W, move by ~200 pixels in N/S.</a:t>
            </a:r>
            <a:endParaRPr lang="en-US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3C27E81-6AC4-8946-9AF9-FB0875A1D375}"/>
              </a:ext>
            </a:extLst>
          </p:cNvPr>
          <p:cNvSpPr txBox="1"/>
          <p:nvPr/>
        </p:nvSpPr>
        <p:spPr>
          <a:xfrm>
            <a:off x="1028049" y="25892472"/>
            <a:ext cx="72020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Examples of typical TEMPO-like spectra (based on GOME). The boxes show the two TEMPO bands.</a:t>
            </a:r>
            <a:endParaRPr lang="en-US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5B5B083B-7E16-BE43-B6FF-DD2CE97B8CB0}"/>
              </a:ext>
            </a:extLst>
          </p:cNvPr>
          <p:cNvSpPr/>
          <p:nvPr/>
        </p:nvSpPr>
        <p:spPr>
          <a:xfrm>
            <a:off x="17470039" y="4384264"/>
            <a:ext cx="16245981" cy="6352751"/>
          </a:xfrm>
          <a:prstGeom prst="roundRect">
            <a:avLst>
              <a:gd name="adj" fmla="val 2861"/>
            </a:avLst>
          </a:prstGeom>
          <a:solidFill>
            <a:schemeClr val="accent1">
              <a:lumMod val="20000"/>
              <a:lumOff val="80000"/>
            </a:schemeClr>
          </a:soli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6007171F-09D9-4947-A6CD-6CE28EEFA568}"/>
              </a:ext>
            </a:extLst>
          </p:cNvPr>
          <p:cNvSpPr txBox="1"/>
          <p:nvPr/>
        </p:nvSpPr>
        <p:spPr>
          <a:xfrm>
            <a:off x="17483328" y="4387807"/>
            <a:ext cx="57974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altLang="ko-K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Requirements</a:t>
            </a: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baseline requirements are specified for four pixels coadded with additional time-average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E36C0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Aerosols, SO</a:t>
            </a:r>
            <a:r>
              <a:rPr lang="en-US" sz="2800" b="1" baseline="-25000" dirty="0">
                <a:solidFill>
                  <a:srgbClr val="E36C0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800" b="1" dirty="0">
                <a:solidFill>
                  <a:srgbClr val="E36C0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C</a:t>
            </a:r>
            <a:r>
              <a:rPr lang="en-US" sz="2800" b="1" baseline="-25000" dirty="0">
                <a:solidFill>
                  <a:srgbClr val="E36C0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800" b="1" dirty="0">
                <a:solidFill>
                  <a:srgbClr val="E36C0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</a:t>
            </a:r>
            <a:r>
              <a:rPr lang="en-US" sz="2800" b="1" baseline="-25000" dirty="0">
                <a:solidFill>
                  <a:srgbClr val="E36C0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800" b="1" dirty="0">
                <a:solidFill>
                  <a:srgbClr val="E36C0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</a:t>
            </a:r>
            <a:r>
              <a:rPr lang="en-US" sz="2800" b="1" baseline="-25000" dirty="0">
                <a:solidFill>
                  <a:srgbClr val="E36C0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800" b="1" dirty="0">
                <a:solidFill>
                  <a:srgbClr val="E36C0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were removed from baseline products during KDPC (Key Decision Point before Phase C), working to add them back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product (cloud fraction, cloud pressure): required for trace gas/aerosol retrievals</a:t>
            </a:r>
          </a:p>
          <a:p>
            <a:pPr marL="1028700" lvl="1" indent="-571500">
              <a:buFont typeface="Wingdings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7" name="Google Shape;327;p7">
            <a:extLst>
              <a:ext uri="{FF2B5EF4-FFF2-40B4-BE49-F238E27FC236}">
                <a16:creationId xmlns:a16="http://schemas.microsoft.com/office/drawing/2014/main" id="{D9C61CCA-C54D-574C-8667-4E9953DF9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310712"/>
              </p:ext>
            </p:extLst>
          </p:nvPr>
        </p:nvGraphicFramePr>
        <p:xfrm>
          <a:off x="23403151" y="5014500"/>
          <a:ext cx="10188673" cy="417575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424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60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Species/Products</a:t>
                      </a:r>
                      <a:endParaRPr sz="2400" b="1" i="0" u="none" strike="noStrike" cap="none" dirty="0"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Precision </a:t>
                      </a:r>
                      <a:endParaRPr sz="2400" b="1" i="0" u="none" strike="noStrike" cap="none" dirty="0"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Temporal Revisit*</a:t>
                      </a:r>
                      <a:endParaRPr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00" marR="8900" marT="8900" marB="8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 km O</a:t>
                      </a:r>
                      <a:r>
                        <a:rPr lang="en-US" sz="2400" b="1" u="none" strike="noStrike" cap="none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4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(Selected Scenes)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only</a:t>
                      </a:r>
                      <a:endParaRPr sz="24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ppbv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hour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Tropospheric O</a:t>
                      </a:r>
                      <a:r>
                        <a:rPr lang="en-US" sz="2400" b="1" u="none" strike="noStrike" cap="none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ppbv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hour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3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O</a:t>
                      </a:r>
                      <a:r>
                        <a:rPr lang="en-US" sz="2400" b="1" u="none" strike="noStrike" cap="none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sz="2400" u="none" strike="noStrike" cap="none" dirty="0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hour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Tropospheric NO</a:t>
                      </a:r>
                      <a:r>
                        <a:rPr lang="en-US" sz="2400" b="1" u="none" strike="noStrike" cap="none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b="1" u="none" strike="noStrike" cap="none" dirty="0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× 10</a:t>
                      </a:r>
                      <a:r>
                        <a:rPr lang="en-US" sz="2400" u="none" strike="noStrike" cap="none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molecules cm</a:t>
                      </a:r>
                      <a:r>
                        <a:rPr lang="en-US" sz="2400" u="none" strike="noStrike" cap="none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hour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Tropospheric H</a:t>
                      </a:r>
                      <a:r>
                        <a:rPr lang="en-US" sz="2400" b="1" u="none" strike="noStrike" cap="none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sz="2400" b="1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× 10</a:t>
                      </a:r>
                      <a:r>
                        <a:rPr lang="en-US" sz="2400" u="none" strike="noStrike" cap="none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molecules cm</a:t>
                      </a:r>
                      <a:r>
                        <a:rPr lang="en-US" sz="2400" u="none" strike="noStrike" cap="none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hour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3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Tropospheric SO</a:t>
                      </a:r>
                      <a:r>
                        <a:rPr lang="en-US" sz="2400" b="1" u="none" strike="noStrike" cap="none" baseline="-2500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b="1" u="none" strike="noStrike" cap="none">
                        <a:solidFill>
                          <a:srgbClr val="E36C09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× 10</a:t>
                      </a:r>
                      <a:r>
                        <a:rPr lang="en-US" sz="2400" b="1" u="none" strike="noStrike" cap="none" baseline="3000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2400" b="1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molecules cm</a:t>
                      </a:r>
                      <a:r>
                        <a:rPr lang="en-US" sz="2400" b="1" u="none" strike="noStrike" cap="none" baseline="3000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sz="2400" b="1" u="none" strike="noStrike" cap="none">
                        <a:solidFill>
                          <a:srgbClr val="E36C09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hour</a:t>
                      </a:r>
                      <a:endParaRPr sz="2400" b="1" u="none" strike="noStrike" cap="none">
                        <a:solidFill>
                          <a:srgbClr val="E36C09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3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Tropospheric C</a:t>
                      </a:r>
                      <a:r>
                        <a:rPr lang="en-US" sz="2400" b="1" u="none" strike="noStrike" cap="none" baseline="-2500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u="none" strike="noStrike" cap="none" baseline="-2500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b="1" u="none" strike="noStrike" cap="none" baseline="-2500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b="1" u="none" strike="noStrike" cap="none">
                        <a:solidFill>
                          <a:srgbClr val="E36C09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 × 10</a:t>
                      </a:r>
                      <a:r>
                        <a:rPr lang="en-US" sz="2400" b="1" u="none" strike="noStrike" cap="none" baseline="3000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2400" b="1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molecules cm</a:t>
                      </a:r>
                      <a:r>
                        <a:rPr lang="en-US" sz="2400" b="1" u="none" strike="noStrike" cap="none" baseline="3000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sz="2400" b="1" u="none" strike="noStrike" cap="none">
                        <a:solidFill>
                          <a:srgbClr val="E36C09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hour</a:t>
                      </a:r>
                      <a:endParaRPr sz="2400" b="1" u="none" strike="noStrike" cap="none">
                        <a:solidFill>
                          <a:srgbClr val="E36C09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3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Aerosol Optical Depth</a:t>
                      </a:r>
                      <a:endParaRPr sz="2400" b="1" u="none" strike="noStrike" cap="none" dirty="0">
                        <a:solidFill>
                          <a:srgbClr val="E36C09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sz="2400" b="1" u="none" strike="noStrike" cap="none" dirty="0">
                        <a:solidFill>
                          <a:srgbClr val="E36C09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hour</a:t>
                      </a:r>
                      <a:endParaRPr sz="2400" b="1" u="none" strike="noStrike" cap="none" dirty="0">
                        <a:solidFill>
                          <a:srgbClr val="E36C09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8900" marR="8900" marT="8900" marB="89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8" name="TextBox 247">
            <a:extLst>
              <a:ext uri="{FF2B5EF4-FFF2-40B4-BE49-F238E27FC236}">
                <a16:creationId xmlns:a16="http://schemas.microsoft.com/office/drawing/2014/main" id="{DAF644CE-3524-E94F-9C8C-7D1D3D30FF46}"/>
              </a:ext>
            </a:extLst>
          </p:cNvPr>
          <p:cNvSpPr txBox="1"/>
          <p:nvPr/>
        </p:nvSpPr>
        <p:spPr>
          <a:xfrm>
            <a:off x="23256325" y="4518409"/>
            <a:ext cx="1039127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TEMPO baseline and threshold measurement requirements</a:t>
            </a:r>
            <a:endParaRPr lang="en-US" sz="2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id="{F574156E-B93C-CC4C-9400-12913FF0840B}"/>
              </a:ext>
            </a:extLst>
          </p:cNvPr>
          <p:cNvSpPr/>
          <p:nvPr/>
        </p:nvSpPr>
        <p:spPr>
          <a:xfrm>
            <a:off x="17447269" y="10928799"/>
            <a:ext cx="16268752" cy="18290731"/>
          </a:xfrm>
          <a:prstGeom prst="roundRect">
            <a:avLst>
              <a:gd name="adj" fmla="val 2090"/>
            </a:avLst>
          </a:prstGeom>
          <a:solidFill>
            <a:schemeClr val="accent1">
              <a:lumMod val="20000"/>
              <a:lumOff val="80000"/>
            </a:schemeClr>
          </a:soli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6940793B-9428-B545-BE00-3A64D294802D}"/>
              </a:ext>
            </a:extLst>
          </p:cNvPr>
          <p:cNvSpPr/>
          <p:nvPr/>
        </p:nvSpPr>
        <p:spPr>
          <a:xfrm>
            <a:off x="33991521" y="4373203"/>
            <a:ext cx="16228947" cy="6318937"/>
          </a:xfrm>
          <a:prstGeom prst="roundRect">
            <a:avLst>
              <a:gd name="adj" fmla="val 2861"/>
            </a:avLst>
          </a:prstGeom>
          <a:solidFill>
            <a:schemeClr val="accent1">
              <a:lumMod val="20000"/>
              <a:lumOff val="80000"/>
            </a:schemeClr>
          </a:soli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1D0A2336-CD1B-A347-BE5B-8EC1051A3A96}"/>
              </a:ext>
            </a:extLst>
          </p:cNvPr>
          <p:cNvSpPr txBox="1"/>
          <p:nvPr/>
        </p:nvSpPr>
        <p:spPr>
          <a:xfrm>
            <a:off x="23419893" y="9179796"/>
            <a:ext cx="10171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# of hours to be averaged to achieve required precision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duration:  20 months for baseline, 12 mons for threshold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resolution: &lt; 60 km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baseline 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pixels coadded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&lt; 300 km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threshold </a:t>
            </a:r>
          </a:p>
        </p:txBody>
      </p:sp>
      <p:graphicFrame>
        <p:nvGraphicFramePr>
          <p:cNvPr id="252" name="Google Shape;336;p8">
            <a:extLst>
              <a:ext uri="{FF2B5EF4-FFF2-40B4-BE49-F238E27FC236}">
                <a16:creationId xmlns:a16="http://schemas.microsoft.com/office/drawing/2014/main" id="{8BAB579C-FAD2-4D41-9FD2-5E17B6950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83019"/>
              </p:ext>
            </p:extLst>
          </p:nvPr>
        </p:nvGraphicFramePr>
        <p:xfrm>
          <a:off x="17624147" y="12148929"/>
          <a:ext cx="15977247" cy="109266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4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9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5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/>
                        <a:t>Level</a:t>
                      </a:r>
                      <a:endParaRPr sz="2400" b="1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/>
                        <a:t>Product</a:t>
                      </a:r>
                      <a:endParaRPr sz="2400" b="1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/>
                        <a:t>Algorithm</a:t>
                      </a:r>
                      <a:endParaRPr sz="2400" b="1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 dirty="0"/>
                        <a:t>Major Outputs</a:t>
                      </a:r>
                      <a:endParaRPr sz="2400" b="1" dirty="0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/>
                        <a:t>Res km</a:t>
                      </a:r>
                      <a:r>
                        <a:rPr lang="en-US" sz="2400" b="1" u="none" strike="noStrike" cap="none" baseline="30000"/>
                        <a:t>2 </a:t>
                      </a:r>
                      <a:r>
                        <a:rPr lang="en-US" sz="2400" b="1" u="none" strike="noStrike" cap="none" baseline="3000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400" b="1" u="none" strike="noStrike" cap="none" baseline="30000"/>
                        <a:t> </a:t>
                      </a:r>
                      <a:endParaRPr sz="2400" b="1" u="none" strike="noStrike" cap="none" baseline="30000">
                        <a:solidFill>
                          <a:srgbClr val="FF0908"/>
                        </a:solidFill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 dirty="0"/>
                        <a:t>Freq/Size</a:t>
                      </a:r>
                      <a:endParaRPr sz="2400" b="1" dirty="0"/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07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/>
                        <a:t>L0</a:t>
                      </a:r>
                      <a:endParaRPr sz="2400" b="1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counts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Raw to L0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Reconstructed/reformatted digital counts</a:t>
                      </a:r>
                      <a:endParaRPr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 dirty="0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 dirty="0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Daily/hourly</a:t>
                      </a:r>
                      <a:endParaRPr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07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/>
                        <a:t>L1-b</a:t>
                      </a:r>
                      <a:endParaRPr sz="2400" b="1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Irradiance </a:t>
                      </a:r>
                      <a:r>
                        <a:rPr lang="en-US" sz="2400" b="0" u="none" strike="noStrike" cap="none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NRT</a:t>
                      </a:r>
                      <a:endParaRPr sz="2400" b="0" u="none" strike="noStrike" cap="none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SAO L0-1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Calibrated &amp; quality flags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0" i="0" u="none" strike="noStrike" cap="none">
                        <a:latin typeface="Times New Roman" panose="02020603050405020304" pitchFamily="18" charset="0"/>
                        <a:ea typeface="Arial Narrow"/>
                        <a:cs typeface="Times New Roman" panose="02020603050405020304" pitchFamily="18" charset="0"/>
                        <a:sym typeface="Arial Narrow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daily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174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Radiance </a:t>
                      </a:r>
                      <a:r>
                        <a:rPr lang="en-US" sz="2400" b="0" u="none" strike="noStrike" cap="none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NRT</a:t>
                      </a:r>
                      <a:endParaRPr sz="2400" b="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SAO L0-1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 dirty="0" err="1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Geolocated,calibrated</a:t>
                      </a:r>
                      <a:r>
                        <a:rPr lang="en-US" sz="2400" b="0" i="0" u="none" strike="noStrike" cap="none" dirty="0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viewing,geolocation&amp;quality</a:t>
                      </a:r>
                      <a:r>
                        <a:rPr lang="en-US" sz="2400" b="0" i="0" u="none" strike="noStrike" cap="none" dirty="0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 flags</a:t>
                      </a:r>
                      <a:endParaRPr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07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/>
                        <a:t>L2</a:t>
                      </a:r>
                      <a:endParaRPr sz="2400" b="1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 </a:t>
                      </a:r>
                      <a:r>
                        <a:rPr lang="en-US" sz="2400" b="0" u="none" strike="noStrike" cap="none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NRT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OMI O2-O2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Cloud fraction, cloud pressure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174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b="0" u="none" strike="noStrike" cap="none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profile</a:t>
                      </a:r>
                      <a:endParaRPr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SAO O3 profile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O3 profile, total/</a:t>
                      </a:r>
                      <a:r>
                        <a:rPr lang="en-US" sz="2400" b="0" i="0" u="none" strike="noStrike" cap="none" dirty="0" err="1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strat</a:t>
                      </a:r>
                      <a:r>
                        <a:rPr lang="en-US" sz="2400" b="0" i="0" u="none" strike="noStrike" cap="none" dirty="0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/trop/0-2 km O3 column, errors, a priori, AKs</a:t>
                      </a:r>
                      <a:endParaRPr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&lt;= 8.0 x 4.75</a:t>
                      </a:r>
                      <a:r>
                        <a:rPr lang="en-US" sz="2400" b="0" i="0" u="none" strike="noStrike" cap="none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**</a:t>
                      </a: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 </a:t>
                      </a:r>
                      <a:endParaRPr sz="2400" b="0" i="0" u="none" strike="noStrike" cap="none">
                        <a:solidFill>
                          <a:srgbClr val="FF0908"/>
                        </a:solidFill>
                        <a:latin typeface="Times New Roman" panose="02020603050405020304" pitchFamily="18" charset="0"/>
                        <a:ea typeface="Arial Narrow"/>
                        <a:cs typeface="Times New Roman" panose="02020603050405020304" pitchFamily="18" charset="0"/>
                        <a:sym typeface="Arial Narrow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707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O</a:t>
                      </a:r>
                      <a:r>
                        <a:rPr lang="en-US" sz="2400" b="0" u="none" strike="noStrike" cap="none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TOMS V8.5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Total O3, AI, cloud fraction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174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400" b="0" u="none" strike="noStrike" cap="none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400" b="0" u="none" strike="noStrike" cap="none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NRT</a:t>
                      </a:r>
                      <a:endParaRPr sz="2400" b="0" u="none" strike="noStrike" cap="none" baseline="-25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SAO trace gas, BU </a:t>
                      </a:r>
                      <a:r>
                        <a:rPr lang="en-US" sz="2400" b="0" i="0" u="none" strike="noStrike" cap="none" dirty="0" err="1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strat</a:t>
                      </a:r>
                      <a:r>
                        <a:rPr lang="en-US" sz="2400" b="0" i="0" u="none" strike="noStrike" cap="none" dirty="0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/trop </a:t>
                      </a:r>
                      <a:r>
                        <a:rPr lang="en-US" sz="2400" b="0" i="0" u="none" strike="noStrike" cap="none" dirty="0" err="1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sep.</a:t>
                      </a:r>
                      <a:endParaRPr sz="2400" b="0" i="0" u="none" strike="noStrike" cap="none" dirty="0">
                        <a:latin typeface="Times New Roman" panose="02020603050405020304" pitchFamily="18" charset="0"/>
                        <a:ea typeface="Arial Narrow"/>
                        <a:cs typeface="Times New Roman" panose="02020603050405020304" pitchFamily="18" charset="0"/>
                        <a:sym typeface="Arial Narrow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SCD, strat./trop. VCD, error, shape factor, scattering weights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707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u="none" strike="noStrike" cap="none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 </a:t>
                      </a:r>
                      <a:r>
                        <a:rPr lang="en-US" sz="2400" b="0" u="none" strike="noStrike" cap="none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NRT</a:t>
                      </a:r>
                      <a:endParaRPr sz="2400" b="0" u="none" strike="noStrike" cap="none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SAO trace gas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 rowSpan="4"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2400" b="0" i="0" u="none" strike="noStrike" cap="none" dirty="0">
                        <a:latin typeface="Times New Roman" panose="02020603050405020304" pitchFamily="18" charset="0"/>
                        <a:ea typeface="Arial Narrow"/>
                        <a:cs typeface="Times New Roman" panose="02020603050405020304" pitchFamily="18" charset="0"/>
                        <a:sym typeface="Arial Narrow"/>
                      </a:endParaRPr>
                    </a:p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2400" b="0" i="0" u="none" strike="noStrike" cap="none" dirty="0">
                        <a:latin typeface="Times New Roman" panose="02020603050405020304" pitchFamily="18" charset="0"/>
                        <a:ea typeface="Arial Narrow"/>
                        <a:cs typeface="Times New Roman" panose="02020603050405020304" pitchFamily="18" charset="0"/>
                        <a:sym typeface="Arial Narrow"/>
                      </a:endParaRPr>
                    </a:p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 dirty="0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SCD, VCD, error, shape factor, scattering weights</a:t>
                      </a:r>
                      <a:endParaRPr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2400" b="0" i="0" u="none" strike="noStrike" cap="none" dirty="0">
                        <a:latin typeface="Times New Roman" panose="02020603050405020304" pitchFamily="18" charset="0"/>
                        <a:ea typeface="Arial Narrow"/>
                        <a:cs typeface="Times New Roman" panose="02020603050405020304" pitchFamily="18" charset="0"/>
                        <a:sym typeface="Arial Narrow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707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0" u="none" strike="noStrike" cap="none" baseline="-2500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u="none" strike="noStrike" cap="none" baseline="-2500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b="0" u="none" strike="noStrike" cap="none" baseline="-2500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SAO trace gas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707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u="none" strike="noStrike" cap="none" baseline="-2500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SAO trace gas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606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</a:t>
                      </a:r>
                      <a:endParaRPr sz="2400" b="0" u="none" strike="noStrike" cap="none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SAO trace gas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47174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>
                        <a:solidFill>
                          <a:srgbClr val="E36C09"/>
                        </a:solidFill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Aerosol </a:t>
                      </a:r>
                      <a:r>
                        <a:rPr lang="en-US" sz="2400" b="0" u="sng" strike="noStrike" cap="none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NRT</a:t>
                      </a:r>
                      <a:endParaRPr sz="2400" b="0" u="sng" strike="noStrike" cap="none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OMAERUV+UI AOCH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AAI, UVAOD, UVSSA, AOCH, VISAOD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E36C09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8.0 x 4.75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E36C09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5394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>
                        <a:solidFill>
                          <a:srgbClr val="E36C09"/>
                        </a:solidFill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400" b="0" u="none" strike="noStrike" cap="none" baseline="-25000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b="0" u="none" strike="noStrike" cap="none" baseline="-2500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OMSO2 PCA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SCD, VCD (PBL,TRL,TRM,TRU,STL)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E36C09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E36C09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E36C09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23691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accent4"/>
                        </a:solidFill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TEMPO/GOES-R</a:t>
                      </a:r>
                      <a:endParaRPr sz="24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Synerg</a:t>
                      </a:r>
                      <a:r>
                        <a:rPr lang="en-US" sz="2400" b="0" u="none" strike="noStrike" cap="none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product</a:t>
                      </a:r>
                      <a:endParaRPr sz="24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GOES-R products on TEMPO pixels</a:t>
                      </a:r>
                      <a:endParaRPr sz="24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Radiance, aerosol, cloud &amp; mask, fire/hotspot, snow/ice, rainfall, precipitable water, land/sea surface T, lightning</a:t>
                      </a:r>
                      <a:endParaRPr sz="24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2.0 x 4.75</a:t>
                      </a:r>
                      <a:endParaRPr sz="24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400"/>
                        <a:buFont typeface="Arial Narrow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granule</a:t>
                      </a:r>
                      <a:endParaRPr sz="24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0707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/>
                        <a:t>L3</a:t>
                      </a:r>
                      <a:endParaRPr sz="2400" b="1"/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Gridded L2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SAO L2-3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Same as L2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2 x 2 (?)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scan</a:t>
                      </a:r>
                      <a:endParaRPr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0707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7030A0"/>
                          </a:solidFill>
                        </a:rPr>
                        <a:t>L4</a:t>
                      </a:r>
                      <a:endParaRPr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UVB</a:t>
                      </a:r>
                      <a:endParaRPr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GEMS/GSFC UVB</a:t>
                      </a:r>
                      <a:endParaRPr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UV irradiance, erythemal irradiance, UVI</a:t>
                      </a:r>
                      <a:endParaRPr sz="24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TBD</a:t>
                      </a:r>
                      <a:endParaRPr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 Narrow"/>
                          <a:cs typeface="Times New Roman" panose="02020603050405020304" pitchFamily="18" charset="0"/>
                          <a:sym typeface="Arial Narrow"/>
                        </a:rPr>
                        <a:t>Hourly, scan</a:t>
                      </a:r>
                      <a:endParaRPr sz="24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45725" marB="4572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53" name="TextBox 252">
            <a:extLst>
              <a:ext uri="{FF2B5EF4-FFF2-40B4-BE49-F238E27FC236}">
                <a16:creationId xmlns:a16="http://schemas.microsoft.com/office/drawing/2014/main" id="{30D0F085-F55E-8448-88A4-A7CDF22F2016}"/>
              </a:ext>
            </a:extLst>
          </p:cNvPr>
          <p:cNvSpPr txBox="1"/>
          <p:nvPr/>
        </p:nvSpPr>
        <p:spPr>
          <a:xfrm>
            <a:off x="17513976" y="23113781"/>
            <a:ext cx="16085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Black: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launch-ready baseline products; 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green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/</a:t>
            </a:r>
            <a:r>
              <a:rPr lang="en-US" sz="2400" b="1" dirty="0">
                <a:solidFill>
                  <a:srgbClr val="E36C0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orange</a:t>
            </a:r>
            <a:r>
              <a:rPr lang="en-US" sz="2400" b="1" dirty="0">
                <a:solidFill>
                  <a:srgbClr val="8064A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/purple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additional products </a:t>
            </a:r>
            <a:endParaRPr lang="en-US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Proposed NRT (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L1b &lt;~1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hr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L2 cloud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&lt;~1.5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L2/3 trace gas &lt; ~2.5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hrs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from 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NWG, NASA+NOAA OMB, </a:t>
            </a:r>
            <a:r>
              <a:rPr lang="en-US" sz="2400" b="0" i="0" u="sng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NOAA to produce aerosol NRT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NRT data products timeline, 4-5 months behind baseline products (1/2024 start NRT processing, 6/2024: public release)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90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Spatial resolution at center of FOR.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**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Might be at 8 x 9.5 km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</a:t>
            </a:r>
            <a:endParaRPr lang="en-US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E4952CC-5F45-1847-B5FD-CAE177808D80}"/>
              </a:ext>
            </a:extLst>
          </p:cNvPr>
          <p:cNvSpPr txBox="1"/>
          <p:nvPr/>
        </p:nvSpPr>
        <p:spPr>
          <a:xfrm>
            <a:off x="17483328" y="10916795"/>
            <a:ext cx="1517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altLang="ko-K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Data Products, Product Archival and Distribution</a:t>
            </a: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6A9CBCD9-9786-3A40-8240-722BC8941C66}"/>
              </a:ext>
            </a:extLst>
          </p:cNvPr>
          <p:cNvSpPr txBox="1"/>
          <p:nvPr/>
        </p:nvSpPr>
        <p:spPr>
          <a:xfrm>
            <a:off x="17536763" y="11616170"/>
            <a:ext cx="16088620" cy="45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TEMPO data products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including proposed NRT and additional products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A7730F5-1379-0144-8D37-91D4FDDA24D5}"/>
              </a:ext>
            </a:extLst>
          </p:cNvPr>
          <p:cNvSpPr txBox="1"/>
          <p:nvPr/>
        </p:nvSpPr>
        <p:spPr>
          <a:xfrm>
            <a:off x="17458838" y="25018380"/>
            <a:ext cx="1608583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928" lvl="1" indent="-571500"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data are sent to ASDC @NASA </a:t>
            </a:r>
            <a:r>
              <a:rPr lang="en-US" altLang="ko-KR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LaRC</a:t>
            </a: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archival/distribution with tools &amp; services</a:t>
            </a:r>
          </a:p>
          <a:p>
            <a:pPr marL="566928" lvl="1" indent="-571500">
              <a:buFont typeface="Wingdings" pitchFamily="2" charset="2"/>
              <a:buChar char="§"/>
            </a:pP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6928" lvl="1" indent="-571500">
              <a:buFont typeface="Wingdings" pitchFamily="2" charset="2"/>
              <a:buChar char="§"/>
            </a:pP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6928" lvl="1" indent="-571500">
              <a:buFont typeface="Wingdings" pitchFamily="2" charset="2"/>
              <a:buChar char="§"/>
            </a:pP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6928" lvl="1" indent="-571500">
              <a:buFont typeface="Wingdings" pitchFamily="2" charset="2"/>
              <a:buChar char="§"/>
            </a:pP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</a:pP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6928" lvl="1" indent="-571500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support and other resources: </a:t>
            </a:r>
            <a:r>
              <a:rPr lang="en-US" altLang="ko-K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Earthdata</a:t>
            </a:r>
            <a:r>
              <a:rPr lang="en-US" altLang="ko-K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Login, </a:t>
            </a:r>
            <a:r>
              <a:rPr lang="en-US" altLang="ko-K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Earthdata</a:t>
            </a:r>
            <a:r>
              <a:rPr lang="en-US" altLang="ko-K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Forum, ASDC user support</a:t>
            </a:r>
          </a:p>
          <a:p>
            <a:pPr marL="566928" lvl="1" indent="-5715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EPA RSIG3D Gateway: TEMPO data can be served directly through the EPA RSIG.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https://www.epa.gov/hesc/remote-sensing-information-gateway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266" name="Google Shape;359;p10">
            <a:extLst>
              <a:ext uri="{FF2B5EF4-FFF2-40B4-BE49-F238E27FC236}">
                <a16:creationId xmlns:a16="http://schemas.microsoft.com/office/drawing/2014/main" id="{F765E2D6-4F17-EA4A-B4D7-69CFA4B836F8}"/>
              </a:ext>
            </a:extLst>
          </p:cNvPr>
          <p:cNvSpPr/>
          <p:nvPr/>
        </p:nvSpPr>
        <p:spPr>
          <a:xfrm>
            <a:off x="17979321" y="25420663"/>
            <a:ext cx="13188957" cy="253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Noto Sans Symbols"/>
              <a:buChar char="✔"/>
            </a:pPr>
            <a:r>
              <a:rPr lang="en-US" sz="2400" dirty="0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NASA </a:t>
            </a:r>
            <a:r>
              <a:rPr lang="en-US" sz="2400" dirty="0" err="1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Earthdata</a:t>
            </a:r>
            <a:r>
              <a:rPr lang="en-US" sz="2400" dirty="0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Search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CMR Search, Metadata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Noto Sans Symbols"/>
              <a:buChar char="✔"/>
            </a:pPr>
            <a:r>
              <a:rPr lang="en-US" sz="2400" dirty="0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NASA </a:t>
            </a:r>
            <a:r>
              <a:rPr lang="en-US" sz="2400" dirty="0" err="1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WorldView</a:t>
            </a:r>
            <a:r>
              <a:rPr lang="en-US" sz="2400" dirty="0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GIBS API,  visualization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Noto Sans Symbols"/>
              <a:buChar char="✔"/>
            </a:pPr>
            <a:r>
              <a:rPr lang="en-US" sz="2400" dirty="0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Harmony and </a:t>
            </a:r>
            <a:r>
              <a:rPr lang="en-US" sz="2400" dirty="0" err="1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OPeNDAP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transform,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subsetting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reformatting, distribution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Noto Sans Symbols"/>
              <a:buChar char="✔"/>
            </a:pPr>
            <a:r>
              <a:rPr lang="en-US" sz="2400" dirty="0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HTTPS data access: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datapool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permanent URL/direct access, enables scripts/workflow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Noto Sans Symbols"/>
              <a:buChar char="✔"/>
            </a:pPr>
            <a:r>
              <a:rPr lang="en-US" sz="2400" dirty="0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Geospatial Web Services: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WCS, WMS, ArcGIS 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Noto Sans Symbols"/>
              <a:buChar char="✔"/>
            </a:pPr>
            <a:r>
              <a:rPr lang="en-US" sz="2400" dirty="0">
                <a:solidFill>
                  <a:srgbClr val="36609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Example scripts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Python/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Jupyter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Notebook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R scripts, contributed tutorials/scripts 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76AB132-1964-6D4A-8492-13A233CF8646}"/>
              </a:ext>
            </a:extLst>
          </p:cNvPr>
          <p:cNvGrpSpPr/>
          <p:nvPr/>
        </p:nvGrpSpPr>
        <p:grpSpPr>
          <a:xfrm>
            <a:off x="31899775" y="25551958"/>
            <a:ext cx="1531515" cy="2483623"/>
            <a:chOff x="31436864" y="25896327"/>
            <a:chExt cx="1642201" cy="2503664"/>
          </a:xfrm>
        </p:grpSpPr>
        <p:pic>
          <p:nvPicPr>
            <p:cNvPr id="268" name="Google Shape;361;p10">
              <a:extLst>
                <a:ext uri="{FF2B5EF4-FFF2-40B4-BE49-F238E27FC236}">
                  <a16:creationId xmlns:a16="http://schemas.microsoft.com/office/drawing/2014/main" id="{78F2097A-12E5-6545-8D1A-8F7C34151C20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1453978" y="25896327"/>
              <a:ext cx="1625087" cy="61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362;p10">
              <a:extLst>
                <a:ext uri="{FF2B5EF4-FFF2-40B4-BE49-F238E27FC236}">
                  <a16:creationId xmlns:a16="http://schemas.microsoft.com/office/drawing/2014/main" id="{D8DE23B7-00B4-3E46-9C8C-93E1B1250756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1436864" y="26581944"/>
              <a:ext cx="1625087" cy="397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363;p10">
              <a:extLst>
                <a:ext uri="{FF2B5EF4-FFF2-40B4-BE49-F238E27FC236}">
                  <a16:creationId xmlns:a16="http://schemas.microsoft.com/office/drawing/2014/main" id="{9EBEF5E2-F93B-9349-A573-6D34275544C4}"/>
                </a:ext>
              </a:extLst>
            </p:cNvPr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1459513" y="27046483"/>
              <a:ext cx="1602438" cy="531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364;p10">
              <a:extLst>
                <a:ext uri="{FF2B5EF4-FFF2-40B4-BE49-F238E27FC236}">
                  <a16:creationId xmlns:a16="http://schemas.microsoft.com/office/drawing/2014/main" id="{19DFFA9B-55E2-B145-961A-EADE20A4F65E}"/>
                </a:ext>
              </a:extLst>
            </p:cNvPr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31453978" y="27609107"/>
              <a:ext cx="1625087" cy="7908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TextBox 271">
            <a:extLst>
              <a:ext uri="{FF2B5EF4-FFF2-40B4-BE49-F238E27FC236}">
                <a16:creationId xmlns:a16="http://schemas.microsoft.com/office/drawing/2014/main" id="{F7C92BF0-D12D-4348-928D-BC6B06D8873F}"/>
              </a:ext>
            </a:extLst>
          </p:cNvPr>
          <p:cNvSpPr txBox="1"/>
          <p:nvPr/>
        </p:nvSpPr>
        <p:spPr>
          <a:xfrm>
            <a:off x="34015584" y="4365810"/>
            <a:ext cx="1622894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altLang="ko-K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Algorithm Development Status and Plan</a:t>
            </a: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Science Data Processing Center (SDPC) V3 (launch ready) completed early this year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Algorithm mostly based on OMI heritage algorithms except for new L0-1b processor (including INR using GOES-R from </a:t>
            </a:r>
            <a:r>
              <a:rPr lang="en-US" sz="2800" b="1" dirty="0" err="1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Carr</a:t>
            </a: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Astronautics), with main L1-2 updates shown below:</a:t>
            </a:r>
          </a:p>
          <a:p>
            <a:pPr marL="1572768" lvl="1" indent="-566928">
              <a:buClr>
                <a:srgbClr val="0000A9"/>
              </a:buClr>
              <a:buSzPts val="1800"/>
              <a:buFont typeface="Wingdings" pitchFamily="2" charset="2"/>
              <a:buChar char="Ø"/>
            </a:pP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Add visible to SAO UV O</a:t>
            </a:r>
            <a:r>
              <a:rPr lang="en-US" sz="2600" b="1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</a:t>
            </a: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profile algorithm</a:t>
            </a:r>
          </a:p>
          <a:p>
            <a:pPr marL="1572768" lvl="1" indent="-566928">
              <a:buClr>
                <a:srgbClr val="0000A9"/>
              </a:buClr>
              <a:buSzPts val="1800"/>
              <a:buFont typeface="Wingdings" pitchFamily="2" charset="2"/>
              <a:buChar char="Ø"/>
            </a:pP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SAO trace gas algorithm with adapted NASA stratospheric/tropospheric separation for NO</a:t>
            </a:r>
            <a:r>
              <a:rPr lang="en-US" sz="2600" b="1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endParaRPr lang="en-US" sz="2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72768" lvl="1" indent="-566928">
              <a:buClr>
                <a:srgbClr val="0000A9"/>
              </a:buClr>
              <a:buSzPts val="1800"/>
              <a:buFont typeface="Wingdings" pitchFamily="2" charset="2"/>
              <a:buChar char="Ø"/>
            </a:pP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CLDO</a:t>
            </a:r>
            <a:r>
              <a:rPr lang="en-US" sz="2600" b="1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</a:t>
            </a:r>
            <a:r>
              <a:rPr 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new</a:t>
            </a: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SAO O</a:t>
            </a:r>
            <a:r>
              <a:rPr lang="en-US" sz="2600" b="1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-O</a:t>
            </a:r>
            <a:r>
              <a:rPr lang="en-US" sz="2600" b="1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 </a:t>
            </a: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fitting + GSFC’s O</a:t>
            </a:r>
            <a:r>
              <a:rPr lang="en-US" sz="2600" b="1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-O</a:t>
            </a:r>
            <a:r>
              <a:rPr lang="en-US" sz="2600" b="1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cloud at ~477 nm (H. Wang, E.-S. Yang, A. </a:t>
            </a:r>
            <a:r>
              <a:rPr lang="en-US" sz="2600" b="1" dirty="0" err="1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Vasilkov</a:t>
            </a: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72768" lvl="1" indent="-566928">
              <a:buClr>
                <a:srgbClr val="0000A9"/>
              </a:buClr>
              <a:buSzPts val="1800"/>
              <a:buFont typeface="Wingdings" pitchFamily="2" charset="2"/>
              <a:buChar char="Ø"/>
            </a:pP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NASA GMAO’s GEOS-CF trace gas profiles and meteorology (E. </a:t>
            </a:r>
            <a:r>
              <a:rPr lang="en-US" sz="2600" b="1" dirty="0" err="1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Knowland</a:t>
            </a: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and GMAO)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72768" lvl="1" indent="-566928">
              <a:buClr>
                <a:srgbClr val="0000A9"/>
              </a:buClr>
              <a:buSzPts val="1800"/>
              <a:buFont typeface="Wingdings" pitchFamily="2" charset="2"/>
              <a:buChar char="Ø"/>
            </a:pPr>
            <a:r>
              <a:rPr lang="en-US" sz="2600" b="1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Hourly resolved monthly mean GLER climatology (C. Chan Miller, W. Qin, Z. Fasnacht)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2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Development of other products</a:t>
            </a:r>
            <a:endParaRPr lang="en-US" sz="2800" b="1" dirty="0">
              <a:solidFill>
                <a:srgbClr val="3185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72768" marR="0" lvl="1" indent="-566928" algn="l" rtl="0">
              <a:spcBef>
                <a:spcPts val="0"/>
              </a:spcBef>
              <a:spcAft>
                <a:spcPts val="0"/>
              </a:spcAft>
              <a:buClr>
                <a:srgbClr val="0000A9"/>
              </a:buClr>
              <a:buSzPts val="1800"/>
              <a:buFont typeface="Wingdings" pitchFamily="2" charset="2"/>
              <a:buChar char="Ø"/>
            </a:pPr>
            <a:r>
              <a:rPr lang="en-US" sz="2600" b="1" i="0" u="none" strike="noStrike" cap="none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CHOCHO, H</a:t>
            </a:r>
            <a:r>
              <a:rPr lang="en-US" sz="2600" b="1" i="0" u="none" strike="noStrike" cap="none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600" b="1" i="0" u="none" strike="noStrike" cap="none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O, </a:t>
            </a:r>
            <a:r>
              <a:rPr lang="en-US" sz="2600" b="1" i="0" u="none" strike="noStrike" cap="none" dirty="0" err="1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BrO</a:t>
            </a:r>
            <a:r>
              <a:rPr lang="en-US" sz="2600" b="1" i="0" u="none" strike="noStrike" cap="none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will use SAO’s trace gas algorithm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72768" marR="0" lvl="1" indent="-566928" algn="l" rtl="0">
              <a:spcBef>
                <a:spcPts val="0"/>
              </a:spcBef>
              <a:spcAft>
                <a:spcPts val="0"/>
              </a:spcAft>
              <a:buClr>
                <a:srgbClr val="0000A9"/>
              </a:buClr>
              <a:buSzPts val="1800"/>
              <a:buFont typeface="Wingdings" pitchFamily="2" charset="2"/>
              <a:buChar char="Ø"/>
            </a:pPr>
            <a:r>
              <a:rPr lang="en-US" sz="2600" b="1" i="0" u="none" strike="noStrike" cap="none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SO</a:t>
            </a:r>
            <a:r>
              <a:rPr lang="en-US" sz="2600" b="1" i="0" u="none" strike="noStrike" cap="none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600" b="1" i="0" u="none" strike="noStrike" cap="none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OMI PCA SO</a:t>
            </a:r>
            <a:r>
              <a:rPr lang="en-US" sz="2600" b="1" i="0" u="none" strike="noStrike" cap="none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600" b="1" i="0" u="none" strike="noStrike" cap="none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algorithm adapted for TEMPO/GEMS from synthetic/GEMS data (C. Li)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72768" marR="0" lvl="1" indent="-566928" algn="l" rtl="0">
              <a:spcBef>
                <a:spcPts val="0"/>
              </a:spcBef>
              <a:spcAft>
                <a:spcPts val="0"/>
              </a:spcAft>
              <a:buClr>
                <a:srgbClr val="0000A9"/>
              </a:buClr>
              <a:buSzPts val="1800"/>
              <a:buFont typeface="Wingdings" pitchFamily="2" charset="2"/>
              <a:buChar char="Ø"/>
            </a:pPr>
            <a:r>
              <a:rPr lang="en-US" sz="2600" b="1" i="0" u="none" strike="noStrike" cap="none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Aerosols: being adapted from OMI/TROPOMI AEROUV algorithm (O. Torres’s team), and from EPIC/TROPOMI Aerosol Layer Height algorithm using O</a:t>
            </a:r>
            <a:r>
              <a:rPr lang="en-US" sz="2600" b="1" i="0" u="none" strike="noStrike" cap="none" baseline="-25000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600" b="1" i="0" u="none" strike="noStrike" cap="none" dirty="0">
                <a:solidFill>
                  <a:srgbClr val="0000A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-A/B (J. Wang’s team)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2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Continue algorithm refinement/optimization during commissioning and nominal operation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Rounded Rectangle 272">
            <a:extLst>
              <a:ext uri="{FF2B5EF4-FFF2-40B4-BE49-F238E27FC236}">
                <a16:creationId xmlns:a16="http://schemas.microsoft.com/office/drawing/2014/main" id="{9ECD79F6-2390-1D42-877A-BF2D74F8FD69}"/>
              </a:ext>
            </a:extLst>
          </p:cNvPr>
          <p:cNvSpPr/>
          <p:nvPr/>
        </p:nvSpPr>
        <p:spPr>
          <a:xfrm>
            <a:off x="34015584" y="10784195"/>
            <a:ext cx="16276320" cy="6516546"/>
          </a:xfrm>
          <a:prstGeom prst="roundRect">
            <a:avLst>
              <a:gd name="adj" fmla="val 2861"/>
            </a:avLst>
          </a:prstGeom>
          <a:solidFill>
            <a:schemeClr val="accent1">
              <a:lumMod val="20000"/>
              <a:lumOff val="80000"/>
            </a:schemeClr>
          </a:soli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C48B1C1B-EB1F-9440-8543-3EFC7F3C2408}"/>
              </a:ext>
            </a:extLst>
          </p:cNvPr>
          <p:cNvSpPr txBox="1"/>
          <p:nvPr/>
        </p:nvSpPr>
        <p:spPr>
          <a:xfrm>
            <a:off x="34024141" y="10738724"/>
            <a:ext cx="1622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altLang="ko-K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Plan Timeline and Data Release Plan</a:t>
            </a: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61CD035-B196-7D47-89AE-6E7294C11389}"/>
              </a:ext>
            </a:extLst>
          </p:cNvPr>
          <p:cNvGrpSpPr/>
          <p:nvPr/>
        </p:nvGrpSpPr>
        <p:grpSpPr>
          <a:xfrm>
            <a:off x="34702840" y="11289191"/>
            <a:ext cx="15027019" cy="3588105"/>
            <a:chOff x="35196229" y="12727036"/>
            <a:chExt cx="14180249" cy="3341295"/>
          </a:xfrm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23082148-85F4-E54F-BFDE-7A51C69C17D4}"/>
                </a:ext>
              </a:extLst>
            </p:cNvPr>
            <p:cNvGrpSpPr/>
            <p:nvPr/>
          </p:nvGrpSpPr>
          <p:grpSpPr>
            <a:xfrm>
              <a:off x="35196229" y="12927408"/>
              <a:ext cx="14180249" cy="3140923"/>
              <a:chOff x="194641" y="1597058"/>
              <a:chExt cx="11935318" cy="1839496"/>
            </a:xfrm>
          </p:grpSpPr>
          <p:sp>
            <p:nvSpPr>
              <p:cNvPr id="277" name="Google Shape;381;p11">
                <a:extLst>
                  <a:ext uri="{FF2B5EF4-FFF2-40B4-BE49-F238E27FC236}">
                    <a16:creationId xmlns:a16="http://schemas.microsoft.com/office/drawing/2014/main" id="{B445E11E-D9E9-354B-8058-587220A322A2}"/>
                  </a:ext>
                </a:extLst>
              </p:cNvPr>
              <p:cNvSpPr/>
              <p:nvPr/>
            </p:nvSpPr>
            <p:spPr>
              <a:xfrm>
                <a:off x="2341378" y="2538456"/>
                <a:ext cx="8156844" cy="320040"/>
              </a:xfrm>
              <a:prstGeom prst="rect">
                <a:avLst/>
              </a:prstGeom>
              <a:solidFill>
                <a:srgbClr val="ADBB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Calibri"/>
                  <a:buNone/>
                </a:pP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TEMPO Commissioning</a:t>
                </a:r>
                <a:endParaRPr sz="2400" dirty="0"/>
              </a:p>
            </p:txBody>
          </p:sp>
          <p:sp>
            <p:nvSpPr>
              <p:cNvPr id="278" name="Google Shape;382;p11">
                <a:extLst>
                  <a:ext uri="{FF2B5EF4-FFF2-40B4-BE49-F238E27FC236}">
                    <a16:creationId xmlns:a16="http://schemas.microsoft.com/office/drawing/2014/main" id="{EF1E7A7F-F3D9-C64E-9852-C3DA4893B41C}"/>
                  </a:ext>
                </a:extLst>
              </p:cNvPr>
              <p:cNvSpPr/>
              <p:nvPr/>
            </p:nvSpPr>
            <p:spPr>
              <a:xfrm>
                <a:off x="209723" y="2536256"/>
                <a:ext cx="2133336" cy="64007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S/C Activity</a:t>
                </a:r>
                <a:br>
                  <a:rPr lang="en-US" sz="2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(TEMPO Off)</a:t>
                </a:r>
                <a:endParaRPr sz="2400" dirty="0"/>
              </a:p>
            </p:txBody>
          </p:sp>
          <p:sp>
            <p:nvSpPr>
              <p:cNvPr id="279" name="Google Shape;383;p11">
                <a:extLst>
                  <a:ext uri="{FF2B5EF4-FFF2-40B4-BE49-F238E27FC236}">
                    <a16:creationId xmlns:a16="http://schemas.microsoft.com/office/drawing/2014/main" id="{75B154AF-0313-7847-A6F4-F91D69F49308}"/>
                  </a:ext>
                </a:extLst>
              </p:cNvPr>
              <p:cNvSpPr/>
              <p:nvPr/>
            </p:nvSpPr>
            <p:spPr>
              <a:xfrm>
                <a:off x="2343393" y="2854921"/>
                <a:ext cx="3291840" cy="320040"/>
              </a:xfrm>
              <a:prstGeom prst="rect">
                <a:avLst/>
              </a:prstGeom>
              <a:solidFill>
                <a:srgbClr val="CCC0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Calibri"/>
                  <a:buNone/>
                </a:pP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Activation</a:t>
                </a:r>
                <a:endParaRPr sz="2400" dirty="0"/>
              </a:p>
            </p:txBody>
          </p:sp>
          <p:cxnSp>
            <p:nvCxnSpPr>
              <p:cNvPr id="280" name="Google Shape;384;p11">
                <a:extLst>
                  <a:ext uri="{FF2B5EF4-FFF2-40B4-BE49-F238E27FC236}">
                    <a16:creationId xmlns:a16="http://schemas.microsoft.com/office/drawing/2014/main" id="{4AA9BAAE-F1BC-9E48-9779-75F8C9E3AACB}"/>
                  </a:ext>
                </a:extLst>
              </p:cNvPr>
              <p:cNvCxnSpPr/>
              <p:nvPr/>
            </p:nvCxnSpPr>
            <p:spPr>
              <a:xfrm>
                <a:off x="2341378" y="1909653"/>
                <a:ext cx="0" cy="1274328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1" name="Google Shape;385;p11">
                <a:extLst>
                  <a:ext uri="{FF2B5EF4-FFF2-40B4-BE49-F238E27FC236}">
                    <a16:creationId xmlns:a16="http://schemas.microsoft.com/office/drawing/2014/main" id="{1D030422-2DC4-B648-BED7-AEB336EF205F}"/>
                  </a:ext>
                </a:extLst>
              </p:cNvPr>
              <p:cNvSpPr/>
              <p:nvPr/>
            </p:nvSpPr>
            <p:spPr>
              <a:xfrm>
                <a:off x="209723" y="2261935"/>
                <a:ext cx="4580362" cy="274320"/>
              </a:xfrm>
              <a:prstGeom prst="rect">
                <a:avLst/>
              </a:prstGeom>
              <a:solidFill>
                <a:srgbClr val="DDD9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Calibri"/>
                  <a:buNone/>
                </a:pP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Outgassing</a:t>
                </a:r>
                <a:endParaRPr sz="2400" dirty="0"/>
              </a:p>
            </p:txBody>
          </p:sp>
          <p:sp>
            <p:nvSpPr>
              <p:cNvPr id="282" name="Google Shape;386;p11">
                <a:extLst>
                  <a:ext uri="{FF2B5EF4-FFF2-40B4-BE49-F238E27FC236}">
                    <a16:creationId xmlns:a16="http://schemas.microsoft.com/office/drawing/2014/main" id="{2F6693DB-E09E-3F42-ACF9-65C6B469045F}"/>
                  </a:ext>
                </a:extLst>
              </p:cNvPr>
              <p:cNvSpPr/>
              <p:nvPr/>
            </p:nvSpPr>
            <p:spPr>
              <a:xfrm>
                <a:off x="5635233" y="2853987"/>
                <a:ext cx="4847544" cy="320040"/>
              </a:xfrm>
              <a:prstGeom prst="rect">
                <a:avLst/>
              </a:prstGeom>
              <a:solidFill>
                <a:srgbClr val="8CB3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Calibri"/>
                  <a:buNone/>
                </a:pP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Instrument Characterization and Analysis</a:t>
                </a:r>
                <a:endParaRPr sz="2400" dirty="0"/>
              </a:p>
            </p:txBody>
          </p:sp>
          <p:cxnSp>
            <p:nvCxnSpPr>
              <p:cNvPr id="283" name="Google Shape;387;p11">
                <a:extLst>
                  <a:ext uri="{FF2B5EF4-FFF2-40B4-BE49-F238E27FC236}">
                    <a16:creationId xmlns:a16="http://schemas.microsoft.com/office/drawing/2014/main" id="{32E10F09-687C-8F42-8BA2-05637BC905B1}"/>
                  </a:ext>
                </a:extLst>
              </p:cNvPr>
              <p:cNvCxnSpPr/>
              <p:nvPr/>
            </p:nvCxnSpPr>
            <p:spPr>
              <a:xfrm flipH="1">
                <a:off x="209723" y="1893361"/>
                <a:ext cx="8018" cy="1280666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4" name="Google Shape;388;p11">
                <a:extLst>
                  <a:ext uri="{FF2B5EF4-FFF2-40B4-BE49-F238E27FC236}">
                    <a16:creationId xmlns:a16="http://schemas.microsoft.com/office/drawing/2014/main" id="{B9681D6F-32F7-3F4C-B0B0-DA988A5089E2}"/>
                  </a:ext>
                </a:extLst>
              </p:cNvPr>
              <p:cNvCxnSpPr/>
              <p:nvPr/>
            </p:nvCxnSpPr>
            <p:spPr>
              <a:xfrm flipH="1">
                <a:off x="5543652" y="1886332"/>
                <a:ext cx="6014" cy="1280664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5" name="Google Shape;389;p11">
                <a:extLst>
                  <a:ext uri="{FF2B5EF4-FFF2-40B4-BE49-F238E27FC236}">
                    <a16:creationId xmlns:a16="http://schemas.microsoft.com/office/drawing/2014/main" id="{484420A6-8154-7342-A4A8-066D2D795E82}"/>
                  </a:ext>
                </a:extLst>
              </p:cNvPr>
              <p:cNvSpPr/>
              <p:nvPr/>
            </p:nvSpPr>
            <p:spPr>
              <a:xfrm>
                <a:off x="10481632" y="2271418"/>
                <a:ext cx="1648327" cy="1165136"/>
              </a:xfrm>
              <a:prstGeom prst="rightArrow">
                <a:avLst>
                  <a:gd name="adj1" fmla="val 54761"/>
                  <a:gd name="adj2" fmla="val 48734"/>
                </a:avLst>
              </a:prstGeom>
              <a:solidFill>
                <a:srgbClr val="D6E3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6" name="Google Shape;390;p11">
                <a:extLst>
                  <a:ext uri="{FF2B5EF4-FFF2-40B4-BE49-F238E27FC236}">
                    <a16:creationId xmlns:a16="http://schemas.microsoft.com/office/drawing/2014/main" id="{0DD7F1C2-47A1-A94F-A727-F63214E6D071}"/>
                  </a:ext>
                </a:extLst>
              </p:cNvPr>
              <p:cNvCxnSpPr/>
              <p:nvPr/>
            </p:nvCxnSpPr>
            <p:spPr>
              <a:xfrm flipH="1">
                <a:off x="10485566" y="1893363"/>
                <a:ext cx="8018" cy="1280664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7" name="Google Shape;391;p11">
                <a:extLst>
                  <a:ext uri="{FF2B5EF4-FFF2-40B4-BE49-F238E27FC236}">
                    <a16:creationId xmlns:a16="http://schemas.microsoft.com/office/drawing/2014/main" id="{DBC4D449-4DE6-2844-B382-DD20A4C70669}"/>
                  </a:ext>
                </a:extLst>
              </p:cNvPr>
              <p:cNvSpPr txBox="1"/>
              <p:nvPr/>
            </p:nvSpPr>
            <p:spPr>
              <a:xfrm rot="19200000">
                <a:off x="10454489" y="1597058"/>
                <a:ext cx="817853" cy="306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Calibri"/>
                  <a:buNone/>
                </a:pPr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PLAR</a:t>
                </a:r>
                <a:endParaRPr sz="2800" b="1" dirty="0"/>
              </a:p>
            </p:txBody>
          </p:sp>
          <p:sp>
            <p:nvSpPr>
              <p:cNvPr id="288" name="Google Shape;392;p11">
                <a:extLst>
                  <a:ext uri="{FF2B5EF4-FFF2-40B4-BE49-F238E27FC236}">
                    <a16:creationId xmlns:a16="http://schemas.microsoft.com/office/drawing/2014/main" id="{C4E0C696-6EC8-F646-B1D4-BF41A2AAA79E}"/>
                  </a:ext>
                </a:extLst>
              </p:cNvPr>
              <p:cNvSpPr/>
              <p:nvPr/>
            </p:nvSpPr>
            <p:spPr>
              <a:xfrm>
                <a:off x="10487816" y="2538456"/>
                <a:ext cx="1572389" cy="628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Nominal Operations</a:t>
                </a:r>
                <a:endParaRPr sz="2400" dirty="0"/>
              </a:p>
            </p:txBody>
          </p:sp>
          <p:sp>
            <p:nvSpPr>
              <p:cNvPr id="289" name="Google Shape;393;p11">
                <a:extLst>
                  <a:ext uri="{FF2B5EF4-FFF2-40B4-BE49-F238E27FC236}">
                    <a16:creationId xmlns:a16="http://schemas.microsoft.com/office/drawing/2014/main" id="{42A16490-589C-014D-8CD8-5BB79055AD7D}"/>
                  </a:ext>
                </a:extLst>
              </p:cNvPr>
              <p:cNvSpPr txBox="1"/>
              <p:nvPr/>
            </p:nvSpPr>
            <p:spPr>
              <a:xfrm>
                <a:off x="2385376" y="2014187"/>
                <a:ext cx="1408784" cy="306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6C09"/>
                  </a:buClr>
                  <a:buSzPts val="2400"/>
                  <a:buFont typeface="Calibri"/>
                  <a:buNone/>
                </a:pPr>
                <a:r>
                  <a:rPr lang="en-US" sz="2800" b="0" i="0" u="none" strike="noStrike" cap="none" dirty="0">
                    <a:solidFill>
                      <a:srgbClr val="E36C0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L+88 days</a:t>
                </a:r>
                <a:endParaRPr sz="2800" dirty="0"/>
              </a:p>
            </p:txBody>
          </p:sp>
          <p:sp>
            <p:nvSpPr>
              <p:cNvPr id="290" name="Google Shape;394;p11">
                <a:extLst>
                  <a:ext uri="{FF2B5EF4-FFF2-40B4-BE49-F238E27FC236}">
                    <a16:creationId xmlns:a16="http://schemas.microsoft.com/office/drawing/2014/main" id="{6007061B-EA6A-4446-8F4B-2970406E9D76}"/>
                  </a:ext>
                </a:extLst>
              </p:cNvPr>
              <p:cNvSpPr txBox="1"/>
              <p:nvPr/>
            </p:nvSpPr>
            <p:spPr>
              <a:xfrm>
                <a:off x="5563376" y="2212794"/>
                <a:ext cx="1564274" cy="306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6C09"/>
                  </a:buClr>
                  <a:buSzPts val="2400"/>
                  <a:buFont typeface="Calibri"/>
                  <a:buNone/>
                </a:pPr>
                <a:r>
                  <a:rPr lang="en-US" sz="2800" b="0" i="0" u="none" strike="noStrike" cap="none" dirty="0">
                    <a:solidFill>
                      <a:srgbClr val="E36C0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L+120 days</a:t>
                </a:r>
                <a:endParaRPr sz="2800" dirty="0"/>
              </a:p>
            </p:txBody>
          </p:sp>
          <p:sp>
            <p:nvSpPr>
              <p:cNvPr id="291" name="Google Shape;395;p11">
                <a:extLst>
                  <a:ext uri="{FF2B5EF4-FFF2-40B4-BE49-F238E27FC236}">
                    <a16:creationId xmlns:a16="http://schemas.microsoft.com/office/drawing/2014/main" id="{64BB1E2F-E6B9-8649-B3E1-694E08DB0AAE}"/>
                  </a:ext>
                </a:extLst>
              </p:cNvPr>
              <p:cNvSpPr txBox="1"/>
              <p:nvPr/>
            </p:nvSpPr>
            <p:spPr>
              <a:xfrm>
                <a:off x="10519985" y="2217187"/>
                <a:ext cx="1564274" cy="306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6C09"/>
                  </a:buClr>
                  <a:buSzPts val="2400"/>
                  <a:buFont typeface="Calibri"/>
                  <a:buNone/>
                </a:pPr>
                <a:r>
                  <a:rPr lang="en-US" sz="2800" b="0" i="0" u="none" strike="noStrike" cap="none" dirty="0">
                    <a:solidFill>
                      <a:srgbClr val="E36C0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L+178 days</a:t>
                </a:r>
                <a:endParaRPr sz="2800" dirty="0"/>
              </a:p>
            </p:txBody>
          </p:sp>
          <p:sp>
            <p:nvSpPr>
              <p:cNvPr id="292" name="Google Shape;396;p11">
                <a:extLst>
                  <a:ext uri="{FF2B5EF4-FFF2-40B4-BE49-F238E27FC236}">
                    <a16:creationId xmlns:a16="http://schemas.microsoft.com/office/drawing/2014/main" id="{59A7F820-CA43-CD4C-A3AE-B02CF09E8F4A}"/>
                  </a:ext>
                </a:extLst>
              </p:cNvPr>
              <p:cNvSpPr txBox="1"/>
              <p:nvPr/>
            </p:nvSpPr>
            <p:spPr>
              <a:xfrm>
                <a:off x="212720" y="2041221"/>
                <a:ext cx="871751" cy="306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6C09"/>
                  </a:buClr>
                  <a:buSzPts val="2400"/>
                  <a:buFont typeface="Calibri"/>
                  <a:buNone/>
                </a:pPr>
                <a:r>
                  <a:rPr lang="en-US" sz="2800" b="0" i="0" u="none" strike="noStrike" cap="none" dirty="0">
                    <a:solidFill>
                      <a:srgbClr val="E36C0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L+0</a:t>
                </a:r>
                <a:endParaRPr sz="2800" dirty="0"/>
              </a:p>
            </p:txBody>
          </p:sp>
          <p:grpSp>
            <p:nvGrpSpPr>
              <p:cNvPr id="293" name="Google Shape;397;p11">
                <a:extLst>
                  <a:ext uri="{FF2B5EF4-FFF2-40B4-BE49-F238E27FC236}">
                    <a16:creationId xmlns:a16="http://schemas.microsoft.com/office/drawing/2014/main" id="{F686EFCC-2283-1F43-B3C9-6456A3014EAA}"/>
                  </a:ext>
                </a:extLst>
              </p:cNvPr>
              <p:cNvGrpSpPr/>
              <p:nvPr/>
            </p:nvGrpSpPr>
            <p:grpSpPr>
              <a:xfrm rot="410590">
                <a:off x="1505044" y="2161419"/>
                <a:ext cx="645951" cy="1125576"/>
                <a:chOff x="2368500" y="2879498"/>
                <a:chExt cx="624357" cy="649800"/>
              </a:xfrm>
            </p:grpSpPr>
            <p:sp>
              <p:nvSpPr>
                <p:cNvPr id="296" name="Google Shape;398;p11">
                  <a:extLst>
                    <a:ext uri="{FF2B5EF4-FFF2-40B4-BE49-F238E27FC236}">
                      <a16:creationId xmlns:a16="http://schemas.microsoft.com/office/drawing/2014/main" id="{AC189235-9AAC-B449-9D88-0B8FED7E6D6B}"/>
                    </a:ext>
                  </a:extLst>
                </p:cNvPr>
                <p:cNvSpPr/>
                <p:nvPr/>
              </p:nvSpPr>
              <p:spPr>
                <a:xfrm>
                  <a:off x="2493544" y="2879498"/>
                  <a:ext cx="499311" cy="649706"/>
                </a:xfrm>
                <a:prstGeom prst="parallelogram">
                  <a:avLst>
                    <a:gd name="adj" fmla="val 47581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Calibri"/>
                    <a:buNone/>
                  </a:pPr>
                  <a:endParaRPr sz="2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97" name="Google Shape;399;p11">
                  <a:extLst>
                    <a:ext uri="{FF2B5EF4-FFF2-40B4-BE49-F238E27FC236}">
                      <a16:creationId xmlns:a16="http://schemas.microsoft.com/office/drawing/2014/main" id="{23D32DA9-E87E-304D-AB72-FD6E4FA8D74B}"/>
                    </a:ext>
                  </a:extLst>
                </p:cNvPr>
                <p:cNvCxnSpPr>
                  <a:stCxn id="296" idx="0"/>
                </p:cNvCxnSpPr>
                <p:nvPr/>
              </p:nvCxnSpPr>
              <p:spPr>
                <a:xfrm rot="-247289" flipH="1">
                  <a:off x="2430564" y="2886778"/>
                  <a:ext cx="375672" cy="63524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8" name="Google Shape;400;p11">
                  <a:extLst>
                    <a:ext uri="{FF2B5EF4-FFF2-40B4-BE49-F238E27FC236}">
                      <a16:creationId xmlns:a16="http://schemas.microsoft.com/office/drawing/2014/main" id="{35E97885-38EC-0E48-B703-CCF97F9780DB}"/>
                    </a:ext>
                  </a:extLst>
                </p:cNvPr>
                <p:cNvCxnSpPr/>
                <p:nvPr/>
              </p:nvCxnSpPr>
              <p:spPr>
                <a:xfrm flipH="1">
                  <a:off x="2743200" y="2879498"/>
                  <a:ext cx="249656" cy="6497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94" name="Google Shape;401;p11">
                <a:extLst>
                  <a:ext uri="{FF2B5EF4-FFF2-40B4-BE49-F238E27FC236}">
                    <a16:creationId xmlns:a16="http://schemas.microsoft.com/office/drawing/2014/main" id="{6D9AF330-BB27-5147-94F4-4C9557901EF9}"/>
                  </a:ext>
                </a:extLst>
              </p:cNvPr>
              <p:cNvSpPr txBox="1"/>
              <p:nvPr/>
            </p:nvSpPr>
            <p:spPr>
              <a:xfrm rot="19200000">
                <a:off x="194641" y="1638563"/>
                <a:ext cx="1037722" cy="306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Calibri"/>
                  <a:buNone/>
                </a:pPr>
                <a:r>
                  <a:rPr lang="en-US" sz="28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Launch</a:t>
                </a:r>
                <a:endParaRPr sz="2800" b="1" dirty="0"/>
              </a:p>
            </p:txBody>
          </p:sp>
          <p:sp>
            <p:nvSpPr>
              <p:cNvPr id="295" name="Google Shape;404;p11">
                <a:extLst>
                  <a:ext uri="{FF2B5EF4-FFF2-40B4-BE49-F238E27FC236}">
                    <a16:creationId xmlns:a16="http://schemas.microsoft.com/office/drawing/2014/main" id="{675B477D-D591-EF4E-B8FA-18159788CE41}"/>
                  </a:ext>
                </a:extLst>
              </p:cNvPr>
              <p:cNvSpPr txBox="1"/>
              <p:nvPr/>
            </p:nvSpPr>
            <p:spPr>
              <a:xfrm>
                <a:off x="1896869" y="3157521"/>
                <a:ext cx="3848623" cy="227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6C09"/>
                  </a:buClr>
                  <a:buSzPts val="1800"/>
                  <a:buFont typeface="Calibri"/>
                  <a:buNone/>
                </a:pPr>
                <a:r>
                  <a:rPr lang="en-US" sz="2400" b="0" i="0" u="none" strike="noStrike" cap="none" dirty="0">
                    <a:solidFill>
                      <a:srgbClr val="E36C0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* L+# days are approximate</a:t>
                </a:r>
                <a:endParaRPr sz="2400" dirty="0"/>
              </a:p>
            </p:txBody>
          </p:sp>
        </p:grpSp>
        <p:sp>
          <p:nvSpPr>
            <p:cNvPr id="299" name="Google Shape;401;p11">
              <a:extLst>
                <a:ext uri="{FF2B5EF4-FFF2-40B4-BE49-F238E27FC236}">
                  <a16:creationId xmlns:a16="http://schemas.microsoft.com/office/drawing/2014/main" id="{A59BB487-95BA-5949-9EE4-460ED15265F9}"/>
                </a:ext>
              </a:extLst>
            </p:cNvPr>
            <p:cNvSpPr txBox="1"/>
            <p:nvPr/>
          </p:nvSpPr>
          <p:spPr>
            <a:xfrm rot="19200000">
              <a:off x="37754014" y="12727036"/>
              <a:ext cx="1687605" cy="78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lang="en-US" sz="28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TEMPO Power on</a:t>
              </a:r>
              <a:endParaRPr sz="2800" b="1" dirty="0"/>
            </a:p>
          </p:txBody>
        </p:sp>
        <p:sp>
          <p:nvSpPr>
            <p:cNvPr id="300" name="Google Shape;401;p11">
              <a:extLst>
                <a:ext uri="{FF2B5EF4-FFF2-40B4-BE49-F238E27FC236}">
                  <a16:creationId xmlns:a16="http://schemas.microsoft.com/office/drawing/2014/main" id="{0AC2EE61-4FE5-AB49-A565-DBA6886F0C1F}"/>
                </a:ext>
              </a:extLst>
            </p:cNvPr>
            <p:cNvSpPr txBox="1"/>
            <p:nvPr/>
          </p:nvSpPr>
          <p:spPr>
            <a:xfrm rot="19200000">
              <a:off x="41461559" y="12801076"/>
              <a:ext cx="1396702" cy="781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lang="en-US" sz="28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TEMPO 1st light</a:t>
              </a:r>
              <a:endParaRPr sz="2800" b="1" dirty="0"/>
            </a:p>
          </p:txBody>
        </p:sp>
      </p:grpSp>
      <p:graphicFrame>
        <p:nvGraphicFramePr>
          <p:cNvPr id="301" name="Google Shape;380;p11">
            <a:extLst>
              <a:ext uri="{FF2B5EF4-FFF2-40B4-BE49-F238E27FC236}">
                <a16:creationId xmlns:a16="http://schemas.microsoft.com/office/drawing/2014/main" id="{C2A7D163-5060-F642-8C4B-3D368A080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401974"/>
              </p:ext>
            </p:extLst>
          </p:nvPr>
        </p:nvGraphicFramePr>
        <p:xfrm>
          <a:off x="34131786" y="14784686"/>
          <a:ext cx="6518082" cy="22659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432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2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Activity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Intelsat</a:t>
                      </a:r>
                      <a:endParaRPr sz="2400" b="1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LEOP: Orbit Transfer</a:t>
                      </a:r>
                      <a:endParaRPr sz="2400" b="1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Weeks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Spacecraft Bus + Payload IOT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+ 4 Weeks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25"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Drift to Location 60ºW-91ºW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Weeks (TBD)</a:t>
                      </a:r>
                      <a:endParaRPr lang="en-US" sz="2400" dirty="0"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Commercial Services</a:t>
                      </a:r>
                      <a:endParaRPr sz="2400" b="1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Week</a:t>
                      </a:r>
                      <a:endParaRPr sz="2400" u="none" strike="noStrike" cap="none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TEMPO Commissioning Begins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L+12 Weeks</a:t>
                      </a:r>
                      <a:endParaRPr sz="2400" dirty="0"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2" name="Google Shape;406;p11">
            <a:extLst>
              <a:ext uri="{FF2B5EF4-FFF2-40B4-BE49-F238E27FC236}">
                <a16:creationId xmlns:a16="http://schemas.microsoft.com/office/drawing/2014/main" id="{0CD3BE7E-E331-1346-9588-62D0508465ED}"/>
              </a:ext>
            </a:extLst>
          </p:cNvPr>
          <p:cNvSpPr txBox="1"/>
          <p:nvPr/>
        </p:nvSpPr>
        <p:spPr>
          <a:xfrm>
            <a:off x="40777748" y="14406959"/>
            <a:ext cx="9475340" cy="286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800"/>
              <a:buFont typeface="Wingdings" pitchFamily="2" charset="2"/>
              <a:buChar char="§"/>
            </a:pPr>
            <a:r>
              <a:rPr lang="en-US" sz="2800" b="1" i="0" u="none" strike="noStrike" cap="none" dirty="0">
                <a:solidFill>
                  <a:srgbClr val="4BACC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TEMPO comm.: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06/17-9/17/2023, first light ~7/17/2023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BACC6"/>
              </a:buClr>
              <a:buSzPts val="1800"/>
              <a:buFont typeface="Wingdings" pitchFamily="2" charset="2"/>
              <a:buChar char="§"/>
            </a:pPr>
            <a:r>
              <a:rPr lang="en-US" sz="2800" b="1" i="0" u="none" strike="noStrike" cap="none" dirty="0">
                <a:solidFill>
                  <a:srgbClr val="4BACC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Nominal operation after PLAR: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~9/17/2023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rtl="0">
              <a:spcBef>
                <a:spcPts val="450"/>
              </a:spcBef>
              <a:spcAft>
                <a:spcPts val="0"/>
              </a:spcAft>
              <a:buClr>
                <a:srgbClr val="4BACC6"/>
              </a:buClr>
              <a:buSzPts val="1800"/>
              <a:buFont typeface="Wingdings" pitchFamily="2" charset="2"/>
              <a:buChar char="§"/>
            </a:pPr>
            <a:r>
              <a:rPr lang="en-US" sz="2800" b="1" i="0" u="none" strike="noStrike" cap="none" dirty="0">
                <a:solidFill>
                  <a:srgbClr val="4BACC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Plan for initial public release of baseline products at ASDC (L1b in ~4 mons, 1/2024, L2/3 in ~6 mons, 3/2024):</a:t>
            </a:r>
            <a:endParaRPr sz="28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BACC6"/>
              </a:buClr>
              <a:buSzPts val="1800"/>
              <a:buFont typeface="Wingdings" pitchFamily="2" charset="2"/>
              <a:buChar char="§"/>
            </a:pPr>
            <a:r>
              <a:rPr lang="en-US" sz="2800" b="1" i="0" u="none" strike="noStrike" cap="none" dirty="0">
                <a:solidFill>
                  <a:srgbClr val="4BACC6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Provide baseline data products to validation team priori to the public release via ASDC.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Rounded Rectangle 302">
            <a:extLst>
              <a:ext uri="{FF2B5EF4-FFF2-40B4-BE49-F238E27FC236}">
                <a16:creationId xmlns:a16="http://schemas.microsoft.com/office/drawing/2014/main" id="{8DAAE038-525B-AF4A-879C-1542F1A24F7A}"/>
              </a:ext>
            </a:extLst>
          </p:cNvPr>
          <p:cNvSpPr/>
          <p:nvPr/>
        </p:nvSpPr>
        <p:spPr>
          <a:xfrm>
            <a:off x="34057897" y="17421676"/>
            <a:ext cx="16174079" cy="6477092"/>
          </a:xfrm>
          <a:prstGeom prst="roundRect">
            <a:avLst>
              <a:gd name="adj" fmla="val 2861"/>
            </a:avLst>
          </a:prstGeom>
          <a:solidFill>
            <a:schemeClr val="accent1">
              <a:lumMod val="20000"/>
              <a:lumOff val="80000"/>
            </a:schemeClr>
          </a:soli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7E81C2BB-834D-0045-BC90-BBD2F92A741D}"/>
              </a:ext>
            </a:extLst>
          </p:cNvPr>
          <p:cNvSpPr txBox="1"/>
          <p:nvPr/>
        </p:nvSpPr>
        <p:spPr>
          <a:xfrm>
            <a:off x="34079090" y="17380871"/>
            <a:ext cx="1037940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altLang="ko-K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Validation Plan</a:t>
            </a:r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marR="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TEMPO PLRA: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bare minimum validation requirements (3 Pandoras, 1 month per season)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marR="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Jim </a:t>
            </a:r>
            <a:r>
              <a:rPr lang="en-US" sz="2800" b="1" dirty="0" err="1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Szykman</a:t>
            </a: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led the development of best-of-effort basis validation plan: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beta, provisional, full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marR="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Satellite observations (i.e., LEOs + EPIC/DSCOVR) </a:t>
            </a:r>
          </a:p>
          <a:p>
            <a:pPr marL="1028700" marR="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</a:pPr>
            <a:r>
              <a:rPr lang="en-US" sz="2800" b="1" dirty="0" err="1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Pandonia</a:t>
            </a: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Global Network (PGN):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NO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HCHO, total O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marR="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</a:pPr>
            <a:r>
              <a:rPr lang="en-US" sz="2800" b="1" dirty="0" err="1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TOLNet</a:t>
            </a: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with 8 LIDARs: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tropospheric O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&amp; 0-2 km O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2870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Airborne instruments: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GEO-TASO, GCAS, HSRL-2,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SeaRey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UAV, in-situ …</a:t>
            </a:r>
            <a:endParaRPr lang="en-US" sz="2800" b="1" dirty="0">
              <a:solidFill>
                <a:srgbClr val="31859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2870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Other ground-based instruments: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ozonesonde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MAXDOAS, FTIR, Dobson/Brewer, AERONET, …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Planned flight campaigns: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AGES (STAQS, AEROMMA+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CUPiDs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GOTHAAM) in June-August 2023</a:t>
            </a:r>
          </a:p>
          <a:p>
            <a:pPr marL="102870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Indirect validation with CTMs and data assimilation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5" name="Google Shape;411;p12" descr="Chart, surface chart&#10;&#10;Description automatically generated">
            <a:extLst>
              <a:ext uri="{FF2B5EF4-FFF2-40B4-BE49-F238E27FC236}">
                <a16:creationId xmlns:a16="http://schemas.microsoft.com/office/drawing/2014/main" id="{5A7B7BB8-6690-5D48-937C-522406CA33ED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 t="6086"/>
          <a:stretch/>
        </p:blipFill>
        <p:spPr>
          <a:xfrm>
            <a:off x="45094018" y="17471991"/>
            <a:ext cx="4804282" cy="326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420;p12" descr="Chart&#10;&#10;Description automatically generated">
            <a:extLst>
              <a:ext uri="{FF2B5EF4-FFF2-40B4-BE49-F238E27FC236}">
                <a16:creationId xmlns:a16="http://schemas.microsoft.com/office/drawing/2014/main" id="{0E294A49-9A40-D248-98E6-70665F93FA49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t="6365"/>
          <a:stretch/>
        </p:blipFill>
        <p:spPr>
          <a:xfrm>
            <a:off x="45052652" y="20781445"/>
            <a:ext cx="4845648" cy="30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422;p12">
            <a:extLst>
              <a:ext uri="{FF2B5EF4-FFF2-40B4-BE49-F238E27FC236}">
                <a16:creationId xmlns:a16="http://schemas.microsoft.com/office/drawing/2014/main" id="{2288242C-F31F-E240-B754-379B472F346F}"/>
              </a:ext>
            </a:extLst>
          </p:cNvPr>
          <p:cNvSpPr txBox="1"/>
          <p:nvPr/>
        </p:nvSpPr>
        <p:spPr>
          <a:xfrm>
            <a:off x="45015327" y="19805069"/>
            <a:ext cx="52166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2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www.pandonia</a:t>
            </a:r>
            <a:r>
              <a:rPr lang="en-US" sz="2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-global-</a:t>
            </a:r>
            <a:r>
              <a:rPr lang="en-US" sz="2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network.org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422;p12">
            <a:extLst>
              <a:ext uri="{FF2B5EF4-FFF2-40B4-BE49-F238E27FC236}">
                <a16:creationId xmlns:a16="http://schemas.microsoft.com/office/drawing/2014/main" id="{5E0655B3-DC5B-D243-9FE4-3D5AB709C27D}"/>
              </a:ext>
            </a:extLst>
          </p:cNvPr>
          <p:cNvSpPr txBox="1"/>
          <p:nvPr/>
        </p:nvSpPr>
        <p:spPr>
          <a:xfrm>
            <a:off x="45094018" y="20649223"/>
            <a:ext cx="497027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www-</a:t>
            </a:r>
            <a:r>
              <a:rPr lang="en-US" sz="2200" b="1" dirty="0" err="1">
                <a:latin typeface="Calibri"/>
                <a:ea typeface="Calibri"/>
                <a:cs typeface="Calibri"/>
                <a:sym typeface="Calibri"/>
              </a:rPr>
              <a:t>air.larc.nasa.gov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/missions/</a:t>
            </a:r>
            <a:r>
              <a:rPr lang="en-US" sz="2200" b="1" dirty="0" err="1">
                <a:latin typeface="Calibri"/>
                <a:ea typeface="Calibri"/>
                <a:cs typeface="Calibri"/>
                <a:sym typeface="Calibri"/>
              </a:rPr>
              <a:t>TOLNet</a:t>
            </a:r>
            <a:endParaRPr sz="2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422;p12">
            <a:extLst>
              <a:ext uri="{FF2B5EF4-FFF2-40B4-BE49-F238E27FC236}">
                <a16:creationId xmlns:a16="http://schemas.microsoft.com/office/drawing/2014/main" id="{67ECB9A1-CD8E-074D-9F15-EAA9D602BE99}"/>
              </a:ext>
            </a:extLst>
          </p:cNvPr>
          <p:cNvSpPr txBox="1"/>
          <p:nvPr/>
        </p:nvSpPr>
        <p:spPr>
          <a:xfrm>
            <a:off x="45094017" y="18215145"/>
            <a:ext cx="1738618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~60 in TEMPO FOR, ~20 to add in 2 </a:t>
            </a:r>
            <a:r>
              <a:rPr lang="en-US" sz="2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yrs</a:t>
            </a:r>
            <a:endParaRPr sz="2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Rounded Rectangle 321">
            <a:extLst>
              <a:ext uri="{FF2B5EF4-FFF2-40B4-BE49-F238E27FC236}">
                <a16:creationId xmlns:a16="http://schemas.microsoft.com/office/drawing/2014/main" id="{8F24569A-5615-6B45-BE35-39782FBE5A86}"/>
              </a:ext>
            </a:extLst>
          </p:cNvPr>
          <p:cNvSpPr/>
          <p:nvPr/>
        </p:nvSpPr>
        <p:spPr>
          <a:xfrm>
            <a:off x="34030964" y="24002604"/>
            <a:ext cx="16237596" cy="8072981"/>
          </a:xfrm>
          <a:prstGeom prst="roundRect">
            <a:avLst>
              <a:gd name="adj" fmla="val 2861"/>
            </a:avLst>
          </a:prstGeom>
          <a:solidFill>
            <a:schemeClr val="accent1">
              <a:lumMod val="20000"/>
              <a:lumOff val="80000"/>
            </a:schemeClr>
          </a:soli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B7F7D10D-D4D7-7948-95EF-B99D2CC0251B}"/>
              </a:ext>
            </a:extLst>
          </p:cNvPr>
          <p:cNvSpPr txBox="1"/>
          <p:nvPr/>
        </p:nvSpPr>
        <p:spPr>
          <a:xfrm>
            <a:off x="34057897" y="23967632"/>
            <a:ext cx="161951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altLang="ko-K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Green Paper: Chemistry Experiments</a:t>
            </a:r>
          </a:p>
          <a:p>
            <a:pPr marL="102870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Green paper is a living document at: </a:t>
            </a:r>
            <a:r>
              <a:rPr lang="en-US" sz="2800" b="1" i="0" u="none" strike="noStrike" cap="none" dirty="0">
                <a:solidFill>
                  <a:srgbClr val="0432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http://</a:t>
            </a:r>
            <a:r>
              <a:rPr lang="en-US" sz="2800" b="1" i="0" u="none" strike="noStrike" cap="none" dirty="0" err="1">
                <a:solidFill>
                  <a:srgbClr val="0432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tempo.si.edu</a:t>
            </a:r>
            <a:r>
              <a:rPr lang="en-US" sz="2800" b="1" i="0" u="none" strike="noStrike" cap="none" dirty="0">
                <a:solidFill>
                  <a:srgbClr val="0432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/</a:t>
            </a:r>
            <a:r>
              <a:rPr lang="en-US" sz="2800" b="1" i="0" u="none" strike="noStrike" cap="none" dirty="0" err="1">
                <a:solidFill>
                  <a:srgbClr val="0432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publications.html</a:t>
            </a:r>
            <a:endParaRPr lang="en-US" sz="2800" b="1" dirty="0">
              <a:solidFill>
                <a:srgbClr val="31859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2870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3185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High-time special mode can be requested: </a:t>
            </a:r>
            <a:r>
              <a:rPr lang="en-US" sz="2800" b="1" dirty="0">
                <a:solidFill>
                  <a:srgbClr val="0432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https://</a:t>
            </a:r>
            <a:r>
              <a:rPr lang="en-US" sz="2800" b="1" dirty="0" err="1">
                <a:solidFill>
                  <a:srgbClr val="0432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weather.msfc.nasa.gov</a:t>
            </a:r>
            <a:r>
              <a:rPr lang="en-US" sz="2800" b="1" dirty="0">
                <a:solidFill>
                  <a:srgbClr val="0432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/tempo/</a:t>
            </a:r>
            <a:r>
              <a:rPr lang="en-US" sz="2800" b="1" dirty="0" err="1">
                <a:solidFill>
                  <a:srgbClr val="0432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green_paper.html</a:t>
            </a:r>
            <a:endParaRPr lang="en-US" sz="2800" b="1" dirty="0">
              <a:solidFill>
                <a:srgbClr val="0432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altLang="ko-K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4" name="Google Shape;430;p13">
            <a:extLst>
              <a:ext uri="{FF2B5EF4-FFF2-40B4-BE49-F238E27FC236}">
                <a16:creationId xmlns:a16="http://schemas.microsoft.com/office/drawing/2014/main" id="{5EA2EBDE-D991-154E-A8ED-7D26BA2768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185039"/>
              </p:ext>
            </p:extLst>
          </p:nvPr>
        </p:nvGraphicFramePr>
        <p:xfrm>
          <a:off x="34095852" y="25489959"/>
          <a:ext cx="15990676" cy="65379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75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NORMAL TIME RESOLUTION STUDIES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/>
                        <a:t>Volcanoes</a:t>
                      </a:r>
                      <a:endParaRPr sz="220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Air quality and health 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/>
                        <a:t>Socio-economic studies</a:t>
                      </a:r>
                      <a:endParaRPr sz="220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Ultraviolet exposure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/>
                        <a:t>National pollution inventories</a:t>
                      </a:r>
                      <a:endParaRPr sz="220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Biomass burning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Regional and local transport of pollutants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Synergistic GOES-16/17 Products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/>
                        <a:t>Sea breeze studies for Florida and Cuba</a:t>
                      </a:r>
                      <a:endParaRPr sz="220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1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2200" b="1" u="none" strike="noStrike" cap="none" dirty="0"/>
                        <a:t>Advanced aerosol products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Transboundary pollution gradients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Soil NO</a:t>
                      </a:r>
                      <a:r>
                        <a:rPr lang="en-US" sz="2200" b="1" u="none" strike="noStrike" cap="none" baseline="-25000" dirty="0"/>
                        <a:t>x</a:t>
                      </a:r>
                      <a:r>
                        <a:rPr lang="en-US" sz="2200" b="1" u="none" strike="noStrike" cap="none" dirty="0"/>
                        <a:t> after fertilizer application and after rainfall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Transatlantic dust transport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Solar-induced fluorescence from chlorophyll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/>
                        <a:t>HIGH TIME RESOLUTION EXPERIMENTS</a:t>
                      </a:r>
                      <a:endParaRPr sz="220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Foliage studies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Lightning NO</a:t>
                      </a:r>
                      <a:r>
                        <a:rPr lang="en-US" sz="2200" b="1" u="none" strike="noStrike" cap="none" baseline="-25000" dirty="0"/>
                        <a:t>x</a:t>
                      </a:r>
                      <a:endParaRPr sz="2200" b="1" u="none" strike="noStrike" cap="none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Mapping NO</a:t>
                      </a:r>
                      <a:r>
                        <a:rPr lang="en-US" sz="2200" b="1" u="none" strike="noStrike" cap="none" baseline="-25000" dirty="0"/>
                        <a:t>2</a:t>
                      </a:r>
                      <a:r>
                        <a:rPr lang="en-US" sz="2200" b="1" u="none" strike="noStrike" cap="none" dirty="0"/>
                        <a:t> and SO</a:t>
                      </a:r>
                      <a:r>
                        <a:rPr lang="en-US" sz="2200" b="1" u="none" strike="noStrike" cap="none" baseline="-25000" dirty="0"/>
                        <a:t>2</a:t>
                      </a:r>
                      <a:r>
                        <a:rPr lang="en-US" sz="2200" b="1" u="none" strike="noStrike" cap="none" dirty="0"/>
                        <a:t> dry deposition at high resolution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Morning and evening higher-frequency scans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Crop and forest damage from ground-level ozone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Dwell-time studies &amp; temporal selection to improve detection limits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1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2200" b="1" u="none" strike="noStrike" cap="none" dirty="0"/>
                        <a:t>Halogen oxide studies in coastal and lake regions</a:t>
                      </a:r>
                      <a:endParaRPr lang="en-US"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2200" b="1" u="none" strike="noStrike" cap="none" dirty="0"/>
                        <a:t>Assessing pollution transport during upslope flows</a:t>
                      </a:r>
                      <a:endParaRPr lang="en-US"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Air pollution from oil and gas fields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2200" b="1" u="none" strike="noStrike" cap="none" dirty="0"/>
                        <a:t>Tidal effects on estuarine circulation and outflow plumes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Night light measurements resolving lighting type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2200" b="1" u="none" strike="noStrike" cap="none" dirty="0"/>
                        <a:t>Air quality responses to sudden changes in emissions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0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/>
                        <a:t>Ship tracks, drilling platform plumes, other concentrated sources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2200" b="1" u="none" strike="noStrike" cap="none" dirty="0"/>
                        <a:t>Cloud field correlation with pollution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8620">
                <a:tc>
                  <a:txBody>
                    <a:bodyPr/>
                    <a:lstStyle/>
                    <a:p>
                      <a:pPr marL="0" marR="0" lvl="1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2200" b="1" u="none" strike="noStrike" cap="none" dirty="0"/>
                        <a:t>Water vapor studies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rtl="0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2200" b="1" u="none" strike="noStrike" cap="none" dirty="0"/>
                        <a:t>Agricultural soil NO</a:t>
                      </a:r>
                      <a:r>
                        <a:rPr lang="en-US" sz="2200" b="1" u="none" strike="noStrike" cap="none" baseline="-25000" dirty="0"/>
                        <a:t>x</a:t>
                      </a:r>
                      <a:r>
                        <a:rPr lang="en-US" sz="2200" b="1" u="none" strike="noStrike" cap="none" dirty="0"/>
                        <a:t> emissions and air quality</a:t>
                      </a:r>
                      <a:endParaRPr sz="2200" dirty="0"/>
                    </a:p>
                  </a:txBody>
                  <a:tcPr marL="121925" marR="121925" marT="60950" marB="609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27" name="Google Shape;434;p13">
            <a:extLst>
              <a:ext uri="{FF2B5EF4-FFF2-40B4-BE49-F238E27FC236}">
                <a16:creationId xmlns:a16="http://schemas.microsoft.com/office/drawing/2014/main" id="{2543C6E0-EFDD-D440-ACAE-E02B4B7248E7}"/>
              </a:ext>
            </a:extLst>
          </p:cNvPr>
          <p:cNvSpPr txBox="1"/>
          <p:nvPr/>
        </p:nvSpPr>
        <p:spPr>
          <a:xfrm>
            <a:off x="46832635" y="25449225"/>
            <a:ext cx="309864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Early Adopters are key to building the TEMPO Green Paper!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Rounded Rectangle 336">
            <a:extLst>
              <a:ext uri="{FF2B5EF4-FFF2-40B4-BE49-F238E27FC236}">
                <a16:creationId xmlns:a16="http://schemas.microsoft.com/office/drawing/2014/main" id="{17ECDF64-3BA9-3E4B-A73E-B0F0E728A9BB}"/>
              </a:ext>
            </a:extLst>
          </p:cNvPr>
          <p:cNvSpPr/>
          <p:nvPr/>
        </p:nvSpPr>
        <p:spPr>
          <a:xfrm>
            <a:off x="17447269" y="29315181"/>
            <a:ext cx="16276321" cy="2753011"/>
          </a:xfrm>
          <a:prstGeom prst="roundRect">
            <a:avLst>
              <a:gd name="adj" fmla="val 7702"/>
            </a:avLst>
          </a:prstGeom>
          <a:solidFill>
            <a:schemeClr val="accent1">
              <a:lumMod val="20000"/>
              <a:lumOff val="80000"/>
            </a:schemeClr>
          </a:soli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BB3C7E34-9672-C14F-A129-08B7FC519708}"/>
              </a:ext>
            </a:extLst>
          </p:cNvPr>
          <p:cNvSpPr txBox="1"/>
          <p:nvPr/>
        </p:nvSpPr>
        <p:spPr>
          <a:xfrm>
            <a:off x="17470040" y="29211088"/>
            <a:ext cx="1621506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1028700" lvl="1" indent="-571500">
              <a:buClr>
                <a:srgbClr val="31859B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currently on track for TEMPO launch onto the GEO at 91</a:t>
            </a:r>
            <a:r>
              <a:rPr lang="en-US" sz="2800" b="1" baseline="30000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∘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in March 2023 and produce at-launch products, to provide hourly daylight observation of atmospheric pollution at high spatial resolution over North America.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1">
              <a:spcBef>
                <a:spcPts val="600"/>
              </a:spcBef>
              <a:buClr>
                <a:srgbClr val="31859B"/>
              </a:buClr>
              <a:buSzPct val="100000"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Acknowledgements: Thanks to NASA for funding (NNL13AA09C). Thanks to TEMPO instrument/mission management team @NASA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Ball, Maxar, Intelsat, and the TEMPO team.</a:t>
            </a:r>
          </a:p>
        </p:txBody>
      </p:sp>
    </p:spTree>
    <p:extLst>
      <p:ext uri="{BB962C8B-B14F-4D97-AF65-F5344CB8AC3E}">
        <p14:creationId xmlns:p14="http://schemas.microsoft.com/office/powerpoint/2010/main" val="373767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21735</TotalTime>
  <Words>2327</Words>
  <Application>Microsoft Macintosh PowerPoint</Application>
  <PresentationFormat>Custom</PresentationFormat>
  <Paragraphs>323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Adobe Fan Heiti Std B</vt:lpstr>
      <vt:lpstr>맑은 고딕</vt:lpstr>
      <vt:lpstr>Noto Sans Symbols</vt:lpstr>
      <vt:lpstr>Arial</vt:lpstr>
      <vt:lpstr>Arial Narrow</vt:lpstr>
      <vt:lpstr>Calibri</vt:lpstr>
      <vt:lpstr>Calibri Light</vt:lpstr>
      <vt:lpstr>Times New Roman</vt:lpstr>
      <vt:lpstr>Wingdings</vt:lpstr>
      <vt:lpstr>Office 테마</vt:lpstr>
      <vt:lpstr>Status of Tropospheric Emissions: Monitoring of Pollution (TEMPO)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박주선</dc:creator>
  <cp:lastModifiedBy>Liu, Xiong</cp:lastModifiedBy>
  <cp:revision>453</cp:revision>
  <cp:lastPrinted>2022-12-12T13:54:14Z</cp:lastPrinted>
  <dcterms:created xsi:type="dcterms:W3CDTF">2017-07-29T19:53:55Z</dcterms:created>
  <dcterms:modified xsi:type="dcterms:W3CDTF">2022-12-12T14:06:41Z</dcterms:modified>
</cp:coreProperties>
</file>