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 id="2147483676" r:id="rId3"/>
    <p:sldMasterId id="2147483683" r:id="rId4"/>
    <p:sldMasterId id="2147483699" r:id="rId5"/>
    <p:sldMasterId id="2147483715" r:id="rId6"/>
    <p:sldMasterId id="2147483731" r:id="rId7"/>
    <p:sldMasterId id="2147483737" r:id="rId8"/>
    <p:sldMasterId id="2147483752" r:id="rId9"/>
    <p:sldMasterId id="2147483765" r:id="rId10"/>
  </p:sldMasterIdLst>
  <p:notesMasterIdLst>
    <p:notesMasterId r:id="rId37"/>
  </p:notesMasterIdLst>
  <p:sldIdLst>
    <p:sldId id="336" r:id="rId11"/>
    <p:sldId id="721" r:id="rId12"/>
    <p:sldId id="502" r:id="rId13"/>
    <p:sldId id="355" r:id="rId14"/>
    <p:sldId id="714" r:id="rId15"/>
    <p:sldId id="300" r:id="rId16"/>
    <p:sldId id="328" r:id="rId17"/>
    <p:sldId id="1802" r:id="rId18"/>
    <p:sldId id="699" r:id="rId19"/>
    <p:sldId id="715" r:id="rId20"/>
    <p:sldId id="1799" r:id="rId21"/>
    <p:sldId id="673" r:id="rId22"/>
    <p:sldId id="642" r:id="rId23"/>
    <p:sldId id="526" r:id="rId24"/>
    <p:sldId id="716" r:id="rId25"/>
    <p:sldId id="717" r:id="rId26"/>
    <p:sldId id="718" r:id="rId27"/>
    <p:sldId id="719" r:id="rId28"/>
    <p:sldId id="708" r:id="rId29"/>
    <p:sldId id="294" r:id="rId30"/>
    <p:sldId id="709" r:id="rId31"/>
    <p:sldId id="1801" r:id="rId32"/>
    <p:sldId id="713" r:id="rId33"/>
    <p:sldId id="711" r:id="rId34"/>
    <p:sldId id="297" r:id="rId35"/>
    <p:sldId id="71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5266"/>
    <p:restoredTop sz="96327"/>
  </p:normalViewPr>
  <p:slideViewPr>
    <p:cSldViewPr snapToGrid="0" snapToObjects="1">
      <p:cViewPr varScale="1">
        <p:scale>
          <a:sx n="139" d="100"/>
          <a:sy n="139" d="100"/>
        </p:scale>
        <p:origin x="712"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viewProps" Target="viewProp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85442-679F-6940-8D76-BD610BCABF31}" type="datetimeFigureOut">
              <a:rPr lang="en-US" smtClean="0"/>
              <a:t>12/11/22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65635-F46D-3643-9694-3A302E640B0D}" type="slidenum">
              <a:rPr lang="en-US" smtClean="0"/>
              <a:t>‹#›</a:t>
            </a:fld>
            <a:endParaRPr lang="en-US"/>
          </a:p>
        </p:txBody>
      </p:sp>
    </p:spTree>
    <p:extLst>
      <p:ext uri="{BB962C8B-B14F-4D97-AF65-F5344CB8AC3E}">
        <p14:creationId xmlns:p14="http://schemas.microsoft.com/office/powerpoint/2010/main" val="16177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500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8105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21A562-6C37-CE41-99D8-994A808E3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3009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78556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444771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3188569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628668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1561670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787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50056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1526845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721A562-6C37-CE41-99D8-994A808E33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207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3470685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994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ndParaRPr>
          </a:p>
        </p:txBody>
      </p:sp>
    </p:spTree>
    <p:extLst>
      <p:ext uri="{BB962C8B-B14F-4D97-AF65-F5344CB8AC3E}">
        <p14:creationId xmlns:p14="http://schemas.microsoft.com/office/powerpoint/2010/main" val="2286798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ja-JP" altLang="en-US">
              <a:latin typeface="Calibri" charset="0"/>
            </a:endParaRPr>
          </a:p>
        </p:txBody>
      </p:sp>
    </p:spTree>
    <p:extLst>
      <p:ext uri="{BB962C8B-B14F-4D97-AF65-F5344CB8AC3E}">
        <p14:creationId xmlns:p14="http://schemas.microsoft.com/office/powerpoint/2010/main" val="485741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0808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1023421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3730400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98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285750" indent="-285750" defTabSz="456633">
              <a:spcBef>
                <a:spcPts val="100"/>
              </a:spcBef>
              <a:buFont typeface="Arial" panose="020B0604020202020204" pitchFamily="34" charset="0"/>
              <a:buChar char="•"/>
              <a:defRPr/>
            </a:pPr>
            <a:endParaRPr lang="en-US" dirty="0">
              <a:solidFill>
                <a:prstClr val="black"/>
              </a:solidFill>
              <a:latin typeface="Arial"/>
              <a:ea typeface="ＭＳ Ｐゴシック" charset="0"/>
              <a:cs typeface="Arial"/>
            </a:endParaRPr>
          </a:p>
        </p:txBody>
      </p:sp>
    </p:spTree>
    <p:extLst>
      <p:ext uri="{BB962C8B-B14F-4D97-AF65-F5344CB8AC3E}">
        <p14:creationId xmlns:p14="http://schemas.microsoft.com/office/powerpoint/2010/main" val="84317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6991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1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eather.msfc.nasa.gov/tempo/" TargetMode="External"/><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eather.msfc.nasa.gov/tempo/" TargetMode="External"/><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4962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637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2791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4/29/21</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2545426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4/29/21</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2566966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6"/>
            <a:ext cx="12192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4/29/21</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3428282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3616092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8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11185" y="2511426"/>
            <a:ext cx="2569633"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80414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9E7889F-E0B7-9B4C-A13A-6170F7ADD0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77769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9E7889F-E0B7-9B4C-A13A-6170F7ADD0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43783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9E7889F-E0B7-9B4C-A13A-6170F7ADD0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98449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0155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7" name="Slide Number Placeholder 5"/>
          <p:cNvSpPr txBox="1">
            <a:spLocks/>
          </p:cNvSpPr>
          <p:nvPr userDrawn="1"/>
        </p:nvSpPr>
        <p:spPr>
          <a:xfrm>
            <a:off x="9243484" y="6627813"/>
            <a:ext cx="28448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a:solidFill>
                <a:srgbClr val="000000"/>
              </a:solidFill>
              <a:latin typeface="Calibri" charset="0"/>
            </a:endParaRPr>
          </a:p>
        </p:txBody>
      </p:sp>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6" name="Footer Placeholder 4"/>
          <p:cNvSpPr>
            <a:spLocks noGrp="1"/>
          </p:cNvSpPr>
          <p:nvPr>
            <p:ph type="ftr" sz="quarter" idx="3"/>
          </p:nvPr>
        </p:nvSpPr>
        <p:spPr>
          <a:xfrm>
            <a:off x="3239543" y="6549635"/>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10" name="Date Placeholder 3"/>
          <p:cNvSpPr>
            <a:spLocks noGrp="1"/>
          </p:cNvSpPr>
          <p:nvPr>
            <p:ph type="dt" sz="half" idx="2"/>
          </p:nvPr>
        </p:nvSpPr>
        <p:spPr>
          <a:xfrm>
            <a:off x="231095" y="6550584"/>
            <a:ext cx="209615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1961309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09867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TEMPO Logo FINAL med re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11739" y="2512039"/>
            <a:ext cx="2568523" cy="1833925"/>
          </a:xfrm>
          <a:prstGeom prst="rect">
            <a:avLst/>
          </a:prstGeom>
        </p:spPr>
      </p:pic>
    </p:spTree>
    <p:extLst>
      <p:ext uri="{BB962C8B-B14F-4D97-AF65-F5344CB8AC3E}">
        <p14:creationId xmlns:p14="http://schemas.microsoft.com/office/powerpoint/2010/main" val="103764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0478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ACC-11</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a:t>4/29/15</a:t>
            </a:r>
            <a:endParaRPr lang="en-US" dirty="0"/>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ACC-11</a:t>
            </a:r>
            <a:endParaRPr lang="en-US" dirty="0"/>
          </a:p>
        </p:txBody>
      </p:sp>
      <p:sp>
        <p:nvSpPr>
          <p:cNvPr id="4" name="Slide Number Placeholder 3"/>
          <p:cNvSpPr>
            <a:spLocks noGrp="1"/>
          </p:cNvSpPr>
          <p:nvPr>
            <p:ph type="sldNum" sz="quarter" idx="11"/>
          </p:nvPr>
        </p:nvSpPr>
        <p:spPr/>
        <p:txBody>
          <a:bodyPr/>
          <a:lstStyle/>
          <a:p>
            <a:fld id="{24528EB1-4DC2-B445-862E-7D59106F092A}" type="slidenum">
              <a:rPr lang="en-US" smtClean="0"/>
              <a:t>‹#›</a:t>
            </a:fld>
            <a:endParaRPr lang="en-US" dirty="0"/>
          </a:p>
        </p:txBody>
      </p:sp>
      <p:sp>
        <p:nvSpPr>
          <p:cNvPr id="5" name="Date Placeholder 4"/>
          <p:cNvSpPr>
            <a:spLocks noGrp="1"/>
          </p:cNvSpPr>
          <p:nvPr>
            <p:ph type="dt" sz="half" idx="12"/>
          </p:nvPr>
        </p:nvSpPr>
        <p:spPr/>
        <p:txBody>
          <a:bodyPr/>
          <a:lstStyle/>
          <a:p>
            <a:r>
              <a:rPr lang="en-US"/>
              <a:t>4/29/15</a:t>
            </a:r>
            <a:endParaRPr lang="en-US" dirty="0"/>
          </a:p>
        </p:txBody>
      </p:sp>
    </p:spTree>
    <p:extLst>
      <p:ext uri="{BB962C8B-B14F-4D97-AF65-F5344CB8AC3E}">
        <p14:creationId xmlns:p14="http://schemas.microsoft.com/office/powerpoint/2010/main" val="2463736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3635373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74432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0CA3EF-3952-48AF-9E9B-0FFE89DB001F}" type="datetimeFigureOut">
              <a:rPr lang="en-US" smtClean="0"/>
              <a:t>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967954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81204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539931" y="186292"/>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4/29/15</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ACC-11</a:t>
            </a: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42221066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0CA3EF-3952-48AF-9E9B-0FFE89DB001F}" type="datetimeFigureOut">
              <a:rPr lang="en-US" smtClean="0"/>
              <a:t>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244120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0CA3EF-3952-48AF-9E9B-0FFE89DB001F}" type="datetimeFigureOut">
              <a:rPr lang="en-US" smtClean="0"/>
              <a:t>12/11/22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613943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CA3EF-3952-48AF-9E9B-0FFE89DB001F}" type="datetimeFigureOut">
              <a:rPr lang="en-US" smtClean="0"/>
              <a:t>12/11/22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6722330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0CA3EF-3952-48AF-9E9B-0FFE89DB001F}" type="datetimeFigureOut">
              <a:rPr lang="en-US" smtClean="0"/>
              <a:t>12/11/22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148905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CA3EF-3952-48AF-9E9B-0FFE89DB001F}" type="datetimeFigureOut">
              <a:rPr lang="en-US" smtClean="0"/>
              <a:t>12/11/22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6979982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12/11/22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964933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12/11/22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41328441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281675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12/11/22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750636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Blank">
    <p:bg>
      <p:bgPr>
        <a:gradFill>
          <a:gsLst>
            <a:gs pos="40000">
              <a:schemeClr val="bg1">
                <a:alpha val="50000"/>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AEAEB-5E6E-4CAF-AC0F-A5894AEDE798}" type="datetime1">
              <a:rPr lang="en-US" smtClean="0"/>
              <a:t>12/11/22</a:t>
            </a:fld>
            <a:endParaRPr lang="en-US"/>
          </a:p>
        </p:txBody>
      </p:sp>
      <p:pic>
        <p:nvPicPr>
          <p:cNvPr id="5" name="Picture 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1485" y="-20094"/>
            <a:ext cx="7589520" cy="6894576"/>
          </a:xfrm>
          <a:prstGeom prst="rect">
            <a:avLst/>
          </a:prstGeom>
        </p:spPr>
      </p:pic>
      <p:pic>
        <p:nvPicPr>
          <p:cNvPr id="8"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43" y="21167"/>
            <a:ext cx="1324558" cy="1259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userDrawn="1"/>
        </p:nvSpPr>
        <p:spPr bwMode="auto">
          <a:xfrm>
            <a:off x="7988266" y="365108"/>
            <a:ext cx="2790861"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380985" eaLnBrk="1" hangingPunct="1"/>
            <a:r>
              <a:rPr lang="en-US" sz="1833" b="1" dirty="0">
                <a:solidFill>
                  <a:srgbClr val="0070C0"/>
                </a:solidFill>
                <a:latin typeface="Calibri" panose="020F0502020204030204" pitchFamily="34" charset="0"/>
                <a:cs typeface="Calibri" panose="020F0502020204030204" pitchFamily="34" charset="0"/>
              </a:rPr>
              <a:t>Tropospheric Emissions: Monitoring of Pollution</a:t>
            </a:r>
            <a:endParaRPr lang="en-US" sz="1833" b="1" dirty="0">
              <a:solidFill>
                <a:srgbClr val="0070C0"/>
              </a:solidFill>
              <a:cs typeface="Arial" charset="0"/>
            </a:endParaRPr>
          </a:p>
        </p:txBody>
      </p:sp>
      <p:pic>
        <p:nvPicPr>
          <p:cNvPr id="10" name="Picture 2" descr="C:\Documents and Settings\mike\Local Settings\Temporary Internet Files\Content.Outlook\NGUL2M1K\new-uah-logo.jpg"/>
          <p:cNvPicPr>
            <a:picLocks noChangeAspect="1" noChangeArrowheads="1"/>
          </p:cNvPicPr>
          <p:nvPr userDrawn="1"/>
        </p:nvPicPr>
        <p:blipFill>
          <a:blip r:embed="rId4"/>
          <a:srcRect/>
          <a:stretch>
            <a:fillRect/>
          </a:stretch>
        </p:blipFill>
        <p:spPr bwMode="auto">
          <a:xfrm>
            <a:off x="10597785" y="6094112"/>
            <a:ext cx="1446698" cy="723349"/>
          </a:xfrm>
          <a:prstGeom prst="rect">
            <a:avLst/>
          </a:prstGeom>
          <a:noFill/>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0427" y="5783484"/>
            <a:ext cx="1641413" cy="350786"/>
          </a:xfrm>
          <a:prstGeom prst="rect">
            <a:avLst/>
          </a:prstGeom>
        </p:spPr>
      </p:pic>
      <p:sp>
        <p:nvSpPr>
          <p:cNvPr id="20" name="Text Placeholder 19"/>
          <p:cNvSpPr>
            <a:spLocks noGrp="1"/>
          </p:cNvSpPr>
          <p:nvPr>
            <p:ph type="body" sz="quarter" idx="13" hasCustomPrompt="1"/>
          </p:nvPr>
        </p:nvSpPr>
        <p:spPr>
          <a:xfrm>
            <a:off x="7855974" y="1605268"/>
            <a:ext cx="4098282" cy="912019"/>
          </a:xfrm>
        </p:spPr>
        <p:txBody>
          <a:bodyPr anchor="ctr">
            <a:noAutofit/>
          </a:bodyPr>
          <a:lstStyle>
            <a:lvl1pPr marL="0" indent="0" algn="ctr">
              <a:buNone/>
              <a:defRPr sz="3200">
                <a:latin typeface="+mj-lt"/>
              </a:defRPr>
            </a:lvl1pPr>
          </a:lstStyle>
          <a:p>
            <a:pPr lvl="0"/>
            <a:r>
              <a:rPr lang="en-US" dirty="0"/>
              <a:t>Title</a:t>
            </a:r>
          </a:p>
        </p:txBody>
      </p:sp>
      <p:sp>
        <p:nvSpPr>
          <p:cNvPr id="22" name="Text Placeholder 21"/>
          <p:cNvSpPr>
            <a:spLocks noGrp="1"/>
          </p:cNvSpPr>
          <p:nvPr>
            <p:ph type="body" sz="quarter" idx="14" hasCustomPrompt="1"/>
          </p:nvPr>
        </p:nvSpPr>
        <p:spPr>
          <a:xfrm>
            <a:off x="8158289" y="3174563"/>
            <a:ext cx="3606292" cy="601300"/>
          </a:xfrm>
        </p:spPr>
        <p:txBody>
          <a:bodyPr anchor="ctr">
            <a:normAutofit/>
          </a:bodyPr>
          <a:lstStyle>
            <a:lvl1pPr marL="0" indent="0" algn="ctr">
              <a:buNone/>
              <a:defRPr sz="2400"/>
            </a:lvl1pPr>
          </a:lstStyle>
          <a:p>
            <a:pPr lvl="0"/>
            <a:r>
              <a:rPr lang="en-US" dirty="0"/>
              <a:t>Authors</a:t>
            </a:r>
          </a:p>
        </p:txBody>
      </p:sp>
    </p:spTree>
    <p:extLst>
      <p:ext uri="{BB962C8B-B14F-4D97-AF65-F5344CB8AC3E}">
        <p14:creationId xmlns:p14="http://schemas.microsoft.com/office/powerpoint/2010/main" val="365783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1" y="274638"/>
            <a:ext cx="83606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4/29/15</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ACC-11</a:t>
            </a: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2448199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Blank">
    <p:bg>
      <p:bgPr>
        <a:gradFill>
          <a:gsLst>
            <a:gs pos="40000">
              <a:schemeClr val="bg1">
                <a:alpha val="50000"/>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AEAEB-5E6E-4CAF-AC0F-A5894AEDE798}" type="datetime1">
              <a:rPr lang="en-US" smtClean="0"/>
              <a:t>12/11/22</a:t>
            </a:fld>
            <a:endParaRPr lang="en-US"/>
          </a:p>
        </p:txBody>
      </p:sp>
      <p:pic>
        <p:nvPicPr>
          <p:cNvPr id="5" name="Picture 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1485" y="-20094"/>
            <a:ext cx="7589520" cy="6894576"/>
          </a:xfrm>
          <a:prstGeom prst="rect">
            <a:avLst/>
          </a:prstGeom>
        </p:spPr>
      </p:pic>
      <p:pic>
        <p:nvPicPr>
          <p:cNvPr id="8"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43" y="21167"/>
            <a:ext cx="1324558" cy="1259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userDrawn="1"/>
        </p:nvSpPr>
        <p:spPr bwMode="auto">
          <a:xfrm>
            <a:off x="7988266" y="365108"/>
            <a:ext cx="2790861"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380985" eaLnBrk="1" hangingPunct="1"/>
            <a:r>
              <a:rPr lang="en-US" sz="1833" b="1" dirty="0">
                <a:solidFill>
                  <a:srgbClr val="0070C0"/>
                </a:solidFill>
                <a:latin typeface="Calibri" panose="020F0502020204030204" pitchFamily="34" charset="0"/>
                <a:cs typeface="Calibri" panose="020F0502020204030204" pitchFamily="34" charset="0"/>
              </a:rPr>
              <a:t>Tropospheric Emissions: Monitoring of Pollution</a:t>
            </a:r>
            <a:endParaRPr lang="en-US" sz="1833" b="1" dirty="0">
              <a:solidFill>
                <a:srgbClr val="0070C0"/>
              </a:solidFill>
              <a:cs typeface="Arial" charset="0"/>
            </a:endParaRPr>
          </a:p>
        </p:txBody>
      </p:sp>
      <p:pic>
        <p:nvPicPr>
          <p:cNvPr id="10" name="Picture 2" descr="C:\Documents and Settings\mike\Local Settings\Temporary Internet Files\Content.Outlook\NGUL2M1K\new-uah-logo.jpg"/>
          <p:cNvPicPr>
            <a:picLocks noChangeAspect="1" noChangeArrowheads="1"/>
          </p:cNvPicPr>
          <p:nvPr userDrawn="1"/>
        </p:nvPicPr>
        <p:blipFill>
          <a:blip r:embed="rId4"/>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54" y="6280393"/>
            <a:ext cx="1641413" cy="350786"/>
          </a:xfrm>
          <a:prstGeom prst="rect">
            <a:avLst/>
          </a:prstGeom>
        </p:spPr>
      </p:pic>
      <p:sp>
        <p:nvSpPr>
          <p:cNvPr id="20" name="Text Placeholder 19"/>
          <p:cNvSpPr>
            <a:spLocks noGrp="1"/>
          </p:cNvSpPr>
          <p:nvPr>
            <p:ph type="body" sz="quarter" idx="13" hasCustomPrompt="1"/>
          </p:nvPr>
        </p:nvSpPr>
        <p:spPr>
          <a:xfrm>
            <a:off x="7855974" y="1605268"/>
            <a:ext cx="4098282" cy="912019"/>
          </a:xfrm>
        </p:spPr>
        <p:txBody>
          <a:bodyPr anchor="ctr">
            <a:noAutofit/>
          </a:bodyPr>
          <a:lstStyle>
            <a:lvl1pPr marL="0" indent="0" algn="ctr">
              <a:buNone/>
              <a:defRPr sz="3200">
                <a:latin typeface="+mj-lt"/>
              </a:defRPr>
            </a:lvl1pPr>
          </a:lstStyle>
          <a:p>
            <a:pPr lvl="0"/>
            <a:r>
              <a:rPr lang="en-US" dirty="0"/>
              <a:t>Title</a:t>
            </a:r>
          </a:p>
        </p:txBody>
      </p:sp>
      <p:sp>
        <p:nvSpPr>
          <p:cNvPr id="22" name="Text Placeholder 21"/>
          <p:cNvSpPr>
            <a:spLocks noGrp="1"/>
          </p:cNvSpPr>
          <p:nvPr>
            <p:ph type="body" sz="quarter" idx="14" hasCustomPrompt="1"/>
          </p:nvPr>
        </p:nvSpPr>
        <p:spPr>
          <a:xfrm>
            <a:off x="8158289" y="3174563"/>
            <a:ext cx="3606292" cy="601300"/>
          </a:xfrm>
        </p:spPr>
        <p:txBody>
          <a:bodyPr anchor="ctr">
            <a:normAutofit/>
          </a:bodyPr>
          <a:lstStyle>
            <a:lvl1pPr marL="0" indent="0" algn="ctr">
              <a:buNone/>
              <a:defRPr sz="2400"/>
            </a:lvl1pPr>
          </a:lstStyle>
          <a:p>
            <a:pPr lvl="0"/>
            <a:r>
              <a:rPr lang="en-US" dirty="0"/>
              <a:t>Authors</a:t>
            </a:r>
          </a:p>
        </p:txBody>
      </p:sp>
      <p:pic>
        <p:nvPicPr>
          <p:cNvPr id="1026" name="Picture 2" descr="Symbols of NASA | NAS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7952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90116" y="6356351"/>
            <a:ext cx="1020846" cy="365125"/>
          </a:xfrm>
        </p:spPr>
        <p:txBody>
          <a:bodyPr/>
          <a:lstStyle/>
          <a:p>
            <a:fld id="{24CEEE13-53F8-466C-8B68-D30E131A5CC1}" type="datetime1">
              <a:rPr lang="en-US" smtClean="0"/>
              <a:t>12/11/22</a:t>
            </a:fld>
            <a:endParaRPr lang="en-US"/>
          </a:p>
        </p:txBody>
      </p:sp>
      <p:sp>
        <p:nvSpPr>
          <p:cNvPr id="5" name="Slide Number Placeholder 4"/>
          <p:cNvSpPr>
            <a:spLocks noGrp="1"/>
          </p:cNvSpPr>
          <p:nvPr>
            <p:ph type="sldNum" sz="quarter" idx="12"/>
          </p:nvPr>
        </p:nvSpPr>
        <p:spPr>
          <a:xfrm>
            <a:off x="11051145" y="6365294"/>
            <a:ext cx="1015314" cy="365125"/>
          </a:xfrm>
        </p:spPr>
        <p:txBody>
          <a:bodyPr/>
          <a:lstStyle/>
          <a:p>
            <a:fld id="{BBC93AA5-82BE-468E-90B3-DD1DC18545AD}" type="slidenum">
              <a:rPr lang="en-US" smtClean="0"/>
              <a:t>‹#›</a:t>
            </a:fld>
            <a:endParaRPr lang="en-US" dirty="0"/>
          </a:p>
        </p:txBody>
      </p:sp>
      <p:sp>
        <p:nvSpPr>
          <p:cNvPr id="10" name="Rectangle 9"/>
          <p:cNvSpPr/>
          <p:nvPr userDrawn="1"/>
        </p:nvSpPr>
        <p:spPr>
          <a:xfrm>
            <a:off x="3715942" y="6346552"/>
            <a:ext cx="4040273" cy="384721"/>
          </a:xfrm>
          <a:prstGeom prst="rect">
            <a:avLst/>
          </a:prstGeom>
        </p:spPr>
        <p:txBody>
          <a:bodyPr wrap="none">
            <a:spAutoFit/>
          </a:bodyPr>
          <a:lstStyle/>
          <a:p>
            <a:r>
              <a:rPr lang="en-US" sz="1900" dirty="0">
                <a:hlinkClick r:id="rId2"/>
              </a:rPr>
              <a:t>https://weather.msfc.nasa.gov/tempo/</a:t>
            </a:r>
            <a:endParaRPr lang="en-US" sz="1900"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4928" y="6243442"/>
            <a:ext cx="661014" cy="54864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6215" y="6378892"/>
            <a:ext cx="1497543" cy="320040"/>
          </a:xfrm>
          <a:prstGeom prst="rect">
            <a:avLst/>
          </a:prstGeom>
        </p:spPr>
      </p:pic>
      <p:pic>
        <p:nvPicPr>
          <p:cNvPr id="13" name="Picture 1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98" y="164800"/>
            <a:ext cx="651926" cy="731520"/>
          </a:xfrm>
          <a:prstGeom prst="rect">
            <a:avLst/>
          </a:prstGeom>
        </p:spPr>
      </p:pic>
      <p:pic>
        <p:nvPicPr>
          <p:cNvPr id="14" name="Picture 20" descr="Tempo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13010" y="195071"/>
            <a:ext cx="769357"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73893" y="164800"/>
            <a:ext cx="9844215"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9439980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4/29/21</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9960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79113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006817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2406195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743822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3708409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743997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6745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76"/>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3" y="274638"/>
            <a:ext cx="7963743"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4/29/15</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ACC-11</a:t>
            </a: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30654537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570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983333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0535381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9966201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8457664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41819647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4/2/19</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81475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ea typeface="ＭＳ Ｐゴシック"/>
              </a:rPr>
              <a:t>4/2/19</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18594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46800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a:solidFill>
                  <a:prstClr val="black">
                    <a:tint val="75000"/>
                  </a:prstClr>
                </a:solidFill>
                <a:latin typeface="Calibri"/>
              </a:rPr>
              <a:t>4/2/19</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66701" y="1158875"/>
            <a:ext cx="11605684"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839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7"/>
            <a:ext cx="12192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23891022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68038" y="0"/>
            <a:ext cx="8309316"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a:solidFill>
                  <a:prstClr val="black">
                    <a:tint val="75000"/>
                  </a:prstClr>
                </a:solidFill>
                <a:latin typeface="Calibri"/>
              </a:rPr>
              <a:t>4/2/19</a:t>
            </a:r>
            <a:endParaRPr lang="en-US" dirty="0">
              <a:solidFill>
                <a:prstClr val="black">
                  <a:tint val="75000"/>
                </a:prstClr>
              </a:solidFill>
              <a:latin typeface="Calibri"/>
            </a:endParaRPr>
          </a:p>
        </p:txBody>
      </p:sp>
    </p:spTree>
    <p:extLst>
      <p:ext uri="{BB962C8B-B14F-4D97-AF65-F5344CB8AC3E}">
        <p14:creationId xmlns:p14="http://schemas.microsoft.com/office/powerpoint/2010/main" val="372573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8"/>
            <a:ext cx="12192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874445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latin typeface="Calibri"/>
              </a:rPr>
              <a:t>4/2/19</a:t>
            </a:r>
            <a:endParaRPr lang="en-US" dirty="0">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668137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2029" y="3865804"/>
            <a:ext cx="10501255" cy="795786"/>
          </a:xfrm>
        </p:spPr>
        <p:txBody>
          <a:bodyPr anchor="ctr">
            <a:normAutofit/>
          </a:bodyPr>
          <a:lstStyle>
            <a:lvl1pPr marL="0" indent="0" algn="ctr">
              <a:buNone/>
              <a:defRPr sz="2200" b="1">
                <a:solidFill>
                  <a:srgbClr val="293472"/>
                </a:solidFill>
                <a:latin typeface="Roboto"/>
                <a:cs typeface="Robot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d-ID" dirty="0"/>
          </a:p>
        </p:txBody>
      </p:sp>
      <p:pic>
        <p:nvPicPr>
          <p:cNvPr id="2" name="Picture 1"/>
          <p:cNvPicPr>
            <a:picLocks noChangeAspect="1"/>
          </p:cNvPicPr>
          <p:nvPr userDrawn="1"/>
        </p:nvPicPr>
        <p:blipFill>
          <a:blip r:embed="rId2" cstate="print"/>
          <a:stretch>
            <a:fillRect/>
          </a:stretch>
        </p:blipFill>
        <p:spPr>
          <a:xfrm>
            <a:off x="3770174" y="985078"/>
            <a:ext cx="4651653" cy="584364"/>
          </a:xfrm>
          <a:prstGeom prst="rect">
            <a:avLst/>
          </a:prstGeom>
        </p:spPr>
      </p:pic>
      <p:sp>
        <p:nvSpPr>
          <p:cNvPr id="22" name="Title 1"/>
          <p:cNvSpPr>
            <a:spLocks noGrp="1"/>
          </p:cNvSpPr>
          <p:nvPr>
            <p:ph type="title"/>
          </p:nvPr>
        </p:nvSpPr>
        <p:spPr>
          <a:xfrm>
            <a:off x="838200" y="2297399"/>
            <a:ext cx="10515600" cy="1325563"/>
          </a:xfrm>
        </p:spPr>
        <p:txBody>
          <a:bodyPr>
            <a:normAutofit/>
          </a:bodyPr>
          <a:lstStyle>
            <a:lvl1pPr algn="ctr">
              <a:defRPr sz="3000">
                <a:solidFill>
                  <a:srgbClr val="293472"/>
                </a:solidFill>
              </a:defRPr>
            </a:lvl1pPr>
          </a:lstStyle>
          <a:p>
            <a:r>
              <a:rPr kumimoji="0" lang="en-US" sz="4400" b="1" i="0" u="none" strike="noStrike" kern="1200" cap="none" spc="0" normalizeH="0" baseline="0" noProof="0" dirty="0">
                <a:ln>
                  <a:noFill/>
                </a:ln>
                <a:solidFill>
                  <a:srgbClr val="293472"/>
                </a:solidFill>
                <a:effectLst/>
                <a:uLnTx/>
                <a:uFillTx/>
                <a:latin typeface="Charis SIL"/>
                <a:ea typeface="+mj-ea"/>
                <a:cs typeface="Charis SIL"/>
              </a:rPr>
              <a:t>Click to edit Master title style</a:t>
            </a:r>
            <a:endParaRPr lang="id-ID" dirty="0"/>
          </a:p>
        </p:txBody>
      </p:sp>
      <p:sp>
        <p:nvSpPr>
          <p:cNvPr id="23" name="Text Placeholder 2"/>
          <p:cNvSpPr>
            <a:spLocks noGrp="1"/>
          </p:cNvSpPr>
          <p:nvPr>
            <p:ph type="body" idx="17" hasCustomPrompt="1"/>
          </p:nvPr>
        </p:nvSpPr>
        <p:spPr>
          <a:xfrm>
            <a:off x="830729" y="4753091"/>
            <a:ext cx="10522555" cy="374690"/>
          </a:xfrm>
        </p:spPr>
        <p:txBody>
          <a:bodyPr>
            <a:normAutofit/>
          </a:bodyPr>
          <a:lstStyle>
            <a:lvl1pPr marL="0" indent="0" algn="ctr">
              <a:buNone/>
              <a:defRPr sz="1800" baseline="0">
                <a:solidFill>
                  <a:srgbClr val="2934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name</a:t>
            </a:r>
          </a:p>
        </p:txBody>
      </p:sp>
      <p:sp>
        <p:nvSpPr>
          <p:cNvPr id="24" name="Text Placeholder 2"/>
          <p:cNvSpPr>
            <a:spLocks noGrp="1"/>
          </p:cNvSpPr>
          <p:nvPr>
            <p:ph type="body" idx="18" hasCustomPrompt="1"/>
          </p:nvPr>
        </p:nvSpPr>
        <p:spPr>
          <a:xfrm>
            <a:off x="830729" y="5136476"/>
            <a:ext cx="10522555" cy="374690"/>
          </a:xfrm>
        </p:spPr>
        <p:txBody>
          <a:bodyPr>
            <a:normAutofit/>
          </a:bodyPr>
          <a:lstStyle>
            <a:lvl1pPr marL="0" indent="0" algn="ctr">
              <a:buNone/>
              <a:defRPr sz="1200" baseline="0">
                <a:solidFill>
                  <a:srgbClr val="29347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date</a:t>
            </a:r>
          </a:p>
        </p:txBody>
      </p:sp>
    </p:spTree>
    <p:extLst>
      <p:ext uri="{BB962C8B-B14F-4D97-AF65-F5344CB8AC3E}">
        <p14:creationId xmlns:p14="http://schemas.microsoft.com/office/powerpoint/2010/main" val="352091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Picture Placeholder 2"/>
          <p:cNvSpPr>
            <a:spLocks noGrp="1"/>
          </p:cNvSpPr>
          <p:nvPr>
            <p:ph type="pic" idx="13"/>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dirty="0"/>
          </a:p>
        </p:txBody>
      </p:sp>
      <p:sp>
        <p:nvSpPr>
          <p:cNvPr id="3" name="Subtitle 2"/>
          <p:cNvSpPr>
            <a:spLocks noGrp="1"/>
          </p:cNvSpPr>
          <p:nvPr>
            <p:ph type="subTitle" idx="1"/>
          </p:nvPr>
        </p:nvSpPr>
        <p:spPr>
          <a:xfrm>
            <a:off x="852029" y="3865804"/>
            <a:ext cx="10501255" cy="795786"/>
          </a:xfrm>
        </p:spPr>
        <p:txBody>
          <a:bodyPr anchor="ctr">
            <a:normAutofit/>
          </a:bodyPr>
          <a:lstStyle>
            <a:lvl1pPr marL="0" indent="0" algn="ctr">
              <a:buNone/>
              <a:defRPr sz="2200" b="1">
                <a:solidFill>
                  <a:srgbClr val="FFFFFF"/>
                </a:solidFill>
                <a:latin typeface="Roboto"/>
                <a:cs typeface="Robot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id-ID" dirty="0"/>
          </a:p>
        </p:txBody>
      </p:sp>
      <p:sp>
        <p:nvSpPr>
          <p:cNvPr id="22" name="Title 1"/>
          <p:cNvSpPr>
            <a:spLocks noGrp="1"/>
          </p:cNvSpPr>
          <p:nvPr>
            <p:ph type="title"/>
          </p:nvPr>
        </p:nvSpPr>
        <p:spPr>
          <a:xfrm>
            <a:off x="838200" y="2297399"/>
            <a:ext cx="10515600" cy="1325563"/>
          </a:xfrm>
        </p:spPr>
        <p:txBody>
          <a:bodyPr>
            <a:normAutofit/>
          </a:bodyPr>
          <a:lstStyle>
            <a:lvl1pPr algn="ctr">
              <a:defRPr sz="3000">
                <a:solidFill>
                  <a:srgbClr val="FFFFFF"/>
                </a:solidFill>
              </a:defRPr>
            </a:lvl1pPr>
          </a:lstStyle>
          <a:p>
            <a:r>
              <a:rPr kumimoji="0" lang="en-US" sz="4400" b="1" i="0" u="none" strike="noStrike" kern="1200" cap="none" spc="0" normalizeH="0" baseline="0" noProof="0" dirty="0">
                <a:ln>
                  <a:noFill/>
                </a:ln>
                <a:solidFill>
                  <a:srgbClr val="293472"/>
                </a:solidFill>
                <a:effectLst/>
                <a:uLnTx/>
                <a:uFillTx/>
                <a:latin typeface="Charis SIL"/>
                <a:ea typeface="+mj-ea"/>
                <a:cs typeface="Charis SIL"/>
              </a:rPr>
              <a:t>Click to edit Master title style</a:t>
            </a:r>
            <a:endParaRPr lang="id-ID" dirty="0"/>
          </a:p>
        </p:txBody>
      </p:sp>
      <p:sp>
        <p:nvSpPr>
          <p:cNvPr id="23" name="Text Placeholder 2"/>
          <p:cNvSpPr>
            <a:spLocks noGrp="1"/>
          </p:cNvSpPr>
          <p:nvPr>
            <p:ph type="body" idx="17" hasCustomPrompt="1"/>
          </p:nvPr>
        </p:nvSpPr>
        <p:spPr>
          <a:xfrm>
            <a:off x="830729" y="4753091"/>
            <a:ext cx="10522555" cy="374690"/>
          </a:xfrm>
        </p:spPr>
        <p:txBody>
          <a:bodyPr>
            <a:normAutofit/>
          </a:bodyPr>
          <a:lstStyle>
            <a:lvl1pPr marL="0" indent="0" algn="ctr">
              <a:buNone/>
              <a:defRPr sz="1800" baseline="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name</a:t>
            </a:r>
          </a:p>
        </p:txBody>
      </p:sp>
      <p:sp>
        <p:nvSpPr>
          <p:cNvPr id="24" name="Text Placeholder 2"/>
          <p:cNvSpPr>
            <a:spLocks noGrp="1"/>
          </p:cNvSpPr>
          <p:nvPr>
            <p:ph type="body" idx="18" hasCustomPrompt="1"/>
          </p:nvPr>
        </p:nvSpPr>
        <p:spPr>
          <a:xfrm>
            <a:off x="830729" y="5136476"/>
            <a:ext cx="10522555" cy="374690"/>
          </a:xfrm>
        </p:spPr>
        <p:txBody>
          <a:bodyPr>
            <a:normAutofit/>
          </a:bodyPr>
          <a:lstStyle>
            <a:lvl1pPr marL="0" indent="0" algn="ctr">
              <a:buNone/>
              <a:defRPr sz="1200" baseline="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date</a:t>
            </a:r>
          </a:p>
        </p:txBody>
      </p:sp>
      <p:pic>
        <p:nvPicPr>
          <p:cNvPr id="7" name="Picture 6" descr="CfA_Logo_Horizontal_REV.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1376" y="982651"/>
            <a:ext cx="4689248" cy="590579"/>
          </a:xfrm>
          <a:prstGeom prst="rect">
            <a:avLst/>
          </a:prstGeom>
        </p:spPr>
      </p:pic>
    </p:spTree>
    <p:extLst>
      <p:ext uri="{BB962C8B-B14F-4D97-AF65-F5344CB8AC3E}">
        <p14:creationId xmlns:p14="http://schemas.microsoft.com/office/powerpoint/2010/main" val="38963176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icture Placeholder 2"/>
          <p:cNvSpPr>
            <a:spLocks noGrp="1"/>
          </p:cNvSpPr>
          <p:nvPr>
            <p:ph type="pic" idx="13"/>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dirty="0"/>
          </a:p>
        </p:txBody>
      </p:sp>
      <p:sp>
        <p:nvSpPr>
          <p:cNvPr id="9" name="Subtitle 2"/>
          <p:cNvSpPr>
            <a:spLocks noGrp="1"/>
          </p:cNvSpPr>
          <p:nvPr>
            <p:ph type="subTitle" idx="1" hasCustomPrompt="1"/>
          </p:nvPr>
        </p:nvSpPr>
        <p:spPr>
          <a:xfrm>
            <a:off x="845374" y="3865804"/>
            <a:ext cx="10501255" cy="795786"/>
          </a:xfrm>
        </p:spPr>
        <p:txBody>
          <a:bodyPr anchor="ctr">
            <a:normAutofit/>
          </a:bodyPr>
          <a:lstStyle>
            <a:lvl1pPr marL="0" indent="0" algn="l">
              <a:buNone/>
              <a:defRPr sz="2200" b="1">
                <a:solidFill>
                  <a:schemeClr val="bg1"/>
                </a:solidFill>
                <a:latin typeface="Roboto"/>
                <a:cs typeface="Roboto"/>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lang="id-ID" dirty="0"/>
          </a:p>
        </p:txBody>
      </p:sp>
      <p:sp>
        <p:nvSpPr>
          <p:cNvPr id="11" name="Text Placeholder 2"/>
          <p:cNvSpPr>
            <a:spLocks noGrp="1"/>
          </p:cNvSpPr>
          <p:nvPr>
            <p:ph type="body" idx="17" hasCustomPrompt="1"/>
          </p:nvPr>
        </p:nvSpPr>
        <p:spPr>
          <a:xfrm>
            <a:off x="834723" y="4753091"/>
            <a:ext cx="10522555" cy="374690"/>
          </a:xfrm>
        </p:spPr>
        <p:txBody>
          <a:bodyPr>
            <a:normAutofit/>
          </a:bodyPr>
          <a:lstStyle>
            <a:lvl1pPr marL="0" indent="0" algn="l">
              <a:buNone/>
              <a:defRPr sz="1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name</a:t>
            </a:r>
          </a:p>
        </p:txBody>
      </p:sp>
      <p:sp>
        <p:nvSpPr>
          <p:cNvPr id="12" name="Text Placeholder 2"/>
          <p:cNvSpPr>
            <a:spLocks noGrp="1"/>
          </p:cNvSpPr>
          <p:nvPr>
            <p:ph type="body" idx="18" hasCustomPrompt="1"/>
          </p:nvPr>
        </p:nvSpPr>
        <p:spPr>
          <a:xfrm>
            <a:off x="830729" y="5136476"/>
            <a:ext cx="10522555" cy="374690"/>
          </a:xfrm>
        </p:spPr>
        <p:txBody>
          <a:bodyPr>
            <a:normAutofit/>
          </a:bodyPr>
          <a:lstStyle>
            <a:lvl1pPr marL="0" indent="0" algn="l">
              <a:buNone/>
              <a:defRPr sz="12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date</a:t>
            </a:r>
          </a:p>
        </p:txBody>
      </p:sp>
      <p:sp>
        <p:nvSpPr>
          <p:cNvPr id="16" name="Text Placeholder 2"/>
          <p:cNvSpPr>
            <a:spLocks noGrp="1"/>
          </p:cNvSpPr>
          <p:nvPr>
            <p:ph type="body" idx="19" hasCustomPrompt="1"/>
          </p:nvPr>
        </p:nvSpPr>
        <p:spPr>
          <a:xfrm>
            <a:off x="834723" y="2413000"/>
            <a:ext cx="10522555" cy="1444781"/>
          </a:xfrm>
        </p:spPr>
        <p:txBody>
          <a:bodyPr anchor="b">
            <a:normAutofit/>
          </a:bodyPr>
          <a:lstStyle>
            <a:lvl1pPr marL="0" indent="0" algn="l">
              <a:buNone/>
              <a:defRPr sz="4400" b="1" baseline="0">
                <a:solidFill>
                  <a:schemeClr val="bg1"/>
                </a:solidFill>
                <a:latin typeface="Charis SIL"/>
                <a:cs typeface="Charis SI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title</a:t>
            </a:r>
          </a:p>
        </p:txBody>
      </p:sp>
      <p:pic>
        <p:nvPicPr>
          <p:cNvPr id="17" name="Picture 16"/>
          <p:cNvPicPr>
            <a:picLocks noChangeAspect="1"/>
          </p:cNvPicPr>
          <p:nvPr userDrawn="1"/>
        </p:nvPicPr>
        <p:blipFill>
          <a:blip r:embed="rId2" cstate="print"/>
          <a:stretch>
            <a:fillRect/>
          </a:stretch>
        </p:blipFill>
        <p:spPr>
          <a:xfrm>
            <a:off x="850426" y="720627"/>
            <a:ext cx="2564511" cy="822520"/>
          </a:xfrm>
          <a:prstGeom prst="rect">
            <a:avLst/>
          </a:prstGeom>
        </p:spPr>
      </p:pic>
    </p:spTree>
    <p:extLst>
      <p:ext uri="{BB962C8B-B14F-4D97-AF65-F5344CB8AC3E}">
        <p14:creationId xmlns:p14="http://schemas.microsoft.com/office/powerpoint/2010/main" val="1821960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747880"/>
            <a:ext cx="10515600" cy="1325563"/>
          </a:xfrm>
        </p:spPr>
        <p:txBody>
          <a:bodyPr>
            <a:normAutofit/>
          </a:bodyPr>
          <a:lstStyle>
            <a:lvl1pPr>
              <a:defRPr sz="3000">
                <a:solidFill>
                  <a:srgbClr val="293472"/>
                </a:solidFill>
              </a:defRPr>
            </a:lvl1pPr>
          </a:lstStyle>
          <a:p>
            <a:r>
              <a:rPr kumimoji="0" lang="en-US" sz="4400" b="1" i="0" u="none" strike="noStrike" kern="1200" cap="none" spc="0" normalizeH="0" baseline="0" noProof="0" dirty="0">
                <a:ln>
                  <a:noFill/>
                </a:ln>
                <a:solidFill>
                  <a:srgbClr val="293472"/>
                </a:solidFill>
                <a:effectLst/>
                <a:uLnTx/>
                <a:uFillTx/>
                <a:latin typeface="Charis SIL"/>
                <a:ea typeface="+mj-ea"/>
                <a:cs typeface="Charis SIL"/>
              </a:rPr>
              <a:t>Click to edit Master title style</a:t>
            </a:r>
            <a:endParaRPr lang="id-ID" dirty="0"/>
          </a:p>
        </p:txBody>
      </p:sp>
      <p:sp>
        <p:nvSpPr>
          <p:cNvPr id="3" name="Content Placeholder 2"/>
          <p:cNvSpPr>
            <a:spLocks noGrp="1"/>
          </p:cNvSpPr>
          <p:nvPr>
            <p:ph idx="1"/>
          </p:nvPr>
        </p:nvSpPr>
        <p:spPr>
          <a:xfrm>
            <a:off x="838200" y="2226920"/>
            <a:ext cx="10515600" cy="39500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5"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7" name="Picture 6"/>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7147547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61487"/>
            <a:ext cx="10515600" cy="2852737"/>
          </a:xfrm>
        </p:spPr>
        <p:txBody>
          <a:bodyPr anchor="b">
            <a:normAutofit/>
          </a:bodyPr>
          <a:lstStyle>
            <a:lvl1pPr>
              <a:defRPr sz="4400" b="1">
                <a:solidFill>
                  <a:srgbClr val="293472"/>
                </a:solidFill>
                <a:latin typeface="Charis SIL"/>
                <a:cs typeface="Charis SIL"/>
              </a:defRPr>
            </a:lvl1pPr>
          </a:lstStyle>
          <a:p>
            <a:r>
              <a:rPr lang="en-US" dirty="0"/>
              <a:t>Click to edit Master title style</a:t>
            </a:r>
            <a:endParaRPr lang="id-ID" dirty="0"/>
          </a:p>
        </p:txBody>
      </p:sp>
      <p:sp>
        <p:nvSpPr>
          <p:cNvPr id="3" name="Text Placeholder 2"/>
          <p:cNvSpPr>
            <a:spLocks noGrp="1"/>
          </p:cNvSpPr>
          <p:nvPr>
            <p:ph type="body" idx="1"/>
          </p:nvPr>
        </p:nvSpPr>
        <p:spPr>
          <a:xfrm>
            <a:off x="831851" y="3562995"/>
            <a:ext cx="10515600" cy="1500187"/>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8" name="Picture 7"/>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2842468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Picture Placeholder 2"/>
          <p:cNvSpPr>
            <a:spLocks noGrp="1"/>
          </p:cNvSpPr>
          <p:nvPr>
            <p:ph type="pic" idx="13"/>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dirty="0"/>
          </a:p>
        </p:txBody>
      </p:sp>
      <p:sp>
        <p:nvSpPr>
          <p:cNvPr id="14" name="Title 1"/>
          <p:cNvSpPr>
            <a:spLocks noGrp="1"/>
          </p:cNvSpPr>
          <p:nvPr>
            <p:ph type="title"/>
          </p:nvPr>
        </p:nvSpPr>
        <p:spPr>
          <a:xfrm>
            <a:off x="831851" y="561487"/>
            <a:ext cx="10515600" cy="2852737"/>
          </a:xfrm>
        </p:spPr>
        <p:txBody>
          <a:bodyPr anchor="b">
            <a:normAutofit/>
          </a:bodyPr>
          <a:lstStyle>
            <a:lvl1pPr>
              <a:defRPr sz="4400" b="1">
                <a:solidFill>
                  <a:schemeClr val="bg1"/>
                </a:solidFill>
                <a:latin typeface="Charis SIL"/>
                <a:cs typeface="Charis SIL"/>
              </a:defRPr>
            </a:lvl1pPr>
          </a:lstStyle>
          <a:p>
            <a:r>
              <a:rPr lang="en-US" dirty="0"/>
              <a:t>Click to edit Master title style</a:t>
            </a:r>
            <a:endParaRPr lang="id-ID" dirty="0"/>
          </a:p>
        </p:txBody>
      </p:sp>
      <p:sp>
        <p:nvSpPr>
          <p:cNvPr id="15" name="Text Placeholder 2"/>
          <p:cNvSpPr>
            <a:spLocks noGrp="1"/>
          </p:cNvSpPr>
          <p:nvPr>
            <p:ph type="body" idx="1"/>
          </p:nvPr>
        </p:nvSpPr>
        <p:spPr>
          <a:xfrm>
            <a:off x="831851" y="356299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8" name="Footer Placeholder 4"/>
          <p:cNvSpPr>
            <a:spLocks noGrp="1"/>
          </p:cNvSpPr>
          <p:nvPr>
            <p:ph type="ftr" sz="quarter" idx="11"/>
          </p:nvPr>
        </p:nvSpPr>
        <p:spPr>
          <a:xfrm>
            <a:off x="832841" y="6356353"/>
            <a:ext cx="4114800" cy="365125"/>
          </a:xfrm>
        </p:spPr>
        <p:txBody>
          <a:bodyPr/>
          <a:lstStyle>
            <a:lvl1pPr algn="l">
              <a:defRPr>
                <a:solidFill>
                  <a:srgbClr val="FFFFFF"/>
                </a:solidFill>
              </a:defRPr>
            </a:lvl1pPr>
          </a:lstStyle>
          <a:p>
            <a:r>
              <a:rPr lang="id-ID" dirty="0"/>
              <a:t>Center for Astrophysics | Harvard &amp; Smithsonian</a:t>
            </a:r>
          </a:p>
        </p:txBody>
      </p:sp>
      <p:pic>
        <p:nvPicPr>
          <p:cNvPr id="21" name="Picture 20" descr="CfA_Logo_Horizontal_REV.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9035" y="6341462"/>
            <a:ext cx="3046111" cy="383638"/>
          </a:xfrm>
          <a:prstGeom prst="rect">
            <a:avLst/>
          </a:prstGeom>
        </p:spPr>
      </p:pic>
    </p:spTree>
    <p:extLst>
      <p:ext uri="{BB962C8B-B14F-4D97-AF65-F5344CB8AC3E}">
        <p14:creationId xmlns:p14="http://schemas.microsoft.com/office/powerpoint/2010/main" val="1981285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6172200" y="1825625"/>
            <a:ext cx="5181600" cy="435133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11" name="Title 10"/>
          <p:cNvSpPr>
            <a:spLocks noGrp="1"/>
          </p:cNvSpPr>
          <p:nvPr>
            <p:ph type="title"/>
          </p:nvPr>
        </p:nvSpPr>
        <p:spPr/>
        <p:txBody>
          <a:bodyPr/>
          <a:lstStyle>
            <a:lvl1pPr>
              <a:defRPr b="1">
                <a:solidFill>
                  <a:srgbClr val="293472"/>
                </a:solidFill>
                <a:latin typeface="Charis SIL"/>
                <a:cs typeface="Charis SIL"/>
              </a:defRPr>
            </a:lvl1pPr>
          </a:lstStyle>
          <a:p>
            <a:r>
              <a:rPr lang="en-US" dirty="0"/>
              <a:t>Click to edit Master title style</a:t>
            </a:r>
          </a:p>
        </p:txBody>
      </p:sp>
      <p:sp>
        <p:nvSpPr>
          <p:cNvPr id="8"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9" name="Picture 8"/>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239839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sz="180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5"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773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lvl1pPr>
              <a:defRPr b="1">
                <a:solidFill>
                  <a:srgbClr val="293472"/>
                </a:solidFill>
                <a:latin typeface="Charis SIL"/>
                <a:cs typeface="Charis SIL"/>
              </a:defRPr>
            </a:lvl1pPr>
          </a:lstStyle>
          <a:p>
            <a:r>
              <a:rPr lang="en-US" dirty="0"/>
              <a:t>Click to edit Master title style</a:t>
            </a:r>
            <a:endParaRPr lang="id-ID"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10"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11" name="Picture 10"/>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40203018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895767"/>
            <a:ext cx="10515600" cy="1325563"/>
          </a:xfrm>
        </p:spPr>
        <p:txBody>
          <a:bodyPr/>
          <a:lstStyle>
            <a:lvl1pPr>
              <a:defRPr b="1">
                <a:solidFill>
                  <a:srgbClr val="293472"/>
                </a:solidFill>
                <a:latin typeface="Charis SIL"/>
                <a:cs typeface="Charis SIL"/>
              </a:defRPr>
            </a:lvl1pPr>
          </a:lstStyle>
          <a:p>
            <a:r>
              <a:rPr lang="en-US" dirty="0"/>
              <a:t>Click to edit Master title style</a:t>
            </a:r>
            <a:endParaRPr lang="id-ID" dirty="0"/>
          </a:p>
        </p:txBody>
      </p:sp>
      <p:sp>
        <p:nvSpPr>
          <p:cNvPr id="6"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7" name="Picture 6"/>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826355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6" name="Picture 5"/>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35530086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10514284" cy="1600200"/>
          </a:xfrm>
        </p:spPr>
        <p:txBody>
          <a:bodyPr anchor="b"/>
          <a:lstStyle>
            <a:lvl1pPr>
              <a:defRPr sz="3200" b="1">
                <a:solidFill>
                  <a:srgbClr val="293472"/>
                </a:solidFill>
                <a:latin typeface="Charis SIL"/>
                <a:cs typeface="Charis SIL"/>
              </a:defRPr>
            </a:lvl1pPr>
          </a:lstStyle>
          <a:p>
            <a:r>
              <a:rPr lang="en-US" dirty="0"/>
              <a:t>Click to edit Master title style</a:t>
            </a:r>
            <a:endParaRPr lang="id-ID" dirty="0"/>
          </a:p>
        </p:txBody>
      </p:sp>
      <p:sp>
        <p:nvSpPr>
          <p:cNvPr id="3" name="Content Placeholder 2"/>
          <p:cNvSpPr>
            <a:spLocks noGrp="1"/>
          </p:cNvSpPr>
          <p:nvPr>
            <p:ph idx="1"/>
          </p:nvPr>
        </p:nvSpPr>
        <p:spPr>
          <a:xfrm>
            <a:off x="835030" y="3140305"/>
            <a:ext cx="10520359" cy="27207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Text Placeholder 3"/>
          <p:cNvSpPr>
            <a:spLocks noGrp="1"/>
          </p:cNvSpPr>
          <p:nvPr>
            <p:ph type="body" sz="half" idx="2"/>
          </p:nvPr>
        </p:nvSpPr>
        <p:spPr>
          <a:xfrm>
            <a:off x="839788" y="2253017"/>
            <a:ext cx="10525881" cy="887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9" name="Picture 8"/>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3631976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5678076" cy="2309052"/>
          </a:xfrm>
        </p:spPr>
        <p:txBody>
          <a:bodyPr anchor="b"/>
          <a:lstStyle>
            <a:lvl1pPr>
              <a:defRPr sz="3200" b="1">
                <a:solidFill>
                  <a:srgbClr val="293472"/>
                </a:solidFill>
                <a:latin typeface="Charis SIL"/>
                <a:cs typeface="Charis SIL"/>
              </a:defRPr>
            </a:lvl1pPr>
          </a:lstStyle>
          <a:p>
            <a:r>
              <a:rPr lang="en-US" dirty="0"/>
              <a:t>Click to edit Master title style</a:t>
            </a:r>
            <a:endParaRPr lang="id-ID" dirty="0"/>
          </a:p>
        </p:txBody>
      </p:sp>
      <p:sp>
        <p:nvSpPr>
          <p:cNvPr id="3" name="Picture Placeholder 2"/>
          <p:cNvSpPr>
            <a:spLocks noGrp="1"/>
          </p:cNvSpPr>
          <p:nvPr>
            <p:ph type="pic" idx="1"/>
          </p:nvPr>
        </p:nvSpPr>
        <p:spPr>
          <a:xfrm>
            <a:off x="6865793" y="504538"/>
            <a:ext cx="4489595" cy="535651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dirty="0"/>
          </a:p>
        </p:txBody>
      </p:sp>
      <p:sp>
        <p:nvSpPr>
          <p:cNvPr id="4" name="Text Placeholder 3"/>
          <p:cNvSpPr>
            <a:spLocks noGrp="1"/>
          </p:cNvSpPr>
          <p:nvPr>
            <p:ph type="body" sz="half" idx="2"/>
          </p:nvPr>
        </p:nvSpPr>
        <p:spPr>
          <a:xfrm>
            <a:off x="839787" y="2844542"/>
            <a:ext cx="5678076" cy="302444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Footer Placeholder 4"/>
          <p:cNvSpPr>
            <a:spLocks noGrp="1"/>
          </p:cNvSpPr>
          <p:nvPr>
            <p:ph type="ftr" sz="quarter" idx="11"/>
          </p:nvPr>
        </p:nvSpPr>
        <p:spPr>
          <a:xfrm>
            <a:off x="832841" y="6356353"/>
            <a:ext cx="4114800" cy="365125"/>
          </a:xfrm>
        </p:spPr>
        <p:txBody>
          <a:bodyPr/>
          <a:lstStyle>
            <a:lvl1pPr algn="l">
              <a:defRPr/>
            </a:lvl1pPr>
          </a:lstStyle>
          <a:p>
            <a:r>
              <a:rPr lang="id-ID" dirty="0"/>
              <a:t>Center for Astrophysics | Harvard &amp; Smithsonian</a:t>
            </a:r>
          </a:p>
        </p:txBody>
      </p:sp>
      <p:pic>
        <p:nvPicPr>
          <p:cNvPr id="11" name="Picture 10"/>
          <p:cNvPicPr>
            <a:picLocks noChangeAspect="1"/>
          </p:cNvPicPr>
          <p:nvPr userDrawn="1"/>
        </p:nvPicPr>
        <p:blipFill>
          <a:blip r:embed="rId2" cstate="print"/>
          <a:stretch>
            <a:fillRect/>
          </a:stretch>
        </p:blipFill>
        <p:spPr>
          <a:xfrm>
            <a:off x="8296631" y="6346152"/>
            <a:ext cx="3056653" cy="383815"/>
          </a:xfrm>
          <a:prstGeom prst="rect">
            <a:avLst/>
          </a:prstGeom>
        </p:spPr>
      </p:pic>
    </p:spTree>
    <p:extLst>
      <p:ext uri="{BB962C8B-B14F-4D97-AF65-F5344CB8AC3E}">
        <p14:creationId xmlns:p14="http://schemas.microsoft.com/office/powerpoint/2010/main" val="22792117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056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12192000" cy="1063752"/>
          </a:xfrm>
          <a:prstGeom prst="rect">
            <a:avLst/>
          </a:prstGeom>
        </p:spPr>
      </p:pic>
      <p:sp>
        <p:nvSpPr>
          <p:cNvPr id="9" name="Title 1"/>
          <p:cNvSpPr>
            <a:spLocks noGrp="1"/>
          </p:cNvSpPr>
          <p:nvPr>
            <p:ph type="title"/>
          </p:nvPr>
        </p:nvSpPr>
        <p:spPr>
          <a:xfrm>
            <a:off x="2539931" y="274638"/>
            <a:ext cx="7963743"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ea typeface="ＭＳ Ｐゴシック"/>
              </a:rPr>
              <a:t>4/2/19</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85311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Chart - N 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E00922-7687-EA47-9BC8-EBC78CD432E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0144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
        <p:nvSpPr>
          <p:cNvPr id="2" name="Date Placeholder 1"/>
          <p:cNvSpPr>
            <a:spLocks noGrp="1"/>
          </p:cNvSpPr>
          <p:nvPr>
            <p:ph type="dt" sz="half" idx="10"/>
          </p:nvPr>
        </p:nvSpPr>
        <p:spPr/>
        <p:txBody>
          <a:bodyPr/>
          <a:lstStyle/>
          <a:p>
            <a:r>
              <a:rPr lang="en-US"/>
              <a:t>4/26/22</a:t>
            </a:r>
          </a:p>
        </p:txBody>
      </p:sp>
      <p:sp>
        <p:nvSpPr>
          <p:cNvPr id="4" name="Footer Placeholder 3"/>
          <p:cNvSpPr>
            <a:spLocks noGrp="1"/>
          </p:cNvSpPr>
          <p:nvPr>
            <p:ph type="ftr" sz="quarter" idx="11"/>
          </p:nvPr>
        </p:nvSpPr>
        <p:spPr/>
        <p:txBody>
          <a:bodyPr/>
          <a:lstStyle/>
          <a:p>
            <a:r>
              <a:rPr lang="en-US"/>
              <a:t>SAO-ESSP F2F</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872121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 NASA">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4/26/22</a:t>
            </a:r>
          </a:p>
        </p:txBody>
      </p:sp>
      <p:sp>
        <p:nvSpPr>
          <p:cNvPr id="4" name="Footer Placeholder 3"/>
          <p:cNvSpPr>
            <a:spLocks noGrp="1"/>
          </p:cNvSpPr>
          <p:nvPr>
            <p:ph type="ftr" sz="quarter" idx="11"/>
          </p:nvPr>
        </p:nvSpPr>
        <p:spPr/>
        <p:txBody>
          <a:bodyPr/>
          <a:lstStyle/>
          <a:p>
            <a:r>
              <a:rPr lang="en-US"/>
              <a:t>SAO-ESSP F2F</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dirty="0"/>
          </a:p>
        </p:txBody>
      </p:sp>
      <p:sp>
        <p:nvSpPr>
          <p:cNvPr id="6"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Tree>
    <p:extLst>
      <p:ext uri="{BB962C8B-B14F-4D97-AF65-F5344CB8AC3E}">
        <p14:creationId xmlns:p14="http://schemas.microsoft.com/office/powerpoint/2010/main" val="3133785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90116" y="6356351"/>
            <a:ext cx="1020846" cy="365125"/>
          </a:xfrm>
        </p:spPr>
        <p:txBody>
          <a:bodyPr/>
          <a:lstStyle/>
          <a:p>
            <a:fld id="{24CEEE13-53F8-466C-8B68-D30E131A5CC1}" type="datetime1">
              <a:rPr lang="en-US" smtClean="0"/>
              <a:t>12/11/22</a:t>
            </a:fld>
            <a:endParaRPr lang="en-US"/>
          </a:p>
        </p:txBody>
      </p:sp>
      <p:sp>
        <p:nvSpPr>
          <p:cNvPr id="5" name="Slide Number Placeholder 4"/>
          <p:cNvSpPr>
            <a:spLocks noGrp="1"/>
          </p:cNvSpPr>
          <p:nvPr>
            <p:ph type="sldNum" sz="quarter" idx="12"/>
          </p:nvPr>
        </p:nvSpPr>
        <p:spPr>
          <a:xfrm>
            <a:off x="11051145" y="6365294"/>
            <a:ext cx="1015314" cy="365125"/>
          </a:xfrm>
        </p:spPr>
        <p:txBody>
          <a:bodyPr/>
          <a:lstStyle/>
          <a:p>
            <a:fld id="{BBC93AA5-82BE-468E-90B3-DD1DC18545AD}" type="slidenum">
              <a:rPr lang="en-US" smtClean="0"/>
              <a:t>‹#›</a:t>
            </a:fld>
            <a:endParaRPr lang="en-US" dirty="0"/>
          </a:p>
        </p:txBody>
      </p:sp>
      <p:sp>
        <p:nvSpPr>
          <p:cNvPr id="10" name="Rectangle 9"/>
          <p:cNvSpPr/>
          <p:nvPr userDrawn="1"/>
        </p:nvSpPr>
        <p:spPr>
          <a:xfrm>
            <a:off x="3715942" y="6346552"/>
            <a:ext cx="4040273" cy="384721"/>
          </a:xfrm>
          <a:prstGeom prst="rect">
            <a:avLst/>
          </a:prstGeom>
        </p:spPr>
        <p:txBody>
          <a:bodyPr wrap="none">
            <a:spAutoFit/>
          </a:bodyPr>
          <a:lstStyle/>
          <a:p>
            <a:r>
              <a:rPr lang="en-US" sz="1900" dirty="0">
                <a:hlinkClick r:id="rId2"/>
              </a:rPr>
              <a:t>https://weather.msfc.nasa.gov/tempo/</a:t>
            </a:r>
            <a:endParaRPr lang="en-US" sz="1900"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4928" y="6243442"/>
            <a:ext cx="661014" cy="548640"/>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6215" y="6378892"/>
            <a:ext cx="1497543" cy="320040"/>
          </a:xfrm>
          <a:prstGeom prst="rect">
            <a:avLst/>
          </a:prstGeom>
        </p:spPr>
      </p:pic>
      <p:pic>
        <p:nvPicPr>
          <p:cNvPr id="13" name="Picture 12"/>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98" y="164800"/>
            <a:ext cx="651926" cy="731520"/>
          </a:xfrm>
          <a:prstGeom prst="rect">
            <a:avLst/>
          </a:prstGeom>
        </p:spPr>
      </p:pic>
      <p:pic>
        <p:nvPicPr>
          <p:cNvPr id="14" name="Picture 20" descr="Tempo 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13010" y="195071"/>
            <a:ext cx="769357"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73893" y="164800"/>
            <a:ext cx="9844215"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9235403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ogo For Us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4/26/22</a:t>
            </a:r>
          </a:p>
        </p:txBody>
      </p:sp>
      <p:sp>
        <p:nvSpPr>
          <p:cNvPr id="4" name="Footer Placeholder 3"/>
          <p:cNvSpPr>
            <a:spLocks noGrp="1"/>
          </p:cNvSpPr>
          <p:nvPr>
            <p:ph type="ftr" sz="quarter" idx="11"/>
          </p:nvPr>
        </p:nvSpPr>
        <p:spPr/>
        <p:txBody>
          <a:bodyPr/>
          <a:lstStyle/>
          <a:p>
            <a:r>
              <a:rPr lang="en-US"/>
              <a:t>SAO-ESSP F2F</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pic>
        <p:nvPicPr>
          <p:cNvPr id="7" name="Picture 6">
            <a:extLst>
              <a:ext uri="{FF2B5EF4-FFF2-40B4-BE49-F238E27FC236}">
                <a16:creationId xmlns:a16="http://schemas.microsoft.com/office/drawing/2014/main" id="{20A92427-416E-FE48-A31E-73E7DD1A11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783" y="3033728"/>
            <a:ext cx="1077216" cy="890713"/>
          </a:xfrm>
          <a:prstGeom prst="rect">
            <a:avLst/>
          </a:prstGeom>
        </p:spPr>
      </p:pic>
      <p:pic>
        <p:nvPicPr>
          <p:cNvPr id="8" name="Picture 7">
            <a:extLst>
              <a:ext uri="{FF2B5EF4-FFF2-40B4-BE49-F238E27FC236}">
                <a16:creationId xmlns:a16="http://schemas.microsoft.com/office/drawing/2014/main" id="{3E4191DF-B26B-8945-94BD-4BD638084925}"/>
              </a:ext>
            </a:extLst>
          </p:cNvPr>
          <p:cNvPicPr>
            <a:picLocks noChangeAspect="1"/>
          </p:cNvPicPr>
          <p:nvPr userDrawn="1"/>
        </p:nvPicPr>
        <p:blipFill>
          <a:blip r:embed="rId3"/>
          <a:stretch>
            <a:fillRect/>
          </a:stretch>
        </p:blipFill>
        <p:spPr>
          <a:xfrm>
            <a:off x="3682318" y="3019349"/>
            <a:ext cx="964041" cy="910483"/>
          </a:xfrm>
          <a:prstGeom prst="rect">
            <a:avLst/>
          </a:prstGeom>
        </p:spPr>
      </p:pic>
      <p:pic>
        <p:nvPicPr>
          <p:cNvPr id="11" name="Picture 10">
            <a:extLst>
              <a:ext uri="{FF2B5EF4-FFF2-40B4-BE49-F238E27FC236}">
                <a16:creationId xmlns:a16="http://schemas.microsoft.com/office/drawing/2014/main" id="{74AB10F0-E507-0C4C-A726-C009BCAF1FD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21658" y="3024349"/>
            <a:ext cx="900484" cy="900484"/>
          </a:xfrm>
          <a:prstGeom prst="rect">
            <a:avLst/>
          </a:prstGeom>
        </p:spPr>
      </p:pic>
      <p:pic>
        <p:nvPicPr>
          <p:cNvPr id="15" name="Picture 14">
            <a:extLst>
              <a:ext uri="{FF2B5EF4-FFF2-40B4-BE49-F238E27FC236}">
                <a16:creationId xmlns:a16="http://schemas.microsoft.com/office/drawing/2014/main" id="{79888A8F-835F-2149-BDE0-D234D33247F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53876" y="3019349"/>
            <a:ext cx="1098653" cy="1087987"/>
          </a:xfrm>
          <a:prstGeom prst="rect">
            <a:avLst/>
          </a:prstGeom>
        </p:spPr>
      </p:pic>
      <p:pic>
        <p:nvPicPr>
          <p:cNvPr id="17" name="Picture 16">
            <a:extLst>
              <a:ext uri="{FF2B5EF4-FFF2-40B4-BE49-F238E27FC236}">
                <a16:creationId xmlns:a16="http://schemas.microsoft.com/office/drawing/2014/main" id="{00E34357-53CB-2741-9195-BB161B16D346}"/>
              </a:ext>
            </a:extLst>
          </p:cNvPr>
          <p:cNvPicPr>
            <a:picLocks noChangeAspect="1"/>
          </p:cNvPicPr>
          <p:nvPr userDrawn="1"/>
        </p:nvPicPr>
        <p:blipFill>
          <a:blip r:embed="rId6"/>
          <a:stretch>
            <a:fillRect/>
          </a:stretch>
        </p:blipFill>
        <p:spPr>
          <a:xfrm>
            <a:off x="8884265" y="3237653"/>
            <a:ext cx="1818665" cy="496636"/>
          </a:xfrm>
          <a:prstGeom prst="rect">
            <a:avLst/>
          </a:prstGeom>
        </p:spPr>
      </p:pic>
      <p:sp>
        <p:nvSpPr>
          <p:cNvPr id="12" name="Title 2"/>
          <p:cNvSpPr>
            <a:spLocks noGrp="1"/>
          </p:cNvSpPr>
          <p:nvPr>
            <p:ph type="title" hasCustomPrompt="1"/>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Logos</a:t>
            </a:r>
          </a:p>
        </p:txBody>
      </p:sp>
      <p:pic>
        <p:nvPicPr>
          <p:cNvPr id="13" name="Picture 12">
            <a:extLst>
              <a:ext uri="{FF2B5EF4-FFF2-40B4-BE49-F238E27FC236}">
                <a16:creationId xmlns:a16="http://schemas.microsoft.com/office/drawing/2014/main" id="{6C26CCF7-2416-F54B-8C58-3955DD80C2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975678" y="3003659"/>
            <a:ext cx="914400" cy="1056133"/>
          </a:xfrm>
          <a:prstGeom prst="rect">
            <a:avLst/>
          </a:prstGeom>
        </p:spPr>
      </p:pic>
    </p:spTree>
    <p:extLst>
      <p:ext uri="{BB962C8B-B14F-4D97-AF65-F5344CB8AC3E}">
        <p14:creationId xmlns:p14="http://schemas.microsoft.com/office/powerpoint/2010/main" val="3434388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4/26/22</a:t>
            </a:r>
          </a:p>
        </p:txBody>
      </p:sp>
      <p:sp>
        <p:nvSpPr>
          <p:cNvPr id="4" name="Footer Placeholder 3"/>
          <p:cNvSpPr>
            <a:spLocks noGrp="1"/>
          </p:cNvSpPr>
          <p:nvPr>
            <p:ph type="ftr" sz="quarter" idx="11"/>
          </p:nvPr>
        </p:nvSpPr>
        <p:spPr/>
        <p:txBody>
          <a:bodyPr/>
          <a:lstStyle/>
          <a:p>
            <a:r>
              <a:rPr lang="en-US"/>
              <a:t>SAO-ESSP F2F</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7" name="Rectangle 6"/>
          <p:cNvSpPr/>
          <p:nvPr userDrawn="1"/>
        </p:nvSpPr>
        <p:spPr>
          <a:xfrm>
            <a:off x="4537991" y="1598989"/>
            <a:ext cx="31160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endParaRPr lang="en-US" sz="1333" b="1" dirty="0">
              <a:latin typeface="Arial"/>
              <a:cs typeface="Arial"/>
            </a:endParaRPr>
          </a:p>
        </p:txBody>
      </p:sp>
      <p:sp>
        <p:nvSpPr>
          <p:cNvPr id="9" name="Rectangle 8"/>
          <p:cNvSpPr/>
          <p:nvPr userDrawn="1"/>
        </p:nvSpPr>
        <p:spPr>
          <a:xfrm>
            <a:off x="2016771" y="2692749"/>
            <a:ext cx="8158459" cy="1694503"/>
          </a:xfrm>
          <a:prstGeom prst="rect">
            <a:avLst/>
          </a:prstGeom>
          <a:solidFill>
            <a:schemeClr val="bg1"/>
          </a:solidFill>
          <a:ln>
            <a:solidFill>
              <a:srgbClr val="D00002"/>
            </a:solidFill>
          </a:ln>
        </p:spPr>
        <p:txBody>
          <a:bodyPr wrap="square">
            <a:spAutoFit/>
          </a:bodyPr>
          <a:lstStyle/>
          <a:p>
            <a:pPr algn="ctr">
              <a:lnSpc>
                <a:spcPct val="110000"/>
              </a:lnSpc>
            </a:pPr>
            <a:r>
              <a:rPr lang="en-US" sz="1400" b="1" dirty="0">
                <a:solidFill>
                  <a:srgbClr val="FF0000"/>
                </a:solidFill>
                <a:latin typeface="Arial Narrow"/>
                <a:ea typeface="Times New Roman"/>
                <a:cs typeface="Arial"/>
              </a:rPr>
              <a:t>ITAR Restricted </a:t>
            </a:r>
            <a:br>
              <a:rPr lang="en-US" sz="1400" b="1" dirty="0">
                <a:latin typeface="Arial Narrow"/>
                <a:ea typeface="Times New Roman"/>
                <a:cs typeface="Arial"/>
              </a:rPr>
            </a:br>
            <a:r>
              <a:rPr lang="en-US" sz="1400" b="1" dirty="0">
                <a:latin typeface="Arial Narrow"/>
                <a:ea typeface="Times New Roman"/>
                <a:cs typeface="Arial"/>
              </a:rPr>
              <a:t>-- International Traffic in Arms Regulations (ITAR) Notice –</a:t>
            </a:r>
          </a:p>
          <a:p>
            <a:pPr>
              <a:lnSpc>
                <a:spcPct val="110000"/>
              </a:lnSpc>
            </a:pPr>
            <a:r>
              <a:rPr lang="en-US" sz="1333" b="1" dirty="0">
                <a:solidFill>
                  <a:srgbClr val="FF0000"/>
                </a:solidFill>
                <a:latin typeface="Arial"/>
                <a:cs typeface="Arial"/>
              </a:rPr>
              <a:t>WARNING: </a:t>
            </a:r>
            <a:r>
              <a:rPr lang="en-US" sz="1333" b="1" dirty="0">
                <a:latin typeface="Arial Narrow"/>
                <a:ea typeface="Times New Roman"/>
                <a:cs typeface="Arial"/>
              </a:rPr>
              <a:t>This document contains information which falls under the purview of the U.S. Munitions List (USML) as defined in the International Traffic in Arms Regulations (ITAR), 22 CFR 120-130, and is export controlled.</a:t>
            </a:r>
            <a:endParaRPr lang="en-US" sz="1333" dirty="0">
              <a:latin typeface="Times New Roman"/>
              <a:ea typeface="Times New Roman"/>
              <a:cs typeface="Arial"/>
            </a:endParaRPr>
          </a:p>
          <a:p>
            <a:pPr>
              <a:lnSpc>
                <a:spcPct val="110000"/>
              </a:lnSpc>
            </a:pPr>
            <a:r>
              <a:rPr lang="en-US" sz="1333" dirty="0">
                <a:latin typeface="Arial Narrow"/>
                <a:ea typeface="Times New Roman"/>
                <a:cs typeface="Arial"/>
              </a:rPr>
              <a:t> It shall not be transferred to foreign nationals in the U.S. or abroad without specific approval of a knowledgeable NASA export control official, and/or unless an export license or license exemption is obtained/available from the United States Department of State.  Violations of these regulations are punishable by fine, imprisonment, or both.</a:t>
            </a:r>
            <a:endParaRPr lang="en-US" sz="1333" dirty="0">
              <a:latin typeface="Times New Roman"/>
              <a:ea typeface="Times New Roman"/>
              <a:cs typeface="Arial"/>
            </a:endParaRPr>
          </a:p>
        </p:txBody>
      </p:sp>
      <p:sp>
        <p:nvSpPr>
          <p:cNvPr id="10" name="Rectangle 9"/>
          <p:cNvSpPr/>
          <p:nvPr userDrawn="1"/>
        </p:nvSpPr>
        <p:spPr>
          <a:xfrm>
            <a:off x="2016771" y="4544800"/>
            <a:ext cx="8158459" cy="1733488"/>
          </a:xfrm>
          <a:prstGeom prst="rect">
            <a:avLst/>
          </a:prstGeom>
          <a:solidFill>
            <a:schemeClr val="bg1"/>
          </a:solidFill>
          <a:ln>
            <a:solidFill>
              <a:srgbClr val="D00002"/>
            </a:solidFill>
          </a:ln>
        </p:spPr>
        <p:txBody>
          <a:bodyPr wrap="square">
            <a:spAutoFit/>
          </a:bodyPr>
          <a:lstStyle/>
          <a:p>
            <a:pPr algn="ctr"/>
            <a:r>
              <a:rPr lang="en-US" sz="1600" b="1" kern="1200" dirty="0">
                <a:solidFill>
                  <a:srgbClr val="FF0000"/>
                </a:solidFill>
                <a:effectLst/>
                <a:latin typeface="+mn-lt"/>
                <a:ea typeface="+mn-ea"/>
                <a:cs typeface="+mn-cs"/>
              </a:rPr>
              <a:t>EAR ECCN 9E515.a.</a:t>
            </a:r>
          </a:p>
          <a:p>
            <a:pPr algn="ctr"/>
            <a:r>
              <a:rPr lang="en-US" sz="2400" b="1" kern="1200" dirty="0">
                <a:solidFill>
                  <a:schemeClr val="tx1"/>
                </a:solidFill>
                <a:effectLst/>
                <a:latin typeface="+mn-lt"/>
                <a:ea typeface="+mn-ea"/>
                <a:cs typeface="+mn-cs"/>
              </a:rPr>
              <a:t>- Export Administration Regulations (EAR) Notice -</a:t>
            </a:r>
          </a:p>
          <a:p>
            <a:r>
              <a:rPr lang="en-US" sz="1333" b="1" kern="1200" dirty="0">
                <a:solidFill>
                  <a:srgbClr val="FF0000"/>
                </a:solidFill>
                <a:effectLst/>
                <a:latin typeface="+mn-lt"/>
                <a:ea typeface="+mn-ea"/>
                <a:cs typeface="+mn-cs"/>
              </a:rPr>
              <a:t>WARNING: </a:t>
            </a:r>
            <a:r>
              <a:rPr lang="en-US" sz="1333" b="1" kern="1200" dirty="0">
                <a:solidFill>
                  <a:schemeClr val="tx1"/>
                </a:solidFill>
                <a:effectLst/>
                <a:latin typeface="+mn-lt"/>
                <a:ea typeface="+mn-ea"/>
                <a:cs typeface="+mn-cs"/>
              </a:rPr>
              <a:t>This document contains information within the purview of the Export Administration Regulations (EAR), 15 CFR §730-774, and is export-controlled.  </a:t>
            </a:r>
            <a:r>
              <a:rPr lang="en-US" sz="1333" b="0" kern="1200" dirty="0">
                <a:solidFill>
                  <a:schemeClr val="tx1"/>
                </a:solidFill>
                <a:effectLst/>
                <a:latin typeface="+mn-lt"/>
                <a:ea typeface="+mn-ea"/>
                <a:cs typeface="+mn-cs"/>
              </a:rPr>
              <a:t>It may not be transferred to foreign persons in the U.S. or abroad without specific approval of a knowledgeable export control official, and/or unless an export license or license exception is obtained/available from the Bureau of Industry and Security, United States Department of Commerce.  Violations of these regulations are punishable by fine, imprisonment, or both.</a:t>
            </a:r>
          </a:p>
        </p:txBody>
      </p:sp>
      <p:sp>
        <p:nvSpPr>
          <p:cNvPr id="2" name="TextBox 1"/>
          <p:cNvSpPr txBox="1"/>
          <p:nvPr userDrawn="1"/>
        </p:nvSpPr>
        <p:spPr>
          <a:xfrm>
            <a:off x="3814159" y="1121376"/>
            <a:ext cx="4563685" cy="523220"/>
          </a:xfrm>
          <a:prstGeom prst="rect">
            <a:avLst/>
          </a:prstGeom>
          <a:noFill/>
        </p:spPr>
        <p:txBody>
          <a:bodyPr wrap="none" rtlCol="0">
            <a:spAutoFit/>
          </a:bodyPr>
          <a:lstStyle/>
          <a:p>
            <a:pPr algn="ctr"/>
            <a:r>
              <a:rPr lang="en-US" sz="1400" dirty="0"/>
              <a:t>Per NID 1600.55 (per NPR</a:t>
            </a:r>
            <a:r>
              <a:rPr lang="en-US" sz="1400" baseline="0" dirty="0"/>
              <a:t> 1600.1)</a:t>
            </a:r>
            <a:endParaRPr lang="en-US" sz="1400" dirty="0"/>
          </a:p>
          <a:p>
            <a:r>
              <a:rPr lang="en-US" sz="1400" dirty="0"/>
              <a:t>Top of title page and every page containing SBU Information</a:t>
            </a:r>
          </a:p>
        </p:txBody>
      </p:sp>
      <p:sp>
        <p:nvSpPr>
          <p:cNvPr id="11" name="Rectangle 10"/>
          <p:cNvSpPr/>
          <p:nvPr userDrawn="1"/>
        </p:nvSpPr>
        <p:spPr>
          <a:xfrm>
            <a:off x="2702840" y="2099690"/>
            <a:ext cx="6786320" cy="225639"/>
          </a:xfrm>
          <a:prstGeom prst="rect">
            <a:avLst/>
          </a:prstGeom>
          <a:solidFill>
            <a:schemeClr val="bg1"/>
          </a:solidFill>
          <a:ln>
            <a:solidFill>
              <a:srgbClr val="D00002"/>
            </a:solidFill>
          </a:ln>
        </p:spPr>
        <p:txBody>
          <a:bodyPr wrap="square" lIns="0" tIns="0" rIns="0" bIns="0">
            <a:spAutoFit/>
          </a:bodyPr>
          <a:lstStyle/>
          <a:p>
            <a:pPr algn="ctr">
              <a:lnSpc>
                <a:spcPct val="110000"/>
              </a:lnSpc>
            </a:pPr>
            <a:r>
              <a:rPr lang="en-US" sz="1333" b="1" dirty="0">
                <a:solidFill>
                  <a:srgbClr val="FF0000"/>
                </a:solidFill>
                <a:latin typeface="Arial"/>
                <a:cs typeface="Arial"/>
              </a:rPr>
              <a:t>SENSITIVE BUT UNCLASSIFIED (SBU);</a:t>
            </a:r>
            <a:r>
              <a:rPr lang="en-US" sz="1333" b="1" baseline="0" dirty="0">
                <a:solidFill>
                  <a:srgbClr val="FF0000"/>
                </a:solidFill>
                <a:latin typeface="Arial"/>
                <a:cs typeface="Arial"/>
              </a:rPr>
              <a:t> TEMPO Project Manager; TEMPO; &lt;date&gt; </a:t>
            </a:r>
            <a:endParaRPr lang="en-US" sz="1333" b="1" dirty="0">
              <a:latin typeface="Arial"/>
              <a:cs typeface="Arial"/>
            </a:endParaRPr>
          </a:p>
        </p:txBody>
      </p:sp>
      <p:sp>
        <p:nvSpPr>
          <p:cNvPr id="12" name="TextBox 11"/>
          <p:cNvSpPr txBox="1"/>
          <p:nvPr userDrawn="1"/>
        </p:nvSpPr>
        <p:spPr>
          <a:xfrm>
            <a:off x="3636781" y="1788077"/>
            <a:ext cx="4849469" cy="307777"/>
          </a:xfrm>
          <a:prstGeom prst="rect">
            <a:avLst/>
          </a:prstGeom>
          <a:noFill/>
        </p:spPr>
        <p:txBody>
          <a:bodyPr wrap="none" rtlCol="0">
            <a:spAutoFit/>
          </a:bodyPr>
          <a:lstStyle/>
          <a:p>
            <a:r>
              <a:rPr lang="en-US" sz="1400" dirty="0"/>
              <a:t>Bottom of title page and every page containing SBU Information</a:t>
            </a:r>
          </a:p>
        </p:txBody>
      </p:sp>
    </p:spTree>
    <p:extLst>
      <p:ext uri="{BB962C8B-B14F-4D97-AF65-F5344CB8AC3E}">
        <p14:creationId xmlns:p14="http://schemas.microsoft.com/office/powerpoint/2010/main" val="23400211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4/26/22</a:t>
            </a:r>
          </a:p>
        </p:txBody>
      </p:sp>
      <p:sp>
        <p:nvSpPr>
          <p:cNvPr id="4" name="Footer Placeholder 3"/>
          <p:cNvSpPr>
            <a:spLocks noGrp="1"/>
          </p:cNvSpPr>
          <p:nvPr>
            <p:ph type="ftr" sz="quarter" idx="11"/>
          </p:nvPr>
        </p:nvSpPr>
        <p:spPr/>
        <p:txBody>
          <a:bodyPr/>
          <a:lstStyle/>
          <a:p>
            <a:r>
              <a:rPr lang="en-US"/>
              <a:t>SAO-ESSP F2F</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
        <p:nvSpPr>
          <p:cNvPr id="6" name="Title 2"/>
          <p:cNvSpPr>
            <a:spLocks noGrp="1"/>
          </p:cNvSpPr>
          <p:nvPr>
            <p:ph type="title" hasCustomPrompt="1"/>
          </p:nvPr>
        </p:nvSpPr>
        <p:spPr>
          <a:xfrm>
            <a:off x="2969679" y="0"/>
            <a:ext cx="7880527" cy="975701"/>
          </a:xfrm>
          <a:prstGeom prst="rect">
            <a:avLst/>
          </a:prstGeom>
        </p:spPr>
        <p:txBody>
          <a:bodyPr anchor="ctr"/>
          <a:lstStyle>
            <a:lvl1pPr algn="ctr">
              <a:defRPr sz="3600" b="0">
                <a:solidFill>
                  <a:schemeClr val="bg1"/>
                </a:solidFill>
                <a:latin typeface="+mn-lt"/>
              </a:defRPr>
            </a:lvl1pPr>
          </a:lstStyle>
          <a:p>
            <a:r>
              <a:rPr lang="en-US" dirty="0"/>
              <a:t>Disclaimers</a:t>
            </a:r>
          </a:p>
        </p:txBody>
      </p:sp>
      <p:sp>
        <p:nvSpPr>
          <p:cNvPr id="11" name="Rectangle 10"/>
          <p:cNvSpPr/>
          <p:nvPr userDrawn="1"/>
        </p:nvSpPr>
        <p:spPr>
          <a:xfrm>
            <a:off x="306567" y="1061642"/>
            <a:ext cx="10785733" cy="1651671"/>
          </a:xfrm>
          <a:prstGeom prst="rect">
            <a:avLst/>
          </a:prstGeom>
          <a:solidFill>
            <a:schemeClr val="bg1"/>
          </a:solidFill>
        </p:spPr>
        <p:txBody>
          <a:bodyPr wrap="square">
            <a:spAutoFit/>
          </a:bodyPr>
          <a:lstStyle/>
          <a:p>
            <a:pPr algn="ctr"/>
            <a:r>
              <a:rPr lang="en-US" sz="2133" b="1" dirty="0">
                <a:solidFill>
                  <a:srgbClr val="FF0000"/>
                </a:solidFill>
              </a:rPr>
              <a:t>Limited Rights Notice </a:t>
            </a:r>
            <a:endParaRPr lang="en-US" sz="2133" b="1" i="1" dirty="0">
              <a:solidFill>
                <a:srgbClr val="FF0000"/>
              </a:solidFill>
            </a:endParaRPr>
          </a:p>
          <a:p>
            <a:pPr lvl="0"/>
            <a:r>
              <a:rPr lang="en-US" sz="1600" dirty="0">
                <a:solidFill>
                  <a:srgbClr val="FF0000"/>
                </a:solidFill>
              </a:rPr>
              <a:t>(a) These data are submitted with limited rights under Government Contract No. NNL13AQ01C.  These data may be reproduced and used by the</a:t>
            </a:r>
            <a:r>
              <a:rPr lang="en-US" sz="1600" i="1" dirty="0">
                <a:solidFill>
                  <a:srgbClr val="FF0000"/>
                </a:solidFill>
              </a:rPr>
              <a:t> </a:t>
            </a:r>
            <a:r>
              <a:rPr lang="en-US" sz="1600" dirty="0">
                <a:solidFill>
                  <a:srgbClr val="FF0000"/>
                </a:solidFill>
              </a:rPr>
              <a:t>Government with the express limitation that they will not, without written permission of the contractor, be used for purposes of manufacture nor disclosed outside the Government; except that the Government may disclose these data outside the Government for the following purposes, if any, provided that the Government makes such disclosure subject to prohibition against further use and disclosure: None</a:t>
            </a:r>
            <a:endParaRPr lang="en-US" sz="1600" i="1" dirty="0">
              <a:solidFill>
                <a:srgbClr val="FF0000"/>
              </a:solidFill>
            </a:endParaRPr>
          </a:p>
        </p:txBody>
      </p:sp>
    </p:spTree>
    <p:extLst>
      <p:ext uri="{BB962C8B-B14F-4D97-AF65-F5344CB8AC3E}">
        <p14:creationId xmlns:p14="http://schemas.microsoft.com/office/powerpoint/2010/main" val="29410239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itle 5"/>
          <p:cNvSpPr>
            <a:spLocks noGrp="1"/>
          </p:cNvSpPr>
          <p:nvPr>
            <p:ph type="title"/>
          </p:nvPr>
        </p:nvSpPr>
        <p:spPr>
          <a:xfrm>
            <a:off x="838200" y="2900680"/>
            <a:ext cx="10515600" cy="1325033"/>
          </a:xfrm>
          <a:prstGeom prst="rect">
            <a:avLst/>
          </a:prstGeom>
        </p:spPr>
        <p:txBody>
          <a:bodyPr/>
          <a:lstStyle>
            <a:lvl1pPr>
              <a:defRPr lang="en-US" sz="5400" b="0" smtClean="0">
                <a:solidFill>
                  <a:srgbClr val="000090"/>
                </a:solidFill>
                <a:cs typeface="Arial Rounded MT Bold"/>
              </a:defRPr>
            </a:lvl1pPr>
          </a:lstStyle>
          <a:p>
            <a:r>
              <a:rPr lang="en-US" dirty="0"/>
              <a:t>Click to edit Master title style</a:t>
            </a:r>
          </a:p>
        </p:txBody>
      </p:sp>
      <p:sp>
        <p:nvSpPr>
          <p:cNvPr id="7" name="Date Placeholder 6"/>
          <p:cNvSpPr>
            <a:spLocks noGrp="1"/>
          </p:cNvSpPr>
          <p:nvPr>
            <p:ph type="dt" sz="half" idx="10"/>
          </p:nvPr>
        </p:nvSpPr>
        <p:spPr/>
        <p:txBody>
          <a:bodyPr/>
          <a:lstStyle/>
          <a:p>
            <a:r>
              <a:rPr lang="en-US"/>
              <a:t>4/26/22</a:t>
            </a:r>
            <a:endParaRPr lang="en-US" dirty="0"/>
          </a:p>
        </p:txBody>
      </p:sp>
      <p:sp>
        <p:nvSpPr>
          <p:cNvPr id="8" name="Footer Placeholder 7"/>
          <p:cNvSpPr>
            <a:spLocks noGrp="1"/>
          </p:cNvSpPr>
          <p:nvPr>
            <p:ph type="ftr" sz="quarter" idx="11"/>
          </p:nvPr>
        </p:nvSpPr>
        <p:spPr/>
        <p:txBody>
          <a:bodyPr/>
          <a:lstStyle/>
          <a:p>
            <a:r>
              <a:rPr lang="en-US"/>
              <a:t>SAO-ESSP F2F</a:t>
            </a:r>
            <a:endParaRPr lang="en-US" dirty="0"/>
          </a:p>
        </p:txBody>
      </p:sp>
      <p:sp>
        <p:nvSpPr>
          <p:cNvPr id="9" name="Slide Number Placeholder 8"/>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1088875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Questions</a:t>
            </a:r>
            <a:endParaRPr lang="en-US" sz="6000" b="0" dirty="0">
              <a:solidFill>
                <a:srgbClr val="000090"/>
              </a:solidFill>
              <a:latin typeface="+mn-lt"/>
              <a:cs typeface="Arial Rounded MT Bold"/>
            </a:endParaRPr>
          </a:p>
        </p:txBody>
      </p:sp>
    </p:spTree>
    <p:extLst>
      <p:ext uri="{BB962C8B-B14F-4D97-AF65-F5344CB8AC3E}">
        <p14:creationId xmlns:p14="http://schemas.microsoft.com/office/powerpoint/2010/main" val="38020691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up">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9"/>
            <a:ext cx="12192000" cy="646331"/>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7200" b="0" dirty="0">
                <a:solidFill>
                  <a:srgbClr val="000090"/>
                </a:solidFill>
                <a:latin typeface="+mn-lt"/>
                <a:cs typeface="Arial Rounded MT Bold"/>
              </a:rPr>
              <a:t>Backup</a:t>
            </a:r>
          </a:p>
        </p:txBody>
      </p:sp>
    </p:spTree>
    <p:extLst>
      <p:ext uri="{BB962C8B-B14F-4D97-AF65-F5344CB8AC3E}">
        <p14:creationId xmlns:p14="http://schemas.microsoft.com/office/powerpoint/2010/main" val="2553385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EDD07B-0B4F-C141-BE97-9114F86A1893}"/>
              </a:ext>
            </a:extLst>
          </p:cNvPr>
          <p:cNvPicPr>
            <a:picLocks noChangeAspect="1"/>
          </p:cNvPicPr>
          <p:nvPr userDrawn="1"/>
        </p:nvPicPr>
        <p:blipFill>
          <a:blip r:embed="rId2"/>
          <a:stretch>
            <a:fillRect/>
          </a:stretch>
        </p:blipFill>
        <p:spPr>
          <a:xfrm>
            <a:off x="5369859" y="2834341"/>
            <a:ext cx="1828800" cy="1727200"/>
          </a:xfrm>
          <a:prstGeom prst="rect">
            <a:avLst/>
          </a:prstGeom>
        </p:spPr>
      </p:pic>
    </p:spTree>
    <p:extLst>
      <p:ext uri="{BB962C8B-B14F-4D97-AF65-F5344CB8AC3E}">
        <p14:creationId xmlns:p14="http://schemas.microsoft.com/office/powerpoint/2010/main" val="38063932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A688F-3DEA-4621-B48A-F70BF360BB71}"/>
              </a:ext>
            </a:extLst>
          </p:cNvPr>
          <p:cNvSpPr>
            <a:spLocks noGrp="1"/>
          </p:cNvSpPr>
          <p:nvPr>
            <p:ph type="dt" sz="half" idx="10"/>
          </p:nvPr>
        </p:nvSpPr>
        <p:spPr/>
        <p:txBody>
          <a:bodyPr/>
          <a:lstStyle/>
          <a:p>
            <a:fld id="{1D339983-1C3A-4D2C-A188-2FFC8D149AB1}" type="datetimeFigureOut">
              <a:rPr lang="en-US" smtClean="0"/>
              <a:t>12/11/22</a:t>
            </a:fld>
            <a:endParaRPr lang="en-US"/>
          </a:p>
        </p:txBody>
      </p:sp>
      <p:sp>
        <p:nvSpPr>
          <p:cNvPr id="3" name="Footer Placeholder 2">
            <a:extLst>
              <a:ext uri="{FF2B5EF4-FFF2-40B4-BE49-F238E27FC236}">
                <a16:creationId xmlns:a16="http://schemas.microsoft.com/office/drawing/2014/main" id="{530B9B43-24B9-4893-B51A-B9CE491728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7F41B0-63DE-47A0-BDB8-6F6885CC4540}"/>
              </a:ext>
            </a:extLst>
          </p:cNvPr>
          <p:cNvSpPr>
            <a:spLocks noGrp="1"/>
          </p:cNvSpPr>
          <p:nvPr>
            <p:ph type="sldNum" sz="quarter" idx="12"/>
          </p:nvPr>
        </p:nvSpPr>
        <p:spPr/>
        <p:txBody>
          <a:bodyPr/>
          <a:lstStyle/>
          <a:p>
            <a:fld id="{85BAFFC5-E05A-46C6-8FE2-142F33F53AC6}" type="slidenum">
              <a:rPr lang="en-US" smtClean="0"/>
              <a:t>‹#›</a:t>
            </a:fld>
            <a:endParaRPr lang="en-US"/>
          </a:p>
        </p:txBody>
      </p:sp>
    </p:spTree>
    <p:extLst>
      <p:ext uri="{BB962C8B-B14F-4D97-AF65-F5344CB8AC3E}">
        <p14:creationId xmlns:p14="http://schemas.microsoft.com/office/powerpoint/2010/main" val="5190593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5357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8192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Layout - NASA">
    <p:spTree>
      <p:nvGrpSpPr>
        <p:cNvPr id="1" name=""/>
        <p:cNvGrpSpPr/>
        <p:nvPr/>
      </p:nvGrpSpPr>
      <p:grpSpPr>
        <a:xfrm>
          <a:off x="0" y="0"/>
          <a:ext cx="0" cy="0"/>
          <a:chOff x="0" y="0"/>
          <a:chExt cx="0" cy="0"/>
        </a:xfrm>
      </p:grpSpPr>
      <p:sp>
        <p:nvSpPr>
          <p:cNvPr id="8" name="Content Placeholder 2"/>
          <p:cNvSpPr>
            <a:spLocks noGrp="1"/>
          </p:cNvSpPr>
          <p:nvPr>
            <p:ph idx="1"/>
          </p:nvPr>
        </p:nvSpPr>
        <p:spPr>
          <a:xfrm>
            <a:off x="101600" y="1143000"/>
            <a:ext cx="11988800" cy="5410200"/>
          </a:xfrm>
          <a:prstGeom prst="rect">
            <a:avLst/>
          </a:prstGeom>
        </p:spPr>
        <p:txBody>
          <a:bodyPr/>
          <a:lstStyle>
            <a:lvl1pPr marL="457189" indent="-457189">
              <a:buClrTx/>
              <a:buFont typeface="Wingdings" charset="2"/>
              <a:buChar char="Ø"/>
              <a:defRPr sz="2800" b="0">
                <a:latin typeface="+mn-lt"/>
              </a:defRPr>
            </a:lvl1pPr>
            <a:lvl2pPr marL="990575" indent="-380990">
              <a:buClr>
                <a:schemeClr val="tx1"/>
              </a:buClr>
              <a:buFont typeface="Arial"/>
              <a:buChar char="•"/>
              <a:defRPr sz="2800" b="0">
                <a:latin typeface="+mn-lt"/>
              </a:defRPr>
            </a:lvl2pPr>
            <a:lvl3pPr marL="1523962" indent="-304792">
              <a:buFont typeface="Calibri" panose="020F0502020204030204" pitchFamily="34" charset="0"/>
              <a:buChar char="–"/>
              <a:defRPr sz="2400" b="0">
                <a:latin typeface="+mn-lt"/>
              </a:defRPr>
            </a:lvl3pPr>
            <a:lvl4pPr marL="2133547" indent="-304792">
              <a:buFont typeface="Courier New" panose="02070309020205020404" pitchFamily="49" charset="0"/>
              <a:buChar char="o"/>
              <a:defRPr sz="2400" b="0">
                <a:latin typeface="+mn-lt"/>
              </a:defRPr>
            </a:lvl4pPr>
            <a:lvl5pPr>
              <a:defRPr sz="2400" b="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438401" y="0"/>
            <a:ext cx="8410944" cy="975701"/>
          </a:xfrm>
          <a:prstGeom prst="rect">
            <a:avLst/>
          </a:prstGeom>
        </p:spPr>
        <p:txBody>
          <a:bodyPr anchor="ctr"/>
          <a:lstStyle>
            <a:lvl1pPr algn="ctr">
              <a:defRPr sz="3600" b="0">
                <a:solidFill>
                  <a:schemeClr val="bg1"/>
                </a:solidFill>
                <a:latin typeface="+mn-lt"/>
              </a:defRPr>
            </a:lvl1pPr>
          </a:lstStyle>
          <a:p>
            <a:r>
              <a:rPr lang="en-US" dirty="0"/>
              <a:t>Click to edit Master title style</a:t>
            </a:r>
          </a:p>
        </p:txBody>
      </p:sp>
      <p:sp>
        <p:nvSpPr>
          <p:cNvPr id="2" name="Date Placeholder 1"/>
          <p:cNvSpPr>
            <a:spLocks noGrp="1"/>
          </p:cNvSpPr>
          <p:nvPr>
            <p:ph type="dt" sz="half" idx="10"/>
          </p:nvPr>
        </p:nvSpPr>
        <p:spPr/>
        <p:txBody>
          <a:bodyPr/>
          <a:lstStyle/>
          <a:p>
            <a:r>
              <a:rPr lang="en-US"/>
              <a:t>4/26/22</a:t>
            </a:r>
          </a:p>
        </p:txBody>
      </p:sp>
      <p:sp>
        <p:nvSpPr>
          <p:cNvPr id="4" name="Footer Placeholder 3"/>
          <p:cNvSpPr>
            <a:spLocks noGrp="1"/>
          </p:cNvSpPr>
          <p:nvPr>
            <p:ph type="ftr" sz="quarter" idx="11"/>
          </p:nvPr>
        </p:nvSpPr>
        <p:spPr/>
        <p:txBody>
          <a:bodyPr/>
          <a:lstStyle/>
          <a:p>
            <a:r>
              <a:rPr lang="en-US"/>
              <a:t>SAO-ESSP F2F</a:t>
            </a:r>
            <a:endParaRPr lang="en-US" dirty="0"/>
          </a:p>
        </p:txBody>
      </p:sp>
      <p:sp>
        <p:nvSpPr>
          <p:cNvPr id="5" name="Slide Number Placeholder 4"/>
          <p:cNvSpPr>
            <a:spLocks noGrp="1"/>
          </p:cNvSpPr>
          <p:nvPr>
            <p:ph type="sldNum" sz="quarter" idx="12"/>
          </p:nvPr>
        </p:nvSpPr>
        <p:spPr/>
        <p:txBody>
          <a:bodyPr/>
          <a:lstStyle/>
          <a:p>
            <a:fld id="{DA0E24C6-B8C2-40F0-BF2D-44D0E3E3802A}" type="slidenum">
              <a:rPr lang="en-US" smtClean="0"/>
              <a:t>‹#›</a:t>
            </a:fld>
            <a:endParaRPr lang="en-US"/>
          </a:p>
        </p:txBody>
      </p:sp>
    </p:spTree>
    <p:extLst>
      <p:ext uri="{BB962C8B-B14F-4D97-AF65-F5344CB8AC3E}">
        <p14:creationId xmlns:p14="http://schemas.microsoft.com/office/powerpoint/2010/main" val="3605262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9"/>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101601" y="1143000"/>
            <a:ext cx="11988800" cy="5410200"/>
          </a:xfrm>
          <a:prstGeom prst="rect">
            <a:avLst/>
          </a:prstGeom>
        </p:spPr>
        <p:txBody>
          <a:bodyPr lIns="91326" tIns="45664" rIns="91326" bIns="45664"/>
          <a:lstStyle>
            <a:lvl1pPr marL="256856" indent="-256856">
              <a:buClrTx/>
              <a:buFont typeface="Wingdings" charset="2"/>
              <a:buChar char="Ø"/>
              <a:defRPr b="1">
                <a:latin typeface="+mn-lt"/>
              </a:defRPr>
            </a:lvl1pPr>
            <a:lvl2pPr marL="556515" indent="-214048">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539934" y="186292"/>
            <a:ext cx="8360607" cy="638108"/>
          </a:xfrm>
          <a:prstGeom prst="rect">
            <a:avLst/>
          </a:prstGeom>
        </p:spPr>
        <p:txBody>
          <a:bodyPr vert="horz" lIns="91326" tIns="45664" rIns="91326" bIns="45664"/>
          <a:lstStyle>
            <a:lvl1pPr>
              <a:defRPr sz="2100">
                <a:solidFill>
                  <a:srgbClr val="D9D9D9"/>
                </a:solidFill>
                <a:latin typeface="Arial Rounded MT Bold"/>
                <a:cs typeface="Arial Rounded MT Bold"/>
              </a:defRPr>
            </a:lvl1pPr>
          </a:lstStyle>
          <a:p>
            <a:r>
              <a:rPr lang="en-US" dirty="0"/>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4/29/15</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ACC-11</a:t>
            </a: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16366462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2539934" y="274638"/>
            <a:ext cx="8360607" cy="638108"/>
          </a:xfrm>
          <a:prstGeom prst="rect">
            <a:avLst/>
          </a:prstGeom>
        </p:spPr>
        <p:txBody>
          <a:bodyPr vert="horz" lIns="91326" tIns="45664" rIns="91326" bIns="45664"/>
          <a:lstStyle>
            <a:lvl1pPr>
              <a:defRPr sz="2100">
                <a:solidFill>
                  <a:srgbClr val="D9D9D9"/>
                </a:solidFill>
                <a:latin typeface="Arial Rounded MT Bold"/>
                <a:cs typeface="Arial Rounded MT Bold"/>
              </a:defRPr>
            </a:lvl1pPr>
          </a:lstStyle>
          <a:p>
            <a:r>
              <a:rPr lang="en-US" dirty="0"/>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4/29/15</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ACC-11</a:t>
            </a: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42920969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3180"/>
            <a:ext cx="12192000"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2539966" y="274638"/>
            <a:ext cx="7963743" cy="638108"/>
          </a:xfrm>
          <a:prstGeom prst="rect">
            <a:avLst/>
          </a:prstGeom>
        </p:spPr>
        <p:txBody>
          <a:bodyPr vert="horz" lIns="91326" tIns="45664" rIns="91326" bIns="45664"/>
          <a:lstStyle>
            <a:lvl1pPr>
              <a:defRPr sz="2100">
                <a:solidFill>
                  <a:srgbClr val="D9D9D9"/>
                </a:solidFill>
                <a:latin typeface="Arial Rounded MT Bold"/>
                <a:cs typeface="Arial Rounded MT Bold"/>
              </a:defRPr>
            </a:lvl1pPr>
          </a:lstStyle>
          <a:p>
            <a:r>
              <a:rPr lang="en-US" dirty="0"/>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4/29/15</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ACC-11</a:t>
            </a: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24838554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81"/>
            <a:ext cx="12192000" cy="646113"/>
          </a:xfrm>
          <a:prstGeom prst="rect">
            <a:avLst/>
          </a:prstGeom>
        </p:spPr>
        <p:txBody>
          <a:bodyPr lIns="68495" tIns="34248" rIns="68495" bIns="34248"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36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39801582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68495" tIns="34248" rIns="68495" bIns="34248" anchor="ctr"/>
          <a:lstStyle/>
          <a:p>
            <a:pPr algn="ctr" defTabSz="342467" fontAlgn="base">
              <a:spcBef>
                <a:spcPct val="0"/>
              </a:spcBef>
              <a:spcAft>
                <a:spcPct val="0"/>
              </a:spcAft>
            </a:pPr>
            <a:endParaRPr lang="ja-JP" altLang="en-US" sz="1350">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11188" y="2511426"/>
            <a:ext cx="2569633" cy="183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09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1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6.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0.xml"/><Relationship Id="rId7" Type="http://schemas.openxmlformats.org/officeDocument/2006/relationships/image" Target="../media/image11.jpe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8.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20.pn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0" y="25"/>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50284" y="6504013"/>
            <a:ext cx="28448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a:t>4/29/15</a:t>
            </a:r>
          </a:p>
        </p:txBody>
      </p:sp>
      <p:sp>
        <p:nvSpPr>
          <p:cNvPr id="5" name="Footer Placeholder 4"/>
          <p:cNvSpPr>
            <a:spLocks noGrp="1"/>
          </p:cNvSpPr>
          <p:nvPr>
            <p:ph type="ftr" sz="quarter" idx="3"/>
          </p:nvPr>
        </p:nvSpPr>
        <p:spPr>
          <a:xfrm>
            <a:off x="3706284" y="6504013"/>
            <a:ext cx="38608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r>
              <a:rPr lang="en-US"/>
              <a:t>ACC-11</a:t>
            </a:r>
            <a:endParaRPr lang="en-US" dirty="0"/>
          </a:p>
        </p:txBody>
      </p:sp>
      <p:sp>
        <p:nvSpPr>
          <p:cNvPr id="6" name="Slide Number Placeholder 5"/>
          <p:cNvSpPr>
            <a:spLocks noGrp="1"/>
          </p:cNvSpPr>
          <p:nvPr>
            <p:ph type="sldNum" sz="quarter" idx="4"/>
          </p:nvPr>
        </p:nvSpPr>
        <p:spPr>
          <a:xfrm>
            <a:off x="9237133" y="6504013"/>
            <a:ext cx="28448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smtClean="0"/>
              <a:pPr defTabSz="456633">
                <a:defRPr/>
              </a:pPr>
              <a:t>‹#›</a:t>
            </a:fld>
            <a:endParaRPr lang="en-US" dirty="0"/>
          </a:p>
        </p:txBody>
      </p:sp>
    </p:spTree>
    <p:extLst>
      <p:ext uri="{BB962C8B-B14F-4D97-AF65-F5344CB8AC3E}">
        <p14:creationId xmlns:p14="http://schemas.microsoft.com/office/powerpoint/2010/main" val="31853059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8" r:id="rId8"/>
    <p:sldLayoutId id="2147483764" r:id="rId9"/>
  </p:sldLayoutIdLst>
  <p:hf hd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a:ext>
            </a:extLst>
          </a:blip>
          <a:srcRect/>
          <a:stretch>
            <a:fillRect/>
          </a:stretch>
        </p:blipFill>
        <p:spPr bwMode="auto">
          <a:xfrm>
            <a:off x="0" y="29"/>
            <a:ext cx="12192000" cy="106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2"/>
          </p:nvPr>
        </p:nvSpPr>
        <p:spPr>
          <a:xfrm>
            <a:off x="150284" y="6504017"/>
            <a:ext cx="2844800" cy="365125"/>
          </a:xfrm>
          <a:prstGeom prst="rect">
            <a:avLst/>
          </a:prstGeom>
        </p:spPr>
        <p:txBody>
          <a:bodyPr vert="horz" lIns="91326" tIns="45664" rIns="91326" bIns="45664" rtlCol="0" anchor="ctr"/>
          <a:lstStyle>
            <a:lvl1pPr algn="l" fontAlgn="auto">
              <a:spcBef>
                <a:spcPts val="0"/>
              </a:spcBef>
              <a:spcAft>
                <a:spcPts val="0"/>
              </a:spcAft>
              <a:defRPr sz="825" dirty="0" smtClean="0">
                <a:solidFill>
                  <a:prstClr val="black">
                    <a:tint val="75000"/>
                  </a:prstClr>
                </a:solidFill>
                <a:latin typeface="Calibri"/>
                <a:ea typeface="+mn-ea"/>
                <a:cs typeface="+mn-cs"/>
              </a:defRPr>
            </a:lvl1pPr>
          </a:lstStyle>
          <a:p>
            <a:pPr defTabSz="342467">
              <a:defRPr/>
            </a:pPr>
            <a:r>
              <a:rPr lang="en-US"/>
              <a:t>4/29/15</a:t>
            </a:r>
          </a:p>
        </p:txBody>
      </p:sp>
      <p:sp>
        <p:nvSpPr>
          <p:cNvPr id="5" name="Footer Placeholder 4"/>
          <p:cNvSpPr>
            <a:spLocks noGrp="1"/>
          </p:cNvSpPr>
          <p:nvPr>
            <p:ph type="ftr" sz="quarter" idx="3"/>
          </p:nvPr>
        </p:nvSpPr>
        <p:spPr>
          <a:xfrm>
            <a:off x="3706284" y="6504017"/>
            <a:ext cx="3860800" cy="365125"/>
          </a:xfrm>
          <a:prstGeom prst="rect">
            <a:avLst/>
          </a:prstGeom>
        </p:spPr>
        <p:txBody>
          <a:bodyPr vert="horz" lIns="91326" tIns="45664" rIns="91326" bIns="45664" rtlCol="0" anchor="ctr"/>
          <a:lstStyle>
            <a:lvl1pPr algn="ctr" fontAlgn="auto">
              <a:spcBef>
                <a:spcPts val="0"/>
              </a:spcBef>
              <a:spcAft>
                <a:spcPts val="0"/>
              </a:spcAft>
              <a:defRPr sz="825" smtClean="0">
                <a:solidFill>
                  <a:prstClr val="black">
                    <a:tint val="75000"/>
                  </a:prstClr>
                </a:solidFill>
                <a:latin typeface="Calibri"/>
                <a:ea typeface="+mn-ea"/>
                <a:cs typeface="+mn-cs"/>
              </a:defRPr>
            </a:lvl1pPr>
          </a:lstStyle>
          <a:p>
            <a:pPr defTabSz="342467">
              <a:defRPr/>
            </a:pPr>
            <a:r>
              <a:rPr lang="en-US"/>
              <a:t>ACC-11</a:t>
            </a:r>
            <a:endParaRPr lang="en-US" dirty="0"/>
          </a:p>
        </p:txBody>
      </p:sp>
      <p:sp>
        <p:nvSpPr>
          <p:cNvPr id="6" name="Slide Number Placeholder 5"/>
          <p:cNvSpPr>
            <a:spLocks noGrp="1"/>
          </p:cNvSpPr>
          <p:nvPr>
            <p:ph type="sldNum" sz="quarter" idx="4"/>
          </p:nvPr>
        </p:nvSpPr>
        <p:spPr>
          <a:xfrm>
            <a:off x="9237133" y="6504017"/>
            <a:ext cx="2844800" cy="365125"/>
          </a:xfrm>
          <a:prstGeom prst="rect">
            <a:avLst/>
          </a:prstGeom>
        </p:spPr>
        <p:txBody>
          <a:bodyPr vert="horz" lIns="91326" tIns="45664" rIns="91326" bIns="45664" rtlCol="0" anchor="ctr"/>
          <a:lstStyle>
            <a:lvl1pPr algn="r" fontAlgn="auto">
              <a:spcBef>
                <a:spcPts val="0"/>
              </a:spcBef>
              <a:spcAft>
                <a:spcPts val="0"/>
              </a:spcAft>
              <a:defRPr sz="825" smtClean="0">
                <a:solidFill>
                  <a:prstClr val="black">
                    <a:tint val="75000"/>
                  </a:prstClr>
                </a:solidFill>
                <a:latin typeface="Calibri"/>
                <a:ea typeface="+mn-ea"/>
                <a:cs typeface="+mn-cs"/>
              </a:defRPr>
            </a:lvl1pPr>
          </a:lstStyle>
          <a:p>
            <a:pPr defTabSz="342467">
              <a:defRPr/>
            </a:pPr>
            <a:fld id="{76E34F2A-343A-E342-9C99-2B5AF9C594C3}" type="slidenum">
              <a:rPr lang="en-US" smtClean="0"/>
              <a:pPr defTabSz="342467">
                <a:defRPr/>
              </a:pPr>
              <a:t>‹#›</a:t>
            </a:fld>
            <a:endParaRPr lang="en-US" dirty="0"/>
          </a:p>
        </p:txBody>
      </p:sp>
    </p:spTree>
    <p:extLst>
      <p:ext uri="{BB962C8B-B14F-4D97-AF65-F5344CB8AC3E}">
        <p14:creationId xmlns:p14="http://schemas.microsoft.com/office/powerpoint/2010/main" val="336813103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hdr="0"/>
  <p:txStyles>
    <p:titleStyle>
      <a:lvl1pPr algn="ctr" defTabSz="342467" rtl="0" fontAlgn="base">
        <a:spcBef>
          <a:spcPct val="0"/>
        </a:spcBef>
        <a:spcAft>
          <a:spcPct val="0"/>
        </a:spcAft>
        <a:defRPr sz="3300" kern="1200">
          <a:solidFill>
            <a:schemeClr val="tx1"/>
          </a:solidFill>
          <a:latin typeface="+mj-lt"/>
          <a:ea typeface="ＭＳ Ｐゴシック" charset="0"/>
          <a:cs typeface="ＭＳ Ｐゴシック" charset="0"/>
        </a:defRPr>
      </a:lvl1pPr>
      <a:lvl2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2pPr>
      <a:lvl3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3pPr>
      <a:lvl4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4pPr>
      <a:lvl5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5pPr>
      <a:lvl6pPr marL="342467"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4939"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7415"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69884"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9pPr>
    </p:titleStyle>
    <p:bodyStyle>
      <a:lvl1pPr marL="256856" indent="-256856" algn="l" defTabSz="342467" rtl="0" fontAlgn="base">
        <a:spcBef>
          <a:spcPct val="20000"/>
        </a:spcBef>
        <a:spcAft>
          <a:spcPct val="0"/>
        </a:spcAft>
        <a:buFont typeface="Arial" charset="0"/>
        <a:buChar char="•"/>
        <a:defRPr sz="2400" kern="1200">
          <a:solidFill>
            <a:schemeClr val="tx1"/>
          </a:solidFill>
          <a:latin typeface="+mn-lt"/>
          <a:ea typeface="ＭＳ Ｐゴシック" charset="0"/>
          <a:cs typeface="ＭＳ Ｐゴシック" charset="0"/>
        </a:defRPr>
      </a:lvl1pPr>
      <a:lvl2pPr marL="556515" indent="-214048" algn="l" defTabSz="342467" rtl="0" fontAlgn="base">
        <a:spcBef>
          <a:spcPct val="20000"/>
        </a:spcBef>
        <a:spcAft>
          <a:spcPct val="0"/>
        </a:spcAft>
        <a:buFont typeface="Arial" charset="0"/>
        <a:buChar char="–"/>
        <a:defRPr sz="2100" kern="1200">
          <a:solidFill>
            <a:schemeClr val="tx1"/>
          </a:solidFill>
          <a:latin typeface="+mn-lt"/>
          <a:ea typeface="ＭＳ Ｐゴシック" charset="0"/>
          <a:cs typeface="+mn-cs"/>
        </a:defRPr>
      </a:lvl2pPr>
      <a:lvl3pPr marL="856174" indent="-171233" algn="l" defTabSz="342467" rtl="0" fontAlgn="base">
        <a:spcBef>
          <a:spcPct val="20000"/>
        </a:spcBef>
        <a:spcAft>
          <a:spcPct val="0"/>
        </a:spcAft>
        <a:buFont typeface="Arial" charset="0"/>
        <a:buChar char="•"/>
        <a:defRPr sz="1800" kern="1200">
          <a:solidFill>
            <a:schemeClr val="tx1"/>
          </a:solidFill>
          <a:latin typeface="+mn-lt"/>
          <a:ea typeface="ＭＳ Ｐゴシック" charset="0"/>
          <a:cs typeface="+mn-cs"/>
        </a:defRPr>
      </a:lvl3pPr>
      <a:lvl4pPr marL="1198645" indent="-171233" algn="l" defTabSz="342467" rtl="0" fontAlgn="base">
        <a:spcBef>
          <a:spcPct val="20000"/>
        </a:spcBef>
        <a:spcAft>
          <a:spcPct val="0"/>
        </a:spcAft>
        <a:buFont typeface="Arial" charset="0"/>
        <a:buChar char="–"/>
        <a:defRPr sz="1500" kern="1200">
          <a:solidFill>
            <a:schemeClr val="tx1"/>
          </a:solidFill>
          <a:latin typeface="+mn-lt"/>
          <a:ea typeface="ＭＳ Ｐゴシック" charset="0"/>
          <a:cs typeface="+mn-cs"/>
        </a:defRPr>
      </a:lvl4pPr>
      <a:lvl5pPr marL="1541122" indent="-171233" algn="l" defTabSz="342467" rtl="0" fontAlgn="base">
        <a:spcBef>
          <a:spcPct val="20000"/>
        </a:spcBef>
        <a:spcAft>
          <a:spcPct val="0"/>
        </a:spcAft>
        <a:buFont typeface="Arial" charset="0"/>
        <a:buChar char="»"/>
        <a:defRPr sz="1500" kern="1200">
          <a:solidFill>
            <a:schemeClr val="tx1"/>
          </a:solidFill>
          <a:latin typeface="+mn-lt"/>
          <a:ea typeface="ＭＳ Ｐゴシック" charset="0"/>
          <a:cs typeface="+mn-cs"/>
        </a:defRPr>
      </a:lvl5pPr>
      <a:lvl6pPr marL="1883591" indent="-171233" algn="l" defTabSz="342467" rtl="0" eaLnBrk="1" latinLnBrk="0" hangingPunct="1">
        <a:spcBef>
          <a:spcPct val="20000"/>
        </a:spcBef>
        <a:buFont typeface="Arial"/>
        <a:buChar char="•"/>
        <a:defRPr sz="1500" kern="1200">
          <a:solidFill>
            <a:schemeClr val="tx1"/>
          </a:solidFill>
          <a:latin typeface="+mn-lt"/>
          <a:ea typeface="+mn-ea"/>
          <a:cs typeface="+mn-cs"/>
        </a:defRPr>
      </a:lvl6pPr>
      <a:lvl7pPr marL="2226059" indent="-171233" algn="l" defTabSz="342467" rtl="0" eaLnBrk="1" latinLnBrk="0" hangingPunct="1">
        <a:spcBef>
          <a:spcPct val="20000"/>
        </a:spcBef>
        <a:buFont typeface="Arial"/>
        <a:buChar char="•"/>
        <a:defRPr sz="1500" kern="1200">
          <a:solidFill>
            <a:schemeClr val="tx1"/>
          </a:solidFill>
          <a:latin typeface="+mn-lt"/>
          <a:ea typeface="+mn-ea"/>
          <a:cs typeface="+mn-cs"/>
        </a:defRPr>
      </a:lvl7pPr>
      <a:lvl8pPr marL="2568532" indent="-171233" algn="l" defTabSz="342467" rtl="0" eaLnBrk="1" latinLnBrk="0" hangingPunct="1">
        <a:spcBef>
          <a:spcPct val="20000"/>
        </a:spcBef>
        <a:buFont typeface="Arial"/>
        <a:buChar char="•"/>
        <a:defRPr sz="1500" kern="1200">
          <a:solidFill>
            <a:schemeClr val="tx1"/>
          </a:solidFill>
          <a:latin typeface="+mn-lt"/>
          <a:ea typeface="+mn-ea"/>
          <a:cs typeface="+mn-cs"/>
        </a:defRPr>
      </a:lvl8pPr>
      <a:lvl9pPr marL="2910998" indent="-171233" algn="l" defTabSz="342467"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467" rtl="0" eaLnBrk="1" latinLnBrk="0" hangingPunct="1">
        <a:defRPr sz="1350" kern="1200">
          <a:solidFill>
            <a:schemeClr val="tx1"/>
          </a:solidFill>
          <a:latin typeface="+mn-lt"/>
          <a:ea typeface="+mn-ea"/>
          <a:cs typeface="+mn-cs"/>
        </a:defRPr>
      </a:lvl1pPr>
      <a:lvl2pPr marL="342467" algn="l" defTabSz="342467" rtl="0" eaLnBrk="1" latinLnBrk="0" hangingPunct="1">
        <a:defRPr sz="1350" kern="1200">
          <a:solidFill>
            <a:schemeClr val="tx1"/>
          </a:solidFill>
          <a:latin typeface="+mn-lt"/>
          <a:ea typeface="+mn-ea"/>
          <a:cs typeface="+mn-cs"/>
        </a:defRPr>
      </a:lvl2pPr>
      <a:lvl3pPr marL="684939" algn="l" defTabSz="342467" rtl="0" eaLnBrk="1" latinLnBrk="0" hangingPunct="1">
        <a:defRPr sz="1350" kern="1200">
          <a:solidFill>
            <a:schemeClr val="tx1"/>
          </a:solidFill>
          <a:latin typeface="+mn-lt"/>
          <a:ea typeface="+mn-ea"/>
          <a:cs typeface="+mn-cs"/>
        </a:defRPr>
      </a:lvl3pPr>
      <a:lvl4pPr marL="1027415" algn="l" defTabSz="342467" rtl="0" eaLnBrk="1" latinLnBrk="0" hangingPunct="1">
        <a:defRPr sz="1350" kern="1200">
          <a:solidFill>
            <a:schemeClr val="tx1"/>
          </a:solidFill>
          <a:latin typeface="+mn-lt"/>
          <a:ea typeface="+mn-ea"/>
          <a:cs typeface="+mn-cs"/>
        </a:defRPr>
      </a:lvl4pPr>
      <a:lvl5pPr marL="1369884" algn="l" defTabSz="342467" rtl="0" eaLnBrk="1" latinLnBrk="0" hangingPunct="1">
        <a:defRPr sz="1350" kern="1200">
          <a:solidFill>
            <a:schemeClr val="tx1"/>
          </a:solidFill>
          <a:latin typeface="+mn-lt"/>
          <a:ea typeface="+mn-ea"/>
          <a:cs typeface="+mn-cs"/>
        </a:defRPr>
      </a:lvl5pPr>
      <a:lvl6pPr marL="1712351" algn="l" defTabSz="342467" rtl="0" eaLnBrk="1" latinLnBrk="0" hangingPunct="1">
        <a:defRPr sz="1350" kern="1200">
          <a:solidFill>
            <a:schemeClr val="tx1"/>
          </a:solidFill>
          <a:latin typeface="+mn-lt"/>
          <a:ea typeface="+mn-ea"/>
          <a:cs typeface="+mn-cs"/>
        </a:defRPr>
      </a:lvl6pPr>
      <a:lvl7pPr marL="2054826" algn="l" defTabSz="342467" rtl="0" eaLnBrk="1" latinLnBrk="0" hangingPunct="1">
        <a:defRPr sz="1350" kern="1200">
          <a:solidFill>
            <a:schemeClr val="tx1"/>
          </a:solidFill>
          <a:latin typeface="+mn-lt"/>
          <a:ea typeface="+mn-ea"/>
          <a:cs typeface="+mn-cs"/>
        </a:defRPr>
      </a:lvl7pPr>
      <a:lvl8pPr marL="2397293" algn="l" defTabSz="342467" rtl="0" eaLnBrk="1" latinLnBrk="0" hangingPunct="1">
        <a:defRPr sz="1350" kern="1200">
          <a:solidFill>
            <a:schemeClr val="tx1"/>
          </a:solidFill>
          <a:latin typeface="+mn-lt"/>
          <a:ea typeface="+mn-ea"/>
          <a:cs typeface="+mn-cs"/>
        </a:defRPr>
      </a:lvl8pPr>
      <a:lvl9pPr marL="2739766" algn="l" defTabSz="342467"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5"/>
            <a:ext cx="12192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2"/>
          <p:cNvSpPr>
            <a:spLocks noGrp="1"/>
          </p:cNvSpPr>
          <p:nvPr>
            <p:ph type="dt" sz="half" idx="2"/>
          </p:nvPr>
        </p:nvSpPr>
        <p:spPr>
          <a:xfrm>
            <a:off x="150284" y="6504013"/>
            <a:ext cx="28448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a:t>4/29/21</a:t>
            </a:r>
          </a:p>
        </p:txBody>
      </p:sp>
      <p:sp>
        <p:nvSpPr>
          <p:cNvPr id="5" name="Footer Placeholder 4"/>
          <p:cNvSpPr>
            <a:spLocks noGrp="1"/>
          </p:cNvSpPr>
          <p:nvPr>
            <p:ph type="ftr" sz="quarter" idx="3"/>
          </p:nvPr>
        </p:nvSpPr>
        <p:spPr>
          <a:xfrm>
            <a:off x="3706284" y="6504013"/>
            <a:ext cx="38608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9237133" y="6504013"/>
            <a:ext cx="28448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smtClean="0"/>
              <a:pPr defTabSz="456633">
                <a:defRPr/>
              </a:pPr>
              <a:t>‹#›</a:t>
            </a:fld>
            <a:endParaRPr lang="en-US" dirty="0"/>
          </a:p>
        </p:txBody>
      </p:sp>
    </p:spTree>
    <p:extLst>
      <p:ext uri="{BB962C8B-B14F-4D97-AF65-F5344CB8AC3E}">
        <p14:creationId xmlns:p14="http://schemas.microsoft.com/office/powerpoint/2010/main" val="307265221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09615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239543" y="6356351"/>
            <a:ext cx="5411508"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E7889F-E0B7-9B4C-A13A-6170F7ADD079}"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12434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hf sldNum="0"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ACC-11</a:t>
            </a:r>
            <a:endParaRPr lang="en-US" dirty="0"/>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t>‹#›</a:t>
            </a:fld>
            <a:endParaRPr lang="en-US" dirty="0"/>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4/29/15</a:t>
            </a:r>
            <a:endParaRPr lang="en-US" dirty="0"/>
          </a:p>
        </p:txBody>
      </p:sp>
    </p:spTree>
    <p:extLst>
      <p:ext uri="{BB962C8B-B14F-4D97-AF65-F5344CB8AC3E}">
        <p14:creationId xmlns:p14="http://schemas.microsoft.com/office/powerpoint/2010/main" val="361969538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CA3EF-3952-48AF-9E9B-0FFE89DB001F}" type="datetimeFigureOut">
              <a:rPr lang="en-US" smtClean="0"/>
              <a:t>12/11/22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B3423-3633-47E8-84CC-D3E44E255D47}" type="slidenum">
              <a:rPr lang="en-US" smtClean="0"/>
              <a:t>‹#›</a:t>
            </a:fld>
            <a:endParaRPr lang="en-US"/>
          </a:p>
        </p:txBody>
      </p:sp>
    </p:spTree>
    <p:extLst>
      <p:ext uri="{BB962C8B-B14F-4D97-AF65-F5344CB8AC3E}">
        <p14:creationId xmlns:p14="http://schemas.microsoft.com/office/powerpoint/2010/main" val="36832580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fontAlgn="base">
              <a:spcBef>
                <a:spcPct val="0"/>
              </a:spcBef>
              <a:spcAft>
                <a:spcPct val="0"/>
              </a:spcAft>
              <a:defRPr/>
            </a:pPr>
            <a:r>
              <a:rPr lang="en-US"/>
              <a:t>4/2/19</a:t>
            </a:r>
            <a:endParaRPr lang="en-US"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fontAlgn="base">
              <a:spcBef>
                <a:spcPct val="0"/>
              </a:spcBef>
              <a:spcAft>
                <a:spcPct val="0"/>
              </a:spcAft>
              <a:defRPr/>
            </a:pPr>
            <a:fld id="{3B297549-A8B9-9442-A6D7-00292972310F}"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273239784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12192000" cy="1063752"/>
          </a:xfrm>
          <a:prstGeom prst="rect">
            <a:avLst/>
          </a:prstGeom>
        </p:spPr>
      </p:pic>
      <p:sp>
        <p:nvSpPr>
          <p:cNvPr id="2" name="Footer Placeholder 1"/>
          <p:cNvSpPr>
            <a:spLocks noGrp="1"/>
          </p:cNvSpPr>
          <p:nvPr>
            <p:ph type="ftr" sz="quarter" idx="3"/>
          </p:nvPr>
        </p:nvSpPr>
        <p:spPr>
          <a:xfrm>
            <a:off x="4165600" y="6623554"/>
            <a:ext cx="38608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9347200" y="6623555"/>
            <a:ext cx="28448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8448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rPr>
              <a:t>4/2/19</a:t>
            </a:r>
            <a:endParaRPr lang="en-US" dirty="0">
              <a:solidFill>
                <a:prstClr val="black">
                  <a:tint val="75000"/>
                </a:prstClr>
              </a:solidFill>
              <a:latin typeface="Calibri"/>
            </a:endParaRPr>
          </a:p>
        </p:txBody>
      </p:sp>
    </p:spTree>
    <p:extLst>
      <p:ext uri="{BB962C8B-B14F-4D97-AF65-F5344CB8AC3E}">
        <p14:creationId xmlns:p14="http://schemas.microsoft.com/office/powerpoint/2010/main" val="35917572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hf sldNum="0"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330707"/>
            <a:ext cx="10515600" cy="1325563"/>
          </a:xfrm>
          <a:prstGeom prst="rect">
            <a:avLst/>
          </a:prstGeom>
        </p:spPr>
        <p:txBody>
          <a:bodyPr vert="horz" lIns="91440" tIns="45720" rIns="91440" bIns="45720" rtlCol="0" anchor="ctr">
            <a:normAutofit/>
          </a:bodyPr>
          <a:lstStyle/>
          <a:p>
            <a:r>
              <a:rPr kumimoji="0" lang="en-US" sz="4400" b="1" i="0" u="none" strike="noStrike" kern="1200" cap="none" spc="0" normalizeH="0" baseline="0" noProof="0" dirty="0">
                <a:ln>
                  <a:noFill/>
                </a:ln>
                <a:solidFill>
                  <a:srgbClr val="293472"/>
                </a:solidFill>
                <a:effectLst/>
                <a:uLnTx/>
                <a:uFillTx/>
                <a:latin typeface="Charis SIL"/>
                <a:ea typeface="+mj-ea"/>
                <a:cs typeface="Charis SIL"/>
              </a:rPr>
              <a:t>Click to edit Master title style</a:t>
            </a:r>
            <a:endParaRPr lang="id-ID" dirty="0"/>
          </a:p>
        </p:txBody>
      </p:sp>
      <p:sp>
        <p:nvSpPr>
          <p:cNvPr id="3" name="Text Placeholder 2"/>
          <p:cNvSpPr>
            <a:spLocks noGrp="1"/>
          </p:cNvSpPr>
          <p:nvPr>
            <p:ph type="body" idx="1"/>
          </p:nvPr>
        </p:nvSpPr>
        <p:spPr>
          <a:xfrm>
            <a:off x="838200" y="2844542"/>
            <a:ext cx="10515600" cy="333242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5" name="Footer Placeholder 4"/>
          <p:cNvSpPr>
            <a:spLocks noGrp="1"/>
          </p:cNvSpPr>
          <p:nvPr>
            <p:ph type="ftr" sz="quarter" idx="3"/>
          </p:nvPr>
        </p:nvSpPr>
        <p:spPr>
          <a:xfrm>
            <a:off x="843492" y="6356353"/>
            <a:ext cx="4114800" cy="365125"/>
          </a:xfrm>
          <a:prstGeom prst="rect">
            <a:avLst/>
          </a:prstGeom>
        </p:spPr>
        <p:txBody>
          <a:bodyPr vert="horz" lIns="91440" tIns="45720" rIns="91440" bIns="45720" rtlCol="0" anchor="ctr"/>
          <a:lstStyle>
            <a:lvl1pPr algn="l">
              <a:defRPr sz="1000">
                <a:solidFill>
                  <a:srgbClr val="293472"/>
                </a:solidFill>
                <a:latin typeface="Roboto"/>
                <a:cs typeface="Roboto"/>
              </a:defRPr>
            </a:lvl1pPr>
          </a:lstStyle>
          <a:p>
            <a:r>
              <a:rPr lang="id-ID" dirty="0"/>
              <a:t>Center for Astrophysics | Harvard &amp; Smithsonian</a:t>
            </a:r>
          </a:p>
        </p:txBody>
      </p:sp>
    </p:spTree>
    <p:extLst>
      <p:ext uri="{BB962C8B-B14F-4D97-AF65-F5344CB8AC3E}">
        <p14:creationId xmlns:p14="http://schemas.microsoft.com/office/powerpoint/2010/main" val="227200172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sldNum="0" hdr="0" dt="0"/>
  <p:txStyles>
    <p:titleStyle>
      <a:lvl1pPr marL="0" marR="0" indent="0" algn="l" defTabSz="914400" rtl="0" eaLnBrk="1" fontAlgn="auto" latinLnBrk="0" hangingPunct="1">
        <a:lnSpc>
          <a:spcPct val="90000"/>
        </a:lnSpc>
        <a:spcBef>
          <a:spcPct val="0"/>
        </a:spcBef>
        <a:spcAft>
          <a:spcPts val="0"/>
        </a:spcAft>
        <a:buClrTx/>
        <a:buSzTx/>
        <a:buFontTx/>
        <a:buNone/>
        <a:tabLst/>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a:ea typeface="+mn-ea"/>
          <a:cs typeface="Roboto"/>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Light"/>
          <a:ea typeface="+mn-ea"/>
          <a:cs typeface="Roboto Light"/>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Light"/>
          <a:ea typeface="+mn-ea"/>
          <a:cs typeface="Roboto Light"/>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a:ea typeface="+mn-ea"/>
          <a:cs typeface="Roboto Light"/>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Light"/>
          <a:ea typeface="+mn-ea"/>
          <a:cs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F66B0BD-E58A-4244-AEC7-191267D1861D}"/>
              </a:ext>
            </a:extLst>
          </p:cNvPr>
          <p:cNvPicPr>
            <a:picLocks noChangeAspect="1"/>
          </p:cNvPicPr>
          <p:nvPr userDrawn="1"/>
        </p:nvPicPr>
        <p:blipFill>
          <a:blip r:embed="rId13"/>
          <a:stretch>
            <a:fillRect/>
          </a:stretch>
        </p:blipFill>
        <p:spPr>
          <a:xfrm>
            <a:off x="0" y="0"/>
            <a:ext cx="12192000" cy="1066800"/>
          </a:xfrm>
          <a:prstGeom prst="rect">
            <a:avLst/>
          </a:prstGeom>
        </p:spPr>
      </p:pic>
      <p:pic>
        <p:nvPicPr>
          <p:cNvPr id="10" name="Picture 9">
            <a:extLst>
              <a:ext uri="{FF2B5EF4-FFF2-40B4-BE49-F238E27FC236}">
                <a16:creationId xmlns:a16="http://schemas.microsoft.com/office/drawing/2014/main" id="{20A92427-416E-FE48-A31E-73E7DD1A119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70656" y="63057"/>
            <a:ext cx="1077216" cy="890713"/>
          </a:xfrm>
          <a:prstGeom prst="rect">
            <a:avLst/>
          </a:prstGeom>
        </p:spPr>
      </p:pic>
      <p:sp>
        <p:nvSpPr>
          <p:cNvPr id="3" name="Date Placeholder 2"/>
          <p:cNvSpPr>
            <a:spLocks noGrp="1"/>
          </p:cNvSpPr>
          <p:nvPr>
            <p:ph type="dt" sz="half" idx="2"/>
          </p:nvPr>
        </p:nvSpPr>
        <p:spPr>
          <a:xfrm>
            <a:off x="0" y="6621140"/>
            <a:ext cx="2743200" cy="182880"/>
          </a:xfrm>
          <a:prstGeom prst="rect">
            <a:avLst/>
          </a:prstGeom>
        </p:spPr>
        <p:txBody>
          <a:bodyPr vert="horz" lIns="91440" tIns="0" rIns="91440" bIns="0" rtlCol="0" anchor="ctr"/>
          <a:lstStyle>
            <a:lvl1pPr algn="l">
              <a:defRPr sz="1600">
                <a:solidFill>
                  <a:schemeClr val="tx1">
                    <a:tint val="75000"/>
                  </a:schemeClr>
                </a:solidFill>
              </a:defRPr>
            </a:lvl1pPr>
          </a:lstStyle>
          <a:p>
            <a:r>
              <a:rPr lang="en-US"/>
              <a:t>4/26/22</a:t>
            </a:r>
            <a:endParaRPr lang="en-US" dirty="0"/>
          </a:p>
        </p:txBody>
      </p:sp>
      <p:sp>
        <p:nvSpPr>
          <p:cNvPr id="7" name="Footer Placeholder 6"/>
          <p:cNvSpPr>
            <a:spLocks noGrp="1"/>
          </p:cNvSpPr>
          <p:nvPr>
            <p:ph type="ftr" sz="quarter" idx="3"/>
          </p:nvPr>
        </p:nvSpPr>
        <p:spPr>
          <a:xfrm>
            <a:off x="4038600" y="6621140"/>
            <a:ext cx="4114800" cy="182880"/>
          </a:xfrm>
          <a:prstGeom prst="rect">
            <a:avLst/>
          </a:prstGeom>
        </p:spPr>
        <p:txBody>
          <a:bodyPr vert="horz" lIns="91440" tIns="0" rIns="91440" bIns="0" rtlCol="0" anchor="ctr"/>
          <a:lstStyle>
            <a:lvl1pPr algn="ctr">
              <a:defRPr sz="1600">
                <a:solidFill>
                  <a:schemeClr val="tx1">
                    <a:tint val="75000"/>
                  </a:schemeClr>
                </a:solidFill>
              </a:defRPr>
            </a:lvl1pPr>
          </a:lstStyle>
          <a:p>
            <a:r>
              <a:rPr lang="en-US"/>
              <a:t>SAO-ESSP F2F</a:t>
            </a:r>
            <a:endParaRPr lang="en-US" dirty="0"/>
          </a:p>
        </p:txBody>
      </p:sp>
      <p:sp>
        <p:nvSpPr>
          <p:cNvPr id="8" name="Slide Number Placeholder 7"/>
          <p:cNvSpPr>
            <a:spLocks noGrp="1"/>
          </p:cNvSpPr>
          <p:nvPr>
            <p:ph type="sldNum" sz="quarter" idx="4"/>
          </p:nvPr>
        </p:nvSpPr>
        <p:spPr>
          <a:xfrm>
            <a:off x="9448800" y="6621140"/>
            <a:ext cx="2743200" cy="182880"/>
          </a:xfrm>
          <a:prstGeom prst="rect">
            <a:avLst/>
          </a:prstGeom>
        </p:spPr>
        <p:txBody>
          <a:bodyPr vert="horz" lIns="91440" tIns="0" rIns="91440" bIns="0" rtlCol="0" anchor="ctr"/>
          <a:lstStyle>
            <a:lvl1pPr algn="r">
              <a:defRPr sz="1600">
                <a:solidFill>
                  <a:schemeClr val="tx1">
                    <a:tint val="75000"/>
                  </a:schemeClr>
                </a:solidFill>
              </a:defRPr>
            </a:lvl1pPr>
          </a:lstStyle>
          <a:p>
            <a:fld id="{DA0E24C6-B8C2-40F0-BF2D-44D0E3E3802A}" type="slidenum">
              <a:rPr lang="en-US" smtClean="0"/>
              <a:t>‹#›</a:t>
            </a:fld>
            <a:endParaRPr lang="en-US"/>
          </a:p>
        </p:txBody>
      </p:sp>
    </p:spTree>
    <p:extLst>
      <p:ext uri="{BB962C8B-B14F-4D97-AF65-F5344CB8AC3E}">
        <p14:creationId xmlns:p14="http://schemas.microsoft.com/office/powerpoint/2010/main" val="189580722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hyperlink" Target="https://forum.earthdata.nasa.gov/" TargetMode="External"/><Relationship Id="rId3" Type="http://schemas.openxmlformats.org/officeDocument/2006/relationships/image" Target="../media/image46.emf"/><Relationship Id="rId7" Type="http://schemas.openxmlformats.org/officeDocument/2006/relationships/hyperlink" Target="https://urs.earthdata.nasa.gov/"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9.png"/><Relationship Id="rId11" Type="http://schemas.openxmlformats.org/officeDocument/2006/relationships/hyperlink" Target="https://www.epa.gov/hesc/remote-sensing-information-gateway" TargetMode="External"/><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image" Target="../media/image47.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weather.msfc.nasa.gov/tempo/" TargetMode="External"/><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26.xml.rels><?xml version="1.0" encoding="UTF-8" standalone="yes"?>
<Relationships xmlns="http://schemas.openxmlformats.org/package/2006/relationships"><Relationship Id="rId13" Type="http://schemas.openxmlformats.org/officeDocument/2006/relationships/image" Target="../media/image14.jpe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38.png"/><Relationship Id="rId21" Type="http://schemas.openxmlformats.org/officeDocument/2006/relationships/image" Target="../media/image72.png"/><Relationship Id="rId7" Type="http://schemas.openxmlformats.org/officeDocument/2006/relationships/image" Target="../media/image59.png"/><Relationship Id="rId12" Type="http://schemas.openxmlformats.org/officeDocument/2006/relationships/image" Target="../media/image64.emf"/><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83.png"/><Relationship Id="rId2" Type="http://schemas.openxmlformats.org/officeDocument/2006/relationships/notesSlide" Target="../notesSlides/notesSlide21.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42.xml"/><Relationship Id="rId6" Type="http://schemas.openxmlformats.org/officeDocument/2006/relationships/image" Target="../media/image58.emf"/><Relationship Id="rId11" Type="http://schemas.openxmlformats.org/officeDocument/2006/relationships/image" Target="../media/image63.jpeg"/><Relationship Id="rId24" Type="http://schemas.openxmlformats.org/officeDocument/2006/relationships/image" Target="../media/image75.png"/><Relationship Id="rId32" Type="http://schemas.openxmlformats.org/officeDocument/2006/relationships/image" Target="../media/image31.png"/><Relationship Id="rId5" Type="http://schemas.openxmlformats.org/officeDocument/2006/relationships/image" Target="../media/image57.jpe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2.pn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5.jpg"/><Relationship Id="rId22" Type="http://schemas.openxmlformats.org/officeDocument/2006/relationships/image" Target="../media/image73.png"/><Relationship Id="rId27" Type="http://schemas.openxmlformats.org/officeDocument/2006/relationships/image" Target="../media/image78.png"/><Relationship Id="rId30" Type="http://schemas.openxmlformats.org/officeDocument/2006/relationships/image" Target="../media/image81.png"/><Relationship Id="rId8"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2">
            <a:extLst>
              <a:ext uri="{FF2B5EF4-FFF2-40B4-BE49-F238E27FC236}">
                <a16:creationId xmlns:a16="http://schemas.microsoft.com/office/drawing/2014/main" id="{826BBF48-345D-C441-9B97-F2B478A4A3FA}"/>
              </a:ext>
            </a:extLst>
          </p:cNvPr>
          <p:cNvSpPr txBox="1">
            <a:spLocks noChangeArrowheads="1"/>
          </p:cNvSpPr>
          <p:nvPr/>
        </p:nvSpPr>
        <p:spPr bwMode="auto">
          <a:xfrm>
            <a:off x="1465277" y="1855726"/>
            <a:ext cx="9261446" cy="4839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457200" eaLnBrk="1" hangingPunct="1">
              <a:defRPr/>
            </a:pPr>
            <a:r>
              <a:rPr lang="en-US" sz="4000" b="1" dirty="0">
                <a:solidFill>
                  <a:srgbClr val="0000A9"/>
                </a:solidFill>
                <a:latin typeface="Times New Roman" panose="02020603050405020304" pitchFamily="18" charset="0"/>
                <a:cs typeface="Times New Roman" panose="02020603050405020304" pitchFamily="18" charset="0"/>
              </a:rPr>
              <a:t>Two Satellite Missions to Launch in 2023: </a:t>
            </a:r>
          </a:p>
          <a:p>
            <a:pPr algn="ctr" defTabSz="457200" eaLnBrk="1" hangingPunct="1">
              <a:defRPr/>
            </a:pPr>
            <a:r>
              <a:rPr lang="en-US" sz="4000" b="1">
                <a:solidFill>
                  <a:srgbClr val="0000A9"/>
                </a:solidFill>
                <a:latin typeface="Times New Roman" panose="02020603050405020304" pitchFamily="18" charset="0"/>
                <a:cs typeface="Times New Roman" panose="02020603050405020304" pitchFamily="18" charset="0"/>
              </a:rPr>
              <a:t>TEMPO </a:t>
            </a:r>
            <a:r>
              <a:rPr lang="en-US" sz="4000" b="1" dirty="0">
                <a:solidFill>
                  <a:srgbClr val="0000A9"/>
                </a:solidFill>
                <a:latin typeface="Times New Roman" panose="02020603050405020304" pitchFamily="18" charset="0"/>
                <a:cs typeface="Times New Roman" panose="02020603050405020304" pitchFamily="18" charset="0"/>
              </a:rPr>
              <a:t>and MethaneSAT</a:t>
            </a:r>
          </a:p>
          <a:p>
            <a:pPr algn="ctr" defTabSz="457200" eaLnBrk="1" hangingPunct="1">
              <a:defRPr/>
            </a:pPr>
            <a:endParaRPr lang="en-US" sz="4000" b="1" dirty="0">
              <a:latin typeface="Times New Roman" panose="02020603050405020304" pitchFamily="18" charset="0"/>
              <a:cs typeface="Times New Roman" panose="02020603050405020304" pitchFamily="18" charset="0"/>
            </a:endParaRPr>
          </a:p>
          <a:p>
            <a:pPr algn="ctr" defTabSz="457200" eaLnBrk="1" hangingPunct="1">
              <a:spcBef>
                <a:spcPts val="900"/>
              </a:spcBef>
            </a:pPr>
            <a:r>
              <a:rPr lang="en-US" b="1" dirty="0" err="1"/>
              <a:t>Xiong</a:t>
            </a:r>
            <a:r>
              <a:rPr lang="en-US" b="1" dirty="0"/>
              <a:t> Liu</a:t>
            </a:r>
          </a:p>
          <a:p>
            <a:pPr algn="ctr" defTabSz="457200" eaLnBrk="1" hangingPunct="1">
              <a:spcBef>
                <a:spcPts val="900"/>
              </a:spcBef>
            </a:pPr>
            <a:r>
              <a:rPr lang="en-US" sz="2000" b="1" dirty="0"/>
              <a:t>on behalf of The TEMPO &amp; MethaneSAT Team</a:t>
            </a:r>
          </a:p>
          <a:p>
            <a:pPr algn="ctr" defTabSz="457200" eaLnBrk="1" hangingPunct="1">
              <a:spcBef>
                <a:spcPts val="900"/>
              </a:spcBef>
            </a:pPr>
            <a:r>
              <a:rPr lang="en-US" sz="2000" b="1" dirty="0"/>
              <a:t>Center for Astrophysics | Harvard &amp; Smithsonian</a:t>
            </a:r>
          </a:p>
          <a:p>
            <a:pPr algn="ctr" defTabSz="457200" eaLnBrk="1" hangingPunct="1">
              <a:spcBef>
                <a:spcPts val="900"/>
              </a:spcBef>
            </a:pPr>
            <a:r>
              <a:rPr lang="en-US" sz="2000" b="1" dirty="0" err="1"/>
              <a:t>xliu@cfa.harvard.edu</a:t>
            </a:r>
            <a:r>
              <a:rPr lang="en-US" sz="2000" b="1" dirty="0"/>
              <a:t>  </a:t>
            </a:r>
          </a:p>
          <a:p>
            <a:pPr algn="ctr" defTabSz="457200" eaLnBrk="1" hangingPunct="1">
              <a:spcBef>
                <a:spcPts val="900"/>
              </a:spcBef>
            </a:pPr>
            <a:r>
              <a:rPr lang="en-US" sz="2000" b="1" dirty="0"/>
              <a:t> </a:t>
            </a:r>
          </a:p>
          <a:p>
            <a:pPr algn="ctr" defTabSz="457200" eaLnBrk="1" hangingPunct="1">
              <a:spcBef>
                <a:spcPts val="900"/>
              </a:spcBef>
            </a:pPr>
            <a:r>
              <a:rPr lang="en-US" sz="1600" b="1" dirty="0">
                <a:solidFill>
                  <a:srgbClr val="239009"/>
                </a:solidFill>
              </a:rPr>
              <a:t>GESTAR II Seminar</a:t>
            </a:r>
          </a:p>
          <a:p>
            <a:pPr algn="ctr" defTabSz="457200" eaLnBrk="1" hangingPunct="1">
              <a:spcBef>
                <a:spcPts val="900"/>
              </a:spcBef>
            </a:pPr>
            <a:r>
              <a:rPr lang="en-US" sz="1600" b="1" dirty="0">
                <a:solidFill>
                  <a:srgbClr val="239009"/>
                </a:solidFill>
              </a:rPr>
              <a:t>July 14, 2022</a:t>
            </a:r>
          </a:p>
        </p:txBody>
      </p:sp>
      <p:pic>
        <p:nvPicPr>
          <p:cNvPr id="15" name="Picture 2" descr="TEMPO Mission (@TEMPO_Mission) / Twitter">
            <a:extLst>
              <a:ext uri="{FF2B5EF4-FFF2-40B4-BE49-F238E27FC236}">
                <a16:creationId xmlns:a16="http://schemas.microsoft.com/office/drawing/2014/main" id="{EBDA6CE8-F3E2-F942-A883-E641AB913D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15762"/>
            <a:ext cx="1375794" cy="137579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MethaneSAT space mission | Ministry of Business, Innovation &amp; Employment">
            <a:extLst>
              <a:ext uri="{FF2B5EF4-FFF2-40B4-BE49-F238E27FC236}">
                <a16:creationId xmlns:a16="http://schemas.microsoft.com/office/drawing/2014/main" id="{717E50BC-021E-3E49-BF83-E230990E28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8296" y="5880680"/>
            <a:ext cx="2289481" cy="770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8791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7003"/>
            <a:ext cx="9144000" cy="806990"/>
          </a:xfrm>
        </p:spPr>
        <p:txBody>
          <a:bodyPr/>
          <a:lstStyle/>
          <a:p>
            <a:pPr fontAlgn="auto">
              <a:spcAft>
                <a:spcPts val="0"/>
              </a:spcAft>
              <a:defRPr/>
            </a:pPr>
            <a:r>
              <a:rPr lang="en-US" sz="3200" b="1" dirty="0">
                <a:solidFill>
                  <a:schemeClr val="bg1"/>
                </a:solidFill>
                <a:ea typeface="ＭＳ Ｐゴシック" charset="-128"/>
              </a:rPr>
              <a:t>TEMPO Status</a:t>
            </a:r>
            <a:endParaRPr lang="en-US" sz="2400" dirty="0">
              <a:solidFill>
                <a:schemeClr val="bg1"/>
              </a:solidFill>
              <a:ea typeface="+mj-ea"/>
            </a:endParaRPr>
          </a:p>
        </p:txBody>
      </p:sp>
      <p:sp>
        <p:nvSpPr>
          <p:cNvPr id="6" name="Slide Number Placeholder 5"/>
          <p:cNvSpPr>
            <a:spLocks noGrp="1"/>
          </p:cNvSpPr>
          <p:nvPr>
            <p:ph type="sldNum" sz="quarter" idx="12"/>
          </p:nvPr>
        </p:nvSpPr>
        <p:spPr/>
        <p:txBody>
          <a:bodyPr/>
          <a:lstStyle/>
          <a:p>
            <a:pPr defTabSz="457200">
              <a:defRPr/>
            </a:pPr>
            <a:fld id="{464442FC-C654-E44A-A663-725279F4C8FF}" type="slidenum">
              <a:rPr lang="en-US"/>
              <a:pPr defTabSz="457200">
                <a:defRPr/>
              </a:pPr>
              <a:t>10</a:t>
            </a:fld>
            <a:endParaRPr lang="en-US" dirty="0"/>
          </a:p>
        </p:txBody>
      </p:sp>
      <p:pic>
        <p:nvPicPr>
          <p:cNvPr id="1026" name="Picture 2">
            <a:extLst>
              <a:ext uri="{FF2B5EF4-FFF2-40B4-BE49-F238E27FC236}">
                <a16:creationId xmlns:a16="http://schemas.microsoft.com/office/drawing/2014/main" id="{522D4453-E524-5542-8544-119C872C4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79" y="1063071"/>
            <a:ext cx="7332488" cy="48883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E74D16-84BE-5648-B32C-9A2F850E7689}"/>
              </a:ext>
            </a:extLst>
          </p:cNvPr>
          <p:cNvSpPr txBox="1"/>
          <p:nvPr/>
        </p:nvSpPr>
        <p:spPr>
          <a:xfrm>
            <a:off x="54127" y="5965388"/>
            <a:ext cx="7848903" cy="830997"/>
          </a:xfrm>
          <a:prstGeom prst="rect">
            <a:avLst/>
          </a:prstGeom>
          <a:noFill/>
        </p:spPr>
        <p:txBody>
          <a:bodyPr wrap="square">
            <a:spAutoFit/>
          </a:bodyPr>
          <a:lstStyle/>
          <a:p>
            <a:r>
              <a:rPr lang="en-US" sz="1600" dirty="0"/>
              <a:t>Crews recently completed the first fully integrated powered testing of TEMPO, instrument on Intelsat IS40e at Maxar Technologies' satellite manufacturing facility in Palo Alto, California.</a:t>
            </a:r>
          </a:p>
          <a:p>
            <a:r>
              <a:rPr lang="en-US" sz="1600" dirty="0">
                <a:solidFill>
                  <a:srgbClr val="FF0000"/>
                </a:solidFill>
              </a:rPr>
              <a:t>Credits: Image courtesy of Maxar Technologies</a:t>
            </a:r>
          </a:p>
        </p:txBody>
      </p:sp>
      <p:sp>
        <p:nvSpPr>
          <p:cNvPr id="7" name="TextBox 6">
            <a:extLst>
              <a:ext uri="{FF2B5EF4-FFF2-40B4-BE49-F238E27FC236}">
                <a16:creationId xmlns:a16="http://schemas.microsoft.com/office/drawing/2014/main" id="{0861C65A-F038-D34E-9F4E-7082C674614A}"/>
              </a:ext>
            </a:extLst>
          </p:cNvPr>
          <p:cNvSpPr txBox="1"/>
          <p:nvPr/>
        </p:nvSpPr>
        <p:spPr>
          <a:xfrm>
            <a:off x="7903030" y="1137315"/>
            <a:ext cx="4408714" cy="5478423"/>
          </a:xfrm>
          <a:prstGeom prst="rect">
            <a:avLst/>
          </a:prstGeom>
          <a:noFill/>
        </p:spPr>
        <p:txBody>
          <a:bodyPr wrap="square">
            <a:spAutoFit/>
          </a:bodyPr>
          <a:lstStyle/>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Instrument delivery by Ball Aerospace in Nov. 2018</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Host satellite provider: Maxar selected in July 2019</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Host: Intelsat 40e (IS40e) selected on Feb 2020</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TEMPO sensor integrated onto IS-40e on 11/17/2021, and integration completed on 6/30/2022.</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TEMPO Ground Systems to be ready </a:t>
            </a:r>
            <a:r>
              <a:rPr lang="en-US" sz="2000" b="1" dirty="0">
                <a:latin typeface="Arial"/>
                <a:ea typeface="ＭＳ Ｐゴシック" charset="0"/>
                <a:cs typeface="Arial"/>
              </a:rPr>
              <a:t>in August 2022</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Operation/Mission Readiness Review (ORR/MRR) in </a:t>
            </a:r>
            <a:r>
              <a:rPr lang="en-US" sz="2000" b="1" dirty="0">
                <a:latin typeface="Arial"/>
                <a:ea typeface="ＭＳ Ｐゴシック" charset="0"/>
                <a:cs typeface="Arial"/>
              </a:rPr>
              <a:t>Jan. 2023</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Launch on SpaceX Falcon 9 in late January 2023</a:t>
            </a:r>
          </a:p>
        </p:txBody>
      </p:sp>
    </p:spTree>
    <p:extLst>
      <p:ext uri="{BB962C8B-B14F-4D97-AF65-F5344CB8AC3E}">
        <p14:creationId xmlns:p14="http://schemas.microsoft.com/office/powerpoint/2010/main" val="7841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185CC-79C0-4EB3-8141-A432255C04D3}"/>
              </a:ext>
            </a:extLst>
          </p:cNvPr>
          <p:cNvSpPr>
            <a:spLocks noGrp="1"/>
          </p:cNvSpPr>
          <p:nvPr>
            <p:ph type="title"/>
          </p:nvPr>
        </p:nvSpPr>
        <p:spPr/>
        <p:txBody>
          <a:bodyPr/>
          <a:lstStyle/>
          <a:p>
            <a:r>
              <a:rPr lang="en-US" dirty="0"/>
              <a:t>Ground System Architecture Review</a:t>
            </a:r>
          </a:p>
        </p:txBody>
      </p:sp>
      <p:sp>
        <p:nvSpPr>
          <p:cNvPr id="9" name="Rectangle 2">
            <a:extLst>
              <a:ext uri="{FF2B5EF4-FFF2-40B4-BE49-F238E27FC236}">
                <a16:creationId xmlns:a16="http://schemas.microsoft.com/office/drawing/2014/main" id="{A21F733C-52DD-4B41-8681-6058D98CADA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5C06A311-9C92-ED43-9C01-EE94F6873FBF}"/>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44549" y="1382233"/>
            <a:ext cx="11589487" cy="4694828"/>
          </a:xfrm>
          <a:prstGeom prst="rect">
            <a:avLst/>
          </a:prstGeom>
        </p:spPr>
      </p:pic>
      <p:sp>
        <p:nvSpPr>
          <p:cNvPr id="2" name="Slide Number Placeholder 1">
            <a:extLst>
              <a:ext uri="{FF2B5EF4-FFF2-40B4-BE49-F238E27FC236}">
                <a16:creationId xmlns:a16="http://schemas.microsoft.com/office/drawing/2014/main" id="{53BE21DA-26DD-BA4B-8D7E-7D26E80BBF0A}"/>
              </a:ext>
            </a:extLst>
          </p:cNvPr>
          <p:cNvSpPr>
            <a:spLocks noGrp="1"/>
          </p:cNvSpPr>
          <p:nvPr>
            <p:ph type="sldNum" sz="quarter" idx="12"/>
          </p:nvPr>
        </p:nvSpPr>
        <p:spPr/>
        <p:txBody>
          <a:bodyPr/>
          <a:lstStyle/>
          <a:p>
            <a:fld id="{DA0E24C6-B8C2-40F0-BF2D-44D0E3E3802A}" type="slidenum">
              <a:rPr lang="en-US" smtClean="0"/>
              <a:t>11</a:t>
            </a:fld>
            <a:endParaRPr lang="en-US"/>
          </a:p>
        </p:txBody>
      </p:sp>
    </p:spTree>
    <p:extLst>
      <p:ext uri="{BB962C8B-B14F-4D97-AF65-F5344CB8AC3E}">
        <p14:creationId xmlns:p14="http://schemas.microsoft.com/office/powerpoint/2010/main" val="151309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8949" y="11340"/>
            <a:ext cx="5972807" cy="960120"/>
          </a:xfrm>
        </p:spPr>
        <p:txBody>
          <a:bodyPr anchor="ctr">
            <a:normAutofit/>
          </a:bodyPr>
          <a:lstStyle/>
          <a:p>
            <a:r>
              <a:rPr lang="en-US" sz="3200" dirty="0"/>
              <a:t>TEMPO Instrument</a:t>
            </a:r>
          </a:p>
        </p:txBody>
      </p:sp>
      <p:sp>
        <p:nvSpPr>
          <p:cNvPr id="2" name="Rectangle 1"/>
          <p:cNvSpPr/>
          <p:nvPr/>
        </p:nvSpPr>
        <p:spPr>
          <a:xfrm>
            <a:off x="721582" y="960103"/>
            <a:ext cx="10945181" cy="1077218"/>
          </a:xfrm>
          <a:prstGeom prst="rect">
            <a:avLst/>
          </a:prstGeom>
        </p:spPr>
        <p:txBody>
          <a:bodyPr wrap="square">
            <a:spAutoFit/>
          </a:bodyPr>
          <a:lstStyle/>
          <a:p>
            <a:pPr marL="342900" lvl="1" indent="-342900">
              <a:spcBef>
                <a:spcPts val="600"/>
              </a:spcBef>
              <a:buFont typeface="Wingdings" charset="2"/>
              <a:buChar char="q"/>
              <a:defRPr/>
            </a:pPr>
            <a:r>
              <a:rPr lang="en-US" sz="2400" b="1" dirty="0">
                <a:solidFill>
                  <a:srgbClr val="000090"/>
                </a:solidFill>
                <a:latin typeface="Arial Narrow"/>
                <a:ea typeface="ＭＳ Ｐゴシック" charset="0"/>
                <a:cs typeface="Arial Narrow"/>
              </a:rPr>
              <a:t>Imaging grating spectrometer measuring solar backscattered Earth radiance</a:t>
            </a:r>
          </a:p>
          <a:p>
            <a:pPr marL="800100" lvl="2" indent="-342900">
              <a:buFont typeface="Wingdings" charset="2"/>
              <a:buChar char="Ø"/>
              <a:defRPr/>
            </a:pPr>
            <a:r>
              <a:rPr lang="en-US" sz="2000" b="1" kern="0" dirty="0">
                <a:solidFill>
                  <a:srgbClr val="0000FF"/>
                </a:solidFill>
                <a:latin typeface="Arial Narrow"/>
                <a:cs typeface="Arial Narrow"/>
              </a:rPr>
              <a:t>2 channels (1 focal plane but with 2 2-D 2 k x 1k detectors ): ~293-494 + 538-741 nm </a:t>
            </a:r>
          </a:p>
          <a:p>
            <a:pPr marL="800100" lvl="2" indent="-342900">
              <a:buFont typeface="Wingdings" charset="2"/>
              <a:buChar char="Ø"/>
              <a:defRPr/>
            </a:pPr>
            <a:r>
              <a:rPr lang="en-US" sz="2000" b="1" kern="0" dirty="0">
                <a:solidFill>
                  <a:srgbClr val="0000FF"/>
                </a:solidFill>
                <a:latin typeface="Arial Narrow"/>
                <a:cs typeface="Arial Narrow"/>
              </a:rPr>
              <a:t>~0.6 nm FWHM, ~0.2 nm sampling</a:t>
            </a:r>
          </a:p>
        </p:txBody>
      </p:sp>
      <p:grpSp>
        <p:nvGrpSpPr>
          <p:cNvPr id="5" name="Group 4">
            <a:extLst>
              <a:ext uri="{FF2B5EF4-FFF2-40B4-BE49-F238E27FC236}">
                <a16:creationId xmlns:a16="http://schemas.microsoft.com/office/drawing/2014/main" id="{4B63893F-AD4E-3449-AAE3-F37123875FC7}"/>
              </a:ext>
            </a:extLst>
          </p:cNvPr>
          <p:cNvGrpSpPr/>
          <p:nvPr/>
        </p:nvGrpSpPr>
        <p:grpSpPr>
          <a:xfrm>
            <a:off x="1502230" y="1967593"/>
            <a:ext cx="8107134" cy="4890407"/>
            <a:chOff x="1461408" y="1905157"/>
            <a:chExt cx="8147956" cy="4952843"/>
          </a:xfrm>
        </p:grpSpPr>
        <p:grpSp>
          <p:nvGrpSpPr>
            <p:cNvPr id="25" name="Group 24"/>
            <p:cNvGrpSpPr/>
            <p:nvPr/>
          </p:nvGrpSpPr>
          <p:grpSpPr>
            <a:xfrm>
              <a:off x="1461408" y="1905157"/>
              <a:ext cx="8147956" cy="4952843"/>
              <a:chOff x="563228" y="1065476"/>
              <a:chExt cx="7449248" cy="5747631"/>
            </a:xfrm>
          </p:grpSpPr>
          <p:pic>
            <p:nvPicPr>
              <p:cNvPr id="29" name="Picture 28" descr="GOME-albedos-with desert.PNG"/>
              <p:cNvPicPr>
                <a:picLocks noChangeAspect="1"/>
              </p:cNvPicPr>
              <p:nvPr/>
            </p:nvPicPr>
            <p:blipFill rotWithShape="1">
              <a:blip r:embed="rId3" cstate="print">
                <a:extLst>
                  <a:ext uri="{28A0092B-C50C-407E-A947-70E740481C1C}">
                    <a14:useLocalDpi xmlns:a14="http://schemas.microsoft.com/office/drawing/2010/main"/>
                  </a:ext>
                </a:extLst>
              </a:blip>
              <a:srcRect l="5503" t="9768" r="13031" b="5220"/>
              <a:stretch/>
            </p:blipFill>
            <p:spPr>
              <a:xfrm>
                <a:off x="563228" y="1065476"/>
                <a:ext cx="7449248" cy="5747631"/>
              </a:xfrm>
              <a:prstGeom prst="rect">
                <a:avLst/>
              </a:prstGeom>
            </p:spPr>
          </p:pic>
          <p:sp>
            <p:nvSpPr>
              <p:cNvPr id="30" name="Rectangle 29"/>
              <p:cNvSpPr/>
              <p:nvPr/>
            </p:nvSpPr>
            <p:spPr>
              <a:xfrm>
                <a:off x="2158806" y="1524001"/>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Calibri"/>
                  </a:rPr>
                  <a:t>        </a:t>
                </a:r>
              </a:p>
            </p:txBody>
          </p:sp>
          <p:sp>
            <p:nvSpPr>
              <p:cNvPr id="31" name="Rectangle 30"/>
              <p:cNvSpPr/>
              <p:nvPr/>
            </p:nvSpPr>
            <p:spPr>
              <a:xfrm>
                <a:off x="4735195" y="1533526"/>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latin typeface="Calibri"/>
                  </a:rPr>
                  <a:t>          </a:t>
                </a:r>
              </a:p>
            </p:txBody>
          </p:sp>
        </p:grpSp>
        <p:sp>
          <p:nvSpPr>
            <p:cNvPr id="36" name="Text Box 8"/>
            <p:cNvSpPr txBox="1">
              <a:spLocks noChangeArrowheads="1"/>
            </p:cNvSpPr>
            <p:nvPr/>
          </p:nvSpPr>
          <p:spPr bwMode="auto">
            <a:xfrm>
              <a:off x="3417031" y="2312871"/>
              <a:ext cx="2028550" cy="461665"/>
            </a:xfrm>
            <a:prstGeom prst="rect">
              <a:avLst/>
            </a:prstGeom>
            <a:noFill/>
            <a:ln w="9525">
              <a:noFill/>
              <a:miter lim="800000"/>
              <a:headEnd/>
              <a:tailEnd/>
            </a:ln>
          </p:spPr>
          <p:txBody>
            <a:bodyPr wrap="square">
              <a:spAutoFit/>
            </a:bodyPr>
            <a:lstStyle/>
            <a:p>
              <a:pPr defTabSz="457200" eaLnBrk="0" hangingPunct="0"/>
              <a:r>
                <a:rPr lang="en-US" sz="2400" b="1" dirty="0">
                  <a:solidFill>
                    <a:srgbClr val="FF0000"/>
                  </a:solidFill>
                  <a:latin typeface="Calibri"/>
                </a:rPr>
                <a:t>~293-494 nm</a:t>
              </a:r>
            </a:p>
          </p:txBody>
        </p:sp>
        <p:sp>
          <p:nvSpPr>
            <p:cNvPr id="37" name="Text Box 8"/>
            <p:cNvSpPr txBox="1">
              <a:spLocks noChangeArrowheads="1"/>
            </p:cNvSpPr>
            <p:nvPr/>
          </p:nvSpPr>
          <p:spPr bwMode="auto">
            <a:xfrm>
              <a:off x="6270693" y="2312871"/>
              <a:ext cx="1983032" cy="461665"/>
            </a:xfrm>
            <a:prstGeom prst="rect">
              <a:avLst/>
            </a:prstGeom>
            <a:noFill/>
            <a:ln w="9525">
              <a:noFill/>
              <a:miter lim="800000"/>
              <a:headEnd/>
              <a:tailEnd/>
            </a:ln>
          </p:spPr>
          <p:txBody>
            <a:bodyPr wrap="square">
              <a:spAutoFit/>
            </a:bodyPr>
            <a:lstStyle/>
            <a:p>
              <a:pPr defTabSz="457200" eaLnBrk="0" hangingPunct="0"/>
              <a:r>
                <a:rPr lang="en-US" sz="2400" b="1" dirty="0">
                  <a:solidFill>
                    <a:srgbClr val="FF0000"/>
                  </a:solidFill>
                  <a:latin typeface="Calibri"/>
                </a:rPr>
                <a:t>~538-741 nm</a:t>
              </a:r>
            </a:p>
          </p:txBody>
        </p:sp>
      </p:grpSp>
      <p:sp>
        <p:nvSpPr>
          <p:cNvPr id="38" name="TextBox 37">
            <a:extLst>
              <a:ext uri="{FF2B5EF4-FFF2-40B4-BE49-F238E27FC236}">
                <a16:creationId xmlns:a16="http://schemas.microsoft.com/office/drawing/2014/main" id="{C6D5A969-2BDC-2B45-9DA0-E468F8A31A13}"/>
              </a:ext>
            </a:extLst>
          </p:cNvPr>
          <p:cNvSpPr txBox="1"/>
          <p:nvPr/>
        </p:nvSpPr>
        <p:spPr>
          <a:xfrm>
            <a:off x="1631300" y="6538883"/>
            <a:ext cx="2873926" cy="307777"/>
          </a:xfrm>
          <a:prstGeom prst="rect">
            <a:avLst/>
          </a:prstGeom>
          <a:noFill/>
        </p:spPr>
        <p:txBody>
          <a:bodyPr wrap="square" rtlCol="0">
            <a:spAutoFit/>
          </a:bodyPr>
          <a:lstStyle/>
          <a:p>
            <a:pPr defTabSz="457200"/>
            <a:r>
              <a:rPr lang="en-US" sz="1400" dirty="0">
                <a:solidFill>
                  <a:prstClr val="black"/>
                </a:solidFill>
                <a:latin typeface="Calibri"/>
              </a:rPr>
              <a:t>Examples of spectra based on GOME</a:t>
            </a:r>
          </a:p>
        </p:txBody>
      </p:sp>
    </p:spTree>
    <p:extLst>
      <p:ext uri="{BB962C8B-B14F-4D97-AF65-F5344CB8AC3E}">
        <p14:creationId xmlns:p14="http://schemas.microsoft.com/office/powerpoint/2010/main" val="2298286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1870" y="-16912"/>
            <a:ext cx="6960756" cy="1116841"/>
          </a:xfrm>
        </p:spPr>
        <p:txBody>
          <a:bodyPr/>
          <a:lstStyle/>
          <a:p>
            <a:r>
              <a:rPr lang="en-US" sz="2400" b="1" dirty="0">
                <a:solidFill>
                  <a:schemeClr val="bg1">
                    <a:lumMod val="75000"/>
                  </a:schemeClr>
                </a:solidFill>
                <a:ea typeface="ＭＳ Ｐゴシック" charset="-128"/>
              </a:rPr>
              <a:t>Including Visible to Improve Tropospheric Ozone Retrieval Sensitivity</a:t>
            </a:r>
            <a:endParaRPr lang="en-US" dirty="0">
              <a:solidFill>
                <a:schemeClr val="bg1"/>
              </a:solidFill>
            </a:endParaRPr>
          </a:p>
        </p:txBody>
      </p:sp>
      <p:sp>
        <p:nvSpPr>
          <p:cNvPr id="2" name="Rectangle 1"/>
          <p:cNvSpPr/>
          <p:nvPr/>
        </p:nvSpPr>
        <p:spPr>
          <a:xfrm>
            <a:off x="55074" y="4826675"/>
            <a:ext cx="11283043" cy="2031325"/>
          </a:xfrm>
          <a:prstGeom prst="rect">
            <a:avLst/>
          </a:prstGeom>
        </p:spPr>
        <p:txBody>
          <a:bodyPr wrap="square">
            <a:spAutoFit/>
          </a:bodyPr>
          <a:lstStyle/>
          <a:p>
            <a:pPr marL="342900" indent="-342900">
              <a:buFont typeface="Wingdings" pitchFamily="2" charset="2"/>
              <a:buChar char="q"/>
              <a:defRPr/>
            </a:pPr>
            <a:r>
              <a:rPr lang="en-US" b="1" kern="0" dirty="0">
                <a:solidFill>
                  <a:srgbClr val="000090"/>
                </a:solidFill>
                <a:latin typeface="Arial"/>
                <a:ea typeface="ＭＳ Ｐゴシック"/>
              </a:rPr>
              <a:t>Adapted from OMI (Liu et al., 2010): </a:t>
            </a:r>
            <a:r>
              <a:rPr lang="en-US" b="1" dirty="0">
                <a:solidFill>
                  <a:srgbClr val="0000FF"/>
                </a:solidFill>
                <a:latin typeface="Times New Roman" pitchFamily="18" charset="0"/>
                <a:cs typeface="Times New Roman" pitchFamily="18" charset="0"/>
              </a:rPr>
              <a:t>Spectral fitting + VLIDORT + Optimal Estimation (OE) from Fitting windows: 293-345 nm, 540-650 nm</a:t>
            </a:r>
          </a:p>
          <a:p>
            <a:pPr marL="342900" indent="-342900">
              <a:buFont typeface="Wingdings" pitchFamily="2" charset="2"/>
              <a:buChar char="q"/>
              <a:defRPr/>
            </a:pPr>
            <a:r>
              <a:rPr lang="en-US" b="1" kern="0" dirty="0">
                <a:solidFill>
                  <a:srgbClr val="000090"/>
                </a:solidFill>
                <a:latin typeface="Arial"/>
                <a:ea typeface="ＭＳ Ｐゴシック"/>
              </a:rPr>
              <a:t>Retrieve partial O</a:t>
            </a:r>
            <a:r>
              <a:rPr lang="en-US" b="1" kern="0" baseline="-25000" dirty="0">
                <a:solidFill>
                  <a:srgbClr val="000090"/>
                </a:solidFill>
                <a:latin typeface="Arial"/>
                <a:ea typeface="ＭＳ Ｐゴシック"/>
              </a:rPr>
              <a:t>3</a:t>
            </a:r>
            <a:r>
              <a:rPr lang="en-US" b="1" kern="0" dirty="0">
                <a:solidFill>
                  <a:srgbClr val="000090"/>
                </a:solidFill>
                <a:latin typeface="Arial"/>
                <a:ea typeface="ＭＳ Ｐゴシック"/>
              </a:rPr>
              <a:t> columns at ~24 layers (bottom layer is 0-2 km above the surface) as well as total, stratospheric, and tropospheric O</a:t>
            </a:r>
            <a:r>
              <a:rPr lang="en-US" b="1" kern="0" baseline="-25000" dirty="0">
                <a:solidFill>
                  <a:srgbClr val="000090"/>
                </a:solidFill>
                <a:latin typeface="Arial"/>
                <a:ea typeface="ＭＳ Ｐゴシック"/>
              </a:rPr>
              <a:t>3</a:t>
            </a:r>
            <a:r>
              <a:rPr lang="en-US" b="1" kern="0" dirty="0">
                <a:solidFill>
                  <a:srgbClr val="000090"/>
                </a:solidFill>
                <a:latin typeface="Arial"/>
                <a:ea typeface="ＭＳ Ｐゴシック"/>
              </a:rPr>
              <a:t> columns, other trace gases, and auxiliary parameters. Output includes retrieval a priori, retrieval error and its covariance matrix, averaging kernels.</a:t>
            </a:r>
          </a:p>
          <a:p>
            <a:pPr marL="342900" indent="-342900">
              <a:buFont typeface="Wingdings" pitchFamily="2" charset="2"/>
              <a:buChar char="q"/>
              <a:defRPr/>
            </a:pPr>
            <a:r>
              <a:rPr lang="en-US" b="1" kern="0" dirty="0">
                <a:solidFill>
                  <a:srgbClr val="000090"/>
                </a:solidFill>
                <a:latin typeface="Arial"/>
                <a:ea typeface="ＭＳ Ｐゴシック"/>
              </a:rPr>
              <a:t>Climatological a priori: a combination of tropopause-based climatology (</a:t>
            </a:r>
            <a:r>
              <a:rPr lang="en-US" b="1" kern="0" dirty="0" err="1">
                <a:solidFill>
                  <a:srgbClr val="000090"/>
                </a:solidFill>
                <a:latin typeface="Arial"/>
                <a:ea typeface="ＭＳ Ｐゴシック"/>
              </a:rPr>
              <a:t>Bak</a:t>
            </a:r>
            <a:r>
              <a:rPr lang="en-US" b="1" kern="0" dirty="0">
                <a:solidFill>
                  <a:srgbClr val="000090"/>
                </a:solidFill>
                <a:latin typeface="Arial"/>
                <a:ea typeface="ＭＳ Ｐゴシック"/>
              </a:rPr>
              <a:t> et al., 2013) with diurnally-resolved GEOS-CF data</a:t>
            </a:r>
          </a:p>
        </p:txBody>
      </p:sp>
      <p:sp>
        <p:nvSpPr>
          <p:cNvPr id="5" name="Slide Number Placeholder 4"/>
          <p:cNvSpPr>
            <a:spLocks noGrp="1"/>
          </p:cNvSpPr>
          <p:nvPr>
            <p:ph type="sldNum" sz="quarter" idx="12"/>
          </p:nvPr>
        </p:nvSpPr>
        <p:spPr>
          <a:xfrm>
            <a:off x="10003326" y="6545629"/>
            <a:ext cx="2133600" cy="312371"/>
          </a:xfrm>
        </p:spPr>
        <p:txBody>
          <a:bodyPr/>
          <a:lstStyle/>
          <a:p>
            <a:pPr defTabSz="457200" fontAlgn="auto">
              <a:spcBef>
                <a:spcPts val="0"/>
              </a:spcBef>
              <a:spcAft>
                <a:spcPts val="0"/>
              </a:spcAft>
              <a:defRPr/>
            </a:pPr>
            <a:fld id="{AEC11D65-9821-2B49-88CD-D477606C3EDA}" type="slidenum">
              <a:rPr lang="en-US" sz="1100">
                <a:ea typeface="ＭＳ Ｐゴシック"/>
                <a:cs typeface="+mn-cs"/>
              </a:rPr>
              <a:pPr defTabSz="457200" fontAlgn="auto">
                <a:spcBef>
                  <a:spcPts val="0"/>
                </a:spcBef>
                <a:spcAft>
                  <a:spcPts val="0"/>
                </a:spcAft>
                <a:defRPr/>
              </a:pPr>
              <a:t>13</a:t>
            </a:fld>
            <a:endParaRPr lang="en-US" sz="1100" dirty="0">
              <a:ea typeface="ＭＳ Ｐゴシック"/>
              <a:cs typeface="+mn-cs"/>
            </a:endParaRPr>
          </a:p>
        </p:txBody>
      </p:sp>
      <p:pic>
        <p:nvPicPr>
          <p:cNvPr id="8" name="Picture 7">
            <a:extLst>
              <a:ext uri="{FF2B5EF4-FFF2-40B4-BE49-F238E27FC236}">
                <a16:creationId xmlns:a16="http://schemas.microsoft.com/office/drawing/2014/main" id="{908494AD-B0DF-AC4C-B3E4-DAA94276FBA5}"/>
              </a:ext>
            </a:extLst>
          </p:cNvPr>
          <p:cNvPicPr/>
          <p:nvPr/>
        </p:nvPicPr>
        <p:blipFill rotWithShape="1">
          <a:blip r:embed="rId3">
            <a:extLst>
              <a:ext uri="{28A0092B-C50C-407E-A947-70E740481C1C}">
                <a14:useLocalDpi xmlns:a14="http://schemas.microsoft.com/office/drawing/2010/main" val="0"/>
              </a:ext>
            </a:extLst>
          </a:blip>
          <a:srcRect l="8691" t="37404" r="17167" b="24503"/>
          <a:stretch/>
        </p:blipFill>
        <p:spPr bwMode="auto">
          <a:xfrm>
            <a:off x="1091337" y="1070609"/>
            <a:ext cx="6266806" cy="3799931"/>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3" name="Rectangle 2">
            <a:extLst>
              <a:ext uri="{FF2B5EF4-FFF2-40B4-BE49-F238E27FC236}">
                <a16:creationId xmlns:a16="http://schemas.microsoft.com/office/drawing/2014/main" id="{591FED6B-5084-9241-B862-A527BF28DFAF}"/>
              </a:ext>
            </a:extLst>
          </p:cNvPr>
          <p:cNvSpPr/>
          <p:nvPr/>
        </p:nvSpPr>
        <p:spPr>
          <a:xfrm>
            <a:off x="7991754" y="1447080"/>
            <a:ext cx="3666201" cy="3046988"/>
          </a:xfrm>
          <a:prstGeom prst="rect">
            <a:avLst/>
          </a:prstGeom>
        </p:spPr>
        <p:txBody>
          <a:bodyPr wrap="square">
            <a:spAutoFit/>
          </a:bodyPr>
          <a:lstStyle/>
          <a:p>
            <a:pPr marL="285750" indent="-285750">
              <a:buFont typeface="Wingdings" pitchFamily="2" charset="2"/>
              <a:buChar char="Ø"/>
              <a:defRPr/>
            </a:pPr>
            <a:r>
              <a:rPr lang="en-US" sz="1600" b="1" kern="0" dirty="0">
                <a:solidFill>
                  <a:srgbClr val="000090"/>
                </a:solidFill>
                <a:latin typeface="Arial"/>
                <a:ea typeface="ＭＳ Ｐゴシック"/>
              </a:rPr>
              <a:t>This example is for SZA=25, VZA=45, AZA=86, SNR with 4 pixels coadded</a:t>
            </a:r>
          </a:p>
          <a:p>
            <a:pPr marL="285750" indent="-285750">
              <a:buFont typeface="Wingdings" pitchFamily="2" charset="2"/>
              <a:buChar char="Ø"/>
              <a:defRPr/>
            </a:pPr>
            <a:r>
              <a:rPr lang="en-US" sz="1600" b="1" kern="0" dirty="0">
                <a:solidFill>
                  <a:srgbClr val="000090"/>
                </a:solidFill>
                <a:latin typeface="Arial"/>
                <a:ea typeface="ＭＳ Ｐゴシック"/>
              </a:rPr>
              <a:t>Add visible to improve retrieval sensitivity in the lower troposphere and help separate free tropospheric O3 from boundary layer O3</a:t>
            </a:r>
          </a:p>
          <a:p>
            <a:pPr marL="285750" indent="-285750">
              <a:buFont typeface="Wingdings" pitchFamily="2" charset="2"/>
              <a:buChar char="Ø"/>
              <a:defRPr/>
            </a:pPr>
            <a:r>
              <a:rPr lang="en-US" sz="1600" b="1" kern="0" dirty="0">
                <a:solidFill>
                  <a:srgbClr val="000090"/>
                </a:solidFill>
                <a:latin typeface="Arial"/>
                <a:ea typeface="ＭＳ Ｐゴシック"/>
              </a:rPr>
              <a:t>Under ideal conditions (4-pixel coadded): 3-5 total DFS with up to ~1.5 in the troposphere, and up to ~0.5 DFS in 0-2 km</a:t>
            </a:r>
          </a:p>
        </p:txBody>
      </p:sp>
    </p:spTree>
    <p:extLst>
      <p:ext uri="{BB962C8B-B14F-4D97-AF65-F5344CB8AC3E}">
        <p14:creationId xmlns:p14="http://schemas.microsoft.com/office/powerpoint/2010/main" val="3963406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29692" y="17041"/>
            <a:ext cx="6181690" cy="960120"/>
          </a:xfrm>
        </p:spPr>
        <p:txBody>
          <a:bodyPr anchor="ctr"/>
          <a:lstStyle/>
          <a:p>
            <a:r>
              <a:rPr lang="en-US" b="1" dirty="0">
                <a:solidFill>
                  <a:schemeClr val="bg1"/>
                </a:solidFill>
                <a:ea typeface="ＭＳ Ｐゴシック" charset="-128"/>
              </a:rPr>
              <a:t>TEMPO Operation</a:t>
            </a:r>
          </a:p>
        </p:txBody>
      </p:sp>
      <p:sp>
        <p:nvSpPr>
          <p:cNvPr id="5" name="Slide Number Placeholder 4"/>
          <p:cNvSpPr>
            <a:spLocks noGrp="1"/>
          </p:cNvSpPr>
          <p:nvPr>
            <p:ph type="sldNum" sz="quarter" idx="12"/>
          </p:nvPr>
        </p:nvSpPr>
        <p:spPr>
          <a:xfrm>
            <a:off x="8451850" y="6492876"/>
            <a:ext cx="2133600" cy="365125"/>
          </a:xfrm>
        </p:spPr>
        <p:txBody>
          <a:bodyPr/>
          <a:lstStyle/>
          <a:p>
            <a:pPr defTabSz="457200"/>
            <a:fld id="{AEC11D65-9821-2B49-88CD-D477606C3EDA}" type="slidenum">
              <a:rPr lang="en-US"/>
              <a:pPr defTabSz="457200"/>
              <a:t>14</a:t>
            </a:fld>
            <a:endParaRPr lang="en-US" dirty="0"/>
          </a:p>
        </p:txBody>
      </p:sp>
      <p:sp>
        <p:nvSpPr>
          <p:cNvPr id="7" name="Rectangle 6"/>
          <p:cNvSpPr/>
          <p:nvPr/>
        </p:nvSpPr>
        <p:spPr>
          <a:xfrm>
            <a:off x="6678203" y="1618522"/>
            <a:ext cx="5513798" cy="4955203"/>
          </a:xfrm>
          <a:prstGeom prst="rect">
            <a:avLst/>
          </a:prstGeom>
        </p:spPr>
        <p:txBody>
          <a:bodyPr wrap="square">
            <a:spAutoFit/>
          </a:bodyPr>
          <a:lstStyle/>
          <a:p>
            <a:pPr indent="-228600" defTabSz="228600">
              <a:spcBef>
                <a:spcPts val="600"/>
              </a:spcBef>
              <a:buFont typeface="Arial" panose="020B0604020202020204" pitchFamily="34" charset="0"/>
              <a:buChar char="•"/>
            </a:pPr>
            <a:r>
              <a:rPr lang="en-US" sz="2200" b="1" dirty="0">
                <a:solidFill>
                  <a:srgbClr val="FF0000"/>
                </a:solidFill>
                <a:latin typeface="Arial Narrow"/>
                <a:cs typeface="Arial Narrow"/>
              </a:rPr>
              <a:t>Nominal:</a:t>
            </a:r>
            <a:r>
              <a:rPr lang="en-US" sz="2200" b="1" dirty="0">
                <a:solidFill>
                  <a:srgbClr val="0000FF"/>
                </a:solidFill>
                <a:latin typeface="Arial Narrow"/>
                <a:cs typeface="Arial Narrow"/>
              </a:rPr>
              <a:t> Scan FOR in 1 hour with 10 granules</a:t>
            </a:r>
          </a:p>
          <a:p>
            <a:pPr indent="-228600" defTabSz="228600">
              <a:spcBef>
                <a:spcPts val="600"/>
              </a:spcBef>
              <a:buFont typeface="Arial" panose="020B0604020202020204" pitchFamily="34" charset="0"/>
              <a:buChar char="•"/>
            </a:pPr>
            <a:r>
              <a:rPr lang="en-US" sz="2200" b="1" dirty="0">
                <a:solidFill>
                  <a:srgbClr val="0000FF"/>
                </a:solidFill>
                <a:latin typeface="Arial Narrow"/>
                <a:cs typeface="Arial Narrow"/>
              </a:rPr>
              <a:t>~ 2K N/S pixels x 1226 steps/</a:t>
            </a:r>
            <a:r>
              <a:rPr lang="en-US" sz="2200" b="1" dirty="0" err="1">
                <a:solidFill>
                  <a:srgbClr val="0000FF"/>
                </a:solidFill>
                <a:latin typeface="Arial Narrow"/>
                <a:cs typeface="Arial Narrow"/>
              </a:rPr>
              <a:t>hr</a:t>
            </a:r>
            <a:r>
              <a:rPr lang="en-US" sz="2200" b="1" dirty="0">
                <a:solidFill>
                  <a:srgbClr val="0000FF"/>
                </a:solidFill>
                <a:latin typeface="Arial Narrow"/>
                <a:cs typeface="Arial Narrow"/>
              </a:rPr>
              <a:t>, ~ 2.5 M pixels/</a:t>
            </a:r>
            <a:r>
              <a:rPr lang="en-US" sz="2200" b="1" dirty="0" err="1">
                <a:solidFill>
                  <a:srgbClr val="0000FF"/>
                </a:solidFill>
                <a:latin typeface="Arial Narrow"/>
                <a:cs typeface="Arial Narrow"/>
              </a:rPr>
              <a:t>hr</a:t>
            </a:r>
            <a:r>
              <a:rPr lang="en-US" sz="2200" b="1" dirty="0">
                <a:solidFill>
                  <a:srgbClr val="0000FF"/>
                </a:solidFill>
                <a:latin typeface="Arial Narrow"/>
                <a:cs typeface="Arial Narrow"/>
              </a:rPr>
              <a:t>, daily # spatial pixels ~TROPOMI</a:t>
            </a:r>
          </a:p>
          <a:p>
            <a:pPr indent="-228600" defTabSz="228600">
              <a:spcBef>
                <a:spcPts val="600"/>
              </a:spcBef>
              <a:buFont typeface="Arial" panose="020B0604020202020204" pitchFamily="34" charset="0"/>
              <a:buChar char="•"/>
            </a:pPr>
            <a:r>
              <a:rPr lang="en-US" sz="2200" b="1" dirty="0">
                <a:solidFill>
                  <a:srgbClr val="0000FF"/>
                </a:solidFill>
                <a:latin typeface="Arial Narrow"/>
                <a:cs typeface="Arial Narrow"/>
              </a:rPr>
              <a:t>2 x 4.75 km</a:t>
            </a:r>
            <a:r>
              <a:rPr lang="en-US" sz="2200" b="1" baseline="30000" dirty="0">
                <a:solidFill>
                  <a:srgbClr val="0000FF"/>
                </a:solidFill>
                <a:latin typeface="Arial Narrow"/>
                <a:cs typeface="Arial Narrow"/>
              </a:rPr>
              <a:t>2</a:t>
            </a:r>
            <a:r>
              <a:rPr lang="en-US" sz="2200" b="1" dirty="0">
                <a:solidFill>
                  <a:srgbClr val="0000FF"/>
                </a:solidFill>
                <a:latin typeface="Arial Narrow"/>
                <a:cs typeface="Arial Narrow"/>
              </a:rPr>
              <a:t> @center of FOR, from 8 km</a:t>
            </a:r>
            <a:r>
              <a:rPr lang="en-US" sz="2200" b="1" baseline="30000" dirty="0">
                <a:solidFill>
                  <a:srgbClr val="0000FF"/>
                </a:solidFill>
                <a:latin typeface="Arial Narrow"/>
                <a:cs typeface="Arial Narrow"/>
              </a:rPr>
              <a:t>2</a:t>
            </a:r>
            <a:r>
              <a:rPr lang="en-US" sz="2200" b="1" dirty="0">
                <a:solidFill>
                  <a:srgbClr val="0000FF"/>
                </a:solidFill>
                <a:latin typeface="Arial Narrow"/>
                <a:cs typeface="Arial Narrow"/>
              </a:rPr>
              <a:t> at Mexico City to 21 km</a:t>
            </a:r>
            <a:r>
              <a:rPr lang="en-US" sz="2200" b="1" baseline="30000" dirty="0">
                <a:solidFill>
                  <a:srgbClr val="0000FF"/>
                </a:solidFill>
                <a:latin typeface="Arial Narrow"/>
                <a:cs typeface="Arial Narrow"/>
              </a:rPr>
              <a:t>2</a:t>
            </a:r>
            <a:r>
              <a:rPr lang="en-US" sz="2200" b="1" dirty="0">
                <a:solidFill>
                  <a:srgbClr val="0000FF"/>
                </a:solidFill>
                <a:latin typeface="Arial Narrow"/>
                <a:cs typeface="Arial Narrow"/>
              </a:rPr>
              <a:t> at Canadian Tar Sands</a:t>
            </a:r>
          </a:p>
          <a:p>
            <a:pPr indent="-228600" defTabSz="228600">
              <a:spcBef>
                <a:spcPts val="600"/>
              </a:spcBef>
              <a:buFont typeface="Arial" panose="020B0604020202020204" pitchFamily="34" charset="0"/>
              <a:buChar char="•"/>
            </a:pPr>
            <a:r>
              <a:rPr lang="en-US" sz="2200" b="1" dirty="0">
                <a:solidFill>
                  <a:srgbClr val="0000FF"/>
                </a:solidFill>
                <a:latin typeface="Arial Narrow"/>
                <a:cs typeface="Arial Narrow"/>
              </a:rPr>
              <a:t>FOR: N/S +/-210 pixels,</a:t>
            </a:r>
          </a:p>
          <a:p>
            <a:pPr defTabSz="228600">
              <a:spcBef>
                <a:spcPts val="600"/>
              </a:spcBef>
            </a:pPr>
            <a:r>
              <a:rPr lang="en-US" sz="2200" b="1" dirty="0">
                <a:solidFill>
                  <a:srgbClr val="0000FF"/>
                </a:solidFill>
                <a:latin typeface="Arial Narrow"/>
                <a:cs typeface="Arial Narrow"/>
              </a:rPr>
              <a:t>              E/W +230/160 pixels </a:t>
            </a:r>
          </a:p>
          <a:p>
            <a:pPr indent="-228600" defTabSz="228600">
              <a:spcBef>
                <a:spcPts val="600"/>
              </a:spcBef>
              <a:buFont typeface="Arial" panose="020B0604020202020204" pitchFamily="34" charset="0"/>
              <a:buChar char="•"/>
            </a:pPr>
            <a:r>
              <a:rPr lang="en-US" sz="2200" b="1" dirty="0">
                <a:solidFill>
                  <a:srgbClr val="FF0000"/>
                </a:solidFill>
                <a:latin typeface="Arial Narrow"/>
                <a:cs typeface="Arial Narrow"/>
              </a:rPr>
              <a:t>Optimized scan:</a:t>
            </a:r>
            <a:r>
              <a:rPr lang="en-US" sz="2200" b="1" dirty="0">
                <a:solidFill>
                  <a:srgbClr val="0000FF"/>
                </a:solidFill>
                <a:latin typeface="Arial Narrow"/>
                <a:cs typeface="Arial Narrow"/>
              </a:rPr>
              <a:t> in the early morning and late afternoon, daylight portion of FOR, higher temporal resolution</a:t>
            </a:r>
          </a:p>
          <a:p>
            <a:pPr indent="-228600" defTabSz="228600">
              <a:spcBef>
                <a:spcPts val="600"/>
              </a:spcBef>
              <a:buFont typeface="Arial" panose="020B0604020202020204" pitchFamily="34" charset="0"/>
              <a:buChar char="•"/>
            </a:pPr>
            <a:r>
              <a:rPr lang="en-US" sz="2200" b="1" dirty="0">
                <a:solidFill>
                  <a:srgbClr val="FF0000"/>
                </a:solidFill>
                <a:latin typeface="Arial Narrow"/>
                <a:cs typeface="Arial Narrow"/>
              </a:rPr>
              <a:t>High-time scan (up to 25%): </a:t>
            </a:r>
            <a:r>
              <a:rPr lang="en-US" sz="2200" b="1" dirty="0">
                <a:solidFill>
                  <a:srgbClr val="0000FF"/>
                </a:solidFill>
                <a:latin typeface="Arial Narrow"/>
                <a:cs typeface="Arial Narrow"/>
              </a:rPr>
              <a:t>selected portion of FOR at higher temporal resolution (e.g., &lt;= 10 mins)</a:t>
            </a:r>
          </a:p>
        </p:txBody>
      </p:sp>
      <p:pic>
        <p:nvPicPr>
          <p:cNvPr id="6" name="Picture 5">
            <a:extLst>
              <a:ext uri="{FF2B5EF4-FFF2-40B4-BE49-F238E27FC236}">
                <a16:creationId xmlns:a16="http://schemas.microsoft.com/office/drawing/2014/main" id="{86F4674B-4296-6D43-A25C-2A2974E9DB6F}"/>
              </a:ext>
            </a:extLst>
          </p:cNvPr>
          <p:cNvPicPr>
            <a:picLocks noChangeAspect="1"/>
          </p:cNvPicPr>
          <p:nvPr/>
        </p:nvPicPr>
        <p:blipFill rotWithShape="1">
          <a:blip r:embed="rId3"/>
          <a:srcRect l="10152" t="12520" r="10281" b="8383"/>
          <a:stretch/>
        </p:blipFill>
        <p:spPr>
          <a:xfrm>
            <a:off x="100285" y="1421009"/>
            <a:ext cx="6675120" cy="5120640"/>
          </a:xfrm>
          <a:prstGeom prst="rect">
            <a:avLst/>
          </a:prstGeom>
        </p:spPr>
      </p:pic>
      <p:sp>
        <p:nvSpPr>
          <p:cNvPr id="2" name="TextBox 1">
            <a:extLst>
              <a:ext uri="{FF2B5EF4-FFF2-40B4-BE49-F238E27FC236}">
                <a16:creationId xmlns:a16="http://schemas.microsoft.com/office/drawing/2014/main" id="{BCB8AE49-1932-654B-8FB5-A1ED2608A36F}"/>
              </a:ext>
            </a:extLst>
          </p:cNvPr>
          <p:cNvSpPr txBox="1"/>
          <p:nvPr/>
        </p:nvSpPr>
        <p:spPr>
          <a:xfrm>
            <a:off x="481596" y="6413828"/>
            <a:ext cx="6106983" cy="523220"/>
          </a:xfrm>
          <a:prstGeom prst="rect">
            <a:avLst/>
          </a:prstGeom>
          <a:noFill/>
        </p:spPr>
        <p:txBody>
          <a:bodyPr wrap="square" rtlCol="0">
            <a:spAutoFit/>
          </a:bodyPr>
          <a:lstStyle/>
          <a:p>
            <a:pPr marL="285750" indent="-285750" defTabSz="457200">
              <a:buFont typeface="Arial" panose="020B0604020202020204" pitchFamily="34" charset="0"/>
              <a:buChar char="•"/>
            </a:pPr>
            <a:r>
              <a:rPr lang="en-US" sz="1400" dirty="0">
                <a:solidFill>
                  <a:prstClr val="black"/>
                </a:solidFill>
                <a:latin typeface="Calibri"/>
              </a:rPr>
              <a:t>Field of regard is optimized to cover both Puerto Rico and Canadian tar sands.</a:t>
            </a:r>
          </a:p>
          <a:p>
            <a:pPr marL="285750" indent="-285750" defTabSz="457200">
              <a:buFont typeface="Arial" panose="020B0604020202020204" pitchFamily="34" charset="0"/>
              <a:buChar char="•"/>
            </a:pPr>
            <a:r>
              <a:rPr lang="en-US" sz="1400" dirty="0">
                <a:solidFill>
                  <a:prstClr val="black"/>
                </a:solidFill>
                <a:latin typeface="Calibri"/>
              </a:rPr>
              <a:t>S5p-TROPOMI NO2 product oversampled by Kang Sun.</a:t>
            </a:r>
          </a:p>
        </p:txBody>
      </p:sp>
      <p:sp>
        <p:nvSpPr>
          <p:cNvPr id="8" name="TextBox 7">
            <a:extLst>
              <a:ext uri="{FF2B5EF4-FFF2-40B4-BE49-F238E27FC236}">
                <a16:creationId xmlns:a16="http://schemas.microsoft.com/office/drawing/2014/main" id="{C23D1E4F-EDB5-134F-A137-CD48A8304FD8}"/>
              </a:ext>
            </a:extLst>
          </p:cNvPr>
          <p:cNvSpPr txBox="1"/>
          <p:nvPr/>
        </p:nvSpPr>
        <p:spPr>
          <a:xfrm>
            <a:off x="-46074" y="1024367"/>
            <a:ext cx="12238073" cy="461665"/>
          </a:xfrm>
          <a:prstGeom prst="rect">
            <a:avLst/>
          </a:prstGeom>
          <a:noFill/>
        </p:spPr>
        <p:txBody>
          <a:bodyPr wrap="square">
            <a:spAutoFit/>
          </a:bodyPr>
          <a:lstStyle/>
          <a:p>
            <a:pPr marL="342900" lvl="1" indent="-342900">
              <a:buFont typeface="Wingdings" charset="2"/>
              <a:buChar char="q"/>
              <a:defRPr/>
            </a:pPr>
            <a:r>
              <a:rPr lang="en-US" sz="2400" b="1" dirty="0">
                <a:solidFill>
                  <a:srgbClr val="000090"/>
                </a:solidFill>
                <a:latin typeface="Arial Narrow"/>
                <a:ea typeface="ＭＳ Ｐゴシック" charset="0"/>
                <a:cs typeface="Arial Narrow"/>
              </a:rPr>
              <a:t>Operate on geostationary communications satellite Intelsat 40e (IS40e) at 91</a:t>
            </a:r>
            <a:r>
              <a:rPr lang="en-US" sz="2400" b="1" baseline="30000" dirty="0">
                <a:solidFill>
                  <a:srgbClr val="000090"/>
                </a:solidFill>
                <a:latin typeface="Arial Narrow"/>
                <a:ea typeface="ＭＳ Ｐゴシック" charset="0"/>
                <a:cs typeface="Arial Narrow"/>
              </a:rPr>
              <a:t> ∘ </a:t>
            </a:r>
            <a:r>
              <a:rPr lang="en-US" sz="2400" b="1" dirty="0">
                <a:solidFill>
                  <a:srgbClr val="000090"/>
                </a:solidFill>
                <a:latin typeface="Arial Narrow"/>
                <a:ea typeface="ＭＳ Ｐゴシック" charset="0"/>
                <a:cs typeface="Arial Narrow"/>
              </a:rPr>
              <a:t>W</a:t>
            </a:r>
          </a:p>
        </p:txBody>
      </p:sp>
    </p:spTree>
    <p:extLst>
      <p:ext uri="{BB962C8B-B14F-4D97-AF65-F5344CB8AC3E}">
        <p14:creationId xmlns:p14="http://schemas.microsoft.com/office/powerpoint/2010/main" val="1297610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68093" y="-28382"/>
            <a:ext cx="8472649" cy="988416"/>
          </a:xfrm>
        </p:spPr>
        <p:txBody>
          <a:bodyPr/>
          <a:lstStyle/>
          <a:p>
            <a:pPr fontAlgn="auto">
              <a:spcAft>
                <a:spcPts val="0"/>
              </a:spcAft>
              <a:defRPr/>
            </a:pPr>
            <a:r>
              <a:rPr lang="en-US" sz="3200" b="1" dirty="0">
                <a:solidFill>
                  <a:schemeClr val="bg1"/>
                </a:solidFill>
                <a:ea typeface="ＭＳ Ｐゴシック" charset="-128"/>
              </a:rPr>
              <a:t>Baseline and Threshold Products </a:t>
            </a:r>
            <a:r>
              <a:rPr lang="en-US" sz="3200" b="1" dirty="0">
                <a:solidFill>
                  <a:srgbClr val="FF0000"/>
                </a:solidFill>
                <a:ea typeface="ＭＳ Ｐゴシック" charset="-128"/>
              </a:rPr>
              <a:t>(Variables) </a:t>
            </a:r>
            <a:r>
              <a:rPr lang="en-US" sz="3200" b="1" dirty="0">
                <a:solidFill>
                  <a:schemeClr val="bg1"/>
                </a:solidFill>
                <a:ea typeface="ＭＳ Ｐゴシック" charset="-128"/>
              </a:rPr>
              <a:t>&amp; Requirements</a:t>
            </a:r>
            <a:endParaRPr lang="en-US" sz="3200" dirty="0">
              <a:solidFill>
                <a:schemeClr val="bg1"/>
              </a:solidFill>
              <a:ea typeface="+mj-ea"/>
            </a:endParaRPr>
          </a:p>
        </p:txBody>
      </p:sp>
      <p:sp>
        <p:nvSpPr>
          <p:cNvPr id="6" name="Slide Number Placeholder 5"/>
          <p:cNvSpPr>
            <a:spLocks noGrp="1"/>
          </p:cNvSpPr>
          <p:nvPr>
            <p:ph type="sldNum" sz="quarter" idx="12"/>
          </p:nvPr>
        </p:nvSpPr>
        <p:spPr/>
        <p:txBody>
          <a:bodyPr/>
          <a:lstStyle/>
          <a:p>
            <a:pPr>
              <a:defRPr/>
            </a:pPr>
            <a:fld id="{464442FC-C654-E44A-A663-725279F4C8FF}" type="slidenum">
              <a:rPr lang="en-US" smtClean="0"/>
              <a:pPr>
                <a:defRPr/>
              </a:pPr>
              <a:t>15</a:t>
            </a:fld>
            <a:endParaRPr lang="en-US" dirty="0"/>
          </a:p>
        </p:txBody>
      </p:sp>
      <p:graphicFrame>
        <p:nvGraphicFramePr>
          <p:cNvPr id="5" name="Table 4"/>
          <p:cNvGraphicFramePr>
            <a:graphicFrameLocks noGrp="1"/>
          </p:cNvGraphicFramePr>
          <p:nvPr/>
        </p:nvGraphicFramePr>
        <p:xfrm>
          <a:off x="1945094" y="1077563"/>
          <a:ext cx="8200392" cy="3358833"/>
        </p:xfrm>
        <a:graphic>
          <a:graphicData uri="http://schemas.openxmlformats.org/drawingml/2006/table">
            <a:tbl>
              <a:tblPr firstRow="1" firstCol="1" bandRow="1">
                <a:tableStyleId>{5C22544A-7EE6-4342-B048-85BDC9FD1C3A}</a:tableStyleId>
              </a:tblPr>
              <a:tblGrid>
                <a:gridCol w="3084414">
                  <a:extLst>
                    <a:ext uri="{9D8B030D-6E8A-4147-A177-3AD203B41FA5}">
                      <a16:colId xmlns:a16="http://schemas.microsoft.com/office/drawing/2014/main" val="20000"/>
                    </a:ext>
                  </a:extLst>
                </a:gridCol>
                <a:gridCol w="3097422">
                  <a:extLst>
                    <a:ext uri="{9D8B030D-6E8A-4147-A177-3AD203B41FA5}">
                      <a16:colId xmlns:a16="http://schemas.microsoft.com/office/drawing/2014/main" val="20001"/>
                    </a:ext>
                  </a:extLst>
                </a:gridCol>
                <a:gridCol w="2018556">
                  <a:extLst>
                    <a:ext uri="{9D8B030D-6E8A-4147-A177-3AD203B41FA5}">
                      <a16:colId xmlns:a16="http://schemas.microsoft.com/office/drawing/2014/main" val="20002"/>
                    </a:ext>
                  </a:extLst>
                </a:gridCol>
              </a:tblGrid>
              <a:tr h="0">
                <a:tc>
                  <a:txBody>
                    <a:bodyPr/>
                    <a:lstStyle/>
                    <a:p>
                      <a:pPr marL="0" marR="0" algn="ctr">
                        <a:spcBef>
                          <a:spcPts val="0"/>
                        </a:spcBef>
                        <a:spcAft>
                          <a:spcPts val="0"/>
                        </a:spcAft>
                      </a:pPr>
                      <a:r>
                        <a:rPr lang="en-US" sz="2000" dirty="0">
                          <a:effectLst/>
                        </a:rPr>
                        <a:t>Species/Products</a:t>
                      </a:r>
                      <a:endParaRPr lang="en-US" sz="20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2000" dirty="0">
                          <a:effectLst/>
                        </a:rPr>
                        <a:t>Required Precision</a:t>
                      </a:r>
                      <a:endParaRPr lang="en-US" sz="2000" dirty="0">
                        <a:effectLst/>
                        <a:latin typeface="Cambria"/>
                        <a:ea typeface="Cambria"/>
                        <a:cs typeface="Times New Roman"/>
                      </a:endParaRPr>
                    </a:p>
                    <a:p>
                      <a:pPr marL="0" marR="0" algn="ctr">
                        <a:lnSpc>
                          <a:spcPts val="900"/>
                        </a:lnSpc>
                        <a:spcBef>
                          <a:spcPts val="0"/>
                        </a:spcBef>
                        <a:spcAft>
                          <a:spcPts val="0"/>
                        </a:spcAft>
                      </a:pPr>
                      <a:r>
                        <a:rPr lang="en-US" sz="2000" dirty="0">
                          <a:effectLst/>
                        </a:rPr>
                        <a:t> </a:t>
                      </a:r>
                      <a:endParaRPr lang="en-US" sz="20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2000" dirty="0">
                          <a:solidFill>
                            <a:srgbClr val="FF0000"/>
                          </a:solidFill>
                          <a:effectLst/>
                          <a:latin typeface="+mn-lt"/>
                          <a:ea typeface="Cambria"/>
                          <a:cs typeface="Times New Roman"/>
                        </a:rPr>
                        <a:t>Temporal Revisit*</a:t>
                      </a:r>
                    </a:p>
                  </a:txBody>
                  <a:tcPr marL="8890" marR="8890" marT="8890" marB="8890" anchor="ctr"/>
                </a:tc>
                <a:extLst>
                  <a:ext uri="{0D108BD9-81ED-4DB2-BD59-A6C34878D82A}">
                    <a16:rowId xmlns:a16="http://schemas.microsoft.com/office/drawing/2014/main" val="10000"/>
                  </a:ext>
                </a:extLst>
              </a:tr>
              <a:tr h="0">
                <a:tc>
                  <a:txBody>
                    <a:bodyPr/>
                    <a:lstStyle/>
                    <a:p>
                      <a:pPr marL="0" marR="0" algn="ctr">
                        <a:spcBef>
                          <a:spcPts val="0"/>
                        </a:spcBef>
                        <a:spcAft>
                          <a:spcPts val="0"/>
                        </a:spcAft>
                      </a:pPr>
                      <a:r>
                        <a:rPr lang="en-US" sz="2000" dirty="0">
                          <a:effectLst/>
                        </a:rPr>
                        <a:t>0-2 km O</a:t>
                      </a:r>
                      <a:r>
                        <a:rPr lang="en-US" sz="2000" baseline="-25000" dirty="0">
                          <a:effectLst/>
                        </a:rPr>
                        <a:t>3 </a:t>
                      </a:r>
                      <a:r>
                        <a:rPr lang="en-US" sz="2000" dirty="0">
                          <a:effectLst/>
                        </a:rPr>
                        <a:t>(Selected Scenes) </a:t>
                      </a:r>
                      <a:r>
                        <a:rPr lang="en-US" sz="2000" dirty="0">
                          <a:solidFill>
                            <a:srgbClr val="FFFF00"/>
                          </a:solidFill>
                          <a:effectLst/>
                        </a:rPr>
                        <a:t>Baseline only</a:t>
                      </a:r>
                      <a:endParaRPr lang="en-US" sz="20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ppbv</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2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1"/>
                  </a:ext>
                </a:extLst>
              </a:tr>
              <a:tr h="313536">
                <a:tc>
                  <a:txBody>
                    <a:bodyPr/>
                    <a:lstStyle/>
                    <a:p>
                      <a:pPr marL="0" marR="0" algn="ctr">
                        <a:spcBef>
                          <a:spcPts val="0"/>
                        </a:spcBef>
                        <a:spcAft>
                          <a:spcPts val="0"/>
                        </a:spcAft>
                      </a:pPr>
                      <a:r>
                        <a:rPr lang="en-US" sz="2000" dirty="0">
                          <a:effectLst/>
                        </a:rPr>
                        <a:t>Tropospheric O</a:t>
                      </a:r>
                      <a:r>
                        <a:rPr lang="en-US" sz="2000" baseline="-25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ppbv</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2"/>
                  </a:ext>
                </a:extLst>
              </a:tr>
              <a:tr h="313536">
                <a:tc>
                  <a:txBody>
                    <a:bodyPr/>
                    <a:lstStyle/>
                    <a:p>
                      <a:pPr marL="0" marR="0" algn="ctr">
                        <a:spcBef>
                          <a:spcPts val="0"/>
                        </a:spcBef>
                        <a:spcAft>
                          <a:spcPts val="0"/>
                        </a:spcAft>
                      </a:pPr>
                      <a:r>
                        <a:rPr lang="en-US" sz="2000" dirty="0">
                          <a:effectLst/>
                        </a:rPr>
                        <a:t>Total O</a:t>
                      </a:r>
                      <a:r>
                        <a:rPr lang="en-US" sz="2000" baseline="-25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3%</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3"/>
                  </a:ext>
                </a:extLst>
              </a:tr>
              <a:tr h="313536">
                <a:tc>
                  <a:txBody>
                    <a:bodyPr/>
                    <a:lstStyle/>
                    <a:p>
                      <a:pPr marL="0" marR="0" algn="ctr">
                        <a:spcBef>
                          <a:spcPts val="0"/>
                        </a:spcBef>
                        <a:spcAft>
                          <a:spcPts val="0"/>
                        </a:spcAft>
                      </a:pPr>
                      <a:r>
                        <a:rPr lang="en-US" sz="2000" dirty="0">
                          <a:effectLst/>
                        </a:rPr>
                        <a:t>Tropospheric NO</a:t>
                      </a:r>
                      <a:r>
                        <a:rPr lang="en-US" sz="2000" baseline="-25000" dirty="0">
                          <a:effectLst/>
                        </a:rPr>
                        <a:t>2</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 10</a:t>
                      </a:r>
                      <a:r>
                        <a:rPr lang="en-US" sz="2000" baseline="30000" dirty="0">
                          <a:effectLst/>
                        </a:rPr>
                        <a:t>15</a:t>
                      </a:r>
                      <a:r>
                        <a:rPr lang="en-US" sz="2000" dirty="0">
                          <a:effectLst/>
                        </a:rPr>
                        <a:t> molecules cm</a:t>
                      </a:r>
                      <a:r>
                        <a:rPr lang="en-US" sz="2000" baseline="30000" dirty="0">
                          <a:effectLst/>
                        </a:rPr>
                        <a:t>-2</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4"/>
                  </a:ext>
                </a:extLst>
              </a:tr>
              <a:tr h="313536">
                <a:tc>
                  <a:txBody>
                    <a:bodyPr/>
                    <a:lstStyle/>
                    <a:p>
                      <a:pPr marL="0" marR="0" algn="ctr">
                        <a:spcBef>
                          <a:spcPts val="0"/>
                        </a:spcBef>
                        <a:spcAft>
                          <a:spcPts val="0"/>
                        </a:spcAft>
                      </a:pPr>
                      <a:r>
                        <a:rPr lang="en-US" sz="2000" dirty="0">
                          <a:effectLst/>
                        </a:rPr>
                        <a:t>Tropospheric H</a:t>
                      </a:r>
                      <a:r>
                        <a:rPr lang="en-US" sz="2000" baseline="-25000" dirty="0">
                          <a:effectLst/>
                        </a:rPr>
                        <a:t>2</a:t>
                      </a:r>
                      <a:r>
                        <a:rPr lang="en-US" sz="2000" dirty="0">
                          <a:effectLst/>
                        </a:rPr>
                        <a:t>CO</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1.0 × 10</a:t>
                      </a:r>
                      <a:r>
                        <a:rPr lang="en-US" sz="2000" baseline="30000" dirty="0">
                          <a:effectLst/>
                        </a:rPr>
                        <a:t>16</a:t>
                      </a:r>
                      <a:r>
                        <a:rPr lang="en-US" sz="2000" dirty="0">
                          <a:effectLst/>
                        </a:rPr>
                        <a:t> molecules cm</a:t>
                      </a:r>
                      <a:r>
                        <a:rPr lang="en-US" sz="2000" baseline="30000" dirty="0">
                          <a:effectLst/>
                        </a:rPr>
                        <a:t>-2</a:t>
                      </a:r>
                      <a:endParaRPr lang="en-US" sz="20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dirty="0">
                          <a:effectLst/>
                        </a:rPr>
                        <a:t>3 hour</a:t>
                      </a:r>
                      <a:endParaRPr lang="en-US" sz="20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5"/>
                  </a:ext>
                </a:extLst>
              </a:tr>
              <a:tr h="313536">
                <a:tc>
                  <a:txBody>
                    <a:bodyPr/>
                    <a:lstStyle/>
                    <a:p>
                      <a:pPr marL="0" marR="0" algn="ctr">
                        <a:spcBef>
                          <a:spcPts val="0"/>
                        </a:spcBef>
                        <a:spcAft>
                          <a:spcPts val="0"/>
                        </a:spcAft>
                      </a:pPr>
                      <a:r>
                        <a:rPr lang="en-US" sz="2000" b="1" dirty="0">
                          <a:solidFill>
                            <a:schemeClr val="accent6">
                              <a:lumMod val="75000"/>
                            </a:schemeClr>
                          </a:solidFill>
                          <a:effectLst/>
                        </a:rPr>
                        <a:t>Tropospheric SO</a:t>
                      </a:r>
                      <a:r>
                        <a:rPr lang="en-US" sz="2000" b="1" baseline="-25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1.0 × 10</a:t>
                      </a:r>
                      <a:r>
                        <a:rPr lang="en-US" sz="2000" b="1" baseline="30000" dirty="0">
                          <a:solidFill>
                            <a:schemeClr val="accent6">
                              <a:lumMod val="75000"/>
                            </a:schemeClr>
                          </a:solidFill>
                          <a:effectLst/>
                        </a:rPr>
                        <a:t>16</a:t>
                      </a:r>
                      <a:r>
                        <a:rPr lang="en-US" sz="2000" b="1" dirty="0">
                          <a:solidFill>
                            <a:schemeClr val="accent6">
                              <a:lumMod val="75000"/>
                            </a:schemeClr>
                          </a:solidFill>
                          <a:effectLst/>
                        </a:rPr>
                        <a:t> molecules cm</a:t>
                      </a:r>
                      <a:r>
                        <a:rPr lang="en-US" sz="2000" b="1" baseline="30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3 hour</a:t>
                      </a:r>
                      <a:endParaRPr lang="en-US" sz="2000" b="1" dirty="0">
                        <a:solidFill>
                          <a:schemeClr val="accent6">
                            <a:lumMod val="75000"/>
                          </a:schemeClr>
                        </a:solidFill>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6"/>
                  </a:ext>
                </a:extLst>
              </a:tr>
              <a:tr h="313536">
                <a:tc>
                  <a:txBody>
                    <a:bodyPr/>
                    <a:lstStyle/>
                    <a:p>
                      <a:pPr marL="0" marR="0" algn="ctr">
                        <a:spcBef>
                          <a:spcPts val="0"/>
                        </a:spcBef>
                        <a:spcAft>
                          <a:spcPts val="0"/>
                        </a:spcAft>
                      </a:pPr>
                      <a:r>
                        <a:rPr lang="en-US" sz="2000" b="1" dirty="0">
                          <a:solidFill>
                            <a:schemeClr val="accent6">
                              <a:lumMod val="75000"/>
                            </a:schemeClr>
                          </a:solidFill>
                          <a:effectLst/>
                        </a:rPr>
                        <a:t>Tropospheric C</a:t>
                      </a:r>
                      <a:r>
                        <a:rPr lang="en-US" sz="2000" b="1" baseline="-25000" dirty="0">
                          <a:solidFill>
                            <a:schemeClr val="accent6">
                              <a:lumMod val="75000"/>
                            </a:schemeClr>
                          </a:solidFill>
                          <a:effectLst/>
                        </a:rPr>
                        <a:t>2</a:t>
                      </a:r>
                      <a:r>
                        <a:rPr lang="en-US" sz="2000" b="1" dirty="0">
                          <a:solidFill>
                            <a:schemeClr val="accent6">
                              <a:lumMod val="75000"/>
                            </a:schemeClr>
                          </a:solidFill>
                          <a:effectLst/>
                        </a:rPr>
                        <a:t>H</a:t>
                      </a:r>
                      <a:r>
                        <a:rPr lang="en-US" sz="2000" b="1" baseline="-25000" dirty="0">
                          <a:solidFill>
                            <a:schemeClr val="accent6">
                              <a:lumMod val="75000"/>
                            </a:schemeClr>
                          </a:solidFill>
                          <a:effectLst/>
                        </a:rPr>
                        <a:t>2</a:t>
                      </a:r>
                      <a:r>
                        <a:rPr lang="en-US" sz="2000" b="1" dirty="0">
                          <a:solidFill>
                            <a:schemeClr val="accent6">
                              <a:lumMod val="75000"/>
                            </a:schemeClr>
                          </a:solidFill>
                          <a:effectLst/>
                        </a:rPr>
                        <a:t>O</a:t>
                      </a:r>
                      <a:r>
                        <a:rPr lang="en-US" sz="2000" b="1" baseline="-25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4.0 × 10</a:t>
                      </a:r>
                      <a:r>
                        <a:rPr lang="en-US" sz="2000" b="1" baseline="30000" dirty="0">
                          <a:solidFill>
                            <a:schemeClr val="accent6">
                              <a:lumMod val="75000"/>
                            </a:schemeClr>
                          </a:solidFill>
                          <a:effectLst/>
                        </a:rPr>
                        <a:t>14</a:t>
                      </a:r>
                      <a:r>
                        <a:rPr lang="en-US" sz="2000" b="1" dirty="0">
                          <a:solidFill>
                            <a:schemeClr val="accent6">
                              <a:lumMod val="75000"/>
                            </a:schemeClr>
                          </a:solidFill>
                          <a:effectLst/>
                        </a:rPr>
                        <a:t> molecules cm</a:t>
                      </a:r>
                      <a:r>
                        <a:rPr lang="en-US" sz="2000" b="1" baseline="30000" dirty="0">
                          <a:solidFill>
                            <a:schemeClr val="accent6">
                              <a:lumMod val="75000"/>
                            </a:schemeClr>
                          </a:solidFill>
                          <a:effectLst/>
                        </a:rPr>
                        <a:t>-2</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3 hour</a:t>
                      </a:r>
                      <a:endParaRPr lang="en-US" sz="2000" b="1" dirty="0">
                        <a:solidFill>
                          <a:schemeClr val="accent6">
                            <a:lumMod val="75000"/>
                          </a:schemeClr>
                        </a:solidFill>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7"/>
                  </a:ext>
                </a:extLst>
              </a:tr>
              <a:tr h="313536">
                <a:tc>
                  <a:txBody>
                    <a:bodyPr/>
                    <a:lstStyle/>
                    <a:p>
                      <a:pPr marL="0" marR="0" algn="ctr">
                        <a:spcBef>
                          <a:spcPts val="0"/>
                        </a:spcBef>
                        <a:spcAft>
                          <a:spcPts val="0"/>
                        </a:spcAft>
                      </a:pPr>
                      <a:r>
                        <a:rPr lang="en-US" sz="2000" b="1" dirty="0">
                          <a:solidFill>
                            <a:schemeClr val="accent6">
                              <a:lumMod val="75000"/>
                            </a:schemeClr>
                          </a:solidFill>
                          <a:effectLst/>
                        </a:rPr>
                        <a:t>Aerosol Optical Depth</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0.10</a:t>
                      </a:r>
                      <a:endParaRPr lang="en-US" sz="2000" b="1" dirty="0">
                        <a:solidFill>
                          <a:schemeClr val="accent6">
                            <a:lumMod val="75000"/>
                          </a:schemeClr>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2000" b="1" dirty="0">
                          <a:solidFill>
                            <a:schemeClr val="accent6">
                              <a:lumMod val="75000"/>
                            </a:schemeClr>
                          </a:solidFill>
                          <a:effectLst/>
                        </a:rPr>
                        <a:t>1 hour</a:t>
                      </a:r>
                      <a:endParaRPr lang="en-US" sz="2000" b="1" dirty="0">
                        <a:solidFill>
                          <a:schemeClr val="accent6">
                            <a:lumMod val="75000"/>
                          </a:schemeClr>
                        </a:solidFill>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8"/>
                  </a:ext>
                </a:extLst>
              </a:tr>
            </a:tbl>
          </a:graphicData>
        </a:graphic>
      </p:graphicFrame>
      <p:sp>
        <p:nvSpPr>
          <p:cNvPr id="8" name="Rectangle 7">
            <a:extLst>
              <a:ext uri="{FF2B5EF4-FFF2-40B4-BE49-F238E27FC236}">
                <a16:creationId xmlns:a16="http://schemas.microsoft.com/office/drawing/2014/main" id="{9083B882-A535-E544-B30D-E45164C388E3}"/>
              </a:ext>
            </a:extLst>
          </p:cNvPr>
          <p:cNvSpPr/>
          <p:nvPr/>
        </p:nvSpPr>
        <p:spPr>
          <a:xfrm>
            <a:off x="1524001" y="5354116"/>
            <a:ext cx="9234435" cy="1600438"/>
          </a:xfrm>
          <a:prstGeom prst="rect">
            <a:avLst/>
          </a:prstGeom>
        </p:spPr>
        <p:txBody>
          <a:bodyPr wrap="square">
            <a:spAutoFit/>
          </a:bodyPr>
          <a:lstStyle/>
          <a:p>
            <a:pPr indent="-342900">
              <a:buFont typeface="Wingdings" pitchFamily="2" charset="2"/>
              <a:buChar char="q"/>
              <a:defRPr/>
            </a:pPr>
            <a:r>
              <a:rPr lang="en-US" sz="2000" b="1" kern="0" dirty="0">
                <a:solidFill>
                  <a:schemeClr val="accent6">
                    <a:lumMod val="75000"/>
                  </a:schemeClr>
                </a:solidFill>
                <a:latin typeface="Calibri" panose="020F0502020204030204" pitchFamily="34" charset="0"/>
                <a:cs typeface="Calibri" panose="020F0502020204030204" pitchFamily="34" charset="0"/>
              </a:rPr>
              <a:t>Aerosols, SO</a:t>
            </a:r>
            <a:r>
              <a:rPr lang="en-US" sz="2000" b="1" kern="0" baseline="-25000" dirty="0">
                <a:solidFill>
                  <a:schemeClr val="accent6">
                    <a:lumMod val="75000"/>
                  </a:schemeClr>
                </a:solidFill>
                <a:latin typeface="Calibri" panose="020F0502020204030204" pitchFamily="34" charset="0"/>
                <a:cs typeface="Calibri" panose="020F0502020204030204" pitchFamily="34" charset="0"/>
              </a:rPr>
              <a:t>2</a:t>
            </a:r>
            <a:r>
              <a:rPr lang="en-US" sz="2000" b="1" kern="0" dirty="0">
                <a:solidFill>
                  <a:schemeClr val="accent6">
                    <a:lumMod val="75000"/>
                  </a:schemeClr>
                </a:solidFill>
                <a:latin typeface="Calibri" panose="020F0502020204030204" pitchFamily="34" charset="0"/>
                <a:cs typeface="Calibri" panose="020F0502020204030204" pitchFamily="34" charset="0"/>
              </a:rPr>
              <a:t>, C</a:t>
            </a:r>
            <a:r>
              <a:rPr lang="en-US" sz="2000" b="1" kern="0" baseline="-25000" dirty="0">
                <a:solidFill>
                  <a:schemeClr val="accent6">
                    <a:lumMod val="75000"/>
                  </a:schemeClr>
                </a:solidFill>
                <a:latin typeface="Calibri" panose="020F0502020204030204" pitchFamily="34" charset="0"/>
                <a:cs typeface="Calibri" panose="020F0502020204030204" pitchFamily="34" charset="0"/>
              </a:rPr>
              <a:t>2</a:t>
            </a:r>
            <a:r>
              <a:rPr lang="en-US" sz="2000" b="1" kern="0" dirty="0">
                <a:solidFill>
                  <a:schemeClr val="accent6">
                    <a:lumMod val="75000"/>
                  </a:schemeClr>
                </a:solidFill>
                <a:latin typeface="Calibri" panose="020F0502020204030204" pitchFamily="34" charset="0"/>
                <a:cs typeface="Calibri" panose="020F0502020204030204" pitchFamily="34" charset="0"/>
              </a:rPr>
              <a:t>H</a:t>
            </a:r>
            <a:r>
              <a:rPr lang="en-US" sz="2000" b="1" kern="0" baseline="-25000" dirty="0">
                <a:solidFill>
                  <a:schemeClr val="accent6">
                    <a:lumMod val="75000"/>
                  </a:schemeClr>
                </a:solidFill>
                <a:latin typeface="Calibri" panose="020F0502020204030204" pitchFamily="34" charset="0"/>
                <a:cs typeface="Calibri" panose="020F0502020204030204" pitchFamily="34" charset="0"/>
              </a:rPr>
              <a:t>2</a:t>
            </a:r>
            <a:r>
              <a:rPr lang="en-US" sz="2000" b="1" kern="0" dirty="0">
                <a:solidFill>
                  <a:schemeClr val="accent6">
                    <a:lumMod val="75000"/>
                  </a:schemeClr>
                </a:solidFill>
                <a:latin typeface="Calibri" panose="020F0502020204030204" pitchFamily="34" charset="0"/>
                <a:cs typeface="Calibri" panose="020F0502020204030204" pitchFamily="34" charset="0"/>
              </a:rPr>
              <a:t>O</a:t>
            </a:r>
            <a:r>
              <a:rPr lang="en-US" sz="2000" b="1" kern="0" baseline="-25000" dirty="0">
                <a:solidFill>
                  <a:schemeClr val="accent6">
                    <a:lumMod val="75000"/>
                  </a:schemeClr>
                </a:solidFill>
                <a:latin typeface="Calibri" panose="020F0502020204030204" pitchFamily="34" charset="0"/>
                <a:cs typeface="Calibri" panose="020F0502020204030204" pitchFamily="34" charset="0"/>
              </a:rPr>
              <a:t>2</a:t>
            </a:r>
            <a:r>
              <a:rPr lang="en-US" sz="2000" b="1" kern="0" dirty="0">
                <a:solidFill>
                  <a:schemeClr val="accent6">
                    <a:lumMod val="75000"/>
                  </a:schemeClr>
                </a:solidFill>
                <a:latin typeface="Calibri" panose="020F0502020204030204" pitchFamily="34" charset="0"/>
                <a:cs typeface="Calibri" panose="020F0502020204030204" pitchFamily="34" charset="0"/>
              </a:rPr>
              <a:t> were removed from baseline products during KDPC</a:t>
            </a:r>
          </a:p>
          <a:p>
            <a:pPr marL="342900" lvl="1">
              <a:buFont typeface="Wingdings" pitchFamily="2" charset="2"/>
              <a:buChar char="Ø"/>
              <a:defRPr/>
            </a:pPr>
            <a:r>
              <a:rPr lang="en-US" sz="1600" b="1" dirty="0">
                <a:solidFill>
                  <a:srgbClr val="0000FF"/>
                </a:solidFill>
                <a:latin typeface="Arial"/>
                <a:ea typeface="ＭＳ Ｐゴシック" charset="0"/>
                <a:cs typeface="Arial"/>
              </a:rPr>
              <a:t>Proposed to bring them back along with additional products and produce NRT/off-line products for some species, pending on funding from Satellite Needs Working Group (SNWG) in late 2022 or 2023.</a:t>
            </a:r>
          </a:p>
          <a:p>
            <a:pPr indent="-342900">
              <a:spcBef>
                <a:spcPts val="1200"/>
              </a:spcBef>
              <a:buFont typeface="Wingdings" pitchFamily="2" charset="2"/>
              <a:buChar char="q"/>
              <a:defRPr/>
            </a:pPr>
            <a:r>
              <a:rPr lang="en-US" sz="2000" b="1" kern="0" dirty="0">
                <a:solidFill>
                  <a:srgbClr val="000090"/>
                </a:solidFill>
                <a:latin typeface="Calibri" panose="020F0502020204030204" pitchFamily="34" charset="0"/>
                <a:cs typeface="Calibri" panose="020F0502020204030204" pitchFamily="34" charset="0"/>
              </a:rPr>
              <a:t>Cloud product (cloud fraction, cloud pressure): used in trace gas/aerosol retrievals</a:t>
            </a:r>
          </a:p>
        </p:txBody>
      </p:sp>
      <p:sp>
        <p:nvSpPr>
          <p:cNvPr id="2" name="TextBox 1">
            <a:extLst>
              <a:ext uri="{FF2B5EF4-FFF2-40B4-BE49-F238E27FC236}">
                <a16:creationId xmlns:a16="http://schemas.microsoft.com/office/drawing/2014/main" id="{B1B49FF3-DA35-4445-A9D1-5A51C8C4BB5D}"/>
              </a:ext>
            </a:extLst>
          </p:cNvPr>
          <p:cNvSpPr txBox="1"/>
          <p:nvPr/>
        </p:nvSpPr>
        <p:spPr>
          <a:xfrm>
            <a:off x="1764633" y="4426266"/>
            <a:ext cx="8702400" cy="830997"/>
          </a:xfrm>
          <a:prstGeom prst="rect">
            <a:avLst/>
          </a:prstGeom>
          <a:noFill/>
        </p:spPr>
        <p:txBody>
          <a:bodyPr wrap="square" rtlCol="0">
            <a:spAutoFit/>
          </a:bodyPr>
          <a:lstStyle/>
          <a:p>
            <a:r>
              <a:rPr lang="en-US" sz="1600" dirty="0">
                <a:solidFill>
                  <a:srgbClr val="FF0000"/>
                </a:solidFill>
              </a:rPr>
              <a:t>*     # of hourly measurements to be averaged to achieve required precision</a:t>
            </a:r>
            <a:endParaRPr lang="en-US" sz="1600" dirty="0"/>
          </a:p>
          <a:p>
            <a:pPr marL="285750" indent="-285750">
              <a:buFont typeface="Arial" panose="020B0604020202020204" pitchFamily="34" charset="0"/>
              <a:buChar char="•"/>
            </a:pPr>
            <a:r>
              <a:rPr lang="en-US" sz="1600" dirty="0"/>
              <a:t>Mission duration:  20 months for baseline</a:t>
            </a:r>
          </a:p>
          <a:p>
            <a:pPr marL="285750" indent="-285750">
              <a:buFont typeface="Arial" panose="020B0604020202020204" pitchFamily="34" charset="0"/>
              <a:buChar char="•"/>
            </a:pPr>
            <a:r>
              <a:rPr lang="en-US" sz="1600" dirty="0"/>
              <a:t>Spatial resolution: &lt; 60 km</a:t>
            </a:r>
            <a:r>
              <a:rPr lang="en-US" sz="1600" baseline="30000" dirty="0"/>
              <a:t>2</a:t>
            </a:r>
            <a:r>
              <a:rPr lang="en-US" sz="1600" dirty="0"/>
              <a:t> for baseline (</a:t>
            </a:r>
            <a:r>
              <a:rPr lang="en-US" sz="1600" dirty="0">
                <a:solidFill>
                  <a:srgbClr val="FF0000"/>
                </a:solidFill>
              </a:rPr>
              <a:t>4 native pixels coadded</a:t>
            </a:r>
            <a:r>
              <a:rPr lang="en-US" sz="1600" dirty="0"/>
              <a:t>)</a:t>
            </a:r>
          </a:p>
        </p:txBody>
      </p:sp>
    </p:spTree>
    <p:extLst>
      <p:ext uri="{BB962C8B-B14F-4D97-AF65-F5344CB8AC3E}">
        <p14:creationId xmlns:p14="http://schemas.microsoft.com/office/powerpoint/2010/main" val="3001454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7003"/>
            <a:ext cx="9144000" cy="806990"/>
          </a:xfrm>
        </p:spPr>
        <p:txBody>
          <a:bodyPr/>
          <a:lstStyle/>
          <a:p>
            <a:pPr fontAlgn="auto">
              <a:spcAft>
                <a:spcPts val="0"/>
              </a:spcAft>
              <a:defRPr/>
            </a:pPr>
            <a:r>
              <a:rPr lang="en-US" sz="3200" b="1" dirty="0">
                <a:solidFill>
                  <a:schemeClr val="bg1"/>
                </a:solidFill>
                <a:ea typeface="ＭＳ Ｐゴシック" charset="-128"/>
              </a:rPr>
              <a:t>TEMPO Data Products </a:t>
            </a:r>
            <a:br>
              <a:rPr lang="en-US" sz="3200" b="1" dirty="0">
                <a:solidFill>
                  <a:schemeClr val="bg1"/>
                </a:solidFill>
                <a:ea typeface="ＭＳ Ｐゴシック" charset="-128"/>
              </a:rPr>
            </a:br>
            <a:r>
              <a:rPr lang="en-US" sz="2400" b="1" dirty="0">
                <a:solidFill>
                  <a:srgbClr val="FF0000"/>
                </a:solidFill>
                <a:ea typeface="ＭＳ Ｐゴシック" charset="-128"/>
              </a:rPr>
              <a:t>(Inc. Proposed Additional &amp; NRT Products)</a:t>
            </a:r>
            <a:endParaRPr lang="en-US" sz="2400" dirty="0">
              <a:solidFill>
                <a:srgbClr val="FF0000"/>
              </a:solidFill>
              <a:ea typeface="+mj-ea"/>
            </a:endParaRPr>
          </a:p>
        </p:txBody>
      </p:sp>
      <p:sp>
        <p:nvSpPr>
          <p:cNvPr id="6" name="Slide Number Placeholder 5"/>
          <p:cNvSpPr>
            <a:spLocks noGrp="1"/>
          </p:cNvSpPr>
          <p:nvPr>
            <p:ph type="sldNum" sz="quarter" idx="12"/>
          </p:nvPr>
        </p:nvSpPr>
        <p:spPr/>
        <p:txBody>
          <a:bodyPr/>
          <a:lstStyle/>
          <a:p>
            <a:pPr>
              <a:defRPr/>
            </a:pPr>
            <a:fld id="{464442FC-C654-E44A-A663-725279F4C8FF}" type="slidenum">
              <a:rPr lang="en-US" smtClean="0"/>
              <a:pPr>
                <a:defRPr/>
              </a:pPr>
              <a:t>16</a:t>
            </a:fld>
            <a:endParaRPr lang="en-US" dirty="0"/>
          </a:p>
        </p:txBody>
      </p:sp>
      <p:graphicFrame>
        <p:nvGraphicFramePr>
          <p:cNvPr id="9" name="Table 8">
            <a:extLst>
              <a:ext uri="{FF2B5EF4-FFF2-40B4-BE49-F238E27FC236}">
                <a16:creationId xmlns:a16="http://schemas.microsoft.com/office/drawing/2014/main" id="{2BCB2C2A-03CC-624B-9D99-7B2B650CEFE7}"/>
              </a:ext>
            </a:extLst>
          </p:cNvPr>
          <p:cNvGraphicFramePr>
            <a:graphicFrameLocks noGrp="1"/>
          </p:cNvGraphicFramePr>
          <p:nvPr>
            <p:extLst>
              <p:ext uri="{D42A27DB-BD31-4B8C-83A1-F6EECF244321}">
                <p14:modId xmlns:p14="http://schemas.microsoft.com/office/powerpoint/2010/main" val="1762054562"/>
              </p:ext>
            </p:extLst>
          </p:nvPr>
        </p:nvGraphicFramePr>
        <p:xfrm>
          <a:off x="1524002" y="1038637"/>
          <a:ext cx="9143999" cy="4876674"/>
        </p:xfrm>
        <a:graphic>
          <a:graphicData uri="http://schemas.openxmlformats.org/drawingml/2006/table">
            <a:tbl>
              <a:tblPr firstRow="1" bandRow="1">
                <a:tableStyleId>{5C22544A-7EE6-4342-B048-85BDC9FD1C3A}</a:tableStyleId>
              </a:tblPr>
              <a:tblGrid>
                <a:gridCol w="737001">
                  <a:extLst>
                    <a:ext uri="{9D8B030D-6E8A-4147-A177-3AD203B41FA5}">
                      <a16:colId xmlns:a16="http://schemas.microsoft.com/office/drawing/2014/main" val="3685149852"/>
                    </a:ext>
                  </a:extLst>
                </a:gridCol>
                <a:gridCol w="1228241">
                  <a:extLst>
                    <a:ext uri="{9D8B030D-6E8A-4147-A177-3AD203B41FA5}">
                      <a16:colId xmlns:a16="http://schemas.microsoft.com/office/drawing/2014/main" val="3486842378"/>
                    </a:ext>
                  </a:extLst>
                </a:gridCol>
                <a:gridCol w="1499852">
                  <a:extLst>
                    <a:ext uri="{9D8B030D-6E8A-4147-A177-3AD203B41FA5}">
                      <a16:colId xmlns:a16="http://schemas.microsoft.com/office/drawing/2014/main" val="655482923"/>
                    </a:ext>
                  </a:extLst>
                </a:gridCol>
                <a:gridCol w="3199067">
                  <a:extLst>
                    <a:ext uri="{9D8B030D-6E8A-4147-A177-3AD203B41FA5}">
                      <a16:colId xmlns:a16="http://schemas.microsoft.com/office/drawing/2014/main" val="3467787416"/>
                    </a:ext>
                  </a:extLst>
                </a:gridCol>
                <a:gridCol w="1022918">
                  <a:extLst>
                    <a:ext uri="{9D8B030D-6E8A-4147-A177-3AD203B41FA5}">
                      <a16:colId xmlns:a16="http://schemas.microsoft.com/office/drawing/2014/main" val="3768863802"/>
                    </a:ext>
                  </a:extLst>
                </a:gridCol>
                <a:gridCol w="1456920">
                  <a:extLst>
                    <a:ext uri="{9D8B030D-6E8A-4147-A177-3AD203B41FA5}">
                      <a16:colId xmlns:a16="http://schemas.microsoft.com/office/drawing/2014/main" val="3976026841"/>
                    </a:ext>
                  </a:extLst>
                </a:gridCol>
              </a:tblGrid>
              <a:tr h="271477">
                <a:tc>
                  <a:txBody>
                    <a:bodyPr/>
                    <a:lstStyle/>
                    <a:p>
                      <a:pPr>
                        <a:lnSpc>
                          <a:spcPct val="70000"/>
                        </a:lnSpc>
                      </a:pPr>
                      <a:r>
                        <a:rPr lang="en-US" sz="1600" dirty="0"/>
                        <a:t>Level</a:t>
                      </a:r>
                    </a:p>
                  </a:txBody>
                  <a:tcPr marL="18288" marR="18288"/>
                </a:tc>
                <a:tc>
                  <a:txBody>
                    <a:bodyPr/>
                    <a:lstStyle/>
                    <a:p>
                      <a:pPr algn="ctr">
                        <a:lnSpc>
                          <a:spcPct val="70000"/>
                        </a:lnSpc>
                      </a:pPr>
                      <a:r>
                        <a:rPr lang="en-US" sz="1600" dirty="0"/>
                        <a:t>Product</a:t>
                      </a:r>
                    </a:p>
                  </a:txBody>
                  <a:tcPr marL="18288" marR="18288"/>
                </a:tc>
                <a:tc>
                  <a:txBody>
                    <a:bodyPr/>
                    <a:lstStyle/>
                    <a:p>
                      <a:pPr algn="ctr">
                        <a:lnSpc>
                          <a:spcPct val="70000"/>
                        </a:lnSpc>
                      </a:pPr>
                      <a:r>
                        <a:rPr lang="en-US" sz="1600" dirty="0"/>
                        <a:t>Algorithm</a:t>
                      </a:r>
                    </a:p>
                  </a:txBody>
                  <a:tcPr marL="18288" marR="18288"/>
                </a:tc>
                <a:tc>
                  <a:txBody>
                    <a:bodyPr/>
                    <a:lstStyle/>
                    <a:p>
                      <a:pPr algn="ctr">
                        <a:lnSpc>
                          <a:spcPct val="70000"/>
                        </a:lnSpc>
                      </a:pPr>
                      <a:r>
                        <a:rPr lang="en-US" sz="1600" dirty="0"/>
                        <a:t>Major Outputs</a:t>
                      </a:r>
                    </a:p>
                  </a:txBody>
                  <a:tcPr marL="18288" marR="18288"/>
                </a:tc>
                <a:tc>
                  <a:txBody>
                    <a:bodyPr/>
                    <a:lstStyle/>
                    <a:p>
                      <a:pPr algn="ctr">
                        <a:lnSpc>
                          <a:spcPct val="70000"/>
                        </a:lnSpc>
                      </a:pPr>
                      <a:r>
                        <a:rPr lang="en-US" sz="1600" dirty="0"/>
                        <a:t>Res km</a:t>
                      </a:r>
                      <a:r>
                        <a:rPr lang="en-US" sz="1600" baseline="30000" dirty="0"/>
                        <a:t>2 </a:t>
                      </a:r>
                      <a:r>
                        <a:rPr lang="en-US" sz="1600" baseline="30000" dirty="0">
                          <a:solidFill>
                            <a:srgbClr val="FF0908"/>
                          </a:solidFill>
                        </a:rPr>
                        <a:t>**</a:t>
                      </a:r>
                    </a:p>
                  </a:txBody>
                  <a:tcPr marL="18288" marR="18288"/>
                </a:tc>
                <a:tc>
                  <a:txBody>
                    <a:bodyPr/>
                    <a:lstStyle/>
                    <a:p>
                      <a:pPr algn="ctr">
                        <a:lnSpc>
                          <a:spcPct val="70000"/>
                        </a:lnSpc>
                      </a:pPr>
                      <a:r>
                        <a:rPr lang="en-US" sz="1600" dirty="0" err="1"/>
                        <a:t>Freq</a:t>
                      </a:r>
                      <a:r>
                        <a:rPr lang="en-US" sz="1600" dirty="0"/>
                        <a:t>/Size</a:t>
                      </a:r>
                    </a:p>
                  </a:txBody>
                  <a:tcPr marL="18288" marR="18288"/>
                </a:tc>
                <a:extLst>
                  <a:ext uri="{0D108BD9-81ED-4DB2-BD59-A6C34878D82A}">
                    <a16:rowId xmlns:a16="http://schemas.microsoft.com/office/drawing/2014/main" val="1338630315"/>
                  </a:ext>
                </a:extLst>
              </a:tr>
              <a:tr h="248816">
                <a:tc>
                  <a:txBody>
                    <a:bodyPr/>
                    <a:lstStyle/>
                    <a:p>
                      <a:pPr>
                        <a:lnSpc>
                          <a:spcPct val="70000"/>
                        </a:lnSpc>
                      </a:pPr>
                      <a:r>
                        <a:rPr lang="en-US" sz="1400" b="1" dirty="0"/>
                        <a:t>L0</a:t>
                      </a:r>
                    </a:p>
                  </a:txBody>
                  <a:tcPr marL="18288" marR="18288"/>
                </a:tc>
                <a:tc>
                  <a:txBody>
                    <a:bodyPr/>
                    <a:lstStyle/>
                    <a:p>
                      <a:pPr>
                        <a:lnSpc>
                          <a:spcPct val="70000"/>
                        </a:lnSpc>
                      </a:pPr>
                      <a:r>
                        <a:rPr lang="en-US" sz="1400" b="1" dirty="0"/>
                        <a:t>Digital counts</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Raw to L0</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Reconstructed/reformatted digital counts</a:t>
                      </a:r>
                    </a:p>
                  </a:txBody>
                  <a:tcPr marL="18288" marR="18288"/>
                </a:tc>
                <a:tc>
                  <a:txBody>
                    <a:bodyPr/>
                    <a:lstStyle/>
                    <a:p>
                      <a:pPr marL="0" marR="0" lvl="0" indent="0" algn="l" defTabSz="456633"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6633"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Daily/hourly</a:t>
                      </a:r>
                    </a:p>
                  </a:txBody>
                  <a:tcPr marL="18288" marR="18288"/>
                </a:tc>
                <a:extLst>
                  <a:ext uri="{0D108BD9-81ED-4DB2-BD59-A6C34878D82A}">
                    <a16:rowId xmlns:a16="http://schemas.microsoft.com/office/drawing/2014/main" val="778013162"/>
                  </a:ext>
                </a:extLst>
              </a:tr>
              <a:tr h="248816">
                <a:tc>
                  <a:txBody>
                    <a:bodyPr/>
                    <a:lstStyle/>
                    <a:p>
                      <a:pPr>
                        <a:lnSpc>
                          <a:spcPct val="70000"/>
                        </a:lnSpc>
                      </a:pPr>
                      <a:r>
                        <a:rPr lang="en-US" sz="1400" b="1" dirty="0"/>
                        <a:t>L1-b</a:t>
                      </a:r>
                    </a:p>
                  </a:txBody>
                  <a:tcPr marL="18288" marR="18288"/>
                </a:tc>
                <a:tc>
                  <a:txBody>
                    <a:bodyPr/>
                    <a:lstStyle/>
                    <a:p>
                      <a:pPr>
                        <a:lnSpc>
                          <a:spcPct val="70000"/>
                        </a:lnSpc>
                      </a:pPr>
                      <a:r>
                        <a:rPr lang="en-US" sz="1400" b="1" dirty="0" err="1"/>
                        <a:t>irradiance</a:t>
                      </a:r>
                      <a:r>
                        <a:rPr lang="en-US" sz="1400" b="1" baseline="30000" dirty="0" err="1">
                          <a:solidFill>
                            <a:srgbClr val="FF0000"/>
                          </a:solidFill>
                        </a:rPr>
                        <a:t>NRT</a:t>
                      </a:r>
                      <a:endParaRPr lang="en-US" sz="1400" b="1" dirty="0"/>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SAO L0-1</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Calibrated &amp; quality flags</a:t>
                      </a:r>
                    </a:p>
                  </a:txBody>
                  <a:tcPr marL="18288" marR="18288"/>
                </a:tc>
                <a:tc>
                  <a:txBody>
                    <a:bodyPr/>
                    <a:lstStyle/>
                    <a:p>
                      <a:pPr>
                        <a:lnSpc>
                          <a:spcPct val="70000"/>
                        </a:lnSpc>
                      </a:pPr>
                      <a:endParaRPr lang="en-US" sz="1400" b="0" i="0" dirty="0">
                        <a:latin typeface="Arial Narrow" panose="020B0604020202020204" pitchFamily="34" charset="0"/>
                        <a:cs typeface="Arial Narrow" panose="020B0604020202020204" pitchFamily="34" charset="0"/>
                      </a:endParaRP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daily</a:t>
                      </a:r>
                    </a:p>
                  </a:txBody>
                  <a:tcPr marL="18288" marR="18288"/>
                </a:tc>
                <a:extLst>
                  <a:ext uri="{0D108BD9-81ED-4DB2-BD59-A6C34878D82A}">
                    <a16:rowId xmlns:a16="http://schemas.microsoft.com/office/drawing/2014/main" val="2054210409"/>
                  </a:ext>
                </a:extLst>
              </a:tr>
              <a:tr h="390077">
                <a:tc>
                  <a:txBody>
                    <a:bodyPr/>
                    <a:lstStyle/>
                    <a:p>
                      <a:pPr>
                        <a:lnSpc>
                          <a:spcPct val="70000"/>
                        </a:lnSpc>
                      </a:pPr>
                      <a:endParaRPr lang="en-US" sz="1400" b="1"/>
                    </a:p>
                  </a:txBody>
                  <a:tcPr marL="18288" marR="18288"/>
                </a:tc>
                <a:tc>
                  <a:txBody>
                    <a:bodyPr/>
                    <a:lstStyle/>
                    <a:p>
                      <a:pPr>
                        <a:lnSpc>
                          <a:spcPct val="70000"/>
                        </a:lnSpc>
                      </a:pPr>
                      <a:r>
                        <a:rPr lang="en-US" sz="1400" b="1" dirty="0" err="1"/>
                        <a:t>radiance</a:t>
                      </a:r>
                      <a:r>
                        <a:rPr lang="en-US" sz="1400" b="1" baseline="30000" dirty="0" err="1">
                          <a:solidFill>
                            <a:srgbClr val="FF0000"/>
                          </a:solidFill>
                        </a:rPr>
                        <a:t>NRT</a:t>
                      </a:r>
                      <a:endParaRPr lang="en-US" sz="1400" b="1" dirty="0"/>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SAO L0-1</a:t>
                      </a:r>
                    </a:p>
                  </a:txBody>
                  <a:tcPr marL="18288" marR="18288"/>
                </a:tc>
                <a:tc>
                  <a:txBody>
                    <a:bodyPr/>
                    <a:lstStyle/>
                    <a:p>
                      <a:pPr>
                        <a:lnSpc>
                          <a:spcPct val="70000"/>
                        </a:lnSpc>
                      </a:pPr>
                      <a:r>
                        <a:rPr lang="en-US" sz="1400" b="0" i="0" dirty="0" err="1">
                          <a:latin typeface="Arial Narrow" panose="020B0604020202020204" pitchFamily="34" charset="0"/>
                          <a:cs typeface="Arial Narrow" panose="020B0604020202020204" pitchFamily="34" charset="0"/>
                        </a:rPr>
                        <a:t>Geolocated,calibrated</a:t>
                      </a:r>
                      <a:r>
                        <a:rPr lang="en-US" sz="1400" b="0" i="0" dirty="0">
                          <a:latin typeface="Arial Narrow" panose="020B0604020202020204" pitchFamily="34" charset="0"/>
                          <a:cs typeface="Arial Narrow" panose="020B0604020202020204" pitchFamily="34" charset="0"/>
                        </a:rPr>
                        <a:t>, </a:t>
                      </a:r>
                      <a:r>
                        <a:rPr lang="en-US" sz="1400" b="0" i="0" dirty="0" err="1">
                          <a:latin typeface="Arial Narrow" panose="020B0604020202020204" pitchFamily="34" charset="0"/>
                          <a:cs typeface="Arial Narrow" panose="020B0604020202020204" pitchFamily="34" charset="0"/>
                        </a:rPr>
                        <a:t>viewing,geolocation&amp;quality</a:t>
                      </a:r>
                      <a:r>
                        <a:rPr lang="en-US" sz="1400" b="0" i="0" dirty="0">
                          <a:latin typeface="Arial Narrow" panose="020B0604020202020204" pitchFamily="34" charset="0"/>
                          <a:cs typeface="Arial Narrow" panose="020B0604020202020204" pitchFamily="34" charset="0"/>
                        </a:rPr>
                        <a:t> flags</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2.0 x 4.75</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200580043"/>
                  </a:ext>
                </a:extLst>
              </a:tr>
              <a:tr h="248816">
                <a:tc>
                  <a:txBody>
                    <a:bodyPr/>
                    <a:lstStyle/>
                    <a:p>
                      <a:pPr>
                        <a:lnSpc>
                          <a:spcPct val="70000"/>
                        </a:lnSpc>
                      </a:pPr>
                      <a:r>
                        <a:rPr lang="en-US" sz="1400" b="1" dirty="0"/>
                        <a:t>L2</a:t>
                      </a:r>
                    </a:p>
                  </a:txBody>
                  <a:tcPr marL="18288" marR="18288"/>
                </a:tc>
                <a:tc>
                  <a:txBody>
                    <a:bodyPr/>
                    <a:lstStyle/>
                    <a:p>
                      <a:pPr>
                        <a:lnSpc>
                          <a:spcPct val="70000"/>
                        </a:lnSpc>
                      </a:pPr>
                      <a:r>
                        <a:rPr lang="en-US" sz="1400" b="1" dirty="0"/>
                        <a:t>Cloud </a:t>
                      </a:r>
                      <a:r>
                        <a:rPr lang="en-US" sz="1400" b="1" baseline="30000" dirty="0">
                          <a:solidFill>
                            <a:srgbClr val="FF0000"/>
                          </a:solidFill>
                        </a:rPr>
                        <a:t>NRT</a:t>
                      </a:r>
                    </a:p>
                  </a:txBody>
                  <a:tcPr marL="18288" marR="18288"/>
                </a:tc>
                <a:tc>
                  <a:txBody>
                    <a:bodyPr/>
                    <a:lstStyle/>
                    <a:p>
                      <a:pPr>
                        <a:lnSpc>
                          <a:spcPct val="70000"/>
                        </a:lnSpc>
                      </a:pPr>
                      <a:r>
                        <a:rPr lang="en-US" sz="1400" b="1" i="0" dirty="0">
                          <a:solidFill>
                            <a:srgbClr val="FF0000"/>
                          </a:solidFill>
                          <a:latin typeface="Arial Narrow" panose="020B0604020202020204" pitchFamily="34" charset="0"/>
                          <a:cs typeface="Arial Narrow" panose="020B0604020202020204" pitchFamily="34" charset="0"/>
                        </a:rPr>
                        <a:t>OMI O2-O2*</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Cloud fraction, cloud pressure</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2333833726"/>
                  </a:ext>
                </a:extLst>
              </a:tr>
              <a:tr h="390077">
                <a:tc>
                  <a:txBody>
                    <a:bodyPr/>
                    <a:lstStyle/>
                    <a:p>
                      <a:pPr>
                        <a:lnSpc>
                          <a:spcPct val="70000"/>
                        </a:lnSpc>
                      </a:pPr>
                      <a:endParaRPr lang="en-US" sz="1400" b="1"/>
                    </a:p>
                  </a:txBody>
                  <a:tcPr marL="18288" marR="18288"/>
                </a:tc>
                <a:tc>
                  <a:txBody>
                    <a:bodyPr/>
                    <a:lstStyle/>
                    <a:p>
                      <a:pPr>
                        <a:lnSpc>
                          <a:spcPct val="70000"/>
                        </a:lnSpc>
                      </a:pPr>
                      <a:r>
                        <a:rPr lang="en-US" sz="1400" b="1" dirty="0"/>
                        <a:t>O</a:t>
                      </a:r>
                      <a:r>
                        <a:rPr lang="en-US" sz="1400" b="1" baseline="-25000" dirty="0"/>
                        <a:t>3</a:t>
                      </a:r>
                      <a:r>
                        <a:rPr lang="en-US" sz="1400" b="1" dirty="0"/>
                        <a:t> profile</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SAO O3 profile</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O3 profile, total/</a:t>
                      </a:r>
                      <a:r>
                        <a:rPr lang="en-US" sz="1400" b="0" i="0" dirty="0" err="1">
                          <a:latin typeface="Arial Narrow" panose="020B0604020202020204" pitchFamily="34" charset="0"/>
                          <a:cs typeface="Arial Narrow" panose="020B0604020202020204" pitchFamily="34" charset="0"/>
                        </a:rPr>
                        <a:t>strat</a:t>
                      </a:r>
                      <a:r>
                        <a:rPr lang="en-US" sz="1400" b="0" i="0" dirty="0">
                          <a:latin typeface="Arial Narrow" panose="020B0604020202020204" pitchFamily="34" charset="0"/>
                          <a:cs typeface="Arial Narrow" panose="020B0604020202020204" pitchFamily="34" charset="0"/>
                        </a:rPr>
                        <a:t>/trop/0-2 km O3 column, errors, a priori, AKs</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8.0 x 4.75 </a:t>
                      </a:r>
                      <a:r>
                        <a:rPr lang="en-US" sz="1400" b="0" i="0" dirty="0">
                          <a:solidFill>
                            <a:srgbClr val="FF0908"/>
                          </a:solidFill>
                          <a:latin typeface="Arial Narrow" panose="020B0604020202020204" pitchFamily="34" charset="0"/>
                          <a:cs typeface="Arial Narrow" panose="020B0604020202020204" pitchFamily="34" charset="0"/>
                        </a:rPr>
                        <a:t>***</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1966169022"/>
                  </a:ext>
                </a:extLst>
              </a:tr>
              <a:tr h="248816">
                <a:tc>
                  <a:txBody>
                    <a:bodyPr/>
                    <a:lstStyle/>
                    <a:p>
                      <a:pPr>
                        <a:lnSpc>
                          <a:spcPct val="70000"/>
                        </a:lnSpc>
                      </a:pPr>
                      <a:endParaRPr lang="en-US" sz="1400" b="1" dirty="0"/>
                    </a:p>
                  </a:txBody>
                  <a:tcPr marL="18288" marR="18288"/>
                </a:tc>
                <a:tc>
                  <a:txBody>
                    <a:bodyPr/>
                    <a:lstStyle/>
                    <a:p>
                      <a:pPr>
                        <a:lnSpc>
                          <a:spcPct val="70000"/>
                        </a:lnSpc>
                      </a:pPr>
                      <a:r>
                        <a:rPr lang="en-US" sz="1400" b="1" dirty="0"/>
                        <a:t>Total O</a:t>
                      </a:r>
                      <a:r>
                        <a:rPr lang="en-US" sz="1400" b="1" baseline="-25000" dirty="0"/>
                        <a:t>3</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TOMS V8.5</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Total O3, AI, cloud fraction</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3518696315"/>
                  </a:ext>
                </a:extLst>
              </a:tr>
              <a:tr h="390077">
                <a:tc>
                  <a:txBody>
                    <a:bodyPr/>
                    <a:lstStyle/>
                    <a:p>
                      <a:pPr>
                        <a:lnSpc>
                          <a:spcPct val="70000"/>
                        </a:lnSpc>
                      </a:pPr>
                      <a:endParaRPr lang="en-US" sz="1400" b="1"/>
                    </a:p>
                  </a:txBody>
                  <a:tcPr marL="18288" marR="18288"/>
                </a:tc>
                <a:tc>
                  <a:txBody>
                    <a:bodyPr/>
                    <a:lstStyle/>
                    <a:p>
                      <a:pPr>
                        <a:lnSpc>
                          <a:spcPct val="70000"/>
                        </a:lnSpc>
                      </a:pPr>
                      <a:r>
                        <a:rPr lang="en-US" sz="1400" b="1" dirty="0"/>
                        <a:t>NO</a:t>
                      </a:r>
                      <a:r>
                        <a:rPr lang="en-US" sz="1400" b="1" baseline="-25000" dirty="0"/>
                        <a:t>2 </a:t>
                      </a:r>
                      <a:r>
                        <a:rPr lang="en-US" sz="1400" b="1" baseline="30000" dirty="0">
                          <a:solidFill>
                            <a:srgbClr val="FF0000"/>
                          </a:solidFill>
                        </a:rPr>
                        <a:t>NRT</a:t>
                      </a:r>
                      <a:endParaRPr lang="en-US" sz="1400" b="1" baseline="-25000" dirty="0"/>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SAO trace gas, BU </a:t>
                      </a:r>
                      <a:r>
                        <a:rPr lang="en-US" sz="1400" b="0" i="0" dirty="0" err="1">
                          <a:latin typeface="Arial Narrow" panose="020B0604020202020204" pitchFamily="34" charset="0"/>
                          <a:cs typeface="Arial Narrow" panose="020B0604020202020204" pitchFamily="34" charset="0"/>
                        </a:rPr>
                        <a:t>strat</a:t>
                      </a:r>
                      <a:r>
                        <a:rPr lang="en-US" sz="1400" b="0" i="0" dirty="0">
                          <a:latin typeface="Arial Narrow" panose="020B0604020202020204" pitchFamily="34" charset="0"/>
                          <a:cs typeface="Arial Narrow" panose="020B0604020202020204" pitchFamily="34" charset="0"/>
                        </a:rPr>
                        <a:t>/trop </a:t>
                      </a:r>
                      <a:r>
                        <a:rPr lang="en-US" sz="1400" b="0" i="0" dirty="0" err="1">
                          <a:latin typeface="Arial Narrow" panose="020B0604020202020204" pitchFamily="34" charset="0"/>
                          <a:cs typeface="Arial Narrow" panose="020B0604020202020204" pitchFamily="34" charset="0"/>
                        </a:rPr>
                        <a:t>sep.</a:t>
                      </a:r>
                      <a:endParaRPr lang="en-US" sz="1400" b="0" i="0" dirty="0">
                        <a:latin typeface="Arial Narrow" panose="020B0604020202020204" pitchFamily="34" charset="0"/>
                        <a:cs typeface="Arial Narrow" panose="020B0604020202020204" pitchFamily="34" charset="0"/>
                      </a:endParaRP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SCD, </a:t>
                      </a:r>
                      <a:r>
                        <a:rPr lang="en-US" sz="1400" b="0" i="0" dirty="0" err="1">
                          <a:latin typeface="Arial Narrow" panose="020B0604020202020204" pitchFamily="34" charset="0"/>
                          <a:cs typeface="Arial Narrow" panose="020B0604020202020204" pitchFamily="34" charset="0"/>
                        </a:rPr>
                        <a:t>strat</a:t>
                      </a:r>
                      <a:r>
                        <a:rPr lang="en-US" sz="1400" b="0" i="0" dirty="0">
                          <a:latin typeface="Arial Narrow" panose="020B0604020202020204" pitchFamily="34" charset="0"/>
                          <a:cs typeface="Arial Narrow" panose="020B0604020202020204" pitchFamily="34" charset="0"/>
                        </a:rPr>
                        <a:t>./trop. VCD, error, shape factor, scattering weights</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295002232"/>
                  </a:ext>
                </a:extLst>
              </a:tr>
              <a:tr h="248816">
                <a:tc>
                  <a:txBody>
                    <a:bodyPr/>
                    <a:lstStyle/>
                    <a:p>
                      <a:pPr>
                        <a:lnSpc>
                          <a:spcPct val="70000"/>
                        </a:lnSpc>
                      </a:pPr>
                      <a:endParaRPr lang="en-US" sz="1400" b="1" dirty="0"/>
                    </a:p>
                  </a:txBody>
                  <a:tcPr marL="18288" marR="18288"/>
                </a:tc>
                <a:tc>
                  <a:txBody>
                    <a:bodyPr/>
                    <a:lstStyle/>
                    <a:p>
                      <a:pPr>
                        <a:lnSpc>
                          <a:spcPct val="70000"/>
                        </a:lnSpc>
                      </a:pPr>
                      <a:r>
                        <a:rPr lang="en-US" sz="1400" b="1" dirty="0"/>
                        <a:t>H</a:t>
                      </a:r>
                      <a:r>
                        <a:rPr lang="en-US" sz="1400" b="1" baseline="-25000" dirty="0"/>
                        <a:t>2</a:t>
                      </a:r>
                      <a:r>
                        <a:rPr lang="en-US" sz="1400" b="1" dirty="0"/>
                        <a:t>CO </a:t>
                      </a:r>
                      <a:r>
                        <a:rPr lang="en-US" sz="1400" b="1" baseline="30000" dirty="0">
                          <a:solidFill>
                            <a:srgbClr val="FF0000"/>
                          </a:solidFill>
                        </a:rPr>
                        <a:t>NRT</a:t>
                      </a:r>
                      <a:endParaRPr lang="en-US" sz="1400" b="1" dirty="0"/>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SAO trace gas</a:t>
                      </a:r>
                    </a:p>
                  </a:txBody>
                  <a:tcPr marL="18288" marR="18288"/>
                </a:tc>
                <a:tc rowSpan="4">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endParaRPr lang="en-US" sz="1400" b="0" i="0" dirty="0">
                        <a:latin typeface="Arial Narrow" panose="020B0604020202020204" pitchFamily="34" charset="0"/>
                        <a:cs typeface="Arial Narrow" panose="020B0604020202020204" pitchFamily="34" charset="0"/>
                      </a:endParaRPr>
                    </a:p>
                    <a:p>
                      <a:pPr marL="0" marR="0" lvl="0" indent="0" algn="l" defTabSz="457200" rtl="0" eaLnBrk="1" fontAlgn="auto" latinLnBrk="0" hangingPunct="1">
                        <a:lnSpc>
                          <a:spcPct val="70000"/>
                        </a:lnSpc>
                        <a:spcBef>
                          <a:spcPts val="0"/>
                        </a:spcBef>
                        <a:spcAft>
                          <a:spcPts val="0"/>
                        </a:spcAft>
                        <a:buClrTx/>
                        <a:buSzTx/>
                        <a:buFontTx/>
                        <a:buNone/>
                        <a:tabLst/>
                        <a:defRPr/>
                      </a:pPr>
                      <a:endParaRPr lang="en-US" sz="1400" b="0" i="0" dirty="0">
                        <a:latin typeface="Arial Narrow" panose="020B0604020202020204" pitchFamily="34" charset="0"/>
                        <a:cs typeface="Arial Narrow" panose="020B0604020202020204" pitchFamily="34" charset="0"/>
                      </a:endParaRPr>
                    </a:p>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SCD, VCD, error, shape factor, scattering weights</a:t>
                      </a:r>
                    </a:p>
                    <a:p>
                      <a:pPr marL="0" marR="0" lvl="0" indent="0" algn="l" defTabSz="457200" rtl="0" eaLnBrk="1" fontAlgn="auto" latinLnBrk="0" hangingPunct="1">
                        <a:lnSpc>
                          <a:spcPct val="70000"/>
                        </a:lnSpc>
                        <a:spcBef>
                          <a:spcPts val="0"/>
                        </a:spcBef>
                        <a:spcAft>
                          <a:spcPts val="0"/>
                        </a:spcAft>
                        <a:buClrTx/>
                        <a:buSzTx/>
                        <a:buFontTx/>
                        <a:buNone/>
                        <a:tabLst/>
                        <a:defRPr/>
                      </a:pPr>
                      <a:endParaRPr lang="en-US" sz="1400" b="0" i="0" dirty="0">
                        <a:latin typeface="Arial Narrow" panose="020B0604020202020204" pitchFamily="34" charset="0"/>
                        <a:cs typeface="Arial Narrow" panose="020B0604020202020204" pitchFamily="34" charset="0"/>
                      </a:endParaRP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3722199563"/>
                  </a:ext>
                </a:extLst>
              </a:tr>
              <a:tr h="248816">
                <a:tc>
                  <a:txBody>
                    <a:bodyPr/>
                    <a:lstStyle/>
                    <a:p>
                      <a:pPr>
                        <a:lnSpc>
                          <a:spcPct val="70000"/>
                        </a:lnSpc>
                      </a:pPr>
                      <a:endParaRPr lang="en-US" sz="1400" b="1" dirty="0"/>
                    </a:p>
                  </a:txBody>
                  <a:tcPr marL="18288" marR="18288"/>
                </a:tc>
                <a:tc>
                  <a:txBody>
                    <a:bodyPr/>
                    <a:lstStyle/>
                    <a:p>
                      <a:pPr>
                        <a:lnSpc>
                          <a:spcPct val="70000"/>
                        </a:lnSpc>
                      </a:pPr>
                      <a:r>
                        <a:rPr lang="en-US" sz="1400" b="1" dirty="0">
                          <a:solidFill>
                            <a:srgbClr val="92D050"/>
                          </a:solidFill>
                        </a:rPr>
                        <a:t>C</a:t>
                      </a:r>
                      <a:r>
                        <a:rPr lang="en-US" sz="1400" b="1" baseline="-25000" dirty="0">
                          <a:solidFill>
                            <a:srgbClr val="92D050"/>
                          </a:solidFill>
                        </a:rPr>
                        <a:t>2</a:t>
                      </a:r>
                      <a:r>
                        <a:rPr lang="en-US" sz="1400" b="1" dirty="0">
                          <a:solidFill>
                            <a:srgbClr val="92D050"/>
                          </a:solidFill>
                        </a:rPr>
                        <a:t>H</a:t>
                      </a:r>
                      <a:r>
                        <a:rPr lang="en-US" sz="1400" b="1" baseline="-25000" dirty="0">
                          <a:solidFill>
                            <a:srgbClr val="92D050"/>
                          </a:solidFill>
                        </a:rPr>
                        <a:t>2</a:t>
                      </a:r>
                      <a:r>
                        <a:rPr lang="en-US" sz="1400" b="1" dirty="0">
                          <a:solidFill>
                            <a:srgbClr val="92D050"/>
                          </a:solidFill>
                        </a:rPr>
                        <a:t>O</a:t>
                      </a:r>
                      <a:r>
                        <a:rPr lang="en-US" sz="1400" b="1" baseline="-25000" dirty="0">
                          <a:solidFill>
                            <a:srgbClr val="92D050"/>
                          </a:solidFill>
                        </a:rPr>
                        <a:t>2</a:t>
                      </a:r>
                    </a:p>
                  </a:txBody>
                  <a:tcPr marL="18288" marR="18288"/>
                </a:tc>
                <a:tc>
                  <a:txBody>
                    <a:bodyPr/>
                    <a:lstStyle/>
                    <a:p>
                      <a:pPr>
                        <a:lnSpc>
                          <a:spcPct val="70000"/>
                        </a:lnSpc>
                      </a:pPr>
                      <a:r>
                        <a:rPr lang="en-US" sz="1400" b="0" i="0" dirty="0">
                          <a:solidFill>
                            <a:srgbClr val="92D050"/>
                          </a:solidFill>
                          <a:latin typeface="Arial Narrow" panose="020B0604020202020204" pitchFamily="34" charset="0"/>
                          <a:cs typeface="Arial Narrow" panose="020B0604020202020204" pitchFamily="34" charset="0"/>
                        </a:rPr>
                        <a:t>SAO trace gas</a:t>
                      </a:r>
                    </a:p>
                  </a:txBody>
                  <a:tcPr marL="18288" marR="18288"/>
                </a:tc>
                <a:tc vMerge="1">
                  <a:txBody>
                    <a:bodyPr/>
                    <a:lstStyle/>
                    <a:p>
                      <a:pPr>
                        <a:lnSpc>
                          <a:spcPct val="70000"/>
                        </a:lnSpc>
                      </a:pPr>
                      <a:endParaRPr lang="en-US" sz="1800" b="0" i="0" dirty="0">
                        <a:latin typeface="Arial Narrow" panose="020B0604020202020204" pitchFamily="34" charset="0"/>
                        <a:cs typeface="Arial Narrow" panose="020B0604020202020204" pitchFamily="34" charset="0"/>
                      </a:endParaRPr>
                    </a:p>
                  </a:txBody>
                  <a:tcPr/>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rgbClr val="92D050"/>
                          </a:solidFill>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rgbClr val="92D050"/>
                          </a:solidFill>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3745401301"/>
                  </a:ext>
                </a:extLst>
              </a:tr>
              <a:tr h="248816">
                <a:tc>
                  <a:txBody>
                    <a:bodyPr/>
                    <a:lstStyle/>
                    <a:p>
                      <a:pPr>
                        <a:lnSpc>
                          <a:spcPct val="70000"/>
                        </a:lnSpc>
                      </a:pPr>
                      <a:endParaRPr lang="en-US" sz="1400" b="1" dirty="0"/>
                    </a:p>
                  </a:txBody>
                  <a:tcPr marL="18288" marR="18288"/>
                </a:tc>
                <a:tc>
                  <a:txBody>
                    <a:bodyPr/>
                    <a:lstStyle/>
                    <a:p>
                      <a:pPr>
                        <a:lnSpc>
                          <a:spcPct val="70000"/>
                        </a:lnSpc>
                      </a:pPr>
                      <a:r>
                        <a:rPr lang="en-US" sz="1400" b="1" dirty="0">
                          <a:solidFill>
                            <a:srgbClr val="92D050"/>
                          </a:solidFill>
                        </a:rPr>
                        <a:t>H</a:t>
                      </a:r>
                      <a:r>
                        <a:rPr lang="en-US" sz="1400" b="1" baseline="-25000" dirty="0">
                          <a:solidFill>
                            <a:srgbClr val="92D050"/>
                          </a:solidFill>
                        </a:rPr>
                        <a:t>2</a:t>
                      </a:r>
                      <a:r>
                        <a:rPr lang="en-US" sz="1400" b="1" dirty="0">
                          <a:solidFill>
                            <a:srgbClr val="92D050"/>
                          </a:solidFill>
                        </a:rPr>
                        <a:t>O</a:t>
                      </a:r>
                    </a:p>
                  </a:txBody>
                  <a:tcPr marL="18288" marR="18288"/>
                </a:tc>
                <a:tc>
                  <a:txBody>
                    <a:bodyPr/>
                    <a:lstStyle/>
                    <a:p>
                      <a:pPr>
                        <a:lnSpc>
                          <a:spcPct val="70000"/>
                        </a:lnSpc>
                      </a:pPr>
                      <a:r>
                        <a:rPr lang="en-US" sz="1400" b="0" i="0" dirty="0">
                          <a:solidFill>
                            <a:srgbClr val="92D050"/>
                          </a:solidFill>
                          <a:latin typeface="Arial Narrow" panose="020B0604020202020204" pitchFamily="34" charset="0"/>
                          <a:cs typeface="Arial Narrow" panose="020B0604020202020204" pitchFamily="34" charset="0"/>
                        </a:rPr>
                        <a:t>SAO trace gas</a:t>
                      </a:r>
                    </a:p>
                  </a:txBody>
                  <a:tcPr marL="18288" marR="18288"/>
                </a:tc>
                <a:tc vMerge="1">
                  <a:txBody>
                    <a:bodyPr/>
                    <a:lstStyle/>
                    <a:p>
                      <a:pPr>
                        <a:lnSpc>
                          <a:spcPct val="70000"/>
                        </a:lnSpc>
                      </a:pPr>
                      <a:endParaRPr lang="en-US" sz="1800" b="0" i="0" dirty="0">
                        <a:latin typeface="Arial Narrow" panose="020B0604020202020204" pitchFamily="34" charset="0"/>
                        <a:cs typeface="Arial Narrow" panose="020B0604020202020204" pitchFamily="34" charset="0"/>
                      </a:endParaRPr>
                    </a:p>
                  </a:txBody>
                  <a:tcPr/>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rgbClr val="92D050"/>
                          </a:solidFill>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rgbClr val="92D050"/>
                          </a:solidFill>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3852609502"/>
                  </a:ext>
                </a:extLst>
              </a:tr>
              <a:tr h="248816">
                <a:tc>
                  <a:txBody>
                    <a:bodyPr/>
                    <a:lstStyle/>
                    <a:p>
                      <a:pPr>
                        <a:lnSpc>
                          <a:spcPct val="70000"/>
                        </a:lnSpc>
                      </a:pPr>
                      <a:endParaRPr lang="en-US" sz="1400" b="1" dirty="0"/>
                    </a:p>
                  </a:txBody>
                  <a:tcPr marL="18288" marR="18288"/>
                </a:tc>
                <a:tc>
                  <a:txBody>
                    <a:bodyPr/>
                    <a:lstStyle/>
                    <a:p>
                      <a:pPr>
                        <a:lnSpc>
                          <a:spcPct val="70000"/>
                        </a:lnSpc>
                      </a:pPr>
                      <a:r>
                        <a:rPr lang="en-US" sz="1400" b="1" dirty="0" err="1">
                          <a:solidFill>
                            <a:srgbClr val="92D050"/>
                          </a:solidFill>
                        </a:rPr>
                        <a:t>BrO</a:t>
                      </a:r>
                      <a:endParaRPr lang="en-US" sz="1400" b="1" dirty="0">
                        <a:solidFill>
                          <a:srgbClr val="92D050"/>
                        </a:solidFill>
                      </a:endParaRPr>
                    </a:p>
                  </a:txBody>
                  <a:tcPr marL="18288" marR="18288"/>
                </a:tc>
                <a:tc>
                  <a:txBody>
                    <a:bodyPr/>
                    <a:lstStyle/>
                    <a:p>
                      <a:pPr>
                        <a:lnSpc>
                          <a:spcPct val="70000"/>
                        </a:lnSpc>
                      </a:pPr>
                      <a:r>
                        <a:rPr lang="en-US" sz="1400" b="0" i="0" dirty="0">
                          <a:solidFill>
                            <a:srgbClr val="92D050"/>
                          </a:solidFill>
                          <a:latin typeface="Arial Narrow" panose="020B0604020202020204" pitchFamily="34" charset="0"/>
                          <a:cs typeface="Arial Narrow" panose="020B0604020202020204" pitchFamily="34" charset="0"/>
                        </a:rPr>
                        <a:t>SAO trace gas</a:t>
                      </a:r>
                    </a:p>
                  </a:txBody>
                  <a:tcPr marL="18288" marR="18288"/>
                </a:tc>
                <a:tc vMerge="1">
                  <a:txBody>
                    <a:bodyPr/>
                    <a:lstStyle/>
                    <a:p>
                      <a:pPr>
                        <a:lnSpc>
                          <a:spcPct val="70000"/>
                        </a:lnSpc>
                      </a:pPr>
                      <a:endParaRPr lang="en-US" sz="1800" b="0" i="0" dirty="0">
                        <a:latin typeface="Arial Narrow" panose="020B0604020202020204" pitchFamily="34" charset="0"/>
                        <a:cs typeface="Arial Narrow" panose="020B0604020202020204" pitchFamily="34" charset="0"/>
                      </a:endParaRPr>
                    </a:p>
                  </a:txBody>
                  <a:tcPr/>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rgbClr val="92D050"/>
                          </a:solidFill>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rgbClr val="92D050"/>
                          </a:solidFill>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3475021052"/>
                  </a:ext>
                </a:extLst>
              </a:tr>
              <a:tr h="221100">
                <a:tc>
                  <a:txBody>
                    <a:bodyPr/>
                    <a:lstStyle/>
                    <a:p>
                      <a:pPr>
                        <a:lnSpc>
                          <a:spcPct val="70000"/>
                        </a:lnSpc>
                      </a:pPr>
                      <a:endParaRPr lang="en-US" sz="1400" b="1" dirty="0">
                        <a:solidFill>
                          <a:schemeClr val="accent6">
                            <a:lumMod val="75000"/>
                          </a:schemeClr>
                        </a:solidFill>
                      </a:endParaRPr>
                    </a:p>
                  </a:txBody>
                  <a:tcPr marL="18288" marR="18288"/>
                </a:tc>
                <a:tc>
                  <a:txBody>
                    <a:bodyPr/>
                    <a:lstStyle/>
                    <a:p>
                      <a:pPr>
                        <a:lnSpc>
                          <a:spcPct val="70000"/>
                        </a:lnSpc>
                      </a:pPr>
                      <a:r>
                        <a:rPr lang="en-US" sz="1400" b="1" dirty="0">
                          <a:solidFill>
                            <a:schemeClr val="accent6">
                              <a:lumMod val="75000"/>
                            </a:schemeClr>
                          </a:solidFill>
                        </a:rPr>
                        <a:t>Aerosol </a:t>
                      </a:r>
                      <a:r>
                        <a:rPr lang="en-US" sz="1400" b="1" baseline="30000" dirty="0">
                          <a:solidFill>
                            <a:srgbClr val="FF0000"/>
                          </a:solidFill>
                        </a:rPr>
                        <a:t>NRT</a:t>
                      </a:r>
                      <a:endParaRPr lang="en-US" sz="1400" b="1" dirty="0">
                        <a:solidFill>
                          <a:schemeClr val="accent6">
                            <a:lumMod val="75000"/>
                          </a:schemeClr>
                        </a:solidFill>
                      </a:endParaRPr>
                    </a:p>
                  </a:txBody>
                  <a:tcPr marL="18288" marR="18288"/>
                </a:tc>
                <a:tc>
                  <a:txBody>
                    <a:bodyPr/>
                    <a:lstStyle/>
                    <a:p>
                      <a:pPr>
                        <a:lnSpc>
                          <a:spcPct val="70000"/>
                        </a:lnSpc>
                      </a:pPr>
                      <a:r>
                        <a:rPr lang="en-US" sz="1400" b="1" i="0" dirty="0">
                          <a:solidFill>
                            <a:schemeClr val="accent6">
                              <a:lumMod val="75000"/>
                            </a:schemeClr>
                          </a:solidFill>
                          <a:latin typeface="Arial Narrow" panose="020B0604020202020204" pitchFamily="34" charset="0"/>
                          <a:cs typeface="Arial Narrow" panose="020B0604020202020204" pitchFamily="34" charset="0"/>
                        </a:rPr>
                        <a:t>OMAERUV+UI AOCH</a:t>
                      </a:r>
                    </a:p>
                  </a:txBody>
                  <a:tcPr marL="18288" marR="18288"/>
                </a:tc>
                <a:tc>
                  <a:txBody>
                    <a:bodyPr/>
                    <a:lstStyle/>
                    <a:p>
                      <a:pPr>
                        <a:lnSpc>
                          <a:spcPct val="70000"/>
                        </a:lnSpc>
                      </a:pPr>
                      <a:r>
                        <a:rPr lang="en-US" sz="1400" b="0" i="0" dirty="0">
                          <a:solidFill>
                            <a:schemeClr val="accent6">
                              <a:lumMod val="75000"/>
                            </a:schemeClr>
                          </a:solidFill>
                          <a:latin typeface="Arial Narrow" panose="020B0604020202020204" pitchFamily="34" charset="0"/>
                          <a:cs typeface="Arial Narrow" panose="020B0604020202020204" pitchFamily="34" charset="0"/>
                        </a:rPr>
                        <a:t>AAI, UVAOD, UVSSA, AOCH, VISAOD</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1" i="0" dirty="0">
                          <a:solidFill>
                            <a:schemeClr val="accent6">
                              <a:lumMod val="75000"/>
                            </a:schemeClr>
                          </a:solidFill>
                          <a:latin typeface="Arial Narrow" panose="020B0604020202020204" pitchFamily="34" charset="0"/>
                          <a:cs typeface="Arial Narrow" panose="020B0604020202020204" pitchFamily="34" charset="0"/>
                        </a:rPr>
                        <a:t>8.0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1" i="0" dirty="0">
                          <a:solidFill>
                            <a:schemeClr val="accent6">
                              <a:lumMod val="75000"/>
                            </a:schemeClr>
                          </a:solidFill>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321585345"/>
                  </a:ext>
                </a:extLst>
              </a:tr>
              <a:tr h="239396">
                <a:tc>
                  <a:txBody>
                    <a:bodyPr/>
                    <a:lstStyle/>
                    <a:p>
                      <a:pPr>
                        <a:lnSpc>
                          <a:spcPct val="70000"/>
                        </a:lnSpc>
                      </a:pPr>
                      <a:endParaRPr lang="en-US" sz="1600" b="1" dirty="0">
                        <a:solidFill>
                          <a:schemeClr val="accent6">
                            <a:lumMod val="75000"/>
                          </a:schemeClr>
                        </a:solidFill>
                      </a:endParaRPr>
                    </a:p>
                  </a:txBody>
                  <a:tcPr marL="18288" marR="18288"/>
                </a:tc>
                <a:tc>
                  <a:txBody>
                    <a:bodyPr/>
                    <a:lstStyle/>
                    <a:p>
                      <a:pPr>
                        <a:lnSpc>
                          <a:spcPct val="70000"/>
                        </a:lnSpc>
                      </a:pPr>
                      <a:r>
                        <a:rPr lang="en-US" sz="1400" b="1" dirty="0">
                          <a:solidFill>
                            <a:schemeClr val="accent6">
                              <a:lumMod val="75000"/>
                            </a:schemeClr>
                          </a:solidFill>
                        </a:rPr>
                        <a:t>SO</a:t>
                      </a:r>
                      <a:r>
                        <a:rPr lang="en-US" sz="1400" b="1" baseline="-25000" dirty="0">
                          <a:solidFill>
                            <a:schemeClr val="accent6">
                              <a:lumMod val="75000"/>
                            </a:schemeClr>
                          </a:solidFill>
                        </a:rPr>
                        <a:t>2</a:t>
                      </a:r>
                      <a:r>
                        <a:rPr lang="en-US" sz="1400" b="1" baseline="0" dirty="0">
                          <a:solidFill>
                            <a:schemeClr val="accent6">
                              <a:lumMod val="75000"/>
                            </a:schemeClr>
                          </a:solidFill>
                        </a:rPr>
                        <a:t> </a:t>
                      </a:r>
                      <a:r>
                        <a:rPr lang="en-US" sz="1400" b="1" baseline="30000" dirty="0">
                          <a:solidFill>
                            <a:srgbClr val="FF0000"/>
                          </a:solidFill>
                        </a:rPr>
                        <a:t>NRT</a:t>
                      </a:r>
                      <a:endParaRPr lang="en-US" sz="1400" b="1" baseline="-25000" dirty="0">
                        <a:solidFill>
                          <a:schemeClr val="accent6">
                            <a:lumMod val="75000"/>
                          </a:schemeClr>
                        </a:solidFill>
                      </a:endParaRPr>
                    </a:p>
                  </a:txBody>
                  <a:tcPr marL="18288" marR="18288"/>
                </a:tc>
                <a:tc>
                  <a:txBody>
                    <a:bodyPr/>
                    <a:lstStyle/>
                    <a:p>
                      <a:pPr>
                        <a:lnSpc>
                          <a:spcPct val="70000"/>
                        </a:lnSpc>
                      </a:pPr>
                      <a:r>
                        <a:rPr lang="en-US" sz="1400" b="0" i="0" dirty="0">
                          <a:solidFill>
                            <a:schemeClr val="accent6">
                              <a:lumMod val="75000"/>
                            </a:schemeClr>
                          </a:solidFill>
                          <a:latin typeface="Arial Narrow" panose="020B0604020202020204" pitchFamily="34" charset="0"/>
                          <a:cs typeface="Arial Narrow" panose="020B0604020202020204" pitchFamily="34" charset="0"/>
                        </a:rPr>
                        <a:t>OMSO2 PCA</a:t>
                      </a:r>
                    </a:p>
                  </a:txBody>
                  <a:tcPr marL="18288" marR="18288"/>
                </a:tc>
                <a:tc>
                  <a:txBody>
                    <a:bodyPr/>
                    <a:lstStyle/>
                    <a:p>
                      <a:pPr>
                        <a:lnSpc>
                          <a:spcPct val="70000"/>
                        </a:lnSpc>
                      </a:pPr>
                      <a:r>
                        <a:rPr lang="en-US" sz="1400" b="0" i="0" dirty="0">
                          <a:solidFill>
                            <a:schemeClr val="accent6">
                              <a:lumMod val="75000"/>
                            </a:schemeClr>
                          </a:solidFill>
                          <a:latin typeface="Arial Narrow" panose="020B0604020202020204" pitchFamily="34" charset="0"/>
                          <a:cs typeface="Arial Narrow" panose="020B0604020202020204" pitchFamily="34" charset="0"/>
                        </a:rPr>
                        <a:t>SCD, VCD (PBL,TRL,TRM,TRU,STL)</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chemeClr val="accent6">
                              <a:lumMod val="75000"/>
                            </a:schemeClr>
                          </a:solidFill>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chemeClr val="accent6">
                              <a:lumMod val="75000"/>
                            </a:schemeClr>
                          </a:solidFill>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4088188053"/>
                  </a:ext>
                </a:extLst>
              </a:tr>
              <a:tr h="317216">
                <a:tc>
                  <a:txBody>
                    <a:bodyPr/>
                    <a:lstStyle/>
                    <a:p>
                      <a:pPr>
                        <a:lnSpc>
                          <a:spcPct val="70000"/>
                        </a:lnSpc>
                      </a:pPr>
                      <a:endParaRPr lang="en-US" sz="1600" b="1" dirty="0">
                        <a:solidFill>
                          <a:schemeClr val="accent4"/>
                        </a:solidFill>
                      </a:endParaRPr>
                    </a:p>
                  </a:txBody>
                  <a:tcPr marL="18288" marR="18288"/>
                </a:tc>
                <a:tc>
                  <a:txBody>
                    <a:bodyPr/>
                    <a:lstStyle/>
                    <a:p>
                      <a:pPr>
                        <a:lnSpc>
                          <a:spcPct val="70000"/>
                        </a:lnSpc>
                      </a:pPr>
                      <a:r>
                        <a:rPr lang="en-US" sz="1400" b="1" dirty="0">
                          <a:solidFill>
                            <a:schemeClr val="accent4"/>
                          </a:solidFill>
                        </a:rPr>
                        <a:t>TEMPO/GOES-R</a:t>
                      </a:r>
                    </a:p>
                    <a:p>
                      <a:pPr>
                        <a:lnSpc>
                          <a:spcPct val="70000"/>
                        </a:lnSpc>
                      </a:pPr>
                      <a:r>
                        <a:rPr lang="en-US" sz="1400" b="1" dirty="0" err="1">
                          <a:solidFill>
                            <a:schemeClr val="accent4"/>
                          </a:solidFill>
                        </a:rPr>
                        <a:t>Synerg</a:t>
                      </a:r>
                      <a:r>
                        <a:rPr lang="en-US" sz="1400" b="1" dirty="0">
                          <a:solidFill>
                            <a:schemeClr val="accent4"/>
                          </a:solidFill>
                        </a:rPr>
                        <a:t>. product</a:t>
                      </a:r>
                    </a:p>
                  </a:txBody>
                  <a:tcPr marL="18288" marR="18288"/>
                </a:tc>
                <a:tc>
                  <a:txBody>
                    <a:bodyPr/>
                    <a:lstStyle/>
                    <a:p>
                      <a:pPr>
                        <a:lnSpc>
                          <a:spcPct val="70000"/>
                        </a:lnSpc>
                      </a:pPr>
                      <a:r>
                        <a:rPr lang="en-US" sz="1200" b="0" i="0" dirty="0">
                          <a:solidFill>
                            <a:schemeClr val="accent4"/>
                          </a:solidFill>
                          <a:latin typeface="Arial Narrow" panose="020B0604020202020204" pitchFamily="34" charset="0"/>
                          <a:cs typeface="Arial Narrow" panose="020B0604020202020204" pitchFamily="34" charset="0"/>
                        </a:rPr>
                        <a:t>GOES-R products on TEMPO pixels</a:t>
                      </a:r>
                    </a:p>
                  </a:txBody>
                  <a:tcPr marL="18288" marR="18288"/>
                </a:tc>
                <a:tc>
                  <a:txBody>
                    <a:bodyPr/>
                    <a:lstStyle/>
                    <a:p>
                      <a:pPr>
                        <a:lnSpc>
                          <a:spcPct val="70000"/>
                        </a:lnSpc>
                      </a:pPr>
                      <a:r>
                        <a:rPr lang="en-US" sz="1200" b="0" i="0" dirty="0">
                          <a:solidFill>
                            <a:schemeClr val="accent4"/>
                          </a:solidFill>
                          <a:latin typeface="Arial Narrow" panose="020B0604020202020204" pitchFamily="34" charset="0"/>
                          <a:cs typeface="Arial Narrow" panose="020B0604020202020204" pitchFamily="34" charset="0"/>
                        </a:rPr>
                        <a:t>Radiance, aerosol, cloud &amp; mask, fire/hotspot, snow/ice, rainfall, precipitable water, land/sea surface T, lightning</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chemeClr val="accent4"/>
                          </a:solidFill>
                          <a:latin typeface="Arial Narrow" panose="020B0604020202020204" pitchFamily="34" charset="0"/>
                          <a:cs typeface="Arial Narrow" panose="020B0604020202020204" pitchFamily="34" charset="0"/>
                        </a:rPr>
                        <a:t>2.0 x 4.75</a:t>
                      </a:r>
                    </a:p>
                  </a:txBody>
                  <a:tcPr marL="18288" marR="18288"/>
                </a:tc>
                <a:tc>
                  <a:txBody>
                    <a:bodyPr/>
                    <a:lstStyle/>
                    <a:p>
                      <a:pPr marL="0" marR="0" lvl="0" indent="0" algn="l" defTabSz="457200" rtl="0" eaLnBrk="1" fontAlgn="auto" latinLnBrk="0" hangingPunct="1">
                        <a:lnSpc>
                          <a:spcPct val="70000"/>
                        </a:lnSpc>
                        <a:spcBef>
                          <a:spcPts val="0"/>
                        </a:spcBef>
                        <a:spcAft>
                          <a:spcPts val="0"/>
                        </a:spcAft>
                        <a:buClrTx/>
                        <a:buSzTx/>
                        <a:buFontTx/>
                        <a:buNone/>
                        <a:tabLst/>
                        <a:defRPr/>
                      </a:pPr>
                      <a:r>
                        <a:rPr lang="en-US" sz="1400" b="0" i="0" dirty="0">
                          <a:solidFill>
                            <a:schemeClr val="accent4"/>
                          </a:solidFill>
                          <a:latin typeface="Arial Narrow" panose="020B0604020202020204" pitchFamily="34" charset="0"/>
                          <a:cs typeface="Arial Narrow" panose="020B0604020202020204" pitchFamily="34" charset="0"/>
                        </a:rPr>
                        <a:t>Hourly, granule</a:t>
                      </a:r>
                    </a:p>
                  </a:txBody>
                  <a:tcPr marL="18288" marR="18288"/>
                </a:tc>
                <a:extLst>
                  <a:ext uri="{0D108BD9-81ED-4DB2-BD59-A6C34878D82A}">
                    <a16:rowId xmlns:a16="http://schemas.microsoft.com/office/drawing/2014/main" val="873250795"/>
                  </a:ext>
                </a:extLst>
              </a:tr>
              <a:tr h="159602">
                <a:tc>
                  <a:txBody>
                    <a:bodyPr/>
                    <a:lstStyle/>
                    <a:p>
                      <a:pPr>
                        <a:lnSpc>
                          <a:spcPct val="70000"/>
                        </a:lnSpc>
                      </a:pPr>
                      <a:r>
                        <a:rPr lang="en-US" sz="1400" b="1" dirty="0"/>
                        <a:t>L3</a:t>
                      </a:r>
                    </a:p>
                  </a:txBody>
                  <a:tcPr marL="18288" marR="18288"/>
                </a:tc>
                <a:tc>
                  <a:txBody>
                    <a:bodyPr/>
                    <a:lstStyle/>
                    <a:p>
                      <a:pPr>
                        <a:lnSpc>
                          <a:spcPct val="70000"/>
                        </a:lnSpc>
                      </a:pPr>
                      <a:r>
                        <a:rPr lang="en-US" sz="1400" b="1" dirty="0"/>
                        <a:t>Gridded L2</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SAO L2-3</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Same as L2</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2 x 2 (?)</a:t>
                      </a:r>
                    </a:p>
                  </a:txBody>
                  <a:tcPr marL="18288" marR="18288"/>
                </a:tc>
                <a:tc>
                  <a:txBody>
                    <a:bodyPr/>
                    <a:lstStyle/>
                    <a:p>
                      <a:pPr>
                        <a:lnSpc>
                          <a:spcPct val="70000"/>
                        </a:lnSpc>
                      </a:pPr>
                      <a:r>
                        <a:rPr lang="en-US" sz="1400" b="0" i="0" dirty="0">
                          <a:latin typeface="Arial Narrow" panose="020B0604020202020204" pitchFamily="34" charset="0"/>
                          <a:cs typeface="Arial Narrow" panose="020B0604020202020204" pitchFamily="34" charset="0"/>
                        </a:rPr>
                        <a:t>Hourly, scan</a:t>
                      </a:r>
                    </a:p>
                  </a:txBody>
                  <a:tcPr marL="18288" marR="18288"/>
                </a:tc>
                <a:extLst>
                  <a:ext uri="{0D108BD9-81ED-4DB2-BD59-A6C34878D82A}">
                    <a16:rowId xmlns:a16="http://schemas.microsoft.com/office/drawing/2014/main" val="1460720457"/>
                  </a:ext>
                </a:extLst>
              </a:tr>
              <a:tr h="248816">
                <a:tc>
                  <a:txBody>
                    <a:bodyPr/>
                    <a:lstStyle/>
                    <a:p>
                      <a:pPr>
                        <a:lnSpc>
                          <a:spcPct val="70000"/>
                        </a:lnSpc>
                      </a:pPr>
                      <a:r>
                        <a:rPr lang="en-US" sz="1400" b="1" dirty="0">
                          <a:solidFill>
                            <a:schemeClr val="accent4"/>
                          </a:solidFill>
                        </a:rPr>
                        <a:t>L4</a:t>
                      </a:r>
                    </a:p>
                  </a:txBody>
                  <a:tcPr marL="18288" marR="18288"/>
                </a:tc>
                <a:tc>
                  <a:txBody>
                    <a:bodyPr/>
                    <a:lstStyle/>
                    <a:p>
                      <a:pPr>
                        <a:lnSpc>
                          <a:spcPct val="70000"/>
                        </a:lnSpc>
                      </a:pPr>
                      <a:r>
                        <a:rPr lang="en-US" sz="1400" b="1" dirty="0">
                          <a:solidFill>
                            <a:schemeClr val="accent4"/>
                          </a:solidFill>
                        </a:rPr>
                        <a:t>UVB</a:t>
                      </a:r>
                    </a:p>
                  </a:txBody>
                  <a:tcPr marL="18288" marR="18288"/>
                </a:tc>
                <a:tc>
                  <a:txBody>
                    <a:bodyPr/>
                    <a:lstStyle/>
                    <a:p>
                      <a:pPr>
                        <a:lnSpc>
                          <a:spcPct val="70000"/>
                        </a:lnSpc>
                      </a:pPr>
                      <a:r>
                        <a:rPr lang="en-US" sz="1400" b="0" i="0" dirty="0">
                          <a:solidFill>
                            <a:schemeClr val="accent4"/>
                          </a:solidFill>
                          <a:latin typeface="Arial Narrow" panose="020B0604020202020204" pitchFamily="34" charset="0"/>
                          <a:cs typeface="Arial Narrow" panose="020B0604020202020204" pitchFamily="34" charset="0"/>
                        </a:rPr>
                        <a:t>GEMS/GSFC UVB</a:t>
                      </a:r>
                    </a:p>
                  </a:txBody>
                  <a:tcPr marL="18288" marR="18288"/>
                </a:tc>
                <a:tc>
                  <a:txBody>
                    <a:bodyPr/>
                    <a:lstStyle/>
                    <a:p>
                      <a:pPr>
                        <a:lnSpc>
                          <a:spcPct val="70000"/>
                        </a:lnSpc>
                      </a:pPr>
                      <a:r>
                        <a:rPr lang="en-US" sz="1400" b="0" i="0" dirty="0">
                          <a:solidFill>
                            <a:schemeClr val="accent4"/>
                          </a:solidFill>
                          <a:latin typeface="Arial Narrow" panose="020B0604020202020204" pitchFamily="34" charset="0"/>
                          <a:cs typeface="Arial Narrow" panose="020B0604020202020204" pitchFamily="34" charset="0"/>
                        </a:rPr>
                        <a:t>UV irradiance, erythemal irradiance, UVI</a:t>
                      </a:r>
                    </a:p>
                  </a:txBody>
                  <a:tcPr marL="18288" marR="18288"/>
                </a:tc>
                <a:tc>
                  <a:txBody>
                    <a:bodyPr/>
                    <a:lstStyle/>
                    <a:p>
                      <a:pPr>
                        <a:lnSpc>
                          <a:spcPct val="70000"/>
                        </a:lnSpc>
                      </a:pPr>
                      <a:r>
                        <a:rPr lang="en-US" sz="1400" b="0" i="0" dirty="0">
                          <a:solidFill>
                            <a:schemeClr val="accent4"/>
                          </a:solidFill>
                          <a:latin typeface="Arial Narrow" panose="020B0604020202020204" pitchFamily="34" charset="0"/>
                          <a:cs typeface="Arial Narrow" panose="020B0604020202020204" pitchFamily="34" charset="0"/>
                        </a:rPr>
                        <a:t>TBD</a:t>
                      </a:r>
                    </a:p>
                  </a:txBody>
                  <a:tcPr marL="18288" marR="18288"/>
                </a:tc>
                <a:tc>
                  <a:txBody>
                    <a:bodyPr/>
                    <a:lstStyle/>
                    <a:p>
                      <a:pPr>
                        <a:lnSpc>
                          <a:spcPct val="70000"/>
                        </a:lnSpc>
                      </a:pPr>
                      <a:r>
                        <a:rPr lang="en-US" sz="1400" b="0" i="0" dirty="0">
                          <a:solidFill>
                            <a:schemeClr val="accent4"/>
                          </a:solidFill>
                          <a:latin typeface="Arial Narrow" panose="020B0604020202020204" pitchFamily="34" charset="0"/>
                          <a:cs typeface="Arial Narrow" panose="020B0604020202020204" pitchFamily="34" charset="0"/>
                        </a:rPr>
                        <a:t>Hourly, scan</a:t>
                      </a:r>
                    </a:p>
                  </a:txBody>
                  <a:tcPr marL="18288" marR="18288"/>
                </a:tc>
                <a:extLst>
                  <a:ext uri="{0D108BD9-81ED-4DB2-BD59-A6C34878D82A}">
                    <a16:rowId xmlns:a16="http://schemas.microsoft.com/office/drawing/2014/main" val="1502481044"/>
                  </a:ext>
                </a:extLst>
              </a:tr>
            </a:tbl>
          </a:graphicData>
        </a:graphic>
      </p:graphicFrame>
      <p:sp>
        <p:nvSpPr>
          <p:cNvPr id="7" name="TextBox 6">
            <a:extLst>
              <a:ext uri="{FF2B5EF4-FFF2-40B4-BE49-F238E27FC236}">
                <a16:creationId xmlns:a16="http://schemas.microsoft.com/office/drawing/2014/main" id="{9D63CB71-B8E9-394C-8BBD-677DC737CABE}"/>
              </a:ext>
            </a:extLst>
          </p:cNvPr>
          <p:cNvSpPr txBox="1"/>
          <p:nvPr/>
        </p:nvSpPr>
        <p:spPr>
          <a:xfrm>
            <a:off x="1524001" y="5915311"/>
            <a:ext cx="9143998" cy="861774"/>
          </a:xfrm>
          <a:prstGeom prst="rect">
            <a:avLst/>
          </a:prstGeom>
          <a:noFill/>
        </p:spPr>
        <p:txBody>
          <a:bodyPr wrap="square" rtlCol="0">
            <a:spAutoFit/>
          </a:bodyPr>
          <a:lstStyle/>
          <a:p>
            <a:pPr>
              <a:lnSpc>
                <a:spcPts val="1480"/>
              </a:lnSpc>
            </a:pPr>
            <a:r>
              <a:rPr lang="en-US" sz="1400" dirty="0">
                <a:solidFill>
                  <a:srgbClr val="FF0908"/>
                </a:solidFill>
                <a:latin typeface="Arial Narrow" panose="020B0604020202020204" pitchFamily="34" charset="0"/>
                <a:cs typeface="Arial Narrow" panose="020B0604020202020204" pitchFamily="34" charset="0"/>
              </a:rPr>
              <a:t>*</a:t>
            </a:r>
            <a:r>
              <a:rPr lang="en-US" sz="1400" dirty="0">
                <a:latin typeface="Arial Narrow" panose="020B0604020202020204" pitchFamily="34" charset="0"/>
                <a:cs typeface="Arial Narrow" panose="020B0604020202020204" pitchFamily="34" charset="0"/>
              </a:rPr>
              <a:t>Algorithm changed from NASA GSFC’s OMCLDRR to GSFC’s new O</a:t>
            </a:r>
            <a:r>
              <a:rPr lang="en-US" sz="1400" baseline="-25000" dirty="0">
                <a:latin typeface="Arial Narrow" panose="020B0604020202020204" pitchFamily="34" charset="0"/>
                <a:cs typeface="Arial Narrow" panose="020B0604020202020204" pitchFamily="34" charset="0"/>
              </a:rPr>
              <a:t>2</a:t>
            </a:r>
            <a:r>
              <a:rPr lang="en-US" sz="1400" dirty="0">
                <a:latin typeface="Arial Narrow" panose="020B0604020202020204" pitchFamily="34" charset="0"/>
                <a:cs typeface="Arial Narrow" panose="020B0604020202020204" pitchFamily="34" charset="0"/>
              </a:rPr>
              <a:t>-O</a:t>
            </a:r>
            <a:r>
              <a:rPr lang="en-US" sz="1400" baseline="-25000" dirty="0">
                <a:latin typeface="Arial Narrow" panose="020B0604020202020204" pitchFamily="34" charset="0"/>
                <a:cs typeface="Arial Narrow" panose="020B0604020202020204" pitchFamily="34" charset="0"/>
              </a:rPr>
              <a:t>2</a:t>
            </a:r>
            <a:r>
              <a:rPr lang="en-US" sz="1400" dirty="0">
                <a:latin typeface="Arial Narrow" panose="020B0604020202020204" pitchFamily="34" charset="0"/>
                <a:cs typeface="Arial Narrow" panose="020B0604020202020204" pitchFamily="34" charset="0"/>
              </a:rPr>
              <a:t> cloud algorithm combined with SAO’s trace gas retrieval algorithm to retrieve O2-O</a:t>
            </a:r>
            <a:r>
              <a:rPr lang="en-US" sz="1400" baseline="-25000" dirty="0">
                <a:latin typeface="Arial Narrow" panose="020B0604020202020204" pitchFamily="34" charset="0"/>
                <a:cs typeface="Arial Narrow" panose="020B0604020202020204" pitchFamily="34" charset="0"/>
              </a:rPr>
              <a:t>2</a:t>
            </a:r>
            <a:r>
              <a:rPr lang="en-US" sz="1400" dirty="0">
                <a:latin typeface="Arial Narrow" panose="020B0604020202020204" pitchFamily="34" charset="0"/>
                <a:cs typeface="Arial Narrow" panose="020B0604020202020204" pitchFamily="34" charset="0"/>
              </a:rPr>
              <a:t> SCDs. </a:t>
            </a:r>
            <a:r>
              <a:rPr lang="en-US" sz="1400" dirty="0">
                <a:solidFill>
                  <a:srgbClr val="FF0908"/>
                </a:solidFill>
                <a:latin typeface="Arial Narrow" panose="020B0604020202020204" pitchFamily="34" charset="0"/>
                <a:cs typeface="Arial Narrow" panose="020B0604020202020204" pitchFamily="34" charset="0"/>
              </a:rPr>
              <a:t>**</a:t>
            </a:r>
            <a:r>
              <a:rPr lang="en-US" sz="1400" dirty="0">
                <a:latin typeface="Arial Narrow" panose="020B0604020202020204" pitchFamily="34" charset="0"/>
                <a:cs typeface="Arial Narrow" panose="020B0604020202020204" pitchFamily="34" charset="0"/>
              </a:rPr>
              <a:t> Spatial resolution at center of FOR. </a:t>
            </a:r>
            <a:r>
              <a:rPr lang="en-US" sz="1400" dirty="0">
                <a:solidFill>
                  <a:srgbClr val="FF0000"/>
                </a:solidFill>
                <a:latin typeface="Arial Narrow" panose="020B0604020202020204" pitchFamily="34" charset="0"/>
                <a:cs typeface="Arial Narrow" panose="020B0604020202020204" pitchFamily="34" charset="0"/>
              </a:rPr>
              <a:t>*** </a:t>
            </a:r>
            <a:r>
              <a:rPr lang="en-US" sz="1400" dirty="0">
                <a:solidFill>
                  <a:prstClr val="black"/>
                </a:solidFill>
                <a:latin typeface="Arial Narrow" panose="020B0604020202020204" pitchFamily="34" charset="0"/>
                <a:cs typeface="Arial Narrow" panose="020B0604020202020204" pitchFamily="34" charset="0"/>
              </a:rPr>
              <a:t>Might be at 8 x 9.5km</a:t>
            </a:r>
            <a:r>
              <a:rPr lang="en-US" sz="1400" baseline="30000" dirty="0">
                <a:solidFill>
                  <a:prstClr val="black"/>
                </a:solidFill>
                <a:latin typeface="Arial Narrow" panose="020B0604020202020204" pitchFamily="34" charset="0"/>
                <a:cs typeface="Arial Narrow" panose="020B0604020202020204" pitchFamily="34" charset="0"/>
              </a:rPr>
              <a:t>2</a:t>
            </a:r>
            <a:endParaRPr lang="en-US" sz="1400" dirty="0">
              <a:latin typeface="Arial Narrow" panose="020B0604020202020204" pitchFamily="34" charset="0"/>
              <a:cs typeface="Arial Narrow" panose="020B0604020202020204" pitchFamily="34" charset="0"/>
            </a:endParaRPr>
          </a:p>
          <a:p>
            <a:pPr>
              <a:lnSpc>
                <a:spcPts val="1480"/>
              </a:lnSpc>
            </a:pPr>
            <a:r>
              <a:rPr lang="en-US" sz="1400" dirty="0">
                <a:latin typeface="Arial Narrow" panose="020B0604020202020204" pitchFamily="34" charset="0"/>
                <a:cs typeface="Arial Narrow" panose="020B0604020202020204" pitchFamily="34" charset="0"/>
              </a:rPr>
              <a:t>Black: baseline, </a:t>
            </a:r>
            <a:r>
              <a:rPr lang="en-US" sz="1400" dirty="0">
                <a:solidFill>
                  <a:srgbClr val="92D050"/>
                </a:solidFill>
                <a:latin typeface="Arial Narrow" panose="020B0604020202020204" pitchFamily="34" charset="0"/>
                <a:cs typeface="Arial Narrow" panose="020B0604020202020204" pitchFamily="34" charset="0"/>
              </a:rPr>
              <a:t>green</a:t>
            </a:r>
            <a:r>
              <a:rPr lang="en-US" sz="1400" dirty="0">
                <a:latin typeface="Arial Narrow" panose="020B0604020202020204" pitchFamily="34" charset="0"/>
                <a:cs typeface="Arial Narrow" panose="020B0604020202020204" pitchFamily="34" charset="0"/>
              </a:rPr>
              <a:t>/</a:t>
            </a:r>
            <a:r>
              <a:rPr lang="en-US" sz="1400" dirty="0">
                <a:solidFill>
                  <a:schemeClr val="accent6">
                    <a:lumMod val="75000"/>
                  </a:schemeClr>
                </a:solidFill>
                <a:latin typeface="Arial Narrow" panose="020B0604020202020204" pitchFamily="34" charset="0"/>
                <a:cs typeface="Arial Narrow" panose="020B0604020202020204" pitchFamily="34" charset="0"/>
              </a:rPr>
              <a:t>orange</a:t>
            </a:r>
            <a:r>
              <a:rPr lang="en-US" sz="1400" dirty="0">
                <a:solidFill>
                  <a:schemeClr val="accent4"/>
                </a:solidFill>
                <a:latin typeface="Arial Narrow" panose="020B0604020202020204" pitchFamily="34" charset="0"/>
                <a:cs typeface="Arial Narrow" panose="020B0604020202020204" pitchFamily="34" charset="0"/>
              </a:rPr>
              <a:t>/purple</a:t>
            </a:r>
            <a:r>
              <a:rPr lang="en-US" sz="1400" dirty="0">
                <a:latin typeface="Arial Narrow" panose="020B0604020202020204" pitchFamily="34" charset="0"/>
                <a:cs typeface="Arial Narrow" panose="020B0604020202020204" pitchFamily="34" charset="0"/>
              </a:rPr>
              <a:t>: additional products (being proposed)</a:t>
            </a:r>
          </a:p>
          <a:p>
            <a:pPr>
              <a:lnSpc>
                <a:spcPts val="1480"/>
              </a:lnSpc>
            </a:pPr>
            <a:r>
              <a:rPr lang="en-US" sz="1400" baseline="30000" dirty="0">
                <a:solidFill>
                  <a:srgbClr val="FF0000"/>
                </a:solidFill>
                <a:latin typeface="Arial Narrow" panose="020B0604020202020204" pitchFamily="34" charset="0"/>
                <a:cs typeface="Arial Narrow" panose="020B0604020202020204" pitchFamily="34" charset="0"/>
              </a:rPr>
              <a:t>NRT</a:t>
            </a:r>
            <a:r>
              <a:rPr lang="en-US" sz="1400" dirty="0">
                <a:latin typeface="Arial Narrow" panose="020B0604020202020204" pitchFamily="34" charset="0"/>
                <a:cs typeface="Arial Narrow" panose="020B0604020202020204" pitchFamily="34" charset="0"/>
              </a:rPr>
              <a:t>: NRT products </a:t>
            </a:r>
            <a:r>
              <a:rPr lang="en-US" sz="1400" dirty="0">
                <a:solidFill>
                  <a:prstClr val="black"/>
                </a:solidFill>
                <a:latin typeface="Arial Narrow" panose="020B0604020202020204" pitchFamily="34" charset="0"/>
                <a:cs typeface="Arial Narrow" panose="020B0604020202020204" pitchFamily="34" charset="0"/>
              </a:rPr>
              <a:t>&amp; off-line products (with additional NRT funding, otherwise produce 1 product within 3-6 hours except for O</a:t>
            </a:r>
            <a:r>
              <a:rPr lang="en-US" sz="1400" baseline="-25000" dirty="0">
                <a:solidFill>
                  <a:prstClr val="black"/>
                </a:solidFill>
                <a:latin typeface="Arial Narrow" panose="020B0604020202020204" pitchFamily="34" charset="0"/>
                <a:cs typeface="Arial Narrow" panose="020B0604020202020204" pitchFamily="34" charset="0"/>
              </a:rPr>
              <a:t>3</a:t>
            </a:r>
            <a:r>
              <a:rPr lang="en-US" sz="1400" dirty="0">
                <a:solidFill>
                  <a:prstClr val="black"/>
                </a:solidFill>
                <a:latin typeface="Arial Narrow" panose="020B0604020202020204" pitchFamily="34" charset="0"/>
                <a:cs typeface="Arial Narrow" panose="020B0604020202020204" pitchFamily="34" charset="0"/>
              </a:rPr>
              <a:t> profile)</a:t>
            </a:r>
          </a:p>
        </p:txBody>
      </p:sp>
    </p:spTree>
    <p:extLst>
      <p:ext uri="{BB962C8B-B14F-4D97-AF65-F5344CB8AC3E}">
        <p14:creationId xmlns:p14="http://schemas.microsoft.com/office/powerpoint/2010/main" val="230482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18023" y="93523"/>
            <a:ext cx="6487297" cy="796163"/>
          </a:xfrm>
        </p:spPr>
        <p:txBody>
          <a:bodyPr/>
          <a:lstStyle/>
          <a:p>
            <a:pPr fontAlgn="auto">
              <a:spcAft>
                <a:spcPts val="0"/>
              </a:spcAft>
              <a:defRPr/>
            </a:pPr>
            <a:r>
              <a:rPr lang="en-US" sz="3600" b="1" dirty="0">
                <a:solidFill>
                  <a:schemeClr val="bg1"/>
                </a:solidFill>
                <a:ea typeface="ＭＳ Ｐゴシック" charset="-128"/>
              </a:rPr>
              <a:t>TEMPO Algorithm Teams</a:t>
            </a:r>
            <a:br>
              <a:rPr lang="en-US" b="1" dirty="0">
                <a:solidFill>
                  <a:schemeClr val="bg1"/>
                </a:solidFill>
                <a:ea typeface="ＭＳ Ｐゴシック" charset="-128"/>
              </a:rPr>
            </a:br>
            <a:endParaRPr lang="en-US" dirty="0">
              <a:solidFill>
                <a:schemeClr val="bg1"/>
              </a:solidFill>
              <a:ea typeface="+mj-ea"/>
            </a:endParaRPr>
          </a:p>
        </p:txBody>
      </p:sp>
      <p:sp>
        <p:nvSpPr>
          <p:cNvPr id="6" name="Slide Number Placeholder 5"/>
          <p:cNvSpPr>
            <a:spLocks noGrp="1"/>
          </p:cNvSpPr>
          <p:nvPr>
            <p:ph type="sldNum" sz="quarter" idx="12"/>
          </p:nvPr>
        </p:nvSpPr>
        <p:spPr/>
        <p:txBody>
          <a:bodyPr/>
          <a:lstStyle/>
          <a:p>
            <a:pPr>
              <a:defRPr/>
            </a:pPr>
            <a:fld id="{464442FC-C654-E44A-A663-725279F4C8FF}" type="slidenum">
              <a:rPr lang="en-US" smtClean="0"/>
              <a:pPr>
                <a:defRPr/>
              </a:pPr>
              <a:t>17</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587559000"/>
              </p:ext>
            </p:extLst>
          </p:nvPr>
        </p:nvGraphicFramePr>
        <p:xfrm>
          <a:off x="1524000" y="1072630"/>
          <a:ext cx="9144000" cy="5669235"/>
        </p:xfrm>
        <a:graphic>
          <a:graphicData uri="http://schemas.openxmlformats.org/drawingml/2006/table">
            <a:tbl>
              <a:tblPr firstRow="1" bandRow="1">
                <a:tableStyleId>{5C22544A-7EE6-4342-B048-85BDC9FD1C3A}</a:tableStyleId>
              </a:tblPr>
              <a:tblGrid>
                <a:gridCol w="2579571">
                  <a:extLst>
                    <a:ext uri="{9D8B030D-6E8A-4147-A177-3AD203B41FA5}">
                      <a16:colId xmlns:a16="http://schemas.microsoft.com/office/drawing/2014/main" val="4274859182"/>
                    </a:ext>
                  </a:extLst>
                </a:gridCol>
                <a:gridCol w="6564429">
                  <a:extLst>
                    <a:ext uri="{9D8B030D-6E8A-4147-A177-3AD203B41FA5}">
                      <a16:colId xmlns:a16="http://schemas.microsoft.com/office/drawing/2014/main" val="3563283890"/>
                    </a:ext>
                  </a:extLst>
                </a:gridCol>
              </a:tblGrid>
              <a:tr h="415091">
                <a:tc>
                  <a:txBody>
                    <a:bodyPr/>
                    <a:lstStyle/>
                    <a:p>
                      <a:pPr algn="ctr"/>
                      <a:r>
                        <a:rPr lang="en-US" sz="2000" dirty="0"/>
                        <a:t>Operational Algorithm</a:t>
                      </a:r>
                    </a:p>
                  </a:txBody>
                  <a:tcPr marL="45720" marR="45720" marT="18288" marB="18288"/>
                </a:tc>
                <a:tc>
                  <a:txBody>
                    <a:bodyPr/>
                    <a:lstStyle/>
                    <a:p>
                      <a:pPr algn="ctr"/>
                      <a:r>
                        <a:rPr lang="en-US" sz="2000" dirty="0"/>
                        <a:t>Personnel</a:t>
                      </a:r>
                    </a:p>
                  </a:txBody>
                  <a:tcPr marL="45720" marR="45720" marT="18288" marB="18288"/>
                </a:tc>
                <a:extLst>
                  <a:ext uri="{0D108BD9-81ED-4DB2-BD59-A6C34878D82A}">
                    <a16:rowId xmlns:a16="http://schemas.microsoft.com/office/drawing/2014/main" val="1820010966"/>
                  </a:ext>
                </a:extLst>
              </a:tr>
              <a:tr h="302579">
                <a:tc>
                  <a:txBody>
                    <a:bodyPr/>
                    <a:lstStyle/>
                    <a:p>
                      <a:pPr algn="ctr"/>
                      <a:r>
                        <a:rPr lang="en-US" sz="1800" b="1" dirty="0"/>
                        <a:t>Raw to L0</a:t>
                      </a:r>
                    </a:p>
                  </a:txBody>
                  <a:tcPr marL="45720" marR="45720" marT="18288" marB="18288"/>
                </a:tc>
                <a:tc>
                  <a:txBody>
                    <a:bodyPr/>
                    <a:lstStyle/>
                    <a:p>
                      <a:pPr algn="ctr"/>
                      <a:r>
                        <a:rPr lang="en-US" sz="1800" dirty="0"/>
                        <a:t>John Davis</a:t>
                      </a:r>
                    </a:p>
                  </a:txBody>
                  <a:tcPr marL="45720" marR="45720" marT="18288" marB="18288"/>
                </a:tc>
                <a:extLst>
                  <a:ext uri="{0D108BD9-81ED-4DB2-BD59-A6C34878D82A}">
                    <a16:rowId xmlns:a16="http://schemas.microsoft.com/office/drawing/2014/main" val="3666669201"/>
                  </a:ext>
                </a:extLst>
              </a:tr>
              <a:tr h="302579">
                <a:tc>
                  <a:txBody>
                    <a:bodyPr/>
                    <a:lstStyle/>
                    <a:p>
                      <a:pPr algn="ctr"/>
                      <a:r>
                        <a:rPr lang="en-US" sz="1800" b="1" dirty="0"/>
                        <a:t>L0-1b</a:t>
                      </a:r>
                    </a:p>
                  </a:txBody>
                  <a:tcPr marL="45720" marR="45720" marT="18288" marB="18288"/>
                </a:tc>
                <a:tc>
                  <a:txBody>
                    <a:bodyPr/>
                    <a:lstStyle/>
                    <a:p>
                      <a:pPr algn="ctr"/>
                      <a:r>
                        <a:rPr lang="en-US" sz="1800" dirty="0"/>
                        <a:t>John Houck, </a:t>
                      </a:r>
                      <a:r>
                        <a:rPr lang="en-US" sz="1800" dirty="0" err="1"/>
                        <a:t>Xiong</a:t>
                      </a:r>
                      <a:r>
                        <a:rPr lang="en-US" sz="1800" dirty="0"/>
                        <a:t> Liu, Dave </a:t>
                      </a:r>
                      <a:r>
                        <a:rPr lang="en-US" sz="1800" dirty="0" err="1"/>
                        <a:t>Flittner</a:t>
                      </a:r>
                      <a:r>
                        <a:rPr lang="en-US" sz="1800" dirty="0"/>
                        <a:t>, </a:t>
                      </a:r>
                      <a:r>
                        <a:rPr lang="en-US" sz="1800" dirty="0" err="1"/>
                        <a:t>Weizhen</a:t>
                      </a:r>
                      <a:r>
                        <a:rPr lang="en-US" sz="1800" dirty="0"/>
                        <a:t> Hou, Jim </a:t>
                      </a:r>
                      <a:r>
                        <a:rPr lang="en-US" sz="1800" dirty="0" err="1"/>
                        <a:t>Carr</a:t>
                      </a:r>
                      <a:r>
                        <a:rPr lang="en-US" sz="1800" dirty="0"/>
                        <a:t>, Chris Chan Miller</a:t>
                      </a:r>
                    </a:p>
                  </a:txBody>
                  <a:tcPr marL="45720" marR="45720" marT="18288" marB="18288"/>
                </a:tc>
                <a:extLst>
                  <a:ext uri="{0D108BD9-81ED-4DB2-BD59-A6C34878D82A}">
                    <a16:rowId xmlns:a16="http://schemas.microsoft.com/office/drawing/2014/main" val="3194161440"/>
                  </a:ext>
                </a:extLst>
              </a:tr>
              <a:tr h="415091">
                <a:tc>
                  <a:txBody>
                    <a:bodyPr/>
                    <a:lstStyle/>
                    <a:p>
                      <a:pPr algn="ctr"/>
                      <a:r>
                        <a:rPr lang="en-US" sz="1800" b="1" dirty="0"/>
                        <a:t>Ozone profile</a:t>
                      </a:r>
                    </a:p>
                  </a:txBody>
                  <a:tcPr marL="45720" marR="45720" marT="18288" marB="18288"/>
                </a:tc>
                <a:tc>
                  <a:txBody>
                    <a:bodyPr/>
                    <a:lstStyle/>
                    <a:p>
                      <a:pPr algn="ctr"/>
                      <a:r>
                        <a:rPr lang="en-US" sz="1800" dirty="0" err="1"/>
                        <a:t>Xiong</a:t>
                      </a:r>
                      <a:r>
                        <a:rPr lang="en-US" sz="1800" dirty="0"/>
                        <a:t> Liu, </a:t>
                      </a:r>
                      <a:r>
                        <a:rPr lang="en-US" sz="1800" dirty="0" err="1"/>
                        <a:t>Juseon</a:t>
                      </a:r>
                      <a:r>
                        <a:rPr lang="en-US" sz="1800" dirty="0"/>
                        <a:t> </a:t>
                      </a:r>
                      <a:r>
                        <a:rPr lang="en-US" sz="1800" dirty="0" err="1"/>
                        <a:t>Bak</a:t>
                      </a:r>
                      <a:r>
                        <a:rPr lang="en-US" sz="1800" dirty="0"/>
                        <a:t>, </a:t>
                      </a:r>
                      <a:r>
                        <a:rPr lang="en-US" sz="1800" dirty="0" err="1"/>
                        <a:t>Weizhen</a:t>
                      </a:r>
                      <a:r>
                        <a:rPr lang="en-US" sz="1800" dirty="0"/>
                        <a:t> Hou</a:t>
                      </a:r>
                    </a:p>
                  </a:txBody>
                  <a:tcPr marL="45720" marR="45720" marT="18288" marB="18288"/>
                </a:tc>
                <a:extLst>
                  <a:ext uri="{0D108BD9-81ED-4DB2-BD59-A6C34878D82A}">
                    <a16:rowId xmlns:a16="http://schemas.microsoft.com/office/drawing/2014/main" val="555868796"/>
                  </a:ext>
                </a:extLst>
              </a:tr>
              <a:tr h="415091">
                <a:tc>
                  <a:txBody>
                    <a:bodyPr/>
                    <a:lstStyle/>
                    <a:p>
                      <a:pPr algn="ctr"/>
                      <a:r>
                        <a:rPr lang="en-US" sz="1800" b="1" dirty="0"/>
                        <a:t>Total ozone</a:t>
                      </a:r>
                    </a:p>
                  </a:txBody>
                  <a:tcPr marL="45720" marR="45720" marT="18288" marB="18288"/>
                </a:tc>
                <a:tc>
                  <a:txBody>
                    <a:bodyPr/>
                    <a:lstStyle/>
                    <a:p>
                      <a:pPr algn="ctr"/>
                      <a:r>
                        <a:rPr lang="en-US" sz="1800" baseline="0"/>
                        <a:t>Dave Haffner, Joanna Joiner</a:t>
                      </a:r>
                      <a:endParaRPr lang="en-US" sz="1800" dirty="0"/>
                    </a:p>
                  </a:txBody>
                  <a:tcPr marL="45720" marR="45720" marT="18288" marB="18288"/>
                </a:tc>
                <a:extLst>
                  <a:ext uri="{0D108BD9-81ED-4DB2-BD59-A6C34878D82A}">
                    <a16:rowId xmlns:a16="http://schemas.microsoft.com/office/drawing/2014/main" val="3304165603"/>
                  </a:ext>
                </a:extLst>
              </a:tr>
              <a:tr h="515775">
                <a:tc>
                  <a:txBody>
                    <a:bodyPr/>
                    <a:lstStyle/>
                    <a:p>
                      <a:pPr algn="ctr"/>
                      <a:r>
                        <a:rPr lang="en-US" sz="1800" b="1" dirty="0"/>
                        <a:t>Nitrogen dioxide</a:t>
                      </a:r>
                    </a:p>
                  </a:txBody>
                  <a:tcPr marL="45720" marR="45720" marT="18288" marB="18288"/>
                </a:tc>
                <a:tc>
                  <a:txBody>
                    <a:bodyPr/>
                    <a:lstStyle/>
                    <a:p>
                      <a:pPr algn="ctr"/>
                      <a:r>
                        <a:rPr lang="en-US" sz="1800" baseline="0" dirty="0"/>
                        <a:t>Caroline </a:t>
                      </a:r>
                      <a:r>
                        <a:rPr lang="en-US" sz="1800" baseline="0" dirty="0" err="1"/>
                        <a:t>Nowlan</a:t>
                      </a:r>
                      <a:r>
                        <a:rPr lang="en-US" sz="1800" baseline="0" dirty="0"/>
                        <a:t>, Gonzalo González Abad, Jeff Geddes, Chris Chan Miller </a:t>
                      </a:r>
                      <a:endParaRPr lang="en-US" sz="1800" dirty="0"/>
                    </a:p>
                  </a:txBody>
                  <a:tcPr marL="45720" marR="45720" marT="18288" marB="18288"/>
                </a:tc>
                <a:extLst>
                  <a:ext uri="{0D108BD9-81ED-4DB2-BD59-A6C34878D82A}">
                    <a16:rowId xmlns:a16="http://schemas.microsoft.com/office/drawing/2014/main" val="2297871223"/>
                  </a:ext>
                </a:extLst>
              </a:tr>
              <a:tr h="330024">
                <a:tc>
                  <a:txBody>
                    <a:bodyPr/>
                    <a:lstStyle/>
                    <a:p>
                      <a:pPr algn="ctr"/>
                      <a:r>
                        <a:rPr lang="en-US" sz="1800" b="1" dirty="0"/>
                        <a:t>Formaldehyde</a:t>
                      </a:r>
                    </a:p>
                  </a:txBody>
                  <a:tcPr marL="45720" marR="45720" marT="18288" marB="18288"/>
                </a:tc>
                <a:tc>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1800" baseline="0" dirty="0"/>
                        <a:t>Gonzalo González Abad, Caroline </a:t>
                      </a:r>
                      <a:r>
                        <a:rPr lang="en-US" sz="1800" baseline="0" dirty="0" err="1"/>
                        <a:t>Nowlan</a:t>
                      </a:r>
                      <a:r>
                        <a:rPr lang="en-US" sz="1800" baseline="0" dirty="0"/>
                        <a:t>, Hyeong-</a:t>
                      </a:r>
                      <a:r>
                        <a:rPr lang="en-US" sz="1800" baseline="0" dirty="0" err="1"/>
                        <a:t>Ahn</a:t>
                      </a:r>
                      <a:r>
                        <a:rPr lang="en-US" sz="1800" baseline="0" dirty="0"/>
                        <a:t> Kwon, </a:t>
                      </a:r>
                      <a:r>
                        <a:rPr lang="en-US" sz="1800" dirty="0"/>
                        <a:t>Chris</a:t>
                      </a:r>
                      <a:r>
                        <a:rPr lang="en-US" sz="1800" baseline="0" dirty="0"/>
                        <a:t> Chan Miller</a:t>
                      </a:r>
                      <a:endParaRPr lang="en-US" sz="1800" dirty="0"/>
                    </a:p>
                  </a:txBody>
                  <a:tcPr marL="45720" marR="45720" marT="18288" marB="18288"/>
                </a:tc>
                <a:extLst>
                  <a:ext uri="{0D108BD9-81ED-4DB2-BD59-A6C34878D82A}">
                    <a16:rowId xmlns:a16="http://schemas.microsoft.com/office/drawing/2014/main" val="2047173385"/>
                  </a:ext>
                </a:extLst>
              </a:tr>
              <a:tr h="377754">
                <a:tc>
                  <a:txBody>
                    <a:bodyPr/>
                    <a:lstStyle/>
                    <a:p>
                      <a:pPr algn="ctr"/>
                      <a:r>
                        <a:rPr lang="en-US" sz="1800" b="1" dirty="0"/>
                        <a:t>Glyoxal</a:t>
                      </a:r>
                    </a:p>
                  </a:txBody>
                  <a:tcPr marL="45720" marR="45720" marT="18288" marB="18288"/>
                </a:tc>
                <a:tc>
                  <a:txBody>
                    <a:bodyPr/>
                    <a:lstStyle/>
                    <a:p>
                      <a:pPr algn="ctr"/>
                      <a:r>
                        <a:rPr lang="en-US" sz="1800" baseline="0" dirty="0"/>
                        <a:t>Gonzalo González Abad, Hyeong-</a:t>
                      </a:r>
                      <a:r>
                        <a:rPr lang="en-US" sz="1800" baseline="0" dirty="0" err="1"/>
                        <a:t>Ahn</a:t>
                      </a:r>
                      <a:r>
                        <a:rPr lang="en-US" sz="1800" baseline="0" dirty="0"/>
                        <a:t> Kwon, </a:t>
                      </a:r>
                      <a:r>
                        <a:rPr lang="en-US" sz="1800" dirty="0"/>
                        <a:t>Chris Chan Miller </a:t>
                      </a:r>
                    </a:p>
                  </a:txBody>
                  <a:tcPr marL="45720" marR="45720" marT="18288" marB="18288"/>
                </a:tc>
                <a:extLst>
                  <a:ext uri="{0D108BD9-81ED-4DB2-BD59-A6C34878D82A}">
                    <a16:rowId xmlns:a16="http://schemas.microsoft.com/office/drawing/2014/main" val="1441257900"/>
                  </a:ext>
                </a:extLst>
              </a:tr>
              <a:tr h="415091">
                <a:tc>
                  <a:txBody>
                    <a:bodyPr/>
                    <a:lstStyle/>
                    <a:p>
                      <a:pPr algn="ctr"/>
                      <a:r>
                        <a:rPr lang="en-US" sz="1800" b="1" dirty="0"/>
                        <a:t>Clouds</a:t>
                      </a:r>
                    </a:p>
                  </a:txBody>
                  <a:tcPr marL="45720" marR="45720" marT="18288" marB="18288"/>
                </a:tc>
                <a:tc>
                  <a:txBody>
                    <a:bodyPr/>
                    <a:lstStyle/>
                    <a:p>
                      <a:pPr algn="ctr"/>
                      <a:r>
                        <a:rPr lang="en-US" sz="1800" dirty="0" err="1"/>
                        <a:t>Huiqun</a:t>
                      </a:r>
                      <a:r>
                        <a:rPr lang="en-US" sz="1800" dirty="0"/>
                        <a:t> Wang, </a:t>
                      </a:r>
                      <a:r>
                        <a:rPr lang="en-US" sz="1800" baseline="0" dirty="0"/>
                        <a:t>Alexander </a:t>
                      </a:r>
                      <a:r>
                        <a:rPr lang="en-US" sz="1800" baseline="0" dirty="0" err="1"/>
                        <a:t>Vasilkov</a:t>
                      </a:r>
                      <a:r>
                        <a:rPr lang="en-US" sz="1800" baseline="0" dirty="0"/>
                        <a:t>, </a:t>
                      </a:r>
                      <a:r>
                        <a:rPr lang="en-US" sz="1800" baseline="0" dirty="0" err="1"/>
                        <a:t>Eun-Su</a:t>
                      </a:r>
                      <a:r>
                        <a:rPr lang="en-US" sz="1800" baseline="0" dirty="0"/>
                        <a:t> Yang, </a:t>
                      </a:r>
                      <a:r>
                        <a:rPr lang="en-US" sz="1800" dirty="0"/>
                        <a:t>Joanna</a:t>
                      </a:r>
                      <a:r>
                        <a:rPr lang="en-US" sz="1800" baseline="0" dirty="0"/>
                        <a:t> Joiner </a:t>
                      </a:r>
                      <a:endParaRPr lang="en-US" sz="1800" dirty="0"/>
                    </a:p>
                  </a:txBody>
                  <a:tcPr marL="45720" marR="45720" marT="18288" marB="18288"/>
                </a:tc>
                <a:extLst>
                  <a:ext uri="{0D108BD9-81ED-4DB2-BD59-A6C34878D82A}">
                    <a16:rowId xmlns:a16="http://schemas.microsoft.com/office/drawing/2014/main" val="2373606860"/>
                  </a:ext>
                </a:extLst>
              </a:tr>
              <a:tr h="415091">
                <a:tc>
                  <a:txBody>
                    <a:bodyPr/>
                    <a:lstStyle/>
                    <a:p>
                      <a:pPr algn="ctr"/>
                      <a:r>
                        <a:rPr lang="en-US" sz="1800" b="1" dirty="0">
                          <a:solidFill>
                            <a:schemeClr val="accent6"/>
                          </a:solidFill>
                        </a:rPr>
                        <a:t>Sulfur dioxide</a:t>
                      </a:r>
                    </a:p>
                  </a:txBody>
                  <a:tcPr marL="45720" marR="45720" marT="18288" marB="18288"/>
                </a:tc>
                <a:tc>
                  <a:txBody>
                    <a:bodyPr/>
                    <a:lstStyle/>
                    <a:p>
                      <a:pPr algn="ctr"/>
                      <a:r>
                        <a:rPr lang="en-US" sz="1800" dirty="0">
                          <a:solidFill>
                            <a:schemeClr val="accent6"/>
                          </a:solidFill>
                        </a:rPr>
                        <a:t>Can Li, Nicolay </a:t>
                      </a:r>
                      <a:r>
                        <a:rPr lang="en-US" sz="1800" dirty="0" err="1">
                          <a:solidFill>
                            <a:schemeClr val="accent6"/>
                          </a:solidFill>
                        </a:rPr>
                        <a:t>Krotkov</a:t>
                      </a:r>
                      <a:endParaRPr lang="en-US" sz="1800" dirty="0">
                        <a:solidFill>
                          <a:schemeClr val="accent6"/>
                        </a:solidFill>
                      </a:endParaRPr>
                    </a:p>
                  </a:txBody>
                  <a:tcPr marL="45720" marR="45720" marT="18288" marB="18288"/>
                </a:tc>
                <a:extLst>
                  <a:ext uri="{0D108BD9-81ED-4DB2-BD59-A6C34878D82A}">
                    <a16:rowId xmlns:a16="http://schemas.microsoft.com/office/drawing/2014/main" val="1220542145"/>
                  </a:ext>
                </a:extLst>
              </a:tr>
              <a:tr h="415091">
                <a:tc>
                  <a:txBody>
                    <a:bodyPr/>
                    <a:lstStyle/>
                    <a:p>
                      <a:pPr algn="ctr"/>
                      <a:r>
                        <a:rPr lang="en-US" sz="1800" b="1" dirty="0">
                          <a:solidFill>
                            <a:schemeClr val="accent6"/>
                          </a:solidFill>
                        </a:rPr>
                        <a:t>Aerosols</a:t>
                      </a:r>
                    </a:p>
                  </a:txBody>
                  <a:tcPr marL="45720" marR="45720" marT="18288" marB="18288"/>
                </a:tc>
                <a:tc>
                  <a:txBody>
                    <a:bodyPr/>
                    <a:lstStyle/>
                    <a:p>
                      <a:pPr algn="ctr"/>
                      <a:r>
                        <a:rPr lang="en-US" sz="1800" dirty="0">
                          <a:solidFill>
                            <a:schemeClr val="accent6"/>
                          </a:solidFill>
                        </a:rPr>
                        <a:t>Omar</a:t>
                      </a:r>
                      <a:r>
                        <a:rPr lang="en-US" sz="1800" baseline="0" dirty="0">
                          <a:solidFill>
                            <a:schemeClr val="accent6"/>
                          </a:solidFill>
                        </a:rPr>
                        <a:t> Torres, Jun Wang</a:t>
                      </a:r>
                      <a:endParaRPr lang="en-US" sz="1800" dirty="0">
                        <a:solidFill>
                          <a:schemeClr val="accent6"/>
                        </a:solidFill>
                      </a:endParaRPr>
                    </a:p>
                  </a:txBody>
                  <a:tcPr marL="45720" marR="45720" marT="18288" marB="18288"/>
                </a:tc>
                <a:extLst>
                  <a:ext uri="{0D108BD9-81ED-4DB2-BD59-A6C34878D82A}">
                    <a16:rowId xmlns:a16="http://schemas.microsoft.com/office/drawing/2014/main" val="1422371694"/>
                  </a:ext>
                </a:extLst>
              </a:tr>
              <a:tr h="734391">
                <a:tc gridSpan="2">
                  <a:txBody>
                    <a:bodyPr/>
                    <a:lstStyle/>
                    <a:p>
                      <a:pPr marL="0" marR="0" lvl="0" indent="0" algn="ctr" defTabSz="456633" rtl="0" eaLnBrk="1" fontAlgn="auto" latinLnBrk="0" hangingPunct="1">
                        <a:lnSpc>
                          <a:spcPct val="100000"/>
                        </a:lnSpc>
                        <a:spcBef>
                          <a:spcPts val="0"/>
                        </a:spcBef>
                        <a:spcAft>
                          <a:spcPts val="0"/>
                        </a:spcAft>
                        <a:buClrTx/>
                        <a:buSzTx/>
                        <a:buFontTx/>
                        <a:buNone/>
                        <a:tabLst/>
                        <a:defRPr/>
                      </a:pPr>
                      <a:r>
                        <a:rPr lang="en-US" sz="2000" b="1" dirty="0"/>
                        <a:t>Operational implementation and IT support @ SAO Science Data Processing Center (SDPC) by John Houck</a:t>
                      </a:r>
                    </a:p>
                  </a:txBody>
                  <a:tcPr marL="45720" marR="45720" marT="18288" marB="18288"/>
                </a:tc>
                <a:tc hMerge="1">
                  <a:txBody>
                    <a:bodyPr/>
                    <a:lstStyle/>
                    <a:p>
                      <a:pPr algn="ctr"/>
                      <a:endParaRPr lang="en-US" sz="2000" dirty="0"/>
                    </a:p>
                  </a:txBody>
                  <a:tcPr/>
                </a:tc>
                <a:extLst>
                  <a:ext uri="{0D108BD9-81ED-4DB2-BD59-A6C34878D82A}">
                    <a16:rowId xmlns:a16="http://schemas.microsoft.com/office/drawing/2014/main" val="569219841"/>
                  </a:ext>
                </a:extLst>
              </a:tr>
            </a:tbl>
          </a:graphicData>
        </a:graphic>
      </p:graphicFrame>
    </p:spTree>
    <p:extLst>
      <p:ext uri="{BB962C8B-B14F-4D97-AF65-F5344CB8AC3E}">
        <p14:creationId xmlns:p14="http://schemas.microsoft.com/office/powerpoint/2010/main" val="1716315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21559" y="1107138"/>
            <a:ext cx="5134232" cy="427065"/>
          </a:xfrm>
        </p:spPr>
        <p:txBody>
          <a:bodyPr/>
          <a:lstStyle/>
          <a:p>
            <a:pPr fontAlgn="auto">
              <a:spcAft>
                <a:spcPts val="0"/>
              </a:spcAft>
              <a:defRPr/>
            </a:pPr>
            <a:r>
              <a:rPr lang="en-US" sz="2400" b="1" dirty="0">
                <a:solidFill>
                  <a:schemeClr val="bg1"/>
                </a:solidFill>
                <a:ea typeface="ＭＳ Ｐゴシック" charset="-128"/>
              </a:rPr>
              <a:t>Algorithm Development</a:t>
            </a:r>
            <a:endParaRPr lang="en-US" sz="2400" dirty="0">
              <a:solidFill>
                <a:schemeClr val="bg1"/>
              </a:solidFill>
              <a:ea typeface="+mj-ea"/>
            </a:endParaRPr>
          </a:p>
        </p:txBody>
      </p:sp>
      <p:sp>
        <p:nvSpPr>
          <p:cNvPr id="6" name="Slide Number Placeholder 5"/>
          <p:cNvSpPr>
            <a:spLocks noGrp="1"/>
          </p:cNvSpPr>
          <p:nvPr>
            <p:ph type="sldNum" sz="quarter" idx="12"/>
          </p:nvPr>
        </p:nvSpPr>
        <p:spPr/>
        <p:txBody>
          <a:bodyPr/>
          <a:lstStyle/>
          <a:p>
            <a:pPr defTabSz="342900">
              <a:defRPr/>
            </a:pPr>
            <a:fld id="{464442FC-C654-E44A-A663-725279F4C8FF}" type="slidenum">
              <a:rPr lang="en-US" sz="825"/>
              <a:pPr defTabSz="342900">
                <a:defRPr/>
              </a:pPr>
              <a:t>18</a:t>
            </a:fld>
            <a:endParaRPr lang="en-US" sz="825" dirty="0"/>
          </a:p>
        </p:txBody>
      </p:sp>
      <p:sp>
        <p:nvSpPr>
          <p:cNvPr id="2" name="TextBox 1"/>
          <p:cNvSpPr txBox="1"/>
          <p:nvPr/>
        </p:nvSpPr>
        <p:spPr>
          <a:xfrm>
            <a:off x="0" y="1003122"/>
            <a:ext cx="12192000" cy="6063198"/>
          </a:xfrm>
          <a:prstGeom prst="rect">
            <a:avLst/>
          </a:prstGeom>
          <a:noFill/>
        </p:spPr>
        <p:txBody>
          <a:bodyPr wrap="square" rtlCol="0">
            <a:spAutoFit/>
          </a:bodyPr>
          <a:lstStyle/>
          <a:p>
            <a:pPr marL="342900" indent="-342900" defTabSz="342900">
              <a:buFont typeface="Wingdings" pitchFamily="2" charset="2"/>
              <a:buChar char="q"/>
              <a:defRPr/>
            </a:pPr>
            <a:r>
              <a:rPr lang="en-US" sz="2200" b="1" dirty="0">
                <a:solidFill>
                  <a:srgbClr val="4BACC6">
                    <a:lumMod val="75000"/>
                  </a:srgbClr>
                </a:solidFill>
                <a:latin typeface="Calibri"/>
                <a:sym typeface="Wingdings" panose="05000000000000000000" pitchFamily="2" charset="2"/>
              </a:rPr>
              <a:t>SDPC V3 (launch ready) completed in Feb. 2022, verification almost done</a:t>
            </a:r>
          </a:p>
          <a:p>
            <a:pPr marL="342900" indent="-342900" defTabSz="342900">
              <a:buFont typeface="Wingdings" pitchFamily="2" charset="2"/>
              <a:buChar char="q"/>
              <a:defRPr/>
            </a:pPr>
            <a:r>
              <a:rPr lang="en-US" sz="2200" b="1" dirty="0">
                <a:solidFill>
                  <a:srgbClr val="4BACC6">
                    <a:lumMod val="75000"/>
                  </a:srgbClr>
                </a:solidFill>
                <a:latin typeface="Calibri"/>
                <a:sym typeface="Wingdings" panose="05000000000000000000" pitchFamily="2" charset="2"/>
              </a:rPr>
              <a:t>Algorithm mostly based on OMI heritage algorithms except for new L0-1b processor (including INR using GOES-R from </a:t>
            </a:r>
            <a:r>
              <a:rPr lang="en-US" sz="2200" b="1" dirty="0" err="1">
                <a:solidFill>
                  <a:srgbClr val="4BACC6">
                    <a:lumMod val="75000"/>
                  </a:srgbClr>
                </a:solidFill>
                <a:latin typeface="Calibri"/>
                <a:sym typeface="Wingdings" panose="05000000000000000000" pitchFamily="2" charset="2"/>
              </a:rPr>
              <a:t>Carr</a:t>
            </a:r>
            <a:r>
              <a:rPr lang="en-US" sz="2200" b="1" dirty="0">
                <a:solidFill>
                  <a:srgbClr val="4BACC6">
                    <a:lumMod val="75000"/>
                  </a:srgbClr>
                </a:solidFill>
                <a:latin typeface="Calibri"/>
                <a:sym typeface="Wingdings" panose="05000000000000000000" pitchFamily="2" charset="2"/>
              </a:rPr>
              <a:t> Astronautics)</a:t>
            </a:r>
          </a:p>
          <a:p>
            <a:pPr marL="342900" indent="-342900" defTabSz="342900">
              <a:buFont typeface="Wingdings" pitchFamily="2" charset="2"/>
              <a:buChar char="q"/>
              <a:defRPr/>
            </a:pPr>
            <a:r>
              <a:rPr lang="en-US" sz="2200" b="1" dirty="0">
                <a:solidFill>
                  <a:srgbClr val="4BACC6">
                    <a:lumMod val="75000"/>
                  </a:srgbClr>
                </a:solidFill>
                <a:latin typeface="Calibri"/>
                <a:sym typeface="Wingdings" panose="05000000000000000000" pitchFamily="2" charset="2"/>
              </a:rPr>
              <a:t>Updates to L1-2 algorithms </a:t>
            </a:r>
            <a:r>
              <a:rPr lang="en-US" sz="2200" b="1" dirty="0">
                <a:solidFill>
                  <a:srgbClr val="4BACC6">
                    <a:lumMod val="75000"/>
                  </a:srgbClr>
                </a:solidFill>
                <a:sym typeface="Wingdings" panose="05000000000000000000" pitchFamily="2" charset="2"/>
              </a:rPr>
              <a:t>(O</a:t>
            </a:r>
            <a:r>
              <a:rPr lang="en-US" sz="2200" b="1" baseline="-25000" dirty="0">
                <a:solidFill>
                  <a:srgbClr val="4BACC6">
                    <a:lumMod val="75000"/>
                  </a:srgbClr>
                </a:solidFill>
                <a:sym typeface="Wingdings" panose="05000000000000000000" pitchFamily="2" charset="2"/>
              </a:rPr>
              <a:t>3</a:t>
            </a:r>
            <a:r>
              <a:rPr lang="en-US" sz="2200" b="1" dirty="0">
                <a:solidFill>
                  <a:srgbClr val="4BACC6">
                    <a:lumMod val="75000"/>
                  </a:srgbClr>
                </a:solidFill>
                <a:sym typeface="Wingdings" panose="05000000000000000000" pitchFamily="2" charset="2"/>
              </a:rPr>
              <a:t> profile, NO</a:t>
            </a:r>
            <a:r>
              <a:rPr lang="en-US" sz="2200" b="1" baseline="-25000" dirty="0">
                <a:solidFill>
                  <a:srgbClr val="4BACC6">
                    <a:lumMod val="75000"/>
                  </a:srgbClr>
                </a:solidFill>
                <a:sym typeface="Wingdings" panose="05000000000000000000" pitchFamily="2" charset="2"/>
              </a:rPr>
              <a:t>2</a:t>
            </a:r>
            <a:r>
              <a:rPr lang="en-US" sz="2200" b="1" dirty="0">
                <a:solidFill>
                  <a:srgbClr val="4BACC6">
                    <a:lumMod val="75000"/>
                  </a:srgbClr>
                </a:solidFill>
                <a:sym typeface="Wingdings" panose="05000000000000000000" pitchFamily="2" charset="2"/>
              </a:rPr>
              <a:t>, HCHO, cloud, total O</a:t>
            </a:r>
            <a:r>
              <a:rPr lang="en-US" sz="2200" b="1" baseline="-25000" dirty="0">
                <a:solidFill>
                  <a:srgbClr val="4BACC6">
                    <a:lumMod val="75000"/>
                  </a:srgbClr>
                </a:solidFill>
                <a:sym typeface="Wingdings" panose="05000000000000000000" pitchFamily="2" charset="2"/>
              </a:rPr>
              <a:t>3</a:t>
            </a:r>
            <a:r>
              <a:rPr lang="en-US" sz="2200" b="1" dirty="0">
                <a:solidFill>
                  <a:srgbClr val="4BACC6">
                    <a:lumMod val="75000"/>
                  </a:srgbClr>
                </a:solidFill>
                <a:sym typeface="Wingdings" panose="05000000000000000000" pitchFamily="2" charset="2"/>
              </a:rPr>
              <a:t>):</a:t>
            </a:r>
          </a:p>
          <a:p>
            <a:pPr marL="548640" lvl="1" indent="-205740" defTabSz="342900">
              <a:buFont typeface="Wingdings" panose="05000000000000000000" pitchFamily="2" charset="2"/>
              <a:buChar char="Ø"/>
              <a:defRPr/>
            </a:pPr>
            <a:r>
              <a:rPr lang="en-US" b="1" dirty="0">
                <a:solidFill>
                  <a:srgbClr val="0000A9"/>
                </a:solidFill>
                <a:latin typeface="Calibri"/>
                <a:sym typeface="Wingdings" panose="05000000000000000000" pitchFamily="2" charset="2"/>
              </a:rPr>
              <a:t>Adapted for TEMPO in NetCDF-4 format</a:t>
            </a:r>
          </a:p>
          <a:p>
            <a:pPr marL="548640" lvl="1" indent="-205740" defTabSz="342900">
              <a:buFont typeface="Wingdings" panose="05000000000000000000" pitchFamily="2" charset="2"/>
              <a:buChar char="Ø"/>
              <a:defRPr/>
            </a:pPr>
            <a:r>
              <a:rPr lang="en-US" b="1" dirty="0">
                <a:solidFill>
                  <a:srgbClr val="0000A9"/>
                </a:solidFill>
                <a:latin typeface="Calibri"/>
                <a:sym typeface="Wingdings" panose="05000000000000000000" pitchFamily="2" charset="2"/>
              </a:rPr>
              <a:t>Add visible to SAO UV O3 profile algorithm, SAO trace gas algorithm with adapted NASA </a:t>
            </a:r>
            <a:r>
              <a:rPr lang="en-US" b="1" dirty="0" err="1">
                <a:solidFill>
                  <a:srgbClr val="0000A9"/>
                </a:solidFill>
                <a:latin typeface="Calibri"/>
                <a:sym typeface="Wingdings" panose="05000000000000000000" pitchFamily="2" charset="2"/>
              </a:rPr>
              <a:t>strat</a:t>
            </a:r>
            <a:r>
              <a:rPr lang="en-US" b="1" dirty="0">
                <a:solidFill>
                  <a:srgbClr val="0000A9"/>
                </a:solidFill>
                <a:latin typeface="Calibri"/>
                <a:sym typeface="Wingdings" panose="05000000000000000000" pitchFamily="2" charset="2"/>
              </a:rPr>
              <a:t>/trop separation for NO2</a:t>
            </a:r>
          </a:p>
          <a:p>
            <a:pPr marL="548640" lvl="1" indent="-205740" defTabSz="342900">
              <a:buFont typeface="Wingdings" panose="05000000000000000000" pitchFamily="2" charset="2"/>
              <a:buChar char="Ø"/>
              <a:defRPr/>
            </a:pPr>
            <a:r>
              <a:rPr lang="en-US" b="1" dirty="0">
                <a:solidFill>
                  <a:srgbClr val="0000A9"/>
                </a:solidFill>
                <a:latin typeface="Calibri"/>
                <a:sym typeface="Wingdings" panose="05000000000000000000" pitchFamily="2" charset="2"/>
              </a:rPr>
              <a:t>CLDO4</a:t>
            </a:r>
            <a:r>
              <a:rPr lang="en-US" b="1" baseline="30000" dirty="0">
                <a:solidFill>
                  <a:srgbClr val="FF0000"/>
                </a:solidFill>
                <a:latin typeface="Calibri"/>
                <a:sym typeface="Wingdings" panose="05000000000000000000" pitchFamily="2" charset="2"/>
              </a:rPr>
              <a:t>new</a:t>
            </a:r>
            <a:r>
              <a:rPr lang="en-US" b="1" dirty="0">
                <a:solidFill>
                  <a:srgbClr val="0000A9"/>
                </a:solidFill>
                <a:latin typeface="Calibri"/>
                <a:sym typeface="Wingdings" panose="05000000000000000000" pitchFamily="2" charset="2"/>
              </a:rPr>
              <a:t>: SAO O</a:t>
            </a:r>
            <a:r>
              <a:rPr lang="en-US" b="1" baseline="-25000" dirty="0">
                <a:solidFill>
                  <a:srgbClr val="0000A9"/>
                </a:solidFill>
                <a:latin typeface="Calibri"/>
                <a:sym typeface="Wingdings" panose="05000000000000000000" pitchFamily="2" charset="2"/>
              </a:rPr>
              <a:t>2</a:t>
            </a:r>
            <a:r>
              <a:rPr lang="en-US" b="1" dirty="0">
                <a:solidFill>
                  <a:srgbClr val="0000A9"/>
                </a:solidFill>
                <a:latin typeface="Calibri"/>
                <a:sym typeface="Wingdings" panose="05000000000000000000" pitchFamily="2" charset="2"/>
              </a:rPr>
              <a:t>-O</a:t>
            </a:r>
            <a:r>
              <a:rPr lang="en-US" b="1" baseline="-25000" dirty="0">
                <a:solidFill>
                  <a:srgbClr val="0000A9"/>
                </a:solidFill>
                <a:latin typeface="Calibri"/>
                <a:sym typeface="Wingdings" panose="05000000000000000000" pitchFamily="2" charset="2"/>
              </a:rPr>
              <a:t>2 </a:t>
            </a:r>
            <a:r>
              <a:rPr lang="en-US" b="1" dirty="0">
                <a:solidFill>
                  <a:srgbClr val="0000A9"/>
                </a:solidFill>
                <a:latin typeface="Calibri"/>
                <a:sym typeface="Wingdings" panose="05000000000000000000" pitchFamily="2" charset="2"/>
              </a:rPr>
              <a:t>fitting + GSFC’s O</a:t>
            </a:r>
            <a:r>
              <a:rPr lang="en-US" b="1" baseline="-25000" dirty="0">
                <a:solidFill>
                  <a:srgbClr val="0000A9"/>
                </a:solidFill>
                <a:latin typeface="Calibri"/>
                <a:sym typeface="Wingdings" panose="05000000000000000000" pitchFamily="2" charset="2"/>
              </a:rPr>
              <a:t>2</a:t>
            </a:r>
            <a:r>
              <a:rPr lang="en-US" b="1" dirty="0">
                <a:solidFill>
                  <a:srgbClr val="0000A9"/>
                </a:solidFill>
                <a:latin typeface="Calibri"/>
                <a:sym typeface="Wingdings" panose="05000000000000000000" pitchFamily="2" charset="2"/>
              </a:rPr>
              <a:t>-O</a:t>
            </a:r>
            <a:r>
              <a:rPr lang="en-US" b="1" baseline="-25000" dirty="0">
                <a:solidFill>
                  <a:srgbClr val="0000A9"/>
                </a:solidFill>
                <a:latin typeface="Calibri"/>
                <a:sym typeface="Wingdings" panose="05000000000000000000" pitchFamily="2" charset="2"/>
              </a:rPr>
              <a:t>2</a:t>
            </a:r>
            <a:r>
              <a:rPr lang="en-US" b="1" dirty="0">
                <a:solidFill>
                  <a:srgbClr val="0000A9"/>
                </a:solidFill>
                <a:latin typeface="Calibri"/>
                <a:sym typeface="Wingdings" panose="05000000000000000000" pitchFamily="2" charset="2"/>
              </a:rPr>
              <a:t> cloud at ~477/466 nm (</a:t>
            </a:r>
            <a:r>
              <a:rPr lang="en-US" b="1" dirty="0" err="1">
                <a:solidFill>
                  <a:srgbClr val="0000A9"/>
                </a:solidFill>
                <a:latin typeface="Calibri"/>
                <a:sym typeface="Wingdings" panose="05000000000000000000" pitchFamily="2" charset="2"/>
              </a:rPr>
              <a:t>Huiqun</a:t>
            </a:r>
            <a:r>
              <a:rPr lang="en-US" b="1" dirty="0">
                <a:solidFill>
                  <a:srgbClr val="0000A9"/>
                </a:solidFill>
                <a:latin typeface="Calibri"/>
                <a:sym typeface="Wingdings" panose="05000000000000000000" pitchFamily="2" charset="2"/>
              </a:rPr>
              <a:t> Wang, </a:t>
            </a:r>
            <a:r>
              <a:rPr lang="en-US" b="1" dirty="0" err="1">
                <a:solidFill>
                  <a:srgbClr val="0000A9"/>
                </a:solidFill>
                <a:latin typeface="Calibri"/>
                <a:sym typeface="Wingdings" panose="05000000000000000000" pitchFamily="2" charset="2"/>
              </a:rPr>
              <a:t>Eun-Su</a:t>
            </a:r>
            <a:r>
              <a:rPr lang="en-US" b="1" dirty="0">
                <a:solidFill>
                  <a:srgbClr val="0000A9"/>
                </a:solidFill>
                <a:latin typeface="Calibri"/>
                <a:sym typeface="Wingdings" panose="05000000000000000000" pitchFamily="2" charset="2"/>
              </a:rPr>
              <a:t> Yang, Alexander </a:t>
            </a:r>
            <a:r>
              <a:rPr lang="en-US" b="1" dirty="0" err="1">
                <a:solidFill>
                  <a:srgbClr val="0000A9"/>
                </a:solidFill>
                <a:latin typeface="Calibri"/>
                <a:sym typeface="Wingdings" panose="05000000000000000000" pitchFamily="2" charset="2"/>
              </a:rPr>
              <a:t>Vasilkov</a:t>
            </a:r>
            <a:r>
              <a:rPr lang="en-US" b="1" dirty="0">
                <a:solidFill>
                  <a:srgbClr val="0000A9"/>
                </a:solidFill>
                <a:latin typeface="Calibri"/>
                <a:sym typeface="Wingdings" panose="05000000000000000000" pitchFamily="2" charset="2"/>
              </a:rPr>
              <a:t>)</a:t>
            </a:r>
          </a:p>
          <a:p>
            <a:pPr marL="557213" lvl="1" indent="-214313" defTabSz="342900">
              <a:buFont typeface="Wingdings" pitchFamily="2" charset="2"/>
              <a:buChar char="Ø"/>
              <a:defRPr/>
            </a:pPr>
            <a:r>
              <a:rPr lang="en-US" b="1" dirty="0">
                <a:solidFill>
                  <a:srgbClr val="0000A9"/>
                </a:solidFill>
                <a:latin typeface="Calibri"/>
                <a:sym typeface="Wingdings" panose="05000000000000000000" pitchFamily="2" charset="2"/>
              </a:rPr>
              <a:t>NASA GMAO’s GEOS-CF trace gas profiles and meteorology (Emma </a:t>
            </a:r>
            <a:r>
              <a:rPr lang="en-US" b="1" dirty="0" err="1">
                <a:solidFill>
                  <a:srgbClr val="0000A9"/>
                </a:solidFill>
                <a:latin typeface="Calibri"/>
                <a:sym typeface="Wingdings" panose="05000000000000000000" pitchFamily="2" charset="2"/>
              </a:rPr>
              <a:t>Knowland</a:t>
            </a:r>
            <a:r>
              <a:rPr lang="en-US" b="1" dirty="0">
                <a:solidFill>
                  <a:srgbClr val="0000A9"/>
                </a:solidFill>
                <a:latin typeface="Calibri"/>
                <a:sym typeface="Wingdings" panose="05000000000000000000" pitchFamily="2" charset="2"/>
              </a:rPr>
              <a:t> and GMAO)</a:t>
            </a:r>
          </a:p>
          <a:p>
            <a:pPr marL="557213" lvl="1" indent="-214313" defTabSz="342900">
              <a:buFont typeface="Wingdings" pitchFamily="2" charset="2"/>
              <a:buChar char="Ø"/>
              <a:defRPr/>
            </a:pPr>
            <a:r>
              <a:rPr lang="en-US" b="1" dirty="0">
                <a:solidFill>
                  <a:srgbClr val="0000A9"/>
                </a:solidFill>
                <a:latin typeface="Calibri"/>
                <a:sym typeface="Wingdings" panose="05000000000000000000" pitchFamily="2" charset="2"/>
              </a:rPr>
              <a:t>Hourly resolved monthly mean Geometry-dependent Lambertian Equivalent Reflectivity (GLER) climatology (Christopher Chan Miller, </a:t>
            </a:r>
            <a:r>
              <a:rPr lang="en-US" b="1" dirty="0" err="1">
                <a:solidFill>
                  <a:srgbClr val="0000A9"/>
                </a:solidFill>
                <a:latin typeface="Calibri"/>
                <a:sym typeface="Wingdings" panose="05000000000000000000" pitchFamily="2" charset="2"/>
              </a:rPr>
              <a:t>Wenhan</a:t>
            </a:r>
            <a:r>
              <a:rPr lang="en-US" b="1" dirty="0">
                <a:solidFill>
                  <a:srgbClr val="0000A9"/>
                </a:solidFill>
                <a:latin typeface="Calibri"/>
                <a:sym typeface="Wingdings" panose="05000000000000000000" pitchFamily="2" charset="2"/>
              </a:rPr>
              <a:t> Qin, Zachary Fasnacht)</a:t>
            </a:r>
          </a:p>
          <a:p>
            <a:pPr marL="260604" indent="-260604" defTabSz="342900">
              <a:buFont typeface="Wingdings" pitchFamily="2" charset="2"/>
              <a:buChar char="q"/>
              <a:defRPr/>
            </a:pPr>
            <a:r>
              <a:rPr lang="en-US" sz="2200" b="1" dirty="0">
                <a:solidFill>
                  <a:srgbClr val="4BACC6">
                    <a:lumMod val="75000"/>
                  </a:srgbClr>
                </a:solidFill>
                <a:latin typeface="Calibri"/>
                <a:sym typeface="Wingdings" panose="05000000000000000000" pitchFamily="2" charset="2"/>
              </a:rPr>
              <a:t>Development of other products</a:t>
            </a:r>
          </a:p>
          <a:p>
            <a:pPr marL="557213" lvl="1" indent="-214313" defTabSz="342900">
              <a:buFont typeface="Wingdings" pitchFamily="2" charset="2"/>
              <a:buChar char="Ø"/>
              <a:defRPr/>
            </a:pPr>
            <a:r>
              <a:rPr lang="en-US" b="1" dirty="0">
                <a:solidFill>
                  <a:srgbClr val="0000A9"/>
                </a:solidFill>
                <a:latin typeface="Calibri"/>
                <a:sym typeface="Wingdings" panose="05000000000000000000" pitchFamily="2" charset="2"/>
              </a:rPr>
              <a:t>CHOCHO, H</a:t>
            </a:r>
            <a:r>
              <a:rPr lang="en-US" b="1" baseline="-25000" dirty="0">
                <a:solidFill>
                  <a:srgbClr val="0000A9"/>
                </a:solidFill>
                <a:latin typeface="Calibri"/>
                <a:sym typeface="Wingdings" panose="05000000000000000000" pitchFamily="2" charset="2"/>
              </a:rPr>
              <a:t>2</a:t>
            </a:r>
            <a:r>
              <a:rPr lang="en-US" b="1" dirty="0">
                <a:solidFill>
                  <a:srgbClr val="0000A9"/>
                </a:solidFill>
                <a:latin typeface="Calibri"/>
                <a:sym typeface="Wingdings" panose="05000000000000000000" pitchFamily="2" charset="2"/>
              </a:rPr>
              <a:t>O, </a:t>
            </a:r>
            <a:r>
              <a:rPr lang="en-US" b="1" dirty="0" err="1">
                <a:solidFill>
                  <a:srgbClr val="0000A9"/>
                </a:solidFill>
                <a:latin typeface="Calibri"/>
                <a:sym typeface="Wingdings" panose="05000000000000000000" pitchFamily="2" charset="2"/>
              </a:rPr>
              <a:t>BrO</a:t>
            </a:r>
            <a:r>
              <a:rPr lang="en-US" b="1" dirty="0">
                <a:solidFill>
                  <a:srgbClr val="0000A9"/>
                </a:solidFill>
                <a:latin typeface="Calibri"/>
                <a:sym typeface="Wingdings" panose="05000000000000000000" pitchFamily="2" charset="2"/>
              </a:rPr>
              <a:t>: will use SAO’s trace gas algorithm</a:t>
            </a:r>
          </a:p>
          <a:p>
            <a:pPr marL="557213" lvl="1" indent="-214313" defTabSz="342900">
              <a:buFont typeface="Wingdings" pitchFamily="2" charset="2"/>
              <a:buChar char="Ø"/>
              <a:defRPr/>
            </a:pPr>
            <a:r>
              <a:rPr lang="en-US" b="1" dirty="0">
                <a:solidFill>
                  <a:srgbClr val="0000A9"/>
                </a:solidFill>
                <a:latin typeface="Calibri"/>
                <a:sym typeface="Wingdings" panose="05000000000000000000" pitchFamily="2" charset="2"/>
              </a:rPr>
              <a:t>SO</a:t>
            </a:r>
            <a:r>
              <a:rPr lang="en-US" b="1" baseline="-25000" dirty="0">
                <a:solidFill>
                  <a:srgbClr val="0000A9"/>
                </a:solidFill>
                <a:latin typeface="Calibri"/>
                <a:sym typeface="Wingdings" panose="05000000000000000000" pitchFamily="2" charset="2"/>
              </a:rPr>
              <a:t>2</a:t>
            </a:r>
            <a:r>
              <a:rPr lang="en-US" b="1" dirty="0">
                <a:solidFill>
                  <a:srgbClr val="0000A9"/>
                </a:solidFill>
                <a:latin typeface="Calibri"/>
                <a:sym typeface="Wingdings" panose="05000000000000000000" pitchFamily="2" charset="2"/>
              </a:rPr>
              <a:t>: OMI PCA SO</a:t>
            </a:r>
            <a:r>
              <a:rPr lang="en-US" b="1" baseline="-25000" dirty="0">
                <a:solidFill>
                  <a:srgbClr val="0000A9"/>
                </a:solidFill>
                <a:latin typeface="Calibri"/>
                <a:sym typeface="Wingdings" panose="05000000000000000000" pitchFamily="2" charset="2"/>
              </a:rPr>
              <a:t>2</a:t>
            </a:r>
            <a:r>
              <a:rPr lang="en-US" b="1" dirty="0">
                <a:solidFill>
                  <a:srgbClr val="0000A9"/>
                </a:solidFill>
                <a:latin typeface="Calibri"/>
                <a:sym typeface="Wingdings" panose="05000000000000000000" pitchFamily="2" charset="2"/>
              </a:rPr>
              <a:t> algorithm adapted for TEMPO/GEMS from synthetic/GEMS data (Can Li)</a:t>
            </a:r>
          </a:p>
          <a:p>
            <a:pPr marL="557213" lvl="1" indent="-214313" defTabSz="342900">
              <a:buFont typeface="Wingdings" pitchFamily="2" charset="2"/>
              <a:buChar char="Ø"/>
              <a:defRPr/>
            </a:pPr>
            <a:r>
              <a:rPr lang="en-US" b="1" dirty="0">
                <a:solidFill>
                  <a:srgbClr val="0000A9"/>
                </a:solidFill>
                <a:latin typeface="Calibri"/>
                <a:sym typeface="Wingdings" panose="05000000000000000000" pitchFamily="2" charset="2"/>
              </a:rPr>
              <a:t>Aerosols: being adapted from OMI/TROPOMI AERUV algorithm (Omar’s team), from EPIC/TROPOMI Aerosol Layer Height algorithm using O</a:t>
            </a:r>
            <a:r>
              <a:rPr lang="en-US" b="1" baseline="-25000" dirty="0">
                <a:solidFill>
                  <a:srgbClr val="0000A9"/>
                </a:solidFill>
                <a:latin typeface="Calibri"/>
                <a:sym typeface="Wingdings" panose="05000000000000000000" pitchFamily="2" charset="2"/>
              </a:rPr>
              <a:t>2</a:t>
            </a:r>
            <a:r>
              <a:rPr lang="en-US" b="1" dirty="0">
                <a:solidFill>
                  <a:srgbClr val="0000A9"/>
                </a:solidFill>
                <a:latin typeface="Calibri"/>
                <a:sym typeface="Wingdings" panose="05000000000000000000" pitchFamily="2" charset="2"/>
              </a:rPr>
              <a:t>-A/B (Jun Wang’s team)</a:t>
            </a:r>
          </a:p>
          <a:p>
            <a:pPr marL="260604" indent="-260604" defTabSz="342900">
              <a:buFont typeface="Wingdings" pitchFamily="2" charset="2"/>
              <a:buChar char="q"/>
              <a:defRPr/>
            </a:pPr>
            <a:r>
              <a:rPr lang="en-US" sz="2200" b="1" dirty="0">
                <a:solidFill>
                  <a:srgbClr val="4BACC6">
                    <a:lumMod val="75000"/>
                  </a:srgbClr>
                </a:solidFill>
                <a:sym typeface="Wingdings" panose="05000000000000000000" pitchFamily="2" charset="2"/>
              </a:rPr>
              <a:t>Continue to make minor updates to improve beyond V3</a:t>
            </a:r>
          </a:p>
          <a:p>
            <a:pPr marL="557213" lvl="1" indent="-214313" defTabSz="342900">
              <a:buFont typeface="Wingdings" pitchFamily="2" charset="2"/>
              <a:buChar char="Ø"/>
              <a:defRPr/>
            </a:pPr>
            <a:r>
              <a:rPr lang="en-US" b="1" dirty="0">
                <a:solidFill>
                  <a:srgbClr val="0000A9"/>
                </a:solidFill>
                <a:sym typeface="Wingdings" panose="05000000000000000000" pitchFamily="2" charset="2"/>
              </a:rPr>
              <a:t>Further improvements using synthetic and GEMS data: </a:t>
            </a:r>
            <a:r>
              <a:rPr lang="en-US" b="1" dirty="0" err="1">
                <a:solidFill>
                  <a:srgbClr val="0000A9"/>
                </a:solidFill>
                <a:sym typeface="Wingdings" panose="05000000000000000000" pitchFamily="2" charset="2"/>
              </a:rPr>
              <a:t>destriping</a:t>
            </a:r>
            <a:r>
              <a:rPr lang="en-US" b="1" dirty="0">
                <a:solidFill>
                  <a:srgbClr val="0000A9"/>
                </a:solidFill>
                <a:sym typeface="Wingdings" panose="05000000000000000000" pitchFamily="2" charset="2"/>
              </a:rPr>
              <a:t>, radiance reference &amp; background correction, cross section updates, empirical correction</a:t>
            </a:r>
          </a:p>
          <a:p>
            <a:pPr marL="260604" lvl="1" indent="-260604" defTabSz="342900">
              <a:buFont typeface="Wingdings" pitchFamily="2" charset="2"/>
              <a:buChar char="q"/>
              <a:defRPr/>
            </a:pPr>
            <a:r>
              <a:rPr lang="en-US" sz="2200" b="1" dirty="0">
                <a:solidFill>
                  <a:srgbClr val="4BACC6">
                    <a:lumMod val="75000"/>
                  </a:srgbClr>
                </a:solidFill>
                <a:sym typeface="Wingdings" panose="05000000000000000000" pitchFamily="2" charset="2"/>
              </a:rPr>
              <a:t>Algorithm refinement/optimization during commissioning (Jun-Aug 2023) and nominal operation</a:t>
            </a:r>
          </a:p>
          <a:p>
            <a:pPr marL="557213" lvl="1" indent="-214313" defTabSz="342900">
              <a:buFont typeface="Wingdings" pitchFamily="2" charset="2"/>
              <a:buChar char="Ø"/>
              <a:defRPr/>
            </a:pPr>
            <a:endParaRPr lang="en-US" b="1" dirty="0">
              <a:solidFill>
                <a:srgbClr val="0000A9"/>
              </a:solidFill>
              <a:sym typeface="Wingdings" panose="05000000000000000000" pitchFamily="2" charset="2"/>
            </a:endParaRPr>
          </a:p>
        </p:txBody>
      </p:sp>
      <p:sp>
        <p:nvSpPr>
          <p:cNvPr id="5" name="Title 3">
            <a:extLst>
              <a:ext uri="{FF2B5EF4-FFF2-40B4-BE49-F238E27FC236}">
                <a16:creationId xmlns:a16="http://schemas.microsoft.com/office/drawing/2014/main" id="{08DF22F9-E2C7-CE49-9546-1D6304FE75E5}"/>
              </a:ext>
            </a:extLst>
          </p:cNvPr>
          <p:cNvSpPr txBox="1">
            <a:spLocks/>
          </p:cNvSpPr>
          <p:nvPr/>
        </p:nvSpPr>
        <p:spPr>
          <a:xfrm>
            <a:off x="1524001" y="0"/>
            <a:ext cx="9143999" cy="974690"/>
          </a:xfrm>
          <a:prstGeom prst="rect">
            <a:avLst/>
          </a:prstGeom>
        </p:spPr>
        <p:txBody>
          <a:bodyPr vert="horz" lIns="91326" tIns="45664" rIns="91326" bIns="45664" anchor="ctr"/>
          <a:lstStyle>
            <a:lvl1pPr algn="ctr" defTabSz="342467" rtl="0" fontAlgn="base">
              <a:spcBef>
                <a:spcPct val="0"/>
              </a:spcBef>
              <a:spcAft>
                <a:spcPct val="0"/>
              </a:spcAft>
              <a:defRPr sz="2100" kern="1200">
                <a:solidFill>
                  <a:srgbClr val="D9D9D9"/>
                </a:solidFill>
                <a:latin typeface="Arial Rounded MT Bold"/>
                <a:ea typeface="ＭＳ Ｐゴシック" charset="0"/>
                <a:cs typeface="Arial Rounded MT Bold"/>
              </a:defRPr>
            </a:lvl1pPr>
            <a:lvl2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2pPr>
            <a:lvl3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3pPr>
            <a:lvl4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4pPr>
            <a:lvl5pPr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5pPr>
            <a:lvl6pPr marL="342467"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6pPr>
            <a:lvl7pPr marL="684939"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7pPr>
            <a:lvl8pPr marL="1027415"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8pPr>
            <a:lvl9pPr marL="1369884" algn="ctr" defTabSz="342467" rtl="0" fontAlgn="base">
              <a:spcBef>
                <a:spcPct val="0"/>
              </a:spcBef>
              <a:spcAft>
                <a:spcPct val="0"/>
              </a:spcAft>
              <a:defRPr sz="3300">
                <a:solidFill>
                  <a:schemeClr val="tx1"/>
                </a:solidFill>
                <a:latin typeface="Calibri" charset="0"/>
                <a:ea typeface="ＭＳ Ｐゴシック" charset="0"/>
                <a:cs typeface="ＭＳ Ｐゴシック" charset="0"/>
              </a:defRPr>
            </a:lvl9pPr>
          </a:lstStyle>
          <a:p>
            <a:pPr fontAlgn="auto">
              <a:spcAft>
                <a:spcPts val="0"/>
              </a:spcAft>
              <a:defRPr/>
            </a:pPr>
            <a:r>
              <a:rPr lang="en-US" sz="3200" b="1" dirty="0">
                <a:solidFill>
                  <a:schemeClr val="bg1"/>
                </a:solidFill>
                <a:ea typeface="ＭＳ Ｐゴシック" charset="-128"/>
              </a:rPr>
              <a:t>Algorithm Development Status &amp; Plan</a:t>
            </a:r>
          </a:p>
        </p:txBody>
      </p:sp>
    </p:spTree>
    <p:extLst>
      <p:ext uri="{BB962C8B-B14F-4D97-AF65-F5344CB8AC3E}">
        <p14:creationId xmlns:p14="http://schemas.microsoft.com/office/powerpoint/2010/main" val="1329931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685800">
              <a:defRPr/>
            </a:pPr>
            <a:fld id="{464442FC-C654-E44A-A663-725279F4C8FF}" type="slidenum">
              <a:rPr lang="en-US">
                <a:solidFill>
                  <a:prstClr val="black">
                    <a:tint val="75000"/>
                  </a:prstClr>
                </a:solidFill>
                <a:latin typeface="Calibri" panose="020F0502020204030204"/>
              </a:rPr>
              <a:pPr defTabSz="685800">
                <a:defRPr/>
              </a:pPr>
              <a:t>19</a:t>
            </a:fld>
            <a:endParaRPr lang="en-US" dirty="0">
              <a:solidFill>
                <a:prstClr val="black">
                  <a:tint val="75000"/>
                </a:prstClr>
              </a:solidFill>
              <a:latin typeface="Calibri" panose="020F0502020204030204"/>
            </a:endParaRPr>
          </a:p>
        </p:txBody>
      </p:sp>
      <p:sp>
        <p:nvSpPr>
          <p:cNvPr id="2" name="TextBox 1"/>
          <p:cNvSpPr txBox="1"/>
          <p:nvPr/>
        </p:nvSpPr>
        <p:spPr>
          <a:xfrm>
            <a:off x="1524001" y="1016581"/>
            <a:ext cx="9144000" cy="1315745"/>
          </a:xfrm>
          <a:prstGeom prst="rect">
            <a:avLst/>
          </a:prstGeom>
          <a:noFill/>
        </p:spPr>
        <p:txBody>
          <a:bodyPr wrap="square" rtlCol="0">
            <a:spAutoFit/>
          </a:bodyPr>
          <a:lstStyle/>
          <a:p>
            <a:pPr marL="457200" indent="-457200">
              <a:buFont typeface="Wingdings" pitchFamily="2" charset="2"/>
              <a:buChar char="q"/>
            </a:pPr>
            <a:r>
              <a:rPr lang="en-US" sz="2400" b="1" dirty="0">
                <a:solidFill>
                  <a:schemeClr val="accent5">
                    <a:lumMod val="75000"/>
                  </a:schemeClr>
                </a:solidFill>
                <a:sym typeface="Wingdings" panose="05000000000000000000" pitchFamily="2" charset="2"/>
              </a:rPr>
              <a:t>Implementing both NRT and off-line trace gas products (e.g., NO</a:t>
            </a:r>
            <a:r>
              <a:rPr lang="en-US" sz="2400" b="1" baseline="-25000" dirty="0">
                <a:solidFill>
                  <a:schemeClr val="accent5">
                    <a:lumMod val="75000"/>
                  </a:schemeClr>
                </a:solidFill>
                <a:sym typeface="Wingdings" panose="05000000000000000000" pitchFamily="2" charset="2"/>
              </a:rPr>
              <a:t>2</a:t>
            </a:r>
            <a:r>
              <a:rPr lang="en-US" sz="2400" b="1" dirty="0">
                <a:solidFill>
                  <a:schemeClr val="accent5">
                    <a:lumMod val="75000"/>
                  </a:schemeClr>
                </a:solidFill>
                <a:sym typeface="Wingdings" panose="05000000000000000000" pitchFamily="2" charset="2"/>
              </a:rPr>
              <a:t>, HCHO) for NO2, HCHO, aerosol, SO</a:t>
            </a:r>
            <a:r>
              <a:rPr lang="en-US" sz="2400" b="1" baseline="-25000" dirty="0">
                <a:solidFill>
                  <a:schemeClr val="accent5">
                    <a:lumMod val="75000"/>
                  </a:schemeClr>
                </a:solidFill>
                <a:sym typeface="Wingdings" panose="05000000000000000000" pitchFamily="2" charset="2"/>
              </a:rPr>
              <a:t>2</a:t>
            </a:r>
            <a:r>
              <a:rPr lang="en-US" sz="2400" b="1" dirty="0">
                <a:solidFill>
                  <a:schemeClr val="accent5">
                    <a:lumMod val="75000"/>
                  </a:schemeClr>
                </a:solidFill>
                <a:sym typeface="Wingdings" panose="05000000000000000000" pitchFamily="2" charset="2"/>
              </a:rPr>
              <a:t>, cloud</a:t>
            </a:r>
          </a:p>
          <a:p>
            <a:pPr marL="457200" indent="-457200">
              <a:spcBef>
                <a:spcPts val="900"/>
              </a:spcBef>
              <a:buFont typeface="Wingdings" pitchFamily="2" charset="2"/>
              <a:buChar char="q"/>
            </a:pPr>
            <a:r>
              <a:rPr lang="en-US" sz="2400" b="1" dirty="0">
                <a:solidFill>
                  <a:schemeClr val="accent5">
                    <a:lumMod val="75000"/>
                  </a:schemeClr>
                </a:solidFill>
                <a:sym typeface="Wingdings" panose="05000000000000000000" pitchFamily="2" charset="2"/>
              </a:rPr>
              <a:t>Major potential differences between NRT and offline products</a:t>
            </a:r>
          </a:p>
        </p:txBody>
      </p:sp>
      <p:graphicFrame>
        <p:nvGraphicFramePr>
          <p:cNvPr id="3" name="Table 2">
            <a:extLst>
              <a:ext uri="{FF2B5EF4-FFF2-40B4-BE49-F238E27FC236}">
                <a16:creationId xmlns:a16="http://schemas.microsoft.com/office/drawing/2014/main" id="{F07181AC-8E60-D749-AACB-0D9238C39FB5}"/>
              </a:ext>
            </a:extLst>
          </p:cNvPr>
          <p:cNvGraphicFramePr>
            <a:graphicFrameLocks noGrp="1"/>
          </p:cNvGraphicFramePr>
          <p:nvPr>
            <p:extLst>
              <p:ext uri="{D42A27DB-BD31-4B8C-83A1-F6EECF244321}">
                <p14:modId xmlns:p14="http://schemas.microsoft.com/office/powerpoint/2010/main" val="3884673013"/>
              </p:ext>
            </p:extLst>
          </p:nvPr>
        </p:nvGraphicFramePr>
        <p:xfrm>
          <a:off x="285750" y="2378652"/>
          <a:ext cx="11029949" cy="3616411"/>
        </p:xfrm>
        <a:graphic>
          <a:graphicData uri="http://schemas.openxmlformats.org/drawingml/2006/table">
            <a:tbl>
              <a:tblPr firstRow="1" bandRow="1">
                <a:tableStyleId>{5C22544A-7EE6-4342-B048-85BDC9FD1C3A}</a:tableStyleId>
              </a:tblPr>
              <a:tblGrid>
                <a:gridCol w="2865664">
                  <a:extLst>
                    <a:ext uri="{9D8B030D-6E8A-4147-A177-3AD203B41FA5}">
                      <a16:colId xmlns:a16="http://schemas.microsoft.com/office/drawing/2014/main" val="3237510932"/>
                    </a:ext>
                  </a:extLst>
                </a:gridCol>
                <a:gridCol w="3266929">
                  <a:extLst>
                    <a:ext uri="{9D8B030D-6E8A-4147-A177-3AD203B41FA5}">
                      <a16:colId xmlns:a16="http://schemas.microsoft.com/office/drawing/2014/main" val="1588172400"/>
                    </a:ext>
                  </a:extLst>
                </a:gridCol>
                <a:gridCol w="4897356">
                  <a:extLst>
                    <a:ext uri="{9D8B030D-6E8A-4147-A177-3AD203B41FA5}">
                      <a16:colId xmlns:a16="http://schemas.microsoft.com/office/drawing/2014/main" val="1085002561"/>
                    </a:ext>
                  </a:extLst>
                </a:gridCol>
              </a:tblGrid>
              <a:tr h="355009">
                <a:tc>
                  <a:txBody>
                    <a:bodyPr/>
                    <a:lstStyle/>
                    <a:p>
                      <a:pPr algn="ctr"/>
                      <a:endParaRPr lang="en-US" sz="1800" b="1" dirty="0"/>
                    </a:p>
                  </a:txBody>
                  <a:tcPr marL="68580" marR="68580" marT="34290" marB="34290"/>
                </a:tc>
                <a:tc>
                  <a:txBody>
                    <a:bodyPr/>
                    <a:lstStyle/>
                    <a:p>
                      <a:pPr algn="ctr"/>
                      <a:r>
                        <a:rPr lang="en-US" sz="1800" b="1" dirty="0"/>
                        <a:t> NRT</a:t>
                      </a:r>
                    </a:p>
                  </a:txBody>
                  <a:tcPr marL="68580" marR="68580" marT="34290" marB="34290"/>
                </a:tc>
                <a:tc>
                  <a:txBody>
                    <a:bodyPr/>
                    <a:lstStyle/>
                    <a:p>
                      <a:pPr algn="ctr"/>
                      <a:r>
                        <a:rPr lang="en-US" sz="1800" b="1" dirty="0"/>
                        <a:t>Off-line</a:t>
                      </a:r>
                    </a:p>
                  </a:txBody>
                  <a:tcPr marL="68580" marR="68580" marT="34290" marB="34290"/>
                </a:tc>
                <a:extLst>
                  <a:ext uri="{0D108BD9-81ED-4DB2-BD59-A6C34878D82A}">
                    <a16:rowId xmlns:a16="http://schemas.microsoft.com/office/drawing/2014/main" val="1666933980"/>
                  </a:ext>
                </a:extLst>
              </a:tr>
              <a:tr h="331342">
                <a:tc>
                  <a:txBody>
                    <a:bodyPr/>
                    <a:lstStyle/>
                    <a:p>
                      <a:r>
                        <a:rPr lang="en-US" sz="1700" b="1" dirty="0"/>
                        <a:t>Trace gas profiles/Met data</a:t>
                      </a:r>
                    </a:p>
                  </a:txBody>
                  <a:tcPr marL="68580" marR="68580" marT="34290" marB="34290"/>
                </a:tc>
                <a:tc>
                  <a:txBody>
                    <a:bodyPr/>
                    <a:lstStyle/>
                    <a:p>
                      <a:r>
                        <a:rPr lang="en-US" sz="1700" b="0" dirty="0"/>
                        <a:t>GEOS-CF</a:t>
                      </a:r>
                    </a:p>
                  </a:txBody>
                  <a:tcPr marL="68580" marR="68580" marT="34290" marB="34290"/>
                </a:tc>
                <a:tc>
                  <a:txBody>
                    <a:bodyPr/>
                    <a:lstStyle/>
                    <a:p>
                      <a:r>
                        <a:rPr lang="en-US" sz="1700" b="0" dirty="0"/>
                        <a:t>GEOS-CF Replay</a:t>
                      </a:r>
                    </a:p>
                  </a:txBody>
                  <a:tcPr marL="68580" marR="68580" marT="34290" marB="34290"/>
                </a:tc>
                <a:extLst>
                  <a:ext uri="{0D108BD9-81ED-4DB2-BD59-A6C34878D82A}">
                    <a16:rowId xmlns:a16="http://schemas.microsoft.com/office/drawing/2014/main" val="3575209462"/>
                  </a:ext>
                </a:extLst>
              </a:tr>
              <a:tr h="386398">
                <a:tc>
                  <a:txBody>
                    <a:bodyPr/>
                    <a:lstStyle/>
                    <a:p>
                      <a:pPr marL="0" algn="l" defTabSz="456633" rtl="0" eaLnBrk="1" latinLnBrk="0" hangingPunct="1"/>
                      <a:r>
                        <a:rPr lang="en-US" sz="1700" b="1" kern="1200" dirty="0">
                          <a:solidFill>
                            <a:schemeClr val="dk1"/>
                          </a:solidFill>
                          <a:latin typeface="+mn-lt"/>
                          <a:ea typeface="+mn-ea"/>
                          <a:cs typeface="+mn-cs"/>
                        </a:rPr>
                        <a:t>Surface</a:t>
                      </a:r>
                    </a:p>
                  </a:txBody>
                  <a:tcPr marL="68580" marR="68580" marT="34290" marB="34290"/>
                </a:tc>
                <a:tc>
                  <a:txBody>
                    <a:bodyPr/>
                    <a:lstStyle/>
                    <a:p>
                      <a:pPr marL="0" algn="l" defTabSz="456633" rtl="0" eaLnBrk="1" latinLnBrk="0" hangingPunct="1"/>
                      <a:r>
                        <a:rPr lang="en-US" sz="1700" b="0" kern="1200" dirty="0">
                          <a:solidFill>
                            <a:schemeClr val="dk1"/>
                          </a:solidFill>
                          <a:latin typeface="+mn-lt"/>
                          <a:ea typeface="+mn-ea"/>
                          <a:cs typeface="+mn-cs"/>
                        </a:rPr>
                        <a:t>GLER climatology</a:t>
                      </a:r>
                    </a:p>
                  </a:txBody>
                  <a:tcPr marL="68580" marR="68580" marT="34290" marB="34290"/>
                </a:tc>
                <a:tc>
                  <a:txBody>
                    <a:bodyPr/>
                    <a:lstStyle/>
                    <a:p>
                      <a:pPr marL="0" algn="l" defTabSz="456633" rtl="0" eaLnBrk="1" latinLnBrk="0" hangingPunct="1"/>
                      <a:r>
                        <a:rPr lang="en-US" sz="1700" b="0" kern="1200" dirty="0">
                          <a:solidFill>
                            <a:schemeClr val="dk1"/>
                          </a:solidFill>
                          <a:latin typeface="+mn-lt"/>
                          <a:ea typeface="+mn-ea"/>
                          <a:cs typeface="+mn-cs"/>
                        </a:rPr>
                        <a:t>MODIS/VIIRS albedo/BRDF products</a:t>
                      </a:r>
                    </a:p>
                  </a:txBody>
                  <a:tcPr marL="68580" marR="68580" marT="34290" marB="34290"/>
                </a:tc>
                <a:extLst>
                  <a:ext uri="{0D108BD9-81ED-4DB2-BD59-A6C34878D82A}">
                    <a16:rowId xmlns:a16="http://schemas.microsoft.com/office/drawing/2014/main" val="173772184"/>
                  </a:ext>
                </a:extLst>
              </a:tr>
              <a:tr h="629549">
                <a:tc>
                  <a:txBody>
                    <a:bodyPr/>
                    <a:lstStyle/>
                    <a:p>
                      <a:pPr marL="0" algn="l" defTabSz="456633" rtl="0" eaLnBrk="1" latinLnBrk="0" hangingPunct="1"/>
                      <a:r>
                        <a:rPr lang="en-US" sz="1700" b="1" kern="1200" dirty="0">
                          <a:solidFill>
                            <a:schemeClr val="dk1"/>
                          </a:solidFill>
                          <a:latin typeface="+mn-lt"/>
                          <a:ea typeface="+mn-ea"/>
                          <a:cs typeface="+mn-cs"/>
                        </a:rPr>
                        <a:t>L1B</a:t>
                      </a:r>
                    </a:p>
                  </a:txBody>
                  <a:tcPr marL="68580" marR="68580" marT="34290" marB="34290"/>
                </a:tc>
                <a:tc>
                  <a:txBody>
                    <a:bodyPr/>
                    <a:lstStyle/>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dirty="0">
                          <a:solidFill>
                            <a:schemeClr val="dk1"/>
                          </a:solidFill>
                          <a:latin typeface="+mn-lt"/>
                          <a:ea typeface="+mn-ea"/>
                          <a:cs typeface="+mn-cs"/>
                        </a:rPr>
                        <a:t>Skip wavelength calibration</a:t>
                      </a:r>
                    </a:p>
                    <a:p>
                      <a:pPr marL="0" marR="0" lvl="0" indent="0" algn="l" defTabSz="456633" rtl="0" eaLnBrk="1" fontAlgn="auto" latinLnBrk="0" hangingPunct="1">
                        <a:lnSpc>
                          <a:spcPct val="100000"/>
                        </a:lnSpc>
                        <a:spcBef>
                          <a:spcPts val="0"/>
                        </a:spcBef>
                        <a:spcAft>
                          <a:spcPts val="0"/>
                        </a:spcAft>
                        <a:buClrTx/>
                        <a:buSzTx/>
                        <a:buFontTx/>
                        <a:buNone/>
                        <a:tabLst/>
                        <a:defRPr/>
                      </a:pPr>
                      <a:r>
                        <a:rPr lang="en-US" sz="1700" b="0" kern="1200" dirty="0">
                          <a:solidFill>
                            <a:schemeClr val="dk1"/>
                          </a:solidFill>
                          <a:latin typeface="+mn-lt"/>
                          <a:ea typeface="+mn-ea"/>
                          <a:cs typeface="+mn-cs"/>
                        </a:rPr>
                        <a:t>One-pass INR</a:t>
                      </a:r>
                    </a:p>
                    <a:p>
                      <a:pPr marL="0" algn="l" defTabSz="456633" rtl="0" eaLnBrk="1" latinLnBrk="0" hangingPunct="1"/>
                      <a:r>
                        <a:rPr lang="en-US" sz="1700" b="0" kern="1200" dirty="0">
                          <a:solidFill>
                            <a:schemeClr val="dk1"/>
                          </a:solidFill>
                          <a:latin typeface="+mn-lt"/>
                          <a:ea typeface="+mn-ea"/>
                          <a:cs typeface="+mn-cs"/>
                        </a:rPr>
                        <a:t>Default/No Pol. Correction</a:t>
                      </a:r>
                    </a:p>
                  </a:txBody>
                  <a:tcPr marL="68580" marR="68580" marT="34290" marB="34290"/>
                </a:tc>
                <a:tc>
                  <a:txBody>
                    <a:bodyPr/>
                    <a:lstStyle/>
                    <a:p>
                      <a:pPr marL="0" algn="l" defTabSz="456633" rtl="0" eaLnBrk="1" latinLnBrk="0" hangingPunct="1"/>
                      <a:endParaRPr lang="en-US" sz="1700" kern="1200" dirty="0">
                        <a:solidFill>
                          <a:schemeClr val="dk1"/>
                        </a:solidFill>
                        <a:latin typeface="+mn-lt"/>
                        <a:ea typeface="+mn-ea"/>
                        <a:cs typeface="+mn-cs"/>
                      </a:endParaRPr>
                    </a:p>
                    <a:p>
                      <a:pPr marL="0" algn="l" defTabSz="456633" rtl="0" eaLnBrk="1" latinLnBrk="0" hangingPunct="1"/>
                      <a:r>
                        <a:rPr lang="en-US" sz="1700" kern="1200" dirty="0">
                          <a:solidFill>
                            <a:schemeClr val="dk1"/>
                          </a:solidFill>
                          <a:latin typeface="+mn-lt"/>
                          <a:ea typeface="+mn-ea"/>
                          <a:cs typeface="+mn-cs"/>
                        </a:rPr>
                        <a:t>Two-pass Kalman Filter INR</a:t>
                      </a:r>
                    </a:p>
                    <a:p>
                      <a:pPr marL="0" algn="l" defTabSz="456633" rtl="0" eaLnBrk="1" latinLnBrk="0" hangingPunct="1"/>
                      <a:r>
                        <a:rPr lang="en-US" sz="1700" kern="1200" dirty="0">
                          <a:solidFill>
                            <a:schemeClr val="dk1"/>
                          </a:solidFill>
                          <a:latin typeface="+mn-lt"/>
                          <a:ea typeface="+mn-ea"/>
                          <a:cs typeface="+mn-cs"/>
                        </a:rPr>
                        <a:t>Improved pol. Correction with L2 retrievals?</a:t>
                      </a:r>
                    </a:p>
                  </a:txBody>
                  <a:tcPr marL="68580" marR="68580" marT="34290" marB="34290"/>
                </a:tc>
                <a:extLst>
                  <a:ext uri="{0D108BD9-81ED-4DB2-BD59-A6C34878D82A}">
                    <a16:rowId xmlns:a16="http://schemas.microsoft.com/office/drawing/2014/main" val="1067051243"/>
                  </a:ext>
                </a:extLst>
              </a:tr>
              <a:tr h="629549">
                <a:tc>
                  <a:txBody>
                    <a:bodyPr/>
                    <a:lstStyle/>
                    <a:p>
                      <a:pPr marL="0" algn="l" defTabSz="456633" rtl="0" eaLnBrk="1" latinLnBrk="0" hangingPunct="1"/>
                      <a:r>
                        <a:rPr lang="en-US" sz="1700" b="1" kern="1200" dirty="0">
                          <a:solidFill>
                            <a:schemeClr val="dk1"/>
                          </a:solidFill>
                          <a:latin typeface="+mn-lt"/>
                          <a:ea typeface="+mn-ea"/>
                          <a:cs typeface="+mn-cs"/>
                        </a:rPr>
                        <a:t>L2 algorithms</a:t>
                      </a:r>
                    </a:p>
                  </a:txBody>
                  <a:tcPr marL="68580" marR="68580" marT="34290" marB="34290"/>
                </a:tc>
                <a:tc>
                  <a:txBody>
                    <a:bodyPr/>
                    <a:lstStyle/>
                    <a:p>
                      <a:pPr marL="0" algn="l" defTabSz="456633" rtl="0" eaLnBrk="1" latinLnBrk="0" hangingPunct="1"/>
                      <a:r>
                        <a:rPr lang="en-US" sz="1700" b="0" kern="1200" dirty="0">
                          <a:solidFill>
                            <a:schemeClr val="dk1"/>
                          </a:solidFill>
                          <a:latin typeface="+mn-lt"/>
                          <a:ea typeface="+mn-ea"/>
                          <a:cs typeface="+mn-cs"/>
                        </a:rPr>
                        <a:t>Smaller fitting windows</a:t>
                      </a:r>
                    </a:p>
                    <a:p>
                      <a:pPr marL="0" algn="l" defTabSz="456633" rtl="0" eaLnBrk="1" latinLnBrk="0" hangingPunct="1"/>
                      <a:r>
                        <a:rPr lang="en-US" sz="1700" b="0" kern="1200" dirty="0">
                          <a:solidFill>
                            <a:schemeClr val="dk1"/>
                          </a:solidFill>
                          <a:latin typeface="+mn-lt"/>
                          <a:ea typeface="+mn-ea"/>
                          <a:cs typeface="+mn-cs"/>
                        </a:rPr>
                        <a:t>Avoid waiting for the entire hourly scan</a:t>
                      </a:r>
                    </a:p>
                  </a:txBody>
                  <a:tcPr marL="68580" marR="68580" marT="34290" marB="34290"/>
                </a:tc>
                <a:tc>
                  <a:txBody>
                    <a:bodyPr/>
                    <a:lstStyle/>
                    <a:p>
                      <a:pPr marL="0" algn="l" defTabSz="456633" rtl="0" eaLnBrk="1" latinLnBrk="0" hangingPunct="1"/>
                      <a:r>
                        <a:rPr lang="en-US" sz="1700" kern="1200" dirty="0">
                          <a:solidFill>
                            <a:schemeClr val="dk1"/>
                          </a:solidFill>
                          <a:latin typeface="+mn-lt"/>
                          <a:ea typeface="+mn-ea"/>
                          <a:cs typeface="+mn-cs"/>
                        </a:rPr>
                        <a:t>More optimized fitting windows</a:t>
                      </a:r>
                    </a:p>
                    <a:p>
                      <a:pPr marL="0" algn="l" defTabSz="456633" rtl="0" eaLnBrk="1" latinLnBrk="0" hangingPunct="1"/>
                      <a:r>
                        <a:rPr lang="en-US" sz="1700" kern="1200" dirty="0">
                          <a:solidFill>
                            <a:schemeClr val="dk1"/>
                          </a:solidFill>
                          <a:latin typeface="+mn-lt"/>
                          <a:ea typeface="+mn-ea"/>
                          <a:cs typeface="+mn-cs"/>
                        </a:rPr>
                        <a:t>Improve radiance reference &amp; cross-track correction</a:t>
                      </a:r>
                    </a:p>
                  </a:txBody>
                  <a:tcPr marL="68580" marR="68580" marT="34290" marB="34290"/>
                </a:tc>
                <a:extLst>
                  <a:ext uri="{0D108BD9-81ED-4DB2-BD59-A6C34878D82A}">
                    <a16:rowId xmlns:a16="http://schemas.microsoft.com/office/drawing/2014/main" val="841509817"/>
                  </a:ext>
                </a:extLst>
              </a:tr>
              <a:tr h="852022">
                <a:tc>
                  <a:txBody>
                    <a:bodyPr/>
                    <a:lstStyle/>
                    <a:p>
                      <a:pPr marL="0" algn="l" defTabSz="456633" rtl="0" eaLnBrk="1" latinLnBrk="0" hangingPunct="1"/>
                      <a:r>
                        <a:rPr lang="en-US" sz="1700" b="1" kern="1200" dirty="0">
                          <a:solidFill>
                            <a:schemeClr val="dk1"/>
                          </a:solidFill>
                          <a:latin typeface="+mn-lt"/>
                          <a:ea typeface="+mn-ea"/>
                          <a:cs typeface="+mn-cs"/>
                        </a:rPr>
                        <a:t>Data Latency</a:t>
                      </a:r>
                    </a:p>
                  </a:txBody>
                  <a:tcPr marL="68580" marR="68580" marT="34290" marB="34290"/>
                </a:tc>
                <a:tc>
                  <a:txBody>
                    <a:bodyPr/>
                    <a:lstStyle/>
                    <a:p>
                      <a:pPr marL="0" algn="l" defTabSz="456633" rtl="0" eaLnBrk="1" latinLnBrk="0" hangingPunct="1"/>
                      <a:r>
                        <a:rPr lang="en-US" sz="1700" kern="1200" dirty="0">
                          <a:solidFill>
                            <a:schemeClr val="dk1"/>
                          </a:solidFill>
                          <a:latin typeface="+mn-lt"/>
                          <a:ea typeface="+mn-ea"/>
                          <a:cs typeface="+mn-cs"/>
                        </a:rPr>
                        <a:t>Within 2-3 hours upon receipt of raw data at SAO Ground System</a:t>
                      </a:r>
                    </a:p>
                  </a:txBody>
                  <a:tcPr marL="68580" marR="68580" marT="34290" marB="34290"/>
                </a:tc>
                <a:tc>
                  <a:txBody>
                    <a:bodyPr/>
                    <a:lstStyle/>
                    <a:p>
                      <a:pPr marL="0" algn="l" defTabSz="456633" rtl="0" eaLnBrk="1" latinLnBrk="0" hangingPunct="1"/>
                      <a:r>
                        <a:rPr lang="en-US" sz="1700" kern="1200" dirty="0">
                          <a:solidFill>
                            <a:schemeClr val="dk1"/>
                          </a:solidFill>
                          <a:latin typeface="+mn-lt"/>
                          <a:ea typeface="+mn-ea"/>
                          <a:cs typeface="+mn-cs"/>
                        </a:rPr>
                        <a:t>+ 8 days as MODIS BRDF is produced using data +/- 8 days</a:t>
                      </a:r>
                    </a:p>
                  </a:txBody>
                  <a:tcPr marL="68580" marR="68580" marT="34290" marB="34290"/>
                </a:tc>
                <a:extLst>
                  <a:ext uri="{0D108BD9-81ED-4DB2-BD59-A6C34878D82A}">
                    <a16:rowId xmlns:a16="http://schemas.microsoft.com/office/drawing/2014/main" val="3376520968"/>
                  </a:ext>
                </a:extLst>
              </a:tr>
            </a:tbl>
          </a:graphicData>
        </a:graphic>
      </p:graphicFrame>
      <p:sp>
        <p:nvSpPr>
          <p:cNvPr id="7" name="Title 3">
            <a:extLst>
              <a:ext uri="{FF2B5EF4-FFF2-40B4-BE49-F238E27FC236}">
                <a16:creationId xmlns:a16="http://schemas.microsoft.com/office/drawing/2014/main" id="{1E137024-A546-2549-97BD-FE3E77C0BCFD}"/>
              </a:ext>
            </a:extLst>
          </p:cNvPr>
          <p:cNvSpPr txBox="1">
            <a:spLocks/>
          </p:cNvSpPr>
          <p:nvPr/>
        </p:nvSpPr>
        <p:spPr>
          <a:xfrm>
            <a:off x="2667001" y="119270"/>
            <a:ext cx="7253417" cy="820846"/>
          </a:xfrm>
          <a:prstGeom prst="rect">
            <a:avLst/>
          </a:prstGeom>
        </p:spPr>
        <p:txBody>
          <a:bodyPr vert="horz" lIns="91326" tIns="45664" rIns="91326" bIns="45664" rtlCol="0" anchor="ctr">
            <a:normAutofit fontScale="92500" lnSpcReduction="20000"/>
          </a:bodyPr>
          <a:lstStyle>
            <a:lvl1pPr algn="l" defTabSz="685800" rtl="0" eaLnBrk="1" latinLnBrk="0" hangingPunct="1">
              <a:lnSpc>
                <a:spcPct val="90000"/>
              </a:lnSpc>
              <a:spcBef>
                <a:spcPct val="0"/>
              </a:spcBef>
              <a:buNone/>
              <a:defRPr sz="2100" kern="1200">
                <a:solidFill>
                  <a:srgbClr val="D9D9D9"/>
                </a:solidFill>
                <a:latin typeface="Arial Rounded MT Bold"/>
                <a:ea typeface="+mj-ea"/>
                <a:cs typeface="Arial Rounded MT Bold"/>
              </a:defRPr>
            </a:lvl1pPr>
          </a:lstStyle>
          <a:p>
            <a:pPr algn="ctr">
              <a:defRPr/>
            </a:pPr>
            <a:r>
              <a:rPr lang="en-US" sz="3200" dirty="0">
                <a:solidFill>
                  <a:schemeClr val="bg1"/>
                </a:solidFill>
              </a:rPr>
              <a:t>NRT vs. Off-line Trace Gas Products</a:t>
            </a:r>
          </a:p>
          <a:p>
            <a:pPr algn="ctr">
              <a:defRPr/>
            </a:pPr>
            <a:r>
              <a:rPr lang="en-US" sz="3200" dirty="0">
                <a:solidFill>
                  <a:srgbClr val="FF0000"/>
                </a:solidFill>
              </a:rPr>
              <a:t>(if with additional NRT funding)</a:t>
            </a:r>
          </a:p>
        </p:txBody>
      </p:sp>
    </p:spTree>
    <p:extLst>
      <p:ext uri="{BB962C8B-B14F-4D97-AF65-F5344CB8AC3E}">
        <p14:creationId xmlns:p14="http://schemas.microsoft.com/office/powerpoint/2010/main" val="114518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0" y="967000"/>
            <a:ext cx="12192000" cy="638108"/>
          </a:xfrm>
        </p:spPr>
        <p:txBody>
          <a:bodyPr>
            <a:no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Common Features between TEMPO and MethaneSAT</a:t>
            </a:r>
          </a:p>
        </p:txBody>
      </p:sp>
      <p:sp>
        <p:nvSpPr>
          <p:cNvPr id="6" name="TextBox 5"/>
          <p:cNvSpPr txBox="1"/>
          <p:nvPr/>
        </p:nvSpPr>
        <p:spPr>
          <a:xfrm>
            <a:off x="614136" y="2036863"/>
            <a:ext cx="7191399" cy="3244093"/>
          </a:xfrm>
          <a:prstGeom prst="rect">
            <a:avLst/>
          </a:prstGeom>
          <a:noFill/>
        </p:spPr>
        <p:txBody>
          <a:bodyPr wrap="square">
            <a:spAutoFit/>
          </a:bodyPr>
          <a:lstStyle/>
          <a:p>
            <a:pPr marL="457200" indent="-457200" fontAlgn="base">
              <a:lnSpc>
                <a:spcPct val="150000"/>
              </a:lnSpc>
              <a:spcBef>
                <a:spcPct val="0"/>
              </a:spcBef>
              <a:spcAft>
                <a:spcPct val="0"/>
              </a:spcAft>
              <a:buFont typeface="Wingdings" pitchFamily="2" charset="2"/>
              <a:buChar char="q"/>
              <a:defRPr/>
            </a:pPr>
            <a:r>
              <a:rPr lang="en-US" sz="2800" b="1" dirty="0">
                <a:solidFill>
                  <a:srgbClr val="000090"/>
                </a:solidFill>
                <a:latin typeface="Arial" pitchFamily="34" charset="0"/>
                <a:ea typeface="ＭＳ Ｐゴシック" charset="0"/>
                <a:cs typeface="Arial" pitchFamily="34" charset="0"/>
              </a:rPr>
              <a:t>Low budget</a:t>
            </a:r>
          </a:p>
          <a:p>
            <a:pPr marL="457200" indent="-457200" fontAlgn="base">
              <a:lnSpc>
                <a:spcPct val="150000"/>
              </a:lnSpc>
              <a:spcBef>
                <a:spcPct val="0"/>
              </a:spcBef>
              <a:spcAft>
                <a:spcPct val="0"/>
              </a:spcAft>
              <a:buFont typeface="Wingdings" pitchFamily="2" charset="2"/>
              <a:buChar char="q"/>
              <a:defRPr/>
            </a:pPr>
            <a:r>
              <a:rPr lang="en-US" sz="2800" b="1" dirty="0">
                <a:solidFill>
                  <a:srgbClr val="000090"/>
                </a:solidFill>
                <a:latin typeface="Arial" pitchFamily="34" charset="0"/>
                <a:ea typeface="ＭＳ Ｐゴシック" charset="0"/>
                <a:cs typeface="Arial" pitchFamily="34" charset="0"/>
              </a:rPr>
              <a:t>High profile</a:t>
            </a:r>
          </a:p>
          <a:p>
            <a:pPr marL="457200" indent="-457200" fontAlgn="base">
              <a:lnSpc>
                <a:spcPct val="150000"/>
              </a:lnSpc>
              <a:spcBef>
                <a:spcPct val="0"/>
              </a:spcBef>
              <a:spcAft>
                <a:spcPct val="0"/>
              </a:spcAft>
              <a:buFont typeface="Wingdings" pitchFamily="2" charset="2"/>
              <a:buChar char="q"/>
              <a:defRPr/>
            </a:pPr>
            <a:r>
              <a:rPr lang="en-US" sz="2800" b="1" dirty="0">
                <a:solidFill>
                  <a:srgbClr val="000090"/>
                </a:solidFill>
                <a:latin typeface="Arial" pitchFamily="34" charset="0"/>
                <a:ea typeface="ＭＳ Ｐゴシック" charset="0"/>
                <a:cs typeface="Arial" pitchFamily="34" charset="0"/>
              </a:rPr>
              <a:t>Both instrument built by Ball</a:t>
            </a:r>
          </a:p>
          <a:p>
            <a:pPr marL="457200" indent="-457200" fontAlgn="base">
              <a:lnSpc>
                <a:spcPct val="150000"/>
              </a:lnSpc>
              <a:spcBef>
                <a:spcPct val="0"/>
              </a:spcBef>
              <a:spcAft>
                <a:spcPct val="0"/>
              </a:spcAft>
              <a:buFont typeface="Wingdings" pitchFamily="2" charset="2"/>
              <a:buChar char="q"/>
              <a:defRPr/>
            </a:pPr>
            <a:r>
              <a:rPr lang="en-US" sz="2800" b="1" dirty="0">
                <a:solidFill>
                  <a:srgbClr val="000090"/>
                </a:solidFill>
                <a:latin typeface="Arial" pitchFamily="34" charset="0"/>
                <a:ea typeface="ＭＳ Ｐゴシック" charset="0"/>
                <a:cs typeface="Arial" pitchFamily="34" charset="0"/>
              </a:rPr>
              <a:t>Essentially 2k x 2k detector array &amp; Large data volume (~TROPOMI)</a:t>
            </a:r>
          </a:p>
        </p:txBody>
      </p:sp>
      <p:sp>
        <p:nvSpPr>
          <p:cNvPr id="5" name="Slide Number Placeholder 4">
            <a:extLst>
              <a:ext uri="{FF2B5EF4-FFF2-40B4-BE49-F238E27FC236}">
                <a16:creationId xmlns:a16="http://schemas.microsoft.com/office/drawing/2014/main" id="{B79CDABE-E687-4A4B-AD5B-94F6E7E4CC7A}"/>
              </a:ext>
            </a:extLst>
          </p:cNvPr>
          <p:cNvSpPr>
            <a:spLocks noGrp="1"/>
          </p:cNvSpPr>
          <p:nvPr>
            <p:ph type="sldNum" sz="quarter" idx="12"/>
          </p:nvPr>
        </p:nvSpPr>
        <p:spPr/>
        <p:txBody>
          <a:bodyPr/>
          <a:lstStyle/>
          <a:p>
            <a:endParaRPr lang="en-US" dirty="0">
              <a:solidFill>
                <a:prstClr val="black">
                  <a:tint val="75000"/>
                </a:prstClr>
              </a:solidFill>
              <a:latin typeface="Calibri"/>
              <a:ea typeface="ＭＳ Ｐゴシック"/>
            </a:endParaRPr>
          </a:p>
        </p:txBody>
      </p:sp>
      <p:grpSp>
        <p:nvGrpSpPr>
          <p:cNvPr id="8" name="Group 7">
            <a:extLst>
              <a:ext uri="{FF2B5EF4-FFF2-40B4-BE49-F238E27FC236}">
                <a16:creationId xmlns:a16="http://schemas.microsoft.com/office/drawing/2014/main" id="{E18BC8F9-88A8-4949-99A0-80CB4341925B}"/>
              </a:ext>
            </a:extLst>
          </p:cNvPr>
          <p:cNvGrpSpPr/>
          <p:nvPr/>
        </p:nvGrpSpPr>
        <p:grpSpPr>
          <a:xfrm>
            <a:off x="8182730" y="1885822"/>
            <a:ext cx="3395134" cy="3795244"/>
            <a:chOff x="8288866" y="2302200"/>
            <a:chExt cx="3395134" cy="3795244"/>
          </a:xfrm>
        </p:grpSpPr>
        <p:pic>
          <p:nvPicPr>
            <p:cNvPr id="4102" name="Picture 6" descr="Firehose | Meme Generator">
              <a:extLst>
                <a:ext uri="{FF2B5EF4-FFF2-40B4-BE49-F238E27FC236}">
                  <a16:creationId xmlns:a16="http://schemas.microsoft.com/office/drawing/2014/main" id="{9DE4E1AB-5B51-7F44-97C6-807AED53A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8866" y="2302200"/>
              <a:ext cx="3395134" cy="3395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0A540E-644C-7746-AA23-0E3D32B92F63}"/>
                </a:ext>
              </a:extLst>
            </p:cNvPr>
            <p:cNvSpPr txBox="1"/>
            <p:nvPr/>
          </p:nvSpPr>
          <p:spPr>
            <a:xfrm>
              <a:off x="9158514" y="5697334"/>
              <a:ext cx="1938867" cy="400110"/>
            </a:xfrm>
            <a:prstGeom prst="rect">
              <a:avLst/>
            </a:prstGeom>
            <a:noFill/>
          </p:spPr>
          <p:txBody>
            <a:bodyPr wrap="square" rtlCol="0">
              <a:spAutoFit/>
            </a:bodyPr>
            <a:lstStyle/>
            <a:p>
              <a:r>
                <a:rPr lang="en-US" sz="2000" b="1" dirty="0"/>
                <a:t>Data Fire Hose</a:t>
              </a:r>
            </a:p>
          </p:txBody>
        </p:sp>
      </p:grpSp>
    </p:spTree>
    <p:extLst>
      <p:ext uri="{BB962C8B-B14F-4D97-AF65-F5344CB8AC3E}">
        <p14:creationId xmlns:p14="http://schemas.microsoft.com/office/powerpoint/2010/main" val="103147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8949" y="13818"/>
            <a:ext cx="5972807" cy="960120"/>
          </a:xfrm>
        </p:spPr>
        <p:txBody>
          <a:bodyPr anchor="ctr"/>
          <a:lstStyle/>
          <a:p>
            <a:pPr fontAlgn="auto">
              <a:spcAft>
                <a:spcPts val="0"/>
              </a:spcAft>
              <a:defRPr/>
            </a:pPr>
            <a:r>
              <a:rPr lang="en-US" sz="3200" dirty="0">
                <a:solidFill>
                  <a:schemeClr val="bg1"/>
                </a:solidFill>
                <a:ea typeface="+mj-ea"/>
              </a:rPr>
              <a:t>Research Products</a:t>
            </a:r>
          </a:p>
        </p:txBody>
      </p:sp>
      <p:sp>
        <p:nvSpPr>
          <p:cNvPr id="2" name="Rectangle 1"/>
          <p:cNvSpPr/>
          <p:nvPr/>
        </p:nvSpPr>
        <p:spPr>
          <a:xfrm>
            <a:off x="187779" y="1113555"/>
            <a:ext cx="11894154" cy="5285742"/>
          </a:xfrm>
          <a:prstGeom prst="rect">
            <a:avLst/>
          </a:prstGeom>
        </p:spPr>
        <p:txBody>
          <a:bodyPr wrap="square">
            <a:spAutoFit/>
          </a:bodyPr>
          <a:lstStyle/>
          <a:p>
            <a:pPr marL="457200" indent="-457200">
              <a:spcBef>
                <a:spcPts val="1200"/>
              </a:spcBef>
              <a:buFont typeface="Wingdings" pitchFamily="2" charset="2"/>
              <a:buChar char="q"/>
              <a:defRPr/>
            </a:pPr>
            <a:r>
              <a:rPr lang="en-US" sz="2800" b="1" dirty="0">
                <a:solidFill>
                  <a:srgbClr val="4BACC6">
                    <a:lumMod val="75000"/>
                  </a:srgbClr>
                </a:solidFill>
                <a:latin typeface="Calibri"/>
              </a:rPr>
              <a:t>TEMPO research products will greatly extend science and applications</a:t>
            </a:r>
          </a:p>
          <a:p>
            <a:pPr marL="800100" lvl="1" indent="-342900">
              <a:lnSpc>
                <a:spcPct val="130000"/>
              </a:lnSpc>
              <a:buFont typeface="Wingdings" charset="2"/>
              <a:buChar char="Ø"/>
              <a:defRPr/>
            </a:pPr>
            <a:r>
              <a:rPr lang="en-US" sz="2400" b="1" dirty="0" err="1">
                <a:solidFill>
                  <a:srgbClr val="0000A9"/>
                </a:solidFill>
                <a:latin typeface="Calibri"/>
              </a:rPr>
              <a:t>OClO</a:t>
            </a:r>
            <a:r>
              <a:rPr lang="en-US" sz="2400" b="1" dirty="0">
                <a:solidFill>
                  <a:srgbClr val="0000A9"/>
                </a:solidFill>
                <a:latin typeface="Calibri"/>
              </a:rPr>
              <a:t>, IO, HNO</a:t>
            </a:r>
            <a:r>
              <a:rPr lang="en-US" sz="2400" b="1" baseline="-25000" dirty="0">
                <a:solidFill>
                  <a:srgbClr val="0000A9"/>
                </a:solidFill>
                <a:latin typeface="Calibri"/>
              </a:rPr>
              <a:t>2</a:t>
            </a:r>
            <a:r>
              <a:rPr lang="en-US" sz="2400" b="1" dirty="0">
                <a:solidFill>
                  <a:srgbClr val="0000A9"/>
                </a:solidFill>
                <a:latin typeface="Calibri"/>
              </a:rPr>
              <a:t>, NO</a:t>
            </a:r>
            <a:r>
              <a:rPr lang="en-US" sz="2400" b="1" baseline="-25000" dirty="0">
                <a:solidFill>
                  <a:srgbClr val="0000A9"/>
                </a:solidFill>
                <a:latin typeface="Calibri"/>
              </a:rPr>
              <a:t>3</a:t>
            </a:r>
            <a:r>
              <a:rPr lang="en-US" sz="2400" b="1" dirty="0">
                <a:solidFill>
                  <a:srgbClr val="0000A9"/>
                </a:solidFill>
                <a:latin typeface="Calibri"/>
              </a:rPr>
              <a:t>, volcanic (SO</a:t>
            </a:r>
            <a:r>
              <a:rPr lang="en-US" sz="2400" b="1" baseline="-25000" dirty="0">
                <a:solidFill>
                  <a:srgbClr val="0000A9"/>
                </a:solidFill>
                <a:latin typeface="Calibri"/>
              </a:rPr>
              <a:t>2</a:t>
            </a:r>
            <a:r>
              <a:rPr lang="en-US" sz="2400" b="1" dirty="0">
                <a:solidFill>
                  <a:srgbClr val="0000A9"/>
                </a:solidFill>
                <a:latin typeface="Calibri"/>
              </a:rPr>
              <a:t> plume height and VCD)</a:t>
            </a:r>
          </a:p>
          <a:p>
            <a:pPr marL="800100" lvl="1" indent="-342900">
              <a:lnSpc>
                <a:spcPct val="130000"/>
              </a:lnSpc>
              <a:buFont typeface="Wingdings" charset="2"/>
              <a:buChar char="Ø"/>
              <a:defRPr/>
            </a:pPr>
            <a:r>
              <a:rPr lang="en-US" sz="2400" b="1" dirty="0">
                <a:solidFill>
                  <a:srgbClr val="0000A9"/>
                </a:solidFill>
                <a:latin typeface="Calibri"/>
              </a:rPr>
              <a:t>Additional/improved cloud with O</a:t>
            </a:r>
            <a:r>
              <a:rPr lang="en-US" sz="2400" b="1" baseline="-25000" dirty="0">
                <a:solidFill>
                  <a:srgbClr val="0000A9"/>
                </a:solidFill>
                <a:latin typeface="Calibri"/>
              </a:rPr>
              <a:t>2</a:t>
            </a:r>
            <a:r>
              <a:rPr lang="en-US" sz="2400" b="1" dirty="0">
                <a:solidFill>
                  <a:srgbClr val="0000A9"/>
                </a:solidFill>
                <a:latin typeface="Calibri"/>
              </a:rPr>
              <a:t>-O</a:t>
            </a:r>
            <a:r>
              <a:rPr lang="en-US" sz="2400" b="1" baseline="-25000" dirty="0">
                <a:solidFill>
                  <a:srgbClr val="0000A9"/>
                </a:solidFill>
                <a:latin typeface="Calibri"/>
              </a:rPr>
              <a:t>2</a:t>
            </a:r>
            <a:r>
              <a:rPr lang="en-US" sz="2400" b="1" dirty="0">
                <a:solidFill>
                  <a:srgbClr val="0000A9"/>
                </a:solidFill>
                <a:latin typeface="Calibri"/>
              </a:rPr>
              <a:t> bands / O</a:t>
            </a:r>
            <a:r>
              <a:rPr lang="en-US" sz="2400" b="1" baseline="-25000" dirty="0">
                <a:solidFill>
                  <a:srgbClr val="0000A9"/>
                </a:solidFill>
                <a:latin typeface="Calibri"/>
              </a:rPr>
              <a:t>2</a:t>
            </a:r>
            <a:r>
              <a:rPr lang="en-US" sz="2400" b="1" dirty="0">
                <a:solidFill>
                  <a:srgbClr val="0000A9"/>
                </a:solidFill>
                <a:latin typeface="Calibri"/>
              </a:rPr>
              <a:t>-B bands</a:t>
            </a:r>
          </a:p>
          <a:p>
            <a:pPr marL="800100" lvl="1" indent="-342900">
              <a:lnSpc>
                <a:spcPct val="130000"/>
              </a:lnSpc>
              <a:buFont typeface="Wingdings" charset="2"/>
              <a:buChar char="Ø"/>
              <a:defRPr/>
            </a:pPr>
            <a:r>
              <a:rPr lang="en-US" sz="2400" b="1" dirty="0">
                <a:solidFill>
                  <a:srgbClr val="0000A9"/>
                </a:solidFill>
                <a:latin typeface="Calibri"/>
              </a:rPr>
              <a:t>Additional aerosol products from hyperspectral spectra, O</a:t>
            </a:r>
            <a:r>
              <a:rPr lang="en-US" sz="2400" b="1" baseline="-25000" dirty="0">
                <a:solidFill>
                  <a:srgbClr val="0000A9"/>
                </a:solidFill>
                <a:latin typeface="Calibri"/>
              </a:rPr>
              <a:t>2</a:t>
            </a:r>
            <a:r>
              <a:rPr lang="en-US" sz="2400" b="1" dirty="0">
                <a:solidFill>
                  <a:srgbClr val="0000A9"/>
                </a:solidFill>
                <a:latin typeface="Calibri"/>
              </a:rPr>
              <a:t>-B and O</a:t>
            </a:r>
            <a:r>
              <a:rPr lang="en-US" sz="2400" b="1" baseline="-25000" dirty="0">
                <a:solidFill>
                  <a:srgbClr val="0000A9"/>
                </a:solidFill>
                <a:latin typeface="Calibri"/>
              </a:rPr>
              <a:t>2</a:t>
            </a:r>
            <a:r>
              <a:rPr lang="en-US" sz="2400" b="1" dirty="0">
                <a:solidFill>
                  <a:srgbClr val="0000A9"/>
                </a:solidFill>
                <a:latin typeface="Calibri"/>
              </a:rPr>
              <a:t>-O</a:t>
            </a:r>
            <a:r>
              <a:rPr lang="en-US" sz="2400" b="1" baseline="-25000" dirty="0">
                <a:solidFill>
                  <a:srgbClr val="0000A9"/>
                </a:solidFill>
                <a:latin typeface="Calibri"/>
              </a:rPr>
              <a:t>2</a:t>
            </a:r>
            <a:r>
              <a:rPr lang="en-US" sz="2400" b="1" dirty="0">
                <a:solidFill>
                  <a:srgbClr val="0000A9"/>
                </a:solidFill>
                <a:latin typeface="Calibri"/>
              </a:rPr>
              <a:t>-bands, and TEMPO + GOES-R synergy at @U Iowa, NOAA, GSFC</a:t>
            </a:r>
          </a:p>
          <a:p>
            <a:pPr marL="800100" lvl="1" indent="-342900">
              <a:lnSpc>
                <a:spcPct val="130000"/>
              </a:lnSpc>
              <a:buFont typeface="Wingdings" charset="2"/>
              <a:buChar char="Ø"/>
              <a:defRPr/>
            </a:pPr>
            <a:r>
              <a:rPr lang="en-US" sz="2400" b="1" dirty="0">
                <a:solidFill>
                  <a:srgbClr val="0000A9"/>
                </a:solidFill>
                <a:latin typeface="Calibri"/>
              </a:rPr>
              <a:t>Vegetation/Ocean Color products: </a:t>
            </a:r>
            <a:r>
              <a:rPr lang="en-US" sz="2400" b="1" dirty="0">
                <a:solidFill>
                  <a:srgbClr val="0000A9"/>
                </a:solidFill>
              </a:rPr>
              <a:t>vegetation indices, Growth Primary Productivity (GPP), Solar </a:t>
            </a:r>
            <a:r>
              <a:rPr lang="en-US" sz="2400" b="1" dirty="0">
                <a:solidFill>
                  <a:srgbClr val="0000A9"/>
                </a:solidFill>
                <a:latin typeface="Calibri"/>
              </a:rPr>
              <a:t>Induced fluorescence (SIF), ocean color</a:t>
            </a:r>
          </a:p>
          <a:p>
            <a:pPr marL="800100" lvl="1" indent="-342900">
              <a:lnSpc>
                <a:spcPct val="130000"/>
              </a:lnSpc>
              <a:buFont typeface="Wingdings" charset="2"/>
              <a:buChar char="Ø"/>
              <a:defRPr/>
            </a:pPr>
            <a:r>
              <a:rPr lang="en-US" sz="2400" b="1" dirty="0">
                <a:solidFill>
                  <a:srgbClr val="0000A9"/>
                </a:solidFill>
                <a:latin typeface="Calibri"/>
              </a:rPr>
              <a:t>Surface albedo/BRDF products</a:t>
            </a:r>
          </a:p>
          <a:p>
            <a:pPr marL="800100" lvl="1" indent="-342900">
              <a:lnSpc>
                <a:spcPct val="130000"/>
              </a:lnSpc>
              <a:buFont typeface="Wingdings" charset="2"/>
              <a:buChar char="Ø"/>
              <a:defRPr/>
            </a:pPr>
            <a:r>
              <a:rPr lang="en-US" sz="2400" b="1" dirty="0">
                <a:solidFill>
                  <a:srgbClr val="0000A9"/>
                </a:solidFill>
                <a:latin typeface="Calibri"/>
              </a:rPr>
              <a:t>Diurnal out-going shortwave radiation and cloud forcing </a:t>
            </a:r>
          </a:p>
          <a:p>
            <a:pPr marL="800100" lvl="1" indent="-342900">
              <a:lnSpc>
                <a:spcPct val="130000"/>
              </a:lnSpc>
              <a:buFont typeface="Wingdings" charset="2"/>
              <a:buChar char="Ø"/>
              <a:defRPr/>
            </a:pPr>
            <a:r>
              <a:rPr lang="en-US" sz="2400" b="1" dirty="0">
                <a:solidFill>
                  <a:srgbClr val="0000A9"/>
                </a:solidFill>
                <a:latin typeface="Calibri"/>
              </a:rPr>
              <a:t>Night lights: allows discrimination between lightning types</a:t>
            </a:r>
          </a:p>
          <a:p>
            <a:pPr marL="800100" lvl="1" indent="-342900">
              <a:lnSpc>
                <a:spcPct val="130000"/>
              </a:lnSpc>
              <a:buFont typeface="Wingdings" charset="2"/>
              <a:buChar char="Ø"/>
              <a:defRPr/>
            </a:pPr>
            <a:r>
              <a:rPr lang="en-US" sz="2400" b="1" dirty="0">
                <a:solidFill>
                  <a:srgbClr val="0000A9"/>
                </a:solidFill>
                <a:latin typeface="Calibri"/>
              </a:rPr>
              <a:t>Higher-level products: Near-real-time pollution/AQ indices</a:t>
            </a:r>
          </a:p>
        </p:txBody>
      </p:sp>
      <p:sp>
        <p:nvSpPr>
          <p:cNvPr id="5" name="Slide Number Placeholder 4"/>
          <p:cNvSpPr>
            <a:spLocks noGrp="1"/>
          </p:cNvSpPr>
          <p:nvPr>
            <p:ph type="sldNum" sz="quarter" idx="12"/>
          </p:nvPr>
        </p:nvSpPr>
        <p:spPr/>
        <p:txBody>
          <a:bodyPr/>
          <a:lstStyle/>
          <a:p>
            <a:pPr defTabSz="457200"/>
            <a:fld id="{AEC11D65-9821-2B49-88CD-D477606C3EDA}" type="slidenum">
              <a:rPr lang="en-US"/>
              <a:pPr defTabSz="457200"/>
              <a:t>20</a:t>
            </a:fld>
            <a:endParaRPr lang="en-US" dirty="0"/>
          </a:p>
        </p:txBody>
      </p:sp>
    </p:spTree>
    <p:extLst>
      <p:ext uri="{BB962C8B-B14F-4D97-AF65-F5344CB8AC3E}">
        <p14:creationId xmlns:p14="http://schemas.microsoft.com/office/powerpoint/2010/main" val="3731942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91185" y="182634"/>
            <a:ext cx="8793836" cy="738664"/>
          </a:xfrm>
        </p:spPr>
        <p:txBody>
          <a:bodyPr/>
          <a:lstStyle/>
          <a:p>
            <a:r>
              <a:rPr lang="en-US" sz="3200" b="1" dirty="0">
                <a:latin typeface="Arial Rounded MT Bold" panose="020F0704030504030204" pitchFamily="34" charset="77"/>
                <a:ea typeface="ＭＳ Ｐゴシック" charset="-128"/>
              </a:rPr>
              <a:t>TEMPO Data Products Distribution</a:t>
            </a:r>
          </a:p>
        </p:txBody>
      </p:sp>
      <p:sp>
        <p:nvSpPr>
          <p:cNvPr id="6" name="Slide Number Placeholder 5"/>
          <p:cNvSpPr>
            <a:spLocks noGrp="1"/>
          </p:cNvSpPr>
          <p:nvPr>
            <p:ph type="sldNum" sz="quarter" idx="12"/>
          </p:nvPr>
        </p:nvSpPr>
        <p:spPr/>
        <p:txBody>
          <a:bodyPr/>
          <a:lstStyle/>
          <a:p>
            <a:pPr defTabSz="457200">
              <a:defRPr/>
            </a:pPr>
            <a:fld id="{464442FC-C654-E44A-A663-725279F4C8FF}" type="slidenum">
              <a:rPr lang="en-US"/>
              <a:pPr defTabSz="457200">
                <a:defRPr/>
              </a:pPr>
              <a:t>21</a:t>
            </a:fld>
            <a:endParaRPr lang="en-US" dirty="0"/>
          </a:p>
        </p:txBody>
      </p:sp>
      <p:sp>
        <p:nvSpPr>
          <p:cNvPr id="7" name="Rectangle 6">
            <a:extLst>
              <a:ext uri="{FF2B5EF4-FFF2-40B4-BE49-F238E27FC236}">
                <a16:creationId xmlns:a16="http://schemas.microsoft.com/office/drawing/2014/main" id="{211AB3CF-FC23-714B-9229-A8EA38DD1651}"/>
              </a:ext>
            </a:extLst>
          </p:cNvPr>
          <p:cNvSpPr/>
          <p:nvPr/>
        </p:nvSpPr>
        <p:spPr>
          <a:xfrm>
            <a:off x="173068" y="1366897"/>
            <a:ext cx="6218939" cy="4124206"/>
          </a:xfrm>
          <a:prstGeom prst="rect">
            <a:avLst/>
          </a:prstGeom>
        </p:spPr>
        <p:txBody>
          <a:bodyPr wrap="square" anchor="t">
            <a:spAutoFit/>
          </a:bodyPr>
          <a:lstStyle/>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Search</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CMR Search ⚬ Metadata</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NASA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WorldView</a:t>
            </a:r>
            <a:endPar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GIBS API ⚬ visualization</a:t>
            </a: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Harmony and </a:t>
            </a:r>
            <a:r>
              <a:rPr lang="en-US" altLang="en-US"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OPeNDAP</a:t>
            </a:r>
            <a:endParaRPr lang="en-US" altLang="en-US" sz="1400" dirty="0">
              <a:latin typeface="+mj-lt"/>
              <a:ea typeface="Helvetica Neue" panose="02000503000000020004" pitchFamily="2" charset="0"/>
              <a:cs typeface="Helvetica Neue" panose="02000503000000020004" pitchFamily="2" charset="0"/>
            </a:endParaRP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transform ⚬ </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subsetting</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reformatting ⚬ distribution</a:t>
            </a:r>
            <a:endParaRPr lang="en-US" altLang="en-US"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HTTPS data access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datapool</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permanent URL/direct access</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enables scripts/workflow </a:t>
            </a:r>
          </a:p>
          <a:p>
            <a:pPr marL="285750" lvl="0" indent="-285750">
              <a:buFont typeface="Wingdings" pitchFamily="2" charset="2"/>
              <a:buChar char="ü"/>
            </a:pPr>
            <a:r>
              <a:rPr lang="en-US" altLang="en-US" dirty="0">
                <a:solidFill>
                  <a:srgbClr val="4F81BD">
                    <a:lumMod val="75000"/>
                  </a:srgbClr>
                </a:solidFill>
                <a:latin typeface="Helvetica Neue" panose="02000503000000020004" pitchFamily="2" charset="0"/>
                <a:ea typeface="Helvetica Neue" panose="02000503000000020004" pitchFamily="2" charset="0"/>
                <a:cs typeface="Helvetica Neue" panose="02000503000000020004" pitchFamily="2" charset="0"/>
              </a:rPr>
              <a:t>Geospatial Web Services</a:t>
            </a:r>
          </a:p>
          <a:p>
            <a:pPr lvl="1"/>
            <a:r>
              <a:rPr lang="en-US" altLang="en-US" sz="1400" dirty="0">
                <a:solidFill>
                  <a:prstClr val="black"/>
                </a:solidFill>
                <a:latin typeface="Century Gothic" panose="020B0502020202020204" pitchFamily="34" charset="0"/>
                <a:ea typeface="Helvetica Neue" panose="02000503000000020004" pitchFamily="2" charset="0"/>
                <a:cs typeface="Helvetica Neue" panose="02000503000000020004" pitchFamily="2" charset="0"/>
              </a:rPr>
              <a:t>⚬ WCS ⚬ WMS ⚬ ArcGIS Image Service</a:t>
            </a:r>
            <a:endParaRPr lang="en-US" altLang="en-US" sz="1400" dirty="0">
              <a:latin typeface="Century Gothic" panose="020B0502020202020204" pitchFamily="34" charset="0"/>
              <a:ea typeface="Helvetica Neue" panose="02000503000000020004" pitchFamily="2" charset="0"/>
              <a:cs typeface="Helvetica Neue" panose="02000503000000020004" pitchFamily="2" charset="0"/>
            </a:endParaRPr>
          </a:p>
          <a:p>
            <a:pPr marL="285750" indent="-285750">
              <a:buFont typeface="Wingdings" pitchFamily="2" charset="2"/>
              <a:buChar char="ü"/>
            </a:pPr>
            <a:r>
              <a:rPr lang="en-US" altLang="en-US"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Example scripts</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Python/</a:t>
            </a:r>
            <a:r>
              <a:rPr lang="en-US" altLang="en-US" sz="1400" dirty="0" err="1">
                <a:latin typeface="Century Gothic" panose="020B0502020202020204" pitchFamily="34" charset="0"/>
                <a:ea typeface="Helvetica Neue" panose="02000503000000020004" pitchFamily="2" charset="0"/>
                <a:cs typeface="Helvetica Neue" panose="02000503000000020004" pitchFamily="2" charset="0"/>
              </a:rPr>
              <a:t>Jupyter</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Notebook</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R scripts </a:t>
            </a:r>
          </a:p>
          <a:p>
            <a:pPr lvl="1"/>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contributed tutorials/scripts </a:t>
            </a:r>
            <a:endParaRPr lang="en-US" sz="1400" dirty="0">
              <a:latin typeface="Century Gothic" panose="020B0502020202020204" pitchFamily="34" charset="0"/>
              <a:ea typeface="Helvetica Neue" panose="02000503000000020004" pitchFamily="2" charset="0"/>
              <a:cs typeface="Helvetica Neue" panose="02000503000000020004" pitchFamily="2" charset="0"/>
            </a:endParaRPr>
          </a:p>
        </p:txBody>
      </p:sp>
      <p:sp>
        <p:nvSpPr>
          <p:cNvPr id="9" name="Rectangle 8">
            <a:extLst>
              <a:ext uri="{FF2B5EF4-FFF2-40B4-BE49-F238E27FC236}">
                <a16:creationId xmlns:a16="http://schemas.microsoft.com/office/drawing/2014/main" id="{FAA6D30E-9F41-E242-9F47-7610C2FFB920}"/>
              </a:ext>
            </a:extLst>
          </p:cNvPr>
          <p:cNvSpPr/>
          <p:nvPr/>
        </p:nvSpPr>
        <p:spPr>
          <a:xfrm>
            <a:off x="25039" y="1066367"/>
            <a:ext cx="6122223" cy="369332"/>
          </a:xfrm>
          <a:prstGeom prst="rect">
            <a:avLst/>
          </a:prstGeom>
        </p:spPr>
        <p:txBody>
          <a:bodyPr wrap="squar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ASDC Data Archival &amp; Distribution: Tools and Services</a:t>
            </a:r>
            <a:endParaRPr lang="en-US" b="1" dirty="0">
              <a:solidFill>
                <a:schemeClr val="accent2"/>
              </a:solidFill>
            </a:endParaRPr>
          </a:p>
        </p:txBody>
      </p:sp>
      <p:pic>
        <p:nvPicPr>
          <p:cNvPr id="10" name="Picture 9">
            <a:extLst>
              <a:ext uri="{FF2B5EF4-FFF2-40B4-BE49-F238E27FC236}">
                <a16:creationId xmlns:a16="http://schemas.microsoft.com/office/drawing/2014/main" id="{5F5AF268-20FB-804E-A700-A09780AC5F12}"/>
              </a:ext>
            </a:extLst>
          </p:cNvPr>
          <p:cNvPicPr>
            <a:picLocks noChangeAspect="1"/>
          </p:cNvPicPr>
          <p:nvPr/>
        </p:nvPicPr>
        <p:blipFill>
          <a:blip r:embed="rId3"/>
          <a:stretch>
            <a:fillRect/>
          </a:stretch>
        </p:blipFill>
        <p:spPr>
          <a:xfrm>
            <a:off x="4083707" y="1447259"/>
            <a:ext cx="1503101" cy="453640"/>
          </a:xfrm>
          <a:prstGeom prst="rect">
            <a:avLst/>
          </a:prstGeom>
        </p:spPr>
      </p:pic>
      <p:pic>
        <p:nvPicPr>
          <p:cNvPr id="11" name="Picture 10">
            <a:extLst>
              <a:ext uri="{FF2B5EF4-FFF2-40B4-BE49-F238E27FC236}">
                <a16:creationId xmlns:a16="http://schemas.microsoft.com/office/drawing/2014/main" id="{0DF0606B-493B-934E-BE46-2F23EBB265B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043112" y="2406015"/>
            <a:ext cx="1213103" cy="258077"/>
          </a:xfrm>
          <a:prstGeom prst="rect">
            <a:avLst/>
          </a:prstGeom>
        </p:spPr>
      </p:pic>
      <p:pic>
        <p:nvPicPr>
          <p:cNvPr id="12" name="Picture 11">
            <a:extLst>
              <a:ext uri="{FF2B5EF4-FFF2-40B4-BE49-F238E27FC236}">
                <a16:creationId xmlns:a16="http://schemas.microsoft.com/office/drawing/2014/main" id="{DD63567E-C38E-9048-99F5-B1F8549DF68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52359" y="3947087"/>
            <a:ext cx="1279624" cy="341558"/>
          </a:xfrm>
          <a:prstGeom prst="rect">
            <a:avLst/>
          </a:prstGeom>
        </p:spPr>
      </p:pic>
      <p:pic>
        <p:nvPicPr>
          <p:cNvPr id="13" name="Picture 12">
            <a:extLst>
              <a:ext uri="{FF2B5EF4-FFF2-40B4-BE49-F238E27FC236}">
                <a16:creationId xmlns:a16="http://schemas.microsoft.com/office/drawing/2014/main" id="{986F5DB6-0B4E-FA42-B2B8-FCB7E3EEC64E}"/>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66535" y="4635297"/>
            <a:ext cx="841914" cy="774020"/>
          </a:xfrm>
          <a:prstGeom prst="rect">
            <a:avLst/>
          </a:prstGeom>
        </p:spPr>
      </p:pic>
      <p:grpSp>
        <p:nvGrpSpPr>
          <p:cNvPr id="14" name="Group 13">
            <a:extLst>
              <a:ext uri="{FF2B5EF4-FFF2-40B4-BE49-F238E27FC236}">
                <a16:creationId xmlns:a16="http://schemas.microsoft.com/office/drawing/2014/main" id="{77D3F4DA-E05D-1B47-820D-E0CAD146B9D6}"/>
              </a:ext>
            </a:extLst>
          </p:cNvPr>
          <p:cNvGrpSpPr/>
          <p:nvPr/>
        </p:nvGrpSpPr>
        <p:grpSpPr>
          <a:xfrm>
            <a:off x="110067" y="5409080"/>
            <a:ext cx="10764881" cy="1204742"/>
            <a:chOff x="155671" y="5093983"/>
            <a:chExt cx="8535975" cy="1204742"/>
          </a:xfrm>
        </p:grpSpPr>
        <p:sp>
          <p:nvSpPr>
            <p:cNvPr id="15" name="TextBox 18">
              <a:extLst>
                <a:ext uri="{FF2B5EF4-FFF2-40B4-BE49-F238E27FC236}">
                  <a16:creationId xmlns:a16="http://schemas.microsoft.com/office/drawing/2014/main" id="{AB847AEE-DB83-BC44-A65F-4C5E26BA22EA}"/>
                </a:ext>
              </a:extLst>
            </p:cNvPr>
            <p:cNvSpPr txBox="1">
              <a:spLocks noChangeArrowheads="1"/>
            </p:cNvSpPr>
            <p:nvPr/>
          </p:nvSpPr>
          <p:spPr bwMode="auto">
            <a:xfrm>
              <a:off x="259107" y="5375395"/>
              <a:ext cx="843253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cs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1800" dirty="0" err="1">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Login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hlinkClick r:id="rId7"/>
                </a:rPr>
                <a:t>https://urs.earthdata.nasa.gov</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 </a:t>
              </a:r>
              <a:endParaRPr lang="en-US" altLang="en-US" sz="1400" i="1" dirty="0">
                <a:solidFill>
                  <a:srgbClr val="0070C0"/>
                </a:solidFill>
                <a:latin typeface="Century Gothic" panose="020B0502020202020204" pitchFamily="34" charset="0"/>
                <a:ea typeface="Helvetica Neue" panose="02000503000000020004" pitchFamily="2" charset="0"/>
                <a:cs typeface="Helvetica Neue" panose="02000503000000020004" pitchFamily="2" charset="0"/>
              </a:endParaRPr>
            </a:p>
            <a:p>
              <a:pPr>
                <a:spcBef>
                  <a:spcPct val="0"/>
                </a:spcBef>
                <a:buNone/>
              </a:pPr>
              <a:r>
                <a:rPr lang="en-US" altLang="en-US" sz="1800" dirty="0" err="1">
                  <a:solidFill>
                    <a:schemeClr val="accent1">
                      <a:lumMod val="75000"/>
                    </a:schemeClr>
                  </a:solidFill>
                  <a:latin typeface="Helvetica Neue"/>
                  <a:ea typeface="Helvetica Neue" panose="02000503000000020004" pitchFamily="2" charset="0"/>
                  <a:cs typeface="Helvetica Neue" panose="02000503000000020004" pitchFamily="2" charset="0"/>
                </a:rPr>
                <a:t>Earthdata</a:t>
              </a:r>
              <a:r>
                <a:rPr lang="en-US" altLang="en-US" sz="1800" dirty="0">
                  <a:solidFill>
                    <a:schemeClr val="accent1">
                      <a:lumMod val="75000"/>
                    </a:schemeClr>
                  </a:solidFill>
                  <a:latin typeface="Helvetica Neue"/>
                  <a:ea typeface="Helvetica Neue" panose="02000503000000020004" pitchFamily="2" charset="0"/>
                  <a:cs typeface="Helvetica Neue" panose="02000503000000020004" pitchFamily="2" charset="0"/>
                </a:rPr>
                <a:t> Forum</a:t>
              </a:r>
              <a:r>
                <a:rPr lang="en-US" altLang="en-US" sz="1400" dirty="0">
                  <a:latin typeface="+mn-lt"/>
                  <a:ea typeface="Helvetica Neue" panose="02000503000000020004" pitchFamily="2" charset="0"/>
                  <a:cs typeface="Helvetica Neue" panose="02000503000000020004" pitchFamily="2" charset="0"/>
                </a:rPr>
                <a:t> </a:t>
              </a:r>
              <a:r>
                <a:rPr lang="en-US" sz="1400" dirty="0">
                  <a:latin typeface="Century Gothic"/>
                  <a:ea typeface="MS PGothic"/>
                  <a:hlinkClick r:id="rId8"/>
                </a:rPr>
                <a:t>https://forum.earthdata.nasa.gov/</a:t>
              </a:r>
              <a:endParaRPr lang="en-US" altLang="en-US" sz="1400" dirty="0">
                <a:latin typeface="Century Gothic"/>
                <a:ea typeface="MS PGothic"/>
                <a:cs typeface="Helvetica Neue" panose="02000503000000020004" pitchFamily="2" charset="0"/>
              </a:endParaRPr>
            </a:p>
            <a:p>
              <a:pPr>
                <a:spcBef>
                  <a:spcPct val="0"/>
                </a:spcBef>
                <a:buNone/>
              </a:pPr>
              <a:r>
                <a:rPr lang="en-US" altLang="en-US" sz="1800" dirty="0">
                  <a:solidFill>
                    <a:schemeClr val="accent1">
                      <a:lumMod val="75000"/>
                    </a:schemeClr>
                  </a:solidFill>
                  <a:latin typeface="Helvetica Neue" panose="02000503000000020004" pitchFamily="2" charset="0"/>
                  <a:ea typeface="Helvetica Neue" panose="02000503000000020004" pitchFamily="2" charset="0"/>
                  <a:cs typeface="Helvetica Neue" panose="02000503000000020004" pitchFamily="2" charset="0"/>
                </a:rPr>
                <a:t>ASDC User Support</a:t>
              </a:r>
              <a:r>
                <a:rPr lang="en-US" altLang="en-US" sz="1800" dirty="0">
                  <a:solidFill>
                    <a:srgbClr val="0070C0"/>
                  </a:solidFill>
                  <a:latin typeface="Helvetica Neue" panose="02000503000000020004" pitchFamily="2" charset="0"/>
                  <a:ea typeface="Helvetica Neue" panose="02000503000000020004" pitchFamily="2" charset="0"/>
                  <a:cs typeface="Helvetica Neue" panose="02000503000000020004" pitchFamily="2" charset="0"/>
                </a:rPr>
                <a:t> </a:t>
              </a:r>
              <a:r>
                <a:rPr lang="en-US" altLang="en-US" sz="1400" dirty="0">
                  <a:latin typeface="Century Gothic" panose="020B0502020202020204" pitchFamily="34" charset="0"/>
                  <a:ea typeface="Helvetica Neue" panose="02000503000000020004" pitchFamily="2" charset="0"/>
                  <a:cs typeface="Helvetica Neue" panose="02000503000000020004" pitchFamily="2" charset="0"/>
                </a:rPr>
                <a:t>support-asdc@earthdata.nasa.gov</a:t>
              </a:r>
            </a:p>
          </p:txBody>
        </p:sp>
        <p:sp>
          <p:nvSpPr>
            <p:cNvPr id="16" name="Rectangle 15">
              <a:extLst>
                <a:ext uri="{FF2B5EF4-FFF2-40B4-BE49-F238E27FC236}">
                  <a16:creationId xmlns:a16="http://schemas.microsoft.com/office/drawing/2014/main" id="{52342221-A4D7-A349-9F9C-FE897E765C30}"/>
                </a:ext>
              </a:extLst>
            </p:cNvPr>
            <p:cNvSpPr/>
            <p:nvPr/>
          </p:nvSpPr>
          <p:spPr>
            <a:xfrm>
              <a:off x="155671" y="5093983"/>
              <a:ext cx="4045338" cy="369332"/>
            </a:xfrm>
            <a:prstGeom prst="rect">
              <a:avLst/>
            </a:prstGeom>
          </p:spPr>
          <p:txBody>
            <a:bodyPr wrap="none">
              <a:spAutoFit/>
            </a:bodyPr>
            <a:lstStyle/>
            <a:p>
              <a:r>
                <a:rPr lang="en-US" alt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User Support and Other Resources</a:t>
              </a:r>
              <a:endParaRPr lang="en-US" b="1" dirty="0">
                <a:solidFill>
                  <a:schemeClr val="accent2"/>
                </a:solidFill>
              </a:endParaRPr>
            </a:p>
          </p:txBody>
        </p:sp>
      </p:grpSp>
      <p:pic>
        <p:nvPicPr>
          <p:cNvPr id="17" name="Picture 16">
            <a:extLst>
              <a:ext uri="{FF2B5EF4-FFF2-40B4-BE49-F238E27FC236}">
                <a16:creationId xmlns:a16="http://schemas.microsoft.com/office/drawing/2014/main" id="{8EEDBF0C-B616-7549-834E-EB3A8A3781E3}"/>
              </a:ext>
            </a:extLst>
          </p:cNvPr>
          <p:cNvPicPr>
            <a:picLocks noChangeAspect="1"/>
          </p:cNvPicPr>
          <p:nvPr/>
        </p:nvPicPr>
        <p:blipFill rotWithShape="1">
          <a:blip r:embed="rId9">
            <a:extLst>
              <a:ext uri="{28A0092B-C50C-407E-A947-70E740481C1C}">
                <a14:useLocalDpi xmlns:a14="http://schemas.microsoft.com/office/drawing/2010/main" val="0"/>
              </a:ext>
            </a:extLst>
          </a:blip>
          <a:srcRect t="15007" r="1818" b="5800"/>
          <a:stretch/>
        </p:blipFill>
        <p:spPr>
          <a:xfrm>
            <a:off x="6096000" y="1079969"/>
            <a:ext cx="6010750" cy="2727100"/>
          </a:xfrm>
          <a:prstGeom prst="rect">
            <a:avLst/>
          </a:prstGeom>
        </p:spPr>
      </p:pic>
      <p:grpSp>
        <p:nvGrpSpPr>
          <p:cNvPr id="18" name="Group 17">
            <a:extLst>
              <a:ext uri="{FF2B5EF4-FFF2-40B4-BE49-F238E27FC236}">
                <a16:creationId xmlns:a16="http://schemas.microsoft.com/office/drawing/2014/main" id="{7BA05E84-01C4-2B44-A784-CDABFD5E4C3A}"/>
              </a:ext>
            </a:extLst>
          </p:cNvPr>
          <p:cNvGrpSpPr/>
          <p:nvPr/>
        </p:nvGrpSpPr>
        <p:grpSpPr>
          <a:xfrm>
            <a:off x="6073262" y="3834735"/>
            <a:ext cx="6802208" cy="3023270"/>
            <a:chOff x="6134512" y="3397672"/>
            <a:chExt cx="6971343" cy="3569132"/>
          </a:xfrm>
        </p:grpSpPr>
        <p:pic>
          <p:nvPicPr>
            <p:cNvPr id="19" name="Picture 18">
              <a:extLst>
                <a:ext uri="{FF2B5EF4-FFF2-40B4-BE49-F238E27FC236}">
                  <a16:creationId xmlns:a16="http://schemas.microsoft.com/office/drawing/2014/main" id="{DF842B6D-05E9-274F-878C-4FBEBCAEB9CD}"/>
                </a:ext>
              </a:extLst>
            </p:cNvPr>
            <p:cNvPicPr>
              <a:picLocks noChangeAspect="1"/>
            </p:cNvPicPr>
            <p:nvPr/>
          </p:nvPicPr>
          <p:blipFill>
            <a:blip r:embed="rId10"/>
            <a:stretch>
              <a:fillRect/>
            </a:stretch>
          </p:blipFill>
          <p:spPr>
            <a:xfrm>
              <a:off x="6191196" y="4341523"/>
              <a:ext cx="5804824" cy="2625281"/>
            </a:xfrm>
            <a:prstGeom prst="rect">
              <a:avLst/>
            </a:prstGeom>
          </p:spPr>
        </p:pic>
        <p:sp>
          <p:nvSpPr>
            <p:cNvPr id="20" name="TextBox 19">
              <a:extLst>
                <a:ext uri="{FF2B5EF4-FFF2-40B4-BE49-F238E27FC236}">
                  <a16:creationId xmlns:a16="http://schemas.microsoft.com/office/drawing/2014/main" id="{D4D02F95-CCBA-F548-8422-78F84F1019AF}"/>
                </a:ext>
              </a:extLst>
            </p:cNvPr>
            <p:cNvSpPr txBox="1"/>
            <p:nvPr/>
          </p:nvSpPr>
          <p:spPr>
            <a:xfrm>
              <a:off x="6134512" y="3703208"/>
              <a:ext cx="6971343" cy="553998"/>
            </a:xfrm>
            <a:prstGeom prst="rect">
              <a:avLst/>
            </a:prstGeom>
            <a:noFill/>
          </p:spPr>
          <p:txBody>
            <a:bodyPr wrap="square">
              <a:spAutoFit/>
            </a:bodyPr>
            <a:lstStyle/>
            <a:p>
              <a:r>
                <a:rPr lang="en-US" sz="1600" dirty="0">
                  <a:latin typeface="Century Gothic" panose="020B0502020202020204" pitchFamily="34" charset="0"/>
                </a:rPr>
                <a:t>TEMPO data can be served directly through the EPA RSIG. </a:t>
              </a:r>
              <a:r>
                <a:rPr lang="en-US" sz="1400" i="1" dirty="0">
                  <a:latin typeface="Century Gothic" panose="020B0502020202020204" pitchFamily="34" charset="0"/>
                  <a:hlinkClick r:id="rId11"/>
                </a:rPr>
                <a:t>https://www.epa.gov/hesc/remote-sensing-information-gateway</a:t>
              </a:r>
              <a:endParaRPr lang="en-US" sz="1400" i="1" dirty="0">
                <a:latin typeface="Century Gothic" panose="020B0502020202020204" pitchFamily="34" charset="0"/>
              </a:endParaRPr>
            </a:p>
          </p:txBody>
        </p:sp>
        <p:sp>
          <p:nvSpPr>
            <p:cNvPr id="21" name="TextBox 20">
              <a:extLst>
                <a:ext uri="{FF2B5EF4-FFF2-40B4-BE49-F238E27FC236}">
                  <a16:creationId xmlns:a16="http://schemas.microsoft.com/office/drawing/2014/main" id="{557B70BE-E6CF-E34C-926E-8BFFFABB3D8A}"/>
                </a:ext>
              </a:extLst>
            </p:cNvPr>
            <p:cNvSpPr txBox="1"/>
            <p:nvPr/>
          </p:nvSpPr>
          <p:spPr>
            <a:xfrm>
              <a:off x="6143523" y="3397672"/>
              <a:ext cx="6339254" cy="369331"/>
            </a:xfrm>
            <a:prstGeom prst="rect">
              <a:avLst/>
            </a:prstGeom>
            <a:noFill/>
          </p:spPr>
          <p:txBody>
            <a:bodyPr wrap="square">
              <a:spAutoFit/>
            </a:bodyPr>
            <a:lstStyle/>
            <a:p>
              <a:r>
                <a:rPr 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EPA</a:t>
              </a:r>
              <a:r>
                <a:rPr lang="en-US" dirty="0">
                  <a:solidFill>
                    <a:schemeClr val="accent1">
                      <a:lumMod val="75000"/>
                    </a:schemeClr>
                  </a:solidFill>
                  <a:latin typeface="Helvetica Neue" panose="02000503000000020004"/>
                  <a:cs typeface="Arial"/>
                </a:rPr>
                <a:t> </a:t>
              </a:r>
              <a:r>
                <a:rPr lang="en-US"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RSIG3D Gateway</a:t>
              </a:r>
              <a:endParaRPr lang="en-US" dirty="0"/>
            </a:p>
          </p:txBody>
        </p:sp>
      </p:grpSp>
      <p:sp>
        <p:nvSpPr>
          <p:cNvPr id="22" name="TextBox 21">
            <a:extLst>
              <a:ext uri="{FF2B5EF4-FFF2-40B4-BE49-F238E27FC236}">
                <a16:creationId xmlns:a16="http://schemas.microsoft.com/office/drawing/2014/main" id="{84FACD9D-62A6-6F43-8A0C-1E549175D042}"/>
              </a:ext>
            </a:extLst>
          </p:cNvPr>
          <p:cNvSpPr txBox="1"/>
          <p:nvPr/>
        </p:nvSpPr>
        <p:spPr>
          <a:xfrm>
            <a:off x="45030" y="6564169"/>
            <a:ext cx="4752070" cy="276999"/>
          </a:xfrm>
          <a:prstGeom prst="rect">
            <a:avLst/>
          </a:prstGeom>
          <a:noFill/>
        </p:spPr>
        <p:txBody>
          <a:bodyPr wrap="none" rtlCol="0">
            <a:spAutoFit/>
          </a:bodyPr>
          <a:lstStyle/>
          <a:p>
            <a:r>
              <a:rPr lang="en-US" sz="1200" dirty="0"/>
              <a:t>Slides from Jeff Walters, Tim Larson at TEMPO STM 2020 &amp; EAWNov2021</a:t>
            </a:r>
          </a:p>
        </p:txBody>
      </p:sp>
    </p:spTree>
    <p:extLst>
      <p:ext uri="{BB962C8B-B14F-4D97-AF65-F5344CB8AC3E}">
        <p14:creationId xmlns:p14="http://schemas.microsoft.com/office/powerpoint/2010/main" val="15361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6185CC-79C0-4EB3-8141-A432255C04D3}"/>
              </a:ext>
            </a:extLst>
          </p:cNvPr>
          <p:cNvSpPr>
            <a:spLocks noGrp="1"/>
          </p:cNvSpPr>
          <p:nvPr>
            <p:ph type="title"/>
          </p:nvPr>
        </p:nvSpPr>
        <p:spPr/>
        <p:txBody>
          <a:bodyPr/>
          <a:lstStyle/>
          <a:p>
            <a:r>
              <a:rPr lang="en-US" dirty="0"/>
              <a:t>Commissioning Timeline &amp; Data Release</a:t>
            </a:r>
          </a:p>
        </p:txBody>
      </p:sp>
      <p:pic>
        <p:nvPicPr>
          <p:cNvPr id="7" name="Picture 6">
            <a:extLst>
              <a:ext uri="{FF2B5EF4-FFF2-40B4-BE49-F238E27FC236}">
                <a16:creationId xmlns:a16="http://schemas.microsoft.com/office/drawing/2014/main" id="{9D25AD27-660C-404C-A501-5151B473A24A}"/>
              </a:ext>
            </a:extLst>
          </p:cNvPr>
          <p:cNvPicPr/>
          <p:nvPr/>
        </p:nvPicPr>
        <p:blipFill>
          <a:blip r:embed="rId2">
            <a:extLst>
              <a:ext uri="{28A0092B-C50C-407E-A947-70E740481C1C}">
                <a14:useLocalDpi xmlns:a14="http://schemas.microsoft.com/office/drawing/2010/main" val="0"/>
              </a:ext>
            </a:extLst>
          </a:blip>
          <a:stretch>
            <a:fillRect/>
          </a:stretch>
        </p:blipFill>
        <p:spPr>
          <a:xfrm>
            <a:off x="467014" y="1317904"/>
            <a:ext cx="10572898" cy="3083560"/>
          </a:xfrm>
          <a:prstGeom prst="rect">
            <a:avLst/>
          </a:prstGeom>
        </p:spPr>
      </p:pic>
      <p:sp>
        <p:nvSpPr>
          <p:cNvPr id="8" name="TextBox 7">
            <a:extLst>
              <a:ext uri="{FF2B5EF4-FFF2-40B4-BE49-F238E27FC236}">
                <a16:creationId xmlns:a16="http://schemas.microsoft.com/office/drawing/2014/main" id="{ED795331-DFAA-284B-85EC-3598593F88E8}"/>
              </a:ext>
            </a:extLst>
          </p:cNvPr>
          <p:cNvSpPr txBox="1"/>
          <p:nvPr/>
        </p:nvSpPr>
        <p:spPr>
          <a:xfrm>
            <a:off x="282429" y="4743667"/>
            <a:ext cx="10757483" cy="1669688"/>
          </a:xfrm>
          <a:prstGeom prst="rect">
            <a:avLst/>
          </a:prstGeom>
          <a:noFill/>
        </p:spPr>
        <p:txBody>
          <a:bodyPr wrap="square" rtlCol="0">
            <a:spAutoFit/>
          </a:bodyPr>
          <a:lstStyle/>
          <a:p>
            <a:pPr marL="285750" indent="-285750" defTabSz="685800">
              <a:spcBef>
                <a:spcPts val="450"/>
              </a:spcBef>
              <a:buFont typeface="Wingdings" pitchFamily="2" charset="2"/>
              <a:buChar char="q"/>
            </a:pPr>
            <a:r>
              <a:rPr lang="en-US"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TEMPO commissioning: ~L+105-L+195 (mid-May – mid August)</a:t>
            </a:r>
          </a:p>
          <a:p>
            <a:pPr marL="285750" indent="-285750" defTabSz="685800">
              <a:spcBef>
                <a:spcPts val="450"/>
              </a:spcBef>
              <a:buFont typeface="Wingdings" pitchFamily="2" charset="2"/>
              <a:buChar char="q"/>
            </a:pPr>
            <a:r>
              <a:rPr lang="en-US"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Nominal operation: ~6 months after launch </a:t>
            </a:r>
          </a:p>
          <a:p>
            <a:pPr marL="285750" indent="-285750" defTabSz="685800">
              <a:spcBef>
                <a:spcPts val="450"/>
              </a:spcBef>
              <a:buFont typeface="Wingdings" pitchFamily="2" charset="2"/>
              <a:buChar char="q"/>
            </a:pPr>
            <a:r>
              <a:rPr lang="en-US"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Plan to release initial L1b in ~4 mons, L2/3 in ~6 mons to the public after commissioning (i.e., Dec 2023 for L1b, Feb 2024 for L2/3).</a:t>
            </a:r>
          </a:p>
          <a:p>
            <a:pPr marL="285750" indent="-285750" defTabSz="685800">
              <a:spcBef>
                <a:spcPts val="450"/>
              </a:spcBef>
              <a:buFont typeface="Wingdings" pitchFamily="2" charset="2"/>
              <a:buChar char="q"/>
            </a:pPr>
            <a:r>
              <a:rPr lang="en-US"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Provide data products to validation team priori to the public release via ASDC.</a:t>
            </a:r>
          </a:p>
        </p:txBody>
      </p:sp>
    </p:spTree>
    <p:extLst>
      <p:ext uri="{BB962C8B-B14F-4D97-AF65-F5344CB8AC3E}">
        <p14:creationId xmlns:p14="http://schemas.microsoft.com/office/powerpoint/2010/main" val="3980522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96745" y="333183"/>
            <a:ext cx="6845643" cy="569420"/>
          </a:xfrm>
        </p:spPr>
        <p:txBody>
          <a:bodyPr/>
          <a:lstStyle/>
          <a:p>
            <a:pPr fontAlgn="auto">
              <a:spcAft>
                <a:spcPts val="0"/>
              </a:spcAft>
              <a:defRPr/>
            </a:pPr>
            <a:r>
              <a:rPr lang="en-US" sz="3200" b="1" dirty="0">
                <a:solidFill>
                  <a:schemeClr val="bg1"/>
                </a:solidFill>
                <a:ea typeface="ＭＳ Ｐゴシック" charset="-128"/>
              </a:rPr>
              <a:t>TEMPO Validation Plan</a:t>
            </a:r>
            <a:endParaRPr lang="en-US" sz="3200" dirty="0">
              <a:solidFill>
                <a:schemeClr val="bg1"/>
              </a:solidFill>
              <a:ea typeface="+mj-ea"/>
            </a:endParaRPr>
          </a:p>
        </p:txBody>
      </p:sp>
      <p:sp>
        <p:nvSpPr>
          <p:cNvPr id="6" name="Slide Number Placeholder 5"/>
          <p:cNvSpPr>
            <a:spLocks noGrp="1"/>
          </p:cNvSpPr>
          <p:nvPr>
            <p:ph type="sldNum" sz="quarter" idx="12"/>
          </p:nvPr>
        </p:nvSpPr>
        <p:spPr/>
        <p:txBody>
          <a:bodyPr/>
          <a:lstStyle/>
          <a:p>
            <a:pPr defTabSz="457200">
              <a:defRPr/>
            </a:pPr>
            <a:fld id="{464442FC-C654-E44A-A663-725279F4C8FF}" type="slidenum">
              <a:rPr lang="en-US"/>
              <a:pPr defTabSz="457200">
                <a:defRPr/>
              </a:pPr>
              <a:t>23</a:t>
            </a:fld>
            <a:endParaRPr lang="en-US" dirty="0"/>
          </a:p>
        </p:txBody>
      </p:sp>
      <p:sp>
        <p:nvSpPr>
          <p:cNvPr id="2" name="TextBox 1"/>
          <p:cNvSpPr txBox="1"/>
          <p:nvPr/>
        </p:nvSpPr>
        <p:spPr>
          <a:xfrm>
            <a:off x="51064" y="1009142"/>
            <a:ext cx="12205163" cy="1631216"/>
          </a:xfrm>
          <a:prstGeom prst="rect">
            <a:avLst/>
          </a:prstGeom>
          <a:noFill/>
        </p:spPr>
        <p:txBody>
          <a:bodyPr wrap="square" rtlCol="0">
            <a:spAutoFit/>
          </a:bodyPr>
          <a:lstStyle/>
          <a:p>
            <a:pPr marL="457200" indent="-457200" defTabSz="457200">
              <a:buFont typeface="Wingdings" pitchFamily="2" charset="2"/>
              <a:buChar char="q"/>
            </a:pPr>
            <a:r>
              <a:rPr lang="en-US" sz="2000" b="1" dirty="0">
                <a:solidFill>
                  <a:srgbClr val="4BACC6">
                    <a:lumMod val="75000"/>
                  </a:srgbClr>
                </a:solidFill>
                <a:latin typeface="Calibri"/>
                <a:sym typeface="Wingdings" panose="05000000000000000000" pitchFamily="2" charset="2"/>
              </a:rPr>
              <a:t>TEMPO PLRA has a bare minimum validation requirements (3 Pandoras, 1 month per season)</a:t>
            </a:r>
          </a:p>
          <a:p>
            <a:pPr marL="457200" indent="-457200" defTabSz="457200">
              <a:buFont typeface="Wingdings" pitchFamily="2" charset="2"/>
              <a:buChar char="q"/>
            </a:pPr>
            <a:r>
              <a:rPr lang="en-US" sz="2000" b="1" dirty="0">
                <a:solidFill>
                  <a:srgbClr val="4BACC6">
                    <a:lumMod val="75000"/>
                  </a:srgbClr>
                </a:solidFill>
                <a:latin typeface="Calibri"/>
                <a:sym typeface="Wingdings" panose="05000000000000000000" pitchFamily="2" charset="2"/>
              </a:rPr>
              <a:t>Jim </a:t>
            </a:r>
            <a:r>
              <a:rPr lang="en-US" sz="2000" b="1" dirty="0" err="1">
                <a:solidFill>
                  <a:srgbClr val="4BACC6">
                    <a:lumMod val="75000"/>
                  </a:srgbClr>
                </a:solidFill>
                <a:latin typeface="Calibri"/>
                <a:sym typeface="Wingdings" panose="05000000000000000000" pitchFamily="2" charset="2"/>
              </a:rPr>
              <a:t>Szykman</a:t>
            </a:r>
            <a:r>
              <a:rPr lang="en-US" sz="2000" b="1" dirty="0">
                <a:solidFill>
                  <a:srgbClr val="4BACC6">
                    <a:lumMod val="75000"/>
                  </a:srgbClr>
                </a:solidFill>
                <a:latin typeface="Calibri"/>
                <a:sym typeface="Wingdings" panose="05000000000000000000" pitchFamily="2" charset="2"/>
              </a:rPr>
              <a:t> is leading development of best-of-effort basis validation plan: pre-beta, beta, provisional, full</a:t>
            </a:r>
          </a:p>
          <a:p>
            <a:pPr marL="457200" indent="-457200" defTabSz="457200">
              <a:buFont typeface="Wingdings" pitchFamily="2" charset="2"/>
              <a:buChar char="q"/>
            </a:pPr>
            <a:r>
              <a:rPr lang="en-US" sz="2000" b="1" dirty="0">
                <a:solidFill>
                  <a:srgbClr val="4BACC6">
                    <a:lumMod val="75000"/>
                  </a:srgbClr>
                </a:solidFill>
                <a:latin typeface="Calibri"/>
                <a:sym typeface="Wingdings" panose="05000000000000000000" pitchFamily="2" charset="2"/>
              </a:rPr>
              <a:t>Use satellite observations (i.e., LEO and EPIC/DSCOVR) for cross validations</a:t>
            </a:r>
          </a:p>
          <a:p>
            <a:pPr marL="457200" indent="-457200" defTabSz="457200">
              <a:buFont typeface="Wingdings" pitchFamily="2" charset="2"/>
              <a:buChar char="q"/>
            </a:pPr>
            <a:r>
              <a:rPr lang="en-US" sz="2000" b="1" dirty="0">
                <a:solidFill>
                  <a:srgbClr val="4BACC6">
                    <a:lumMod val="75000"/>
                  </a:srgbClr>
                </a:solidFill>
                <a:latin typeface="Calibri"/>
                <a:sym typeface="Wingdings" panose="05000000000000000000" pitchFamily="2" charset="2"/>
              </a:rPr>
              <a:t>Pandora &amp; </a:t>
            </a:r>
            <a:r>
              <a:rPr lang="en-US" sz="2000" b="1" dirty="0" err="1">
                <a:solidFill>
                  <a:srgbClr val="4BACC6">
                    <a:lumMod val="75000"/>
                  </a:srgbClr>
                </a:solidFill>
                <a:latin typeface="Calibri"/>
                <a:sym typeface="Wingdings" panose="05000000000000000000" pitchFamily="2" charset="2"/>
              </a:rPr>
              <a:t>Pandonia</a:t>
            </a:r>
            <a:r>
              <a:rPr lang="en-US" sz="2000" b="1" dirty="0">
                <a:solidFill>
                  <a:srgbClr val="4BACC6">
                    <a:lumMod val="75000"/>
                  </a:srgbClr>
                </a:solidFill>
                <a:latin typeface="Calibri"/>
                <a:sym typeface="Wingdings" panose="05000000000000000000" pitchFamily="2" charset="2"/>
              </a:rPr>
              <a:t> Global Network (PGN): validate NO</a:t>
            </a:r>
            <a:r>
              <a:rPr lang="en-US" sz="2000" b="1" baseline="-25000" dirty="0">
                <a:solidFill>
                  <a:srgbClr val="4BACC6">
                    <a:lumMod val="75000"/>
                  </a:srgbClr>
                </a:solidFill>
                <a:latin typeface="Calibri"/>
                <a:sym typeface="Wingdings" panose="05000000000000000000" pitchFamily="2" charset="2"/>
              </a:rPr>
              <a:t>2</a:t>
            </a:r>
            <a:r>
              <a:rPr lang="en-US" sz="2000" b="1" dirty="0">
                <a:solidFill>
                  <a:srgbClr val="4BACC6">
                    <a:lumMod val="75000"/>
                  </a:srgbClr>
                </a:solidFill>
                <a:latin typeface="Calibri"/>
                <a:sym typeface="Wingdings" panose="05000000000000000000" pitchFamily="2" charset="2"/>
              </a:rPr>
              <a:t>, HCHO, total O</a:t>
            </a:r>
            <a:r>
              <a:rPr lang="en-US" sz="2000" b="1" baseline="-25000" dirty="0">
                <a:solidFill>
                  <a:srgbClr val="4BACC6">
                    <a:lumMod val="75000"/>
                  </a:srgbClr>
                </a:solidFill>
                <a:latin typeface="Calibri"/>
                <a:sym typeface="Wingdings" panose="05000000000000000000" pitchFamily="2" charset="2"/>
              </a:rPr>
              <a:t>3</a:t>
            </a:r>
            <a:r>
              <a:rPr lang="en-US" sz="2000" b="1" dirty="0">
                <a:solidFill>
                  <a:srgbClr val="4BACC6">
                    <a:lumMod val="75000"/>
                  </a:srgbClr>
                </a:solidFill>
                <a:latin typeface="Calibri"/>
                <a:sym typeface="Wingdings" panose="05000000000000000000" pitchFamily="2" charset="2"/>
              </a:rPr>
              <a:t> and diurnal variation</a:t>
            </a:r>
          </a:p>
          <a:p>
            <a:pPr marL="457200" lvl="0" indent="-457200" defTabSz="457200">
              <a:buFont typeface="Wingdings" pitchFamily="2" charset="2"/>
              <a:buChar char="q"/>
            </a:pPr>
            <a:r>
              <a:rPr lang="en-US" sz="2000" b="1" dirty="0" err="1">
                <a:solidFill>
                  <a:srgbClr val="4BACC6">
                    <a:lumMod val="75000"/>
                  </a:srgbClr>
                </a:solidFill>
                <a:sym typeface="Wingdings" panose="05000000000000000000" pitchFamily="2" charset="2"/>
              </a:rPr>
              <a:t>TOLNet</a:t>
            </a:r>
            <a:r>
              <a:rPr lang="en-US" sz="2000" b="1" dirty="0">
                <a:solidFill>
                  <a:srgbClr val="4BACC6">
                    <a:lumMod val="75000"/>
                  </a:srgbClr>
                </a:solidFill>
                <a:sym typeface="Wingdings" panose="05000000000000000000" pitchFamily="2" charset="2"/>
              </a:rPr>
              <a:t>: 8 LIDAR instruments by time of launch to validate tropospheric O</a:t>
            </a:r>
            <a:r>
              <a:rPr lang="en-US" sz="2000" b="1" baseline="-25000" dirty="0">
                <a:solidFill>
                  <a:srgbClr val="4BACC6">
                    <a:lumMod val="75000"/>
                  </a:srgbClr>
                </a:solidFill>
                <a:sym typeface="Wingdings" panose="05000000000000000000" pitchFamily="2" charset="2"/>
              </a:rPr>
              <a:t>3</a:t>
            </a:r>
            <a:r>
              <a:rPr lang="en-US" sz="2000" b="1" dirty="0">
                <a:solidFill>
                  <a:srgbClr val="4BACC6">
                    <a:lumMod val="75000"/>
                  </a:srgbClr>
                </a:solidFill>
                <a:sym typeface="Wingdings" panose="05000000000000000000" pitchFamily="2" charset="2"/>
              </a:rPr>
              <a:t> &amp; 0-2 km O</a:t>
            </a:r>
            <a:r>
              <a:rPr lang="en-US" sz="2000" b="1" baseline="-25000" dirty="0">
                <a:solidFill>
                  <a:srgbClr val="4BACC6">
                    <a:lumMod val="75000"/>
                  </a:srgbClr>
                </a:solidFill>
                <a:sym typeface="Wingdings" panose="05000000000000000000" pitchFamily="2" charset="2"/>
              </a:rPr>
              <a:t>3</a:t>
            </a:r>
            <a:r>
              <a:rPr lang="en-US" sz="2000" b="1" dirty="0">
                <a:solidFill>
                  <a:srgbClr val="4BACC6">
                    <a:lumMod val="75000"/>
                  </a:srgbClr>
                </a:solidFill>
                <a:sym typeface="Wingdings" panose="05000000000000000000" pitchFamily="2" charset="2"/>
              </a:rPr>
              <a:t> and</a:t>
            </a:r>
            <a:r>
              <a:rPr lang="en-US" sz="2000" b="1" baseline="-25000" dirty="0">
                <a:solidFill>
                  <a:srgbClr val="4BACC6">
                    <a:lumMod val="75000"/>
                  </a:srgbClr>
                </a:solidFill>
                <a:sym typeface="Wingdings" panose="05000000000000000000" pitchFamily="2" charset="2"/>
              </a:rPr>
              <a:t> </a:t>
            </a:r>
            <a:r>
              <a:rPr lang="en-US" sz="2000" b="1" dirty="0">
                <a:solidFill>
                  <a:srgbClr val="4BACC6">
                    <a:lumMod val="75000"/>
                  </a:srgbClr>
                </a:solidFill>
                <a:sym typeface="Wingdings" panose="05000000000000000000" pitchFamily="2" charset="2"/>
              </a:rPr>
              <a:t>diurnal variation</a:t>
            </a:r>
            <a:endParaRPr lang="en-US" b="1" dirty="0">
              <a:solidFill>
                <a:srgbClr val="0000A9"/>
              </a:solidFill>
              <a:sym typeface="Wingdings" panose="05000000000000000000" pitchFamily="2" charset="2"/>
            </a:endParaRPr>
          </a:p>
        </p:txBody>
      </p:sp>
      <p:sp>
        <p:nvSpPr>
          <p:cNvPr id="17" name="TextBox 16">
            <a:extLst>
              <a:ext uri="{FF2B5EF4-FFF2-40B4-BE49-F238E27FC236}">
                <a16:creationId xmlns:a16="http://schemas.microsoft.com/office/drawing/2014/main" id="{CCAADBE4-7272-E44F-B1DA-6F976FDE6C1E}"/>
              </a:ext>
            </a:extLst>
          </p:cNvPr>
          <p:cNvSpPr txBox="1"/>
          <p:nvPr/>
        </p:nvSpPr>
        <p:spPr>
          <a:xfrm>
            <a:off x="51064" y="5572526"/>
            <a:ext cx="12081933" cy="1323439"/>
          </a:xfrm>
          <a:prstGeom prst="rect">
            <a:avLst/>
          </a:prstGeom>
          <a:noFill/>
        </p:spPr>
        <p:txBody>
          <a:bodyPr wrap="square">
            <a:spAutoFit/>
          </a:bodyPr>
          <a:lstStyle/>
          <a:p>
            <a:pPr marL="457200" indent="-457200" defTabSz="457200">
              <a:buFont typeface="Wingdings" pitchFamily="2" charset="2"/>
              <a:buChar char="q"/>
            </a:pPr>
            <a:r>
              <a:rPr lang="en-US" sz="2000" b="1" dirty="0">
                <a:solidFill>
                  <a:srgbClr val="4BACC6">
                    <a:lumMod val="75000"/>
                  </a:srgbClr>
                </a:solidFill>
                <a:sym typeface="Wingdings" panose="05000000000000000000" pitchFamily="2" charset="2"/>
              </a:rPr>
              <a:t>Airborne instruments: GEO-TASO, GCAS, </a:t>
            </a:r>
            <a:r>
              <a:rPr lang="en-US" sz="2000" b="1" dirty="0">
                <a:solidFill>
                  <a:srgbClr val="4BACC6">
                    <a:lumMod val="75000"/>
                  </a:srgbClr>
                </a:solidFill>
                <a:latin typeface="Calibri" panose="020F0502020204030204" pitchFamily="34" charset="0"/>
                <a:sym typeface="Wingdings" panose="05000000000000000000" pitchFamily="2" charset="2"/>
              </a:rPr>
              <a:t>HSRL-2, </a:t>
            </a:r>
            <a:r>
              <a:rPr lang="en-US" sz="2000" b="1" dirty="0" err="1">
                <a:solidFill>
                  <a:srgbClr val="4BACC6">
                    <a:lumMod val="75000"/>
                  </a:srgbClr>
                </a:solidFill>
                <a:latin typeface="Calibri" panose="020F0502020204030204" pitchFamily="34" charset="0"/>
              </a:rPr>
              <a:t>SeaRey</a:t>
            </a:r>
            <a:r>
              <a:rPr lang="en-US" sz="2000" b="1" dirty="0">
                <a:solidFill>
                  <a:srgbClr val="4BACC6">
                    <a:lumMod val="75000"/>
                  </a:srgbClr>
                </a:solidFill>
                <a:latin typeface="Calibri" panose="020F0502020204030204" pitchFamily="34" charset="0"/>
              </a:rPr>
              <a:t> UAV </a:t>
            </a:r>
            <a:endParaRPr lang="en-US" sz="2000" b="1" dirty="0">
              <a:solidFill>
                <a:srgbClr val="4BACC6">
                  <a:lumMod val="75000"/>
                </a:srgbClr>
              </a:solidFill>
              <a:latin typeface="Calibri" panose="020F0502020204030204" pitchFamily="34" charset="0"/>
              <a:sym typeface="Wingdings" panose="05000000000000000000" pitchFamily="2" charset="2"/>
            </a:endParaRPr>
          </a:p>
          <a:p>
            <a:pPr marL="457200" indent="-457200" defTabSz="457200">
              <a:buFont typeface="Wingdings" pitchFamily="2" charset="2"/>
              <a:buChar char="q"/>
            </a:pPr>
            <a:r>
              <a:rPr lang="en-US" sz="2000" b="1" dirty="0">
                <a:solidFill>
                  <a:srgbClr val="4BACC6">
                    <a:lumMod val="75000"/>
                  </a:srgbClr>
                </a:solidFill>
                <a:sym typeface="Wingdings" panose="05000000000000000000" pitchFamily="2" charset="2"/>
              </a:rPr>
              <a:t>Other instruments: </a:t>
            </a:r>
            <a:r>
              <a:rPr lang="en-US" sz="2000" b="1" dirty="0" err="1">
                <a:solidFill>
                  <a:srgbClr val="4BACC6">
                    <a:lumMod val="75000"/>
                  </a:srgbClr>
                </a:solidFill>
                <a:sym typeface="Wingdings" panose="05000000000000000000" pitchFamily="2" charset="2"/>
              </a:rPr>
              <a:t>ozonesonde</a:t>
            </a:r>
            <a:r>
              <a:rPr lang="en-US" sz="2000" b="1" dirty="0">
                <a:solidFill>
                  <a:srgbClr val="4BACC6">
                    <a:lumMod val="75000"/>
                  </a:srgbClr>
                </a:solidFill>
                <a:sym typeface="Wingdings" panose="05000000000000000000" pitchFamily="2" charset="2"/>
              </a:rPr>
              <a:t>, MAXDOAS, FTIR, Dobson/Brewer, AERONET, …</a:t>
            </a:r>
          </a:p>
          <a:p>
            <a:pPr marL="457200" lvl="0" indent="-457200" defTabSz="457200">
              <a:buFont typeface="Wingdings" pitchFamily="2" charset="2"/>
              <a:buChar char="q"/>
            </a:pPr>
            <a:r>
              <a:rPr lang="en-US" sz="2000" b="1" dirty="0">
                <a:solidFill>
                  <a:srgbClr val="4BACC6">
                    <a:lumMod val="75000"/>
                  </a:srgbClr>
                </a:solidFill>
                <a:sym typeface="Wingdings" panose="05000000000000000000" pitchFamily="2" charset="2"/>
              </a:rPr>
              <a:t>Planned flight campaigns like STAQS, AEROMMA, GOTHAAM during June-Aug 2003, provide </a:t>
            </a:r>
            <a:r>
              <a:rPr lang="en-US" sz="2000" b="1" dirty="0">
                <a:solidFill>
                  <a:srgbClr val="4BACC6">
                    <a:lumMod val="75000"/>
                  </a:srgbClr>
                </a:solidFill>
              </a:rPr>
              <a:t>integrated approaches linking TEMPO Science, Applications, and Validation</a:t>
            </a:r>
          </a:p>
        </p:txBody>
      </p:sp>
      <p:sp>
        <p:nvSpPr>
          <p:cNvPr id="18" name="TextBox 17">
            <a:extLst>
              <a:ext uri="{FF2B5EF4-FFF2-40B4-BE49-F238E27FC236}">
                <a16:creationId xmlns:a16="http://schemas.microsoft.com/office/drawing/2014/main" id="{E5D259C9-3182-8E4B-9DDA-5E903B59F17B}"/>
              </a:ext>
            </a:extLst>
          </p:cNvPr>
          <p:cNvSpPr txBox="1"/>
          <p:nvPr/>
        </p:nvSpPr>
        <p:spPr>
          <a:xfrm>
            <a:off x="8444947" y="2781477"/>
            <a:ext cx="3585653" cy="338554"/>
          </a:xfrm>
          <a:prstGeom prst="rect">
            <a:avLst/>
          </a:prstGeom>
          <a:noFill/>
        </p:spPr>
        <p:txBody>
          <a:bodyPr wrap="square">
            <a:spAutoFit/>
          </a:bodyPr>
          <a:lstStyle/>
          <a:p>
            <a:pPr defTabSz="457200"/>
            <a:r>
              <a:rPr lang="en-US" sz="1600" dirty="0">
                <a:solidFill>
                  <a:srgbClr val="4BACC6">
                    <a:lumMod val="75000"/>
                  </a:srgbClr>
                </a:solidFill>
                <a:sym typeface="Wingdings" panose="05000000000000000000" pitchFamily="2" charset="2"/>
              </a:rPr>
              <a:t>www-</a:t>
            </a:r>
            <a:r>
              <a:rPr lang="en-US" sz="1600" dirty="0" err="1">
                <a:solidFill>
                  <a:srgbClr val="4BACC6">
                    <a:lumMod val="75000"/>
                  </a:srgbClr>
                </a:solidFill>
                <a:sym typeface="Wingdings" panose="05000000000000000000" pitchFamily="2" charset="2"/>
              </a:rPr>
              <a:t>air.larc.nasa.gov</a:t>
            </a:r>
            <a:r>
              <a:rPr lang="en-US" sz="1600" dirty="0">
                <a:solidFill>
                  <a:srgbClr val="4BACC6">
                    <a:lumMod val="75000"/>
                  </a:srgbClr>
                </a:solidFill>
                <a:sym typeface="Wingdings" panose="05000000000000000000" pitchFamily="2" charset="2"/>
              </a:rPr>
              <a:t>/missions/</a:t>
            </a:r>
            <a:r>
              <a:rPr lang="en-US" sz="1600" dirty="0" err="1">
                <a:solidFill>
                  <a:srgbClr val="4BACC6">
                    <a:lumMod val="75000"/>
                  </a:srgbClr>
                </a:solidFill>
                <a:sym typeface="Wingdings" panose="05000000000000000000" pitchFamily="2" charset="2"/>
              </a:rPr>
              <a:t>TOLNet</a:t>
            </a:r>
            <a:r>
              <a:rPr lang="en-US" sz="1600" dirty="0">
                <a:solidFill>
                  <a:srgbClr val="4BACC6">
                    <a:lumMod val="75000"/>
                  </a:srgbClr>
                </a:solidFill>
                <a:sym typeface="Wingdings" panose="05000000000000000000" pitchFamily="2" charset="2"/>
              </a:rPr>
              <a:t>/</a:t>
            </a:r>
            <a:endParaRPr lang="en-US" sz="1600" dirty="0"/>
          </a:p>
        </p:txBody>
      </p:sp>
      <p:grpSp>
        <p:nvGrpSpPr>
          <p:cNvPr id="20" name="Group 19">
            <a:extLst>
              <a:ext uri="{FF2B5EF4-FFF2-40B4-BE49-F238E27FC236}">
                <a16:creationId xmlns:a16="http://schemas.microsoft.com/office/drawing/2014/main" id="{F19A4429-047B-7A4A-8364-55F07AA48F22}"/>
              </a:ext>
            </a:extLst>
          </p:cNvPr>
          <p:cNvGrpSpPr/>
          <p:nvPr/>
        </p:nvGrpSpPr>
        <p:grpSpPr>
          <a:xfrm>
            <a:off x="112678" y="2754002"/>
            <a:ext cx="11708006" cy="2795394"/>
            <a:chOff x="349223" y="2871410"/>
            <a:chExt cx="11708006" cy="2795394"/>
          </a:xfrm>
        </p:grpSpPr>
        <p:pic>
          <p:nvPicPr>
            <p:cNvPr id="13" name="Picture 12">
              <a:extLst>
                <a:ext uri="{FF2B5EF4-FFF2-40B4-BE49-F238E27FC236}">
                  <a16:creationId xmlns:a16="http://schemas.microsoft.com/office/drawing/2014/main" id="{17A90007-C51D-A547-9CE6-BDE0DDB92254}"/>
                </a:ext>
              </a:extLst>
            </p:cNvPr>
            <p:cNvPicPr>
              <a:picLocks noChangeAspect="1"/>
            </p:cNvPicPr>
            <p:nvPr/>
          </p:nvPicPr>
          <p:blipFill>
            <a:blip r:embed="rId3"/>
            <a:stretch>
              <a:fillRect/>
            </a:stretch>
          </p:blipFill>
          <p:spPr>
            <a:xfrm>
              <a:off x="4445643" y="2871410"/>
              <a:ext cx="4130150" cy="2795394"/>
            </a:xfrm>
            <a:prstGeom prst="rect">
              <a:avLst/>
            </a:prstGeom>
          </p:spPr>
        </p:pic>
        <p:grpSp>
          <p:nvGrpSpPr>
            <p:cNvPr id="11" name="Group 10">
              <a:extLst>
                <a:ext uri="{FF2B5EF4-FFF2-40B4-BE49-F238E27FC236}">
                  <a16:creationId xmlns:a16="http://schemas.microsoft.com/office/drawing/2014/main" id="{48EA17F5-849C-134E-9926-E3674F12CFCE}"/>
                </a:ext>
              </a:extLst>
            </p:cNvPr>
            <p:cNvGrpSpPr/>
            <p:nvPr/>
          </p:nvGrpSpPr>
          <p:grpSpPr>
            <a:xfrm>
              <a:off x="349223" y="2954791"/>
              <a:ext cx="11708006" cy="2707669"/>
              <a:chOff x="349223" y="2954791"/>
              <a:chExt cx="11708006" cy="2707669"/>
            </a:xfrm>
          </p:grpSpPr>
          <p:pic>
            <p:nvPicPr>
              <p:cNvPr id="12" name="Picture 11" descr="Chart&#10;&#10;Description automatically generated">
                <a:extLst>
                  <a:ext uri="{FF2B5EF4-FFF2-40B4-BE49-F238E27FC236}">
                    <a16:creationId xmlns:a16="http://schemas.microsoft.com/office/drawing/2014/main" id="{1CCB01E9-D8D3-5B45-B90A-60D1F3720606}"/>
                  </a:ext>
                </a:extLst>
              </p:cNvPr>
              <p:cNvPicPr>
                <a:picLocks noChangeAspect="1"/>
              </p:cNvPicPr>
              <p:nvPr/>
            </p:nvPicPr>
            <p:blipFill>
              <a:blip r:embed="rId4"/>
              <a:stretch>
                <a:fillRect/>
              </a:stretch>
            </p:blipFill>
            <p:spPr>
              <a:xfrm>
                <a:off x="8892182" y="3253381"/>
                <a:ext cx="3165047" cy="2409079"/>
              </a:xfrm>
              <a:prstGeom prst="rect">
                <a:avLst/>
              </a:prstGeom>
            </p:spPr>
          </p:pic>
          <p:sp>
            <p:nvSpPr>
              <p:cNvPr id="14" name="TextBox 13">
                <a:extLst>
                  <a:ext uri="{FF2B5EF4-FFF2-40B4-BE49-F238E27FC236}">
                    <a16:creationId xmlns:a16="http://schemas.microsoft.com/office/drawing/2014/main" id="{E938B113-F3CF-104D-8A8F-4F96642194F8}"/>
                  </a:ext>
                </a:extLst>
              </p:cNvPr>
              <p:cNvSpPr txBox="1"/>
              <p:nvPr/>
            </p:nvSpPr>
            <p:spPr>
              <a:xfrm>
                <a:off x="6510718" y="3264913"/>
                <a:ext cx="2479790" cy="461665"/>
              </a:xfrm>
              <a:prstGeom prst="rect">
                <a:avLst/>
              </a:prstGeom>
              <a:noFill/>
            </p:spPr>
            <p:txBody>
              <a:bodyPr wrap="square" rtlCol="0">
                <a:spAutoFit/>
              </a:bodyPr>
              <a:lstStyle/>
              <a:p>
                <a:r>
                  <a:rPr lang="en-US" sz="1200" b="1" dirty="0" err="1"/>
                  <a:t>Nowlan</a:t>
                </a:r>
                <a:r>
                  <a:rPr lang="en-US" sz="1200" b="1" dirty="0"/>
                  <a:t> et al. (2018) GCAS, DISCOVER-AQ, Texas, Sep 2013</a:t>
                </a:r>
              </a:p>
            </p:txBody>
          </p:sp>
          <p:sp>
            <p:nvSpPr>
              <p:cNvPr id="16" name="TextBox 15">
                <a:extLst>
                  <a:ext uri="{FF2B5EF4-FFF2-40B4-BE49-F238E27FC236}">
                    <a16:creationId xmlns:a16="http://schemas.microsoft.com/office/drawing/2014/main" id="{735B59A8-2621-F447-A502-25E42D4AC3EE}"/>
                  </a:ext>
                </a:extLst>
              </p:cNvPr>
              <p:cNvSpPr txBox="1"/>
              <p:nvPr/>
            </p:nvSpPr>
            <p:spPr>
              <a:xfrm>
                <a:off x="355747" y="2954791"/>
                <a:ext cx="3984197" cy="338554"/>
              </a:xfrm>
              <a:prstGeom prst="rect">
                <a:avLst/>
              </a:prstGeom>
              <a:noFill/>
            </p:spPr>
            <p:txBody>
              <a:bodyPr wrap="square">
                <a:spAutoFit/>
              </a:bodyPr>
              <a:lstStyle/>
              <a:p>
                <a:r>
                  <a:rPr lang="en-US" sz="1600" u="sng" dirty="0">
                    <a:effectLst/>
                    <a:latin typeface="Calibri" panose="020F0502020204030204" pitchFamily="34" charset="0"/>
                  </a:rPr>
                  <a:t>https://</a:t>
                </a:r>
                <a:r>
                  <a:rPr lang="en-US" sz="1600" u="sng" dirty="0" err="1">
                    <a:effectLst/>
                    <a:latin typeface="Calibri" panose="020F0502020204030204" pitchFamily="34" charset="0"/>
                  </a:rPr>
                  <a:t>www.pandonia</a:t>
                </a:r>
                <a:r>
                  <a:rPr lang="en-US" sz="1600" u="sng" dirty="0">
                    <a:effectLst/>
                    <a:latin typeface="Calibri" panose="020F0502020204030204" pitchFamily="34" charset="0"/>
                  </a:rPr>
                  <a:t>-global-</a:t>
                </a:r>
                <a:r>
                  <a:rPr lang="en-US" sz="1600" u="sng" dirty="0" err="1">
                    <a:effectLst/>
                    <a:latin typeface="Calibri" panose="020F0502020204030204" pitchFamily="34" charset="0"/>
                  </a:rPr>
                  <a:t>network.org</a:t>
                </a:r>
                <a:r>
                  <a:rPr lang="en-US" sz="1600" u="sng" dirty="0">
                    <a:effectLst/>
                    <a:latin typeface="Calibri" panose="020F0502020204030204" pitchFamily="34" charset="0"/>
                  </a:rPr>
                  <a:t>/</a:t>
                </a:r>
                <a:endParaRPr lang="en-US" sz="1600" dirty="0">
                  <a:effectLst/>
                  <a:latin typeface="Calibri" panose="020F0502020204030204" pitchFamily="34" charset="0"/>
                </a:endParaRPr>
              </a:p>
            </p:txBody>
          </p:sp>
          <p:pic>
            <p:nvPicPr>
              <p:cNvPr id="7" name="Picture 6" descr="A picture containing shape&#10;&#10;Description automatically generated">
                <a:extLst>
                  <a:ext uri="{FF2B5EF4-FFF2-40B4-BE49-F238E27FC236}">
                    <a16:creationId xmlns:a16="http://schemas.microsoft.com/office/drawing/2014/main" id="{EFE1B119-DBA0-2F46-BE30-583AF660CA78}"/>
                  </a:ext>
                </a:extLst>
              </p:cNvPr>
              <p:cNvPicPr>
                <a:picLocks noChangeAspect="1"/>
              </p:cNvPicPr>
              <p:nvPr/>
            </p:nvPicPr>
            <p:blipFill>
              <a:blip r:embed="rId5"/>
              <a:stretch>
                <a:fillRect/>
              </a:stretch>
            </p:blipFill>
            <p:spPr>
              <a:xfrm>
                <a:off x="387415" y="3287379"/>
                <a:ext cx="3503940" cy="2333003"/>
              </a:xfrm>
              <a:prstGeom prst="rect">
                <a:avLst/>
              </a:prstGeom>
            </p:spPr>
          </p:pic>
          <p:sp>
            <p:nvSpPr>
              <p:cNvPr id="19" name="TextBox 18">
                <a:extLst>
                  <a:ext uri="{FF2B5EF4-FFF2-40B4-BE49-F238E27FC236}">
                    <a16:creationId xmlns:a16="http://schemas.microsoft.com/office/drawing/2014/main" id="{AD160677-25F5-834A-9CE0-3B816DF2A17F}"/>
                  </a:ext>
                </a:extLst>
              </p:cNvPr>
              <p:cNvSpPr txBox="1"/>
              <p:nvPr/>
            </p:nvSpPr>
            <p:spPr>
              <a:xfrm>
                <a:off x="349223" y="3287379"/>
                <a:ext cx="3542132" cy="646331"/>
              </a:xfrm>
              <a:prstGeom prst="rect">
                <a:avLst/>
              </a:prstGeom>
              <a:noFill/>
            </p:spPr>
            <p:txBody>
              <a:bodyPr wrap="square">
                <a:spAutoFit/>
              </a:bodyPr>
              <a:lstStyle/>
              <a:p>
                <a:r>
                  <a:rPr lang="en-US" b="1" dirty="0">
                    <a:solidFill>
                      <a:srgbClr val="0000A9"/>
                    </a:solidFill>
                    <a:sym typeface="Wingdings" panose="05000000000000000000" pitchFamily="2" charset="2"/>
                  </a:rPr>
                  <a:t>~</a:t>
                </a:r>
                <a:r>
                  <a:rPr lang="en-US" sz="1800" b="1" dirty="0">
                    <a:solidFill>
                      <a:srgbClr val="0000A9"/>
                    </a:solidFill>
                    <a:sym typeface="Wingdings" panose="05000000000000000000" pitchFamily="2" charset="2"/>
                  </a:rPr>
                  <a:t>60 PGNs in TEMPO </a:t>
                </a:r>
                <a:r>
                  <a:rPr lang="en-US" sz="1800" b="1" dirty="0" err="1">
                    <a:solidFill>
                      <a:srgbClr val="0000A9"/>
                    </a:solidFill>
                    <a:sym typeface="Wingdings" panose="05000000000000000000" pitchFamily="2" charset="2"/>
                  </a:rPr>
                  <a:t>FoR</a:t>
                </a:r>
                <a:r>
                  <a:rPr lang="en-US" sz="1800" b="1" dirty="0">
                    <a:solidFill>
                      <a:srgbClr val="0000A9"/>
                    </a:solidFill>
                    <a:sym typeface="Wingdings" panose="05000000000000000000" pitchFamily="2" charset="2"/>
                  </a:rPr>
                  <a:t>, ~20 to add in the next 2 years</a:t>
                </a:r>
                <a:endParaRPr lang="en-US" dirty="0"/>
              </a:p>
            </p:txBody>
          </p:sp>
        </p:grpSp>
      </p:grpSp>
    </p:spTree>
    <p:extLst>
      <p:ext uri="{BB962C8B-B14F-4D97-AF65-F5344CB8AC3E}">
        <p14:creationId xmlns:p14="http://schemas.microsoft.com/office/powerpoint/2010/main" val="1234980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04909" y="247932"/>
            <a:ext cx="6845643" cy="569420"/>
          </a:xfrm>
        </p:spPr>
        <p:txBody>
          <a:bodyPr/>
          <a:lstStyle/>
          <a:p>
            <a:pPr fontAlgn="auto">
              <a:spcAft>
                <a:spcPts val="0"/>
              </a:spcAft>
              <a:defRPr/>
            </a:pPr>
            <a:r>
              <a:rPr lang="en-US" sz="3200" b="1" dirty="0">
                <a:solidFill>
                  <a:schemeClr val="bg1"/>
                </a:solidFill>
                <a:ea typeface="ＭＳ Ｐゴシック" charset="-128"/>
              </a:rPr>
              <a:t>TEMPO Early Adopters Program</a:t>
            </a:r>
          </a:p>
        </p:txBody>
      </p:sp>
      <p:sp>
        <p:nvSpPr>
          <p:cNvPr id="6" name="Slide Number Placeholder 5"/>
          <p:cNvSpPr>
            <a:spLocks noGrp="1"/>
          </p:cNvSpPr>
          <p:nvPr>
            <p:ph type="sldNum" sz="quarter" idx="12"/>
          </p:nvPr>
        </p:nvSpPr>
        <p:spPr/>
        <p:txBody>
          <a:bodyPr/>
          <a:lstStyle/>
          <a:p>
            <a:pPr defTabSz="457200">
              <a:defRPr/>
            </a:pPr>
            <a:fld id="{464442FC-C654-E44A-A663-725279F4C8FF}" type="slidenum">
              <a:rPr lang="en-US"/>
              <a:pPr defTabSz="457200">
                <a:defRPr/>
              </a:pPr>
              <a:t>24</a:t>
            </a:fld>
            <a:endParaRPr lang="en-US" dirty="0"/>
          </a:p>
        </p:txBody>
      </p:sp>
      <p:sp>
        <p:nvSpPr>
          <p:cNvPr id="5" name="Text Placeholder 1">
            <a:extLst>
              <a:ext uri="{FF2B5EF4-FFF2-40B4-BE49-F238E27FC236}">
                <a16:creationId xmlns:a16="http://schemas.microsoft.com/office/drawing/2014/main" id="{1CAA3B4C-8DEB-AF46-8ACD-6A2D5ED1B1F1}"/>
              </a:ext>
            </a:extLst>
          </p:cNvPr>
          <p:cNvSpPr txBox="1">
            <a:spLocks/>
          </p:cNvSpPr>
          <p:nvPr/>
        </p:nvSpPr>
        <p:spPr>
          <a:xfrm>
            <a:off x="114301" y="1017206"/>
            <a:ext cx="12077699" cy="120471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571500">
              <a:lnSpc>
                <a:spcPct val="120000"/>
              </a:lnSpc>
              <a:spcBef>
                <a:spcPts val="0"/>
              </a:spcBef>
              <a:buFont typeface="Wingdings" pitchFamily="2" charset="2"/>
              <a:buChar char="q"/>
              <a:defRPr/>
            </a:pPr>
            <a:r>
              <a:rPr lang="en-US" sz="2000" b="1" dirty="0">
                <a:latin typeface="Arial" panose="020B0604020202020204" pitchFamily="34" charset="0"/>
                <a:cs typeface="Arial" panose="020B0604020202020204" pitchFamily="34" charset="0"/>
              </a:rPr>
              <a:t>Led by Aaron </a:t>
            </a:r>
            <a:r>
              <a:rPr lang="en-US" sz="2000" b="1" dirty="0" err="1">
                <a:latin typeface="Arial" panose="020B0604020202020204" pitchFamily="34" charset="0"/>
                <a:cs typeface="Arial" panose="020B0604020202020204" pitchFamily="34" charset="0"/>
              </a:rPr>
              <a:t>Naeger</a:t>
            </a:r>
            <a:r>
              <a:rPr lang="en-US" sz="2000" b="1" dirty="0">
                <a:latin typeface="Arial" panose="020B0604020202020204" pitchFamily="34" charset="0"/>
                <a:cs typeface="Arial" panose="020B0604020202020204" pitchFamily="34" charset="0"/>
              </a:rPr>
              <a:t> at UAH and NASA-</a:t>
            </a:r>
            <a:r>
              <a:rPr lang="en-US" sz="2000" b="1" dirty="0" err="1">
                <a:latin typeface="Arial" panose="020B0604020202020204" pitchFamily="34" charset="0"/>
                <a:cs typeface="Arial" panose="020B0604020202020204" pitchFamily="34" charset="0"/>
              </a:rPr>
              <a:t>SPoRT</a:t>
            </a:r>
            <a:r>
              <a:rPr lang="en-US" sz="2000" b="1" dirty="0">
                <a:latin typeface="Arial" panose="020B0604020202020204" pitchFamily="34" charset="0"/>
                <a:cs typeface="Arial" panose="020B0604020202020204" pitchFamily="34" charset="0"/>
              </a:rPr>
              <a:t>, funded by NASA Applied Sciences</a:t>
            </a:r>
          </a:p>
          <a:p>
            <a:pPr marL="342900" indent="-342900" defTabSz="571500">
              <a:lnSpc>
                <a:spcPct val="120000"/>
              </a:lnSpc>
              <a:spcBef>
                <a:spcPts val="0"/>
              </a:spcBef>
              <a:buFont typeface="Wingdings" pitchFamily="2" charset="2"/>
              <a:buChar char="q"/>
              <a:defRPr/>
            </a:pPr>
            <a:r>
              <a:rPr lang="en-US" sz="2000" b="1" dirty="0">
                <a:latin typeface="Arial" panose="020B0604020202020204" pitchFamily="34" charset="0"/>
                <a:cs typeface="Arial" panose="020B0604020202020204" pitchFamily="34" charset="0"/>
              </a:rPr>
              <a:t>User-centric program focused on broadening and enhancing applications of TEMPO data</a:t>
            </a:r>
            <a:r>
              <a:rPr lang="en-US" sz="2000" b="1" dirty="0">
                <a:latin typeface="Helvetica" panose="020B0604020202020204" pitchFamily="34" charset="0"/>
                <a:cs typeface="Arial" panose="020B0604020202020204" pitchFamily="34" charset="0"/>
              </a:rPr>
              <a:t>, </a:t>
            </a:r>
            <a:r>
              <a:rPr lang="en-US" sz="2000" dirty="0">
                <a:latin typeface="Helvetica" panose="020B0604020202020204" pitchFamily="34" charset="0"/>
                <a:cs typeface="Helvetica" panose="020B0604020202020204" pitchFamily="34" charset="0"/>
              </a:rPr>
              <a:t>with special attention to health &amp; air quality </a:t>
            </a:r>
            <a:endParaRPr lang="en-US" sz="2000" b="1" dirty="0">
              <a:solidFill>
                <a:prstClr val="black"/>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1B22F30-9811-4F40-ACD6-7928591F75EB}"/>
              </a:ext>
            </a:extLst>
          </p:cNvPr>
          <p:cNvGrpSpPr/>
          <p:nvPr/>
        </p:nvGrpSpPr>
        <p:grpSpPr>
          <a:xfrm>
            <a:off x="806394" y="2269477"/>
            <a:ext cx="9992542" cy="3553888"/>
            <a:chOff x="806394" y="2269477"/>
            <a:chExt cx="9992542" cy="3553888"/>
          </a:xfrm>
        </p:grpSpPr>
        <p:sp>
          <p:nvSpPr>
            <p:cNvPr id="9" name="Rounded Rectangle 8">
              <a:extLst>
                <a:ext uri="{FF2B5EF4-FFF2-40B4-BE49-F238E27FC236}">
                  <a16:creationId xmlns:a16="http://schemas.microsoft.com/office/drawing/2014/main" id="{030296B2-847C-AD48-B10B-46B58D8102D3}"/>
                </a:ext>
              </a:extLst>
            </p:cNvPr>
            <p:cNvSpPr/>
            <p:nvPr/>
          </p:nvSpPr>
          <p:spPr>
            <a:xfrm>
              <a:off x="806394" y="2269477"/>
              <a:ext cx="2913824" cy="116749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cs typeface="Helvetica" panose="020B0604020202020204" pitchFamily="34" charset="0"/>
                </a:rPr>
                <a:t>Objective 1</a:t>
              </a:r>
            </a:p>
            <a:p>
              <a:pPr algn="ctr"/>
              <a:r>
                <a:rPr lang="en-US" sz="1600" dirty="0">
                  <a:cs typeface="Helvetica" panose="020B0604020202020204" pitchFamily="34" charset="0"/>
                </a:rPr>
                <a:t>Engage a broad spectrum of stakeholders &amp; end users to expand use of TEMPO data and understand user needs</a:t>
              </a:r>
            </a:p>
          </p:txBody>
        </p:sp>
        <p:sp>
          <p:nvSpPr>
            <p:cNvPr id="10" name="Rounded Rectangle 9">
              <a:extLst>
                <a:ext uri="{FF2B5EF4-FFF2-40B4-BE49-F238E27FC236}">
                  <a16:creationId xmlns:a16="http://schemas.microsoft.com/office/drawing/2014/main" id="{BBADBC2F-A25F-4A4B-A27B-774080671A3B}"/>
                </a:ext>
              </a:extLst>
            </p:cNvPr>
            <p:cNvSpPr/>
            <p:nvPr/>
          </p:nvSpPr>
          <p:spPr>
            <a:xfrm>
              <a:off x="4367693" y="2269477"/>
              <a:ext cx="2962323" cy="118718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cs typeface="Helvetica" panose="020B0604020202020204" pitchFamily="34" charset="0"/>
                </a:rPr>
                <a:t>Objective 2</a:t>
              </a:r>
            </a:p>
            <a:p>
              <a:pPr algn="ctr"/>
              <a:r>
                <a:rPr lang="en-US" sz="1600" dirty="0">
                  <a:cs typeface="Helvetica" panose="020B0604020202020204" pitchFamily="34" charset="0"/>
                </a:rPr>
                <a:t>Use current sensors and proxy data to demonstrate TEMPO capabilities and develop applications</a:t>
              </a:r>
            </a:p>
          </p:txBody>
        </p:sp>
        <p:sp>
          <p:nvSpPr>
            <p:cNvPr id="11" name="Rounded Rectangle 10">
              <a:extLst>
                <a:ext uri="{FF2B5EF4-FFF2-40B4-BE49-F238E27FC236}">
                  <a16:creationId xmlns:a16="http://schemas.microsoft.com/office/drawing/2014/main" id="{5BAA4773-583D-CF4A-B986-2C824F6FEBA8}"/>
                </a:ext>
              </a:extLst>
            </p:cNvPr>
            <p:cNvSpPr/>
            <p:nvPr/>
          </p:nvSpPr>
          <p:spPr>
            <a:xfrm>
              <a:off x="7951548" y="2269478"/>
              <a:ext cx="2847388" cy="11304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cs typeface="Helvetica" panose="020B0604020202020204" pitchFamily="34" charset="0"/>
                </a:rPr>
                <a:t>Objective 3</a:t>
              </a:r>
            </a:p>
            <a:p>
              <a:pPr algn="ctr"/>
              <a:r>
                <a:rPr lang="en-US" sz="1600" dirty="0">
                  <a:cs typeface="Helvetica" panose="020B0604020202020204" pitchFamily="34" charset="0"/>
                </a:rPr>
                <a:t>Better align TEMPO mission, products, and data interfaces to user needs and applications</a:t>
              </a:r>
            </a:p>
          </p:txBody>
        </p:sp>
        <p:sp>
          <p:nvSpPr>
            <p:cNvPr id="12" name="Rounded Rectangle 11">
              <a:extLst>
                <a:ext uri="{FF2B5EF4-FFF2-40B4-BE49-F238E27FC236}">
                  <a16:creationId xmlns:a16="http://schemas.microsoft.com/office/drawing/2014/main" id="{452E4146-AA95-7B4B-9B36-0CAE91D645D3}"/>
                </a:ext>
              </a:extLst>
            </p:cNvPr>
            <p:cNvSpPr/>
            <p:nvPr/>
          </p:nvSpPr>
          <p:spPr>
            <a:xfrm>
              <a:off x="4061624" y="4501593"/>
              <a:ext cx="3694764" cy="69624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cs typeface="Helvetica" panose="020B0604020202020204" pitchFamily="34" charset="0"/>
                </a:rPr>
                <a:t>Overarching Goal</a:t>
              </a:r>
            </a:p>
            <a:p>
              <a:pPr algn="ctr"/>
              <a:r>
                <a:rPr lang="en-US" sz="1600" dirty="0">
                  <a:cs typeface="Helvetica" panose="020B0604020202020204" pitchFamily="34" charset="0"/>
                </a:rPr>
                <a:t>Maximize and accelerate the use of TEMPO data for societal benefits</a:t>
              </a:r>
            </a:p>
          </p:txBody>
        </p:sp>
        <p:sp>
          <p:nvSpPr>
            <p:cNvPr id="13" name="Left-Right Arrow 12">
              <a:extLst>
                <a:ext uri="{FF2B5EF4-FFF2-40B4-BE49-F238E27FC236}">
                  <a16:creationId xmlns:a16="http://schemas.microsoft.com/office/drawing/2014/main" id="{6A6505A6-DFB4-C043-8AC4-C759156E795F}"/>
                </a:ext>
              </a:extLst>
            </p:cNvPr>
            <p:cNvSpPr/>
            <p:nvPr/>
          </p:nvSpPr>
          <p:spPr>
            <a:xfrm>
              <a:off x="3720217" y="2718176"/>
              <a:ext cx="670030" cy="356126"/>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cs typeface="Helvetica" panose="020B0604020202020204" pitchFamily="34" charset="0"/>
              </a:endParaRPr>
            </a:p>
          </p:txBody>
        </p:sp>
        <p:sp>
          <p:nvSpPr>
            <p:cNvPr id="14" name="Left-Right Arrow 13">
              <a:extLst>
                <a:ext uri="{FF2B5EF4-FFF2-40B4-BE49-F238E27FC236}">
                  <a16:creationId xmlns:a16="http://schemas.microsoft.com/office/drawing/2014/main" id="{FE3ED057-2A73-BC45-BF94-CF3CDEBA8C97}"/>
                </a:ext>
              </a:extLst>
            </p:cNvPr>
            <p:cNvSpPr/>
            <p:nvPr/>
          </p:nvSpPr>
          <p:spPr>
            <a:xfrm>
              <a:off x="7330016" y="2718176"/>
              <a:ext cx="670030" cy="356126"/>
            </a:xfrm>
            <a:prstGeom prst="lef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cs typeface="Helvetica" panose="020B0604020202020204" pitchFamily="34" charset="0"/>
              </a:endParaRPr>
            </a:p>
          </p:txBody>
        </p:sp>
        <p:cxnSp>
          <p:nvCxnSpPr>
            <p:cNvPr id="15" name="Straight Arrow Connector 14">
              <a:extLst>
                <a:ext uri="{FF2B5EF4-FFF2-40B4-BE49-F238E27FC236}">
                  <a16:creationId xmlns:a16="http://schemas.microsoft.com/office/drawing/2014/main" id="{9A0D3C39-0431-0E4F-AC60-CEFB15F8A01A}"/>
                </a:ext>
              </a:extLst>
            </p:cNvPr>
            <p:cNvCxnSpPr>
              <a:cxnSpLocks/>
            </p:cNvCxnSpPr>
            <p:nvPr/>
          </p:nvCxnSpPr>
          <p:spPr>
            <a:xfrm>
              <a:off x="5848854" y="3522636"/>
              <a:ext cx="0" cy="3824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24BC552B-B73F-E047-B3CE-9DA675FCF823}"/>
                </a:ext>
              </a:extLst>
            </p:cNvPr>
            <p:cNvCxnSpPr>
              <a:cxnSpLocks/>
              <a:stCxn id="9" idx="2"/>
              <a:endCxn id="17" idx="1"/>
            </p:cNvCxnSpPr>
            <p:nvPr/>
          </p:nvCxnSpPr>
          <p:spPr>
            <a:xfrm rot="16200000" flipH="1">
              <a:off x="3362217" y="2338060"/>
              <a:ext cx="559609" cy="2757431"/>
            </a:xfrm>
            <a:prstGeom prst="bentConnector2">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D120A67-5F6F-3F41-9FAF-A181177A9665}"/>
                </a:ext>
              </a:extLst>
            </p:cNvPr>
            <p:cNvSpPr/>
            <p:nvPr/>
          </p:nvSpPr>
          <p:spPr>
            <a:xfrm>
              <a:off x="5020737" y="3822544"/>
              <a:ext cx="1906400" cy="348074"/>
            </a:xfrm>
            <a:prstGeom prst="rect">
              <a:avLst/>
            </a:prstGeom>
          </p:spPr>
          <p:txBody>
            <a:bodyPr wrap="none">
              <a:spAutoFit/>
            </a:bodyPr>
            <a:lstStyle/>
            <a:p>
              <a:r>
                <a:rPr lang="en-US" sz="2400" b="1" dirty="0">
                  <a:solidFill>
                    <a:srgbClr val="FF0000"/>
                  </a:solidFill>
                  <a:cs typeface="Helvetica" panose="020B0604020202020204" pitchFamily="34" charset="0"/>
                </a:rPr>
                <a:t>TEMPO Launch</a:t>
              </a:r>
            </a:p>
          </p:txBody>
        </p:sp>
        <p:cxnSp>
          <p:nvCxnSpPr>
            <p:cNvPr id="18" name="Straight Arrow Connector 17">
              <a:extLst>
                <a:ext uri="{FF2B5EF4-FFF2-40B4-BE49-F238E27FC236}">
                  <a16:creationId xmlns:a16="http://schemas.microsoft.com/office/drawing/2014/main" id="{8CCFA1F8-3BB4-6F49-A688-0A565C221B78}"/>
                </a:ext>
              </a:extLst>
            </p:cNvPr>
            <p:cNvCxnSpPr/>
            <p:nvPr/>
          </p:nvCxnSpPr>
          <p:spPr>
            <a:xfrm flipH="1">
              <a:off x="5882366" y="4131342"/>
              <a:ext cx="0" cy="38312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14DAFBA8-A28C-384E-87F4-DBA55C271169}"/>
                </a:ext>
              </a:extLst>
            </p:cNvPr>
            <p:cNvCxnSpPr>
              <a:endCxn id="17" idx="3"/>
            </p:cNvCxnSpPr>
            <p:nvPr/>
          </p:nvCxnSpPr>
          <p:spPr>
            <a:xfrm rot="10800000" flipV="1">
              <a:off x="6916967" y="3474011"/>
              <a:ext cx="2532341" cy="513127"/>
            </a:xfrm>
            <a:prstGeom prst="bentConnector3">
              <a:avLst>
                <a:gd name="adj1" fmla="val 596"/>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FCB812AC-7D84-324F-9D77-F1ACFC9E0103}"/>
                </a:ext>
              </a:extLst>
            </p:cNvPr>
            <p:cNvSpPr/>
            <p:nvPr/>
          </p:nvSpPr>
          <p:spPr>
            <a:xfrm>
              <a:off x="4023948" y="5484015"/>
              <a:ext cx="3732439" cy="3393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cs typeface="Helvetica" panose="020B0604020202020204" pitchFamily="34" charset="0"/>
                </a:rPr>
                <a:t>Extend TEMPO mission lifetime   </a:t>
              </a:r>
              <a:endParaRPr lang="en-US" dirty="0">
                <a:solidFill>
                  <a:schemeClr val="bg1"/>
                </a:solidFill>
                <a:cs typeface="Helvetica" panose="020B0604020202020204" pitchFamily="34" charset="0"/>
              </a:endParaRPr>
            </a:p>
          </p:txBody>
        </p:sp>
        <p:cxnSp>
          <p:nvCxnSpPr>
            <p:cNvPr id="21" name="Straight Arrow Connector 20">
              <a:extLst>
                <a:ext uri="{FF2B5EF4-FFF2-40B4-BE49-F238E27FC236}">
                  <a16:creationId xmlns:a16="http://schemas.microsoft.com/office/drawing/2014/main" id="{E2E33E67-72F1-BE44-A536-F05131057CE2}"/>
                </a:ext>
              </a:extLst>
            </p:cNvPr>
            <p:cNvCxnSpPr>
              <a:cxnSpLocks/>
            </p:cNvCxnSpPr>
            <p:nvPr/>
          </p:nvCxnSpPr>
          <p:spPr>
            <a:xfrm>
              <a:off x="5882366" y="5184963"/>
              <a:ext cx="0" cy="342072"/>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F6A50A9D-A29D-1B47-9289-FFDB86D8BC1C}"/>
              </a:ext>
            </a:extLst>
          </p:cNvPr>
          <p:cNvSpPr txBox="1"/>
          <p:nvPr/>
        </p:nvSpPr>
        <p:spPr>
          <a:xfrm>
            <a:off x="-7297" y="4076967"/>
            <a:ext cx="3956533" cy="2215991"/>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Early Adopters are individuals and groups who: </a:t>
            </a:r>
          </a:p>
          <a:p>
            <a:r>
              <a:rPr lang="en-US" dirty="0">
                <a:effectLst/>
                <a:latin typeface="Arial" panose="020B0604020202020204" pitchFamily="34" charset="0"/>
              </a:rPr>
              <a:t>1) </a:t>
            </a:r>
            <a:r>
              <a:rPr lang="en-US" sz="1600" dirty="0">
                <a:effectLst/>
                <a:latin typeface="Arial" panose="020B0604020202020204" pitchFamily="34" charset="0"/>
              </a:rPr>
              <a:t>Have an interest or need for using TEMPO data</a:t>
            </a:r>
          </a:p>
          <a:p>
            <a:r>
              <a:rPr lang="en-US" sz="1600" dirty="0">
                <a:effectLst/>
                <a:latin typeface="Arial" panose="020B0604020202020204" pitchFamily="34" charset="0"/>
              </a:rPr>
              <a:t>2) Have an existing or new application for TEMPO data </a:t>
            </a:r>
          </a:p>
          <a:p>
            <a:r>
              <a:rPr lang="en-US" sz="1600" dirty="0">
                <a:effectLst/>
                <a:latin typeface="Arial" panose="020B0604020202020204" pitchFamily="34" charset="0"/>
              </a:rPr>
              <a:t>3) Work with end-users &amp; understand their decision-making process</a:t>
            </a:r>
          </a:p>
        </p:txBody>
      </p:sp>
      <p:sp>
        <p:nvSpPr>
          <p:cNvPr id="23" name="TextBox 22">
            <a:extLst>
              <a:ext uri="{FF2B5EF4-FFF2-40B4-BE49-F238E27FC236}">
                <a16:creationId xmlns:a16="http://schemas.microsoft.com/office/drawing/2014/main" id="{01FD4750-3A28-6944-8B8D-280B40E2890A}"/>
              </a:ext>
            </a:extLst>
          </p:cNvPr>
          <p:cNvSpPr txBox="1"/>
          <p:nvPr/>
        </p:nvSpPr>
        <p:spPr>
          <a:xfrm>
            <a:off x="7740785" y="4076967"/>
            <a:ext cx="4451215" cy="2246769"/>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Inclusive from all end-users and stakeholders: </a:t>
            </a:r>
          </a:p>
          <a:p>
            <a:r>
              <a:rPr lang="en-US" dirty="0">
                <a:effectLst/>
                <a:latin typeface="Arial" panose="020B0604020202020204" pitchFamily="34" charset="0"/>
              </a:rPr>
              <a:t>1) </a:t>
            </a:r>
            <a:r>
              <a:rPr lang="en-US" b="1" dirty="0">
                <a:solidFill>
                  <a:srgbClr val="FF0000"/>
                </a:solidFill>
                <a:latin typeface="Arial" panose="020B0604020202020204" pitchFamily="34" charset="0"/>
              </a:rPr>
              <a:t>~</a:t>
            </a:r>
            <a:r>
              <a:rPr lang="en-US" sz="1600" b="1" dirty="0">
                <a:solidFill>
                  <a:srgbClr val="FF0000"/>
                </a:solidFill>
                <a:latin typeface="Arial" panose="020B0604020202020204" pitchFamily="34" charset="0"/>
              </a:rPr>
              <a:t>260 Early Adopters </a:t>
            </a:r>
            <a:r>
              <a:rPr lang="en-US" sz="1600" dirty="0">
                <a:latin typeface="Arial" panose="020B0604020202020204" pitchFamily="34" charset="0"/>
              </a:rPr>
              <a:t>across TEMPO </a:t>
            </a:r>
            <a:r>
              <a:rPr lang="en-US" sz="1600" dirty="0" err="1">
                <a:latin typeface="Arial" panose="020B0604020202020204" pitchFamily="34" charset="0"/>
              </a:rPr>
              <a:t>FoR</a:t>
            </a:r>
            <a:endParaRPr lang="en-US" sz="1600" dirty="0">
              <a:effectLst/>
              <a:latin typeface="Arial" panose="020B0604020202020204" pitchFamily="34" charset="0"/>
            </a:endParaRPr>
          </a:p>
          <a:p>
            <a:r>
              <a:rPr lang="en-US" sz="1600" dirty="0">
                <a:effectLst/>
                <a:latin typeface="Arial" panose="020B0604020202020204" pitchFamily="34" charset="0"/>
              </a:rPr>
              <a:t>2) Includes federal, state, and local AQ agencies, Health Organization, NGOs, and international participation</a:t>
            </a:r>
            <a:endParaRPr lang="en-US" sz="1600" dirty="0">
              <a:latin typeface="Arial" panose="020B0604020202020204" pitchFamily="34" charset="0"/>
            </a:endParaRPr>
          </a:p>
          <a:p>
            <a:r>
              <a:rPr lang="en-US" sz="1600" dirty="0">
                <a:effectLst/>
                <a:latin typeface="Arial" panose="020B0604020202020204" pitchFamily="34" charset="0"/>
              </a:rPr>
              <a:t>3) Recent EA data tutorial/workshops in April/Nov 2021 have </a:t>
            </a:r>
            <a:r>
              <a:rPr lang="en-US" b="1" dirty="0">
                <a:solidFill>
                  <a:srgbClr val="FF0000"/>
                </a:solidFill>
                <a:effectLst/>
                <a:latin typeface="Arial" panose="020B0604020202020204" pitchFamily="34" charset="0"/>
              </a:rPr>
              <a:t>~170 </a:t>
            </a:r>
            <a:r>
              <a:rPr lang="en-US" sz="1600" dirty="0">
                <a:effectLst/>
                <a:latin typeface="Arial" panose="020B0604020202020204" pitchFamily="34" charset="0"/>
              </a:rPr>
              <a:t>attendees</a:t>
            </a:r>
          </a:p>
        </p:txBody>
      </p:sp>
      <p:sp>
        <p:nvSpPr>
          <p:cNvPr id="24" name="TextBox 23">
            <a:extLst>
              <a:ext uri="{FF2B5EF4-FFF2-40B4-BE49-F238E27FC236}">
                <a16:creationId xmlns:a16="http://schemas.microsoft.com/office/drawing/2014/main" id="{9A580CD8-885A-CF41-B2BB-08642AFE9AFB}"/>
              </a:ext>
            </a:extLst>
          </p:cNvPr>
          <p:cNvSpPr txBox="1"/>
          <p:nvPr/>
        </p:nvSpPr>
        <p:spPr>
          <a:xfrm>
            <a:off x="4061624" y="6282158"/>
            <a:ext cx="3943350" cy="369332"/>
          </a:xfrm>
          <a:prstGeom prst="rect">
            <a:avLst/>
          </a:prstGeom>
          <a:noFill/>
        </p:spPr>
        <p:txBody>
          <a:bodyPr wrap="square">
            <a:spAutoFit/>
          </a:bodyPr>
          <a:lstStyle/>
          <a:p>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hlinkClick r:id="rId3"/>
              </a:rPr>
              <a:t>https: weather.msfc.nasa.gov/tempo/</a:t>
            </a:r>
            <a:endParaRPr lang="en-US" dirty="0"/>
          </a:p>
        </p:txBody>
      </p:sp>
    </p:spTree>
    <p:extLst>
      <p:ext uri="{BB962C8B-B14F-4D97-AF65-F5344CB8AC3E}">
        <p14:creationId xmlns:p14="http://schemas.microsoft.com/office/powerpoint/2010/main" val="4081114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3" name="AutoShape 18" descr="Image result for tempo satellite mission"/>
          <p:cNvSpPr>
            <a:spLocks noChangeAspect="1" noChangeArrowheads="1"/>
          </p:cNvSpPr>
          <p:nvPr/>
        </p:nvSpPr>
        <p:spPr bwMode="auto">
          <a:xfrm>
            <a:off x="129645" y="-12038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pPr marL="0" marR="0" lvl="0" indent="0" algn="l" defTabSz="38099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3" name="Table 12"/>
          <p:cNvGraphicFramePr>
            <a:graphicFrameLocks noGrp="1"/>
          </p:cNvGraphicFramePr>
          <p:nvPr/>
        </p:nvGraphicFramePr>
        <p:xfrm>
          <a:off x="35970" y="968654"/>
          <a:ext cx="12120062" cy="5919826"/>
        </p:xfrm>
        <a:graphic>
          <a:graphicData uri="http://schemas.openxmlformats.org/drawingml/2006/table">
            <a:tbl>
              <a:tblPr firstRow="1" bandRow="1">
                <a:tableStyleId>{2D5ABB26-0587-4C30-8999-92F81FD0307C}</a:tableStyleId>
              </a:tblPr>
              <a:tblGrid>
                <a:gridCol w="6060031">
                  <a:extLst>
                    <a:ext uri="{9D8B030D-6E8A-4147-A177-3AD203B41FA5}">
                      <a16:colId xmlns:a16="http://schemas.microsoft.com/office/drawing/2014/main" val="20000"/>
                    </a:ext>
                  </a:extLst>
                </a:gridCol>
                <a:gridCol w="6060031">
                  <a:extLst>
                    <a:ext uri="{9D8B030D-6E8A-4147-A177-3AD203B41FA5}">
                      <a16:colId xmlns:a16="http://schemas.microsoft.com/office/drawing/2014/main" val="20001"/>
                    </a:ext>
                  </a:extLst>
                </a:gridCol>
              </a:tblGrid>
              <a:tr h="333648">
                <a:tc>
                  <a:txBody>
                    <a:bodyPr/>
                    <a:lstStyle/>
                    <a:p>
                      <a:pPr lvl="0" algn="l"/>
                      <a:r>
                        <a:rPr lang="en-US" sz="1500" b="1" cap="all" dirty="0"/>
                        <a:t>NORMAL TIME RESOLUTION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3">
                        <a:lumMod val="40000"/>
                        <a:lumOff val="60000"/>
                      </a:schemeClr>
                    </a:solidFill>
                  </a:tcPr>
                </a:tc>
                <a:tc>
                  <a:txBody>
                    <a:bodyPr/>
                    <a:lstStyle/>
                    <a:p>
                      <a:pPr lvl="0" algn="l"/>
                      <a:r>
                        <a:rPr lang="en-US" sz="1500" b="1" dirty="0"/>
                        <a:t>Volcanoes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solidFill>
                      <a:schemeClr val="accent3">
                        <a:lumMod val="40000"/>
                        <a:lumOff val="60000"/>
                      </a:schemeClr>
                    </a:solidFill>
                  </a:tcPr>
                </a:tc>
                <a:extLst>
                  <a:ext uri="{0D108BD9-81ED-4DB2-BD59-A6C34878D82A}">
                    <a16:rowId xmlns:a16="http://schemas.microsoft.com/office/drawing/2014/main" val="10000"/>
                  </a:ext>
                </a:extLst>
              </a:tr>
              <a:tr h="333648">
                <a:tc>
                  <a:txBody>
                    <a:bodyPr/>
                    <a:lstStyle/>
                    <a:p>
                      <a:pPr lvl="0" algn="l"/>
                      <a:r>
                        <a:rPr lang="en-US" sz="1500" b="1" dirty="0"/>
                        <a:t>Air quality and health </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Socio-economic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1"/>
                  </a:ext>
                </a:extLst>
              </a:tr>
              <a:tr h="333648">
                <a:tc>
                  <a:txBody>
                    <a:bodyPr/>
                    <a:lstStyle/>
                    <a:p>
                      <a:pPr lvl="0" algn="l"/>
                      <a:r>
                        <a:rPr lang="en-US" sz="1500" b="1" dirty="0"/>
                        <a:t>Ultraviolet exposure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noFill/>
                      <a:prstDash val="solid"/>
                      <a:round/>
                      <a:headEnd type="none" w="med" len="med"/>
                      <a:tailEnd type="none" w="med" len="med"/>
                    </a:lnB>
                    <a:solidFill>
                      <a:schemeClr val="accent3">
                        <a:lumMod val="40000"/>
                        <a:lumOff val="60000"/>
                      </a:schemeClr>
                    </a:solidFill>
                  </a:tcPr>
                </a:tc>
                <a:tc>
                  <a:txBody>
                    <a:bodyPr/>
                    <a:lstStyle/>
                    <a:p>
                      <a:pPr lvl="0" algn="l"/>
                      <a:r>
                        <a:rPr lang="en-US" sz="1500" b="1" dirty="0"/>
                        <a:t>National pollution inventories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2"/>
                  </a:ext>
                </a:extLst>
              </a:tr>
              <a:tr h="333648">
                <a:tc>
                  <a:txBody>
                    <a:bodyPr/>
                    <a:lstStyle/>
                    <a:p>
                      <a:pPr lvl="0" algn="l"/>
                      <a:r>
                        <a:rPr lang="en-US" sz="1500" b="1" dirty="0"/>
                        <a:t>Biomass burning</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lvl="0" algn="l"/>
                      <a:r>
                        <a:rPr lang="en-US" sz="1500" b="1" dirty="0"/>
                        <a:t>Regional and local transport of pollutants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3"/>
                  </a:ext>
                </a:extLst>
              </a:tr>
              <a:tr h="333648">
                <a:tc>
                  <a:txBody>
                    <a:bodyPr/>
                    <a:lstStyle/>
                    <a:p>
                      <a:pPr lvl="0" algn="l"/>
                      <a:r>
                        <a:rPr lang="en-US" sz="1500" b="1" dirty="0"/>
                        <a:t>Synergistic GOES-16/17 Products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lvl="0" algn="l"/>
                      <a:r>
                        <a:rPr lang="en-US" sz="1500" b="1" dirty="0"/>
                        <a:t>Sea breeze studies for Florida and Cuba</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4"/>
                  </a:ext>
                </a:extLst>
              </a:tr>
              <a:tr h="33364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Advanced aerosol products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solidFill>
                      <a:schemeClr val="accent3">
                        <a:lumMod val="40000"/>
                        <a:lumOff val="60000"/>
                      </a:schemeClr>
                    </a:solidFill>
                  </a:tcPr>
                </a:tc>
                <a:tc>
                  <a:txBody>
                    <a:bodyPr/>
                    <a:lstStyle/>
                    <a:p>
                      <a:pPr lvl="0" algn="l"/>
                      <a:r>
                        <a:rPr lang="en-US" sz="1500" b="1" dirty="0"/>
                        <a:t>Transboundary pollution gradients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5"/>
                  </a:ext>
                </a:extLst>
              </a:tr>
              <a:tr h="333648">
                <a:tc>
                  <a:txBody>
                    <a:bodyPr/>
                    <a:lstStyle/>
                    <a:p>
                      <a:pPr lvl="0" algn="l"/>
                      <a:r>
                        <a:rPr lang="en-US" sz="1500" b="1" dirty="0"/>
                        <a:t>Soil NO</a:t>
                      </a:r>
                      <a:r>
                        <a:rPr lang="en-US" sz="1500" b="1" baseline="-25000" dirty="0"/>
                        <a:t>x</a:t>
                      </a:r>
                      <a:r>
                        <a:rPr lang="en-US" sz="1500" b="1" dirty="0"/>
                        <a:t> after fertilizer application and after rainfall</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Transatlantic dust transport</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extLst>
                  <a:ext uri="{0D108BD9-81ED-4DB2-BD59-A6C34878D82A}">
                    <a16:rowId xmlns:a16="http://schemas.microsoft.com/office/drawing/2014/main" val="10006"/>
                  </a:ext>
                </a:extLst>
              </a:tr>
              <a:tr h="333648">
                <a:tc>
                  <a:txBody>
                    <a:bodyPr/>
                    <a:lstStyle/>
                    <a:p>
                      <a:pPr lvl="0" algn="l"/>
                      <a:r>
                        <a:rPr lang="en-US" sz="1500" b="1" dirty="0"/>
                        <a:t>Solar-induced fluorescence from chlorophyll</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cap="all" dirty="0"/>
                        <a:t>HIGH TIME RESOLUTION EXPERIMENTS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7"/>
                  </a:ext>
                </a:extLst>
              </a:tr>
              <a:tr h="433426">
                <a:tc>
                  <a:txBody>
                    <a:bodyPr/>
                    <a:lstStyle/>
                    <a:p>
                      <a:pPr lvl="0" algn="l"/>
                      <a:r>
                        <a:rPr lang="en-US" sz="1500" b="1" dirty="0"/>
                        <a:t>Foliage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Lightning NO</a:t>
                      </a:r>
                      <a:r>
                        <a:rPr lang="en-US" sz="1500" b="1" baseline="-25000" dirty="0"/>
                        <a:t>x</a:t>
                      </a:r>
                      <a:endParaRPr lang="en-US" sz="1500" b="1" dirty="0"/>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8"/>
                  </a:ext>
                </a:extLst>
              </a:tr>
              <a:tr h="333648">
                <a:tc>
                  <a:txBody>
                    <a:bodyPr/>
                    <a:lstStyle/>
                    <a:p>
                      <a:pPr lvl="0" algn="l"/>
                      <a:r>
                        <a:rPr lang="en-US" sz="1500" b="1" dirty="0"/>
                        <a:t>Mapping NO</a:t>
                      </a:r>
                      <a:r>
                        <a:rPr lang="en-US" sz="1500" b="1" baseline="-25000" dirty="0"/>
                        <a:t>2</a:t>
                      </a:r>
                      <a:r>
                        <a:rPr lang="en-US" sz="1500" b="1" dirty="0"/>
                        <a:t> and SO</a:t>
                      </a:r>
                      <a:r>
                        <a:rPr lang="en-US" sz="1500" b="1" baseline="-25000" dirty="0"/>
                        <a:t>2</a:t>
                      </a:r>
                      <a:r>
                        <a:rPr lang="en-US" sz="1500" b="1" dirty="0"/>
                        <a:t> dry deposition at high resolution</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Morning and evening higher-frequency scans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09"/>
                  </a:ext>
                </a:extLst>
              </a:tr>
              <a:tr h="333648">
                <a:tc>
                  <a:txBody>
                    <a:bodyPr/>
                    <a:lstStyle/>
                    <a:p>
                      <a:pPr lvl="0" algn="l"/>
                      <a:r>
                        <a:rPr lang="en-US" sz="1500" b="1" dirty="0"/>
                        <a:t>Crop and forest damage from ground-level ozone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lvl="0" algn="l"/>
                      <a:r>
                        <a:rPr lang="en-US" sz="1500" b="1" dirty="0"/>
                        <a:t>Dwell-time studies and temporal selection to improve detection limits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0"/>
                  </a:ext>
                </a:extLst>
              </a:tr>
              <a:tr h="551245">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Halogen oxide studies in coastal and lake regions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Exploring the value of TEMPO in assessing pollution transport during upslope flows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1"/>
                  </a:ext>
                </a:extLst>
              </a:tr>
              <a:tr h="333648">
                <a:tc>
                  <a:txBody>
                    <a:bodyPr/>
                    <a:lstStyle/>
                    <a:p>
                      <a:pPr lvl="0" algn="l"/>
                      <a:r>
                        <a:rPr lang="en-US" sz="1500" b="1" dirty="0"/>
                        <a:t>Air pollution from oil and gas fields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Tidal effects on estuarine circulation and outflow plumes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2"/>
                  </a:ext>
                </a:extLst>
              </a:tr>
              <a:tr h="333648">
                <a:tc>
                  <a:txBody>
                    <a:bodyPr/>
                    <a:lstStyle/>
                    <a:p>
                      <a:pPr lvl="0" algn="l"/>
                      <a:r>
                        <a:rPr lang="en-US" sz="1500" b="1" dirty="0"/>
                        <a:t>Night light measurements resolving lighting type</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Air quality responses to sudden changes in emissions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3"/>
                  </a:ext>
                </a:extLst>
              </a:tr>
              <a:tr h="333648">
                <a:tc>
                  <a:txBody>
                    <a:bodyPr/>
                    <a:lstStyle/>
                    <a:p>
                      <a:pPr lvl="0" algn="l"/>
                      <a:r>
                        <a:rPr lang="en-US" sz="1500" b="1" dirty="0"/>
                        <a:t>Ship tracks, drilling platform plumes, and other concentrated sources.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Cloud field correlation with pollution</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accent6">
                        <a:lumMod val="40000"/>
                        <a:lumOff val="60000"/>
                      </a:schemeClr>
                    </a:solidFill>
                  </a:tcPr>
                </a:tc>
                <a:extLst>
                  <a:ext uri="{0D108BD9-81ED-4DB2-BD59-A6C34878D82A}">
                    <a16:rowId xmlns:a16="http://schemas.microsoft.com/office/drawing/2014/main" val="10014"/>
                  </a:ext>
                </a:extLst>
              </a:tr>
              <a:tr h="333648">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Water vapor studies</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accent3">
                        <a:lumMod val="40000"/>
                        <a:lumOff val="60000"/>
                      </a:schemeClr>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500" b="1" dirty="0"/>
                        <a:t>Agricultural soil NO</a:t>
                      </a:r>
                      <a:r>
                        <a:rPr lang="en-US" sz="1500" b="1" baseline="-25000" dirty="0"/>
                        <a:t>x</a:t>
                      </a:r>
                      <a:r>
                        <a:rPr lang="en-US" sz="1500" b="1" dirty="0"/>
                        <a:t> emissions and air quality</a:t>
                      </a:r>
                    </a:p>
                  </a:txBody>
                  <a:tcPr marL="121920" marR="121920" marT="60960" marB="6096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15"/>
                  </a:ext>
                </a:extLst>
              </a:tr>
            </a:tbl>
          </a:graphicData>
        </a:graphic>
      </p:graphicFrame>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93AA5-82BE-468E-90B3-DD1DC18545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ext Placeholder 3"/>
          <p:cNvSpPr>
            <a:spLocks noGrp="1"/>
          </p:cNvSpPr>
          <p:nvPr>
            <p:ph type="body" sz="quarter" idx="13"/>
          </p:nvPr>
        </p:nvSpPr>
        <p:spPr>
          <a:xfrm>
            <a:off x="504092" y="1"/>
            <a:ext cx="11183816" cy="968654"/>
          </a:xfrm>
        </p:spPr>
        <p:txBody>
          <a:bodyPr>
            <a:noAutofit/>
          </a:bodyPr>
          <a:lstStyle/>
          <a:p>
            <a:pPr>
              <a:spcBef>
                <a:spcPts val="0"/>
              </a:spcBef>
            </a:pPr>
            <a:r>
              <a:rPr lang="en-US" sz="3000" dirty="0">
                <a:solidFill>
                  <a:schemeClr val="bg1"/>
                </a:solidFill>
                <a:effectLst>
                  <a:outerShdw blurRad="38100" dist="38100" dir="2700000" algn="tl">
                    <a:srgbClr val="000000">
                      <a:alpha val="43137"/>
                    </a:srgbClr>
                  </a:outerShdw>
                </a:effectLst>
                <a:latin typeface="Arial Rounded MT Bold" panose="020F0704030504030204" pitchFamily="34" charset="77"/>
                <a:cs typeface="Arial Nova" panose="020F0502020204030204" pitchFamily="34" charset="0"/>
              </a:rPr>
              <a:t>TEMPO Green Paper: </a:t>
            </a:r>
          </a:p>
          <a:p>
            <a:pPr>
              <a:spcBef>
                <a:spcPts val="0"/>
              </a:spcBef>
            </a:pPr>
            <a:r>
              <a:rPr lang="en-US" sz="3000" dirty="0">
                <a:solidFill>
                  <a:schemeClr val="bg1"/>
                </a:solidFill>
                <a:effectLst>
                  <a:outerShdw blurRad="38100" dist="38100" dir="2700000" algn="tl">
                    <a:srgbClr val="000000">
                      <a:alpha val="43137"/>
                    </a:srgbClr>
                  </a:outerShdw>
                </a:effectLst>
                <a:latin typeface="Arial Rounded MT Bold" panose="020F0704030504030204" pitchFamily="34" charset="77"/>
                <a:cs typeface="Arial Nova" panose="020F0502020204030204" pitchFamily="34" charset="0"/>
              </a:rPr>
              <a:t>Chemistry Experiments with TEMPO</a:t>
            </a:r>
          </a:p>
        </p:txBody>
      </p:sp>
      <p:sp>
        <p:nvSpPr>
          <p:cNvPr id="6" name="TextBox 5"/>
          <p:cNvSpPr txBox="1"/>
          <p:nvPr/>
        </p:nvSpPr>
        <p:spPr>
          <a:xfrm>
            <a:off x="2180730" y="1281277"/>
            <a:ext cx="4371627"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rPr>
              <a:t>The TEMPO Green Paper living document at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hlinkClick r:id="rId3"/>
              </a:rPr>
              <a:t>weather.msfc.nasa.gov/tempo/</a:t>
            </a: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Helvetica" panose="020B0604020202020204" pitchFamily="34" charset="0"/>
            </a:endParaRPr>
          </a:p>
        </p:txBody>
      </p:sp>
      <p:sp>
        <p:nvSpPr>
          <p:cNvPr id="14" name="TextBox 13"/>
          <p:cNvSpPr txBox="1"/>
          <p:nvPr/>
        </p:nvSpPr>
        <p:spPr>
          <a:xfrm>
            <a:off x="9380662" y="1016582"/>
            <a:ext cx="2719898"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Helvetica" panose="020B0604020202020204" pitchFamily="34" charset="0"/>
              </a:rPr>
              <a:t>Early Adopters are key to building the TEMPO Green Paper!</a:t>
            </a:r>
          </a:p>
        </p:txBody>
      </p:sp>
      <p:sp>
        <p:nvSpPr>
          <p:cNvPr id="15" name="TextBox 14"/>
          <p:cNvSpPr txBox="1"/>
          <p:nvPr/>
        </p:nvSpPr>
        <p:spPr>
          <a:xfrm>
            <a:off x="9691196" y="3398533"/>
            <a:ext cx="2409364" cy="11079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Calibri" panose="020F0502020204030204"/>
                <a:ea typeface="+mn-ea"/>
                <a:cs typeface="Helvetica" panose="020B0604020202020204" pitchFamily="34" charset="0"/>
              </a:rPr>
              <a:t>Early Adopters can request high-time observations!</a:t>
            </a:r>
          </a:p>
        </p:txBody>
      </p:sp>
    </p:spTree>
    <p:extLst>
      <p:ext uri="{BB962C8B-B14F-4D97-AF65-F5344CB8AC3E}">
        <p14:creationId xmlns:p14="http://schemas.microsoft.com/office/powerpoint/2010/main" val="4076886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6071"/>
    </mc:Choice>
    <mc:Fallback xmlns="">
      <p:transition spd="slow" advTm="1607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457200"/>
            <a:fld id="{AEC11D65-9821-2B49-88CD-D477606C3EDA}" type="slidenum">
              <a:rPr lang="en-US">
                <a:solidFill>
                  <a:prstClr val="black">
                    <a:tint val="75000"/>
                  </a:prstClr>
                </a:solidFill>
                <a:latin typeface="Calibri"/>
              </a:rPr>
              <a:pPr defTabSz="457200"/>
              <a:t>26</a:t>
            </a:fld>
            <a:endParaRPr lang="en-US" dirty="0">
              <a:solidFill>
                <a:prstClr val="black">
                  <a:tint val="75000"/>
                </a:prstClr>
              </a:solidFill>
              <a:latin typeface="Calibri"/>
            </a:endParaRPr>
          </a:p>
        </p:txBody>
      </p:sp>
      <p:grpSp>
        <p:nvGrpSpPr>
          <p:cNvPr id="23" name="Group 22">
            <a:extLst>
              <a:ext uri="{FF2B5EF4-FFF2-40B4-BE49-F238E27FC236}">
                <a16:creationId xmlns:a16="http://schemas.microsoft.com/office/drawing/2014/main" id="{43AE6BBB-66BF-D041-AEF2-0CB4D68B83DD}"/>
              </a:ext>
            </a:extLst>
          </p:cNvPr>
          <p:cNvGrpSpPr/>
          <p:nvPr/>
        </p:nvGrpSpPr>
        <p:grpSpPr>
          <a:xfrm>
            <a:off x="1007534" y="1295401"/>
            <a:ext cx="10041466" cy="5559710"/>
            <a:chOff x="114625" y="1111207"/>
            <a:chExt cx="11763190" cy="5647337"/>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583" y="1113599"/>
              <a:ext cx="1362176" cy="133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070" y="2746115"/>
              <a:ext cx="1086612" cy="11830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032" y="2711258"/>
              <a:ext cx="1182116" cy="1182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0013" y="2513109"/>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0347" y="4027964"/>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6341299" y="2567342"/>
              <a:ext cx="1454147" cy="1313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89407" y="5089743"/>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8339453" y="4962192"/>
              <a:ext cx="1228125" cy="1147850"/>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10276475" y="5002591"/>
              <a:ext cx="1467845" cy="9990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01462" y="2202701"/>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4333410" y="2755729"/>
              <a:ext cx="1905382" cy="800924"/>
            </a:xfrm>
            <a:prstGeom prst="rect">
              <a:avLst/>
            </a:prstGeom>
            <a:solidFill>
              <a:schemeClr val="accent2">
                <a:tint val="20000"/>
                <a:alpha val="0"/>
              </a:schemeClr>
            </a:solidFill>
          </p:spPr>
        </p:pic>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3267" y="4052111"/>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625" y="5383915"/>
              <a:ext cx="1523886" cy="589744"/>
            </a:xfrm>
            <a:prstGeom prst="rect">
              <a:avLst/>
            </a:prstGeom>
          </p:spPr>
        </p:pic>
        <p:pic>
          <p:nvPicPr>
            <p:cNvPr id="20" name="Picture 19"/>
            <p:cNvPicPr>
              <a:picLocks noChangeAspect="1"/>
            </p:cNvPicPr>
            <p:nvPr/>
          </p:nvPicPr>
          <p:blipFill>
            <a:blip r:embed="rId16"/>
            <a:stretch>
              <a:fillRect/>
            </a:stretch>
          </p:blipFill>
          <p:spPr>
            <a:xfrm>
              <a:off x="5151826" y="3893374"/>
              <a:ext cx="1792572" cy="1020016"/>
            </a:xfrm>
            <a:prstGeom prst="rect">
              <a:avLst/>
            </a:prstGeom>
          </p:spPr>
        </p:pic>
        <p:pic>
          <p:nvPicPr>
            <p:cNvPr id="22" name="Picture 21"/>
            <p:cNvPicPr>
              <a:picLocks noChangeAspect="1"/>
            </p:cNvPicPr>
            <p:nvPr/>
          </p:nvPicPr>
          <p:blipFill>
            <a:blip r:embed="rId17"/>
            <a:stretch>
              <a:fillRect/>
            </a:stretch>
          </p:blipFill>
          <p:spPr>
            <a:xfrm>
              <a:off x="3210525" y="6259503"/>
              <a:ext cx="6075749" cy="427085"/>
            </a:xfrm>
            <a:prstGeom prst="rect">
              <a:avLst/>
            </a:prstGeom>
          </p:spPr>
        </p:pic>
        <p:pic>
          <p:nvPicPr>
            <p:cNvPr id="24" name="Picture 23"/>
            <p:cNvPicPr>
              <a:picLocks noChangeAspect="1"/>
            </p:cNvPicPr>
            <p:nvPr/>
          </p:nvPicPr>
          <p:blipFill>
            <a:blip r:embed="rId18"/>
            <a:stretch>
              <a:fillRect/>
            </a:stretch>
          </p:blipFill>
          <p:spPr>
            <a:xfrm>
              <a:off x="205619" y="6113104"/>
              <a:ext cx="1532484" cy="324526"/>
            </a:xfrm>
            <a:prstGeom prst="rect">
              <a:avLst/>
            </a:prstGeom>
          </p:spPr>
        </p:pic>
        <p:pic>
          <p:nvPicPr>
            <p:cNvPr id="25" name="Picture 24"/>
            <p:cNvPicPr>
              <a:picLocks noChangeAspect="1"/>
            </p:cNvPicPr>
            <p:nvPr/>
          </p:nvPicPr>
          <p:blipFill>
            <a:blip r:embed="rId19"/>
            <a:stretch>
              <a:fillRect/>
            </a:stretch>
          </p:blipFill>
          <p:spPr>
            <a:xfrm>
              <a:off x="10826195" y="3800951"/>
              <a:ext cx="1051620" cy="1051620"/>
            </a:xfrm>
            <a:prstGeom prst="rect">
              <a:avLst/>
            </a:prstGeom>
          </p:spPr>
        </p:pic>
        <p:pic>
          <p:nvPicPr>
            <p:cNvPr id="26" name="Picture 25"/>
            <p:cNvPicPr>
              <a:picLocks noChangeAspect="1"/>
            </p:cNvPicPr>
            <p:nvPr/>
          </p:nvPicPr>
          <p:blipFill>
            <a:blip r:embed="rId20"/>
            <a:stretch>
              <a:fillRect/>
            </a:stretch>
          </p:blipFill>
          <p:spPr>
            <a:xfrm>
              <a:off x="9505427" y="3840655"/>
              <a:ext cx="1007278" cy="1007278"/>
            </a:xfrm>
            <a:prstGeom prst="rect">
              <a:avLst/>
            </a:prstGeom>
          </p:spPr>
        </p:pic>
        <p:pic>
          <p:nvPicPr>
            <p:cNvPr id="27" name="Picture 26"/>
            <p:cNvPicPr>
              <a:picLocks noChangeAspect="1"/>
            </p:cNvPicPr>
            <p:nvPr/>
          </p:nvPicPr>
          <p:blipFill>
            <a:blip r:embed="rId21"/>
            <a:stretch>
              <a:fillRect/>
            </a:stretch>
          </p:blipFill>
          <p:spPr>
            <a:xfrm>
              <a:off x="9726756" y="5840715"/>
              <a:ext cx="1099439" cy="917829"/>
            </a:xfrm>
            <a:prstGeom prst="rect">
              <a:avLst/>
            </a:prstGeom>
          </p:spPr>
        </p:pic>
        <p:pic>
          <p:nvPicPr>
            <p:cNvPr id="28" name="Picture 27"/>
            <p:cNvPicPr>
              <a:picLocks noChangeAspect="1"/>
            </p:cNvPicPr>
            <p:nvPr/>
          </p:nvPicPr>
          <p:blipFill rotWithShape="1">
            <a:blip r:embed="rId22"/>
            <a:srcRect l="11328" r="14978" b="35467"/>
            <a:stretch/>
          </p:blipFill>
          <p:spPr>
            <a:xfrm>
              <a:off x="7912950" y="2567341"/>
              <a:ext cx="1221742" cy="1179852"/>
            </a:xfrm>
            <a:prstGeom prst="rect">
              <a:avLst/>
            </a:prstGeom>
          </p:spPr>
        </p:pic>
        <p:pic>
          <p:nvPicPr>
            <p:cNvPr id="29" name="Picture 28"/>
            <p:cNvPicPr>
              <a:picLocks noChangeAspect="1"/>
            </p:cNvPicPr>
            <p:nvPr/>
          </p:nvPicPr>
          <p:blipFill>
            <a:blip r:embed="rId23"/>
            <a:stretch>
              <a:fillRect/>
            </a:stretch>
          </p:blipFill>
          <p:spPr>
            <a:xfrm>
              <a:off x="7349203" y="4145957"/>
              <a:ext cx="1930400" cy="694944"/>
            </a:xfrm>
            <a:prstGeom prst="rect">
              <a:avLst/>
            </a:prstGeom>
          </p:spPr>
        </p:pic>
        <p:pic>
          <p:nvPicPr>
            <p:cNvPr id="30" name="Picture 29"/>
            <p:cNvPicPr>
              <a:picLocks noChangeAspect="1"/>
            </p:cNvPicPr>
            <p:nvPr/>
          </p:nvPicPr>
          <p:blipFill>
            <a:blip r:embed="rId24"/>
            <a:stretch>
              <a:fillRect/>
            </a:stretch>
          </p:blipFill>
          <p:spPr>
            <a:xfrm>
              <a:off x="1946122" y="5362436"/>
              <a:ext cx="1139088" cy="1147850"/>
            </a:xfrm>
            <a:prstGeom prst="rect">
              <a:avLst/>
            </a:prstGeom>
          </p:spPr>
        </p:pic>
        <p:pic>
          <p:nvPicPr>
            <p:cNvPr id="31" name="Picture 30"/>
            <p:cNvPicPr>
              <a:picLocks noChangeAspect="1"/>
            </p:cNvPicPr>
            <p:nvPr/>
          </p:nvPicPr>
          <p:blipFill>
            <a:blip r:embed="rId25"/>
            <a:stretch>
              <a:fillRect/>
            </a:stretch>
          </p:blipFill>
          <p:spPr>
            <a:xfrm>
              <a:off x="3504426" y="5009270"/>
              <a:ext cx="1871861" cy="1110426"/>
            </a:xfrm>
            <a:prstGeom prst="rect">
              <a:avLst/>
            </a:prstGeom>
          </p:spPr>
        </p:pic>
        <p:pic>
          <p:nvPicPr>
            <p:cNvPr id="32" name="Picture 31"/>
            <p:cNvPicPr>
              <a:picLocks noChangeAspect="1"/>
            </p:cNvPicPr>
            <p:nvPr/>
          </p:nvPicPr>
          <p:blipFill>
            <a:blip r:embed="rId26"/>
            <a:stretch>
              <a:fillRect/>
            </a:stretch>
          </p:blipFill>
          <p:spPr>
            <a:xfrm>
              <a:off x="2850162" y="4172809"/>
              <a:ext cx="2022332" cy="679504"/>
            </a:xfrm>
            <a:prstGeom prst="rect">
              <a:avLst/>
            </a:prstGeom>
          </p:spPr>
        </p:pic>
        <p:pic>
          <p:nvPicPr>
            <p:cNvPr id="2" name="Picture 1" descr="WUSL.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775131" y="2348285"/>
              <a:ext cx="1061808" cy="1061808"/>
            </a:xfrm>
            <a:prstGeom prst="rect">
              <a:avLst/>
            </a:prstGeom>
          </p:spPr>
        </p:pic>
        <p:sp>
          <p:nvSpPr>
            <p:cNvPr id="10" name="AutoShape 2">
              <a:extLst>
                <a:ext uri="{FF2B5EF4-FFF2-40B4-BE49-F238E27FC236}">
                  <a16:creationId xmlns:a16="http://schemas.microsoft.com/office/drawing/2014/main" id="{35691E1B-ADB2-2846-8CF0-31FAD0A8F1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4">
              <a:extLst>
                <a:ext uri="{FF2B5EF4-FFF2-40B4-BE49-F238E27FC236}">
                  <a16:creationId xmlns:a16="http://schemas.microsoft.com/office/drawing/2014/main" id="{06447060-6CF8-7A48-8111-68B1F6057FC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AutoShape 8">
              <a:extLst>
                <a:ext uri="{FF2B5EF4-FFF2-40B4-BE49-F238E27FC236}">
                  <a16:creationId xmlns:a16="http://schemas.microsoft.com/office/drawing/2014/main" id="{AA4DEA76-F5B2-5B48-81B2-3CFAA4A6316F}"/>
                </a:ext>
              </a:extLst>
            </p:cNvPr>
            <p:cNvSpPr>
              <a:spLocks noChangeAspect="1" noChangeArrowheads="1"/>
            </p:cNvSpPr>
            <p:nvPr/>
          </p:nvSpPr>
          <p:spPr bwMode="auto">
            <a:xfrm>
              <a:off x="526354" y="226686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descr="Maxar - Space Foundation">
              <a:extLst>
                <a:ext uri="{FF2B5EF4-FFF2-40B4-BE49-F238E27FC236}">
                  <a16:creationId xmlns:a16="http://schemas.microsoft.com/office/drawing/2014/main" id="{53A16555-78B8-144F-99C0-3EB00C78BE7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208521" y="1111207"/>
              <a:ext cx="2413912" cy="43450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One Global Network for a Hyper-connected World | Intelsat">
              <a:extLst>
                <a:ext uri="{FF2B5EF4-FFF2-40B4-BE49-F238E27FC236}">
                  <a16:creationId xmlns:a16="http://schemas.microsoft.com/office/drawing/2014/main" id="{CCA43223-8537-C544-87F8-21E48B955F5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272898" y="1743935"/>
              <a:ext cx="2328035" cy="61211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ASA">
              <a:extLst>
                <a:ext uri="{FF2B5EF4-FFF2-40B4-BE49-F238E27FC236}">
                  <a16:creationId xmlns:a16="http://schemas.microsoft.com/office/drawing/2014/main" id="{6E1ED8DE-97D2-B34D-82E3-45DDE3D2A78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3267" y="1321300"/>
              <a:ext cx="1448483" cy="114353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mithsonian Astrophysical Observatory (SAO) | Office of Fellowships">
              <a:extLst>
                <a:ext uri="{FF2B5EF4-FFF2-40B4-BE49-F238E27FC236}">
                  <a16:creationId xmlns:a16="http://schemas.microsoft.com/office/drawing/2014/main" id="{4BA50268-90FB-4D4E-A636-BE99797AE64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00270" y="1352779"/>
              <a:ext cx="1149892" cy="114353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Center for Astrophysics | Harvard &amp; Smithsonian – Cambridge Science Festival">
              <a:extLst>
                <a:ext uri="{FF2B5EF4-FFF2-40B4-BE49-F238E27FC236}">
                  <a16:creationId xmlns:a16="http://schemas.microsoft.com/office/drawing/2014/main" id="{67D73737-29EA-714B-A4F0-0F90546CC83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60196" y="1488771"/>
              <a:ext cx="1585510" cy="67950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paceX">
              <a:extLst>
                <a:ext uri="{FF2B5EF4-FFF2-40B4-BE49-F238E27FC236}">
                  <a16:creationId xmlns:a16="http://schemas.microsoft.com/office/drawing/2014/main" id="{98262EA0-BA91-5349-92CE-C147BD7A9200}"/>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9762" t="36008" r="7673" b="31026"/>
            <a:stretch/>
          </p:blipFill>
          <p:spPr bwMode="auto">
            <a:xfrm>
              <a:off x="10106695" y="1429433"/>
              <a:ext cx="1362176" cy="54388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134249D2-BBA1-BE47-BCD1-95C8F8DCB290}"/>
              </a:ext>
            </a:extLst>
          </p:cNvPr>
          <p:cNvSpPr txBox="1"/>
          <p:nvPr/>
        </p:nvSpPr>
        <p:spPr>
          <a:xfrm>
            <a:off x="2851889" y="-527"/>
            <a:ext cx="7448550" cy="1077218"/>
          </a:xfrm>
          <a:prstGeom prst="rect">
            <a:avLst/>
          </a:prstGeom>
          <a:noFill/>
        </p:spPr>
        <p:txBody>
          <a:bodyPr wrap="square" rtlCol="0">
            <a:spAutoFit/>
          </a:bodyPr>
          <a:lstStyle/>
          <a:p>
            <a:pPr algn="ctr"/>
            <a:r>
              <a:rPr lang="en-US" sz="3200" b="1" dirty="0">
                <a:solidFill>
                  <a:schemeClr val="bg1"/>
                </a:solidFill>
                <a:latin typeface="Arial Rounded MT Bold" panose="020F0704030504030204" pitchFamily="34" charset="77"/>
              </a:rPr>
              <a:t>We are on track to get ready for the TEMPO launch in January 2023</a:t>
            </a:r>
            <a:r>
              <a:rPr lang="en-US" sz="3200" dirty="0">
                <a:solidFill>
                  <a:schemeClr val="bg1"/>
                </a:solidFill>
              </a:rPr>
              <a:t>.</a:t>
            </a:r>
          </a:p>
        </p:txBody>
      </p:sp>
    </p:spTree>
    <p:extLst>
      <p:ext uri="{BB962C8B-B14F-4D97-AF65-F5344CB8AC3E}">
        <p14:creationId xmlns:p14="http://schemas.microsoft.com/office/powerpoint/2010/main" val="750413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5488278" y="1602336"/>
            <a:ext cx="6158752" cy="3331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defTabSz="457200" eaLnBrk="1" hangingPunct="1">
              <a:defRPr/>
            </a:pPr>
            <a:r>
              <a:rPr lang="en-US" sz="2800" b="1" dirty="0">
                <a:solidFill>
                  <a:srgbClr val="0000A9"/>
                </a:solidFill>
                <a:cs typeface="Arial" charset="0"/>
              </a:rPr>
              <a:t>Tropospheric Emissions: Monitoring of Pollution (TEMPO)</a:t>
            </a:r>
            <a:endParaRPr lang="en-US" sz="1600" b="1" dirty="0"/>
          </a:p>
          <a:p>
            <a:pPr algn="r" defTabSz="457200" eaLnBrk="1" hangingPunct="1">
              <a:spcBef>
                <a:spcPts val="900"/>
              </a:spcBef>
            </a:pPr>
            <a:r>
              <a:rPr lang="en-US" sz="1600" b="1" dirty="0" err="1"/>
              <a:t>Xiong</a:t>
            </a:r>
            <a:r>
              <a:rPr lang="en-US" sz="1600" b="1" dirty="0"/>
              <a:t> Liu</a:t>
            </a:r>
            <a:r>
              <a:rPr lang="en-US" sz="1600" b="1" baseline="30000" dirty="0"/>
              <a:t>1,*</a:t>
            </a:r>
            <a:r>
              <a:rPr lang="en-US" sz="1600" dirty="0"/>
              <a:t>, </a:t>
            </a:r>
            <a:r>
              <a:rPr lang="en-US" sz="1600" b="1" dirty="0"/>
              <a:t>Kelly Chance</a:t>
            </a:r>
            <a:r>
              <a:rPr lang="en-US" sz="1600" b="1" baseline="30000" dirty="0"/>
              <a:t>1</a:t>
            </a:r>
            <a:r>
              <a:rPr lang="en-US" sz="1600" b="1" dirty="0"/>
              <a:t> </a:t>
            </a:r>
          </a:p>
          <a:p>
            <a:pPr algn="r" defTabSz="457200" eaLnBrk="1" hangingPunct="1">
              <a:spcBef>
                <a:spcPts val="900"/>
              </a:spcBef>
            </a:pPr>
            <a:r>
              <a:rPr lang="en-US" sz="1800" b="1" dirty="0"/>
              <a:t>on behalf of The TEMPO Team</a:t>
            </a:r>
          </a:p>
          <a:p>
            <a:pPr algn="r" defTabSz="457200" eaLnBrk="1" hangingPunct="1">
              <a:spcBef>
                <a:spcPts val="900"/>
              </a:spcBef>
            </a:pPr>
            <a:r>
              <a:rPr lang="en-US" sz="1600" b="1" baseline="30000" dirty="0"/>
              <a:t>1</a:t>
            </a:r>
            <a:r>
              <a:rPr lang="en-US" sz="1600" b="1" dirty="0"/>
              <a:t>Center for Astrophysics | Harvard &amp; Smithsonian</a:t>
            </a:r>
          </a:p>
          <a:p>
            <a:pPr algn="r" defTabSz="457200" eaLnBrk="1" hangingPunct="1"/>
            <a:endParaRPr lang="en-US" sz="1400" b="1" dirty="0"/>
          </a:p>
          <a:p>
            <a:pPr algn="r" defTabSz="457200" eaLnBrk="1" hangingPunct="1"/>
            <a:r>
              <a:rPr lang="en-US" sz="1600" b="1" dirty="0"/>
              <a:t>* </a:t>
            </a:r>
            <a:r>
              <a:rPr lang="en-US" sz="1600" b="1" dirty="0" err="1"/>
              <a:t>xliu@cfa.harvard.edu</a:t>
            </a:r>
            <a:r>
              <a:rPr lang="en-US" sz="1400" b="1" dirty="0"/>
              <a:t>   </a:t>
            </a:r>
          </a:p>
          <a:p>
            <a:pPr marL="1949450" algn="r" fontAlgn="base">
              <a:lnSpc>
                <a:spcPct val="80000"/>
              </a:lnSpc>
              <a:spcBef>
                <a:spcPct val="0"/>
              </a:spcBef>
              <a:spcAft>
                <a:spcPct val="0"/>
              </a:spcAft>
              <a:defRPr/>
            </a:pPr>
            <a:endParaRPr lang="en-US" sz="1700" b="1" dirty="0">
              <a:solidFill>
                <a:srgbClr val="239009"/>
              </a:solidFill>
            </a:endParaRPr>
          </a:p>
          <a:p>
            <a:pPr marL="1949450" algn="r" fontAlgn="base">
              <a:lnSpc>
                <a:spcPct val="80000"/>
              </a:lnSpc>
              <a:spcBef>
                <a:spcPct val="0"/>
              </a:spcBef>
              <a:spcAft>
                <a:spcPct val="0"/>
              </a:spcAft>
              <a:defRPr/>
            </a:pPr>
            <a:endParaRPr lang="en-US" sz="1600" b="1" dirty="0">
              <a:solidFill>
                <a:srgbClr val="239009"/>
              </a:solidFill>
            </a:endParaRPr>
          </a:p>
          <a:p>
            <a:pPr marL="1949450" algn="r" fontAlgn="base">
              <a:lnSpc>
                <a:spcPct val="80000"/>
              </a:lnSpc>
              <a:spcBef>
                <a:spcPct val="0"/>
              </a:spcBef>
              <a:spcAft>
                <a:spcPct val="0"/>
              </a:spcAft>
              <a:defRPr/>
            </a:pPr>
            <a:r>
              <a:rPr lang="en-US" sz="1600" b="1" dirty="0">
                <a:solidFill>
                  <a:srgbClr val="239009"/>
                </a:solidFill>
              </a:rPr>
              <a:t>GESTAR II Seminar</a:t>
            </a:r>
          </a:p>
          <a:p>
            <a:pPr marL="1949450" algn="r" fontAlgn="base">
              <a:lnSpc>
                <a:spcPct val="80000"/>
              </a:lnSpc>
              <a:spcBef>
                <a:spcPct val="0"/>
              </a:spcBef>
              <a:spcAft>
                <a:spcPct val="0"/>
              </a:spcAft>
              <a:defRPr/>
            </a:pPr>
            <a:r>
              <a:rPr lang="en-US" sz="1600" b="1" dirty="0">
                <a:solidFill>
                  <a:srgbClr val="239009"/>
                </a:solidFill>
              </a:rPr>
              <a:t>July 14, 2022</a:t>
            </a:r>
          </a:p>
        </p:txBody>
      </p:sp>
      <p:pic>
        <p:nvPicPr>
          <p:cNvPr id="3" name="Picture 18" descr="Center for Astrophysics | Harvard &amp; Smithsonian – Cambridge Science Festival">
            <a:extLst>
              <a:ext uri="{FF2B5EF4-FFF2-40B4-BE49-F238E27FC236}">
                <a16:creationId xmlns:a16="http://schemas.microsoft.com/office/drawing/2014/main" id="{6FD42EBD-85BA-4040-A592-83BA40C20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0" y="5899578"/>
            <a:ext cx="1411871" cy="5517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ollage of a person's face&#10;&#10;Description automatically generated with medium confidence">
            <a:extLst>
              <a:ext uri="{FF2B5EF4-FFF2-40B4-BE49-F238E27FC236}">
                <a16:creationId xmlns:a16="http://schemas.microsoft.com/office/drawing/2014/main" id="{11AD3C01-10C9-4A48-8DC0-F29D15299F84}"/>
              </a:ext>
            </a:extLst>
          </p:cNvPr>
          <p:cNvPicPr>
            <a:picLocks noChangeAspect="1"/>
          </p:cNvPicPr>
          <p:nvPr/>
        </p:nvPicPr>
        <p:blipFill>
          <a:blip r:embed="rId4"/>
          <a:stretch>
            <a:fillRect/>
          </a:stretch>
        </p:blipFill>
        <p:spPr>
          <a:xfrm>
            <a:off x="237508" y="2576944"/>
            <a:ext cx="5533902" cy="4150427"/>
          </a:xfrm>
          <a:prstGeom prst="rect">
            <a:avLst/>
          </a:prstGeom>
        </p:spPr>
      </p:pic>
    </p:spTree>
    <p:extLst>
      <p:ext uri="{BB962C8B-B14F-4D97-AF65-F5344CB8AC3E}">
        <p14:creationId xmlns:p14="http://schemas.microsoft.com/office/powerpoint/2010/main" val="143133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4762" y="12473"/>
            <a:ext cx="7521934" cy="960120"/>
          </a:xfrm>
        </p:spPr>
        <p:txBody>
          <a:bodyPr/>
          <a:lstStyle/>
          <a:p>
            <a:pPr fontAlgn="auto">
              <a:spcAft>
                <a:spcPts val="0"/>
              </a:spcAft>
              <a:defRPr/>
            </a:pPr>
            <a:r>
              <a:rPr lang="en-US" sz="2400" b="1" dirty="0">
                <a:solidFill>
                  <a:schemeClr val="bg1">
                    <a:lumMod val="85000"/>
                  </a:schemeClr>
                </a:solidFill>
                <a:ea typeface="ＭＳ Ｐゴシック" charset="-128"/>
              </a:rPr>
              <a:t>Hourly daytime atmospheric pollution over North America from the GEO</a:t>
            </a:r>
            <a:endParaRPr lang="en-US" sz="2400"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1851" y="1073789"/>
            <a:ext cx="4141714" cy="5525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0" y="1096604"/>
            <a:ext cx="8082643" cy="5460356"/>
          </a:xfrm>
          <a:prstGeom prst="rect">
            <a:avLst/>
          </a:prstGeom>
        </p:spPr>
        <p:txBody>
          <a:bodyPr wrap="square" lIns="91326" tIns="45664" rIns="91326" bIns="45664">
            <a:spAutoFit/>
          </a:bodyPr>
          <a:lstStyle/>
          <a:p>
            <a:pPr defTabSz="456633">
              <a:spcBef>
                <a:spcPts val="100"/>
              </a:spcBef>
              <a:defRPr/>
            </a:pPr>
            <a:r>
              <a:rPr lang="en-US" sz="1600" b="1" dirty="0">
                <a:solidFill>
                  <a:srgbClr val="1F497D"/>
                </a:solidFill>
                <a:latin typeface="Arial"/>
                <a:ea typeface="ＭＳ Ｐゴシック" charset="0"/>
                <a:cs typeface="Arial"/>
              </a:rPr>
              <a:t>NASA’s first Earth Venture Instrument (EVI) selected in 2012 &amp; first host payload </a:t>
            </a:r>
          </a:p>
          <a:p>
            <a:pPr defTabSz="456633">
              <a:spcBef>
                <a:spcPts val="100"/>
              </a:spcBef>
              <a:defRPr/>
            </a:pPr>
            <a:r>
              <a:rPr lang="en-US" sz="1600" b="1" dirty="0">
                <a:solidFill>
                  <a:srgbClr val="1F497D"/>
                </a:solidFill>
                <a:latin typeface="Arial"/>
                <a:ea typeface="ＭＳ Ｐゴシック" charset="0"/>
                <a:cs typeface="Arial"/>
              </a:rPr>
              <a:t>PI:</a:t>
            </a:r>
            <a:r>
              <a:rPr lang="en-US" sz="1600" dirty="0">
                <a:solidFill>
                  <a:srgbClr val="1F497D"/>
                </a:solidFill>
                <a:latin typeface="Arial"/>
                <a:ea typeface="ＭＳ Ｐゴシック" charset="0"/>
                <a:cs typeface="Arial"/>
              </a:rPr>
              <a:t> </a:t>
            </a:r>
            <a:r>
              <a:rPr lang="en-US" sz="1600" dirty="0">
                <a:solidFill>
                  <a:prstClr val="black"/>
                </a:solidFill>
                <a:latin typeface="Arial"/>
                <a:ea typeface="ＭＳ Ｐゴシック" charset="0"/>
                <a:cs typeface="Arial"/>
              </a:rPr>
              <a:t>Kelly Chance, SAO: STM, ground systems, science data processing center</a:t>
            </a:r>
          </a:p>
          <a:p>
            <a:pPr defTabSz="456633">
              <a:spcBef>
                <a:spcPts val="100"/>
              </a:spcBef>
              <a:defRPr/>
            </a:pPr>
            <a:r>
              <a:rPr lang="en-US" sz="1600" b="1" dirty="0">
                <a:solidFill>
                  <a:srgbClr val="1F497D"/>
                </a:solidFill>
                <a:latin typeface="Arial"/>
                <a:ea typeface="ＭＳ Ｐゴシック" charset="0"/>
                <a:cs typeface="Arial"/>
              </a:rPr>
              <a:t>Instrument Development: </a:t>
            </a:r>
            <a:r>
              <a:rPr lang="en-US" sz="1600" dirty="0">
                <a:solidFill>
                  <a:srgbClr val="000000"/>
                </a:solidFill>
                <a:latin typeface="Arial"/>
                <a:ea typeface="ＭＳ Ｐゴシック" charset="0"/>
                <a:cs typeface="Arial"/>
              </a:rPr>
              <a:t>Ball Aerospace</a:t>
            </a:r>
          </a:p>
          <a:p>
            <a:pPr defTabSz="456633">
              <a:spcBef>
                <a:spcPts val="100"/>
              </a:spcBef>
              <a:defRPr/>
            </a:pPr>
            <a:r>
              <a:rPr lang="en-US" sz="1600" b="1" dirty="0">
                <a:solidFill>
                  <a:srgbClr val="1F497D"/>
                </a:solidFill>
                <a:latin typeface="Arial"/>
                <a:ea typeface="ＭＳ Ｐゴシック" charset="0"/>
                <a:cs typeface="Arial"/>
              </a:rPr>
              <a:t>Instrument Project Management: </a:t>
            </a:r>
            <a:r>
              <a:rPr lang="en-US" sz="1600" dirty="0">
                <a:solidFill>
                  <a:srgbClr val="000000"/>
                </a:solidFill>
                <a:latin typeface="Arial"/>
                <a:ea typeface="ＭＳ Ｐゴシック" charset="0"/>
                <a:cs typeface="Arial"/>
              </a:rPr>
              <a:t>NASA </a:t>
            </a:r>
            <a:r>
              <a:rPr lang="en-US" sz="1600" dirty="0" err="1">
                <a:solidFill>
                  <a:srgbClr val="000000"/>
                </a:solidFill>
                <a:latin typeface="Arial"/>
                <a:ea typeface="ＭＳ Ｐゴシック" charset="0"/>
                <a:cs typeface="Arial"/>
              </a:rPr>
              <a:t>LaRC</a:t>
            </a:r>
            <a:r>
              <a:rPr lang="en-US" sz="1600" dirty="0">
                <a:solidFill>
                  <a:srgbClr val="000000"/>
                </a:solidFill>
                <a:latin typeface="Arial"/>
                <a:ea typeface="ＭＳ Ｐゴシック" charset="0"/>
                <a:cs typeface="Arial"/>
              </a:rPr>
              <a:t>, PM: Kevin Daugherty</a:t>
            </a:r>
          </a:p>
          <a:p>
            <a:pPr defTabSz="456633">
              <a:spcBef>
                <a:spcPts val="100"/>
              </a:spcBef>
              <a:defRPr/>
            </a:pPr>
            <a:r>
              <a:rPr lang="en-US" sz="1600" b="1" dirty="0">
                <a:solidFill>
                  <a:srgbClr val="1F497D"/>
                </a:solidFill>
                <a:latin typeface="Arial"/>
                <a:ea typeface="ＭＳ Ｐゴシック" charset="0"/>
                <a:cs typeface="Arial"/>
              </a:rPr>
              <a:t>Other Institutions: </a:t>
            </a:r>
            <a:r>
              <a:rPr lang="en-US" sz="1600" dirty="0">
                <a:solidFill>
                  <a:srgbClr val="000000"/>
                </a:solidFill>
                <a:latin typeface="Arial"/>
                <a:ea typeface="ＭＳ Ｐゴシック" charset="0"/>
                <a:cs typeface="Arial"/>
              </a:rPr>
              <a:t>NASA GSFC, NOAA, EPA, NCAR, Harvard, UC Berkeley, St. Louis U, UAH, U Nebraska</a:t>
            </a:r>
            <a:r>
              <a:rPr lang="en-US" sz="1600" dirty="0">
                <a:solidFill>
                  <a:prstClr val="black">
                    <a:lumMod val="95000"/>
                    <a:lumOff val="5000"/>
                  </a:prstClr>
                </a:solidFill>
                <a:latin typeface="Arial"/>
                <a:ea typeface="ＭＳ Ｐゴシック" charset="0"/>
                <a:cs typeface="Arial"/>
              </a:rPr>
              <a:t>, Sitting Bull College, RT Solutions, Carr Astronautics</a:t>
            </a:r>
          </a:p>
          <a:p>
            <a:pPr defTabSz="456633">
              <a:spcBef>
                <a:spcPts val="100"/>
              </a:spcBef>
              <a:defRPr/>
            </a:pPr>
            <a:r>
              <a:rPr lang="en-US" sz="1600" b="1" dirty="0">
                <a:solidFill>
                  <a:srgbClr val="1F497D"/>
                </a:solidFill>
                <a:latin typeface="Arial"/>
                <a:ea typeface="ＭＳ Ｐゴシック" charset="0"/>
                <a:cs typeface="Arial"/>
              </a:rPr>
              <a:t>International collaboration:</a:t>
            </a:r>
            <a:r>
              <a:rPr lang="en-US" sz="1600" dirty="0">
                <a:solidFill>
                  <a:prstClr val="black">
                    <a:lumMod val="95000"/>
                    <a:lumOff val="5000"/>
                  </a:prstClr>
                </a:solidFill>
                <a:latin typeface="Arial"/>
                <a:ea typeface="ＭＳ Ｐゴシック" charset="0"/>
                <a:cs typeface="Arial"/>
              </a:rPr>
              <a:t> Mexico, Canada, Cuba, Korea, U.K., ESA, </a:t>
            </a:r>
            <a:r>
              <a:rPr lang="en-US" sz="1600" dirty="0">
                <a:solidFill>
                  <a:srgbClr val="000000"/>
                </a:solidFill>
                <a:latin typeface="Arial"/>
                <a:ea typeface="ＭＳ Ｐゴシック" charset="0"/>
                <a:cs typeface="Arial"/>
              </a:rPr>
              <a:t>Spain</a:t>
            </a:r>
          </a:p>
          <a:p>
            <a:pPr defTabSz="456633">
              <a:spcBef>
                <a:spcPts val="700"/>
              </a:spcBef>
              <a:defRPr/>
            </a:pPr>
            <a:r>
              <a:rPr lang="en-US" sz="1600" b="1" dirty="0">
                <a:solidFill>
                  <a:srgbClr val="1F497D"/>
                </a:solidFill>
                <a:latin typeface="Arial"/>
                <a:ea typeface="ＭＳ Ｐゴシック" charset="0"/>
                <a:cs typeface="Arial"/>
              </a:rPr>
              <a:t>Mission Project Management: </a:t>
            </a:r>
            <a:r>
              <a:rPr lang="en-US" sz="1600" dirty="0">
                <a:solidFill>
                  <a:srgbClr val="000000"/>
                </a:solidFill>
                <a:latin typeface="Arial"/>
                <a:ea typeface="ＭＳ Ｐゴシック" charset="0"/>
                <a:cs typeface="Arial"/>
              </a:rPr>
              <a:t>NASA </a:t>
            </a:r>
            <a:r>
              <a:rPr lang="en-US" sz="1600" dirty="0" err="1">
                <a:solidFill>
                  <a:srgbClr val="000000"/>
                </a:solidFill>
                <a:latin typeface="Arial"/>
                <a:ea typeface="ＭＳ Ｐゴシック" charset="0"/>
                <a:cs typeface="Arial"/>
              </a:rPr>
              <a:t>LaRC</a:t>
            </a:r>
            <a:r>
              <a:rPr lang="en-US" sz="1600" dirty="0">
                <a:solidFill>
                  <a:srgbClr val="000000"/>
                </a:solidFill>
                <a:latin typeface="Arial"/>
                <a:ea typeface="ＭＳ Ｐゴシック" charset="0"/>
                <a:cs typeface="Arial"/>
              </a:rPr>
              <a:t>, current PM: Kevin Daugherty</a:t>
            </a:r>
          </a:p>
          <a:p>
            <a:pPr defTabSz="456633">
              <a:spcBef>
                <a:spcPts val="100"/>
              </a:spcBef>
              <a:defRPr/>
            </a:pPr>
            <a:r>
              <a:rPr lang="en-US" sz="1600" b="1" dirty="0">
                <a:solidFill>
                  <a:srgbClr val="1F497D"/>
                </a:solidFill>
                <a:latin typeface="Arial"/>
                <a:ea typeface="ＭＳ Ｐゴシック" charset="0"/>
                <a:cs typeface="Arial"/>
              </a:rPr>
              <a:t>Host Satellite Provider:</a:t>
            </a:r>
            <a:r>
              <a:rPr lang="en-US" sz="1600" dirty="0">
                <a:solidFill>
                  <a:srgbClr val="000000"/>
                </a:solidFill>
                <a:latin typeface="Arial"/>
                <a:ea typeface="ＭＳ Ｐゴシック" charset="0"/>
                <a:cs typeface="Arial"/>
              </a:rPr>
              <a:t> Maxar </a:t>
            </a:r>
            <a:r>
              <a:rPr lang="en-US" sz="1600" dirty="0"/>
              <a:t>Technologies</a:t>
            </a:r>
            <a:endParaRPr lang="en-US" sz="1600" dirty="0">
              <a:solidFill>
                <a:srgbClr val="000000"/>
              </a:solidFill>
              <a:latin typeface="Arial"/>
              <a:ea typeface="ＭＳ Ｐゴシック" charset="0"/>
              <a:cs typeface="Arial"/>
            </a:endParaRPr>
          </a:p>
          <a:p>
            <a:pPr defTabSz="456633">
              <a:spcBef>
                <a:spcPts val="100"/>
              </a:spcBef>
              <a:defRPr/>
            </a:pPr>
            <a:r>
              <a:rPr lang="en-US" sz="1600" b="1" dirty="0">
                <a:solidFill>
                  <a:srgbClr val="1F497D"/>
                </a:solidFill>
                <a:latin typeface="Arial"/>
                <a:ea typeface="ＭＳ Ｐゴシック" charset="0"/>
                <a:cs typeface="Arial"/>
              </a:rPr>
              <a:t>Satellite Host: </a:t>
            </a:r>
            <a:r>
              <a:rPr lang="en-US" sz="1600" dirty="0">
                <a:solidFill>
                  <a:srgbClr val="000000"/>
                </a:solidFill>
                <a:latin typeface="Arial"/>
                <a:ea typeface="ＭＳ Ｐゴシック" charset="0"/>
                <a:cs typeface="Arial"/>
              </a:rPr>
              <a:t>Intelsat (IS40e)</a:t>
            </a:r>
          </a:p>
          <a:p>
            <a:pPr defTabSz="456633">
              <a:spcBef>
                <a:spcPts val="100"/>
              </a:spcBef>
              <a:defRPr/>
            </a:pPr>
            <a:r>
              <a:rPr lang="en-US" sz="1600" b="1" dirty="0">
                <a:solidFill>
                  <a:srgbClr val="1F497D"/>
                </a:solidFill>
                <a:latin typeface="Arial"/>
                <a:ea typeface="ＭＳ Ｐゴシック" charset="0"/>
                <a:cs typeface="Arial"/>
              </a:rPr>
              <a:t>Launch: </a:t>
            </a:r>
            <a:r>
              <a:rPr lang="en-US" sz="1600" dirty="0">
                <a:solidFill>
                  <a:srgbClr val="000000"/>
                </a:solidFill>
                <a:latin typeface="Arial"/>
                <a:ea typeface="ＭＳ Ｐゴシック" charset="0"/>
                <a:cs typeface="Arial"/>
              </a:rPr>
              <a:t>SpaceX </a:t>
            </a:r>
          </a:p>
          <a:p>
            <a:pPr marL="118919" indent="-118919" defTabSz="456633">
              <a:spcBef>
                <a:spcPts val="1300"/>
              </a:spcBef>
              <a:defRPr/>
            </a:pPr>
            <a:r>
              <a:rPr lang="en-US" sz="1600" b="1" dirty="0">
                <a:solidFill>
                  <a:srgbClr val="1F497D"/>
                </a:solidFill>
                <a:latin typeface="Arial"/>
                <a:ea typeface="ＭＳ Ｐゴシック" charset="0"/>
                <a:cs typeface="Arial"/>
              </a:rPr>
              <a:t>Provides 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4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400" dirty="0">
                <a:solidFill>
                  <a:prstClr val="black"/>
                </a:solidFill>
                <a:latin typeface="Arial"/>
                <a:ea typeface="ＭＳ Ｐゴシック" charset="0"/>
                <a:cs typeface="Arial"/>
              </a:rPr>
              <a:t>Distinguishes boundary layer from free tropospheric &amp; stratospheric ozone</a:t>
            </a:r>
          </a:p>
          <a:p>
            <a:pPr marL="118919" indent="-118919" defTabSz="456633">
              <a:spcBef>
                <a:spcPts val="1300"/>
              </a:spcBef>
              <a:defRPr/>
            </a:pPr>
            <a:r>
              <a:rPr lang="en-US" sz="1600" b="1" dirty="0">
                <a:solidFill>
                  <a:srgbClr val="1F497D"/>
                </a:solidFill>
                <a:latin typeface="Arial"/>
                <a:ea typeface="ＭＳ Ｐゴシック" charset="0"/>
                <a:cs typeface="Arial"/>
              </a:rPr>
              <a:t>Aligned with Earth Science 2007 Decadal Survey recommendations</a:t>
            </a:r>
          </a:p>
          <a:p>
            <a:pPr marL="228316" lvl="1" indent="-109403" defTabSz="456633">
              <a:spcBef>
                <a:spcPts val="200"/>
              </a:spcBef>
              <a:buFont typeface="Arial" pitchFamily="34" charset="0"/>
              <a:buChar char="•"/>
              <a:defRPr/>
            </a:pPr>
            <a:r>
              <a:rPr lang="en-US" sz="1400" dirty="0">
                <a:solidFill>
                  <a:prstClr val="black"/>
                </a:solidFill>
                <a:latin typeface="Arial"/>
                <a:ea typeface="ＭＳ Ｐゴシック" charset="0"/>
                <a:cs typeface="Arial"/>
              </a:rPr>
              <a:t>Makes many of the GEO-CAPE atmospheric measurements </a:t>
            </a:r>
          </a:p>
          <a:p>
            <a:pPr marL="228316" lvl="1" indent="-109403" defTabSz="456633">
              <a:spcBef>
                <a:spcPts val="200"/>
              </a:spcBef>
              <a:buFont typeface="Arial" pitchFamily="34" charset="0"/>
              <a:buChar char="•"/>
              <a:defRPr/>
            </a:pPr>
            <a:r>
              <a:rPr lang="en-US" sz="1400" dirty="0">
                <a:solidFill>
                  <a:prstClr val="black"/>
                </a:solidFill>
                <a:latin typeface="Arial"/>
                <a:ea typeface="ＭＳ Ｐゴシック" charset="0"/>
                <a:cs typeface="Arial"/>
              </a:rPr>
              <a:t>Responds to the phased implementation recommendation of GEO-CAPE mission design team along with </a:t>
            </a:r>
            <a:r>
              <a:rPr lang="en-US" sz="1400" dirty="0" err="1">
                <a:solidFill>
                  <a:prstClr val="black"/>
                </a:solidFill>
                <a:latin typeface="Arial"/>
                <a:ea typeface="ＭＳ Ｐゴシック" charset="0"/>
                <a:cs typeface="Arial"/>
              </a:rPr>
              <a:t>GeoCarb</a:t>
            </a:r>
            <a:r>
              <a:rPr lang="en-US" sz="1400" dirty="0">
                <a:solidFill>
                  <a:prstClr val="black"/>
                </a:solidFill>
                <a:latin typeface="Arial"/>
                <a:ea typeface="ＭＳ Ｐゴシック" charset="0"/>
                <a:cs typeface="Arial"/>
              </a:rPr>
              <a:t> and GLIMR</a:t>
            </a:r>
            <a:endParaRPr lang="en-US" b="1" dirty="0">
              <a:solidFill>
                <a:srgbClr val="1F497D"/>
              </a:solidFill>
              <a:latin typeface="Arial"/>
              <a:ea typeface="ＭＳ Ｐゴシック" charset="0"/>
              <a:cs typeface="Arial"/>
            </a:endParaRPr>
          </a:p>
        </p:txBody>
      </p:sp>
      <p:sp>
        <p:nvSpPr>
          <p:cNvPr id="3" name="Slide Number Placeholder 2"/>
          <p:cNvSpPr>
            <a:spLocks noGrp="1"/>
          </p:cNvSpPr>
          <p:nvPr>
            <p:ph type="sldNum" sz="quarter" idx="12"/>
          </p:nvPr>
        </p:nvSpPr>
        <p:spPr/>
        <p:txBody>
          <a:bodyPr/>
          <a:lstStyle/>
          <a:p>
            <a:pPr defTabSz="457200">
              <a:defRPr/>
            </a:pPr>
            <a:fld id="{464442FC-C654-E44A-A663-725279F4C8FF}" type="slidenum">
              <a:rPr lang="en-US"/>
              <a:pPr defTabSz="457200">
                <a:defRPr/>
              </a:pPr>
              <a:t>4</a:t>
            </a:fld>
            <a:endParaRPr lang="en-US" dirty="0"/>
          </a:p>
        </p:txBody>
      </p:sp>
    </p:spTree>
    <p:extLst>
      <p:ext uri="{BB962C8B-B14F-4D97-AF65-F5344CB8AC3E}">
        <p14:creationId xmlns:p14="http://schemas.microsoft.com/office/powerpoint/2010/main" val="259702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4762" y="12473"/>
            <a:ext cx="7521934" cy="960120"/>
          </a:xfrm>
        </p:spPr>
        <p:txBody>
          <a:bodyPr/>
          <a:lstStyle/>
          <a:p>
            <a:pPr fontAlgn="auto">
              <a:spcAft>
                <a:spcPts val="0"/>
              </a:spcAft>
              <a:defRPr/>
            </a:pPr>
            <a:r>
              <a:rPr lang="en-US" sz="2400" b="1" dirty="0">
                <a:solidFill>
                  <a:schemeClr val="bg1">
                    <a:lumMod val="85000"/>
                  </a:schemeClr>
                </a:solidFill>
                <a:ea typeface="ＭＳ Ｐゴシック" charset="-128"/>
              </a:rPr>
              <a:t>North American Component of An International Geostationary Air Quality Constellation</a:t>
            </a:r>
            <a:endParaRPr lang="en-US" sz="2400" dirty="0">
              <a:solidFill>
                <a:schemeClr val="bg1">
                  <a:lumMod val="85000"/>
                </a:schemeClr>
              </a:solidFill>
              <a:ea typeface="+mj-ea"/>
            </a:endParaRPr>
          </a:p>
        </p:txBody>
      </p:sp>
      <p:sp>
        <p:nvSpPr>
          <p:cNvPr id="3" name="Slide Number Placeholder 2"/>
          <p:cNvSpPr>
            <a:spLocks noGrp="1"/>
          </p:cNvSpPr>
          <p:nvPr>
            <p:ph type="sldNum" sz="quarter" idx="12"/>
          </p:nvPr>
        </p:nvSpPr>
        <p:spPr/>
        <p:txBody>
          <a:bodyPr/>
          <a:lstStyle/>
          <a:p>
            <a:pPr defTabSz="457200">
              <a:defRPr/>
            </a:pPr>
            <a:fld id="{464442FC-C654-E44A-A663-725279F4C8FF}" type="slidenum">
              <a:rPr lang="en-US"/>
              <a:pPr defTabSz="457200">
                <a:defRPr/>
              </a:pPr>
              <a:t>5</a:t>
            </a:fld>
            <a:endParaRPr lang="en-US" dirty="0"/>
          </a:p>
        </p:txBody>
      </p:sp>
      <p:pic>
        <p:nvPicPr>
          <p:cNvPr id="6" name="그림 3">
            <a:extLst>
              <a:ext uri="{FF2B5EF4-FFF2-40B4-BE49-F238E27FC236}">
                <a16:creationId xmlns:a16="http://schemas.microsoft.com/office/drawing/2014/main" id="{E33D85F5-E283-934A-88EF-64B59BC1AE29}"/>
              </a:ext>
            </a:extLst>
          </p:cNvPr>
          <p:cNvPicPr>
            <a:picLocks noChangeAspect="1"/>
          </p:cNvPicPr>
          <p:nvPr/>
        </p:nvPicPr>
        <p:blipFill>
          <a:blip r:embed="rId3" cstate="print">
            <a:alphaModFix amt="87000"/>
            <a:extLst>
              <a:ext uri="{28A0092B-C50C-407E-A947-70E740481C1C}">
                <a14:useLocalDpi xmlns:a14="http://schemas.microsoft.com/office/drawing/2010/main" val="0"/>
              </a:ext>
            </a:extLst>
          </a:blip>
          <a:stretch>
            <a:fillRect/>
          </a:stretch>
        </p:blipFill>
        <p:spPr>
          <a:xfrm>
            <a:off x="1407810" y="1076011"/>
            <a:ext cx="9533300" cy="5769516"/>
          </a:xfrm>
          <a:prstGeom prst="rect">
            <a:avLst/>
          </a:prstGeom>
          <a:effectLst/>
        </p:spPr>
      </p:pic>
      <p:sp>
        <p:nvSpPr>
          <p:cNvPr id="7" name="TextBox 6">
            <a:extLst>
              <a:ext uri="{FF2B5EF4-FFF2-40B4-BE49-F238E27FC236}">
                <a16:creationId xmlns:a16="http://schemas.microsoft.com/office/drawing/2014/main" id="{C01D042D-8BDF-9944-B80B-BA18D1433853}"/>
              </a:ext>
            </a:extLst>
          </p:cNvPr>
          <p:cNvSpPr txBox="1"/>
          <p:nvPr/>
        </p:nvSpPr>
        <p:spPr>
          <a:xfrm>
            <a:off x="8005312" y="1544660"/>
            <a:ext cx="1414040" cy="307777"/>
          </a:xfrm>
          <a:prstGeom prst="rect">
            <a:avLst/>
          </a:prstGeom>
          <a:solidFill>
            <a:srgbClr val="FFFFFF"/>
          </a:solidFill>
          <a:ln w="28575">
            <a:solidFill>
              <a:srgbClr val="000000"/>
            </a:solidFill>
          </a:ln>
        </p:spPr>
        <p:txBody>
          <a:bodyPr wrap="square" rtlCol="0">
            <a:spAutoFit/>
          </a:bodyPr>
          <a:lstStyle/>
          <a:p>
            <a:pPr algn="ctr" defTabSz="810664" eaLnBrk="0" fontAlgn="base" hangingPunct="0">
              <a:spcBef>
                <a:spcPct val="0"/>
              </a:spcBef>
              <a:spcAft>
                <a:spcPct val="0"/>
              </a:spcAft>
              <a:defRPr/>
            </a:pPr>
            <a:r>
              <a:rPr lang="en-US" sz="1400" b="1" kern="0" dirty="0">
                <a:solidFill>
                  <a:srgbClr val="000099"/>
                </a:solidFill>
                <a:ea typeface="Arial Unicode MS" panose="020B0604020202020204" pitchFamily="34" charset="-128"/>
                <a:cs typeface="Helvetica" panose="020B0604020202020204" pitchFamily="34" charset="0"/>
              </a:rPr>
              <a:t>Launch Feb 2020</a:t>
            </a:r>
          </a:p>
        </p:txBody>
      </p:sp>
      <p:sp>
        <p:nvSpPr>
          <p:cNvPr id="8" name="TextBox 7">
            <a:extLst>
              <a:ext uri="{FF2B5EF4-FFF2-40B4-BE49-F238E27FC236}">
                <a16:creationId xmlns:a16="http://schemas.microsoft.com/office/drawing/2014/main" id="{AFA54C7F-F517-B642-806E-52AB4A20AEFD}"/>
              </a:ext>
            </a:extLst>
          </p:cNvPr>
          <p:cNvSpPr txBox="1"/>
          <p:nvPr/>
        </p:nvSpPr>
        <p:spPr>
          <a:xfrm>
            <a:off x="5467440" y="1544660"/>
            <a:ext cx="1414040" cy="307777"/>
          </a:xfrm>
          <a:prstGeom prst="rect">
            <a:avLst/>
          </a:prstGeom>
          <a:solidFill>
            <a:srgbClr val="FFFFFF"/>
          </a:solidFill>
          <a:ln w="28575">
            <a:solidFill>
              <a:srgbClr val="000000"/>
            </a:solidFill>
          </a:ln>
        </p:spPr>
        <p:txBody>
          <a:bodyPr wrap="square" rtlCol="0">
            <a:spAutoFit/>
          </a:bodyPr>
          <a:lstStyle/>
          <a:p>
            <a:pPr algn="ctr" defTabSz="810664" eaLnBrk="0" fontAlgn="base" hangingPunct="0">
              <a:spcBef>
                <a:spcPct val="0"/>
              </a:spcBef>
              <a:spcAft>
                <a:spcPct val="0"/>
              </a:spcAft>
              <a:defRPr/>
            </a:pPr>
            <a:r>
              <a:rPr lang="en-US" sz="1400" b="1" kern="0" dirty="0">
                <a:solidFill>
                  <a:srgbClr val="FF0000"/>
                </a:solidFill>
                <a:ea typeface="Arial Unicode MS" panose="020B0604020202020204" pitchFamily="34" charset="-128"/>
                <a:cs typeface="Helvetica" panose="020B0604020202020204" pitchFamily="34" charset="0"/>
              </a:rPr>
              <a:t>Launch 2023</a:t>
            </a:r>
          </a:p>
        </p:txBody>
      </p:sp>
      <p:sp>
        <p:nvSpPr>
          <p:cNvPr id="9" name="TextBox 8">
            <a:extLst>
              <a:ext uri="{FF2B5EF4-FFF2-40B4-BE49-F238E27FC236}">
                <a16:creationId xmlns:a16="http://schemas.microsoft.com/office/drawing/2014/main" id="{C7A3564F-A270-D54A-9DF6-C97A0C3EF326}"/>
              </a:ext>
            </a:extLst>
          </p:cNvPr>
          <p:cNvSpPr txBox="1"/>
          <p:nvPr/>
        </p:nvSpPr>
        <p:spPr>
          <a:xfrm>
            <a:off x="2199004" y="1549055"/>
            <a:ext cx="1414040" cy="307777"/>
          </a:xfrm>
          <a:prstGeom prst="rect">
            <a:avLst/>
          </a:prstGeom>
          <a:solidFill>
            <a:srgbClr val="FFFFFF"/>
          </a:solidFill>
          <a:ln w="28575">
            <a:solidFill>
              <a:srgbClr val="000000"/>
            </a:solidFill>
          </a:ln>
        </p:spPr>
        <p:txBody>
          <a:bodyPr wrap="square" rtlCol="0">
            <a:spAutoFit/>
          </a:bodyPr>
          <a:lstStyle/>
          <a:p>
            <a:pPr algn="ctr" defTabSz="810664" eaLnBrk="0" fontAlgn="base" hangingPunct="0">
              <a:spcBef>
                <a:spcPct val="0"/>
              </a:spcBef>
              <a:spcAft>
                <a:spcPct val="0"/>
              </a:spcAft>
              <a:defRPr/>
            </a:pPr>
            <a:r>
              <a:rPr lang="en-US" sz="1400" b="1" kern="0" dirty="0">
                <a:solidFill>
                  <a:srgbClr val="FF0000"/>
                </a:solidFill>
                <a:ea typeface="Arial Unicode MS" panose="020B0604020202020204" pitchFamily="34" charset="-128"/>
                <a:cs typeface="Helvetica" panose="020B0604020202020204" pitchFamily="34" charset="0"/>
              </a:rPr>
              <a:t>Launch Jan 2023</a:t>
            </a:r>
          </a:p>
        </p:txBody>
      </p:sp>
      <p:sp>
        <p:nvSpPr>
          <p:cNvPr id="10" name="TextBox 9">
            <a:extLst>
              <a:ext uri="{FF2B5EF4-FFF2-40B4-BE49-F238E27FC236}">
                <a16:creationId xmlns:a16="http://schemas.microsoft.com/office/drawing/2014/main" id="{797AF3C9-C052-814B-A9ED-4BCCDDABBF57}"/>
              </a:ext>
            </a:extLst>
          </p:cNvPr>
          <p:cNvSpPr txBox="1"/>
          <p:nvPr/>
        </p:nvSpPr>
        <p:spPr>
          <a:xfrm rot="10800000" flipV="1">
            <a:off x="9226337" y="6599306"/>
            <a:ext cx="1874987" cy="246221"/>
          </a:xfrm>
          <a:prstGeom prst="rect">
            <a:avLst/>
          </a:prstGeom>
          <a:noFill/>
        </p:spPr>
        <p:txBody>
          <a:bodyPr wrap="square" rtlCol="0">
            <a:spAutoFit/>
          </a:bodyPr>
          <a:lstStyle/>
          <a:p>
            <a:pPr defTabSz="1219170">
              <a:defRPr/>
            </a:pPr>
            <a:r>
              <a:rPr kumimoji="1" lang="en-US" altLang="ko-KR" sz="1000" dirty="0">
                <a:solidFill>
                  <a:prstClr val="white"/>
                </a:solidFill>
                <a:latin typeface="Helvetica" panose="020B0604020202020204" pitchFamily="34" charset="0"/>
                <a:ea typeface="Arial" charset="0"/>
                <a:cs typeface="Helvetica" panose="020B0604020202020204" pitchFamily="34" charset="0"/>
              </a:rPr>
              <a:t>Image Credit: NASA </a:t>
            </a:r>
            <a:r>
              <a:rPr kumimoji="1" lang="en-US" altLang="ko-KR" sz="1000" dirty="0" err="1">
                <a:solidFill>
                  <a:prstClr val="white"/>
                </a:solidFill>
                <a:latin typeface="Helvetica" panose="020B0604020202020204" pitchFamily="34" charset="0"/>
                <a:ea typeface="Arial" charset="0"/>
                <a:cs typeface="Helvetica" panose="020B0604020202020204" pitchFamily="34" charset="0"/>
              </a:rPr>
              <a:t>LaRC</a:t>
            </a:r>
            <a:endParaRPr kumimoji="1" lang="ko-KR" altLang="en-US" sz="1000" dirty="0">
              <a:solidFill>
                <a:prstClr val="white"/>
              </a:solidFill>
              <a:latin typeface="Helvetica" panose="020B0604020202020204" pitchFamily="34" charset="0"/>
              <a:ea typeface="Arial" charset="0"/>
              <a:cs typeface="Helvetica" panose="020B0604020202020204" pitchFamily="34" charset="0"/>
            </a:endParaRPr>
          </a:p>
        </p:txBody>
      </p:sp>
    </p:spTree>
    <p:extLst>
      <p:ext uri="{BB962C8B-B14F-4D97-AF65-F5344CB8AC3E}">
        <p14:creationId xmlns:p14="http://schemas.microsoft.com/office/powerpoint/2010/main" val="1411801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299430" y="1443841"/>
            <a:ext cx="4847921" cy="3970318"/>
          </a:xfrm>
          <a:prstGeom prst="rect">
            <a:avLst/>
          </a:prstGeom>
          <a:noFill/>
          <a:ln w="9525">
            <a:noFill/>
            <a:miter lim="800000"/>
            <a:headEnd/>
            <a:tailEnd/>
          </a:ln>
        </p:spPr>
        <p:txBody>
          <a:bodyPr wrap="square">
            <a:spAutoFit/>
          </a:bodyPr>
          <a:lstStyle/>
          <a:p>
            <a:pPr fontAlgn="base">
              <a:lnSpc>
                <a:spcPct val="90000"/>
              </a:lnSpc>
              <a:spcBef>
                <a:spcPct val="20000"/>
              </a:spcBef>
              <a:spcAft>
                <a:spcPct val="0"/>
              </a:spcAft>
              <a:defRPr/>
            </a:pPr>
            <a:r>
              <a:rPr lang="en-US" sz="4000" b="1" i="1" dirty="0">
                <a:solidFill>
                  <a:srgbClr val="000090"/>
                </a:solidFill>
                <a:latin typeface="Arial"/>
                <a:ea typeface="ＭＳ Ｐゴシック" charset="0"/>
                <a:cs typeface="Arial"/>
              </a:rPr>
              <a:t>TEMPO Requirements and Science Questions are leveraged from the GEO-CAPE Science Traceability Matrix</a:t>
            </a:r>
          </a:p>
        </p:txBody>
      </p:sp>
      <p:pic>
        <p:nvPicPr>
          <p:cNvPr id="457732" name="Picture 1" descr="GEOCAPE-aero-atmos-STM-11-28-2011_Page_1.png"/>
          <p:cNvPicPr>
            <a:picLocks noChangeAspect="1"/>
          </p:cNvPicPr>
          <p:nvPr/>
        </p:nvPicPr>
        <p:blipFill rotWithShape="1">
          <a:blip r:embed="rId2">
            <a:extLst>
              <a:ext uri="{28A0092B-C50C-407E-A947-70E740481C1C}">
                <a14:useLocalDpi xmlns:a14="http://schemas.microsoft.com/office/drawing/2010/main" val="0"/>
              </a:ext>
            </a:extLst>
          </a:blip>
          <a:srcRect l="2251" r="2711" b="3223"/>
          <a:stretch/>
        </p:blipFill>
        <p:spPr bwMode="auto">
          <a:xfrm>
            <a:off x="5477932" y="-417066"/>
            <a:ext cx="5520366" cy="7275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8A4BCF6A-9D6A-9B49-B6B4-CDD734472D1E}"/>
              </a:ext>
            </a:extLst>
          </p:cNvPr>
          <p:cNvSpPr>
            <a:spLocks noGrp="1"/>
          </p:cNvSpPr>
          <p:nvPr>
            <p:ph type="sldNum" sz="quarter" idx="12"/>
          </p:nvPr>
        </p:nvSpPr>
        <p:spPr/>
        <p:txBody>
          <a:bodyPr/>
          <a:lstStyle/>
          <a:p>
            <a:pPr>
              <a:defRPr/>
            </a:pPr>
            <a:fld id="{90F3D2DF-2FA7-D542-9882-A5D5130A4A1E}" type="slidenum">
              <a:rPr lang="en-US" smtClean="0">
                <a:solidFill>
                  <a:prstClr val="black">
                    <a:tint val="75000"/>
                  </a:prstClr>
                </a:solidFill>
                <a:latin typeface="Calibri"/>
              </a:rPr>
              <a:pPr>
                <a:defRPr/>
              </a:pPr>
              <a:t>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3762827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TEMPO Science Questions</a:t>
            </a:r>
          </a:p>
        </p:txBody>
      </p:sp>
      <p:sp>
        <p:nvSpPr>
          <p:cNvPr id="6" name="TextBox 5"/>
          <p:cNvSpPr txBox="1"/>
          <p:nvPr/>
        </p:nvSpPr>
        <p:spPr>
          <a:xfrm>
            <a:off x="469900" y="1220371"/>
            <a:ext cx="11252200" cy="5262979"/>
          </a:xfrm>
          <a:prstGeom prst="rect">
            <a:avLst/>
          </a:prstGeom>
          <a:noFill/>
        </p:spPr>
        <p:txBody>
          <a:bodyPr wrap="square">
            <a:spAutoFit/>
          </a:bodyPr>
          <a:lstStyle/>
          <a:p>
            <a:pPr marL="457200" indent="-457200" fontAlgn="base">
              <a:spcBef>
                <a:spcPct val="0"/>
              </a:spcBef>
              <a:spcAft>
                <a:spcPct val="0"/>
              </a:spcAft>
              <a:buFont typeface="+mj-lt"/>
              <a:buAutoNum type="arabicPeriod"/>
              <a:defRPr/>
            </a:pPr>
            <a:r>
              <a:rPr lang="en-US" sz="2800" dirty="0">
                <a:solidFill>
                  <a:srgbClr val="000090"/>
                </a:solidFill>
                <a:latin typeface="Arial" pitchFamily="34" charset="0"/>
                <a:ea typeface="ＭＳ Ｐゴシック" charset="0"/>
                <a:cs typeface="Arial" pitchFamily="34" charset="0"/>
              </a:rPr>
              <a:t>What are the temporal and spatial variations of </a:t>
            </a:r>
            <a:r>
              <a:rPr lang="en-US" sz="2800" b="1" dirty="0">
                <a:solidFill>
                  <a:srgbClr val="FF0000"/>
                </a:solidFill>
                <a:latin typeface="Arial" pitchFamily="34" charset="0"/>
                <a:ea typeface="ＭＳ Ｐゴシック" charset="0"/>
                <a:cs typeface="Arial" pitchFamily="34" charset="0"/>
              </a:rPr>
              <a:t>emissions</a:t>
            </a:r>
            <a:r>
              <a:rPr lang="en-US" sz="2800" dirty="0">
                <a:solidFill>
                  <a:srgbClr val="000090"/>
                </a:solidFill>
                <a:latin typeface="Arial" pitchFamily="34" charset="0"/>
                <a:ea typeface="ＭＳ Ｐゴシック" charset="0"/>
                <a:cs typeface="Arial" pitchFamily="34" charset="0"/>
              </a:rPr>
              <a:t> of gases and aerosols important for air quality and climate?</a:t>
            </a:r>
          </a:p>
          <a:p>
            <a:pPr marL="457200" indent="-457200" fontAlgn="base">
              <a:spcBef>
                <a:spcPct val="0"/>
              </a:spcBef>
              <a:spcAft>
                <a:spcPct val="0"/>
              </a:spcAft>
              <a:buFont typeface="+mj-lt"/>
              <a:buAutoNum type="arabicPeriod"/>
              <a:defRPr/>
            </a:pPr>
            <a:r>
              <a:rPr lang="en-US" sz="2800" dirty="0">
                <a:solidFill>
                  <a:srgbClr val="000090"/>
                </a:solidFill>
                <a:latin typeface="Arial" pitchFamily="34" charset="0"/>
                <a:ea typeface="ＭＳ Ｐゴシック" charset="0"/>
                <a:cs typeface="Arial" pitchFamily="34" charset="0"/>
              </a:rPr>
              <a:t>How do physical, chemical, and dynamical </a:t>
            </a:r>
            <a:r>
              <a:rPr lang="en-US" sz="2800" b="1" dirty="0">
                <a:solidFill>
                  <a:srgbClr val="FF0000"/>
                </a:solidFill>
                <a:latin typeface="Arial" pitchFamily="34" charset="0"/>
                <a:ea typeface="ＭＳ Ｐゴシック" charset="0"/>
                <a:cs typeface="Arial" pitchFamily="34" charset="0"/>
              </a:rPr>
              <a:t>processes</a:t>
            </a:r>
            <a:r>
              <a:rPr lang="en-US" sz="2800" dirty="0">
                <a:solidFill>
                  <a:srgbClr val="000090"/>
                </a:solidFill>
                <a:latin typeface="Arial" pitchFamily="34" charset="0"/>
                <a:ea typeface="ＭＳ Ｐゴシック" charset="0"/>
                <a:cs typeface="Arial" pitchFamily="34" charset="0"/>
              </a:rPr>
              <a:t> determine tropospheric composition and air quality over scales ranging from urban to continental, diurnally to seasonally?</a:t>
            </a:r>
          </a:p>
          <a:p>
            <a:pPr marL="457200" indent="-457200" fontAlgn="base">
              <a:spcBef>
                <a:spcPct val="0"/>
              </a:spcBef>
              <a:spcAft>
                <a:spcPct val="0"/>
              </a:spcAft>
              <a:buFont typeface="+mj-lt"/>
              <a:buAutoNum type="arabicPeriod"/>
              <a:defRPr/>
            </a:pPr>
            <a:r>
              <a:rPr lang="en-US" sz="2800" dirty="0">
                <a:solidFill>
                  <a:srgbClr val="000090"/>
                </a:solidFill>
                <a:latin typeface="Arial" pitchFamily="34" charset="0"/>
                <a:ea typeface="ＭＳ Ｐゴシック" charset="0"/>
                <a:cs typeface="Arial" pitchFamily="34" charset="0"/>
              </a:rPr>
              <a:t>How does air pollution drive </a:t>
            </a:r>
            <a:r>
              <a:rPr lang="en-US" sz="2800" b="1" dirty="0">
                <a:solidFill>
                  <a:srgbClr val="FF0000"/>
                </a:solidFill>
                <a:latin typeface="Arial" pitchFamily="34" charset="0"/>
                <a:ea typeface="ＭＳ Ｐゴシック" charset="0"/>
                <a:cs typeface="Arial" pitchFamily="34" charset="0"/>
              </a:rPr>
              <a:t>climate</a:t>
            </a:r>
            <a:r>
              <a:rPr lang="en-US" sz="2800" dirty="0">
                <a:solidFill>
                  <a:srgbClr val="000090"/>
                </a:solidFill>
                <a:latin typeface="Arial" pitchFamily="34" charset="0"/>
                <a:ea typeface="ＭＳ Ｐゴシック" charset="0"/>
                <a:cs typeface="Arial" pitchFamily="34" charset="0"/>
              </a:rPr>
              <a:t> forcing and how does climate change affect air quality on a continental scale?</a:t>
            </a:r>
          </a:p>
          <a:p>
            <a:pPr marL="457200" indent="-457200" fontAlgn="base">
              <a:spcBef>
                <a:spcPct val="0"/>
              </a:spcBef>
              <a:spcAft>
                <a:spcPct val="0"/>
              </a:spcAft>
              <a:buFont typeface="+mj-lt"/>
              <a:buAutoNum type="arabicPeriod"/>
              <a:defRPr/>
            </a:pPr>
            <a:r>
              <a:rPr lang="en-US" sz="2800" dirty="0">
                <a:solidFill>
                  <a:srgbClr val="000090"/>
                </a:solidFill>
                <a:latin typeface="Arial" pitchFamily="34" charset="0"/>
                <a:ea typeface="ＭＳ Ｐゴシック" charset="0"/>
                <a:cs typeface="Arial" pitchFamily="34" charset="0"/>
              </a:rPr>
              <a:t>How can observations from space improve </a:t>
            </a:r>
            <a:r>
              <a:rPr lang="en-US" sz="2800" b="1" dirty="0">
                <a:solidFill>
                  <a:srgbClr val="FF0000"/>
                </a:solidFill>
                <a:latin typeface="Arial" pitchFamily="34" charset="0"/>
                <a:ea typeface="ＭＳ Ｐゴシック" charset="0"/>
                <a:cs typeface="Arial" pitchFamily="34" charset="0"/>
              </a:rPr>
              <a:t>air quality forecasts and assessments</a:t>
            </a:r>
            <a:r>
              <a:rPr lang="en-US" sz="2800" dirty="0">
                <a:solidFill>
                  <a:srgbClr val="000090"/>
                </a:solidFill>
                <a:latin typeface="Arial" pitchFamily="34" charset="0"/>
                <a:ea typeface="ＭＳ Ｐゴシック" charset="0"/>
                <a:cs typeface="Arial" pitchFamily="34" charset="0"/>
              </a:rPr>
              <a:t> for societal benefit?</a:t>
            </a:r>
          </a:p>
          <a:p>
            <a:pPr marL="457200" indent="-457200" fontAlgn="base">
              <a:spcBef>
                <a:spcPct val="0"/>
              </a:spcBef>
              <a:spcAft>
                <a:spcPct val="0"/>
              </a:spcAft>
              <a:buFont typeface="+mj-lt"/>
              <a:buAutoNum type="arabicPeriod"/>
              <a:defRPr/>
            </a:pPr>
            <a:r>
              <a:rPr lang="en-US" sz="2800" dirty="0">
                <a:solidFill>
                  <a:srgbClr val="000090"/>
                </a:solidFill>
                <a:latin typeface="Arial" pitchFamily="34" charset="0"/>
                <a:ea typeface="ＭＳ Ｐゴシック" charset="0"/>
                <a:cs typeface="Arial" pitchFamily="34" charset="0"/>
              </a:rPr>
              <a:t>How does </a:t>
            </a:r>
            <a:r>
              <a:rPr lang="en-US" sz="2800" b="1" dirty="0">
                <a:solidFill>
                  <a:srgbClr val="FF0000"/>
                </a:solidFill>
                <a:latin typeface="Arial" pitchFamily="34" charset="0"/>
                <a:ea typeface="ＭＳ Ｐゴシック" charset="0"/>
                <a:cs typeface="Arial" pitchFamily="34" charset="0"/>
              </a:rPr>
              <a:t>intercontinental transport</a:t>
            </a:r>
            <a:r>
              <a:rPr lang="en-US" sz="2800" dirty="0">
                <a:solidFill>
                  <a:srgbClr val="000090"/>
                </a:solidFill>
                <a:latin typeface="Arial" pitchFamily="34" charset="0"/>
                <a:ea typeface="ＭＳ Ｐゴシック" charset="0"/>
                <a:cs typeface="Arial" pitchFamily="34" charset="0"/>
              </a:rPr>
              <a:t> affect air quality?</a:t>
            </a:r>
          </a:p>
          <a:p>
            <a:pPr marL="457200" indent="-457200" fontAlgn="base">
              <a:spcBef>
                <a:spcPct val="0"/>
              </a:spcBef>
              <a:spcAft>
                <a:spcPct val="0"/>
              </a:spcAft>
              <a:buFont typeface="+mj-lt"/>
              <a:buAutoNum type="arabicPeriod"/>
              <a:defRPr/>
            </a:pPr>
            <a:r>
              <a:rPr lang="en-US" sz="2800" dirty="0">
                <a:solidFill>
                  <a:srgbClr val="000090"/>
                </a:solidFill>
                <a:latin typeface="Arial" pitchFamily="34" charset="0"/>
                <a:ea typeface="ＭＳ Ｐゴシック" charset="0"/>
                <a:cs typeface="Arial" pitchFamily="34" charset="0"/>
              </a:rPr>
              <a:t>How do </a:t>
            </a:r>
            <a:r>
              <a:rPr lang="en-US" sz="2800" b="1" dirty="0">
                <a:solidFill>
                  <a:srgbClr val="FF0000"/>
                </a:solidFill>
                <a:latin typeface="Arial" pitchFamily="34" charset="0"/>
                <a:ea typeface="ＭＳ Ｐゴシック" charset="0"/>
                <a:cs typeface="Arial" pitchFamily="34" charset="0"/>
              </a:rPr>
              <a:t>episodic events</a:t>
            </a:r>
            <a:r>
              <a:rPr lang="en-US" sz="2800" dirty="0">
                <a:solidFill>
                  <a:srgbClr val="000090"/>
                </a:solidFill>
                <a:latin typeface="Arial" pitchFamily="34" charset="0"/>
                <a:ea typeface="ＭＳ Ｐゴシック" charset="0"/>
                <a:cs typeface="Arial" pitchFamily="34" charset="0"/>
              </a:rPr>
              <a:t>, such as wild fires, dust outbreaks, and volcanic eruptions, affect atmospheric composition and air quality?</a:t>
            </a:r>
          </a:p>
        </p:txBody>
      </p:sp>
      <p:sp>
        <p:nvSpPr>
          <p:cNvPr id="2" name="Slide Number Placeholder 1">
            <a:extLst>
              <a:ext uri="{FF2B5EF4-FFF2-40B4-BE49-F238E27FC236}">
                <a16:creationId xmlns:a16="http://schemas.microsoft.com/office/drawing/2014/main" id="{BAE63811-37D6-C243-B179-6C696C35B415}"/>
              </a:ext>
            </a:extLst>
          </p:cNvPr>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7</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196643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7003"/>
            <a:ext cx="9144000" cy="806990"/>
          </a:xfrm>
        </p:spPr>
        <p:txBody>
          <a:bodyPr/>
          <a:lstStyle/>
          <a:p>
            <a:pPr fontAlgn="auto">
              <a:spcAft>
                <a:spcPts val="0"/>
              </a:spcAft>
              <a:defRPr/>
            </a:pPr>
            <a:r>
              <a:rPr lang="en-US" sz="3200" b="1" dirty="0">
                <a:solidFill>
                  <a:schemeClr val="bg1"/>
                </a:solidFill>
                <a:ea typeface="ＭＳ Ｐゴシック" charset="-128"/>
              </a:rPr>
              <a:t>TEMPO Status</a:t>
            </a:r>
            <a:endParaRPr lang="en-US" sz="2400" dirty="0">
              <a:solidFill>
                <a:schemeClr val="bg1"/>
              </a:solidFill>
              <a:ea typeface="+mj-ea"/>
            </a:endParaRPr>
          </a:p>
        </p:txBody>
      </p:sp>
      <p:sp>
        <p:nvSpPr>
          <p:cNvPr id="6" name="Slide Number Placeholder 5"/>
          <p:cNvSpPr>
            <a:spLocks noGrp="1"/>
          </p:cNvSpPr>
          <p:nvPr>
            <p:ph type="sldNum" sz="quarter" idx="12"/>
          </p:nvPr>
        </p:nvSpPr>
        <p:spPr/>
        <p:txBody>
          <a:bodyPr/>
          <a:lstStyle/>
          <a:p>
            <a:pPr defTabSz="457200">
              <a:defRPr/>
            </a:pPr>
            <a:fld id="{464442FC-C654-E44A-A663-725279F4C8FF}" type="slidenum">
              <a:rPr lang="en-US"/>
              <a:pPr defTabSz="457200">
                <a:defRPr/>
              </a:pPr>
              <a:t>8</a:t>
            </a:fld>
            <a:endParaRPr lang="en-US" dirty="0"/>
          </a:p>
        </p:txBody>
      </p:sp>
      <p:sp>
        <p:nvSpPr>
          <p:cNvPr id="10" name="TextBox 9">
            <a:extLst>
              <a:ext uri="{FF2B5EF4-FFF2-40B4-BE49-F238E27FC236}">
                <a16:creationId xmlns:a16="http://schemas.microsoft.com/office/drawing/2014/main" id="{B5593114-587C-4843-B83A-F5E2285FCDF4}"/>
              </a:ext>
            </a:extLst>
          </p:cNvPr>
          <p:cNvSpPr txBox="1"/>
          <p:nvPr/>
        </p:nvSpPr>
        <p:spPr>
          <a:xfrm>
            <a:off x="7903030" y="1137315"/>
            <a:ext cx="4408714" cy="5478423"/>
          </a:xfrm>
          <a:prstGeom prst="rect">
            <a:avLst/>
          </a:prstGeom>
          <a:noFill/>
        </p:spPr>
        <p:txBody>
          <a:bodyPr wrap="square">
            <a:spAutoFit/>
          </a:bodyPr>
          <a:lstStyle/>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Instrument delivery by Ball Aerospace in Nov. 2018</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Host satellite provider: Maxar selected in July 2019</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Host: Intelsat 40e (IS40e) selected on Feb 2020</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TEMPO sensor integrated onto IS-40e on 11/17/2021, and integration completed on 6/30/2022.</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TEMPO Ground Systems to be ready </a:t>
            </a:r>
            <a:r>
              <a:rPr lang="en-US" sz="2000" b="1" dirty="0">
                <a:latin typeface="Arial"/>
                <a:ea typeface="ＭＳ Ｐゴシック" charset="0"/>
                <a:cs typeface="Arial"/>
              </a:rPr>
              <a:t>in August 2022</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Operation/Mission Readiness Review (ORR/MRR) in </a:t>
            </a:r>
            <a:r>
              <a:rPr lang="en-US" sz="2000" b="1" dirty="0">
                <a:latin typeface="Arial"/>
                <a:ea typeface="ＭＳ Ｐゴシック" charset="0"/>
                <a:cs typeface="Arial"/>
              </a:rPr>
              <a:t>Jan. 2023</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Launch on SpaceX Falcon 9 in late January 2023</a:t>
            </a:r>
          </a:p>
        </p:txBody>
      </p:sp>
      <p:grpSp>
        <p:nvGrpSpPr>
          <p:cNvPr id="11" name="Group 10">
            <a:extLst>
              <a:ext uri="{FF2B5EF4-FFF2-40B4-BE49-F238E27FC236}">
                <a16:creationId xmlns:a16="http://schemas.microsoft.com/office/drawing/2014/main" id="{700F4AF3-DA1E-9145-9202-11E91D1C2388}"/>
              </a:ext>
            </a:extLst>
          </p:cNvPr>
          <p:cNvGrpSpPr/>
          <p:nvPr/>
        </p:nvGrpSpPr>
        <p:grpSpPr>
          <a:xfrm>
            <a:off x="156345" y="1443146"/>
            <a:ext cx="7746685" cy="4866760"/>
            <a:chOff x="1633057" y="1074953"/>
            <a:chExt cx="9008019" cy="5574138"/>
          </a:xfrm>
        </p:grpSpPr>
        <p:pic>
          <p:nvPicPr>
            <p:cNvPr id="12" name="Picture 2">
              <a:extLst>
                <a:ext uri="{FF2B5EF4-FFF2-40B4-BE49-F238E27FC236}">
                  <a16:creationId xmlns:a16="http://schemas.microsoft.com/office/drawing/2014/main" id="{217D0246-B7EA-B248-8F84-67780E2AB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8123" y="3023677"/>
              <a:ext cx="2411951" cy="30150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3">
              <a:extLst>
                <a:ext uri="{FF2B5EF4-FFF2-40B4-BE49-F238E27FC236}">
                  <a16:creationId xmlns:a16="http://schemas.microsoft.com/office/drawing/2014/main" id="{8E75E795-B84F-CA41-81F1-0B4AAEED23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057" y="1074953"/>
              <a:ext cx="4076350" cy="54394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a:extLst>
                <a:ext uri="{FF2B5EF4-FFF2-40B4-BE49-F238E27FC236}">
                  <a16:creationId xmlns:a16="http://schemas.microsoft.com/office/drawing/2014/main" id="{E91F5CD2-AEAA-3149-A72B-174BE4513AFE}"/>
                </a:ext>
              </a:extLst>
            </p:cNvPr>
            <p:cNvSpPr txBox="1"/>
            <p:nvPr/>
          </p:nvSpPr>
          <p:spPr>
            <a:xfrm>
              <a:off x="5819163" y="1224684"/>
              <a:ext cx="3292440" cy="369332"/>
            </a:xfrm>
            <a:prstGeom prst="rect">
              <a:avLst/>
            </a:prstGeom>
            <a:noFill/>
          </p:spPr>
          <p:txBody>
            <a:bodyPr wrap="none" rtlCol="0">
              <a:spAutoFit/>
            </a:bodyPr>
            <a:lstStyle/>
            <a:p>
              <a:r>
                <a:rPr lang="en-US" dirty="0">
                  <a:solidFill>
                    <a:prstClr val="black"/>
                  </a:solidFill>
                  <a:latin typeface="Calibri"/>
                </a:rPr>
                <a:t>Calibration Mechanism Assembly</a:t>
              </a:r>
            </a:p>
          </p:txBody>
        </p:sp>
        <p:sp>
          <p:nvSpPr>
            <p:cNvPr id="17" name="TextBox 16">
              <a:extLst>
                <a:ext uri="{FF2B5EF4-FFF2-40B4-BE49-F238E27FC236}">
                  <a16:creationId xmlns:a16="http://schemas.microsoft.com/office/drawing/2014/main" id="{B36132E4-E53A-5E49-978C-D6A4D853B252}"/>
                </a:ext>
              </a:extLst>
            </p:cNvPr>
            <p:cNvSpPr txBox="1"/>
            <p:nvPr/>
          </p:nvSpPr>
          <p:spPr>
            <a:xfrm>
              <a:off x="5819164" y="1612084"/>
              <a:ext cx="2048959" cy="369332"/>
            </a:xfrm>
            <a:prstGeom prst="rect">
              <a:avLst/>
            </a:prstGeom>
            <a:noFill/>
          </p:spPr>
          <p:txBody>
            <a:bodyPr wrap="none" rtlCol="0">
              <a:spAutoFit/>
            </a:bodyPr>
            <a:lstStyle/>
            <a:p>
              <a:r>
                <a:rPr lang="en-US" dirty="0">
                  <a:solidFill>
                    <a:prstClr val="black"/>
                  </a:solidFill>
                  <a:latin typeface="Calibri"/>
                </a:rPr>
                <a:t>Telescope Assembly</a:t>
              </a:r>
            </a:p>
          </p:txBody>
        </p:sp>
        <p:sp>
          <p:nvSpPr>
            <p:cNvPr id="18" name="TextBox 17">
              <a:extLst>
                <a:ext uri="{FF2B5EF4-FFF2-40B4-BE49-F238E27FC236}">
                  <a16:creationId xmlns:a16="http://schemas.microsoft.com/office/drawing/2014/main" id="{8CC29523-48A5-AF4B-A5DF-8211EDDB5285}"/>
                </a:ext>
              </a:extLst>
            </p:cNvPr>
            <p:cNvSpPr txBox="1"/>
            <p:nvPr/>
          </p:nvSpPr>
          <p:spPr>
            <a:xfrm>
              <a:off x="5838676" y="2455609"/>
              <a:ext cx="2413418" cy="369332"/>
            </a:xfrm>
            <a:prstGeom prst="rect">
              <a:avLst/>
            </a:prstGeom>
            <a:noFill/>
          </p:spPr>
          <p:txBody>
            <a:bodyPr wrap="none" rtlCol="0">
              <a:spAutoFit/>
            </a:bodyPr>
            <a:lstStyle/>
            <a:p>
              <a:r>
                <a:rPr lang="en-US" dirty="0">
                  <a:solidFill>
                    <a:prstClr val="black"/>
                  </a:solidFill>
                  <a:latin typeface="Calibri"/>
                </a:rPr>
                <a:t>Spectrometer Assembly</a:t>
              </a:r>
            </a:p>
          </p:txBody>
        </p:sp>
        <p:sp>
          <p:nvSpPr>
            <p:cNvPr id="19" name="TextBox 18">
              <a:extLst>
                <a:ext uri="{FF2B5EF4-FFF2-40B4-BE49-F238E27FC236}">
                  <a16:creationId xmlns:a16="http://schemas.microsoft.com/office/drawing/2014/main" id="{580B29BA-9321-0443-A03E-B5ADB98C4123}"/>
                </a:ext>
              </a:extLst>
            </p:cNvPr>
            <p:cNvSpPr txBox="1"/>
            <p:nvPr/>
          </p:nvSpPr>
          <p:spPr>
            <a:xfrm>
              <a:off x="5836786" y="2016045"/>
              <a:ext cx="2707472" cy="369332"/>
            </a:xfrm>
            <a:prstGeom prst="rect">
              <a:avLst/>
            </a:prstGeom>
            <a:noFill/>
          </p:spPr>
          <p:txBody>
            <a:bodyPr wrap="none" rtlCol="0">
              <a:spAutoFit/>
            </a:bodyPr>
            <a:lstStyle/>
            <a:p>
              <a:r>
                <a:rPr lang="en-US" dirty="0">
                  <a:solidFill>
                    <a:prstClr val="black"/>
                  </a:solidFill>
                  <a:latin typeface="Calibri"/>
                </a:rPr>
                <a:t>Scan Mechanism Assembly</a:t>
              </a:r>
            </a:p>
          </p:txBody>
        </p:sp>
        <p:sp>
          <p:nvSpPr>
            <p:cNvPr id="20" name="TextBox 19">
              <a:extLst>
                <a:ext uri="{FF2B5EF4-FFF2-40B4-BE49-F238E27FC236}">
                  <a16:creationId xmlns:a16="http://schemas.microsoft.com/office/drawing/2014/main" id="{8C8CE878-97A9-D745-A267-0853DD5FCA76}"/>
                </a:ext>
              </a:extLst>
            </p:cNvPr>
            <p:cNvSpPr txBox="1"/>
            <p:nvPr/>
          </p:nvSpPr>
          <p:spPr>
            <a:xfrm>
              <a:off x="5835942" y="4078358"/>
              <a:ext cx="1929468" cy="646331"/>
            </a:xfrm>
            <a:prstGeom prst="rect">
              <a:avLst/>
            </a:prstGeom>
            <a:noFill/>
          </p:spPr>
          <p:txBody>
            <a:bodyPr wrap="square" rtlCol="0">
              <a:spAutoFit/>
            </a:bodyPr>
            <a:lstStyle/>
            <a:p>
              <a:r>
                <a:rPr lang="en-US" dirty="0">
                  <a:solidFill>
                    <a:prstClr val="black"/>
                  </a:solidFill>
                  <a:latin typeface="Calibri"/>
                </a:rPr>
                <a:t>Focal Plane  </a:t>
              </a:r>
            </a:p>
            <a:p>
              <a:r>
                <a:rPr lang="en-US" dirty="0">
                  <a:solidFill>
                    <a:prstClr val="black"/>
                  </a:solidFill>
                  <a:latin typeface="Calibri"/>
                </a:rPr>
                <a:t> Assembly</a:t>
              </a:r>
            </a:p>
          </p:txBody>
        </p:sp>
        <p:sp>
          <p:nvSpPr>
            <p:cNvPr id="21" name="TextBox 20">
              <a:extLst>
                <a:ext uri="{FF2B5EF4-FFF2-40B4-BE49-F238E27FC236}">
                  <a16:creationId xmlns:a16="http://schemas.microsoft.com/office/drawing/2014/main" id="{9CF82AAD-A957-EA4F-ABB4-1D8E995F298A}"/>
                </a:ext>
              </a:extLst>
            </p:cNvPr>
            <p:cNvSpPr txBox="1"/>
            <p:nvPr/>
          </p:nvSpPr>
          <p:spPr>
            <a:xfrm>
              <a:off x="5761054" y="3373057"/>
              <a:ext cx="1746065" cy="740274"/>
            </a:xfrm>
            <a:prstGeom prst="rect">
              <a:avLst/>
            </a:prstGeom>
            <a:noFill/>
          </p:spPr>
          <p:txBody>
            <a:bodyPr wrap="square" rtlCol="0">
              <a:spAutoFit/>
            </a:bodyPr>
            <a:lstStyle/>
            <a:p>
              <a:pPr algn="r"/>
              <a:r>
                <a:rPr lang="en-US" dirty="0">
                  <a:solidFill>
                    <a:prstClr val="black"/>
                  </a:solidFill>
                  <a:latin typeface="Calibri"/>
                </a:rPr>
                <a:t>Focal Plane Electronics</a:t>
              </a:r>
            </a:p>
          </p:txBody>
        </p:sp>
        <p:sp>
          <p:nvSpPr>
            <p:cNvPr id="22" name="TextBox 21">
              <a:extLst>
                <a:ext uri="{FF2B5EF4-FFF2-40B4-BE49-F238E27FC236}">
                  <a16:creationId xmlns:a16="http://schemas.microsoft.com/office/drawing/2014/main" id="{ACC43043-C50F-374A-A617-471E6A7A5D38}"/>
                </a:ext>
              </a:extLst>
            </p:cNvPr>
            <p:cNvSpPr txBox="1"/>
            <p:nvPr/>
          </p:nvSpPr>
          <p:spPr>
            <a:xfrm>
              <a:off x="5835941" y="5460716"/>
              <a:ext cx="2411951" cy="740274"/>
            </a:xfrm>
            <a:prstGeom prst="rect">
              <a:avLst/>
            </a:prstGeom>
            <a:noFill/>
          </p:spPr>
          <p:txBody>
            <a:bodyPr wrap="square" rtlCol="0">
              <a:spAutoFit/>
            </a:bodyPr>
            <a:lstStyle/>
            <a:p>
              <a:r>
                <a:rPr lang="en-US" dirty="0">
                  <a:solidFill>
                    <a:prstClr val="black"/>
                  </a:solidFill>
                  <a:latin typeface="Calibri"/>
                </a:rPr>
                <a:t>Instrument Support </a:t>
              </a:r>
            </a:p>
            <a:p>
              <a:r>
                <a:rPr lang="en-US" dirty="0">
                  <a:solidFill>
                    <a:prstClr val="black"/>
                  </a:solidFill>
                  <a:latin typeface="Calibri"/>
                </a:rPr>
                <a:t> Assembly</a:t>
              </a:r>
            </a:p>
          </p:txBody>
        </p:sp>
        <p:sp>
          <p:nvSpPr>
            <p:cNvPr id="23" name="TextBox 22">
              <a:extLst>
                <a:ext uri="{FF2B5EF4-FFF2-40B4-BE49-F238E27FC236}">
                  <a16:creationId xmlns:a16="http://schemas.microsoft.com/office/drawing/2014/main" id="{61DB5C9D-5D61-7845-8A9E-F3EFA3E810DF}"/>
                </a:ext>
              </a:extLst>
            </p:cNvPr>
            <p:cNvSpPr txBox="1"/>
            <p:nvPr/>
          </p:nvSpPr>
          <p:spPr>
            <a:xfrm>
              <a:off x="5721301" y="2903800"/>
              <a:ext cx="2504467" cy="423014"/>
            </a:xfrm>
            <a:prstGeom prst="rect">
              <a:avLst/>
            </a:prstGeom>
            <a:noFill/>
          </p:spPr>
          <p:txBody>
            <a:bodyPr wrap="square" rtlCol="0">
              <a:spAutoFit/>
            </a:bodyPr>
            <a:lstStyle/>
            <a:p>
              <a:pPr algn="r"/>
              <a:r>
                <a:rPr lang="en-US" dirty="0">
                  <a:solidFill>
                    <a:prstClr val="black"/>
                  </a:solidFill>
                  <a:latin typeface="Calibri"/>
                </a:rPr>
                <a:t>Radiator Assembly</a:t>
              </a:r>
            </a:p>
          </p:txBody>
        </p:sp>
        <p:cxnSp>
          <p:nvCxnSpPr>
            <p:cNvPr id="24" name="Straight Arrow Connector 23">
              <a:extLst>
                <a:ext uri="{FF2B5EF4-FFF2-40B4-BE49-F238E27FC236}">
                  <a16:creationId xmlns:a16="http://schemas.microsoft.com/office/drawing/2014/main" id="{D2591147-7484-D148-A4E1-0C4D82CBB421}"/>
                </a:ext>
              </a:extLst>
            </p:cNvPr>
            <p:cNvCxnSpPr>
              <a:stCxn id="16" idx="1"/>
            </p:cNvCxnSpPr>
            <p:nvPr/>
          </p:nvCxnSpPr>
          <p:spPr>
            <a:xfrm flipH="1">
              <a:off x="5240323" y="1409351"/>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5F19AEAD-0CA3-3444-A1A4-8FBF908B3E6B}"/>
                </a:ext>
              </a:extLst>
            </p:cNvPr>
            <p:cNvCxnSpPr>
              <a:stCxn id="17" idx="1"/>
            </p:cNvCxnSpPr>
            <p:nvPr/>
          </p:nvCxnSpPr>
          <p:spPr>
            <a:xfrm flipH="1">
              <a:off x="3814195" y="1796750"/>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94BF538E-1709-2149-B80C-FB874818E4AA}"/>
                </a:ext>
              </a:extLst>
            </p:cNvPr>
            <p:cNvCxnSpPr>
              <a:stCxn id="19" idx="1"/>
            </p:cNvCxnSpPr>
            <p:nvPr/>
          </p:nvCxnSpPr>
          <p:spPr>
            <a:xfrm flipH="1">
              <a:off x="2992074" y="2200711"/>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AA86CDCF-0CB1-7543-93CA-1096F4BB4D65}"/>
                </a:ext>
              </a:extLst>
            </p:cNvPr>
            <p:cNvCxnSpPr>
              <a:stCxn id="18" idx="1"/>
            </p:cNvCxnSpPr>
            <p:nvPr/>
          </p:nvCxnSpPr>
          <p:spPr>
            <a:xfrm flipH="1">
              <a:off x="5047376" y="2640275"/>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5FEC090A-1006-6F49-A225-32EB21C58C72}"/>
                </a:ext>
              </a:extLst>
            </p:cNvPr>
            <p:cNvCxnSpPr>
              <a:stCxn id="20" idx="1"/>
            </p:cNvCxnSpPr>
            <p:nvPr/>
          </p:nvCxnSpPr>
          <p:spPr>
            <a:xfrm flipH="1">
              <a:off x="4625010" y="4401524"/>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B77FFFC-DC64-F74A-BAF5-3E9E3804C9E1}"/>
                </a:ext>
              </a:extLst>
            </p:cNvPr>
            <p:cNvCxnSpPr>
              <a:cxnSpLocks/>
              <a:stCxn id="23" idx="3"/>
            </p:cNvCxnSpPr>
            <p:nvPr/>
          </p:nvCxnSpPr>
          <p:spPr>
            <a:xfrm>
              <a:off x="8225768" y="3115307"/>
              <a:ext cx="88647" cy="62975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2927784D-E470-BE4E-9668-1260D18B026F}"/>
                </a:ext>
              </a:extLst>
            </p:cNvPr>
            <p:cNvCxnSpPr>
              <a:cxnSpLocks/>
              <a:stCxn id="21" idx="3"/>
            </p:cNvCxnSpPr>
            <p:nvPr/>
          </p:nvCxnSpPr>
          <p:spPr>
            <a:xfrm>
              <a:off x="7507120" y="3743194"/>
              <a:ext cx="2172276" cy="43268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7BAE35E8-EC23-B948-ABDE-63A14D88BD2F}"/>
                </a:ext>
              </a:extLst>
            </p:cNvPr>
            <p:cNvCxnSpPr>
              <a:cxnSpLocks/>
              <a:stCxn id="22" idx="1"/>
            </p:cNvCxnSpPr>
            <p:nvPr/>
          </p:nvCxnSpPr>
          <p:spPr>
            <a:xfrm flipH="1">
              <a:off x="5532477" y="5830854"/>
              <a:ext cx="303464" cy="442355"/>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711E7EC-6802-E14A-A229-8576933462E6}"/>
                </a:ext>
              </a:extLst>
            </p:cNvPr>
            <p:cNvSpPr txBox="1"/>
            <p:nvPr/>
          </p:nvSpPr>
          <p:spPr>
            <a:xfrm>
              <a:off x="5820884" y="4752698"/>
              <a:ext cx="2493531" cy="740274"/>
            </a:xfrm>
            <a:prstGeom prst="rect">
              <a:avLst/>
            </a:prstGeom>
            <a:noFill/>
          </p:spPr>
          <p:txBody>
            <a:bodyPr wrap="square" rtlCol="0">
              <a:spAutoFit/>
            </a:bodyPr>
            <a:lstStyle/>
            <a:p>
              <a:r>
                <a:rPr lang="en-US" dirty="0">
                  <a:solidFill>
                    <a:prstClr val="black"/>
                  </a:solidFill>
                  <a:latin typeface="Calibri"/>
                </a:rPr>
                <a:t>Instrument </a:t>
              </a:r>
            </a:p>
            <a:p>
              <a:r>
                <a:rPr lang="en-US" dirty="0">
                  <a:solidFill>
                    <a:prstClr val="black"/>
                  </a:solidFill>
                  <a:latin typeface="Calibri"/>
                </a:rPr>
                <a:t> Control Electronics</a:t>
              </a:r>
            </a:p>
          </p:txBody>
        </p:sp>
        <p:cxnSp>
          <p:nvCxnSpPr>
            <p:cNvPr id="33" name="Straight Arrow Connector 32">
              <a:extLst>
                <a:ext uri="{FF2B5EF4-FFF2-40B4-BE49-F238E27FC236}">
                  <a16:creationId xmlns:a16="http://schemas.microsoft.com/office/drawing/2014/main" id="{2F70C095-C594-0943-AE0A-2A5E62C77A38}"/>
                </a:ext>
              </a:extLst>
            </p:cNvPr>
            <p:cNvCxnSpPr/>
            <p:nvPr/>
          </p:nvCxnSpPr>
          <p:spPr>
            <a:xfrm>
              <a:off x="7280744" y="4993420"/>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pic>
          <p:nvPicPr>
            <p:cNvPr id="34" name="Picture 1">
              <a:extLst>
                <a:ext uri="{FF2B5EF4-FFF2-40B4-BE49-F238E27FC236}">
                  <a16:creationId xmlns:a16="http://schemas.microsoft.com/office/drawing/2014/main" id="{9CED0A3F-33F0-984B-B2A0-0534C507DA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6008" y="6045851"/>
              <a:ext cx="615068" cy="603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 name="TextBox 34">
            <a:extLst>
              <a:ext uri="{FF2B5EF4-FFF2-40B4-BE49-F238E27FC236}">
                <a16:creationId xmlns:a16="http://schemas.microsoft.com/office/drawing/2014/main" id="{CC34A7FC-E6FC-7247-9AD2-11B5788D61B0}"/>
              </a:ext>
            </a:extLst>
          </p:cNvPr>
          <p:cNvSpPr txBox="1"/>
          <p:nvPr/>
        </p:nvSpPr>
        <p:spPr>
          <a:xfrm>
            <a:off x="2193919" y="6169373"/>
            <a:ext cx="3324436" cy="400110"/>
          </a:xfrm>
          <a:prstGeom prst="rect">
            <a:avLst/>
          </a:prstGeom>
          <a:noFill/>
        </p:spPr>
        <p:txBody>
          <a:bodyPr wrap="none" rtlCol="0">
            <a:spAutoFit/>
          </a:bodyPr>
          <a:lstStyle/>
          <a:p>
            <a:r>
              <a:rPr lang="en-US" sz="2000" b="1" dirty="0">
                <a:solidFill>
                  <a:srgbClr val="FF0000"/>
                </a:solidFill>
              </a:rPr>
              <a:t>Courtesy from Ball Aerospace</a:t>
            </a:r>
          </a:p>
        </p:txBody>
      </p:sp>
    </p:spTree>
    <p:extLst>
      <p:ext uri="{BB962C8B-B14F-4D97-AF65-F5344CB8AC3E}">
        <p14:creationId xmlns:p14="http://schemas.microsoft.com/office/powerpoint/2010/main" val="3898689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0" y="77003"/>
            <a:ext cx="9144000" cy="806990"/>
          </a:xfrm>
        </p:spPr>
        <p:txBody>
          <a:bodyPr/>
          <a:lstStyle/>
          <a:p>
            <a:pPr fontAlgn="auto">
              <a:spcAft>
                <a:spcPts val="0"/>
              </a:spcAft>
              <a:defRPr/>
            </a:pPr>
            <a:r>
              <a:rPr lang="en-US" sz="3200" b="1" dirty="0">
                <a:solidFill>
                  <a:schemeClr val="bg1"/>
                </a:solidFill>
                <a:ea typeface="ＭＳ Ｐゴシック" charset="-128"/>
              </a:rPr>
              <a:t>TEMPO Status</a:t>
            </a:r>
            <a:endParaRPr lang="en-US" sz="2400" dirty="0">
              <a:solidFill>
                <a:schemeClr val="bg1"/>
              </a:solidFill>
              <a:ea typeface="+mj-ea"/>
            </a:endParaRPr>
          </a:p>
        </p:txBody>
      </p:sp>
      <p:sp>
        <p:nvSpPr>
          <p:cNvPr id="6" name="Slide Number Placeholder 5"/>
          <p:cNvSpPr>
            <a:spLocks noGrp="1"/>
          </p:cNvSpPr>
          <p:nvPr>
            <p:ph type="sldNum" sz="quarter" idx="12"/>
          </p:nvPr>
        </p:nvSpPr>
        <p:spPr/>
        <p:txBody>
          <a:bodyPr/>
          <a:lstStyle/>
          <a:p>
            <a:pPr defTabSz="457200">
              <a:defRPr/>
            </a:pPr>
            <a:fld id="{464442FC-C654-E44A-A663-725279F4C8FF}" type="slidenum">
              <a:rPr lang="en-US"/>
              <a:pPr defTabSz="457200">
                <a:defRPr/>
              </a:pPr>
              <a:t>9</a:t>
            </a:fld>
            <a:endParaRPr lang="en-US" dirty="0"/>
          </a:p>
        </p:txBody>
      </p:sp>
      <p:pic>
        <p:nvPicPr>
          <p:cNvPr id="8" name="Picture 7">
            <a:extLst>
              <a:ext uri="{FF2B5EF4-FFF2-40B4-BE49-F238E27FC236}">
                <a16:creationId xmlns:a16="http://schemas.microsoft.com/office/drawing/2014/main" id="{351F14B9-5C63-724B-8330-B73A54670093}"/>
              </a:ext>
            </a:extLst>
          </p:cNvPr>
          <p:cNvPicPr>
            <a:picLocks noChangeAspect="1"/>
          </p:cNvPicPr>
          <p:nvPr/>
        </p:nvPicPr>
        <p:blipFill rotWithShape="1">
          <a:blip r:embed="rId3">
            <a:extLst>
              <a:ext uri="{28A0092B-C50C-407E-A947-70E740481C1C}">
                <a14:useLocalDpi xmlns:a14="http://schemas.microsoft.com/office/drawing/2010/main"/>
              </a:ext>
            </a:extLst>
          </a:blip>
          <a:srcRect l="1381" t="21899" r="4591" b="30542"/>
          <a:stretch/>
        </p:blipFill>
        <p:spPr>
          <a:xfrm>
            <a:off x="8252" y="2298557"/>
            <a:ext cx="4116123" cy="2630496"/>
          </a:xfrm>
          <a:prstGeom prst="rect">
            <a:avLst/>
          </a:prstGeom>
        </p:spPr>
      </p:pic>
      <p:pic>
        <p:nvPicPr>
          <p:cNvPr id="3" name="Picture 2" descr="A picture containing text, indoor, cluttered, messy&#10;&#10;Description automatically generated">
            <a:extLst>
              <a:ext uri="{FF2B5EF4-FFF2-40B4-BE49-F238E27FC236}">
                <a16:creationId xmlns:a16="http://schemas.microsoft.com/office/drawing/2014/main" id="{D91470E1-B6FA-054B-84D5-386FC4F5217B}"/>
              </a:ext>
            </a:extLst>
          </p:cNvPr>
          <p:cNvPicPr>
            <a:picLocks noChangeAspect="1"/>
          </p:cNvPicPr>
          <p:nvPr/>
        </p:nvPicPr>
        <p:blipFill>
          <a:blip r:embed="rId4"/>
          <a:stretch>
            <a:fillRect/>
          </a:stretch>
        </p:blipFill>
        <p:spPr>
          <a:xfrm>
            <a:off x="4124375" y="1734946"/>
            <a:ext cx="3905479" cy="4239062"/>
          </a:xfrm>
          <a:prstGeom prst="rect">
            <a:avLst/>
          </a:prstGeom>
        </p:spPr>
      </p:pic>
      <p:sp>
        <p:nvSpPr>
          <p:cNvPr id="9" name="TextBox 8">
            <a:extLst>
              <a:ext uri="{FF2B5EF4-FFF2-40B4-BE49-F238E27FC236}">
                <a16:creationId xmlns:a16="http://schemas.microsoft.com/office/drawing/2014/main" id="{17A12344-E08C-BD4A-AF2F-A11BE4B7A3A0}"/>
              </a:ext>
            </a:extLst>
          </p:cNvPr>
          <p:cNvSpPr txBox="1"/>
          <p:nvPr/>
        </p:nvSpPr>
        <p:spPr>
          <a:xfrm>
            <a:off x="355194" y="4929053"/>
            <a:ext cx="3324436" cy="400110"/>
          </a:xfrm>
          <a:prstGeom prst="rect">
            <a:avLst/>
          </a:prstGeom>
          <a:noFill/>
        </p:spPr>
        <p:txBody>
          <a:bodyPr wrap="none" rtlCol="0">
            <a:spAutoFit/>
          </a:bodyPr>
          <a:lstStyle/>
          <a:p>
            <a:r>
              <a:rPr lang="en-US" sz="2000" b="1" dirty="0">
                <a:solidFill>
                  <a:srgbClr val="FF0000"/>
                </a:solidFill>
              </a:rPr>
              <a:t>Courtesy from Ball Aerospace</a:t>
            </a:r>
          </a:p>
        </p:txBody>
      </p:sp>
      <p:sp>
        <p:nvSpPr>
          <p:cNvPr id="15" name="TextBox 14">
            <a:extLst>
              <a:ext uri="{FF2B5EF4-FFF2-40B4-BE49-F238E27FC236}">
                <a16:creationId xmlns:a16="http://schemas.microsoft.com/office/drawing/2014/main" id="{47F2936E-7167-3B44-9CDC-CB8A1772F3BB}"/>
              </a:ext>
            </a:extLst>
          </p:cNvPr>
          <p:cNvSpPr txBox="1"/>
          <p:nvPr/>
        </p:nvSpPr>
        <p:spPr>
          <a:xfrm>
            <a:off x="5111362" y="5665955"/>
            <a:ext cx="2436308" cy="400110"/>
          </a:xfrm>
          <a:prstGeom prst="rect">
            <a:avLst/>
          </a:prstGeom>
          <a:noFill/>
        </p:spPr>
        <p:txBody>
          <a:bodyPr wrap="none" rtlCol="0">
            <a:spAutoFit/>
          </a:bodyPr>
          <a:lstStyle/>
          <a:p>
            <a:r>
              <a:rPr lang="en-US" sz="2000" b="1" dirty="0">
                <a:solidFill>
                  <a:srgbClr val="FF0000"/>
                </a:solidFill>
              </a:rPr>
              <a:t>Courtesy from Maxar</a:t>
            </a:r>
          </a:p>
        </p:txBody>
      </p:sp>
      <p:sp>
        <p:nvSpPr>
          <p:cNvPr id="11" name="TextBox 10">
            <a:extLst>
              <a:ext uri="{FF2B5EF4-FFF2-40B4-BE49-F238E27FC236}">
                <a16:creationId xmlns:a16="http://schemas.microsoft.com/office/drawing/2014/main" id="{C54292C5-150B-DE40-BF59-E91813D5C45C}"/>
              </a:ext>
            </a:extLst>
          </p:cNvPr>
          <p:cNvSpPr txBox="1"/>
          <p:nvPr/>
        </p:nvSpPr>
        <p:spPr>
          <a:xfrm>
            <a:off x="7903030" y="1137315"/>
            <a:ext cx="4408714" cy="5478423"/>
          </a:xfrm>
          <a:prstGeom prst="rect">
            <a:avLst/>
          </a:prstGeom>
          <a:noFill/>
        </p:spPr>
        <p:txBody>
          <a:bodyPr wrap="square">
            <a:spAutoFit/>
          </a:bodyPr>
          <a:lstStyle/>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Instrument delivery by Ball Aerospace in Nov. 2018</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Host satellite provider: Maxar selected in July 2019</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Host: Intelsat 40e (IS40e) selected on Feb 2020</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TEMPO sensor integrated onto IS-40e on 11/17/2021, and integration completed on 6/30/2022.</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TEMPO Ground Systems to be ready </a:t>
            </a:r>
            <a:r>
              <a:rPr lang="en-US" sz="2000" b="1" dirty="0">
                <a:latin typeface="Arial"/>
                <a:ea typeface="ＭＳ Ｐゴシック" charset="0"/>
                <a:cs typeface="Arial"/>
              </a:rPr>
              <a:t>in August 2022</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Operation/Mission Readiness Review (ORR/MRR) in </a:t>
            </a:r>
            <a:r>
              <a:rPr lang="en-US" sz="2000" b="1" dirty="0">
                <a:latin typeface="Arial"/>
                <a:ea typeface="ＭＳ Ｐゴシック" charset="0"/>
                <a:cs typeface="Arial"/>
              </a:rPr>
              <a:t>Jan. 2023</a:t>
            </a:r>
          </a:p>
          <a:p>
            <a:pPr marL="228316" lvl="1" indent="-109403" defTabSz="456633">
              <a:spcBef>
                <a:spcPts val="600"/>
              </a:spcBef>
              <a:buFont typeface="Arial" pitchFamily="34" charset="0"/>
              <a:buChar char="•"/>
              <a:defRPr/>
            </a:pPr>
            <a:r>
              <a:rPr lang="en-US" sz="2000" b="1" dirty="0">
                <a:solidFill>
                  <a:prstClr val="black"/>
                </a:solidFill>
                <a:latin typeface="Arial"/>
                <a:ea typeface="ＭＳ Ｐゴシック" charset="0"/>
                <a:cs typeface="Arial"/>
              </a:rPr>
              <a:t>Launch on SpaceX Falcon 9 in late January 2023</a:t>
            </a:r>
          </a:p>
        </p:txBody>
      </p:sp>
    </p:spTree>
    <p:extLst>
      <p:ext uri="{BB962C8B-B14F-4D97-AF65-F5344CB8AC3E}">
        <p14:creationId xmlns:p14="http://schemas.microsoft.com/office/powerpoint/2010/main" val="689790176"/>
      </p:ext>
    </p:extLst>
  </p:cSld>
  <p:clrMapOvr>
    <a:masterClrMapping/>
  </p:clrMapOvr>
</p:sld>
</file>

<file path=ppt/theme/theme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5400">
          <a:solidFill>
            <a:srgbClr val="903046"/>
          </a:solidFill>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E583755-DFDA-4DC7-9855-11E240C735CD}" vid="{B1693466-D641-4694-BAB3-37399BADBB58}"/>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15451</TotalTime>
  <Words>3318</Words>
  <Application>Microsoft Macintosh PowerPoint</Application>
  <PresentationFormat>Widescreen</PresentationFormat>
  <Paragraphs>459</Paragraphs>
  <Slides>26</Slides>
  <Notes>21</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26</vt:i4>
      </vt:variant>
    </vt:vector>
  </HeadingPairs>
  <TitlesOfParts>
    <vt:vector size="51" baseType="lpstr">
      <vt:lpstr>Charis SIL</vt:lpstr>
      <vt:lpstr>Arial</vt:lpstr>
      <vt:lpstr>Arial Narrow</vt:lpstr>
      <vt:lpstr>Arial Rounded MT Bold</vt:lpstr>
      <vt:lpstr>Calibri</vt:lpstr>
      <vt:lpstr>Calibri Light</vt:lpstr>
      <vt:lpstr>Cambria</vt:lpstr>
      <vt:lpstr>Century Gothic</vt:lpstr>
      <vt:lpstr>Courier New</vt:lpstr>
      <vt:lpstr>Helvetica</vt:lpstr>
      <vt:lpstr>Helvetica Neue</vt:lpstr>
      <vt:lpstr>Roboto</vt:lpstr>
      <vt:lpstr>Roboto Light</vt:lpstr>
      <vt:lpstr>Times New Roman</vt:lpstr>
      <vt:lpstr>Wingdings</vt:lpstr>
      <vt:lpstr>10_Office Theme</vt:lpstr>
      <vt:lpstr>11_Office Theme</vt:lpstr>
      <vt:lpstr>1_Office Theme</vt:lpstr>
      <vt:lpstr>Office Theme</vt:lpstr>
      <vt:lpstr>2_Office Theme</vt:lpstr>
      <vt:lpstr>3_Default Design</vt:lpstr>
      <vt:lpstr>3_Office Theme</vt:lpstr>
      <vt:lpstr>4_Office Theme</vt:lpstr>
      <vt:lpstr>5_Office Theme</vt:lpstr>
      <vt:lpstr>12_Office Theme</vt:lpstr>
      <vt:lpstr>PowerPoint Presentation</vt:lpstr>
      <vt:lpstr>Common Features between TEMPO and MethaneSAT</vt:lpstr>
      <vt:lpstr>PowerPoint Presentation</vt:lpstr>
      <vt:lpstr>Hourly daytime atmospheric pollution over North America from the GEO</vt:lpstr>
      <vt:lpstr>North American Component of An International Geostationary Air Quality Constellation</vt:lpstr>
      <vt:lpstr>PowerPoint Presentation</vt:lpstr>
      <vt:lpstr>TEMPO Science Questions</vt:lpstr>
      <vt:lpstr>TEMPO Status</vt:lpstr>
      <vt:lpstr>TEMPO Status</vt:lpstr>
      <vt:lpstr>TEMPO Status</vt:lpstr>
      <vt:lpstr>Ground System Architecture Review</vt:lpstr>
      <vt:lpstr>TEMPO Instrument</vt:lpstr>
      <vt:lpstr>Including Visible to Improve Tropospheric Ozone Retrieval Sensitivity</vt:lpstr>
      <vt:lpstr>TEMPO Operation</vt:lpstr>
      <vt:lpstr>Baseline and Threshold Products (Variables) &amp; Requirements</vt:lpstr>
      <vt:lpstr>TEMPO Data Products  (Inc. Proposed Additional &amp; NRT Products)</vt:lpstr>
      <vt:lpstr>TEMPO Algorithm Teams </vt:lpstr>
      <vt:lpstr>Algorithm Development</vt:lpstr>
      <vt:lpstr>PowerPoint Presentation</vt:lpstr>
      <vt:lpstr>Research Products</vt:lpstr>
      <vt:lpstr>TEMPO Data Products Distribution</vt:lpstr>
      <vt:lpstr>Commissioning Timeline &amp; Data Release</vt:lpstr>
      <vt:lpstr>TEMPO Validation Plan</vt:lpstr>
      <vt:lpstr>TEMPO Early Adopters Program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Baseline and Threshold   Products (Variables) &amp; Requirements</dc:title>
  <dc:creator>Liu, Xiong</dc:creator>
  <cp:lastModifiedBy>Liu, Xiong</cp:lastModifiedBy>
  <cp:revision>193</cp:revision>
  <dcterms:created xsi:type="dcterms:W3CDTF">2021-11-05T03:06:55Z</dcterms:created>
  <dcterms:modified xsi:type="dcterms:W3CDTF">2022-12-11T19:28:02Z</dcterms:modified>
</cp:coreProperties>
</file>