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76" r:id="rId3"/>
    <p:sldMasterId id="2147483683" r:id="rId4"/>
    <p:sldMasterId id="2147483689" r:id="rId5"/>
    <p:sldMasterId id="2147483699" r:id="rId6"/>
  </p:sldMasterIdLst>
  <p:notesMasterIdLst>
    <p:notesMasterId r:id="rId25"/>
  </p:notesMasterIdLst>
  <p:sldIdLst>
    <p:sldId id="502" r:id="rId7"/>
    <p:sldId id="355" r:id="rId8"/>
    <p:sldId id="699" r:id="rId9"/>
    <p:sldId id="673" r:id="rId10"/>
    <p:sldId id="526" r:id="rId11"/>
    <p:sldId id="682" r:id="rId12"/>
    <p:sldId id="698" r:id="rId13"/>
    <p:sldId id="709" r:id="rId14"/>
    <p:sldId id="704" r:id="rId15"/>
    <p:sldId id="713" r:id="rId16"/>
    <p:sldId id="711" r:id="rId17"/>
    <p:sldId id="710" r:id="rId18"/>
    <p:sldId id="712" r:id="rId19"/>
    <p:sldId id="413" r:id="rId20"/>
    <p:sldId id="663" r:id="rId21"/>
    <p:sldId id="708" r:id="rId22"/>
    <p:sldId id="294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86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85442-679F-6940-8D76-BD610BCABF31}" type="datetimeFigureOut">
              <a:rPr lang="en-US" smtClean="0"/>
              <a:t>11/4/22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65635-F46D-3643-9694-3A302E640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6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21A562-6C37-CE41-99D8-994A808E3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07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6845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068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33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940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237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7234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670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87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79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0400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99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21A562-6C37-CE41-99D8-994A808E3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009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709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128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0567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 defTabSz="456633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53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gi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eather.msfc.nasa.gov/tempo/" TargetMode="External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eather.msfc.nasa.gov/tempo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96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79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143000"/>
            <a:ext cx="11988800" cy="5410200"/>
          </a:xfrm>
          <a:prstGeom prst="rect">
            <a:avLst/>
          </a:prstGeom>
        </p:spPr>
        <p:txBody>
          <a:bodyPr lIns="91326" tIns="45664" rIns="91326" bIns="45664"/>
          <a:lstStyle>
            <a:lvl1pPr marL="342484" indent="-342484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038" indent="-285404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31" y="186292"/>
            <a:ext cx="83606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4/29/21</a:t>
            </a:r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6AE945-6537-434A-852D-82A287E37B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2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83606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4/29/21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B325B7-BE2F-E44F-9339-8DD6E6AD7D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966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"/>
            <a:ext cx="121920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63" y="274638"/>
            <a:ext cx="7963743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4/29/21</a:t>
            </a:r>
            <a:endParaRPr lang="en-US" dirty="0"/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4442FC-C654-E44A-A663-725279F4C8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82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/>
          <p:cNvSpPr txBox="1">
            <a:spLocks/>
          </p:cNvSpPr>
          <p:nvPr userDrawn="1"/>
        </p:nvSpPr>
        <p:spPr>
          <a:xfrm>
            <a:off x="0" y="3101977"/>
            <a:ext cx="12192000" cy="646113"/>
          </a:xfrm>
          <a:prstGeom prst="rect">
            <a:avLst/>
          </a:prstGeom>
        </p:spPr>
        <p:txBody>
          <a:bodyPr lIns="91326" tIns="45664" rIns="91326" bIns="45664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616092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26" tIns="45664" rIns="91326" bIns="45664" anchor="ctr"/>
          <a:lstStyle/>
          <a:p>
            <a:pPr algn="ctr" defTabSz="456633" fontAlgn="base">
              <a:spcBef>
                <a:spcPct val="0"/>
              </a:spcBef>
              <a:spcAft>
                <a:spcPct val="0"/>
              </a:spcAft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7" descr="TEMPO Logo FINAL med r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85" y="2511426"/>
            <a:ext cx="256963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414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89F-E0B7-9B4C-A13A-6170F7ADD0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769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89F-E0B7-9B4C-A13A-6170F7ADD0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783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889F-E0B7-9B4C-A13A-6170F7ADD0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494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12192000" cy="1063752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43484" y="6627813"/>
            <a:ext cx="28448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4609CC25-F897-7C4C-A607-3A4F014AEC31}" type="slidenum">
              <a:rPr lang="en-US" sz="100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1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7963743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9543" y="6549635"/>
            <a:ext cx="5411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095" y="6550584"/>
            <a:ext cx="209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30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155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67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739" y="2512039"/>
            <a:ext cx="2568523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49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78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038" y="0"/>
            <a:ext cx="8309316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ACC-11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4/29/15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6701" y="1158875"/>
            <a:ext cx="11605684" cy="53609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1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038" y="0"/>
            <a:ext cx="8309316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ACC-11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4/29/15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736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8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635373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32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93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25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143000"/>
            <a:ext cx="119888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83606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48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143000"/>
            <a:ext cx="11988800" cy="5410200"/>
          </a:xfrm>
          <a:prstGeom prst="rect">
            <a:avLst/>
          </a:prstGeom>
        </p:spPr>
        <p:txBody>
          <a:bodyPr lIns="91326" tIns="45664" rIns="91326" bIns="45664"/>
          <a:lstStyle>
            <a:lvl1pPr marL="342484" indent="-342484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038" indent="-285404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31" y="186292"/>
            <a:ext cx="83606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4/29/15</a:t>
            </a:r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ACC-11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6AE945-6537-434A-852D-82A287E37B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06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83606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393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12192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7963743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403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8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745180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739" y="2512039"/>
            <a:ext cx="2568523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D2DF-2FA7-D542-9882-A5D5130A4A1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2941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54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42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03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11/4/22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43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11/4/22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3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83606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4/29/15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ACC-11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B325B7-BE2F-E44F-9339-8DD6E6AD7D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199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11/4/22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050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11/4/22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8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11/4/22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33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11/4/22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44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5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36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gradFill>
          <a:gsLst>
            <a:gs pos="40000">
              <a:schemeClr val="bg1">
                <a:alpha val="50000"/>
                <a:lumMod val="50000"/>
                <a:lumOff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EAEB-5E6E-4CAF-AC0F-A5894AEDE798}" type="datetime1">
              <a:rPr lang="en-US" smtClean="0"/>
              <a:t>11/4/22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5" y="-20094"/>
            <a:ext cx="7589520" cy="6894576"/>
          </a:xfrm>
          <a:prstGeom prst="rect">
            <a:avLst/>
          </a:prstGeom>
        </p:spPr>
      </p:pic>
      <p:pic>
        <p:nvPicPr>
          <p:cNvPr id="8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43" y="21167"/>
            <a:ext cx="1324558" cy="12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 userDrawn="1"/>
        </p:nvSpPr>
        <p:spPr bwMode="auto">
          <a:xfrm>
            <a:off x="7988266" y="365108"/>
            <a:ext cx="2790861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380985" eaLnBrk="1" hangingPunct="1"/>
            <a:r>
              <a:rPr lang="en-US" sz="1833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Tropospheric Emissions: Monitoring of Pollution</a:t>
            </a:r>
            <a:endParaRPr lang="en-US" sz="1833" b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0" name="Picture 2" descr="C:\Documents and Settings\mike\Local Settings\Temporary Internet Files\Content.Outlook\NGUL2M1K\new-uah-logo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597785" y="6094112"/>
            <a:ext cx="1446698" cy="723349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427" y="5783484"/>
            <a:ext cx="1641413" cy="350786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855974" y="1605268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58289" y="3174563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365783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gradFill>
          <a:gsLst>
            <a:gs pos="40000">
              <a:schemeClr val="bg1">
                <a:alpha val="50000"/>
                <a:lumMod val="50000"/>
                <a:lumOff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EAEB-5E6E-4CAF-AC0F-A5894AEDE798}" type="datetime1">
              <a:rPr lang="en-US" smtClean="0"/>
              <a:t>11/4/22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5" y="-20094"/>
            <a:ext cx="7589520" cy="6894576"/>
          </a:xfrm>
          <a:prstGeom prst="rect">
            <a:avLst/>
          </a:prstGeom>
        </p:spPr>
      </p:pic>
      <p:pic>
        <p:nvPicPr>
          <p:cNvPr id="8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43" y="21167"/>
            <a:ext cx="1324558" cy="12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 userDrawn="1"/>
        </p:nvSpPr>
        <p:spPr bwMode="auto">
          <a:xfrm>
            <a:off x="7988266" y="365108"/>
            <a:ext cx="2790861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380985" eaLnBrk="1" hangingPunct="1"/>
            <a:r>
              <a:rPr lang="en-US" sz="1833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Tropospheric Emissions: Monitoring of Pollution</a:t>
            </a:r>
            <a:endParaRPr lang="en-US" sz="1833" b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0" name="Picture 2" descr="C:\Documents and Settings\mike\Local Settings\Temporary Internet Files\Content.Outlook\NGUL2M1K\new-uah-logo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467155" y="6094112"/>
            <a:ext cx="1446698" cy="723349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54" y="6280393"/>
            <a:ext cx="1641413" cy="350786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855974" y="1605268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58289" y="3174563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1026" name="Picture 2" descr="Symbols of NASA | NAS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73" y="6057353"/>
            <a:ext cx="1593732" cy="79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795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0116" y="6356351"/>
            <a:ext cx="1020846" cy="365125"/>
          </a:xfrm>
        </p:spPr>
        <p:txBody>
          <a:bodyPr/>
          <a:lstStyle/>
          <a:p>
            <a:fld id="{24CEEE13-53F8-466C-8B68-D30E131A5CC1}" type="datetime1">
              <a:rPr lang="en-US" smtClean="0"/>
              <a:t>11/4/22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51145" y="6365294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715942" y="6346552"/>
            <a:ext cx="404027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>
                <a:hlinkClick r:id="rId2"/>
              </a:rPr>
              <a:t>https://weather.msfc.nasa.gov/tempo/</a:t>
            </a:r>
            <a:endParaRPr lang="en-US" sz="19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28" y="6243442"/>
            <a:ext cx="661014" cy="548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15" y="6378892"/>
            <a:ext cx="1497543" cy="320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8" y="164800"/>
            <a:ext cx="651926" cy="731520"/>
          </a:xfrm>
          <a:prstGeom prst="rect">
            <a:avLst/>
          </a:prstGeom>
        </p:spPr>
      </p:pic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010" y="195071"/>
            <a:ext cx="76935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173893" y="164800"/>
            <a:ext cx="9844215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39980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12192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31" y="274638"/>
            <a:ext cx="7963743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6"/>
            <a:ext cx="121920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39963" y="274638"/>
            <a:ext cx="7963743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4/29/15</a:t>
            </a:r>
            <a:endParaRPr lang="en-US" dirty="0"/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ACC-11</a:t>
            </a:r>
            <a:endParaRPr lang="en-US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4442FC-C654-E44A-A663-725279F4C8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5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/>
          <p:cNvSpPr txBox="1">
            <a:spLocks/>
          </p:cNvSpPr>
          <p:nvPr userDrawn="1"/>
        </p:nvSpPr>
        <p:spPr>
          <a:xfrm>
            <a:off x="0" y="3101977"/>
            <a:ext cx="12192000" cy="646113"/>
          </a:xfrm>
          <a:prstGeom prst="rect">
            <a:avLst/>
          </a:prstGeom>
        </p:spPr>
        <p:txBody>
          <a:bodyPr lIns="91326" tIns="45664" rIns="91326" bIns="45664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38910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26" tIns="45664" rIns="91326" bIns="45664" anchor="ctr"/>
          <a:lstStyle/>
          <a:p>
            <a:pPr algn="ctr" defTabSz="456633" fontAlgn="base">
              <a:spcBef>
                <a:spcPct val="0"/>
              </a:spcBef>
              <a:spcAft>
                <a:spcPct val="0"/>
              </a:spcAft>
            </a:pPr>
            <a:endParaRPr lang="ja-JP" alt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7" descr="TEMPO Logo FINAL med r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1185" y="2511426"/>
            <a:ext cx="256963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77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0116" y="6356351"/>
            <a:ext cx="1020846" cy="365125"/>
          </a:xfrm>
        </p:spPr>
        <p:txBody>
          <a:bodyPr/>
          <a:lstStyle/>
          <a:p>
            <a:fld id="{24CEEE13-53F8-466C-8B68-D30E131A5CC1}" type="datetime1">
              <a:rPr lang="en-US" smtClean="0"/>
              <a:t>11/4/22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51145" y="6365294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715942" y="6346552"/>
            <a:ext cx="404027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dirty="0">
                <a:hlinkClick r:id="rId2"/>
              </a:rPr>
              <a:t>https://weather.msfc.nasa.gov/tempo/</a:t>
            </a:r>
            <a:endParaRPr lang="en-US" sz="19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28" y="6243442"/>
            <a:ext cx="661014" cy="548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215" y="6378892"/>
            <a:ext cx="1497543" cy="320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8" y="164800"/>
            <a:ext cx="651926" cy="731520"/>
          </a:xfrm>
          <a:prstGeom prst="rect">
            <a:avLst/>
          </a:prstGeom>
        </p:spPr>
      </p:pic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010" y="195071"/>
            <a:ext cx="76935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173893" y="164800"/>
            <a:ext cx="9844215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23540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377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TEMPO ppt Banner v6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r>
              <a:rPr lang="en-US"/>
              <a:t>4/29/15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r>
              <a:rPr lang="en-US"/>
              <a:t>ACC-11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fld id="{76E34F2A-343A-E342-9C99-2B5AF9C594C3}" type="slidenum">
              <a:rPr lang="en-US" smtClean="0"/>
              <a:pPr defTabSz="456633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30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8" r:id="rId8"/>
  </p:sldLayoutIdLst>
  <p:hf hdr="0"/>
  <p:txStyles>
    <p:titleStyle>
      <a:lvl1pPr algn="ctr" defTabSz="45663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633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274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20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557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484" indent="-342484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038" indent="-285404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59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23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4880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1517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52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94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426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3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74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2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57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9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36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7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1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TEMPO ppt Banner v6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"/>
            <a:ext cx="12192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50284" y="6504013"/>
            <a:ext cx="2844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r>
              <a:rPr lang="en-US"/>
              <a:t>4/29/21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6284" y="6504013"/>
            <a:ext cx="3860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7133" y="6504013"/>
            <a:ext cx="28448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fld id="{76E34F2A-343A-E342-9C99-2B5AF9C594C3}" type="slidenum">
              <a:rPr lang="en-US" smtClean="0"/>
              <a:pPr defTabSz="456633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5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ftr="0"/>
  <p:txStyles>
    <p:titleStyle>
      <a:lvl1pPr algn="ctr" defTabSz="45663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633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274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20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557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484" indent="-342484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038" indent="-285404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59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23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4880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1517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52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94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426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3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74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2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57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9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36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7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1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09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12/9/15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9543" y="6356351"/>
            <a:ext cx="5411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TEMPO SDPC peer review: L1-L2 heritage codes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7889F-E0B7-9B4C-A13A-6170F7ADD07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4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6375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165600" y="6623554"/>
            <a:ext cx="38608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ACC-11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347200" y="6623555"/>
            <a:ext cx="2844800" cy="228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623554"/>
            <a:ext cx="28448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4/29/15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9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50145" y="650402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6145" y="650402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6440" y="650402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26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A3EF-3952-48AF-9E9B-0FFE89DB001F}" type="datetimeFigureOut">
              <a:rPr lang="en-US" smtClean="0"/>
              <a:t>11/4/22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5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tempo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xliu@cfa.harvard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jpe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4.png"/><Relationship Id="rId21" Type="http://schemas.openxmlformats.org/officeDocument/2006/relationships/image" Target="../media/image51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3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emf"/><Relationship Id="rId11" Type="http://schemas.openxmlformats.org/officeDocument/2006/relationships/image" Target="../media/image42.jpeg"/><Relationship Id="rId24" Type="http://schemas.openxmlformats.org/officeDocument/2006/relationships/image" Target="../media/image54.png"/><Relationship Id="rId32" Type="http://schemas.openxmlformats.org/officeDocument/2006/relationships/image" Target="../media/image16.png"/><Relationship Id="rId5" Type="http://schemas.openxmlformats.org/officeDocument/2006/relationships/image" Target="../media/image36.jpe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1.png"/><Relationship Id="rId19" Type="http://schemas.openxmlformats.org/officeDocument/2006/relationships/image" Target="../media/image49.png"/><Relationship Id="rId31" Type="http://schemas.openxmlformats.org/officeDocument/2006/relationships/image" Target="../media/image6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4.jp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8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eather.msfc.nasa.gov/tempo/" TargetMode="Externa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forum.earthdata.nasa.gov/" TargetMode="External"/><Relationship Id="rId3" Type="http://schemas.openxmlformats.org/officeDocument/2006/relationships/image" Target="../media/image25.emf"/><Relationship Id="rId7" Type="http://schemas.openxmlformats.org/officeDocument/2006/relationships/hyperlink" Target="https://urs.earthdata.nasa.gov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hyperlink" Target="https://www.epa.gov/hesc/remote-sensing-information-gateway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5513678" y="1035070"/>
            <a:ext cx="6158752" cy="477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defTabSz="457200" eaLnBrk="1" hangingPunct="1">
              <a:defRPr/>
            </a:pPr>
            <a:r>
              <a:rPr lang="en-US" sz="2800" b="1" dirty="0">
                <a:solidFill>
                  <a:srgbClr val="0000A9"/>
                </a:solidFill>
                <a:cs typeface="Arial" charset="0"/>
              </a:rPr>
              <a:t>Status of Tropospheric Emissions: Monitoring of Pollution (TEMPO)</a:t>
            </a:r>
            <a:endParaRPr lang="en-US" sz="2000" b="1" dirty="0">
              <a:solidFill>
                <a:srgbClr val="000090"/>
              </a:solidFill>
              <a:cs typeface="Arial" charset="0"/>
            </a:endParaRPr>
          </a:p>
          <a:p>
            <a:pPr algn="r" defTabSz="457200" eaLnBrk="1" hangingPunct="1">
              <a:spcBef>
                <a:spcPts val="900"/>
              </a:spcBef>
            </a:pPr>
            <a:r>
              <a:rPr lang="en-US" sz="1600" b="1" dirty="0" err="1"/>
              <a:t>Xiong</a:t>
            </a:r>
            <a:r>
              <a:rPr lang="en-US" sz="1600" b="1" dirty="0"/>
              <a:t> Liu</a:t>
            </a:r>
            <a:r>
              <a:rPr lang="en-US" sz="1600" b="1" baseline="30000" dirty="0"/>
              <a:t>1,</a:t>
            </a:r>
            <a:r>
              <a:rPr lang="en-US" sz="1600" b="1" baseline="30000" dirty="0">
                <a:solidFill>
                  <a:srgbClr val="FF0000"/>
                </a:solidFill>
              </a:rPr>
              <a:t>*</a:t>
            </a:r>
            <a:r>
              <a:rPr lang="en-US" sz="1600" dirty="0"/>
              <a:t>, </a:t>
            </a:r>
            <a:r>
              <a:rPr lang="en-US" sz="1600" b="1" dirty="0"/>
              <a:t>Kelly Chance</a:t>
            </a:r>
            <a:r>
              <a:rPr lang="en-US" sz="1600" b="1" baseline="30000" dirty="0"/>
              <a:t>1</a:t>
            </a:r>
            <a:r>
              <a:rPr lang="en-US" sz="1600" b="1" dirty="0"/>
              <a:t>, Raid M. Suleiman</a:t>
            </a:r>
            <a:r>
              <a:rPr lang="en-US" sz="1600" b="1" baseline="30000" dirty="0"/>
              <a:t>1</a:t>
            </a:r>
            <a:r>
              <a:rPr lang="en-US" sz="1600" b="1" dirty="0"/>
              <a:t>, </a:t>
            </a:r>
          </a:p>
          <a:p>
            <a:pPr algn="r" defTabSz="457200" eaLnBrk="1" hangingPunct="1"/>
            <a:r>
              <a:rPr lang="en-US" sz="1600" b="1" dirty="0"/>
              <a:t>Kevin J. Daugherty</a:t>
            </a:r>
            <a:r>
              <a:rPr lang="en-US" sz="1600" b="1" baseline="30000" dirty="0"/>
              <a:t>2</a:t>
            </a:r>
            <a:r>
              <a:rPr lang="en-US" sz="1600" b="1" dirty="0"/>
              <a:t>, David E. Flittner</a:t>
            </a:r>
            <a:r>
              <a:rPr lang="en-US" sz="1600" b="1" baseline="30000" dirty="0"/>
              <a:t>2</a:t>
            </a:r>
            <a:r>
              <a:rPr lang="en-US" sz="1600" b="1" dirty="0"/>
              <a:t>, </a:t>
            </a:r>
            <a:r>
              <a:rPr lang="en-US" sz="1600" b="1" dirty="0" err="1"/>
              <a:t>Jassim</a:t>
            </a:r>
            <a:r>
              <a:rPr lang="en-US" sz="1600" b="1" dirty="0"/>
              <a:t> A Al-Saadi</a:t>
            </a:r>
            <a:r>
              <a:rPr lang="en-US" sz="1600" b="1" baseline="30000" dirty="0"/>
              <a:t>2</a:t>
            </a:r>
            <a:r>
              <a:rPr lang="en-US" sz="1600" b="1" dirty="0"/>
              <a:t>, Scott J. Janz</a:t>
            </a:r>
            <a:r>
              <a:rPr lang="en-US" sz="1600" b="1" baseline="30000" dirty="0"/>
              <a:t>3</a:t>
            </a:r>
            <a:r>
              <a:rPr lang="en-US" sz="1600" b="1" dirty="0"/>
              <a:t>, Aaron R. Naeger</a:t>
            </a:r>
            <a:r>
              <a:rPr lang="en-US" sz="1600" b="1" baseline="30000" dirty="0"/>
              <a:t>4</a:t>
            </a:r>
            <a:r>
              <a:rPr lang="en-US" sz="1600" b="1" dirty="0"/>
              <a:t>, Mike Newchurch</a:t>
            </a:r>
            <a:r>
              <a:rPr lang="en-US" sz="1600" b="1" baseline="30000" dirty="0"/>
              <a:t>4</a:t>
            </a:r>
            <a:r>
              <a:rPr lang="en-US" sz="1600" b="1" dirty="0"/>
              <a:t>, </a:t>
            </a:r>
          </a:p>
          <a:p>
            <a:pPr algn="r" defTabSz="457200" eaLnBrk="1" hangingPunct="1"/>
            <a:r>
              <a:rPr lang="en-US" sz="1600" b="1" dirty="0"/>
              <a:t>John E. Davis</a:t>
            </a:r>
            <a:r>
              <a:rPr lang="en-US" sz="1600" b="1" baseline="30000" dirty="0"/>
              <a:t>1</a:t>
            </a:r>
            <a:r>
              <a:rPr lang="en-US" sz="1600" b="1" dirty="0"/>
              <a:t>, John Houck</a:t>
            </a:r>
            <a:r>
              <a:rPr lang="en-US" sz="1600" b="1" baseline="30000" dirty="0"/>
              <a:t>1</a:t>
            </a:r>
            <a:r>
              <a:rPr lang="en-US" sz="1600" b="1" dirty="0"/>
              <a:t>, Gonzalo Gonzalez Abad</a:t>
            </a:r>
            <a:r>
              <a:rPr lang="en-US" sz="1600" b="1" baseline="30000" dirty="0"/>
              <a:t>1</a:t>
            </a:r>
            <a:r>
              <a:rPr lang="en-US" sz="1600" b="1" dirty="0"/>
              <a:t>, Caroline R. Nowlan</a:t>
            </a:r>
            <a:r>
              <a:rPr lang="en-US" sz="1600" b="1" baseline="30000" dirty="0"/>
              <a:t>1</a:t>
            </a:r>
            <a:r>
              <a:rPr lang="en-US" sz="1600" b="1" dirty="0"/>
              <a:t>, Christopher Chan Miller</a:t>
            </a:r>
            <a:r>
              <a:rPr lang="en-US" sz="1600" b="1" baseline="30000" dirty="0"/>
              <a:t>1</a:t>
            </a:r>
            <a:r>
              <a:rPr lang="en-US" sz="1600" b="1" dirty="0"/>
              <a:t>, </a:t>
            </a:r>
          </a:p>
          <a:p>
            <a:pPr algn="r" defTabSz="457200" eaLnBrk="1" hangingPunct="1"/>
            <a:r>
              <a:rPr lang="en-US" sz="1600" b="1" dirty="0" err="1"/>
              <a:t>Juseon</a:t>
            </a:r>
            <a:r>
              <a:rPr lang="en-US" sz="1600" b="1" dirty="0"/>
              <a:t> Bak</a:t>
            </a:r>
            <a:r>
              <a:rPr lang="en-US" sz="1600" b="1" baseline="30000" dirty="0"/>
              <a:t>5</a:t>
            </a:r>
            <a:r>
              <a:rPr lang="en-US" sz="1600" b="1" dirty="0"/>
              <a:t>, </a:t>
            </a:r>
            <a:r>
              <a:rPr lang="en-US" sz="1600" b="1" dirty="0" err="1"/>
              <a:t>Huiqun</a:t>
            </a:r>
            <a:r>
              <a:rPr lang="en-US" sz="1600" b="1" dirty="0"/>
              <a:t> Wang</a:t>
            </a:r>
            <a:r>
              <a:rPr lang="en-US" sz="1600" b="1" baseline="30000" dirty="0"/>
              <a:t>1</a:t>
            </a:r>
            <a:r>
              <a:rPr lang="en-US" sz="1600" b="1" dirty="0"/>
              <a:t>, </a:t>
            </a:r>
          </a:p>
          <a:p>
            <a:pPr algn="r" defTabSz="457200" eaLnBrk="1" hangingPunct="1"/>
            <a:r>
              <a:rPr lang="en-US" sz="1800" b="1" dirty="0"/>
              <a:t>and The TEMPO Team</a:t>
            </a:r>
          </a:p>
          <a:p>
            <a:pPr algn="r" defTabSz="457200" eaLnBrk="1" hangingPunct="1">
              <a:spcBef>
                <a:spcPts val="900"/>
              </a:spcBef>
            </a:pPr>
            <a:r>
              <a:rPr lang="en-US" sz="1600" b="1" baseline="30000" dirty="0"/>
              <a:t>1</a:t>
            </a:r>
            <a:r>
              <a:rPr lang="en-US" sz="1600" b="1" dirty="0"/>
              <a:t>Center for Astrophysics | Harvard &amp; Smithsonian</a:t>
            </a:r>
          </a:p>
          <a:p>
            <a:pPr algn="r" defTabSz="457200" eaLnBrk="1" hangingPunct="1"/>
            <a:r>
              <a:rPr lang="en-US" sz="1600" b="1" baseline="30000" dirty="0"/>
              <a:t>2</a:t>
            </a:r>
            <a:r>
              <a:rPr lang="en-US" sz="1600" b="1" dirty="0"/>
              <a:t>NASA </a:t>
            </a:r>
            <a:r>
              <a:rPr lang="en-US" sz="1600" b="1" dirty="0" err="1"/>
              <a:t>LaRc</a:t>
            </a:r>
            <a:r>
              <a:rPr lang="en-US" sz="1600" b="1" dirty="0"/>
              <a:t>	</a:t>
            </a:r>
            <a:r>
              <a:rPr lang="en-US" sz="1600" b="1" baseline="30000" dirty="0"/>
              <a:t>3</a:t>
            </a:r>
            <a:r>
              <a:rPr lang="en-US" sz="1600" b="1" dirty="0"/>
              <a:t>NASA GSFC  </a:t>
            </a:r>
          </a:p>
          <a:p>
            <a:pPr algn="r" defTabSz="457200" eaLnBrk="1" hangingPunct="1"/>
            <a:r>
              <a:rPr lang="en-US" sz="1600" b="1" baseline="30000" dirty="0"/>
              <a:t>4</a:t>
            </a:r>
            <a:r>
              <a:rPr lang="en-US" sz="1600" b="1" dirty="0"/>
              <a:t>University of Alabama in Huntsville  </a:t>
            </a:r>
          </a:p>
          <a:p>
            <a:pPr algn="r" defTabSz="457200" eaLnBrk="1" hangingPunct="1"/>
            <a:r>
              <a:rPr lang="en-US" sz="1600" b="1" baseline="30000" dirty="0"/>
              <a:t>5</a:t>
            </a:r>
            <a:r>
              <a:rPr lang="en-US" sz="1600" b="1" dirty="0"/>
              <a:t>Pusan National University</a:t>
            </a:r>
          </a:p>
          <a:p>
            <a:pPr algn="r" defTabSz="457200" eaLnBrk="1" hangingPunct="1"/>
            <a:endParaRPr lang="en-US" sz="1400" b="1" dirty="0"/>
          </a:p>
          <a:p>
            <a:pPr algn="r" defTabSz="457200" eaLnBrk="1" hangingPunct="1"/>
            <a:r>
              <a:rPr lang="en-US" sz="1600" b="1" dirty="0">
                <a:solidFill>
                  <a:srgbClr val="FF0000"/>
                </a:solidFill>
              </a:rPr>
              <a:t>* </a:t>
            </a:r>
            <a:r>
              <a:rPr lang="en-US" sz="1600" b="1" dirty="0" err="1">
                <a:solidFill>
                  <a:srgbClr val="FF0000"/>
                </a:solidFill>
              </a:rPr>
              <a:t>xliu@cfa.harvard.edu</a:t>
            </a:r>
            <a:r>
              <a:rPr lang="en-US" sz="1400" b="1" dirty="0"/>
              <a:t>   </a:t>
            </a:r>
          </a:p>
          <a:p>
            <a:pPr marL="1949450"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00" b="1" dirty="0">
              <a:solidFill>
                <a:srgbClr val="239009"/>
              </a:solidFill>
            </a:endParaRPr>
          </a:p>
          <a:p>
            <a:pPr marL="1949450" algn="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239009"/>
                </a:solidFill>
              </a:rPr>
              <a:t>December 13, 2021</a:t>
            </a:r>
          </a:p>
        </p:txBody>
      </p:sp>
      <p:pic>
        <p:nvPicPr>
          <p:cNvPr id="3" name="Picture 18" descr="Center for Astrophysics | Harvard &amp; Smithsonian – Cambridge Science Festival">
            <a:extLst>
              <a:ext uri="{FF2B5EF4-FFF2-40B4-BE49-F238E27FC236}">
                <a16:creationId xmlns:a16="http://schemas.microsoft.com/office/drawing/2014/main" id="{6FD42EBD-85BA-4040-A592-83BA40C20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5899578"/>
            <a:ext cx="1411871" cy="5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M21 logo">
            <a:extLst>
              <a:ext uri="{FF2B5EF4-FFF2-40B4-BE49-F238E27FC236}">
                <a16:creationId xmlns:a16="http://schemas.microsoft.com/office/drawing/2014/main" id="{1DA9CD5B-64B5-3742-8F8E-678CB014B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68" y="429050"/>
            <a:ext cx="1498298" cy="5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60C95-411A-6D46-9F1E-35DA5E2ECB29}"/>
              </a:ext>
            </a:extLst>
          </p:cNvPr>
          <p:cNvSpPr txBox="1"/>
          <p:nvPr/>
        </p:nvSpPr>
        <p:spPr>
          <a:xfrm>
            <a:off x="6735154" y="412116"/>
            <a:ext cx="130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A11A-06</a:t>
            </a:r>
          </a:p>
        </p:txBody>
      </p:sp>
      <p:pic>
        <p:nvPicPr>
          <p:cNvPr id="6" name="Picture 5" descr="A coll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11AD3C01-10C9-4A48-8DC0-F29D15299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08" y="2576944"/>
            <a:ext cx="5533902" cy="415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3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1937D1-0362-3E47-A3CE-8C4CDB7F9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264"/>
          <a:stretch/>
        </p:blipFill>
        <p:spPr>
          <a:xfrm>
            <a:off x="139700" y="2393125"/>
            <a:ext cx="3588940" cy="246770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96745" y="333183"/>
            <a:ext cx="6845643" cy="5694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TEMPO Validation Plan</a:t>
            </a:r>
            <a:endParaRPr lang="en-US" sz="32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10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994874"/>
            <a:ext cx="6028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Use LEO and EPIC/DSCOVR for cross validations</a:t>
            </a:r>
          </a:p>
          <a:p>
            <a:pPr marL="45720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Pandora &amp;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Pandonia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 Global Network (PGN): validate NO</a:t>
            </a:r>
            <a:r>
              <a:rPr lang="en-US" sz="2000" b="1" baseline="-25000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2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, HCHO, total O</a:t>
            </a:r>
            <a:r>
              <a:rPr lang="en-US" sz="2000" b="1" baseline="-25000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3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 and diurnal variation</a:t>
            </a:r>
          </a:p>
          <a:p>
            <a:pPr marL="914400" lvl="1" indent="-457200" defTabSz="457200">
              <a:buFont typeface="Wingdings" pitchFamily="2" charset="2"/>
              <a:buChar char="Ø"/>
            </a:pP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20+ PGNs in TEMPO </a:t>
            </a:r>
            <a:r>
              <a:rPr lang="en-US" b="1" dirty="0" err="1">
                <a:solidFill>
                  <a:srgbClr val="0000A9"/>
                </a:solidFill>
                <a:sym typeface="Wingdings" panose="05000000000000000000" pitchFamily="2" charset="2"/>
              </a:rPr>
              <a:t>FoR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, ~10 to add by 2022.</a:t>
            </a:r>
          </a:p>
          <a:p>
            <a:pPr lvl="1" defTabSz="457200"/>
            <a:endParaRPr lang="en-US" b="1" dirty="0">
              <a:solidFill>
                <a:srgbClr val="0000A9"/>
              </a:solidFill>
              <a:sym typeface="Wingdings" panose="05000000000000000000" pitchFamily="2" charset="2"/>
            </a:endParaRPr>
          </a:p>
          <a:p>
            <a:pPr marL="914400" lvl="1" indent="-457200" defTabSz="457200">
              <a:buFont typeface="Wingdings" pitchFamily="2" charset="2"/>
              <a:buChar char="q"/>
            </a:pPr>
            <a:endParaRPr lang="en-US" sz="1600" b="1" dirty="0">
              <a:solidFill>
                <a:srgbClr val="0000A9"/>
              </a:solidFill>
              <a:sym typeface="Wingdings" panose="05000000000000000000" pitchFamily="2" charset="2"/>
            </a:endParaRPr>
          </a:p>
          <a:p>
            <a:pPr marL="914400" lvl="1" indent="-457200" defTabSz="457200">
              <a:buFont typeface="Wingdings" pitchFamily="2" charset="2"/>
              <a:buChar char="q"/>
            </a:pPr>
            <a:endParaRPr lang="en-US" sz="1600" b="1" dirty="0">
              <a:solidFill>
                <a:srgbClr val="0000A9"/>
              </a:solidFill>
              <a:sym typeface="Wingdings" panose="05000000000000000000" pitchFamily="2" charset="2"/>
            </a:endParaRPr>
          </a:p>
          <a:p>
            <a:pPr marL="457200" indent="-457200" defTabSz="457200">
              <a:buFont typeface="Wingdings" pitchFamily="2" charset="2"/>
              <a:buChar char="q"/>
            </a:pPr>
            <a:endParaRPr lang="en-US" sz="1600" b="1" dirty="0">
              <a:solidFill>
                <a:srgbClr val="0000A9"/>
              </a:solidFill>
              <a:sym typeface="Wingdings" panose="05000000000000000000" pitchFamily="2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91D7E0-28A3-A443-9CB9-87E5CAC51A00}"/>
              </a:ext>
            </a:extLst>
          </p:cNvPr>
          <p:cNvSpPr txBox="1"/>
          <p:nvPr/>
        </p:nvSpPr>
        <p:spPr>
          <a:xfrm>
            <a:off x="6096000" y="999142"/>
            <a:ext cx="612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LIDAR: 8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TOLNet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 instruments by time of launch to validate tropospheric O</a:t>
            </a:r>
            <a:r>
              <a:rPr lang="en-US" sz="2000" b="1" baseline="-25000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3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 &amp; 0-2 km O</a:t>
            </a:r>
            <a:r>
              <a:rPr lang="en-US" sz="2000" b="1" baseline="-25000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3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 and</a:t>
            </a:r>
            <a:r>
              <a:rPr lang="en-US" sz="2000" b="1" baseline="-25000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diurnal variation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CCB01E9-D8D3-5B45-B90A-60D1F3720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150" y="2235786"/>
            <a:ext cx="3440750" cy="2618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90007-C51D-A547-9CE6-BDE0DDB92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340" y="2218424"/>
            <a:ext cx="4747308" cy="32131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38B113-F3CF-104D-8A8F-4F96642194F8}"/>
              </a:ext>
            </a:extLst>
          </p:cNvPr>
          <p:cNvSpPr txBox="1"/>
          <p:nvPr/>
        </p:nvSpPr>
        <p:spPr>
          <a:xfrm>
            <a:off x="6219566" y="5389410"/>
            <a:ext cx="29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Nowlan</a:t>
            </a:r>
            <a:r>
              <a:rPr lang="en-US" sz="1600" b="1" dirty="0"/>
              <a:t> et al. (2018) GCAS, DISCOVER-AQ, Texas, Sep 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5B59A8-2621-F447-A502-25E42D4AC3EE}"/>
              </a:ext>
            </a:extLst>
          </p:cNvPr>
          <p:cNvSpPr txBox="1"/>
          <p:nvPr/>
        </p:nvSpPr>
        <p:spPr>
          <a:xfrm>
            <a:off x="139700" y="4944065"/>
            <a:ext cx="3984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effectLst/>
                <a:latin typeface="Calibri" panose="020F0502020204030204" pitchFamily="34" charset="0"/>
              </a:rPr>
              <a:t>https://</a:t>
            </a:r>
            <a:r>
              <a:rPr lang="en-US" sz="1600" u="sng" dirty="0" err="1">
                <a:effectLst/>
                <a:latin typeface="Calibri" panose="020F0502020204030204" pitchFamily="34" charset="0"/>
              </a:rPr>
              <a:t>www.pandonia</a:t>
            </a:r>
            <a:r>
              <a:rPr lang="en-US" sz="1600" u="sng" dirty="0">
                <a:effectLst/>
                <a:latin typeface="Calibri" panose="020F0502020204030204" pitchFamily="34" charset="0"/>
              </a:rPr>
              <a:t>-global-</a:t>
            </a:r>
            <a:r>
              <a:rPr lang="en-US" sz="1600" u="sng" dirty="0" err="1">
                <a:effectLst/>
                <a:latin typeface="Calibri" panose="020F0502020204030204" pitchFamily="34" charset="0"/>
              </a:rPr>
              <a:t>network.org</a:t>
            </a:r>
            <a:r>
              <a:rPr lang="en-US" sz="1600" u="sng" dirty="0">
                <a:effectLst/>
                <a:latin typeface="Calibri" panose="020F0502020204030204" pitchFamily="34" charset="0"/>
              </a:rPr>
              <a:t>/</a:t>
            </a:r>
            <a:endParaRPr lang="en-US" sz="16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AADBE4-7272-E44F-B1DA-6F976FDE6C1E}"/>
              </a:ext>
            </a:extLst>
          </p:cNvPr>
          <p:cNvSpPr txBox="1"/>
          <p:nvPr/>
        </p:nvSpPr>
        <p:spPr>
          <a:xfrm>
            <a:off x="12236" y="5464716"/>
            <a:ext cx="122051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Airborne instruments: GEO-TASO, GCAS, HSRL-2</a:t>
            </a:r>
          </a:p>
          <a:p>
            <a:pPr marL="457200" lvl="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Other instruments: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ozonesonde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, AERONET, …</a:t>
            </a:r>
          </a:p>
          <a:p>
            <a:pPr marL="457200" lvl="0" indent="-457200" defTabSz="457200">
              <a:buFont typeface="Wingdings" pitchFamily="2" charset="2"/>
              <a:buChar char="q"/>
            </a:pP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Flight campaigns like TRACE-AQ, 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</a:rPr>
              <a:t>an integrated approach linking TEMPO Science, Applications, and Validation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FF2D60-AA06-FF46-B41F-C7BD5206C164}"/>
              </a:ext>
            </a:extLst>
          </p:cNvPr>
          <p:cNvSpPr txBox="1"/>
          <p:nvPr/>
        </p:nvSpPr>
        <p:spPr>
          <a:xfrm>
            <a:off x="6832026" y="1867792"/>
            <a:ext cx="5620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https://www-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air.larc.nasa.gov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/missions/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TOLNet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4980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96745" y="333183"/>
            <a:ext cx="6845643" cy="5694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TEMPO Early Adopters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11</a:t>
            </a:fld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CAA3B4C-8DEB-AF46-8ACD-6A2D5ED1B1F1}"/>
              </a:ext>
            </a:extLst>
          </p:cNvPr>
          <p:cNvSpPr txBox="1">
            <a:spLocks/>
          </p:cNvSpPr>
          <p:nvPr/>
        </p:nvSpPr>
        <p:spPr>
          <a:xfrm>
            <a:off x="114301" y="1017206"/>
            <a:ext cx="12077699" cy="1204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5715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Led by Aaron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Naeger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at UAH and NASA-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funded by NASA Applied Sciences</a:t>
            </a:r>
          </a:p>
          <a:p>
            <a:pPr marL="342900" indent="-342900" defTabSz="5715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User-centric program focused on broadening and enhancing applications of TEMPO data</a:t>
            </a:r>
            <a:r>
              <a:rPr lang="en-US" sz="2000" b="1" dirty="0">
                <a:latin typeface="Helvetica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with special attention to health &amp; air quality 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DCDBDC-8689-DF4A-9FB4-219D60ADB251}"/>
              </a:ext>
            </a:extLst>
          </p:cNvPr>
          <p:cNvSpPr txBox="1"/>
          <p:nvPr/>
        </p:nvSpPr>
        <p:spPr>
          <a:xfrm>
            <a:off x="6273799" y="1751193"/>
            <a:ext cx="5223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Arial Rounded MT Bold"/>
                <a:ea typeface="ＭＳ Ｐゴシック" charset="-128"/>
              </a:rPr>
              <a:t>Please see A24E-11 by Aaron </a:t>
            </a:r>
            <a:r>
              <a:rPr lang="en-US" sz="2000" b="1" dirty="0" err="1">
                <a:solidFill>
                  <a:srgbClr val="FF0000"/>
                </a:solidFill>
                <a:latin typeface="Arial Rounded MT Bold"/>
                <a:ea typeface="ＭＳ Ｐゴシック" charset="-128"/>
              </a:rPr>
              <a:t>Naeger</a:t>
            </a:r>
            <a:r>
              <a:rPr lang="en-US" sz="2000" b="1" dirty="0">
                <a:solidFill>
                  <a:schemeClr val="bg1"/>
                </a:solidFill>
                <a:latin typeface="Arial Rounded MT Bold"/>
                <a:ea typeface="ＭＳ Ｐゴシック" charset="-128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B22F30-9811-4F40-ACD6-7928591F75EB}"/>
              </a:ext>
            </a:extLst>
          </p:cNvPr>
          <p:cNvGrpSpPr/>
          <p:nvPr/>
        </p:nvGrpSpPr>
        <p:grpSpPr>
          <a:xfrm>
            <a:off x="806394" y="2269477"/>
            <a:ext cx="9992542" cy="3553888"/>
            <a:chOff x="806394" y="2269477"/>
            <a:chExt cx="9992542" cy="355388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30296B2-847C-AD48-B10B-46B58D8102D3}"/>
                </a:ext>
              </a:extLst>
            </p:cNvPr>
            <p:cNvSpPr/>
            <p:nvPr/>
          </p:nvSpPr>
          <p:spPr>
            <a:xfrm>
              <a:off x="806394" y="2269477"/>
              <a:ext cx="2913824" cy="1167495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  <a:cs typeface="Helvetica" panose="020B0604020202020204" pitchFamily="34" charset="0"/>
                </a:rPr>
                <a:t>Objective 1</a:t>
              </a:r>
            </a:p>
            <a:p>
              <a:pPr algn="ctr"/>
              <a:r>
                <a:rPr lang="en-US" sz="1600" dirty="0">
                  <a:cs typeface="Helvetica" panose="020B0604020202020204" pitchFamily="34" charset="0"/>
                </a:rPr>
                <a:t>Engage a broad spectrum of stakeholders &amp; end users to expand use of TEMPO data and understand user needs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BADBC2F-A25F-4A4B-A27B-774080671A3B}"/>
                </a:ext>
              </a:extLst>
            </p:cNvPr>
            <p:cNvSpPr/>
            <p:nvPr/>
          </p:nvSpPr>
          <p:spPr>
            <a:xfrm>
              <a:off x="4367693" y="2269477"/>
              <a:ext cx="2962323" cy="1187186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  <a:cs typeface="Helvetica" panose="020B0604020202020204" pitchFamily="34" charset="0"/>
                </a:rPr>
                <a:t>Objective 2</a:t>
              </a:r>
            </a:p>
            <a:p>
              <a:pPr algn="ctr"/>
              <a:r>
                <a:rPr lang="en-US" sz="1600" dirty="0">
                  <a:cs typeface="Helvetica" panose="020B0604020202020204" pitchFamily="34" charset="0"/>
                </a:rPr>
                <a:t>Use current sensors and proxy data to demonstrate TEMPO capabilities and develop applications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BAA4773-583D-CF4A-B986-2C824F6FEBA8}"/>
                </a:ext>
              </a:extLst>
            </p:cNvPr>
            <p:cNvSpPr/>
            <p:nvPr/>
          </p:nvSpPr>
          <p:spPr>
            <a:xfrm>
              <a:off x="7951548" y="2269478"/>
              <a:ext cx="2847388" cy="1130456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C000"/>
                  </a:solidFill>
                  <a:cs typeface="Helvetica" panose="020B0604020202020204" pitchFamily="34" charset="0"/>
                </a:rPr>
                <a:t>Objective 3</a:t>
              </a:r>
            </a:p>
            <a:p>
              <a:pPr algn="ctr"/>
              <a:r>
                <a:rPr lang="en-US" sz="1600" dirty="0">
                  <a:cs typeface="Helvetica" panose="020B0604020202020204" pitchFamily="34" charset="0"/>
                </a:rPr>
                <a:t>Better align TEMPO mission, products, and data interfaces to user needs and applications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52E4146-AA95-7B4B-9B36-0CAE91D645D3}"/>
                </a:ext>
              </a:extLst>
            </p:cNvPr>
            <p:cNvSpPr/>
            <p:nvPr/>
          </p:nvSpPr>
          <p:spPr>
            <a:xfrm>
              <a:off x="4061624" y="4501593"/>
              <a:ext cx="3694764" cy="69624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cs typeface="Helvetica" panose="020B0604020202020204" pitchFamily="34" charset="0"/>
                </a:rPr>
                <a:t>Overarching Goal</a:t>
              </a:r>
            </a:p>
            <a:p>
              <a:pPr algn="ctr"/>
              <a:r>
                <a:rPr lang="en-US" sz="1600" dirty="0">
                  <a:cs typeface="Helvetica" panose="020B0604020202020204" pitchFamily="34" charset="0"/>
                </a:rPr>
                <a:t>Maximize and accelerate the use of TEMPO data for societal benefits</a:t>
              </a:r>
            </a:p>
          </p:txBody>
        </p:sp>
        <p:sp>
          <p:nvSpPr>
            <p:cNvPr id="13" name="Left-Right Arrow 12">
              <a:extLst>
                <a:ext uri="{FF2B5EF4-FFF2-40B4-BE49-F238E27FC236}">
                  <a16:creationId xmlns:a16="http://schemas.microsoft.com/office/drawing/2014/main" id="{6A6505A6-DFB4-C043-8AC4-C759156E795F}"/>
                </a:ext>
              </a:extLst>
            </p:cNvPr>
            <p:cNvSpPr/>
            <p:nvPr/>
          </p:nvSpPr>
          <p:spPr>
            <a:xfrm>
              <a:off x="3720217" y="2718176"/>
              <a:ext cx="670030" cy="356126"/>
            </a:xfrm>
            <a:prstGeom prst="left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cs typeface="Helvetica" panose="020B0604020202020204" pitchFamily="34" charset="0"/>
              </a:endParaRPr>
            </a:p>
          </p:txBody>
        </p:sp>
        <p:sp>
          <p:nvSpPr>
            <p:cNvPr id="14" name="Left-Right Arrow 13">
              <a:extLst>
                <a:ext uri="{FF2B5EF4-FFF2-40B4-BE49-F238E27FC236}">
                  <a16:creationId xmlns:a16="http://schemas.microsoft.com/office/drawing/2014/main" id="{FE3ED057-2A73-BC45-BF94-CF3CDEBA8C97}"/>
                </a:ext>
              </a:extLst>
            </p:cNvPr>
            <p:cNvSpPr/>
            <p:nvPr/>
          </p:nvSpPr>
          <p:spPr>
            <a:xfrm>
              <a:off x="7330016" y="2718176"/>
              <a:ext cx="670030" cy="356126"/>
            </a:xfrm>
            <a:prstGeom prst="left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cs typeface="Helvetica" panose="020B0604020202020204" pitchFamily="34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D3C39-0431-0E4F-AC60-CEFB15F8A01A}"/>
                </a:ext>
              </a:extLst>
            </p:cNvPr>
            <p:cNvCxnSpPr>
              <a:cxnSpLocks/>
            </p:cNvCxnSpPr>
            <p:nvPr/>
          </p:nvCxnSpPr>
          <p:spPr>
            <a:xfrm>
              <a:off x="5848854" y="3522636"/>
              <a:ext cx="0" cy="382424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24BC552B-B73F-E047-B3CE-9DA675FCF823}"/>
                </a:ext>
              </a:extLst>
            </p:cNvPr>
            <p:cNvCxnSpPr>
              <a:cxnSpLocks/>
              <a:stCxn id="9" idx="2"/>
              <a:endCxn id="17" idx="1"/>
            </p:cNvCxnSpPr>
            <p:nvPr/>
          </p:nvCxnSpPr>
          <p:spPr>
            <a:xfrm rot="16200000" flipH="1">
              <a:off x="3362217" y="2338060"/>
              <a:ext cx="559609" cy="2757431"/>
            </a:xfrm>
            <a:prstGeom prst="bentConnector2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120A67-5F6F-3F41-9FAF-A181177A9665}"/>
                </a:ext>
              </a:extLst>
            </p:cNvPr>
            <p:cNvSpPr/>
            <p:nvPr/>
          </p:nvSpPr>
          <p:spPr>
            <a:xfrm>
              <a:off x="5020737" y="3822544"/>
              <a:ext cx="1906400" cy="3480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cs typeface="Helvetica" panose="020B0604020202020204" pitchFamily="34" charset="0"/>
                </a:rPr>
                <a:t>TEMPO Launch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CCFA1F8-3BB4-6F49-A688-0A565C221B78}"/>
                </a:ext>
              </a:extLst>
            </p:cNvPr>
            <p:cNvCxnSpPr/>
            <p:nvPr/>
          </p:nvCxnSpPr>
          <p:spPr>
            <a:xfrm flipH="1">
              <a:off x="5882366" y="4131342"/>
              <a:ext cx="0" cy="383126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14DAFBA8-A28C-384E-87F4-DBA55C271169}"/>
                </a:ext>
              </a:extLst>
            </p:cNvPr>
            <p:cNvCxnSpPr>
              <a:endCxn id="17" idx="3"/>
            </p:cNvCxnSpPr>
            <p:nvPr/>
          </p:nvCxnSpPr>
          <p:spPr>
            <a:xfrm rot="10800000" flipV="1">
              <a:off x="6916967" y="3474011"/>
              <a:ext cx="2532341" cy="513127"/>
            </a:xfrm>
            <a:prstGeom prst="bentConnector3">
              <a:avLst>
                <a:gd name="adj1" fmla="val 596"/>
              </a:avLst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CB812AC-7D84-324F-9D77-F1ACFC9E0103}"/>
                </a:ext>
              </a:extLst>
            </p:cNvPr>
            <p:cNvSpPr/>
            <p:nvPr/>
          </p:nvSpPr>
          <p:spPr>
            <a:xfrm>
              <a:off x="4023948" y="5484015"/>
              <a:ext cx="3732439" cy="33935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Helvetica" panose="020B0604020202020204" pitchFamily="34" charset="0"/>
                </a:rPr>
                <a:t>Extend TEMPO mission lifetime   </a:t>
              </a:r>
              <a:endParaRPr lang="en-US" dirty="0">
                <a:solidFill>
                  <a:schemeClr val="bg1"/>
                </a:solidFill>
                <a:cs typeface="Helvetica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2E33E67-72F1-BE44-A536-F05131057CE2}"/>
                </a:ext>
              </a:extLst>
            </p:cNvPr>
            <p:cNvCxnSpPr>
              <a:cxnSpLocks/>
            </p:cNvCxnSpPr>
            <p:nvPr/>
          </p:nvCxnSpPr>
          <p:spPr>
            <a:xfrm>
              <a:off x="5882366" y="5184963"/>
              <a:ext cx="0" cy="342072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6A50A9D-A29D-1B47-9289-FFDB86D8BC1C}"/>
              </a:ext>
            </a:extLst>
          </p:cNvPr>
          <p:cNvSpPr txBox="1"/>
          <p:nvPr/>
        </p:nvSpPr>
        <p:spPr>
          <a:xfrm>
            <a:off x="-7297" y="4076967"/>
            <a:ext cx="39565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Early Adopters are individuals and groups who: 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1) </a:t>
            </a:r>
            <a:r>
              <a:rPr lang="en-US" sz="1600" dirty="0">
                <a:effectLst/>
                <a:latin typeface="Arial" panose="020B0604020202020204" pitchFamily="34" charset="0"/>
              </a:rPr>
              <a:t>Have an interest or need for using TEMPO data</a:t>
            </a: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2) Have an existing or new application for TEMPO data </a:t>
            </a: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3) Work with end-users &amp; understand their decision-making process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FD4750-3A28-6944-8B8D-280B40E2890A}"/>
              </a:ext>
            </a:extLst>
          </p:cNvPr>
          <p:cNvSpPr txBox="1"/>
          <p:nvPr/>
        </p:nvSpPr>
        <p:spPr>
          <a:xfrm>
            <a:off x="7740785" y="4076967"/>
            <a:ext cx="44512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Inclusive from all end-users and stakeholders: 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1)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~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260 Early Adopters </a:t>
            </a:r>
            <a:r>
              <a:rPr lang="en-US" sz="1600" dirty="0">
                <a:latin typeface="Arial" panose="020B0604020202020204" pitchFamily="34" charset="0"/>
              </a:rPr>
              <a:t>across TEMPO </a:t>
            </a:r>
            <a:r>
              <a:rPr lang="en-US" sz="1600" dirty="0" err="1">
                <a:latin typeface="Arial" panose="020B0604020202020204" pitchFamily="34" charset="0"/>
              </a:rPr>
              <a:t>FoR</a:t>
            </a:r>
            <a:endParaRPr lang="en-US" sz="1600" dirty="0">
              <a:effectLst/>
              <a:latin typeface="Arial" panose="020B0604020202020204" pitchFamily="34" charset="0"/>
            </a:endParaRP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2) Includes federal, state, and local AQ agencies, Health Organization, NGOs, and international participation</a:t>
            </a:r>
            <a:endParaRPr lang="en-US" sz="1600" dirty="0">
              <a:latin typeface="Arial" panose="020B0604020202020204" pitchFamily="34" charset="0"/>
            </a:endParaRPr>
          </a:p>
          <a:p>
            <a:r>
              <a:rPr lang="en-US" sz="1600" dirty="0">
                <a:effectLst/>
                <a:latin typeface="Arial" panose="020B0604020202020204" pitchFamily="34" charset="0"/>
              </a:rPr>
              <a:t>3) Recent EA data tutorial/workshops in April/Nov 2021 have </a:t>
            </a:r>
            <a:r>
              <a:rPr lang="en-US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~170 </a:t>
            </a:r>
            <a:r>
              <a:rPr lang="en-US" sz="1600" dirty="0">
                <a:effectLst/>
                <a:latin typeface="Arial" panose="020B0604020202020204" pitchFamily="34" charset="0"/>
              </a:rPr>
              <a:t>attendees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580CD8-885A-CF41-B2BB-08642AFE9AFB}"/>
              </a:ext>
            </a:extLst>
          </p:cNvPr>
          <p:cNvSpPr txBox="1"/>
          <p:nvPr/>
        </p:nvSpPr>
        <p:spPr>
          <a:xfrm>
            <a:off x="4061624" y="6282158"/>
            <a:ext cx="3943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  <a:hlinkClick r:id="rId3"/>
              </a:rPr>
              <a:t>https: weather.msfc.nasa.gov/tempo/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114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3"/>
          <p:cNvSpPr>
            <a:spLocks noGrp="1"/>
          </p:cNvSpPr>
          <p:nvPr>
            <p:ph type="title"/>
          </p:nvPr>
        </p:nvSpPr>
        <p:spPr>
          <a:xfrm>
            <a:off x="0" y="84857"/>
            <a:ext cx="12192000" cy="825943"/>
          </a:xfrm>
        </p:spPr>
        <p:txBody>
          <a:bodyPr anchor="ctr">
            <a:normAutofit/>
          </a:bodyPr>
          <a:lstStyle/>
          <a:p>
            <a:pPr algn="ctr" defTabSz="456633"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EC11D65-9821-2B49-88CD-D477606C3ED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5D94D3-6F37-FD4D-AFE6-37A4B4B2BCC7}"/>
              </a:ext>
            </a:extLst>
          </p:cNvPr>
          <p:cNvSpPr txBox="1"/>
          <p:nvPr/>
        </p:nvSpPr>
        <p:spPr>
          <a:xfrm>
            <a:off x="-70062" y="1026409"/>
            <a:ext cx="122620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400" b="1" dirty="0">
                <a:solidFill>
                  <a:srgbClr val="4BACC6">
                    <a:lumMod val="75000"/>
                  </a:srgbClr>
                </a:solidFill>
              </a:rPr>
              <a:t>TEMPO: NASA’s first EVI selected in 2012. It was built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 by Ball Aerospace and delivered in Nov. 2018. It was successfully integrated onto the Intelsat 40e (IS-40E) on Nov. 17, 2021. </a:t>
            </a:r>
          </a:p>
          <a:p>
            <a:pPr marL="457200" indent="-457200">
              <a:spcBef>
                <a:spcPts val="1200"/>
              </a:spcBef>
              <a:buFont typeface="Wingdings" pitchFamily="2" charset="2"/>
              <a:buChar char="q"/>
            </a:pP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We are currently on track for scheduled launch onto the GEO at 91.1</a:t>
            </a:r>
            <a:r>
              <a:rPr lang="en-US" sz="2400" b="1" baseline="30000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∘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W on Dec. 7, 2022 and produce at-launch products, to 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</a:rPr>
              <a:t>provide hourly measurements of atmospheric pollution at high spatial resolution over North America.</a:t>
            </a:r>
            <a:endParaRPr lang="en-US" sz="24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0B5EC1-420F-C942-BA44-0408E9EEED3C}"/>
              </a:ext>
            </a:extLst>
          </p:cNvPr>
          <p:cNvSpPr txBox="1"/>
          <p:nvPr/>
        </p:nvSpPr>
        <p:spPr>
          <a:xfrm>
            <a:off x="899896" y="3811630"/>
            <a:ext cx="103922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Thanks to NASA, BATC, Maxar, Intelsat and the TEMPO Science Team!</a:t>
            </a:r>
          </a:p>
          <a:p>
            <a:endParaRPr lang="en-US" sz="2800" b="1" dirty="0">
              <a:solidFill>
                <a:schemeClr val="accent5"/>
              </a:solidFill>
            </a:endParaRPr>
          </a:p>
          <a:p>
            <a:r>
              <a:rPr lang="en-US" sz="2800" b="1" dirty="0">
                <a:solidFill>
                  <a:schemeClr val="accent5"/>
                </a:solidFill>
              </a:rPr>
              <a:t>Thanks for your attention!</a:t>
            </a:r>
          </a:p>
          <a:p>
            <a:endParaRPr lang="en-US" sz="2800" b="1" dirty="0">
              <a:solidFill>
                <a:schemeClr val="accent5"/>
              </a:solidFill>
            </a:endParaRPr>
          </a:p>
          <a:p>
            <a:r>
              <a:rPr lang="en-US" sz="2800" b="1" dirty="0">
                <a:solidFill>
                  <a:schemeClr val="accent5"/>
                </a:solidFill>
              </a:rPr>
              <a:t>If you have any questions, please contact: </a:t>
            </a:r>
            <a:r>
              <a:rPr lang="en-US" sz="2800" b="1" dirty="0">
                <a:solidFill>
                  <a:schemeClr val="accent5"/>
                </a:solidFill>
                <a:hlinkClick r:id="rId3"/>
              </a:rPr>
              <a:t>xliu@cfa.harvard.edu</a:t>
            </a:r>
            <a:endParaRPr lang="en-US" sz="28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1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EC11D65-9821-2B49-88CD-D477606C3ED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AE6BBB-66BF-D041-AEF2-0CB4D68B83DD}"/>
              </a:ext>
            </a:extLst>
          </p:cNvPr>
          <p:cNvGrpSpPr/>
          <p:nvPr/>
        </p:nvGrpSpPr>
        <p:grpSpPr>
          <a:xfrm>
            <a:off x="1007534" y="1295401"/>
            <a:ext cx="10041466" cy="5559710"/>
            <a:chOff x="114625" y="1111207"/>
            <a:chExt cx="11763190" cy="5647337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583" y="1113599"/>
              <a:ext cx="1362176" cy="1335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0" descr="ep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4070" y="2746115"/>
              <a:ext cx="1086612" cy="118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3" descr="noaa_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032" y="2711258"/>
              <a:ext cx="1182116" cy="118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ucseal_540_139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013" y="2513109"/>
              <a:ext cx="1150747" cy="1150747"/>
            </a:xfrm>
            <a:prstGeom prst="rect">
              <a:avLst/>
            </a:prstGeom>
          </p:spPr>
        </p:pic>
        <p:pic>
          <p:nvPicPr>
            <p:cNvPr id="11" name="Picture 10" descr="UMBC_Seal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347" y="4027964"/>
              <a:ext cx="1168400" cy="1168400"/>
            </a:xfrm>
            <a:prstGeom prst="rect">
              <a:avLst/>
            </a:prstGeom>
          </p:spPr>
        </p:pic>
        <p:pic>
          <p:nvPicPr>
            <p:cNvPr id="12" name="Picture 6" descr="logo_large"/>
            <p:cNvPicPr>
              <a:picLocks noChangeAspect="1" noChangeArrowheads="1"/>
            </p:cNvPicPr>
            <p:nvPr/>
          </p:nvPicPr>
          <p:blipFill>
            <a:blip r:embed="rId8">
              <a:lum contrast="-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299" y="2567342"/>
              <a:ext cx="1454147" cy="131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Carr-logo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407" y="5089743"/>
              <a:ext cx="1489036" cy="925429"/>
            </a:xfrm>
            <a:prstGeom prst="rect">
              <a:avLst/>
            </a:prstGeom>
          </p:spPr>
        </p:pic>
        <p:pic>
          <p:nvPicPr>
            <p:cNvPr id="14" name="Picture 13" descr="homepage.p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" t="10063" r="72155" b="8352"/>
            <a:stretch/>
          </p:blipFill>
          <p:spPr>
            <a:xfrm>
              <a:off x="8339453" y="4962192"/>
              <a:ext cx="1228125" cy="1147850"/>
            </a:xfrm>
            <a:prstGeom prst="rect">
              <a:avLst/>
            </a:prstGeom>
          </p:spPr>
        </p:pic>
        <p:pic>
          <p:nvPicPr>
            <p:cNvPr id="15" name="Picture 15" descr="ncar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6475" y="5002591"/>
              <a:ext cx="1467845" cy="999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slu_4c.eps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462" y="2202701"/>
              <a:ext cx="1188788" cy="1636181"/>
            </a:xfrm>
            <a:prstGeom prst="rect">
              <a:avLst/>
            </a:prstGeom>
          </p:spPr>
        </p:pic>
        <p:pic>
          <p:nvPicPr>
            <p:cNvPr id="17" name="Picture 16" descr="new-uah-logo.jp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" t="12483" r="4605" b="11597"/>
            <a:stretch/>
          </p:blipFill>
          <p:spPr>
            <a:xfrm>
              <a:off x="4333410" y="2755729"/>
              <a:ext cx="1905382" cy="800924"/>
            </a:xfrm>
            <a:prstGeom prst="rect">
              <a:avLst/>
            </a:prstGeom>
            <a:solidFill>
              <a:schemeClr val="accent2">
                <a:tint val="20000"/>
                <a:alpha val="0"/>
              </a:schemeClr>
            </a:solidFill>
          </p:spPr>
        </p:pic>
        <p:pic>
          <p:nvPicPr>
            <p:cNvPr id="9" name="Picture 8" descr="escudounam_azul_m2008_jpg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67" y="4052111"/>
              <a:ext cx="945804" cy="1120107"/>
            </a:xfrm>
            <a:prstGeom prst="rect">
              <a:avLst/>
            </a:prstGeom>
          </p:spPr>
        </p:pic>
        <p:pic>
          <p:nvPicPr>
            <p:cNvPr id="18" name="Picture 17" descr="LOGO_INECC_2014.svg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25" y="5383915"/>
              <a:ext cx="1523886" cy="58974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51826" y="3893374"/>
              <a:ext cx="1792572" cy="102001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10525" y="6259503"/>
              <a:ext cx="6075749" cy="42708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5619" y="6113104"/>
              <a:ext cx="1532484" cy="3245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826195" y="3800951"/>
              <a:ext cx="1051620" cy="105162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505427" y="3840655"/>
              <a:ext cx="1007278" cy="100727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726756" y="5840715"/>
              <a:ext cx="1099439" cy="91782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2"/>
            <a:srcRect l="11328" r="14978" b="35467"/>
            <a:stretch/>
          </p:blipFill>
          <p:spPr>
            <a:xfrm>
              <a:off x="7912950" y="2567341"/>
              <a:ext cx="1221742" cy="117985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349203" y="4145957"/>
              <a:ext cx="1930400" cy="69494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946122" y="5362436"/>
              <a:ext cx="1139088" cy="114785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504426" y="5009270"/>
              <a:ext cx="1871861" cy="111042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850162" y="4172809"/>
              <a:ext cx="2022332" cy="679504"/>
            </a:xfrm>
            <a:prstGeom prst="rect">
              <a:avLst/>
            </a:prstGeom>
          </p:spPr>
        </p:pic>
        <p:pic>
          <p:nvPicPr>
            <p:cNvPr id="2" name="Picture 1" descr="WUSL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5131" y="2348285"/>
              <a:ext cx="1061808" cy="1061808"/>
            </a:xfrm>
            <a:prstGeom prst="rect">
              <a:avLst/>
            </a:prstGeom>
          </p:spPr>
        </p:pic>
        <p:sp>
          <p:nvSpPr>
            <p:cNvPr id="10" name="AutoShape 2">
              <a:extLst>
                <a:ext uri="{FF2B5EF4-FFF2-40B4-BE49-F238E27FC236}">
                  <a16:creationId xmlns:a16="http://schemas.microsoft.com/office/drawing/2014/main" id="{35691E1B-ADB2-2846-8CF0-31FAD0A8F1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id="{06447060-6CF8-7A48-8111-68B1F6057FC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AutoShape 8">
              <a:extLst>
                <a:ext uri="{FF2B5EF4-FFF2-40B4-BE49-F238E27FC236}">
                  <a16:creationId xmlns:a16="http://schemas.microsoft.com/office/drawing/2014/main" id="{AA4DEA76-F5B2-5B48-81B2-3CFAA4A6316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6354" y="2266868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8" name="Picture 10" descr="Maxar - Space Foundation">
              <a:extLst>
                <a:ext uri="{FF2B5EF4-FFF2-40B4-BE49-F238E27FC236}">
                  <a16:creationId xmlns:a16="http://schemas.microsoft.com/office/drawing/2014/main" id="{53A16555-78B8-144F-99C0-3EB00C78BE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521" y="1111207"/>
              <a:ext cx="2413912" cy="434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One Global Network for a Hyper-connected World | Intelsat">
              <a:extLst>
                <a:ext uri="{FF2B5EF4-FFF2-40B4-BE49-F238E27FC236}">
                  <a16:creationId xmlns:a16="http://schemas.microsoft.com/office/drawing/2014/main" id="{CCA43223-8537-C544-87F8-21E48B955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2898" y="1743935"/>
              <a:ext cx="2328035" cy="612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NASA">
              <a:extLst>
                <a:ext uri="{FF2B5EF4-FFF2-40B4-BE49-F238E27FC236}">
                  <a16:creationId xmlns:a16="http://schemas.microsoft.com/office/drawing/2014/main" id="{6E1ED8DE-97D2-B34D-82E3-45DDE3D2A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67" y="1321300"/>
              <a:ext cx="1448483" cy="1143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Smithsonian Astrophysical Observatory (SAO) | Office of Fellowships">
              <a:extLst>
                <a:ext uri="{FF2B5EF4-FFF2-40B4-BE49-F238E27FC236}">
                  <a16:creationId xmlns:a16="http://schemas.microsoft.com/office/drawing/2014/main" id="{4BA50268-90FB-4D4E-A636-BE99797AE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270" y="1352779"/>
              <a:ext cx="1149892" cy="1143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Center for Astrophysics | Harvard &amp; Smithsonian – Cambridge Science Festival">
              <a:extLst>
                <a:ext uri="{FF2B5EF4-FFF2-40B4-BE49-F238E27FC236}">
                  <a16:creationId xmlns:a16="http://schemas.microsoft.com/office/drawing/2014/main" id="{67D73737-29EA-714B-A4F0-0F90546CC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196" y="1488771"/>
              <a:ext cx="1585510" cy="679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 descr="SpaceX">
              <a:extLst>
                <a:ext uri="{FF2B5EF4-FFF2-40B4-BE49-F238E27FC236}">
                  <a16:creationId xmlns:a16="http://schemas.microsoft.com/office/drawing/2014/main" id="{98262EA0-BA91-5349-92CE-C147BD7A92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2" t="36008" r="7673" b="31026"/>
            <a:stretch/>
          </p:blipFill>
          <p:spPr bwMode="auto">
            <a:xfrm>
              <a:off x="10106695" y="1429433"/>
              <a:ext cx="1362176" cy="543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0413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7644" y="19723"/>
            <a:ext cx="6325644" cy="961490"/>
          </a:xfrm>
        </p:spPr>
        <p:txBody>
          <a:bodyPr anchor="ctr"/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TEMPO footprint  (GEO @90.9º W)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42906" y="1587739"/>
          <a:ext cx="504202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3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3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3713">
                  <a:extLst>
                    <a:ext uri="{9D8B030D-6E8A-4147-A177-3AD203B41FA5}">
                      <a16:colId xmlns:a16="http://schemas.microsoft.com/office/drawing/2014/main" val="469542859"/>
                    </a:ext>
                  </a:extLst>
                </a:gridCol>
              </a:tblGrid>
              <a:tr h="58784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Location</a:t>
                      </a:r>
                    </a:p>
                  </a:txBody>
                  <a:tcPr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N/S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E/W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GSA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</a:t>
                      </a:r>
                      <a:r>
                        <a:rPr lang="en-US" baseline="300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VZA (</a:t>
                      </a:r>
                      <a:r>
                        <a:rPr lang="en-US" baseline="300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Boresight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39.3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558926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36.5</a:t>
                      </a:r>
                      <a:r>
                        <a:rPr lang="en-US" baseline="300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N, 100</a:t>
                      </a:r>
                      <a:r>
                        <a:rPr lang="en-US" baseline="300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W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10.1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42.4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Washington,</a:t>
                      </a:r>
                      <a:r>
                        <a:rPr lang="en-US" baseline="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DC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11.3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48.0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Seattle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6.2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16.8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61.7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Los Angeles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11.3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48.0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Boston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13.0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53.7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Miami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8.6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33.2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San Juan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37.4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824239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Mexico City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7.7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23.9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Can. tar sands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20.8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67.0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Juneau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6.1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33.3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75.3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59390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98C3E35-C217-1E43-AD6F-5DF595CD4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1" t="14308" r="5554" b="12077"/>
          <a:stretch/>
        </p:blipFill>
        <p:spPr>
          <a:xfrm>
            <a:off x="1524001" y="1544229"/>
            <a:ext cx="3975171" cy="47069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4/29/21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EC11D65-9821-2B49-88CD-D477606C3ED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3796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18023" y="93523"/>
            <a:ext cx="6487297" cy="7961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a typeface="ＭＳ Ｐゴシック" charset="-128"/>
              </a:rPr>
              <a:t>TEMPO Algorithm Teams</a:t>
            </a:r>
            <a:br>
              <a:rPr lang="en-US" b="1" dirty="0">
                <a:solidFill>
                  <a:schemeClr val="bg1"/>
                </a:solidFill>
                <a:ea typeface="ＭＳ Ｐゴシック" charset="-128"/>
              </a:rPr>
            </a:br>
            <a:endParaRPr lang="en-US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15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190705"/>
              </p:ext>
            </p:extLst>
          </p:nvPr>
        </p:nvGraphicFramePr>
        <p:xfrm>
          <a:off x="1524000" y="1072629"/>
          <a:ext cx="9144000" cy="5138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9571">
                  <a:extLst>
                    <a:ext uri="{9D8B030D-6E8A-4147-A177-3AD203B41FA5}">
                      <a16:colId xmlns:a16="http://schemas.microsoft.com/office/drawing/2014/main" val="4274859182"/>
                    </a:ext>
                  </a:extLst>
                </a:gridCol>
                <a:gridCol w="6564429">
                  <a:extLst>
                    <a:ext uri="{9D8B030D-6E8A-4147-A177-3AD203B41FA5}">
                      <a16:colId xmlns:a16="http://schemas.microsoft.com/office/drawing/2014/main" val="3563283890"/>
                    </a:ext>
                  </a:extLst>
                </a:gridCol>
              </a:tblGrid>
              <a:tr h="41509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Operational Algorithm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Personnel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1820010966"/>
                  </a:ext>
                </a:extLst>
              </a:tr>
              <a:tr h="30257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Raw to L0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John Davis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666669201"/>
                  </a:ext>
                </a:extLst>
              </a:tr>
              <a:tr h="30257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L0-1b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John Houck, </a:t>
                      </a:r>
                      <a:r>
                        <a:rPr lang="en-US" sz="1800" dirty="0" err="1"/>
                        <a:t>Xiong</a:t>
                      </a:r>
                      <a:r>
                        <a:rPr lang="en-US" sz="1800" dirty="0"/>
                        <a:t> Liu, Dave </a:t>
                      </a:r>
                      <a:r>
                        <a:rPr lang="en-US" sz="1800" dirty="0" err="1"/>
                        <a:t>Flittner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Nischal</a:t>
                      </a:r>
                      <a:r>
                        <a:rPr lang="en-US" sz="1800" dirty="0"/>
                        <a:t> Mishra, Jim </a:t>
                      </a:r>
                      <a:r>
                        <a:rPr lang="en-US" sz="1800" dirty="0" err="1"/>
                        <a:t>Carr</a:t>
                      </a:r>
                      <a:r>
                        <a:rPr lang="en-US" sz="1800" dirty="0"/>
                        <a:t>, Chris Chan Miller 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194161440"/>
                  </a:ext>
                </a:extLst>
              </a:tr>
              <a:tr h="4150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Ozone profile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Xiong</a:t>
                      </a:r>
                      <a:r>
                        <a:rPr lang="en-US" sz="1800" dirty="0"/>
                        <a:t> Liu, </a:t>
                      </a:r>
                      <a:r>
                        <a:rPr lang="en-US" sz="1800" dirty="0" err="1"/>
                        <a:t>Juseon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Bak</a:t>
                      </a:r>
                      <a:endParaRPr lang="en-US" sz="1800" dirty="0"/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555868796"/>
                  </a:ext>
                </a:extLst>
              </a:tr>
              <a:tr h="4150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 ozone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/>
                        <a:t>Dave Haffner, Joanna Joiner</a:t>
                      </a:r>
                      <a:endParaRPr lang="en-US" sz="1800" dirty="0"/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304165603"/>
                  </a:ext>
                </a:extLst>
              </a:tr>
              <a:tr h="51577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Nitrogen dioxide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Caroline </a:t>
                      </a:r>
                      <a:r>
                        <a:rPr lang="en-US" sz="1800" baseline="0" dirty="0" err="1"/>
                        <a:t>Nowlan</a:t>
                      </a:r>
                      <a:r>
                        <a:rPr lang="en-US" sz="1800" baseline="0" dirty="0"/>
                        <a:t>, Gonzalo González Abad, Jeff Geddes, Chris Chan Miller </a:t>
                      </a:r>
                      <a:endParaRPr lang="en-US" sz="1800" dirty="0"/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2297871223"/>
                  </a:ext>
                </a:extLst>
              </a:tr>
              <a:tr h="33002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Formaldehyde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marL="0" marR="0" lvl="0" indent="0" algn="ctr" defTabSz="4566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Gonzalo González Abad, Caroline </a:t>
                      </a:r>
                      <a:r>
                        <a:rPr lang="en-US" sz="1800" baseline="0" dirty="0" err="1"/>
                        <a:t>Nowlan</a:t>
                      </a:r>
                      <a:r>
                        <a:rPr lang="en-US" sz="1800" baseline="0" dirty="0"/>
                        <a:t>, </a:t>
                      </a:r>
                      <a:r>
                        <a:rPr lang="en-US" sz="1800" dirty="0"/>
                        <a:t>Chris</a:t>
                      </a:r>
                      <a:r>
                        <a:rPr lang="en-US" sz="1800" baseline="0" dirty="0"/>
                        <a:t> Chan Miller</a:t>
                      </a:r>
                      <a:endParaRPr lang="en-US" sz="1800" dirty="0"/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2047173385"/>
                  </a:ext>
                </a:extLst>
              </a:tr>
              <a:tr h="3031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Glyoxal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/>
                        <a:t>Gonzalo González Abad, </a:t>
                      </a:r>
                      <a:r>
                        <a:rPr lang="en-US" sz="1800" dirty="0"/>
                        <a:t>Chris Chan Miller </a:t>
                      </a: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1441257900"/>
                  </a:ext>
                </a:extLst>
              </a:tr>
              <a:tr h="30029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Clouds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Huiqun</a:t>
                      </a:r>
                      <a:r>
                        <a:rPr lang="en-US" sz="1800" dirty="0"/>
                        <a:t> Wang, </a:t>
                      </a:r>
                      <a:r>
                        <a:rPr lang="en-US" sz="1800" baseline="0" dirty="0"/>
                        <a:t>Alexander </a:t>
                      </a:r>
                      <a:r>
                        <a:rPr lang="en-US" sz="1800" baseline="0" dirty="0" err="1"/>
                        <a:t>Vasilkov</a:t>
                      </a:r>
                      <a:r>
                        <a:rPr lang="en-US" sz="1800" baseline="0" dirty="0"/>
                        <a:t>, </a:t>
                      </a:r>
                      <a:r>
                        <a:rPr lang="en-US" sz="1800" baseline="0" dirty="0" err="1"/>
                        <a:t>Eun-Su</a:t>
                      </a:r>
                      <a:r>
                        <a:rPr lang="en-US" sz="1800" baseline="0" dirty="0"/>
                        <a:t> Yang, </a:t>
                      </a:r>
                      <a:r>
                        <a:rPr lang="en-US" sz="1800" dirty="0"/>
                        <a:t>Joanna</a:t>
                      </a:r>
                      <a:r>
                        <a:rPr lang="en-US" sz="1800" baseline="0" dirty="0"/>
                        <a:t> Joiner </a:t>
                      </a:r>
                      <a:endParaRPr lang="en-US" sz="1800" dirty="0"/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924121033"/>
                  </a:ext>
                </a:extLst>
              </a:tr>
              <a:tr h="30029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6"/>
                          </a:solidFill>
                        </a:rPr>
                        <a:t>Sulfur dioxide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Can Li, </a:t>
                      </a:r>
                      <a:r>
                        <a:rPr lang="en-US" sz="1800" dirty="0" err="1">
                          <a:solidFill>
                            <a:schemeClr val="accent6"/>
                          </a:solidFill>
                        </a:rPr>
                        <a:t>Nickolay</a:t>
                      </a: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6"/>
                          </a:solidFill>
                        </a:rPr>
                        <a:t>Krotkov</a:t>
                      </a:r>
                      <a:endParaRPr lang="en-US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219845112"/>
                  </a:ext>
                </a:extLst>
              </a:tr>
              <a:tr h="4150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6"/>
                          </a:solidFill>
                        </a:rPr>
                        <a:t>Aerosols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Omar</a:t>
                      </a:r>
                      <a:r>
                        <a:rPr lang="en-US" sz="1800" baseline="0" dirty="0">
                          <a:solidFill>
                            <a:schemeClr val="accent6"/>
                          </a:solidFill>
                        </a:rPr>
                        <a:t> Torres, Jun Wang</a:t>
                      </a:r>
                      <a:endParaRPr lang="en-US" sz="1800" dirty="0">
                        <a:solidFill>
                          <a:schemeClr val="accent6"/>
                        </a:solidFill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1422371694"/>
                  </a:ext>
                </a:extLst>
              </a:tr>
              <a:tr h="734391">
                <a:tc gridSpan="2">
                  <a:txBody>
                    <a:bodyPr/>
                    <a:lstStyle/>
                    <a:p>
                      <a:pPr marL="0" marR="0" lvl="0" indent="0" algn="ctr" defTabSz="4566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Operational implementation and IT support @ SAO Science Data Processing Center (SDPC) by John Houck</a:t>
                      </a:r>
                    </a:p>
                  </a:txBody>
                  <a:tcPr marL="45720" marR="45720" marT="18288" marB="18288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219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153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64442FC-C654-E44A-A663-725279F4C8FF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1" y="1016581"/>
            <a:ext cx="914400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Implementing both NRT and off-line trace gas products (e.g., NO</a:t>
            </a:r>
            <a:r>
              <a:rPr lang="en-US" sz="2400" b="1" baseline="-25000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, HCHO) for NO2, HCHO, aerosol, SO</a:t>
            </a:r>
            <a:r>
              <a:rPr lang="en-US" sz="2400" b="1" baseline="-25000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, cloud</a:t>
            </a:r>
          </a:p>
          <a:p>
            <a:pPr marL="457200" indent="-457200">
              <a:spcBef>
                <a:spcPts val="900"/>
              </a:spcBef>
              <a:buFont typeface="Wingdings" pitchFamily="2" charset="2"/>
              <a:buChar char="q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Major potential differences between NRT and offline products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7181AC-8E60-D749-AACB-0D9238C39FB5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2623804"/>
          <a:ext cx="9144001" cy="3803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9679">
                  <a:extLst>
                    <a:ext uri="{9D8B030D-6E8A-4147-A177-3AD203B41FA5}">
                      <a16:colId xmlns:a16="http://schemas.microsoft.com/office/drawing/2014/main" val="3237510932"/>
                    </a:ext>
                  </a:extLst>
                </a:gridCol>
                <a:gridCol w="2567469">
                  <a:extLst>
                    <a:ext uri="{9D8B030D-6E8A-4147-A177-3AD203B41FA5}">
                      <a16:colId xmlns:a16="http://schemas.microsoft.com/office/drawing/2014/main" val="1588172400"/>
                    </a:ext>
                  </a:extLst>
                </a:gridCol>
                <a:gridCol w="3676853">
                  <a:extLst>
                    <a:ext uri="{9D8B030D-6E8A-4147-A177-3AD203B41FA5}">
                      <a16:colId xmlns:a16="http://schemas.microsoft.com/office/drawing/2014/main" val="1085002561"/>
                    </a:ext>
                  </a:extLst>
                </a:gridCol>
              </a:tblGrid>
              <a:tr h="355009"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 NRT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Off-line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6933980"/>
                  </a:ext>
                </a:extLst>
              </a:tr>
              <a:tr h="331342">
                <a:tc>
                  <a:txBody>
                    <a:bodyPr/>
                    <a:lstStyle/>
                    <a:p>
                      <a:r>
                        <a:rPr lang="en-US" sz="1700" b="1" dirty="0"/>
                        <a:t>Trace gas profiles/Met data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0" dirty="0"/>
                        <a:t>GEOS-CF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0" dirty="0"/>
                        <a:t>GEOS-CF Replay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75209462"/>
                  </a:ext>
                </a:extLst>
              </a:tr>
              <a:tr h="386398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Surface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GLER climatology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MODIS/VIIRS albedo/BRDF products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3772184"/>
                  </a:ext>
                </a:extLst>
              </a:tr>
              <a:tr h="331342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RTM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Look-up tables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On-line radiative transfer?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82312805"/>
                  </a:ext>
                </a:extLst>
              </a:tr>
              <a:tr h="331342">
                <a:tc>
                  <a:txBody>
                    <a:bodyPr/>
                    <a:lstStyle/>
                    <a:p>
                      <a:r>
                        <a:rPr lang="en-US" sz="1700" b="1" dirty="0"/>
                        <a:t>Aerosol correction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None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Improved aerosol fields?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26121227"/>
                  </a:ext>
                </a:extLst>
              </a:tr>
              <a:tr h="629549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Spectral fitting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Normal spectral fitting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Improve radiance reference &amp; cross-track correction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150981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L1B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Default Pol. Correction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Improved pol. Correction with L2 retrievals?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81207955"/>
                  </a:ext>
                </a:extLst>
              </a:tr>
              <a:tr h="852022"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Data Latency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Within 2-3 hours upon receipt of raw data at SAO Ground 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456633" rtl="0" eaLnBrk="1" latinLnBrk="0" hangingPunct="1"/>
                      <a:r>
                        <a:rPr lang="en-US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+ 8 days as MODIS BRDF is produced using data +/- 8 days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76520968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1E137024-A546-2549-97BD-FE3E77C0BCFD}"/>
              </a:ext>
            </a:extLst>
          </p:cNvPr>
          <p:cNvSpPr txBox="1">
            <a:spLocks/>
          </p:cNvSpPr>
          <p:nvPr/>
        </p:nvSpPr>
        <p:spPr>
          <a:xfrm>
            <a:off x="2667001" y="119270"/>
            <a:ext cx="7253417" cy="820846"/>
          </a:xfrm>
          <a:prstGeom prst="rect">
            <a:avLst/>
          </a:prstGeom>
        </p:spPr>
        <p:txBody>
          <a:bodyPr vert="horz" lIns="91326" tIns="45664" rIns="91326" bIns="45664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kern="1200">
                <a:solidFill>
                  <a:srgbClr val="D9D9D9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</a:rPr>
              <a:t>NRT vs. Off-line Trace Gas Products</a:t>
            </a:r>
          </a:p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(if with additional NRT funding)</a:t>
            </a:r>
          </a:p>
        </p:txBody>
      </p:sp>
    </p:spTree>
    <p:extLst>
      <p:ext uri="{BB962C8B-B14F-4D97-AF65-F5344CB8AC3E}">
        <p14:creationId xmlns:p14="http://schemas.microsoft.com/office/powerpoint/2010/main" val="1145184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8949" y="13818"/>
            <a:ext cx="5972807" cy="960120"/>
          </a:xfr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ea typeface="+mj-ea"/>
              </a:rPr>
              <a:t>Research Products</a:t>
            </a:r>
          </a:p>
        </p:txBody>
      </p:sp>
      <p:sp>
        <p:nvSpPr>
          <p:cNvPr id="2" name="Rectangle 1"/>
          <p:cNvSpPr/>
          <p:nvPr/>
        </p:nvSpPr>
        <p:spPr>
          <a:xfrm>
            <a:off x="652006" y="1285005"/>
            <a:ext cx="11187485" cy="4325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Wingdings" pitchFamily="2" charset="2"/>
              <a:buChar char="q"/>
              <a:defRPr/>
            </a:pP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TEMPO research products will greatly extend science and applications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 err="1">
                <a:solidFill>
                  <a:srgbClr val="0000A9"/>
                </a:solidFill>
                <a:latin typeface="Calibri"/>
              </a:rPr>
              <a:t>OClO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, IO, HNO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, NO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3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, volcanic (SO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 plume height and VCD)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Additional/improved cloud with 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 bands / 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-B bands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Additional aerosol products from hyperspectral spectra, 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-B and 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-O</a:t>
            </a:r>
            <a:r>
              <a:rPr lang="en-US" sz="2400" b="1" baseline="-25000" dirty="0">
                <a:solidFill>
                  <a:srgbClr val="0000A9"/>
                </a:solidFill>
                <a:latin typeface="Calibri"/>
              </a:rPr>
              <a:t>2</a:t>
            </a:r>
            <a:r>
              <a:rPr lang="en-US" sz="2400" b="1" dirty="0">
                <a:solidFill>
                  <a:srgbClr val="0000A9"/>
                </a:solidFill>
                <a:latin typeface="Calibri"/>
              </a:rPr>
              <a:t>-bands, and TEMPO + GOES-R synergy at @U Iowa, NOAA, GSFC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Vegetation products: solar Induced fluorescence (SIF) 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Diurnal out-going shortwave radiation and cloud forcing 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Night lights: allows discrimination between lightning types</a:t>
            </a:r>
          </a:p>
          <a:p>
            <a:pPr marL="800100" lvl="1" indent="-342900">
              <a:lnSpc>
                <a:spcPct val="130000"/>
              </a:lnSpc>
              <a:buFont typeface="Wingdings" charset="2"/>
              <a:buChar char="Ø"/>
              <a:defRPr/>
            </a:pPr>
            <a:r>
              <a:rPr lang="en-US" sz="2400" b="1" dirty="0">
                <a:solidFill>
                  <a:srgbClr val="0000A9"/>
                </a:solidFill>
                <a:latin typeface="Calibri"/>
              </a:rPr>
              <a:t>Higher-level products: Near-real-time pollution/AQ indices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EC11D65-9821-2B49-88CD-D477606C3EDA}" type="slidenum">
              <a:rPr lang="en-US"/>
              <a:pPr defTabSz="45720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42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8" descr="Image result for tempo satellite mission"/>
          <p:cNvSpPr>
            <a:spLocks noChangeAspect="1" noChangeArrowheads="1"/>
          </p:cNvSpPr>
          <p:nvPr/>
        </p:nvSpPr>
        <p:spPr bwMode="auto">
          <a:xfrm>
            <a:off x="129645" y="-120385"/>
            <a:ext cx="2540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5970" y="968654"/>
          <a:ext cx="12120062" cy="59198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0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0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cap="all" dirty="0"/>
                        <a:t>NORMAL TIME RESOLUTION STUDIES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Volcanoes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Air quality and health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Socio-economic studies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Ultraviolet exposure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National pollution inventories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Biomass burning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Regional and local transport of pollutants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Synergistic GOES-16/17 Products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Sea breeze studies for Florida and Cuba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Advanced aerosol products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Transboundary pollution gradients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Soil NO</a:t>
                      </a:r>
                      <a:r>
                        <a:rPr lang="en-US" sz="1500" b="1" baseline="-25000" dirty="0"/>
                        <a:t>x</a:t>
                      </a:r>
                      <a:r>
                        <a:rPr lang="en-US" sz="1500" b="1" dirty="0"/>
                        <a:t> after fertilizer application and after rainfall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Transatlantic dust transport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Solar-induced fluorescence from chlorophyll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cap="all" dirty="0"/>
                        <a:t>HIGH TIME RESOLUTION EXPERIMENTS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426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Foliage studies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Lightning NO</a:t>
                      </a:r>
                      <a:r>
                        <a:rPr lang="en-US" sz="1500" b="1" baseline="-25000" dirty="0"/>
                        <a:t>x</a:t>
                      </a:r>
                      <a:endParaRPr lang="en-US" sz="1500" b="1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Mapping NO</a:t>
                      </a:r>
                      <a:r>
                        <a:rPr lang="en-US" sz="1500" b="1" baseline="-25000" dirty="0"/>
                        <a:t>2</a:t>
                      </a:r>
                      <a:r>
                        <a:rPr lang="en-US" sz="1500" b="1" dirty="0"/>
                        <a:t> and SO</a:t>
                      </a:r>
                      <a:r>
                        <a:rPr lang="en-US" sz="1500" b="1" baseline="-25000" dirty="0"/>
                        <a:t>2</a:t>
                      </a:r>
                      <a:r>
                        <a:rPr lang="en-US" sz="1500" b="1" dirty="0"/>
                        <a:t> dry deposition at high resolution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Morning and evening higher-frequency scans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Crop and forest damage from ground-level ozone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Dwell-time studies and temporal selection to improve detection limits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1245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Halogen oxide studies in coastal and lake regions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Exploring the value of TEMPO in assessing pollution transport during upslope flows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Air pollution from oil and gas fields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Tidal effects on estuarine circulation and outflow plumes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Night light measurements resolving lighting type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Air quality responses to sudden changes in emissions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lvl="0" algn="l"/>
                      <a:r>
                        <a:rPr lang="en-US" sz="1500" b="1" dirty="0"/>
                        <a:t>Ship tracks, drilling platform plumes, and other concentrated sources.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Cloud field correlation with pollution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3648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Water vapor studies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/>
                        <a:t>Agricultural soil NO</a:t>
                      </a:r>
                      <a:r>
                        <a:rPr lang="en-US" sz="1500" b="1" baseline="-25000" dirty="0"/>
                        <a:t>x</a:t>
                      </a:r>
                      <a:r>
                        <a:rPr lang="en-US" sz="1500" b="1" dirty="0"/>
                        <a:t> emissions and air quality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93AA5-82BE-468E-90B3-DD1DC185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4092" y="1"/>
            <a:ext cx="11183816" cy="96865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cs typeface="Arial Nova" panose="020F0502020204030204" pitchFamily="34" charset="0"/>
              </a:rPr>
              <a:t>TEMPO Green Paper: </a:t>
            </a:r>
          </a:p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cs typeface="Arial Nova" panose="020F0502020204030204" pitchFamily="34" charset="0"/>
              </a:rPr>
              <a:t>Chemistry Experiments with TEMPO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0730" y="1281277"/>
            <a:ext cx="4371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The TEMPO Green Paper living document at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  <a:hlinkClick r:id="rId3"/>
              </a:rPr>
              <a:t>weather.msfc.nasa.gov/tempo/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80662" y="1016582"/>
            <a:ext cx="27198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Early Adopters are key to building the TEMPO Green Paper!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91196" y="3398533"/>
            <a:ext cx="2409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Early Adopters can request high-time observations!</a:t>
            </a:r>
          </a:p>
        </p:txBody>
      </p:sp>
    </p:spTree>
    <p:extLst>
      <p:ext uri="{BB962C8B-B14F-4D97-AF65-F5344CB8AC3E}">
        <p14:creationId xmlns:p14="http://schemas.microsoft.com/office/powerpoint/2010/main" val="4076886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6071"/>
    </mc:Choice>
    <mc:Fallback xmlns="">
      <p:transition spd="slow" advTm="1607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4762" y="12473"/>
            <a:ext cx="7521934" cy="9601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Hourly daytime atmospheric pollution over North America from the geostationary Earth orbit</a:t>
            </a:r>
            <a:endParaRPr lang="en-US" sz="2400" dirty="0">
              <a:solidFill>
                <a:schemeClr val="bg1">
                  <a:lumMod val="85000"/>
                </a:schemeClr>
              </a:solidFill>
              <a:ea typeface="+mj-ea"/>
            </a:endParaRPr>
          </a:p>
        </p:txBody>
      </p:sp>
      <p:pic>
        <p:nvPicPr>
          <p:cNvPr id="727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51" y="1073789"/>
            <a:ext cx="4141714" cy="552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55174"/>
            <a:ext cx="8082643" cy="5727096"/>
          </a:xfrm>
          <a:prstGeom prst="rect">
            <a:avLst/>
          </a:prstGeom>
        </p:spPr>
        <p:txBody>
          <a:bodyPr wrap="square" lIns="91326" tIns="45664" rIns="91326" bIns="45664">
            <a:spAutoFit/>
          </a:bodyPr>
          <a:lstStyle/>
          <a:p>
            <a:pPr defTabSz="456633">
              <a:spcBef>
                <a:spcPts val="1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NASA’s first Earth Venture Instrument (EVI) selected in 2012 &amp; first host payload 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PI:</a:t>
            </a:r>
            <a:r>
              <a:rPr lang="en-US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Kelly Chance, Smithsonian Astrophysical Observatory (SAO)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b="1" dirty="0">
                <a:solidFill>
                  <a:srgbClr val="4BACC6">
                    <a:lumMod val="50000"/>
                  </a:srgbClr>
                </a:solidFill>
                <a:latin typeface="Arial"/>
                <a:ea typeface="ＭＳ Ｐゴシック" charset="0"/>
                <a:cs typeface="Arial"/>
              </a:rPr>
              <a:t>Deputy PI: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Xiong Liu, Smithsonian Astrophysical Observatory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Instrument Development: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Ball Aerospace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Instrument Project Management: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NASA </a:t>
            </a:r>
            <a:r>
              <a:rPr lang="en-US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LaRC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, PM: Kevin Daugherty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Other Institutions: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NASA GSFC, NOAA, EPA, NCAR, Harvard, UC Berkeley, St. Louis U, UAH, U Nebraska</a:t>
            </a: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ＭＳ Ｐゴシック" charset="0"/>
                <a:cs typeface="Arial"/>
              </a:rPr>
              <a:t>, Sitting Bull College, RT Solutions, Carr Astronautics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International collaboration:</a:t>
            </a:r>
            <a:r>
              <a:rPr lang="en-US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  <a:ea typeface="ＭＳ Ｐゴシック" charset="0"/>
                <a:cs typeface="Arial"/>
              </a:rPr>
              <a:t> Mexico, Canada, Cuba, Korea, U.K., ESA,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Spain</a:t>
            </a:r>
          </a:p>
          <a:p>
            <a:pPr defTabSz="456633">
              <a:spcBef>
                <a:spcPts val="7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Mission Project Management: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NASA </a:t>
            </a:r>
            <a:r>
              <a:rPr lang="en-US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LaRC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, current PM: Kevin Daugherty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Host Satellite Provider: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Maxar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Satellite Host: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Intelsat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Launch: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SpaceX</a:t>
            </a:r>
          </a:p>
          <a:p>
            <a:pPr marL="285750" lvl="1" indent="-285750" defTabSz="456633">
              <a:spcBef>
                <a:spcPts val="1300"/>
              </a:spcBef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North American component of an international geostationary air quality constellation along with GEMS launched in Feb. 2020 </a:t>
            </a:r>
            <a:r>
              <a:rPr lang="en-US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(Please see A23F-01 by Prof. </a:t>
            </a:r>
            <a:r>
              <a:rPr lang="en-US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Jhoon</a:t>
            </a:r>
            <a:r>
              <a:rPr lang="en-US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Kim about GEMS’s first year results) </a:t>
            </a:r>
            <a:r>
              <a:rPr lang="en-US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over Asia and Sentinel-4 over Europe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20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77003"/>
            <a:ext cx="9144000" cy="80699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TEMPO Status</a:t>
            </a:r>
            <a:endParaRPr lang="en-US" sz="2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1F14B9-5C63-724B-8330-B73A54670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1" t="21899" r="4591" b="30542"/>
          <a:stretch/>
        </p:blipFill>
        <p:spPr>
          <a:xfrm>
            <a:off x="79845" y="1137315"/>
            <a:ext cx="4018320" cy="2567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593114-587C-4843-B83A-F5E2285FCDF4}"/>
              </a:ext>
            </a:extLst>
          </p:cNvPr>
          <p:cNvSpPr txBox="1"/>
          <p:nvPr/>
        </p:nvSpPr>
        <p:spPr>
          <a:xfrm>
            <a:off x="7903030" y="1137315"/>
            <a:ext cx="4408714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Instrument delivery by Ball Aerospace in Nov. 2018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Host satellite provider: Maxar selected in July 2019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Host: Intelsat 40e (IS-40e) selected on Feb 2020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TEMPO sensor integrated onto IS-40e on Nov. 17, 2021. Electrical integration &amp; post-integration testing started in Dec. 2021.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TEMPO Ground Systems to be ready in August 2022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Operation/Mission Readiness Review (ORR/MRR) in Sep. 2022</a:t>
            </a:r>
          </a:p>
          <a:p>
            <a:pPr marL="228316" lvl="1" indent="-109403" defTabSz="45663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Launch on SpaceX Falcon 9 on Dec. 7, 2022</a:t>
            </a:r>
          </a:p>
        </p:txBody>
      </p:sp>
      <p:pic>
        <p:nvPicPr>
          <p:cNvPr id="3" name="Picture 2" descr="A picture containing text, indoor, cluttered, messy&#10;&#10;Description automatically generated">
            <a:extLst>
              <a:ext uri="{FF2B5EF4-FFF2-40B4-BE49-F238E27FC236}">
                <a16:creationId xmlns:a16="http://schemas.microsoft.com/office/drawing/2014/main" id="{D91470E1-B6FA-054B-84D5-386FC4F52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375" y="1734946"/>
            <a:ext cx="3905479" cy="4239062"/>
          </a:xfrm>
          <a:prstGeom prst="rect">
            <a:avLst/>
          </a:prstGeom>
        </p:spPr>
      </p:pic>
      <p:pic>
        <p:nvPicPr>
          <p:cNvPr id="7" name="Picture 6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51694488-7202-EF49-B5ED-F0B388144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5" y="3824053"/>
            <a:ext cx="4018320" cy="2679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A12344-E08C-BD4A-AF2F-A11BE4B7A3A0}"/>
              </a:ext>
            </a:extLst>
          </p:cNvPr>
          <p:cNvSpPr txBox="1"/>
          <p:nvPr/>
        </p:nvSpPr>
        <p:spPr>
          <a:xfrm>
            <a:off x="526644" y="3364571"/>
            <a:ext cx="3324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Courtesy from Ball Aerospace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EFC164-E032-5F44-A7DC-1E2C9D883F71}"/>
              </a:ext>
            </a:extLst>
          </p:cNvPr>
          <p:cNvSpPr txBox="1"/>
          <p:nvPr/>
        </p:nvSpPr>
        <p:spPr>
          <a:xfrm>
            <a:off x="1196483" y="6188440"/>
            <a:ext cx="2436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Courtesy from Maxar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F2936E-7167-3B44-9CDC-CB8A1772F3BB}"/>
              </a:ext>
            </a:extLst>
          </p:cNvPr>
          <p:cNvSpPr txBox="1"/>
          <p:nvPr/>
        </p:nvSpPr>
        <p:spPr>
          <a:xfrm>
            <a:off x="5111362" y="5665955"/>
            <a:ext cx="2436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Courtesy from Maxar</a:t>
            </a:r>
          </a:p>
        </p:txBody>
      </p:sp>
    </p:spTree>
    <p:extLst>
      <p:ext uri="{BB962C8B-B14F-4D97-AF65-F5344CB8AC3E}">
        <p14:creationId xmlns:p14="http://schemas.microsoft.com/office/powerpoint/2010/main" val="68979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8949" y="11340"/>
            <a:ext cx="5972807" cy="96012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TEMPO</a:t>
            </a:r>
          </a:p>
        </p:txBody>
      </p:sp>
      <p:sp>
        <p:nvSpPr>
          <p:cNvPr id="2" name="Rectangle 1"/>
          <p:cNvSpPr/>
          <p:nvPr/>
        </p:nvSpPr>
        <p:spPr>
          <a:xfrm>
            <a:off x="721582" y="960103"/>
            <a:ext cx="109451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sz="2400" b="1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Imaging grating spectrometer measuring solar backscattered Earth radiance</a:t>
            </a:r>
          </a:p>
          <a:p>
            <a:pPr marL="800100" lvl="2" indent="-342900">
              <a:buFont typeface="Wingdings" charset="2"/>
              <a:buChar char="Ø"/>
              <a:defRPr/>
            </a:pPr>
            <a:r>
              <a:rPr lang="en-US" sz="2000" b="1" kern="0" dirty="0">
                <a:solidFill>
                  <a:srgbClr val="0000FF"/>
                </a:solidFill>
                <a:latin typeface="Arial Narrow"/>
                <a:cs typeface="Arial Narrow"/>
              </a:rPr>
              <a:t>2 channels (1 focal plane but with 2 2-D 2 k x 1k detectors ): ~293-494 + 538-741 nm </a:t>
            </a:r>
          </a:p>
          <a:p>
            <a:pPr marL="800100" lvl="2" indent="-342900">
              <a:buFont typeface="Wingdings" charset="2"/>
              <a:buChar char="Ø"/>
              <a:defRPr/>
            </a:pPr>
            <a:r>
              <a:rPr lang="en-US" sz="2000" b="1" kern="0" dirty="0">
                <a:solidFill>
                  <a:srgbClr val="0000FF"/>
                </a:solidFill>
                <a:latin typeface="Arial Narrow"/>
                <a:cs typeface="Arial Narrow"/>
              </a:rPr>
              <a:t>~0.6 nm FWHM, ~0.2 nm sampling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63893F-AD4E-3449-AAE3-F37123875FC7}"/>
              </a:ext>
            </a:extLst>
          </p:cNvPr>
          <p:cNvGrpSpPr/>
          <p:nvPr/>
        </p:nvGrpSpPr>
        <p:grpSpPr>
          <a:xfrm>
            <a:off x="1502230" y="1967593"/>
            <a:ext cx="8107134" cy="4890407"/>
            <a:chOff x="1461408" y="1905157"/>
            <a:chExt cx="8147956" cy="4952843"/>
          </a:xfrm>
        </p:grpSpPr>
        <p:grpSp>
          <p:nvGrpSpPr>
            <p:cNvPr id="25" name="Group 24"/>
            <p:cNvGrpSpPr/>
            <p:nvPr/>
          </p:nvGrpSpPr>
          <p:grpSpPr>
            <a:xfrm>
              <a:off x="1461408" y="1905157"/>
              <a:ext cx="8147956" cy="4952843"/>
              <a:chOff x="563228" y="1065476"/>
              <a:chExt cx="7449248" cy="5747631"/>
            </a:xfrm>
          </p:grpSpPr>
          <p:pic>
            <p:nvPicPr>
              <p:cNvPr id="29" name="Picture 28" descr="GOME-albedos-with desert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503" t="9768" r="13031" b="5220"/>
              <a:stretch/>
            </p:blipFill>
            <p:spPr>
              <a:xfrm>
                <a:off x="563228" y="1065476"/>
                <a:ext cx="7449248" cy="5747631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2293834" y="1524001"/>
                <a:ext cx="2057400" cy="4365624"/>
              </a:xfrm>
              <a:prstGeom prst="rect">
                <a:avLst/>
              </a:prstGeom>
              <a:noFill/>
              <a:ln w="38100">
                <a:solidFill>
                  <a:srgbClr val="00009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        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922734" y="1533526"/>
                <a:ext cx="2057400" cy="4365624"/>
              </a:xfrm>
              <a:prstGeom prst="rect">
                <a:avLst/>
              </a:prstGeom>
              <a:noFill/>
              <a:ln w="38100">
                <a:solidFill>
                  <a:srgbClr val="00009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          </a:t>
                </a:r>
              </a:p>
            </p:txBody>
          </p:sp>
        </p:grpSp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3417031" y="2312871"/>
              <a:ext cx="20285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eaLnBrk="0" hangingPunct="0"/>
              <a:r>
                <a:rPr lang="en-US" sz="2400" b="1" dirty="0">
                  <a:solidFill>
                    <a:srgbClr val="FF0000"/>
                  </a:solidFill>
                  <a:latin typeface="Calibri"/>
                </a:rPr>
                <a:t>~293-494 nm</a:t>
              </a:r>
            </a:p>
          </p:txBody>
        </p:sp>
        <p:sp>
          <p:nvSpPr>
            <p:cNvPr id="37" name="Text Box 8"/>
            <p:cNvSpPr txBox="1">
              <a:spLocks noChangeArrowheads="1"/>
            </p:cNvSpPr>
            <p:nvPr/>
          </p:nvSpPr>
          <p:spPr bwMode="auto">
            <a:xfrm>
              <a:off x="6344539" y="2312871"/>
              <a:ext cx="19830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 eaLnBrk="0" hangingPunct="0"/>
              <a:r>
                <a:rPr lang="en-US" sz="2400" b="1" dirty="0">
                  <a:solidFill>
                    <a:srgbClr val="FF0000"/>
                  </a:solidFill>
                  <a:latin typeface="Calibri"/>
                </a:rPr>
                <a:t>~538-741 nm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6D5A969-2BDC-2B45-9DA0-E468F8A31A13}"/>
              </a:ext>
            </a:extLst>
          </p:cNvPr>
          <p:cNvSpPr txBox="1"/>
          <p:nvPr/>
        </p:nvSpPr>
        <p:spPr>
          <a:xfrm>
            <a:off x="1631300" y="6538883"/>
            <a:ext cx="2873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Calibri"/>
              </a:rPr>
              <a:t>Examples of spectra based on GOME</a:t>
            </a:r>
          </a:p>
        </p:txBody>
      </p:sp>
    </p:spTree>
    <p:extLst>
      <p:ext uri="{BB962C8B-B14F-4D97-AF65-F5344CB8AC3E}">
        <p14:creationId xmlns:p14="http://schemas.microsoft.com/office/powerpoint/2010/main" val="229828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29692" y="17041"/>
            <a:ext cx="6181690" cy="960120"/>
          </a:xfrm>
        </p:spPr>
        <p:txBody>
          <a:bodyPr anchor="ctr"/>
          <a:lstStyle/>
          <a:p>
            <a:r>
              <a:rPr lang="en-US" b="1" dirty="0">
                <a:solidFill>
                  <a:schemeClr val="bg1"/>
                </a:solidFill>
                <a:ea typeface="ＭＳ Ｐゴシック" charset="-128"/>
              </a:rPr>
              <a:t>TEMPO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51850" y="6492876"/>
            <a:ext cx="2133600" cy="365125"/>
          </a:xfrm>
        </p:spPr>
        <p:txBody>
          <a:bodyPr/>
          <a:lstStyle/>
          <a:p>
            <a:pPr defTabSz="457200"/>
            <a:fld id="{AEC11D65-9821-2B49-88CD-D477606C3EDA}" type="slidenum">
              <a:rPr lang="en-US"/>
              <a:pPr defTabSz="457200"/>
              <a:t>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78203" y="1618522"/>
            <a:ext cx="551379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 Narrow"/>
                <a:cs typeface="Arial Narrow"/>
              </a:rPr>
              <a:t>Nominal: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 Scan FOR in 1 hour with 10 granules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~ 2K N/S pixels x 1226 steps/</a:t>
            </a:r>
            <a:r>
              <a:rPr lang="en-US" sz="2200" b="1" dirty="0" err="1">
                <a:solidFill>
                  <a:srgbClr val="0000FF"/>
                </a:solidFill>
                <a:latin typeface="Arial Narrow"/>
                <a:cs typeface="Arial Narrow"/>
              </a:rPr>
              <a:t>hr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, ~ 2.5 M pixels/</a:t>
            </a:r>
            <a:r>
              <a:rPr lang="en-US" sz="2200" b="1" dirty="0" err="1">
                <a:solidFill>
                  <a:srgbClr val="0000FF"/>
                </a:solidFill>
                <a:latin typeface="Arial Narrow"/>
                <a:cs typeface="Arial Narrow"/>
              </a:rPr>
              <a:t>hr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, # spatial pixels ~TROPOMI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2 x 4.75 km</a:t>
            </a:r>
            <a:r>
              <a:rPr lang="en-US" sz="22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2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 @center of FOR, from 8 km</a:t>
            </a:r>
            <a:r>
              <a:rPr lang="en-US" sz="22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2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 at Mexico City to 21 km</a:t>
            </a:r>
            <a:r>
              <a:rPr lang="en-US" sz="22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2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 at Canadian Tar Sands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FOR: N/S +/-210 pixels,</a:t>
            </a:r>
          </a:p>
          <a:p>
            <a:pPr defTabSz="228600">
              <a:spcBef>
                <a:spcPts val="600"/>
              </a:spcBef>
            </a:pP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              E/W +230/160 pixels 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 Narrow"/>
                <a:cs typeface="Arial Narrow"/>
              </a:rPr>
              <a:t>Optimized scan: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 in the early morning and late afternoon, daylight portion of FOR, higher temporal resolution</a:t>
            </a:r>
          </a:p>
          <a:p>
            <a:pPr indent="-228600" defTabSz="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 Narrow"/>
                <a:cs typeface="Arial Narrow"/>
              </a:rPr>
              <a:t>High-time scan (up to 25%): </a:t>
            </a:r>
            <a:r>
              <a:rPr lang="en-US" sz="2200" b="1" dirty="0">
                <a:solidFill>
                  <a:srgbClr val="0000FF"/>
                </a:solidFill>
                <a:latin typeface="Arial Narrow"/>
                <a:cs typeface="Arial Narrow"/>
              </a:rPr>
              <a:t>selected portion of FOR at higher temporal resolution (e.g., &lt;= 10 mins)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F4674B-4296-6D43-A25C-2A2974E9D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2" t="12520" r="10281" b="8383"/>
          <a:stretch/>
        </p:blipFill>
        <p:spPr>
          <a:xfrm>
            <a:off x="100285" y="1421009"/>
            <a:ext cx="6675120" cy="5120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B8AE49-1932-654B-8FB5-A1ED2608A36F}"/>
              </a:ext>
            </a:extLst>
          </p:cNvPr>
          <p:cNvSpPr txBox="1"/>
          <p:nvPr/>
        </p:nvSpPr>
        <p:spPr>
          <a:xfrm>
            <a:off x="481596" y="6413828"/>
            <a:ext cx="610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Field of regard is optimized to cover both Puerto Rico and Canadian tar sands.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S5p-TROPOMI NO2 product oversampled by Kang Sun.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D1E4F-EDB5-134F-A137-CD48A8304FD8}"/>
              </a:ext>
            </a:extLst>
          </p:cNvPr>
          <p:cNvSpPr txBox="1"/>
          <p:nvPr/>
        </p:nvSpPr>
        <p:spPr>
          <a:xfrm>
            <a:off x="-46074" y="1024367"/>
            <a:ext cx="12238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buFont typeface="Wingdings" charset="2"/>
              <a:buChar char="q"/>
              <a:defRPr/>
            </a:pPr>
            <a:r>
              <a:rPr lang="en-US" sz="2400" b="1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Operate on geostationary communications satellite Intelsat 40e (IS-40e) at 91.1</a:t>
            </a:r>
            <a:r>
              <a:rPr lang="en-US" sz="2400" b="1" baseline="30000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 ∘ </a:t>
            </a:r>
            <a:r>
              <a:rPr lang="en-US" sz="2400" b="1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297610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68093" y="-28382"/>
            <a:ext cx="8472649" cy="98841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Baseline and Threshold  </a:t>
            </a:r>
            <a:br>
              <a:rPr lang="en-US" sz="3200" b="1" dirty="0">
                <a:solidFill>
                  <a:schemeClr val="bg1"/>
                </a:solidFill>
                <a:ea typeface="ＭＳ Ｐゴシック" charset="-128"/>
              </a:rPr>
            </a:b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Products (</a:t>
            </a:r>
            <a:r>
              <a:rPr lang="en-US" sz="3200" b="1" dirty="0">
                <a:solidFill>
                  <a:srgbClr val="FF0000"/>
                </a:solidFill>
                <a:ea typeface="ＭＳ Ｐゴシック" charset="-128"/>
              </a:rPr>
              <a:t>Variables</a:t>
            </a: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) &amp; Requirements</a:t>
            </a:r>
            <a:endParaRPr lang="en-US" sz="32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6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501040"/>
              </p:ext>
            </p:extLst>
          </p:nvPr>
        </p:nvGraphicFramePr>
        <p:xfrm>
          <a:off x="1764633" y="1077562"/>
          <a:ext cx="8820816" cy="3378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6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4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0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1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Species/Products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Required Precision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mbria"/>
                          <a:cs typeface="Times New Roman"/>
                        </a:rPr>
                        <a:t>Temporal Revisit*</a:t>
                      </a:r>
                      <a:r>
                        <a:rPr lang="en-US" sz="2000" dirty="0">
                          <a:effectLst/>
                          <a:latin typeface="+mn-lt"/>
                          <a:ea typeface="Cambria"/>
                          <a:cs typeface="Times New Roman"/>
                        </a:rPr>
                        <a:t>  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3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0-2 km O</a:t>
                      </a:r>
                      <a:r>
                        <a:rPr lang="en-US" sz="2000" baseline="-25000" dirty="0">
                          <a:effectLst/>
                        </a:rPr>
                        <a:t>3 </a:t>
                      </a:r>
                      <a:r>
                        <a:rPr lang="en-US" sz="2000" dirty="0">
                          <a:effectLst/>
                        </a:rPr>
                        <a:t>(Selected Scenes) 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Baseline only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 ppbv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Tropospheric O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 ppbv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Total O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3%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Tropospheric NO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1.0 × 10</a:t>
                      </a:r>
                      <a:r>
                        <a:rPr lang="en-US" sz="2000" baseline="30000" dirty="0">
                          <a:effectLst/>
                        </a:rPr>
                        <a:t>15</a:t>
                      </a:r>
                      <a:r>
                        <a:rPr lang="en-US" sz="2000" dirty="0">
                          <a:effectLst/>
                        </a:rPr>
                        <a:t> molecules cm</a:t>
                      </a:r>
                      <a:r>
                        <a:rPr lang="en-US" sz="2000" baseline="30000" dirty="0">
                          <a:effectLst/>
                        </a:rPr>
                        <a:t>-2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Tropospheric 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CO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1.0 × 10</a:t>
                      </a:r>
                      <a:r>
                        <a:rPr lang="en-US" sz="2000" baseline="30000" dirty="0">
                          <a:effectLst/>
                        </a:rPr>
                        <a:t>16</a:t>
                      </a:r>
                      <a:r>
                        <a:rPr lang="en-US" sz="2000" dirty="0">
                          <a:effectLst/>
                        </a:rPr>
                        <a:t> molecules cm</a:t>
                      </a:r>
                      <a:r>
                        <a:rPr lang="en-US" sz="2000" baseline="30000" dirty="0">
                          <a:effectLst/>
                        </a:rPr>
                        <a:t>-2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 hour</a:t>
                      </a:r>
                      <a:endParaRPr lang="en-US" sz="20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Tropospheric SO</a:t>
                      </a:r>
                      <a:r>
                        <a:rPr lang="en-US" sz="20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1.0 × 10</a:t>
                      </a:r>
                      <a:r>
                        <a:rPr lang="en-US" sz="2000" b="1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16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molecules cm</a:t>
                      </a:r>
                      <a:r>
                        <a:rPr lang="en-US" sz="2000" b="1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-2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 hour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Tropospheric C</a:t>
                      </a:r>
                      <a:r>
                        <a:rPr lang="en-US" sz="20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H</a:t>
                      </a:r>
                      <a:r>
                        <a:rPr lang="en-US" sz="20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O</a:t>
                      </a:r>
                      <a:r>
                        <a:rPr lang="en-US" sz="20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4.0 × 10</a:t>
                      </a:r>
                      <a:r>
                        <a:rPr lang="en-US" sz="2000" b="1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 molecules cm</a:t>
                      </a:r>
                      <a:r>
                        <a:rPr lang="en-US" sz="2000" b="1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-2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3 hour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5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Aerosol Optical Depth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0.10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 hour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083B882-A535-E544-B30D-E45164C388E3}"/>
              </a:ext>
            </a:extLst>
          </p:cNvPr>
          <p:cNvSpPr/>
          <p:nvPr/>
        </p:nvSpPr>
        <p:spPr>
          <a:xfrm>
            <a:off x="460513" y="5387876"/>
            <a:ext cx="1127097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Font typeface="Wingdings" pitchFamily="2" charset="2"/>
              <a:buChar char="q"/>
              <a:defRPr/>
            </a:pP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Aerosols (AOD, SSA, AAI), SO</a:t>
            </a:r>
            <a:r>
              <a:rPr lang="en-US" sz="2000" b="1" kern="0" baseline="-2500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</a:t>
            </a:r>
            <a:r>
              <a:rPr lang="en-US" sz="2000" b="1" kern="0" baseline="-2500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000" b="1" kern="0" baseline="-2500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000" b="1" kern="0" baseline="-2500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1" kern="0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were removed from baseline products during KDPC</a:t>
            </a:r>
          </a:p>
          <a:p>
            <a:pPr marL="342900" lvl="1">
              <a:buFont typeface="Wingdings" pitchFamily="2" charset="2"/>
              <a:buChar char="Ø"/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Proposed to bring them back to the operational products along with H</a:t>
            </a:r>
            <a:r>
              <a:rPr lang="en-US" b="1" baseline="-25000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b="1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O, </a:t>
            </a:r>
            <a:r>
              <a:rPr lang="en-US" b="1" dirty="0" err="1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BrO</a:t>
            </a:r>
            <a:r>
              <a:rPr lang="en-US" b="1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, UVB, and TEMPO/GOES-R synergistic products and produce NRT/off-line products for some species, pending on funding from Science Needs Working Group (SNWG) in late 2022 or 2023.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B49FF3-DA35-4445-A9D1-5A51C8C4BB5D}"/>
              </a:ext>
            </a:extLst>
          </p:cNvPr>
          <p:cNvSpPr txBox="1"/>
          <p:nvPr/>
        </p:nvSpPr>
        <p:spPr>
          <a:xfrm>
            <a:off x="1764633" y="4456409"/>
            <a:ext cx="8162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srgbClr val="FF0000"/>
                </a:solidFill>
                <a:latin typeface="Calibri"/>
              </a:rPr>
              <a:t>*     </a:t>
            </a:r>
            <a:r>
              <a:rPr lang="en-US" sz="1400" b="1" dirty="0">
                <a:solidFill>
                  <a:srgbClr val="FF0000"/>
                </a:solidFill>
                <a:latin typeface="Calibri"/>
              </a:rPr>
              <a:t># of hours to be averaged to achieve required precision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Mission duration:  20 months for baseline, 12 mons for threshold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Spatial resolution: &lt; 60 km</a:t>
            </a:r>
            <a:r>
              <a:rPr lang="en-US" sz="1400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for baseline, &lt; 300 km</a:t>
            </a:r>
            <a:r>
              <a:rPr lang="en-US" sz="1400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for threshold </a:t>
            </a:r>
          </a:p>
        </p:txBody>
      </p:sp>
    </p:spTree>
    <p:extLst>
      <p:ext uri="{BB962C8B-B14F-4D97-AF65-F5344CB8AC3E}">
        <p14:creationId xmlns:p14="http://schemas.microsoft.com/office/powerpoint/2010/main" val="721219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77003"/>
            <a:ext cx="9144000" cy="80699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TEMPO Data Products </a:t>
            </a:r>
            <a:br>
              <a:rPr lang="en-US" sz="3200" b="1" dirty="0">
                <a:solidFill>
                  <a:schemeClr val="bg1"/>
                </a:solidFill>
                <a:ea typeface="ＭＳ Ｐゴシック" charset="-128"/>
              </a:rPr>
            </a:b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(</a:t>
            </a:r>
            <a:r>
              <a:rPr lang="en-US" sz="2400" b="1" dirty="0">
                <a:solidFill>
                  <a:srgbClr val="FF0000"/>
                </a:solidFill>
                <a:ea typeface="ＭＳ Ｐゴシック" charset="-128"/>
              </a:rPr>
              <a:t>Including Proposed Additional &amp; NRT Products</a:t>
            </a:r>
            <a:r>
              <a:rPr lang="en-US" sz="2400" b="1" dirty="0">
                <a:solidFill>
                  <a:schemeClr val="bg1"/>
                </a:solidFill>
                <a:ea typeface="ＭＳ Ｐゴシック" charset="-128"/>
              </a:rPr>
              <a:t>)</a:t>
            </a:r>
            <a:endParaRPr lang="en-US" sz="24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7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BCB2C2A-03CC-624B-9D99-7B2B650CE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711408"/>
              </p:ext>
            </p:extLst>
          </p:nvPr>
        </p:nvGraphicFramePr>
        <p:xfrm>
          <a:off x="581847" y="1054339"/>
          <a:ext cx="9143999" cy="5018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579">
                  <a:extLst>
                    <a:ext uri="{9D8B030D-6E8A-4147-A177-3AD203B41FA5}">
                      <a16:colId xmlns:a16="http://schemas.microsoft.com/office/drawing/2014/main" val="3685149852"/>
                    </a:ext>
                  </a:extLst>
                </a:gridCol>
                <a:gridCol w="1296063">
                  <a:extLst>
                    <a:ext uri="{9D8B030D-6E8A-4147-A177-3AD203B41FA5}">
                      <a16:colId xmlns:a16="http://schemas.microsoft.com/office/drawing/2014/main" val="3486842378"/>
                    </a:ext>
                  </a:extLst>
                </a:gridCol>
                <a:gridCol w="1677452">
                  <a:extLst>
                    <a:ext uri="{9D8B030D-6E8A-4147-A177-3AD203B41FA5}">
                      <a16:colId xmlns:a16="http://schemas.microsoft.com/office/drawing/2014/main" val="655482923"/>
                    </a:ext>
                  </a:extLst>
                </a:gridCol>
                <a:gridCol w="3199067">
                  <a:extLst>
                    <a:ext uri="{9D8B030D-6E8A-4147-A177-3AD203B41FA5}">
                      <a16:colId xmlns:a16="http://schemas.microsoft.com/office/drawing/2014/main" val="3467787416"/>
                    </a:ext>
                  </a:extLst>
                </a:gridCol>
                <a:gridCol w="1022918">
                  <a:extLst>
                    <a:ext uri="{9D8B030D-6E8A-4147-A177-3AD203B41FA5}">
                      <a16:colId xmlns:a16="http://schemas.microsoft.com/office/drawing/2014/main" val="3768863802"/>
                    </a:ext>
                  </a:extLst>
                </a:gridCol>
                <a:gridCol w="1456920">
                  <a:extLst>
                    <a:ext uri="{9D8B030D-6E8A-4147-A177-3AD203B41FA5}">
                      <a16:colId xmlns:a16="http://schemas.microsoft.com/office/drawing/2014/main" val="3976026841"/>
                    </a:ext>
                  </a:extLst>
                </a:gridCol>
              </a:tblGrid>
              <a:tr h="263633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600" dirty="0"/>
                        <a:t>Level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/>
                        <a:t>Product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/>
                        <a:t>Algorithm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/>
                        <a:t>Major Outputs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/>
                        <a:t>Res km</a:t>
                      </a:r>
                      <a:r>
                        <a:rPr lang="en-US" sz="1600" baseline="30000" dirty="0"/>
                        <a:t>2 </a:t>
                      </a:r>
                      <a:r>
                        <a:rPr lang="en-US" sz="1600" baseline="30000" dirty="0">
                          <a:solidFill>
                            <a:srgbClr val="FF0908"/>
                          </a:solidFill>
                        </a:rPr>
                        <a:t>**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600" dirty="0" err="1"/>
                        <a:t>Freq</a:t>
                      </a:r>
                      <a:r>
                        <a:rPr lang="en-US" sz="1600" dirty="0"/>
                        <a:t>/Size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1338630315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L0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Digital counts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Raw to L0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Reconstructed/reformatted digital counts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663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663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Daily/hourly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778013162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L1-b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Irradiance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L0-1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Calibrated &amp; quality flags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daily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2054210409"/>
                  </a:ext>
                </a:extLst>
              </a:tr>
              <a:tr h="37889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Radiance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L0-1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Geolocated, calibrated, viewing, geolocation &amp; quality flags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200580043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L2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Cloud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OMI O2-O2*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Cloud fraction, cloud pressure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2333833726"/>
                  </a:ext>
                </a:extLst>
              </a:tr>
              <a:tr h="37889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O</a:t>
                      </a:r>
                      <a:r>
                        <a:rPr lang="en-US" sz="1400" b="1" baseline="-25000" dirty="0"/>
                        <a:t>3</a:t>
                      </a:r>
                      <a:r>
                        <a:rPr lang="en-US" sz="1400" b="1" dirty="0"/>
                        <a:t> profile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O3 profile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</a:t>
                      </a:r>
                      <a:r>
                        <a:rPr lang="en-US" sz="1400" b="0" i="0" baseline="-2500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profile, total/</a:t>
                      </a: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strat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/trop/0-2 km O</a:t>
                      </a:r>
                      <a:r>
                        <a:rPr lang="en-US" sz="1400" b="0" i="0" baseline="-2500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column, errors, a priori, AKs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8.0 x 4.75</a:t>
                      </a:r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***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1966169022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Total O</a:t>
                      </a:r>
                      <a:r>
                        <a:rPr lang="en-US" sz="1400" b="1" baseline="-25000" dirty="0"/>
                        <a:t>3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TOMS V8.5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Total O</a:t>
                      </a:r>
                      <a:r>
                        <a:rPr lang="en-US" sz="1400" b="0" i="0" baseline="-2500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, AI, cloud fraction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518696315"/>
                  </a:ext>
                </a:extLst>
              </a:tr>
              <a:tr h="378895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NO</a:t>
                      </a:r>
                      <a:r>
                        <a:rPr lang="en-US" sz="1400" b="1" baseline="-25000" dirty="0"/>
                        <a:t>2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baseline="-25000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gas, BU </a:t>
                      </a: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strat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/trop </a:t>
                      </a: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sep.</a:t>
                      </a: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SCD, </a:t>
                      </a:r>
                      <a:r>
                        <a:rPr lang="en-US" sz="14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strat</a:t>
                      </a: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./trop. VCD, error, shape factor, scattering weights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295002232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H</a:t>
                      </a:r>
                      <a:r>
                        <a:rPr lang="en-US" sz="1400" b="1" baseline="-25000" dirty="0"/>
                        <a:t>2</a:t>
                      </a:r>
                      <a:r>
                        <a:rPr lang="en-US" sz="1400" b="1" dirty="0"/>
                        <a:t>CO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</a:t>
                      </a:r>
                    </a:p>
                  </a:txBody>
                  <a:tcPr marL="18288" marR="18288"/>
                </a:tc>
                <a:tc rowSpan="4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SCD, VCD, error, shape factor, scattering weights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722199563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C</a:t>
                      </a:r>
                      <a:r>
                        <a:rPr lang="en-US" sz="1400" b="1" baseline="-25000" dirty="0">
                          <a:solidFill>
                            <a:srgbClr val="92D050"/>
                          </a:solidFill>
                        </a:rPr>
                        <a:t>2</a:t>
                      </a: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H</a:t>
                      </a:r>
                      <a:r>
                        <a:rPr lang="en-US" sz="1400" b="1" baseline="-25000" dirty="0">
                          <a:solidFill>
                            <a:srgbClr val="92D050"/>
                          </a:solidFill>
                        </a:rPr>
                        <a:t>2</a:t>
                      </a: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O</a:t>
                      </a:r>
                      <a:r>
                        <a:rPr lang="en-US" sz="1400" b="1" baseline="-25000" dirty="0">
                          <a:solidFill>
                            <a:srgbClr val="92D050"/>
                          </a:solidFill>
                        </a:rPr>
                        <a:t>2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</a:t>
                      </a:r>
                    </a:p>
                  </a:txBody>
                  <a:tcPr marL="18288" marR="18288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8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745401301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H</a:t>
                      </a:r>
                      <a:r>
                        <a:rPr lang="en-US" sz="1400" b="1" baseline="-25000" dirty="0">
                          <a:solidFill>
                            <a:srgbClr val="92D050"/>
                          </a:solidFill>
                        </a:rPr>
                        <a:t>2</a:t>
                      </a:r>
                      <a:r>
                        <a:rPr lang="en-US" sz="1400" b="1" dirty="0">
                          <a:solidFill>
                            <a:srgbClr val="92D050"/>
                          </a:solidFill>
                        </a:rPr>
                        <a:t>O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</a:t>
                      </a:r>
                    </a:p>
                  </a:txBody>
                  <a:tcPr marL="18288" marR="18288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8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8526095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/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 err="1">
                          <a:solidFill>
                            <a:srgbClr val="92D050"/>
                          </a:solidFill>
                        </a:rPr>
                        <a:t>BrO</a:t>
                      </a:r>
                      <a:endParaRPr lang="en-US" sz="1400" b="1" dirty="0">
                        <a:solidFill>
                          <a:srgbClr val="92D050"/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trace gas</a:t>
                      </a:r>
                    </a:p>
                  </a:txBody>
                  <a:tcPr marL="18288" marR="18288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8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92D05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475021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Aerosol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OMAERUV + U. Iowa AOCH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AAI, UVAOD, UVSSA, AOCH, VISAOD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8.0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321585345"/>
                  </a:ext>
                </a:extLst>
              </a:tr>
              <a:tr h="263633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SO</a:t>
                      </a:r>
                      <a:r>
                        <a:rPr lang="en-US" sz="14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4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400" b="1" baseline="30000" dirty="0">
                          <a:solidFill>
                            <a:srgbClr val="FF0000"/>
                          </a:solidFill>
                        </a:rPr>
                        <a:t>NRT</a:t>
                      </a:r>
                      <a:endParaRPr lang="en-US" sz="1400" b="1" baseline="-25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OMSO2 PCA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SCD, VCD (PBL,TRL,TRM,TRU,STL)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4088188053"/>
                  </a:ext>
                </a:extLst>
              </a:tr>
              <a:tr h="38594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TEMPO/GOES-R</a:t>
                      </a:r>
                    </a:p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Synerg</a:t>
                      </a: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. product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2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GOES-R products on TEMPO pixels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2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Radiance, aerosol, cloud &amp; mask, fire/hotspot, snow/ice, rainfall, precipitable water, land/sea surface T, lightning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x 4.75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873250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L3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/>
                        <a:t>Gridded L2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SAO L2-3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Same as L2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 x 2 (?)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scan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1460720457"/>
                  </a:ext>
                </a:extLst>
              </a:tr>
              <a:tr h="241746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L4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UVB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GEMS UVB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UV irradiance, </a:t>
                      </a:r>
                      <a:r>
                        <a:rPr lang="en-US" sz="1400" b="0" i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erythemal</a:t>
                      </a: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irradiance, UVI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TBD</a:t>
                      </a:r>
                    </a:p>
                  </a:txBody>
                  <a:tcPr marL="18288" marR="18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b="0" i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Hourly, scan</a:t>
                      </a:r>
                    </a:p>
                  </a:txBody>
                  <a:tcPr marL="18288" marR="18288"/>
                </a:tc>
                <a:extLst>
                  <a:ext uri="{0D108BD9-81ED-4DB2-BD59-A6C34878D82A}">
                    <a16:rowId xmlns:a16="http://schemas.microsoft.com/office/drawing/2014/main" val="150248104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D63CB71-B8E9-394C-8BBD-677DC737CABE}"/>
              </a:ext>
            </a:extLst>
          </p:cNvPr>
          <p:cNvSpPr txBox="1"/>
          <p:nvPr/>
        </p:nvSpPr>
        <p:spPr>
          <a:xfrm>
            <a:off x="166977" y="6073126"/>
            <a:ext cx="116168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ts val="1480"/>
              </a:lnSpc>
            </a:pPr>
            <a:r>
              <a:rPr lang="en-US" sz="1400" dirty="0">
                <a:solidFill>
                  <a:srgbClr val="FF0908"/>
                </a:solidFill>
                <a:latin typeface="Calibri"/>
              </a:rPr>
              <a:t>*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Algorithm changed from NASA GSFC’s OMCLDRR to GSFC’s new O</a:t>
            </a:r>
            <a:r>
              <a:rPr lang="en-US" sz="1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-O</a:t>
            </a:r>
            <a:r>
              <a:rPr lang="en-US" sz="1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cloud algorithm combined with SAO’s trace gas algorithm to retrieve O</a:t>
            </a:r>
            <a:r>
              <a:rPr lang="en-US" sz="1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-O</a:t>
            </a:r>
            <a:r>
              <a:rPr lang="en-US" sz="1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SCDs. </a:t>
            </a:r>
            <a:r>
              <a:rPr lang="en-US" sz="1400" dirty="0">
                <a:solidFill>
                  <a:srgbClr val="FF0908"/>
                </a:solidFill>
                <a:latin typeface="Calibri"/>
              </a:rPr>
              <a:t>**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Spatial resolution at center of FOR. 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***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Might be at 8 x 9.5km</a:t>
            </a:r>
            <a:r>
              <a:rPr lang="en-US" sz="1400" baseline="30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– 12x14.25km</a:t>
            </a:r>
            <a:r>
              <a:rPr lang="en-US" sz="1400" baseline="30000" dirty="0">
                <a:solidFill>
                  <a:prstClr val="black"/>
                </a:solidFill>
                <a:latin typeface="Calibri"/>
              </a:rPr>
              <a:t>2</a:t>
            </a:r>
          </a:p>
          <a:p>
            <a:pPr defTabSz="457200">
              <a:lnSpc>
                <a:spcPts val="1480"/>
              </a:lnSpc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Black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 at launch products, </a:t>
            </a:r>
            <a:r>
              <a:rPr lang="en-US" sz="1400" b="1" dirty="0">
                <a:solidFill>
                  <a:srgbClr val="92D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green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sz="1400" b="1" dirty="0">
                <a:solidFill>
                  <a:srgbClr val="F79646">
                    <a:lumMod val="75000"/>
                  </a:srgb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orange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 additional products (additional funding being proposed)</a:t>
            </a:r>
          </a:p>
          <a:p>
            <a:pPr defTabSz="457200">
              <a:lnSpc>
                <a:spcPts val="1480"/>
              </a:lnSpc>
            </a:pPr>
            <a:r>
              <a:rPr lang="en-US" sz="1400" baseline="30000" dirty="0">
                <a:solidFill>
                  <a:srgbClr val="FF0000"/>
                </a:solidFill>
                <a:latin typeface="Calibri"/>
              </a:rPr>
              <a:t>NRT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 Include near-real-time and off-line products (if with additional NRT funding, otherwise produce 1 product as NRT as possible, within 3-4 hours)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62DE3-C4BD-444F-A0B4-CB13C0614137}"/>
              </a:ext>
            </a:extLst>
          </p:cNvPr>
          <p:cNvSpPr txBox="1"/>
          <p:nvPr/>
        </p:nvSpPr>
        <p:spPr>
          <a:xfrm>
            <a:off x="9797143" y="1995559"/>
            <a:ext cx="2394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/>
              <a:t> Nominal operation in April 2023</a:t>
            </a:r>
          </a:p>
          <a:p>
            <a:endParaRPr lang="en-US" sz="2400" dirty="0"/>
          </a:p>
          <a:p>
            <a:pPr>
              <a:buFont typeface="Wingdings" pitchFamily="2" charset="2"/>
              <a:buChar char="v"/>
            </a:pPr>
            <a:r>
              <a:rPr lang="en-US" sz="2400" dirty="0"/>
              <a:t> Plan to release initial L1b in ~4 months, and L2/3 in ~6 months.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99B5-DAF4-6340-BF7E-73E54CCDA61B}"/>
              </a:ext>
            </a:extLst>
          </p:cNvPr>
          <p:cNvSpPr txBox="1"/>
          <p:nvPr/>
        </p:nvSpPr>
        <p:spPr>
          <a:xfrm>
            <a:off x="3057277" y="3313908"/>
            <a:ext cx="6114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baseline="30000" dirty="0">
                <a:solidFill>
                  <a:srgbClr val="000090"/>
                </a:solidFill>
                <a:latin typeface="Arial Narrow"/>
                <a:ea typeface="ＭＳ Ｐゴシック" charset="0"/>
                <a:cs typeface="Arial Narrow"/>
              </a:rPr>
              <a:t>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83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185" y="182634"/>
            <a:ext cx="8793836" cy="738664"/>
          </a:xfrm>
        </p:spPr>
        <p:txBody>
          <a:bodyPr/>
          <a:lstStyle/>
          <a:p>
            <a:r>
              <a:rPr lang="en-US" sz="3200" b="1" dirty="0">
                <a:latin typeface="Arial Rounded MT Bold" panose="020F0704030504030204" pitchFamily="34" charset="77"/>
                <a:ea typeface="ＭＳ Ｐゴシック" charset="-128"/>
              </a:rPr>
              <a:t>TEMPO Data Products Distribution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1AB3CF-FC23-714B-9229-A8EA38DD1651}"/>
              </a:ext>
            </a:extLst>
          </p:cNvPr>
          <p:cNvSpPr/>
          <p:nvPr/>
        </p:nvSpPr>
        <p:spPr>
          <a:xfrm>
            <a:off x="173068" y="1366897"/>
            <a:ext cx="6218939" cy="41242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Earthdata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Search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CMR Search ⚬ Metadata</a:t>
            </a:r>
            <a:endParaRPr lang="en-US" alt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WorldView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GIBS API ⚬ visualization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Harmony and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OPeNDAP</a:t>
            </a:r>
            <a:endParaRPr lang="en-US" altLang="en-US" sz="1400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transform ⚬ </a:t>
            </a:r>
            <a:r>
              <a:rPr lang="en-US" altLang="en-US" sz="1400" dirty="0" err="1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subsetting</a:t>
            </a:r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reformatting ⚬ distribution</a:t>
            </a:r>
            <a:endParaRPr lang="en-US" alt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 data access 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</a:t>
            </a:r>
            <a:r>
              <a:rPr lang="en-US" altLang="en-US" sz="1400" dirty="0" err="1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datapool</a:t>
            </a:r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permanent URL/direct access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enables scripts/workflow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rgbClr val="4F81BD">
                    <a:lumMod val="75000"/>
                  </a:srgb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Geospatial Web Services</a:t>
            </a:r>
          </a:p>
          <a:p>
            <a:pPr lvl="1"/>
            <a:r>
              <a:rPr lang="en-US" altLang="en-US" sz="1400" dirty="0">
                <a:solidFill>
                  <a:prstClr val="black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WCS ⚬ WMS ⚬ ArcGIS Image Service</a:t>
            </a:r>
            <a:endParaRPr lang="en-US" altLang="en-US" sz="1400" dirty="0"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Example scripts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Python/</a:t>
            </a:r>
            <a:r>
              <a:rPr lang="en-US" altLang="en-US" sz="1400" dirty="0" err="1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Jupyter</a:t>
            </a:r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Notebook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R scripts </a:t>
            </a:r>
          </a:p>
          <a:p>
            <a:pPr lvl="1"/>
            <a:r>
              <a:rPr lang="en-US" altLang="en-US" sz="1400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⚬ contributed tutorials/scripts </a:t>
            </a:r>
            <a:endParaRPr lang="en-US" sz="1400" dirty="0"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A6D30E-9F41-E242-9F47-7610C2FFB920}"/>
              </a:ext>
            </a:extLst>
          </p:cNvPr>
          <p:cNvSpPr/>
          <p:nvPr/>
        </p:nvSpPr>
        <p:spPr>
          <a:xfrm>
            <a:off x="25039" y="1066367"/>
            <a:ext cx="6122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ASDC Data Archival &amp; Distribution: Tools and Services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5AF268-20FB-804E-A700-A09780AC5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707" y="1447259"/>
            <a:ext cx="1503101" cy="453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F0606B-493B-934E-BE46-2F23EBB265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12" y="2406015"/>
            <a:ext cx="1213103" cy="258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63567E-C38E-9048-99F5-B1F8549DF6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59" y="3947087"/>
            <a:ext cx="1279624" cy="3415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6F5DB6-0B4E-FA42-B2B8-FCB7E3EEC6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35" y="4635297"/>
            <a:ext cx="841914" cy="77402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7D3F4DA-E05D-1B47-820D-E0CAD146B9D6}"/>
              </a:ext>
            </a:extLst>
          </p:cNvPr>
          <p:cNvGrpSpPr/>
          <p:nvPr/>
        </p:nvGrpSpPr>
        <p:grpSpPr>
          <a:xfrm>
            <a:off x="110067" y="5409080"/>
            <a:ext cx="10764881" cy="1204742"/>
            <a:chOff x="155671" y="5093983"/>
            <a:chExt cx="8535975" cy="1204742"/>
          </a:xfrm>
        </p:grpSpPr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AB847AEE-DB83-BC44-A65F-4C5E26BA2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107" y="5375395"/>
              <a:ext cx="843253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1800" dirty="0" err="1">
                  <a:solidFill>
                    <a:schemeClr val="accent1">
                      <a:lumMod val="7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Earthdata</a:t>
              </a:r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Login </a:t>
              </a:r>
              <a:r>
                <a:rPr lang="en-US" altLang="en-US" sz="1400" dirty="0">
                  <a:latin typeface="Century Gothic" panose="020B0502020202020204" pitchFamily="34" charset="0"/>
                  <a:ea typeface="Helvetica Neue" panose="02000503000000020004" pitchFamily="2" charset="0"/>
                  <a:cs typeface="Helvetica Neue" panose="02000503000000020004" pitchFamily="2" charset="0"/>
                  <a:hlinkClick r:id="rId7"/>
                </a:rPr>
                <a:t>https://urs.earthdata.nasa.gov</a:t>
              </a:r>
              <a:r>
                <a:rPr lang="en-US" altLang="en-US" sz="1400" dirty="0">
                  <a:latin typeface="Century Gothic" panose="020B0502020202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endParaRPr lang="en-US" altLang="en-US" sz="1400" i="1" dirty="0">
                <a:solidFill>
                  <a:srgbClr val="0070C0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1800" dirty="0" err="1">
                  <a:solidFill>
                    <a:schemeClr val="accent1">
                      <a:lumMod val="75000"/>
                    </a:schemeClr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Earthdata</a:t>
              </a:r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 Forum</a:t>
              </a:r>
              <a:r>
                <a:rPr lang="en-US" altLang="en-US" sz="1400" dirty="0">
                  <a:latin typeface="+mn-lt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S" sz="1400" dirty="0">
                  <a:latin typeface="Century Gothic"/>
                  <a:ea typeface="MS PGothic"/>
                  <a:hlinkClick r:id="rId8"/>
                </a:rPr>
                <a:t>https://forum.earthdata.nasa.gov/</a:t>
              </a:r>
              <a:endParaRPr lang="en-US" altLang="en-US" sz="1400" dirty="0">
                <a:latin typeface="Century Gothic"/>
                <a:ea typeface="MS PGothic"/>
                <a:cs typeface="Helvetica Neue" panose="02000503000000020004" pitchFamily="2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1800" dirty="0">
                  <a:solidFill>
                    <a:schemeClr val="accent1">
                      <a:lumMod val="7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ASDC User Support</a:t>
              </a:r>
              <a:r>
                <a:rPr lang="en-US" altLang="en-US" sz="1800" dirty="0">
                  <a:solidFill>
                    <a:srgbClr val="0070C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S" altLang="en-US" sz="1400" dirty="0">
                  <a:latin typeface="Century Gothic" panose="020B0502020202020204" pitchFamily="34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support-asdc@earthdata.nasa.gov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342221-A4D7-A349-9F9C-FE897E765C30}"/>
                </a:ext>
              </a:extLst>
            </p:cNvPr>
            <p:cNvSpPr/>
            <p:nvPr/>
          </p:nvSpPr>
          <p:spPr>
            <a:xfrm>
              <a:off x="155671" y="5093983"/>
              <a:ext cx="40453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chemeClr val="accent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User Support and Other Resources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EEDBF0C-B616-7549-834E-EB3A8A3781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7" r="1818" b="5800"/>
          <a:stretch/>
        </p:blipFill>
        <p:spPr>
          <a:xfrm>
            <a:off x="6096000" y="1079969"/>
            <a:ext cx="6010750" cy="27271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BA05E84-01C4-2B44-A784-CDABFD5E4C3A}"/>
              </a:ext>
            </a:extLst>
          </p:cNvPr>
          <p:cNvGrpSpPr/>
          <p:nvPr/>
        </p:nvGrpSpPr>
        <p:grpSpPr>
          <a:xfrm>
            <a:off x="6073262" y="3834735"/>
            <a:ext cx="6802208" cy="3023270"/>
            <a:chOff x="6134512" y="3397672"/>
            <a:chExt cx="6971343" cy="35691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F842B6D-05E9-274F-878C-4FBEBCAEB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91196" y="4341523"/>
              <a:ext cx="5804824" cy="262528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D02F95-CCBA-F548-8422-78F84F1019AF}"/>
                </a:ext>
              </a:extLst>
            </p:cNvPr>
            <p:cNvSpPr txBox="1"/>
            <p:nvPr/>
          </p:nvSpPr>
          <p:spPr>
            <a:xfrm>
              <a:off x="6134512" y="3703208"/>
              <a:ext cx="697134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</a:rPr>
                <a:t>TEMPO data can be served directly through the EPA RSIG. </a:t>
              </a:r>
              <a:r>
                <a:rPr lang="en-US" sz="1400" i="1" dirty="0">
                  <a:latin typeface="Century Gothic" panose="020B0502020202020204" pitchFamily="34" charset="0"/>
                  <a:hlinkClick r:id="rId11"/>
                </a:rPr>
                <a:t>https://www.epa.gov/hesc/remote-sensing-information-gateway</a:t>
              </a:r>
              <a:endParaRPr lang="en-US" sz="1400" i="1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7B70BE-E6CF-E34C-926E-8BFFFABB3D8A}"/>
                </a:ext>
              </a:extLst>
            </p:cNvPr>
            <p:cNvSpPr txBox="1"/>
            <p:nvPr/>
          </p:nvSpPr>
          <p:spPr>
            <a:xfrm>
              <a:off x="6143523" y="3397672"/>
              <a:ext cx="6339254" cy="36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EPA</a:t>
              </a: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Helvetica Neue" panose="02000503000000020004"/>
                  <a:cs typeface="Arial"/>
                </a:rPr>
                <a:t> </a:t>
              </a:r>
              <a:r>
                <a:rPr lang="en-US" b="1" dirty="0">
                  <a:solidFill>
                    <a:schemeClr val="accent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RSIG3D Gateway</a:t>
              </a:r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4FACD9D-62A6-6F43-8A0C-1E549175D042}"/>
              </a:ext>
            </a:extLst>
          </p:cNvPr>
          <p:cNvSpPr txBox="1"/>
          <p:nvPr/>
        </p:nvSpPr>
        <p:spPr>
          <a:xfrm>
            <a:off x="45030" y="6564169"/>
            <a:ext cx="4752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Slides from Jeff Walters, Tim Larson at TEMPO STM 2020 &amp; EAWNov2021</a:t>
            </a:r>
          </a:p>
        </p:txBody>
      </p:sp>
    </p:spTree>
    <p:extLst>
      <p:ext uri="{BB962C8B-B14F-4D97-AF65-F5344CB8AC3E}">
        <p14:creationId xmlns:p14="http://schemas.microsoft.com/office/powerpoint/2010/main" val="15361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96745" y="333183"/>
            <a:ext cx="6845643" cy="56942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a typeface="ＭＳ Ｐゴシック" charset="-128"/>
              </a:rPr>
              <a:t>Algorithm Development</a:t>
            </a:r>
            <a:endParaRPr lang="en-US" sz="32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64442FC-C654-E44A-A663-725279F4C8FF}" type="slidenum">
              <a:rPr lang="en-US"/>
              <a:pPr defTabSz="457200">
                <a:defRPr/>
              </a:pPr>
              <a:t>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994874"/>
            <a:ext cx="12192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buFont typeface="Wingdings" pitchFamily="2" charset="2"/>
              <a:buChar char="q"/>
            </a:pP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V2 completed in Sep. 2020 and verified by Feb. 2021, V3 to be complete in July 2022</a:t>
            </a:r>
          </a:p>
          <a:p>
            <a:pPr marL="457200" indent="-457200" defTabSz="457200">
              <a:buFont typeface="Wingdings" pitchFamily="2" charset="2"/>
              <a:buChar char="q"/>
            </a:pP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L0-1b developed from the scratch with some co-development with the GEMS team: </a:t>
            </a:r>
            <a:r>
              <a:rPr lang="en-US" sz="2200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T-dependent dark current correction, nonlinearity, smear correction, straylight correction, </a:t>
            </a:r>
            <a:r>
              <a:rPr lang="en-US" sz="2200" b="1" dirty="0">
                <a:solidFill>
                  <a:srgbClr val="0000A9"/>
                </a:solidFill>
                <a:sym typeface="Wingdings" panose="05000000000000000000" pitchFamily="2" charset="2"/>
              </a:rPr>
              <a:t>wavelength calibration, INR using GOES-R, polarization </a:t>
            </a:r>
            <a:r>
              <a:rPr lang="en-US" sz="2200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correction (John Houck, </a:t>
            </a:r>
            <a:r>
              <a:rPr lang="en-US" sz="2200" b="1" dirty="0" err="1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Xiong</a:t>
            </a:r>
            <a:r>
              <a:rPr lang="en-US" sz="2200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 Liu, Dave </a:t>
            </a:r>
            <a:r>
              <a:rPr lang="en-US" sz="2200" b="1" dirty="0" err="1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Flittner</a:t>
            </a:r>
            <a:r>
              <a:rPr lang="en-US" sz="2200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, </a:t>
            </a:r>
            <a:r>
              <a:rPr lang="en-US" sz="2200" b="1" dirty="0" err="1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Nischal</a:t>
            </a:r>
            <a:r>
              <a:rPr lang="en-US" sz="2200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 Mishra, Chris Chan Miller, Jim </a:t>
            </a:r>
            <a:r>
              <a:rPr lang="en-US" sz="2200" b="1" dirty="0" err="1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Carr</a:t>
            </a:r>
            <a:r>
              <a:rPr lang="en-US" sz="2200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)</a:t>
            </a:r>
          </a:p>
          <a:p>
            <a:pPr marL="457200" indent="-457200" defTabSz="457200">
              <a:buFont typeface="Wingdings" pitchFamily="2" charset="2"/>
              <a:buChar char="q"/>
            </a:pP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latin typeface="Calibri"/>
                <a:sym typeface="Wingdings" panose="05000000000000000000" pitchFamily="2" charset="2"/>
              </a:rPr>
              <a:t>L1-2 trace gas algorithms: </a:t>
            </a:r>
            <a:r>
              <a:rPr lang="en-US" sz="2200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OMI heritage algorithms with improvements, NetCDF-4, Metadata</a:t>
            </a:r>
            <a:endParaRPr lang="en-US" sz="2200" b="1" dirty="0">
              <a:solidFill>
                <a:srgbClr val="4BACC6">
                  <a:lumMod val="75000"/>
                </a:srgbClr>
              </a:solidFill>
              <a:latin typeface="Calibri"/>
              <a:sym typeface="Wingdings" panose="05000000000000000000" pitchFamily="2" charset="2"/>
            </a:endParaRPr>
          </a:p>
          <a:p>
            <a:pPr marL="347472" indent="-347472" defTabSz="457200">
              <a:buFont typeface="Wingdings" pitchFamily="2" charset="2"/>
              <a:buChar char="q"/>
            </a:pP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  Major L1-2 algorithm updates: </a:t>
            </a:r>
            <a:r>
              <a:rPr lang="en-US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see A11A-07 by Gonzalo Gonzalez Abad for more details</a:t>
            </a:r>
          </a:p>
          <a:p>
            <a:pPr marL="731520" lvl="1" indent="-274320" defTabSz="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CLDO4</a:t>
            </a:r>
            <a:r>
              <a:rPr lang="en-US" b="1" baseline="30000" dirty="0">
                <a:solidFill>
                  <a:srgbClr val="FF0000"/>
                </a:solidFill>
                <a:latin typeface="Calibri"/>
                <a:sym typeface="Wingdings" panose="05000000000000000000" pitchFamily="2" charset="2"/>
              </a:rPr>
              <a:t>new</a:t>
            </a:r>
            <a:r>
              <a:rPr lang="en-US" b="1" dirty="0">
                <a:solidFill>
                  <a:srgbClr val="0000A9"/>
                </a:solidFill>
                <a:latin typeface="Calibri"/>
                <a:sym typeface="Wingdings" panose="05000000000000000000" pitchFamily="2" charset="2"/>
              </a:rPr>
              <a:t>: 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SAO O</a:t>
            </a:r>
            <a:r>
              <a:rPr lang="en-US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-O</a:t>
            </a:r>
            <a:r>
              <a:rPr lang="en-US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 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fitting + GSFC’s O</a:t>
            </a:r>
            <a:r>
              <a:rPr lang="en-US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-O</a:t>
            </a:r>
            <a:r>
              <a:rPr lang="en-US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 cloud at ~477/466 nm (</a:t>
            </a:r>
            <a:r>
              <a:rPr lang="en-US" b="1" dirty="0" err="1">
                <a:solidFill>
                  <a:srgbClr val="0000A9"/>
                </a:solidFill>
                <a:sym typeface="Wingdings" panose="05000000000000000000" pitchFamily="2" charset="2"/>
              </a:rPr>
              <a:t>Huiqun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 Wang, </a:t>
            </a:r>
            <a:r>
              <a:rPr lang="en-US" b="1" dirty="0" err="1">
                <a:solidFill>
                  <a:srgbClr val="0000A9"/>
                </a:solidFill>
                <a:sym typeface="Wingdings" panose="05000000000000000000" pitchFamily="2" charset="2"/>
              </a:rPr>
              <a:t>Eun-Su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 Yang, Alexander </a:t>
            </a:r>
            <a:r>
              <a:rPr lang="en-US" b="1" dirty="0" err="1">
                <a:solidFill>
                  <a:srgbClr val="0000A9"/>
                </a:solidFill>
                <a:sym typeface="Wingdings" panose="05000000000000000000" pitchFamily="2" charset="2"/>
              </a:rPr>
              <a:t>Vasilkov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)</a:t>
            </a:r>
          </a:p>
          <a:p>
            <a:pPr marL="742950" lvl="1" indent="-285750" defTabSz="457200">
              <a:buFont typeface="Wingdings" pitchFamily="2" charset="2"/>
              <a:buChar char="Ø"/>
            </a:pP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NASA GMAO’s GEOS-CF trace gas profiles and meteorology (Emma </a:t>
            </a:r>
            <a:r>
              <a:rPr lang="en-US" b="1" dirty="0" err="1">
                <a:solidFill>
                  <a:srgbClr val="0000A9"/>
                </a:solidFill>
                <a:sym typeface="Wingdings" panose="05000000000000000000" pitchFamily="2" charset="2"/>
              </a:rPr>
              <a:t>Knowland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 and GMAO)</a:t>
            </a:r>
          </a:p>
          <a:p>
            <a:pPr marL="742950" lvl="1" indent="-285750" defTabSz="457200">
              <a:buFont typeface="Wingdings" pitchFamily="2" charset="2"/>
              <a:buChar char="Ø"/>
            </a:pP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Geometry-dependent Lambertian Equivalent Reflectivity (GLER) climatology (Christopher Chan Miller, </a:t>
            </a:r>
            <a:r>
              <a:rPr lang="en-US" b="1" dirty="0" err="1">
                <a:solidFill>
                  <a:srgbClr val="0000A9"/>
                </a:solidFill>
                <a:sym typeface="Wingdings" panose="05000000000000000000" pitchFamily="2" charset="2"/>
              </a:rPr>
              <a:t>Wenhan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 Qin, Zachary Fasnacht)</a:t>
            </a:r>
          </a:p>
          <a:p>
            <a:pPr marL="742950" lvl="1" indent="-285750" defTabSz="457200">
              <a:buFont typeface="Wingdings" pitchFamily="2" charset="2"/>
              <a:buChar char="Ø"/>
            </a:pP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Interactive Multi-sensor snow &amp; ice mapping systems (IMS) (Gonzalo Gonzalez Abad)</a:t>
            </a:r>
          </a:p>
          <a:p>
            <a:pPr marL="347472" indent="-347472" defTabSz="457200">
              <a:buFont typeface="Wingdings" pitchFamily="2" charset="2"/>
              <a:buChar char="q"/>
            </a:pPr>
            <a:r>
              <a:rPr lang="en-US" sz="2200" b="1" dirty="0">
                <a:solidFill>
                  <a:srgbClr val="4BACC6">
                    <a:lumMod val="75000"/>
                  </a:srgbClr>
                </a:solidFill>
                <a:sym typeface="Wingdings" panose="05000000000000000000" pitchFamily="2" charset="2"/>
              </a:rPr>
              <a:t>Development of other products</a:t>
            </a:r>
          </a:p>
          <a:p>
            <a:pPr marL="742950" lvl="1" indent="-285750" defTabSz="457200">
              <a:buFont typeface="Wingdings" pitchFamily="2" charset="2"/>
              <a:buChar char="Ø"/>
            </a:pP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CHOCHO, H</a:t>
            </a:r>
            <a:r>
              <a:rPr lang="en-US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O, </a:t>
            </a:r>
            <a:r>
              <a:rPr lang="en-US" b="1" dirty="0" err="1">
                <a:solidFill>
                  <a:srgbClr val="0000A9"/>
                </a:solidFill>
                <a:sym typeface="Wingdings" panose="05000000000000000000" pitchFamily="2" charset="2"/>
              </a:rPr>
              <a:t>BrO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: will use SAO’s trace gas algorithm</a:t>
            </a:r>
          </a:p>
          <a:p>
            <a:pPr marL="742950" lvl="1" indent="-285750" defTabSz="457200">
              <a:buFont typeface="Wingdings" pitchFamily="2" charset="2"/>
              <a:buChar char="Ø"/>
            </a:pP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SO</a:t>
            </a:r>
            <a:r>
              <a:rPr lang="en-US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: OMI PCA SO</a:t>
            </a:r>
            <a:r>
              <a:rPr lang="en-US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 algorithm has </a:t>
            </a:r>
            <a:r>
              <a:rPr lang="en-US" b="1" dirty="0" err="1">
                <a:solidFill>
                  <a:srgbClr val="0000A9"/>
                </a:solidFill>
                <a:sym typeface="Wingdings" panose="05000000000000000000" pitchFamily="2" charset="2"/>
              </a:rPr>
              <a:t>bben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 adapted for TEMPO demonstrating promising SO</a:t>
            </a:r>
            <a:r>
              <a:rPr lang="en-US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 retrievals from synthetic data 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(A24E-03, by Can Li)</a:t>
            </a:r>
          </a:p>
          <a:p>
            <a:pPr marL="742950" lvl="1" indent="-285750" defTabSz="457200">
              <a:buFont typeface="Wingdings" pitchFamily="2" charset="2"/>
              <a:buChar char="Ø"/>
            </a:pP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Aerosols: Omar Torres is adapting his latest OMI &amp; TROPOMI aerosol algorithm for TEMPO, Jun Wang’s Aerosol Layer Height algorithm based on O</a:t>
            </a:r>
            <a:r>
              <a:rPr lang="en-US" b="1" baseline="-25000" dirty="0">
                <a:solidFill>
                  <a:srgbClr val="0000A9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0000A9"/>
                </a:solidFill>
                <a:sym typeface="Wingdings" panose="05000000000000000000" pitchFamily="2" charset="2"/>
              </a:rPr>
              <a:t>-B from EPIC/TROPOMI is also ready to be adapted for TEMPO</a:t>
            </a:r>
          </a:p>
        </p:txBody>
      </p:sp>
    </p:spTree>
    <p:extLst>
      <p:ext uri="{BB962C8B-B14F-4D97-AF65-F5344CB8AC3E}">
        <p14:creationId xmlns:p14="http://schemas.microsoft.com/office/powerpoint/2010/main" val="704267342"/>
      </p:ext>
    </p:extLst>
  </p:cSld>
  <p:clrMapOvr>
    <a:masterClrMapping/>
  </p:clrMapOvr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13959</TotalTime>
  <Words>2799</Words>
  <Application>Microsoft Macintosh PowerPoint</Application>
  <PresentationFormat>Widescreen</PresentationFormat>
  <Paragraphs>454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Arial Narrow</vt:lpstr>
      <vt:lpstr>Arial Rounded MT Bold</vt:lpstr>
      <vt:lpstr>Calibri</vt:lpstr>
      <vt:lpstr>Calibri Light</vt:lpstr>
      <vt:lpstr>Cambria</vt:lpstr>
      <vt:lpstr>Century Gothic</vt:lpstr>
      <vt:lpstr>Helvetica</vt:lpstr>
      <vt:lpstr>Helvetica Neue</vt:lpstr>
      <vt:lpstr>Wingdings</vt:lpstr>
      <vt:lpstr>10_Office Theme</vt:lpstr>
      <vt:lpstr>11_Office Theme</vt:lpstr>
      <vt:lpstr>1_Office Theme</vt:lpstr>
      <vt:lpstr>Office Theme</vt:lpstr>
      <vt:lpstr>13_Office Theme</vt:lpstr>
      <vt:lpstr>2_Office Theme</vt:lpstr>
      <vt:lpstr>PowerPoint Presentation</vt:lpstr>
      <vt:lpstr>Hourly daytime atmospheric pollution over North America from the geostationary Earth orbit</vt:lpstr>
      <vt:lpstr>TEMPO Status</vt:lpstr>
      <vt:lpstr>TEMPO</vt:lpstr>
      <vt:lpstr>TEMPO</vt:lpstr>
      <vt:lpstr>Baseline and Threshold   Products (Variables) &amp; Requirements</vt:lpstr>
      <vt:lpstr>TEMPO Data Products  (Including Proposed Additional &amp; NRT Products)</vt:lpstr>
      <vt:lpstr>TEMPO Data Products Distribution</vt:lpstr>
      <vt:lpstr>Algorithm Development</vt:lpstr>
      <vt:lpstr>TEMPO Validation Plan</vt:lpstr>
      <vt:lpstr>TEMPO Early Adopters Program</vt:lpstr>
      <vt:lpstr>Summary</vt:lpstr>
      <vt:lpstr>PowerPoint Presentation</vt:lpstr>
      <vt:lpstr>TEMPO footprint  (GEO @90.9º W)</vt:lpstr>
      <vt:lpstr>TEMPO Algorithm Teams </vt:lpstr>
      <vt:lpstr>PowerPoint Presentation</vt:lpstr>
      <vt:lpstr>Research Products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Baseline and Threshold   Products (Variables) &amp; Requirements</dc:title>
  <dc:creator>Liu, Xiong</dc:creator>
  <cp:lastModifiedBy>Liu, Xiong</cp:lastModifiedBy>
  <cp:revision>132</cp:revision>
  <dcterms:created xsi:type="dcterms:W3CDTF">2021-11-05T03:06:55Z</dcterms:created>
  <dcterms:modified xsi:type="dcterms:W3CDTF">2022-11-07T05:26:20Z</dcterms:modified>
</cp:coreProperties>
</file>