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6" r:id="rId3"/>
    <p:sldMasterId id="2147483683" r:id="rId4"/>
    <p:sldMasterId id="2147483689" r:id="rId5"/>
    <p:sldMasterId id="2147483699" r:id="rId6"/>
  </p:sldMasterIdLst>
  <p:notesMasterIdLst>
    <p:notesMasterId r:id="rId23"/>
  </p:notesMasterIdLst>
  <p:sldIdLst>
    <p:sldId id="502" r:id="rId7"/>
    <p:sldId id="355" r:id="rId8"/>
    <p:sldId id="699" r:id="rId9"/>
    <p:sldId id="673" r:id="rId10"/>
    <p:sldId id="526" r:id="rId11"/>
    <p:sldId id="682" r:id="rId12"/>
    <p:sldId id="698" r:id="rId13"/>
    <p:sldId id="709" r:id="rId14"/>
    <p:sldId id="294" r:id="rId15"/>
    <p:sldId id="663" r:id="rId16"/>
    <p:sldId id="704" r:id="rId17"/>
    <p:sldId id="276" r:id="rId18"/>
    <p:sldId id="297" r:id="rId19"/>
    <p:sldId id="710" r:id="rId20"/>
    <p:sldId id="413" r:id="rId21"/>
    <p:sldId id="7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9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9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85442-679F-6940-8D76-BD610BCABF31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65635-F46D-3643-9694-3A302E640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1A562-6C37-CE41-99D8-994A808E3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7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234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532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3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37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67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40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9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1A562-6C37-CE41-99D8-994A808E3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00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70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12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56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6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9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6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2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7"/>
            <a:ext cx="12192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16092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414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769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783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494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43484" y="6627813"/>
            <a:ext cx="28448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9543" y="6549635"/>
            <a:ext cx="5411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095" y="6550584"/>
            <a:ext cx="209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30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55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39" y="2512039"/>
            <a:ext cx="2568523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9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7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4/29/15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701" y="1158875"/>
            <a:ext cx="11605684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1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4/29/15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36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8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35373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32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3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48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06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39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403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8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745180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39" y="2512039"/>
            <a:ext cx="2568523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D2DF-2FA7-D542-9882-A5D5130A4A1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94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4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42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03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3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9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5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8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33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4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5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6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12/6/21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59778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427" y="5783484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365783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12/6/21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4" y="6280393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95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116" y="6356351"/>
            <a:ext cx="1020846" cy="365125"/>
          </a:xfrm>
        </p:spPr>
        <p:txBody>
          <a:bodyPr/>
          <a:lstStyle/>
          <a:p>
            <a:fld id="{24CEEE13-53F8-466C-8B68-D30E131A5CC1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715942" y="6346552"/>
            <a:ext cx="404027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>
                <a:hlinkClick r:id="rId2"/>
              </a:rPr>
              <a:t>https://weather.msfc.nasa.gov/tempo/</a:t>
            </a:r>
            <a:endParaRPr lang="en-US" sz="1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8" y="6243442"/>
            <a:ext cx="661014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15" y="6378892"/>
            <a:ext cx="1497543" cy="320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3998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5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7"/>
            <a:ext cx="12192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8910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77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116" y="6356351"/>
            <a:ext cx="1020846" cy="365125"/>
          </a:xfrm>
        </p:spPr>
        <p:txBody>
          <a:bodyPr/>
          <a:lstStyle/>
          <a:p>
            <a:fld id="{24CEEE13-53F8-466C-8B68-D30E131A5CC1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715942" y="6346552"/>
            <a:ext cx="404027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>
                <a:hlinkClick r:id="rId2"/>
              </a:rPr>
              <a:t>https://weather.msfc.nasa.gov/tempo/</a:t>
            </a:r>
            <a:endParaRPr lang="en-US" sz="1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8" y="6243442"/>
            <a:ext cx="661014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15" y="6378892"/>
            <a:ext cx="1497543" cy="320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354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37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4/29/15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 smtClean="0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0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</p:sldLayoutIdLst>
  <p:hf hd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4/29/21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 smtClean="0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5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4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623554"/>
            <a:ext cx="38608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347200" y="6623555"/>
            <a:ext cx="28448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8448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9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145" y="65040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145" y="650402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6440" y="65040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6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A3EF-3952-48AF-9E9B-0FFE89DB001F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5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0.png"/><Relationship Id="rId21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emf"/><Relationship Id="rId11" Type="http://schemas.openxmlformats.org/officeDocument/2006/relationships/image" Target="../media/image38.jpe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5" Type="http://schemas.openxmlformats.org/officeDocument/2006/relationships/image" Target="../media/image32.jpe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0.jp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8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orum.earthdata.nasa.gov/" TargetMode="External"/><Relationship Id="rId3" Type="http://schemas.openxmlformats.org/officeDocument/2006/relationships/image" Target="../media/image24.emf"/><Relationship Id="rId7" Type="http://schemas.openxmlformats.org/officeDocument/2006/relationships/hyperlink" Target="https://urs.earthdata.nasa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hyperlink" Target="https://www.epa.gov/hesc/remote-sensing-information-gateway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638801" y="973360"/>
            <a:ext cx="6158752" cy="442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defTabSz="457200" eaLnBrk="1" hangingPunct="1">
              <a:defRPr/>
            </a:pPr>
            <a:r>
              <a:rPr lang="en-US" sz="2800" b="1" dirty="0">
                <a:solidFill>
                  <a:srgbClr val="0000A9"/>
                </a:solidFill>
                <a:cs typeface="Arial" charset="0"/>
              </a:rPr>
              <a:t>TEMPO Mission Status and Algorithm/Product Overview</a:t>
            </a:r>
            <a:endParaRPr lang="en-US" sz="2000" b="1" dirty="0">
              <a:solidFill>
                <a:srgbClr val="000090"/>
              </a:solidFill>
              <a:cs typeface="Arial" charset="0"/>
            </a:endParaRPr>
          </a:p>
          <a:p>
            <a:pPr algn="r" defTabSz="457200" eaLnBrk="1" hangingPunct="1">
              <a:spcBef>
                <a:spcPts val="900"/>
              </a:spcBef>
            </a:pPr>
            <a:r>
              <a:rPr lang="en-US" sz="1400" b="1" dirty="0" err="1"/>
              <a:t>Xiong</a:t>
            </a:r>
            <a:r>
              <a:rPr lang="en-US" sz="1400" b="1" dirty="0"/>
              <a:t> Liu</a:t>
            </a:r>
            <a:r>
              <a:rPr lang="en-US" sz="1400" dirty="0"/>
              <a:t>, Kelly Chance, Raid Suleiman, John Davis, John Houck, Gonzalo Gonzalez Abad, Caroline R </a:t>
            </a:r>
            <a:r>
              <a:rPr lang="en-US" sz="1400" dirty="0" err="1"/>
              <a:t>Nowlan</a:t>
            </a:r>
            <a:r>
              <a:rPr lang="en-US" sz="1400" dirty="0"/>
              <a:t>, Christopher Chan Miller, </a:t>
            </a:r>
            <a:r>
              <a:rPr lang="en-US" sz="1400" dirty="0" err="1"/>
              <a:t>Huiqun</a:t>
            </a:r>
            <a:r>
              <a:rPr lang="en-US" sz="1400" dirty="0"/>
              <a:t> Wang,</a:t>
            </a:r>
            <a:r>
              <a:rPr lang="en-US" sz="1400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en-US" sz="1400" dirty="0" err="1"/>
              <a:t>Juseon</a:t>
            </a:r>
            <a:r>
              <a:rPr lang="en-US" sz="1400" dirty="0"/>
              <a:t> </a:t>
            </a:r>
            <a:r>
              <a:rPr lang="en-US" sz="1400" dirty="0" err="1"/>
              <a:t>Bak</a:t>
            </a:r>
            <a:r>
              <a:rPr lang="en-US" sz="1400" dirty="0"/>
              <a:t>, Ewan O’Sullivan, Hyeong-</a:t>
            </a:r>
            <a:r>
              <a:rPr lang="en-US" sz="1400" dirty="0" err="1"/>
              <a:t>Ahn</a:t>
            </a:r>
            <a:r>
              <a:rPr lang="en-US" sz="1400" dirty="0"/>
              <a:t> Kwon</a:t>
            </a:r>
            <a:r>
              <a:rPr lang="en-US" sz="1600" dirty="0"/>
              <a:t>, </a:t>
            </a:r>
            <a:r>
              <a:rPr lang="en-US" sz="1400" dirty="0"/>
              <a:t>Jeff Geddes, </a:t>
            </a:r>
          </a:p>
          <a:p>
            <a:pPr algn="r" defTabSz="457200" eaLnBrk="1" hangingPunct="1">
              <a:spcBef>
                <a:spcPts val="300"/>
              </a:spcBef>
            </a:pPr>
            <a:r>
              <a:rPr lang="en-US" sz="1400" dirty="0"/>
              <a:t>Kevin J. Daugherty, David </a:t>
            </a:r>
            <a:r>
              <a:rPr lang="en-US" sz="1400" dirty="0" err="1"/>
              <a:t>Flittner</a:t>
            </a:r>
            <a:r>
              <a:rPr lang="en-US" sz="1400" dirty="0"/>
              <a:t>, </a:t>
            </a:r>
            <a:r>
              <a:rPr lang="en-US" sz="1400" dirty="0" err="1"/>
              <a:t>Jassim</a:t>
            </a:r>
            <a:r>
              <a:rPr lang="en-US" sz="1400" dirty="0"/>
              <a:t> A Al-</a:t>
            </a:r>
            <a:r>
              <a:rPr lang="en-US" sz="1400" dirty="0" err="1"/>
              <a:t>Saadi</a:t>
            </a:r>
            <a:r>
              <a:rPr lang="en-US" sz="1400" dirty="0"/>
              <a:t>, </a:t>
            </a:r>
            <a:r>
              <a:rPr lang="en-US" sz="1400" dirty="0" err="1"/>
              <a:t>Nischal</a:t>
            </a:r>
            <a:r>
              <a:rPr lang="en-US" sz="1400" dirty="0"/>
              <a:t> Mishra</a:t>
            </a:r>
          </a:p>
          <a:p>
            <a:pPr algn="r" defTabSz="457200" eaLnBrk="1" hangingPunct="1">
              <a:spcBef>
                <a:spcPts val="300"/>
              </a:spcBef>
            </a:pPr>
            <a:r>
              <a:rPr lang="en-US" sz="1400" dirty="0"/>
              <a:t>Tim Larson, Aaron Robert </a:t>
            </a:r>
            <a:r>
              <a:rPr lang="en-US" sz="1400" dirty="0" err="1"/>
              <a:t>Naeger</a:t>
            </a:r>
            <a:r>
              <a:rPr lang="en-US" sz="1400" dirty="0"/>
              <a:t>, Mike </a:t>
            </a:r>
            <a:r>
              <a:rPr lang="en-US" sz="1400" dirty="0" err="1"/>
              <a:t>Newchurch</a:t>
            </a:r>
            <a:endParaRPr lang="en-US" sz="1400" dirty="0"/>
          </a:p>
          <a:p>
            <a:pPr algn="r" eaLnBrk="1" hangingPunct="1">
              <a:spcBef>
                <a:spcPts val="300"/>
              </a:spcBef>
            </a:pPr>
            <a:r>
              <a:rPr lang="en-US" sz="1400" dirty="0"/>
              <a:t>Joanna Joiner, Scott </a:t>
            </a:r>
            <a:r>
              <a:rPr lang="en-US" sz="1400" dirty="0" err="1"/>
              <a:t>Janz</a:t>
            </a:r>
            <a:r>
              <a:rPr lang="en-US" sz="1600" dirty="0"/>
              <a:t>, </a:t>
            </a:r>
            <a:r>
              <a:rPr lang="en-US" sz="1400" dirty="0" err="1"/>
              <a:t>Wenhan</a:t>
            </a:r>
            <a:r>
              <a:rPr lang="en-US" sz="1400" dirty="0"/>
              <a:t> Qin, </a:t>
            </a:r>
            <a:r>
              <a:rPr lang="en-US" sz="1400" dirty="0" err="1"/>
              <a:t>Eun-su</a:t>
            </a:r>
            <a:r>
              <a:rPr lang="en-US" sz="1400" dirty="0"/>
              <a:t> Yang, Can Li,</a:t>
            </a:r>
          </a:p>
          <a:p>
            <a:pPr algn="r" eaLnBrk="1" hangingPunct="1">
              <a:spcBef>
                <a:spcPts val="300"/>
              </a:spcBef>
            </a:pPr>
            <a:r>
              <a:rPr lang="en-US" sz="1400" dirty="0"/>
              <a:t>Emma </a:t>
            </a:r>
            <a:r>
              <a:rPr lang="en-US" sz="1400" dirty="0" err="1"/>
              <a:t>Knowland</a:t>
            </a:r>
            <a:r>
              <a:rPr lang="en-US" sz="1400" dirty="0"/>
              <a:t>, Alexander </a:t>
            </a:r>
            <a:r>
              <a:rPr lang="en-US" sz="1400" dirty="0" err="1"/>
              <a:t>Vasilkov</a:t>
            </a:r>
            <a:r>
              <a:rPr lang="en-US" sz="1400" dirty="0"/>
              <a:t>, Dave Haffner, Omar Torres, </a:t>
            </a:r>
          </a:p>
          <a:p>
            <a:pPr algn="r" eaLnBrk="1" hangingPunct="1">
              <a:spcBef>
                <a:spcPts val="300"/>
              </a:spcBef>
            </a:pPr>
            <a:r>
              <a:rPr lang="en-US" sz="1400" dirty="0"/>
              <a:t>Zachary Fasnacht, </a:t>
            </a:r>
            <a:r>
              <a:rPr lang="en-US" sz="1400" dirty="0" err="1"/>
              <a:t>Nickolay</a:t>
            </a:r>
            <a:r>
              <a:rPr lang="en-US" sz="1400" dirty="0"/>
              <a:t> </a:t>
            </a:r>
            <a:r>
              <a:rPr lang="en-US" sz="1400" dirty="0" err="1"/>
              <a:t>Krotkov</a:t>
            </a:r>
            <a:r>
              <a:rPr lang="en-US" sz="1400" dirty="0"/>
              <a:t>, Jun Wang, Rob </a:t>
            </a:r>
            <a:r>
              <a:rPr lang="en-US" sz="1400" dirty="0" err="1"/>
              <a:t>Spurr</a:t>
            </a:r>
            <a:r>
              <a:rPr lang="en-US" sz="1600" dirty="0"/>
              <a:t> </a:t>
            </a:r>
          </a:p>
          <a:p>
            <a:pPr algn="r" defTabSz="457200" eaLnBrk="1" hangingPunct="1">
              <a:spcBef>
                <a:spcPts val="300"/>
              </a:spcBef>
            </a:pPr>
            <a:r>
              <a:rPr lang="en-US" sz="1600" b="1" dirty="0"/>
              <a:t>and The TEMPO Team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   </a:t>
            </a:r>
          </a:p>
          <a:p>
            <a:pPr marL="1150938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00" b="1" dirty="0">
              <a:solidFill>
                <a:srgbClr val="002060"/>
              </a:solidFill>
              <a:cs typeface="Arial" charset="0"/>
            </a:endParaRPr>
          </a:p>
          <a:p>
            <a:pPr marL="1150938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239009"/>
              </a:solidFill>
            </a:endParaRPr>
          </a:p>
          <a:p>
            <a:pPr marL="1150938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239009"/>
                </a:solidFill>
              </a:rPr>
              <a:t>11</a:t>
            </a:r>
            <a:r>
              <a:rPr lang="en-US" sz="1700" b="1" baseline="30000" dirty="0">
                <a:solidFill>
                  <a:srgbClr val="239009"/>
                </a:solidFill>
              </a:rPr>
              <a:t>th</a:t>
            </a:r>
            <a:r>
              <a:rPr lang="en-US" sz="1700" b="1" dirty="0">
                <a:solidFill>
                  <a:srgbClr val="239009"/>
                </a:solidFill>
              </a:rPr>
              <a:t> GEMS International Workshop</a:t>
            </a: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239009"/>
              </a:solidFill>
            </a:endParaRP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239009"/>
                </a:solidFill>
              </a:rPr>
              <a:t>November 22, 2021</a:t>
            </a:r>
          </a:p>
        </p:txBody>
      </p:sp>
    </p:spTree>
    <p:extLst>
      <p:ext uri="{BB962C8B-B14F-4D97-AF65-F5344CB8AC3E}">
        <p14:creationId xmlns:p14="http://schemas.microsoft.com/office/powerpoint/2010/main" val="143133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8023" y="93523"/>
            <a:ext cx="6487297" cy="796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a typeface="ＭＳ Ｐゴシック" charset="-128"/>
              </a:rPr>
              <a:t>TEMPO Algorithm Teams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</a:rPr>
            </a:br>
            <a:endParaRPr lang="en-US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10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90705"/>
              </p:ext>
            </p:extLst>
          </p:nvPr>
        </p:nvGraphicFramePr>
        <p:xfrm>
          <a:off x="1524000" y="1072629"/>
          <a:ext cx="9144000" cy="513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571">
                  <a:extLst>
                    <a:ext uri="{9D8B030D-6E8A-4147-A177-3AD203B41FA5}">
                      <a16:colId xmlns:a16="http://schemas.microsoft.com/office/drawing/2014/main" val="4274859182"/>
                    </a:ext>
                  </a:extLst>
                </a:gridCol>
                <a:gridCol w="6564429">
                  <a:extLst>
                    <a:ext uri="{9D8B030D-6E8A-4147-A177-3AD203B41FA5}">
                      <a16:colId xmlns:a16="http://schemas.microsoft.com/office/drawing/2014/main" val="3563283890"/>
                    </a:ext>
                  </a:extLst>
                </a:gridCol>
              </a:tblGrid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Operational Algorithm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Personnel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820010966"/>
                  </a:ext>
                </a:extLst>
              </a:tr>
              <a:tr h="3025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Raw to L0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John Davis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666669201"/>
                  </a:ext>
                </a:extLst>
              </a:tr>
              <a:tr h="3025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L0-1b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John Houck, </a:t>
                      </a:r>
                      <a:r>
                        <a:rPr lang="en-US" sz="1800" dirty="0" err="1"/>
                        <a:t>Xiong</a:t>
                      </a:r>
                      <a:r>
                        <a:rPr lang="en-US" sz="1800" dirty="0"/>
                        <a:t> Liu, Dave </a:t>
                      </a:r>
                      <a:r>
                        <a:rPr lang="en-US" sz="1800" dirty="0" err="1"/>
                        <a:t>Flittner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Nischal</a:t>
                      </a:r>
                      <a:r>
                        <a:rPr lang="en-US" sz="1800" dirty="0"/>
                        <a:t> Mishra, Jim </a:t>
                      </a:r>
                      <a:r>
                        <a:rPr lang="en-US" sz="1800" dirty="0" err="1"/>
                        <a:t>Carr</a:t>
                      </a:r>
                      <a:r>
                        <a:rPr lang="en-US" sz="1800" dirty="0"/>
                        <a:t>, Chris Chan Miller 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194161440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Ozone profile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Xiong</a:t>
                      </a:r>
                      <a:r>
                        <a:rPr lang="en-US" sz="1800" dirty="0"/>
                        <a:t> Liu, </a:t>
                      </a:r>
                      <a:r>
                        <a:rPr lang="en-US" sz="1800" dirty="0" err="1"/>
                        <a:t>Juseon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Bak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555868796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ozone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/>
                        <a:t>Dave Haffner, Joanna Joiner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304165603"/>
                  </a:ext>
                </a:extLst>
              </a:tr>
              <a:tr h="51577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Nitrogen dioxide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Caroline </a:t>
                      </a:r>
                      <a:r>
                        <a:rPr lang="en-US" sz="1800" baseline="0" dirty="0" err="1"/>
                        <a:t>Nowlan</a:t>
                      </a:r>
                      <a:r>
                        <a:rPr lang="en-US" sz="1800" baseline="0" dirty="0"/>
                        <a:t>, Gonzalo González Abad, Jeff Geddes, Chris Chan Miller 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297871223"/>
                  </a:ext>
                </a:extLst>
              </a:tr>
              <a:tr h="3300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Formaldehyde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marR="0" lvl="0" indent="0" algn="ctr" defTabSz="4566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Gonzalo González Abad, Caroline </a:t>
                      </a:r>
                      <a:r>
                        <a:rPr lang="en-US" sz="1800" baseline="0" dirty="0" err="1"/>
                        <a:t>Nowlan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dirty="0"/>
                        <a:t>Chris</a:t>
                      </a:r>
                      <a:r>
                        <a:rPr lang="en-US" sz="1800" baseline="0" dirty="0"/>
                        <a:t> Chan Miller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047173385"/>
                  </a:ext>
                </a:extLst>
              </a:tr>
              <a:tr h="3031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Glyoxal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Gonzalo González Abad, </a:t>
                      </a:r>
                      <a:r>
                        <a:rPr lang="en-US" sz="1800" dirty="0"/>
                        <a:t>Chris Chan Miller 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441257900"/>
                  </a:ext>
                </a:extLst>
              </a:tr>
              <a:tr h="30029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Clouds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Huiqun</a:t>
                      </a:r>
                      <a:r>
                        <a:rPr lang="en-US" sz="1800" dirty="0"/>
                        <a:t> Wang, </a:t>
                      </a:r>
                      <a:r>
                        <a:rPr lang="en-US" sz="1800" baseline="0" dirty="0"/>
                        <a:t>Alexander </a:t>
                      </a:r>
                      <a:r>
                        <a:rPr lang="en-US" sz="1800" baseline="0" dirty="0" err="1"/>
                        <a:t>Vasilkov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Eun-Su</a:t>
                      </a:r>
                      <a:r>
                        <a:rPr lang="en-US" sz="1800" baseline="0" dirty="0"/>
                        <a:t> Yang, </a:t>
                      </a:r>
                      <a:r>
                        <a:rPr lang="en-US" sz="1800" dirty="0"/>
                        <a:t>Joanna</a:t>
                      </a:r>
                      <a:r>
                        <a:rPr lang="en-US" sz="1800" baseline="0" dirty="0"/>
                        <a:t> Joiner 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924121033"/>
                  </a:ext>
                </a:extLst>
              </a:tr>
              <a:tr h="30029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Sulfur dioxide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Can Li, </a:t>
                      </a:r>
                      <a:r>
                        <a:rPr lang="en-US" sz="1800" dirty="0" err="1">
                          <a:solidFill>
                            <a:schemeClr val="accent6"/>
                          </a:solidFill>
                        </a:rPr>
                        <a:t>Nickolay</a:t>
                      </a: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/>
                          </a:solidFill>
                        </a:rPr>
                        <a:t>Krotkov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219845112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Aerosols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Omar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</a:rPr>
                        <a:t> Torres, Jun Wang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422371694"/>
                  </a:ext>
                </a:extLst>
              </a:tr>
              <a:tr h="734391">
                <a:tc gridSpan="2">
                  <a:txBody>
                    <a:bodyPr/>
                    <a:lstStyle/>
                    <a:p>
                      <a:pPr marL="0" marR="0" lvl="0" indent="0" algn="ctr" defTabSz="4566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Operational implementation and IT support @ SAO Science Data Processing Center (SDPC) by John Houck</a:t>
                      </a:r>
                    </a:p>
                  </a:txBody>
                  <a:tcPr marL="45720" marR="45720" marT="18288" marB="18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219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15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6745" y="333183"/>
            <a:ext cx="6845643" cy="5694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Algorithm Development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994874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V2 completed in Sep. 2020 and verified by Feb. 2021, V3 to be complete in July 2022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L0-1b developed from the scratch with some co-development with the GEMS team: </a:t>
            </a:r>
            <a:r>
              <a:rPr lang="en-US" sz="20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T-dependent dark current correction, nonlinearity, smear correction, straylight correction, </a:t>
            </a:r>
            <a:r>
              <a:rPr lang="en-US" sz="2000" b="1" dirty="0">
                <a:solidFill>
                  <a:srgbClr val="0000A9"/>
                </a:solidFill>
                <a:sym typeface="Wingdings" panose="05000000000000000000" pitchFamily="2" charset="2"/>
              </a:rPr>
              <a:t>wavelength calibration, INR using GOES-R, polarization </a:t>
            </a:r>
            <a:r>
              <a:rPr lang="en-US" sz="20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correction, 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(John Houck,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Xiong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Liu, Dave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Flittner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Nischal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Mishra, Chris Chan Miller, Jim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Carr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)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Calibri"/>
              <a:sym typeface="Wingdings" panose="05000000000000000000" pitchFamily="2" charset="2"/>
            </a:endParaRP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L1-2 trace gas algorithms: </a:t>
            </a:r>
            <a:r>
              <a:rPr lang="en-US" sz="20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OMI heritage algorithms with modifications /improvements, NetCDF-4, Metadata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Calibri"/>
              <a:sym typeface="Wingdings" panose="05000000000000000000" pitchFamily="2" charset="2"/>
            </a:endParaRPr>
          </a:p>
          <a:p>
            <a:pPr marL="731520" lvl="1" indent="-274320" defTabSz="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3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profile: SAO OE-based UV algorithm for OMI, adapted for TEMPO UV/VIS</a:t>
            </a:r>
          </a:p>
          <a:p>
            <a:pPr marL="731520" lvl="1" indent="-274320" defTabSz="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HCHO: SAO two-step trace gas algorithm</a:t>
            </a:r>
            <a:endParaRPr lang="en-US" b="1" dirty="0">
              <a:solidFill>
                <a:srgbClr val="00B0F0"/>
              </a:solidFill>
              <a:latin typeface="Calibri"/>
              <a:sym typeface="Wingdings" panose="05000000000000000000" pitchFamily="2" charset="2"/>
            </a:endParaRPr>
          </a:p>
          <a:p>
            <a:pPr marL="731520" lvl="1" indent="-274320" defTabSz="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NO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: SAO spectral fitting algorithm + Strat./Trop. Separation (STS) adapted from NASA STS by (Geddes et al., 2018)</a:t>
            </a:r>
          </a:p>
          <a:p>
            <a:pPr marL="731520" lvl="1" indent="-274320" defTabSz="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Total ozone: OMTO3, LUT with extended Viewing Zenith Angle (VZA) to cover TEMPO, TEMPO spectral resolution</a:t>
            </a:r>
          </a:p>
          <a:p>
            <a:pPr marL="347472" indent="-347472" defTabSz="457200">
              <a:buFont typeface="Wingdings" pitchFamily="2" charset="2"/>
              <a:buChar char="q"/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Major L1-2 algorithm updates:</a:t>
            </a:r>
          </a:p>
          <a:p>
            <a:pPr marL="731520" lvl="1" indent="-274320" defTabSz="4572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CLDO4</a:t>
            </a:r>
            <a:r>
              <a:rPr lang="en-US" sz="1600" b="1" baseline="30000" dirty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new</a:t>
            </a:r>
            <a:r>
              <a:rPr lang="en-US" sz="16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: 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SAO spectral fitting of 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-O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+GSFC’s 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-O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cloud at ~477/466 nm (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Huiqun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Wang,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Eun-Su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Yang, Alexander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Vasilkov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NASA GMAO’s GEOS-CF trace gas profiles and meteorology: special product for TEMPO, defined format, developed climatology as backup (Emma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Knowland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and GMAO)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Geometry-dependent Lambertian Equivalent Reflectivity (GLER) climatology (Christopher Chan Miller,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Wenhan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Qin, Zachary Fasnacht)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Switched to Interactive Multi-sensor snow &amp; ice mapping systems (IMS) (Gonzalo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Glonzalez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Abad)</a:t>
            </a:r>
          </a:p>
          <a:p>
            <a:pPr marL="347472" indent="-347472" defTabSz="457200">
              <a:buFont typeface="Wingdings" pitchFamily="2" charset="2"/>
              <a:buChar char="q"/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Development of other products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CHOCHO, H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O,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BrO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: will use SAO’s trace gas algorithm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SO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: Can Li adapted his OMI PCA SO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algorithm for TEMPO and demonstrated promising SO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retrievals from synthetic data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Aerosols: Omar Torres is adapting his latest TROPOMI &amp; OMI aerosol algorithm for TEMPO, Jun Wang’s AOCH algorithm based on O</a:t>
            </a:r>
            <a:r>
              <a:rPr lang="en-US" sz="1600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-B from EPIC/TROPOMI ready to be adapted for TEMPO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UVB: Prof. </a:t>
            </a:r>
            <a:r>
              <a:rPr lang="en-US" sz="1600" b="1" dirty="0" err="1">
                <a:solidFill>
                  <a:srgbClr val="0000A9"/>
                </a:solidFill>
                <a:sym typeface="Wingdings" panose="05000000000000000000" pitchFamily="2" charset="2"/>
              </a:rPr>
              <a:t>Jhoon</a:t>
            </a:r>
            <a:r>
              <a:rPr lang="en-US" sz="1600" b="1" dirty="0">
                <a:solidFill>
                  <a:srgbClr val="0000A9"/>
                </a:solidFill>
                <a:sym typeface="Wingdings" panose="05000000000000000000" pitchFamily="2" charset="2"/>
              </a:rPr>
              <a:t> Kim has offered to share with us the GEMS UVB algorithm</a:t>
            </a:r>
          </a:p>
          <a:p>
            <a:pPr marL="914400" lvl="1" indent="-457200" defTabSz="45720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00B0F0"/>
              </a:solidFill>
              <a:latin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426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 Rounded MT Bold"/>
                <a:ea typeface="ＭＳ Ｐゴシック" charset="-128"/>
              </a:rPr>
              <a:t>TEMPO Early Adopters Program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6C3B1A-C644-504F-A57F-613103DF0D86}"/>
              </a:ext>
            </a:extLst>
          </p:cNvPr>
          <p:cNvGrpSpPr/>
          <p:nvPr/>
        </p:nvGrpSpPr>
        <p:grpSpPr>
          <a:xfrm>
            <a:off x="806394" y="2269477"/>
            <a:ext cx="9992542" cy="3553888"/>
            <a:chOff x="495333" y="1429543"/>
            <a:chExt cx="11025454" cy="4713655"/>
          </a:xfrm>
        </p:grpSpPr>
        <p:sp>
          <p:nvSpPr>
            <p:cNvPr id="3" name="Rounded Rectangle 2"/>
            <p:cNvSpPr/>
            <p:nvPr/>
          </p:nvSpPr>
          <p:spPr>
            <a:xfrm>
              <a:off x="495333" y="1429543"/>
              <a:ext cx="3215021" cy="154849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cs typeface="Helvetica" panose="020B0604020202020204" pitchFamily="34" charset="0"/>
                </a:rPr>
                <a:t>Objective 1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Engage a broad spectrum of stakeholders &amp; end users to expand use of TEMPO data and understand user needs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24757" y="1429543"/>
              <a:ext cx="3268533" cy="1574609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cs typeface="Helvetica" panose="020B0604020202020204" pitchFamily="34" charset="0"/>
                </a:rPr>
                <a:t>Objective 2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Use current sensors and proxy data to demonstrate TEMPO capabilities and develop applications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79069" y="1429544"/>
              <a:ext cx="3141718" cy="149936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cs typeface="Helvetica" panose="020B0604020202020204" pitchFamily="34" charset="0"/>
                </a:rPr>
                <a:t>Objective 3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Better align TEMPO mission, products, and data interfaces to user needs and applications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087051" y="4390082"/>
              <a:ext cx="4076685" cy="923457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cs typeface="Helvetica" panose="020B0604020202020204" pitchFamily="34" charset="0"/>
                </a:rPr>
                <a:t>Overarching Goal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Maximize and accelerate the use of TEMPO data for societal benefits</a:t>
              </a:r>
            </a:p>
          </p:txBody>
        </p:sp>
        <p:sp>
          <p:nvSpPr>
            <p:cNvPr id="31" name="Left-Right Arrow 30"/>
            <p:cNvSpPr/>
            <p:nvPr/>
          </p:nvSpPr>
          <p:spPr>
            <a:xfrm>
              <a:off x="3710353" y="2024669"/>
              <a:ext cx="739290" cy="472343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cs typeface="Helvetica" panose="020B0604020202020204" pitchFamily="34" charset="0"/>
              </a:endParaRPr>
            </a:p>
          </p:txBody>
        </p:sp>
        <p:sp>
          <p:nvSpPr>
            <p:cNvPr id="32" name="Left-Right Arrow 31"/>
            <p:cNvSpPr/>
            <p:nvPr/>
          </p:nvSpPr>
          <p:spPr>
            <a:xfrm>
              <a:off x="7693291" y="2024669"/>
              <a:ext cx="739290" cy="472343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cs typeface="Helvetica" panose="020B0604020202020204" pitchFamily="34" charset="0"/>
              </a:endParaRPr>
            </a:p>
          </p:txBody>
        </p:sp>
        <p:cxnSp>
          <p:nvCxnSpPr>
            <p:cNvPr id="37" name="Straight Arrow Connector 36"/>
            <p:cNvCxnSpPr>
              <a:cxnSpLocks/>
            </p:cNvCxnSpPr>
            <p:nvPr/>
          </p:nvCxnSpPr>
          <p:spPr>
            <a:xfrm>
              <a:off x="6059023" y="3091655"/>
              <a:ext cx="0" cy="5072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>
              <a:cxnSpLocks/>
              <a:stCxn id="3" idx="2"/>
              <a:endCxn id="83" idx="1"/>
            </p:cNvCxnSpPr>
            <p:nvPr/>
          </p:nvCxnSpPr>
          <p:spPr>
            <a:xfrm rot="16200000" flipH="1">
              <a:off x="3252959" y="1827918"/>
              <a:ext cx="742230" cy="3042462"/>
            </a:xfrm>
            <a:prstGeom prst="bentConnector2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5145305" y="3489434"/>
              <a:ext cx="2103461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cs typeface="Helvetica" panose="020B0604020202020204" pitchFamily="34" charset="0"/>
                </a:rPr>
                <a:t>TEMPO Launch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6096000" y="3899004"/>
              <a:ext cx="0" cy="50815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lbow Connector 90"/>
            <p:cNvCxnSpPr>
              <a:endCxn id="83" idx="3"/>
            </p:cNvCxnSpPr>
            <p:nvPr/>
          </p:nvCxnSpPr>
          <p:spPr>
            <a:xfrm rot="10800000" flipV="1">
              <a:off x="7237545" y="3027161"/>
              <a:ext cx="2794105" cy="680580"/>
            </a:xfrm>
            <a:prstGeom prst="bentConnector3">
              <a:avLst>
                <a:gd name="adj1" fmla="val 596"/>
              </a:avLst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ounded Rectangle 104"/>
            <p:cNvSpPr/>
            <p:nvPr/>
          </p:nvSpPr>
          <p:spPr>
            <a:xfrm>
              <a:off x="4045480" y="5693105"/>
              <a:ext cx="4118255" cy="450093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Helvetica" panose="020B0604020202020204" pitchFamily="34" charset="0"/>
                </a:rPr>
                <a:t>Extend TEMPO mission lifetime   </a:t>
              </a:r>
              <a:endParaRPr lang="en-US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  <p:cxnSp>
          <p:nvCxnSpPr>
            <p:cNvPr id="106" name="Straight Arrow Connector 105"/>
            <p:cNvCxnSpPr>
              <a:cxnSpLocks/>
            </p:cNvCxnSpPr>
            <p:nvPr/>
          </p:nvCxnSpPr>
          <p:spPr>
            <a:xfrm>
              <a:off x="6096000" y="5296461"/>
              <a:ext cx="0" cy="45370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 Placeholder 1"/>
          <p:cNvSpPr txBox="1">
            <a:spLocks/>
          </p:cNvSpPr>
          <p:nvPr/>
        </p:nvSpPr>
        <p:spPr>
          <a:xfrm>
            <a:off x="114301" y="1042607"/>
            <a:ext cx="12077699" cy="120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57150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Led by Aaron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Naeger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at UAH and NASA-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funded by NASA Applied Sciences</a:t>
            </a:r>
          </a:p>
          <a:p>
            <a:pPr marL="342900" indent="-342900" defTabSz="57150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User-centric program focused on broadening and enhancing applications of TEMPO data</a:t>
            </a:r>
            <a:r>
              <a:rPr lang="en-US" sz="2000" b="1" dirty="0">
                <a:latin typeface="Helvetica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with special attention to health &amp; air quality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018108" y="6382787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12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7A9880-37BB-584B-9C98-5F3E427446D3}"/>
              </a:ext>
            </a:extLst>
          </p:cNvPr>
          <p:cNvSpPr txBox="1"/>
          <p:nvPr/>
        </p:nvSpPr>
        <p:spPr>
          <a:xfrm>
            <a:off x="-7297" y="4076967"/>
            <a:ext cx="39565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Early Adopters are individuals and groups who: 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1) </a:t>
            </a:r>
            <a:r>
              <a:rPr lang="en-US" sz="1600" dirty="0">
                <a:effectLst/>
                <a:latin typeface="Arial" panose="020B0604020202020204" pitchFamily="34" charset="0"/>
              </a:rPr>
              <a:t>Have an interest or need for using TEMPO data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2) Have an existing or new application for TEMPO data 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3) Work with end-users &amp; understand their decision-making process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0E0FCC-A655-874E-B66C-69496899291F}"/>
              </a:ext>
            </a:extLst>
          </p:cNvPr>
          <p:cNvSpPr txBox="1"/>
          <p:nvPr/>
        </p:nvSpPr>
        <p:spPr>
          <a:xfrm>
            <a:off x="7868775" y="4076967"/>
            <a:ext cx="44904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Inclusive from all end-users and stakeholders: 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1) </a:t>
            </a:r>
            <a:r>
              <a:rPr lang="en-US" sz="1600" dirty="0">
                <a:latin typeface="Arial" panose="020B0604020202020204" pitchFamily="34" charset="0"/>
              </a:rPr>
              <a:t>~260 Early Adopters across TEMPO </a:t>
            </a:r>
            <a:r>
              <a:rPr lang="en-US" sz="1600" dirty="0" err="1">
                <a:latin typeface="Arial" panose="020B0604020202020204" pitchFamily="34" charset="0"/>
              </a:rPr>
              <a:t>FoR</a:t>
            </a:r>
            <a:endParaRPr lang="en-US" sz="1600" dirty="0">
              <a:effectLst/>
              <a:latin typeface="Arial" panose="020B0604020202020204" pitchFamily="34" charset="0"/>
            </a:endParaRP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2) Includes federal, state, and local AQ agencies, Health Organization, NGOs, and international participation</a:t>
            </a:r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3) Recent EA data tutorial/workshops in April/Nov 2021 have ~170 attendees</a:t>
            </a:r>
          </a:p>
        </p:txBody>
      </p:sp>
    </p:spTree>
    <p:extLst>
      <p:ext uri="{BB962C8B-B14F-4D97-AF65-F5344CB8AC3E}">
        <p14:creationId xmlns:p14="http://schemas.microsoft.com/office/powerpoint/2010/main" val="640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8" descr="Image result for tempo satellite mission"/>
          <p:cNvSpPr>
            <a:spLocks noChangeAspect="1" noChangeArrowheads="1"/>
          </p:cNvSpPr>
          <p:nvPr/>
        </p:nvSpPr>
        <p:spPr bwMode="auto">
          <a:xfrm>
            <a:off x="129645" y="-12038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970" y="968654"/>
          <a:ext cx="12120062" cy="5919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cap="all" dirty="0"/>
                        <a:t>NORMAL TIME RESOLUTION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Volcanoes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Air quality and health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Socio-economic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Ultraviolet exposure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National pollution inventories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Biomass burning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Regional and local transport of pollutants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Synergistic GOES-16/17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Sea breeze studies for Florida and Cuba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Advanced aerosol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Transboundary pollution gradients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Soil NO</a:t>
                      </a:r>
                      <a:r>
                        <a:rPr lang="en-US" sz="1500" b="1" baseline="-25000" dirty="0"/>
                        <a:t>x</a:t>
                      </a:r>
                      <a:r>
                        <a:rPr lang="en-US" sz="1500" b="1" dirty="0"/>
                        <a:t> after fertilizer application and after rainfall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Transatlantic dust transport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Solar-induced fluorescence from chlorophyll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cap="all" dirty="0"/>
                        <a:t>HIGH TIME RESOLUTION EXPERIMENTS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26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Foliage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Lightning NO</a:t>
                      </a:r>
                      <a:r>
                        <a:rPr lang="en-US" sz="1500" b="1" baseline="-25000" dirty="0"/>
                        <a:t>x</a:t>
                      </a:r>
                      <a:endParaRPr lang="en-US" sz="15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Mapping NO</a:t>
                      </a:r>
                      <a:r>
                        <a:rPr lang="en-US" sz="1500" b="1" baseline="-25000" dirty="0"/>
                        <a:t>2</a:t>
                      </a:r>
                      <a:r>
                        <a:rPr lang="en-US" sz="1500" b="1" dirty="0"/>
                        <a:t> and SO</a:t>
                      </a:r>
                      <a:r>
                        <a:rPr lang="en-US" sz="1500" b="1" baseline="-25000" dirty="0"/>
                        <a:t>2</a:t>
                      </a:r>
                      <a:r>
                        <a:rPr lang="en-US" sz="1500" b="1" dirty="0"/>
                        <a:t> dry deposition at high resolution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Morning and evening higher-frequency scans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Crop and forest damage from ground-level ozone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Dwell-time studies and temporal selection to improve detection limits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124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Halogen oxide studies in coastal and lake regions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Exploring the value of TEMPO in assessing pollution transport during upslope flows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Air pollution from oil and gas fields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Tidal effects on estuarine circulation and outflow plumes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Night light measurements resolving lighting type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Air quality responses to sudden changes in emissions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Ship tracks, drilling platform plumes, and other concentrated sources.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Cloud field correlation with pollution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Water vapor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Agricultural soil NO</a:t>
                      </a:r>
                      <a:r>
                        <a:rPr lang="en-US" sz="1500" b="1" baseline="-25000" dirty="0"/>
                        <a:t>x</a:t>
                      </a:r>
                      <a:r>
                        <a:rPr lang="en-US" sz="1500" b="1" dirty="0"/>
                        <a:t> emissions and air quality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092" y="206863"/>
            <a:ext cx="11183816" cy="761791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Green Paper: Chemistry experiments with TEMPO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0730" y="1281277"/>
            <a:ext cx="4371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The TEMPO Green Paper living document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  <a:hlinkClick r:id="rId2"/>
              </a:rPr>
              <a:t>weather.msfc.nasa.gov/tempo/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80662" y="1016582"/>
            <a:ext cx="2719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Early Adopters are key to building the TEMPO Green Paper!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1196" y="3398533"/>
            <a:ext cx="2409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Early Adopters can request high-time observations!</a:t>
            </a:r>
          </a:p>
        </p:txBody>
      </p:sp>
    </p:spTree>
    <p:extLst>
      <p:ext uri="{BB962C8B-B14F-4D97-AF65-F5344CB8AC3E}">
        <p14:creationId xmlns:p14="http://schemas.microsoft.com/office/powerpoint/2010/main" val="40768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1"/>
    </mc:Choice>
    <mc:Fallback xmlns="">
      <p:transition spd="slow" advTm="1607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3260728" y="84857"/>
            <a:ext cx="5972807" cy="82594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AE6BBB-66BF-D041-AEF2-0CB4D68B83DD}"/>
              </a:ext>
            </a:extLst>
          </p:cNvPr>
          <p:cNvGrpSpPr/>
          <p:nvPr/>
        </p:nvGrpSpPr>
        <p:grpSpPr>
          <a:xfrm>
            <a:off x="1329284" y="2695486"/>
            <a:ext cx="9502587" cy="4159624"/>
            <a:chOff x="114625" y="1111207"/>
            <a:chExt cx="11763190" cy="5647337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583" y="1113599"/>
              <a:ext cx="1362176" cy="1335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0" descr="ep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070" y="2746115"/>
              <a:ext cx="1086612" cy="118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noaa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32" y="2711258"/>
              <a:ext cx="1182116" cy="118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ucseal_540_139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013" y="2513109"/>
              <a:ext cx="1150747" cy="1150747"/>
            </a:xfrm>
            <a:prstGeom prst="rect">
              <a:avLst/>
            </a:prstGeom>
          </p:spPr>
        </p:pic>
        <p:pic>
          <p:nvPicPr>
            <p:cNvPr id="11" name="Picture 10" descr="UMBC_Seal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47" y="4027964"/>
              <a:ext cx="1168400" cy="1168400"/>
            </a:xfrm>
            <a:prstGeom prst="rect">
              <a:avLst/>
            </a:prstGeom>
          </p:spPr>
        </p:pic>
        <p:pic>
          <p:nvPicPr>
            <p:cNvPr id="12" name="Picture 6" descr="logo_large"/>
            <p:cNvPicPr>
              <a:picLocks noChangeAspect="1" noChangeArrowheads="1"/>
            </p:cNvPicPr>
            <p:nvPr/>
          </p:nvPicPr>
          <p:blipFill>
            <a:blip r:embed="rId8">
              <a:lum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299" y="2567342"/>
              <a:ext cx="1454147" cy="131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Carr-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407" y="5089743"/>
              <a:ext cx="1489036" cy="925429"/>
            </a:xfrm>
            <a:prstGeom prst="rect">
              <a:avLst/>
            </a:prstGeom>
          </p:spPr>
        </p:pic>
        <p:pic>
          <p:nvPicPr>
            <p:cNvPr id="14" name="Picture 13" descr="homepage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t="10063" r="72155" b="8352"/>
            <a:stretch/>
          </p:blipFill>
          <p:spPr>
            <a:xfrm>
              <a:off x="8339453" y="4962192"/>
              <a:ext cx="1228125" cy="1147850"/>
            </a:xfrm>
            <a:prstGeom prst="rect">
              <a:avLst/>
            </a:prstGeom>
          </p:spPr>
        </p:pic>
        <p:pic>
          <p:nvPicPr>
            <p:cNvPr id="15" name="Picture 15" descr="ncar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6475" y="5002591"/>
              <a:ext cx="1467845" cy="99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slu_4c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462" y="2202701"/>
              <a:ext cx="1188788" cy="1636181"/>
            </a:xfrm>
            <a:prstGeom prst="rect">
              <a:avLst/>
            </a:prstGeom>
          </p:spPr>
        </p:pic>
        <p:pic>
          <p:nvPicPr>
            <p:cNvPr id="17" name="Picture 16" descr="new-uah-logo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" t="12483" r="4605" b="11597"/>
            <a:stretch/>
          </p:blipFill>
          <p:spPr>
            <a:xfrm>
              <a:off x="4333410" y="2755729"/>
              <a:ext cx="1905382" cy="800924"/>
            </a:xfrm>
            <a:prstGeom prst="rect">
              <a:avLst/>
            </a:prstGeom>
            <a:solidFill>
              <a:schemeClr val="accent2">
                <a:tint val="20000"/>
                <a:alpha val="0"/>
              </a:schemeClr>
            </a:solidFill>
          </p:spPr>
        </p:pic>
        <p:pic>
          <p:nvPicPr>
            <p:cNvPr id="9" name="Picture 8" descr="escudounam_azul_m2008_jpg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7" y="4052111"/>
              <a:ext cx="945804" cy="1120107"/>
            </a:xfrm>
            <a:prstGeom prst="rect">
              <a:avLst/>
            </a:prstGeom>
          </p:spPr>
        </p:pic>
        <p:pic>
          <p:nvPicPr>
            <p:cNvPr id="18" name="Picture 17" descr="LOGO_INECC_2014.svg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5" y="5383915"/>
              <a:ext cx="1523886" cy="5897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51826" y="3893374"/>
              <a:ext cx="1792572" cy="10200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10525" y="6259503"/>
              <a:ext cx="6075749" cy="42708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5619" y="6113104"/>
              <a:ext cx="1532484" cy="3245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826195" y="3800951"/>
              <a:ext cx="1051620" cy="105162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505427" y="3840655"/>
              <a:ext cx="1007278" cy="100727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726756" y="5840715"/>
              <a:ext cx="1099439" cy="9178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2"/>
            <a:srcRect l="11328" r="14978" b="35467"/>
            <a:stretch/>
          </p:blipFill>
          <p:spPr>
            <a:xfrm>
              <a:off x="7912950" y="2567341"/>
              <a:ext cx="1221742" cy="117985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349203" y="4145957"/>
              <a:ext cx="1930400" cy="69494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946122" y="5362436"/>
              <a:ext cx="1139088" cy="11478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504426" y="5009270"/>
              <a:ext cx="1871861" cy="11104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850162" y="4172809"/>
              <a:ext cx="2022332" cy="679504"/>
            </a:xfrm>
            <a:prstGeom prst="rect">
              <a:avLst/>
            </a:prstGeom>
          </p:spPr>
        </p:pic>
        <p:pic>
          <p:nvPicPr>
            <p:cNvPr id="2" name="Picture 1" descr="WUSL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131" y="2348285"/>
              <a:ext cx="1061808" cy="1061808"/>
            </a:xfrm>
            <a:prstGeom prst="rect">
              <a:avLst/>
            </a:prstGeom>
          </p:spPr>
        </p:pic>
        <p:sp>
          <p:nvSpPr>
            <p:cNvPr id="10" name="AutoShape 2">
              <a:extLst>
                <a:ext uri="{FF2B5EF4-FFF2-40B4-BE49-F238E27FC236}">
                  <a16:creationId xmlns:a16="http://schemas.microsoft.com/office/drawing/2014/main" id="{35691E1B-ADB2-2846-8CF0-31FAD0A8F1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06447060-6CF8-7A48-8111-68B1F6057F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8">
              <a:extLst>
                <a:ext uri="{FF2B5EF4-FFF2-40B4-BE49-F238E27FC236}">
                  <a16:creationId xmlns:a16="http://schemas.microsoft.com/office/drawing/2014/main" id="{AA4DEA76-F5B2-5B48-81B2-3CFAA4A631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6354" y="226686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8" name="Picture 10" descr="Maxar - Space Foundation">
              <a:extLst>
                <a:ext uri="{FF2B5EF4-FFF2-40B4-BE49-F238E27FC236}">
                  <a16:creationId xmlns:a16="http://schemas.microsoft.com/office/drawing/2014/main" id="{53A16555-78B8-144F-99C0-3EB00C78B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521" y="1111207"/>
              <a:ext cx="2413912" cy="434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One Global Network for a Hyper-connected World | Intelsat">
              <a:extLst>
                <a:ext uri="{FF2B5EF4-FFF2-40B4-BE49-F238E27FC236}">
                  <a16:creationId xmlns:a16="http://schemas.microsoft.com/office/drawing/2014/main" id="{CCA43223-8537-C544-87F8-21E48B955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898" y="1743935"/>
              <a:ext cx="2328035" cy="612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NASA">
              <a:extLst>
                <a:ext uri="{FF2B5EF4-FFF2-40B4-BE49-F238E27FC236}">
                  <a16:creationId xmlns:a16="http://schemas.microsoft.com/office/drawing/2014/main" id="{6E1ED8DE-97D2-B34D-82E3-45DDE3D2A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67" y="1321300"/>
              <a:ext cx="1448483" cy="1143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Smithsonian Astrophysical Observatory (SAO) | Office of Fellowships">
              <a:extLst>
                <a:ext uri="{FF2B5EF4-FFF2-40B4-BE49-F238E27FC236}">
                  <a16:creationId xmlns:a16="http://schemas.microsoft.com/office/drawing/2014/main" id="{4BA50268-90FB-4D4E-A636-BE99797AE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270" y="1352779"/>
              <a:ext cx="1149892" cy="1143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Center for Astrophysics | Harvard &amp; Smithsonian – Cambridge Science Festival">
              <a:extLst>
                <a:ext uri="{FF2B5EF4-FFF2-40B4-BE49-F238E27FC236}">
                  <a16:creationId xmlns:a16="http://schemas.microsoft.com/office/drawing/2014/main" id="{67D73737-29EA-714B-A4F0-0F90546CC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196" y="1488771"/>
              <a:ext cx="1585510" cy="67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SpaceX">
              <a:extLst>
                <a:ext uri="{FF2B5EF4-FFF2-40B4-BE49-F238E27FC236}">
                  <a16:creationId xmlns:a16="http://schemas.microsoft.com/office/drawing/2014/main" id="{98262EA0-BA91-5349-92CE-C147BD7A9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2" t="36008" r="7673" b="31026"/>
            <a:stretch/>
          </p:blipFill>
          <p:spPr bwMode="auto">
            <a:xfrm>
              <a:off x="10106695" y="1429433"/>
              <a:ext cx="1362176" cy="54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F5D94D3-6F37-FD4D-AFE6-37A4B4B2BCC7}"/>
              </a:ext>
            </a:extLst>
          </p:cNvPr>
          <p:cNvSpPr txBox="1"/>
          <p:nvPr/>
        </p:nvSpPr>
        <p:spPr>
          <a:xfrm>
            <a:off x="-70062" y="1026409"/>
            <a:ext cx="12262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The TEMPO instrument is being integrated onto Intelsat 40e by Maxar. The TEMPO team including the algorithm team is currently on track for launch on Space X Falcon 9 onto the geostationary orbit at 90.9W scheduled on Dec. 7, 2022 and produce at launch products.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0B5EC1-420F-C942-BA44-0408E9EEED3C}"/>
              </a:ext>
            </a:extLst>
          </p:cNvPr>
          <p:cNvSpPr txBox="1"/>
          <p:nvPr/>
        </p:nvSpPr>
        <p:spPr>
          <a:xfrm>
            <a:off x="2021779" y="2356903"/>
            <a:ext cx="8865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Thanks to NASA, BATC, Maxar, Intelsat and the TEMPO Science Team</a:t>
            </a:r>
          </a:p>
        </p:txBody>
      </p:sp>
    </p:spTree>
    <p:extLst>
      <p:ext uri="{BB962C8B-B14F-4D97-AF65-F5344CB8AC3E}">
        <p14:creationId xmlns:p14="http://schemas.microsoft.com/office/powerpoint/2010/main" val="356261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7644" y="19723"/>
            <a:ext cx="6325644" cy="961490"/>
          </a:xfrm>
        </p:spPr>
        <p:txBody>
          <a:bodyPr anchor="ctr"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TEMPO footprint  (GEO @90.9º W)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42906" y="1587739"/>
          <a:ext cx="504202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val="469542859"/>
                    </a:ext>
                  </a:extLst>
                </a:gridCol>
              </a:tblGrid>
              <a:tr h="58784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Location</a:t>
                      </a:r>
                    </a:p>
                  </a:txBody>
                  <a:tcPr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N/S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E/W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GSA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VZA (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Boresight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39.3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558926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36.5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N, 100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42.4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Washington,</a:t>
                      </a:r>
                      <a:r>
                        <a:rPr lang="en-US" baseline="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DC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48.0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Seattle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16.8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61.7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Los Angeles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48.0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Boston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13.0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53.7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Miami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8.6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33.2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San Juan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37.4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824239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Mexico City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23.9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Can. tar sands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20.8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67.0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Juneau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33.3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75.3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59390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98C3E35-C217-1E43-AD6F-5DF595CD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1" t="14308" r="5554" b="12077"/>
          <a:stretch/>
        </p:blipFill>
        <p:spPr>
          <a:xfrm>
            <a:off x="1524001" y="1544229"/>
            <a:ext cx="3975171" cy="47069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796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4442FC-C654-E44A-A663-725279F4C8F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1" y="1016581"/>
            <a:ext cx="91440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Implementing both NRT and off-line trace gas products (e.g., NO</a:t>
            </a:r>
            <a:r>
              <a:rPr lang="en-US" sz="2400" b="1" baseline="-250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, HCHO) for NO2, HCHO, aerosol, SO</a:t>
            </a:r>
            <a:r>
              <a:rPr lang="en-US" sz="2400" b="1" baseline="-250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, cloud</a:t>
            </a:r>
          </a:p>
          <a:p>
            <a:pPr marL="457200" indent="-457200">
              <a:spcBef>
                <a:spcPts val="9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Major potential differences between NRT and offline products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7181AC-8E60-D749-AACB-0D9238C39FB5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2623804"/>
          <a:ext cx="9144001" cy="380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679">
                  <a:extLst>
                    <a:ext uri="{9D8B030D-6E8A-4147-A177-3AD203B41FA5}">
                      <a16:colId xmlns:a16="http://schemas.microsoft.com/office/drawing/2014/main" val="3237510932"/>
                    </a:ext>
                  </a:extLst>
                </a:gridCol>
                <a:gridCol w="2567469">
                  <a:extLst>
                    <a:ext uri="{9D8B030D-6E8A-4147-A177-3AD203B41FA5}">
                      <a16:colId xmlns:a16="http://schemas.microsoft.com/office/drawing/2014/main" val="1588172400"/>
                    </a:ext>
                  </a:extLst>
                </a:gridCol>
                <a:gridCol w="3676853">
                  <a:extLst>
                    <a:ext uri="{9D8B030D-6E8A-4147-A177-3AD203B41FA5}">
                      <a16:colId xmlns:a16="http://schemas.microsoft.com/office/drawing/2014/main" val="1085002561"/>
                    </a:ext>
                  </a:extLst>
                </a:gridCol>
              </a:tblGrid>
              <a:tr h="355009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 NRT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Off-line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6933980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r>
                        <a:rPr lang="en-US" sz="1700" b="1" dirty="0"/>
                        <a:t>Trace gas profiles/Met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GEOS-CF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GEOS-CF Replay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5209462"/>
                  </a:ext>
                </a:extLst>
              </a:tr>
              <a:tr h="386398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Surface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GLER climatology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MODIS/VIIRS albedo/BRDF products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772184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Look-up tables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On-line radiative transfer?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2312805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r>
                        <a:rPr lang="en-US" sz="1700" b="1" dirty="0"/>
                        <a:t>Aerosol correction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Improved aerosol fields?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26121227"/>
                  </a:ext>
                </a:extLst>
              </a:tr>
              <a:tr h="629549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Spectral fitting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 spectral fitting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 radiance reference &amp; cross-track correction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150981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L1B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Default Pol. Correction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Improved pol. Correction with L2 retrievals?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1207955"/>
                  </a:ext>
                </a:extLst>
              </a:tr>
              <a:tr h="852022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Latency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2-3 hours upon receipt of raw data at SAO Ground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+ 8 days as MODIS BRDF is produced using data +/- 8 days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6520968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1E137024-A546-2549-97BD-FE3E77C0BCFD}"/>
              </a:ext>
            </a:extLst>
          </p:cNvPr>
          <p:cNvSpPr txBox="1">
            <a:spLocks/>
          </p:cNvSpPr>
          <p:nvPr/>
        </p:nvSpPr>
        <p:spPr>
          <a:xfrm>
            <a:off x="2667001" y="119270"/>
            <a:ext cx="7253417" cy="820846"/>
          </a:xfrm>
          <a:prstGeom prst="rect">
            <a:avLst/>
          </a:prstGeom>
        </p:spPr>
        <p:txBody>
          <a:bodyPr vert="horz" lIns="91326" tIns="45664" rIns="91326" bIns="45664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</a:rPr>
              <a:t>NRT vs. Off-line Trace Gas Products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(if with additional NRT funding)</a:t>
            </a:r>
          </a:p>
        </p:txBody>
      </p:sp>
    </p:spTree>
    <p:extLst>
      <p:ext uri="{BB962C8B-B14F-4D97-AF65-F5344CB8AC3E}">
        <p14:creationId xmlns:p14="http://schemas.microsoft.com/office/powerpoint/2010/main" val="114518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4762" y="12473"/>
            <a:ext cx="7521934" cy="9601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Hourly daytime atmospheric pollution from geostationary Earth orbit over North America</a:t>
            </a:r>
            <a:endParaRPr lang="en-US" sz="2400" dirty="0">
              <a:solidFill>
                <a:schemeClr val="bg1">
                  <a:lumMod val="85000"/>
                </a:schemeClr>
              </a:solidFill>
              <a:ea typeface="+mj-ea"/>
            </a:endParaRPr>
          </a:p>
        </p:txBody>
      </p:sp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51" y="1073789"/>
            <a:ext cx="4141714" cy="55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93" y="1032714"/>
            <a:ext cx="7968458" cy="5947669"/>
          </a:xfrm>
          <a:prstGeom prst="rect">
            <a:avLst/>
          </a:prstGeom>
        </p:spPr>
        <p:txBody>
          <a:bodyPr wrap="square" lIns="91326" tIns="45664" rIns="91326" bIns="45664">
            <a:spAutoFit/>
          </a:bodyPr>
          <a:lstStyle/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NASA’s first Earth Venture Instrument (EVI) and first host payload 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PI:</a:t>
            </a:r>
            <a:r>
              <a:rPr lang="en-US" sz="1600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Kelly Chance, Smithsonian Astrophysical Observatory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4BACC6">
                    <a:lumMod val="50000"/>
                  </a:srgbClr>
                </a:solidFill>
                <a:latin typeface="Arial"/>
                <a:ea typeface="ＭＳ Ｐゴシック" charset="0"/>
                <a:cs typeface="Arial"/>
              </a:rPr>
              <a:t>Deputy PI: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Xiong Liu, Smithsonian Astrophysical Observatory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Development: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Ball Aerospace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Project Management: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LaRC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current PM: Kevin Daugherty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Other Institutions: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GSFC, NOAA, EPA, NCAR, Harvard, UC Berkeley, St. Louis U, UAH, U Nebraska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ＭＳ Ｐゴシック" charset="0"/>
                <a:cs typeface="Arial"/>
              </a:rPr>
              <a:t>, Sitting Bull College, RT Solutions, Carr Astronautics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International collaboration: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ＭＳ Ｐゴシック" charset="0"/>
                <a:cs typeface="Arial"/>
              </a:rPr>
              <a:t> Mexico, Canada, Cuba, Korea, U.K., ESA,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Spain</a:t>
            </a:r>
          </a:p>
          <a:p>
            <a:pPr defTabSz="456633">
              <a:spcBef>
                <a:spcPts val="7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Mission Project Management: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LaRC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current PM: Kevin Daugherty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Host Satellite Provider: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Maxar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Satellite Host: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Intelsat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Launch: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Space X</a:t>
            </a: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UV/vis grating spectrometer to measure key elements in tropospheric O</a:t>
            </a:r>
            <a:r>
              <a:rPr lang="en-US" sz="1400" baseline="-25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and aerosol pollution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Distinguishes boundary layer from free tropospheric &amp; stratospheric O</a:t>
            </a:r>
            <a:r>
              <a:rPr lang="en-US" sz="1400" baseline="-25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3</a:t>
            </a: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Aligned with Earth Science Decadal Survey recommendations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Makes many of the GEO-CAPE atmosphere measurements 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Responds to phased implementation recommendation of GEO-CAPE mission design team</a:t>
            </a:r>
          </a:p>
          <a:p>
            <a:pPr marL="0" lvl="1" defTabSz="456633">
              <a:spcBef>
                <a:spcPts val="13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North American component of an international constellation for air quality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2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Status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1F14B9-5C63-724B-8330-B73A54670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" t="21899" r="4591" b="30542"/>
          <a:stretch/>
        </p:blipFill>
        <p:spPr>
          <a:xfrm>
            <a:off x="79845" y="1137315"/>
            <a:ext cx="4018320" cy="2567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93114-587C-4843-B83A-F5E2285FCDF4}"/>
              </a:ext>
            </a:extLst>
          </p:cNvPr>
          <p:cNvSpPr txBox="1"/>
          <p:nvPr/>
        </p:nvSpPr>
        <p:spPr>
          <a:xfrm>
            <a:off x="8380388" y="1019590"/>
            <a:ext cx="3811612" cy="556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Selected Nov. 2012 as NASA’s first EVI and first host payload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Instrument delivery in Nov. 2018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 satellite provider: Maxar selected in July 2019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Host: Intelsat 40e at 90.9ºW selected on Feb 2020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ICE integrated in July 2021, sensor lift on Nov. 17, 2021, mechanical &amp; electrical integration this week.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Ground Systems to be ready in August 2022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Operation/Mission Readiness Review (ORR/MRR) in Sep. 2022</a:t>
            </a:r>
          </a:p>
          <a:p>
            <a:pPr marL="228316" lvl="1" indent="-109403" defTabSz="456633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Launch on Space X Falcon 9 on Dec. 7, 2022</a:t>
            </a:r>
          </a:p>
        </p:txBody>
      </p:sp>
      <p:pic>
        <p:nvPicPr>
          <p:cNvPr id="3" name="Picture 2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D91470E1-B6FA-054B-84D5-386FC4F5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678" y="1628898"/>
            <a:ext cx="4292799" cy="4659464"/>
          </a:xfrm>
          <a:prstGeom prst="rect">
            <a:avLst/>
          </a:prstGeom>
        </p:spPr>
      </p:pic>
      <p:pic>
        <p:nvPicPr>
          <p:cNvPr id="7" name="Picture 6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51694488-7202-EF49-B5ED-F0B388144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5" y="3824053"/>
            <a:ext cx="4018320" cy="2679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A12344-E08C-BD4A-AF2F-A11BE4B7A3A0}"/>
              </a:ext>
            </a:extLst>
          </p:cNvPr>
          <p:cNvSpPr txBox="1"/>
          <p:nvPr/>
        </p:nvSpPr>
        <p:spPr>
          <a:xfrm>
            <a:off x="526644" y="3364571"/>
            <a:ext cx="33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Ball Aerospace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FC164-E032-5F44-A7DC-1E2C9D883F71}"/>
              </a:ext>
            </a:extLst>
          </p:cNvPr>
          <p:cNvSpPr txBox="1"/>
          <p:nvPr/>
        </p:nvSpPr>
        <p:spPr>
          <a:xfrm>
            <a:off x="1196483" y="6188440"/>
            <a:ext cx="2436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Maxar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2936E-7167-3B44-9CDC-CB8A1772F3BB}"/>
              </a:ext>
            </a:extLst>
          </p:cNvPr>
          <p:cNvSpPr txBox="1"/>
          <p:nvPr/>
        </p:nvSpPr>
        <p:spPr>
          <a:xfrm>
            <a:off x="5331798" y="5988385"/>
            <a:ext cx="2436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Maxar</a:t>
            </a:r>
          </a:p>
        </p:txBody>
      </p:sp>
    </p:spTree>
    <p:extLst>
      <p:ext uri="{BB962C8B-B14F-4D97-AF65-F5344CB8AC3E}">
        <p14:creationId xmlns:p14="http://schemas.microsoft.com/office/powerpoint/2010/main" val="68979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49787" y="3555772"/>
            <a:ext cx="4242628" cy="2945109"/>
            <a:chOff x="563228" y="1065476"/>
            <a:chExt cx="7449248" cy="5747631"/>
          </a:xfrm>
        </p:grpSpPr>
        <p:pic>
          <p:nvPicPr>
            <p:cNvPr id="29" name="Picture 28" descr="GOME-albedos-with dese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03" t="9768" r="13031" b="5220"/>
            <a:stretch/>
          </p:blipFill>
          <p:spPr>
            <a:xfrm>
              <a:off x="563228" y="1065476"/>
              <a:ext cx="7449248" cy="574763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293834" y="1524001"/>
              <a:ext cx="2057400" cy="4365624"/>
            </a:xfrm>
            <a:prstGeom prst="rect">
              <a:avLst/>
            </a:prstGeom>
            <a:noFill/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>
                  <a:solidFill>
                    <a:prstClr val="white"/>
                  </a:solidFill>
                  <a:latin typeface="Calibri"/>
                </a:rPr>
                <a:t>        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22734" y="1533526"/>
              <a:ext cx="2057400" cy="4365624"/>
            </a:xfrm>
            <a:prstGeom prst="rect">
              <a:avLst/>
            </a:prstGeom>
            <a:noFill/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>
                  <a:solidFill>
                    <a:prstClr val="white"/>
                  </a:solidFill>
                  <a:latin typeface="Calibri"/>
                </a:rPr>
                <a:t>          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49" y="11340"/>
            <a:ext cx="5972807" cy="96012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TEMPO</a:t>
            </a:r>
          </a:p>
        </p:txBody>
      </p:sp>
      <p:sp>
        <p:nvSpPr>
          <p:cNvPr id="2" name="Rectangle 1"/>
          <p:cNvSpPr/>
          <p:nvPr/>
        </p:nvSpPr>
        <p:spPr>
          <a:xfrm>
            <a:off x="729747" y="1082003"/>
            <a:ext cx="109190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sz="22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Imaging grating spectrometer measuring solar backscattered Earth radiance</a:t>
            </a:r>
          </a:p>
          <a:p>
            <a:pPr marL="800100" lvl="2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2 channels (1 focal plane but with 2 2-D 2 k x 1k detectors ): ~293-494 + 538-741 nm </a:t>
            </a:r>
          </a:p>
          <a:p>
            <a:pPr marL="800100" lvl="2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~0.6 nm FWHM, ~0.2 nm sampling</a:t>
            </a:r>
          </a:p>
          <a:p>
            <a:pPr marL="342900" lvl="1" indent="-342900">
              <a:buFont typeface="Wingdings" charset="2"/>
              <a:buChar char="q"/>
              <a:defRPr/>
            </a:pPr>
            <a:r>
              <a:rPr lang="en-US" sz="22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Operating on geostationary Intelsat 40e (IS-40e) at longitude 90.9</a:t>
            </a:r>
            <a:r>
              <a:rPr lang="en-US" sz="2200" b="1" baseline="30000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 ∘ </a:t>
            </a:r>
            <a:r>
              <a:rPr lang="en-US" sz="22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W as a hosted payload, launch on Space X Falcon 9 on Dec. 7, 2022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Great North America: Mexico City/Puerto Rico to Canadian tar sands, Atlantic to Pacific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Instrument slit aligned N/S and sweep across the Field of Regard (FOR) in the E/W in 1 hour at ~2.0x4.75 km</a:t>
            </a:r>
            <a:r>
              <a:rPr lang="en-US" sz="2000" b="1" kern="0" baseline="30000" dirty="0">
                <a:solidFill>
                  <a:srgbClr val="0000FF"/>
                </a:solidFill>
                <a:latin typeface="Arial Narrow"/>
                <a:cs typeface="Arial Narrow"/>
              </a:rPr>
              <a:t>2 </a:t>
            </a: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at the center of FOR</a:t>
            </a:r>
            <a:endParaRPr lang="en-US" sz="2000" b="1" kern="0" baseline="300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54533" y="3916198"/>
            <a:ext cx="4795255" cy="2195944"/>
            <a:chOff x="1205096" y="5043105"/>
            <a:chExt cx="6173036" cy="1933797"/>
          </a:xfrm>
        </p:grpSpPr>
        <p:grpSp>
          <p:nvGrpSpPr>
            <p:cNvPr id="32" name="Group 31"/>
            <p:cNvGrpSpPr/>
            <p:nvPr/>
          </p:nvGrpSpPr>
          <p:grpSpPr>
            <a:xfrm>
              <a:off x="1205096" y="5200665"/>
              <a:ext cx="3779559" cy="1776237"/>
              <a:chOff x="1106130" y="3306172"/>
              <a:chExt cx="3904958" cy="208485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130" y="3306172"/>
                <a:ext cx="3904958" cy="2084850"/>
              </a:xfrm>
              <a:prstGeom prst="rect">
                <a:avLst/>
              </a:prstGeom>
            </p:spPr>
          </p:pic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 rot="5400000">
                <a:off x="1429296" y="4405007"/>
                <a:ext cx="10011" cy="57512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V="1">
                <a:off x="1721864" y="4148110"/>
                <a:ext cx="0" cy="55135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330041" y="4222783"/>
                <a:ext cx="405516" cy="381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srgbClr val="FFFF00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61020" y="4784701"/>
                <a:ext cx="674154" cy="381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srgbClr val="FFFF00"/>
                    </a:solidFill>
                    <a:latin typeface="Calibri"/>
                  </a:rPr>
                  <a:t>y(t)</a:t>
                </a:r>
              </a:p>
            </p:txBody>
          </p:sp>
        </p:grpSp>
        <p:sp>
          <p:nvSpPr>
            <p:cNvPr id="26" name="AutoShape 42"/>
            <p:cNvSpPr>
              <a:spLocks noChangeArrowheads="1"/>
            </p:cNvSpPr>
            <p:nvPr/>
          </p:nvSpPr>
          <p:spPr bwMode="auto">
            <a:xfrm>
              <a:off x="5038843" y="5691693"/>
              <a:ext cx="474283" cy="401816"/>
            </a:xfrm>
            <a:prstGeom prst="rightArrow">
              <a:avLst>
                <a:gd name="adj1" fmla="val 50000"/>
                <a:gd name="adj2" fmla="val 34150"/>
              </a:avLst>
            </a:prstGeom>
            <a:solidFill>
              <a:srgbClr val="0000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458938" y="5043105"/>
              <a:ext cx="1919194" cy="1818789"/>
              <a:chOff x="6102887" y="3999239"/>
              <a:chExt cx="2895026" cy="2819997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102887" y="3999239"/>
                <a:ext cx="2583288" cy="2819997"/>
                <a:chOff x="6102887" y="3999239"/>
                <a:chExt cx="2583288" cy="2819997"/>
              </a:xfrm>
            </p:grpSpPr>
            <p:sp>
              <p:nvSpPr>
                <p:cNvPr id="1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102887" y="5717068"/>
                  <a:ext cx="392186" cy="5042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/>
                  <a:r>
                    <a:rPr lang="en-US" altLang="en-US" dirty="0">
                      <a:solidFill>
                        <a:prstClr val="black"/>
                      </a:solidFill>
                      <a:latin typeface="Calibri"/>
                    </a:rPr>
                    <a:t>x</a:t>
                  </a:r>
                </a:p>
              </p:txBody>
            </p:sp>
            <p:sp>
              <p:nvSpPr>
                <p:cNvPr id="1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972712" y="6314954"/>
                  <a:ext cx="1087000" cy="5042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57200"/>
                  <a:r>
                    <a:rPr lang="en-US" altLang="en-US" dirty="0">
                      <a:solidFill>
                        <a:prstClr val="black"/>
                      </a:solidFill>
                      <a:latin typeface="Calibri"/>
                    </a:rPr>
                    <a:t>y (t)</a:t>
                  </a:r>
                </a:p>
              </p:txBody>
            </p:sp>
            <p:sp>
              <p:nvSpPr>
                <p:cNvPr id="16" name="Line 19"/>
                <p:cNvSpPr>
                  <a:spLocks noChangeShapeType="1"/>
                </p:cNvSpPr>
                <p:nvPr/>
              </p:nvSpPr>
              <p:spPr bwMode="auto">
                <a:xfrm rot="16200000">
                  <a:off x="5861360" y="5274206"/>
                  <a:ext cx="88572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pic>
              <p:nvPicPr>
                <p:cNvPr id="18" name="Picture 39" descr="A10272_023 side panel onl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4588" y="4019099"/>
                  <a:ext cx="1344345" cy="20435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40" descr="A10272_023 side panel onl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0192" y="4015673"/>
                  <a:ext cx="1344345" cy="20435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41" descr="A10272_023 side panel onl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1830" y="3999239"/>
                  <a:ext cx="1344345" cy="20435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7629406" y="5883162"/>
                  <a:ext cx="604513" cy="5042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57200"/>
                  <a:r>
                    <a:rPr lang="en-US" altLang="en-US" dirty="0">
                      <a:solidFill>
                        <a:prstClr val="black"/>
                      </a:solidFill>
                      <a:latin typeface="Calibri"/>
                      <a:sym typeface="Symbol" pitchFamily="18" charset="2"/>
                    </a:rPr>
                    <a:t></a:t>
                  </a:r>
                </a:p>
              </p:txBody>
            </p:sp>
            <p:sp>
              <p:nvSpPr>
                <p:cNvPr id="2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6434205" y="6242079"/>
                  <a:ext cx="12153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3" name="Line 20"/>
              <p:cNvSpPr>
                <a:spLocks noChangeShapeType="1"/>
              </p:cNvSpPr>
              <p:nvPr/>
            </p:nvSpPr>
            <p:spPr bwMode="auto">
              <a:xfrm flipV="1">
                <a:off x="7957723" y="5627870"/>
                <a:ext cx="1040190" cy="5105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7190620" y="3783153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/>
            <a:r>
              <a:rPr lang="en-US" sz="2000" b="1" dirty="0">
                <a:solidFill>
                  <a:srgbClr val="FF0000"/>
                </a:solidFill>
                <a:latin typeface="Calibri"/>
              </a:rPr>
              <a:t>~293-494 nm</a:t>
            </a: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8750905" y="3795038"/>
            <a:ext cx="16389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/>
            <a:r>
              <a:rPr lang="en-US" sz="2000" b="1" dirty="0">
                <a:solidFill>
                  <a:srgbClr val="FF0000"/>
                </a:solidFill>
                <a:latin typeface="Calibri"/>
              </a:rPr>
              <a:t>~538-741 nm</a:t>
            </a:r>
          </a:p>
        </p:txBody>
      </p:sp>
    </p:spTree>
    <p:extLst>
      <p:ext uri="{BB962C8B-B14F-4D97-AF65-F5344CB8AC3E}">
        <p14:creationId xmlns:p14="http://schemas.microsoft.com/office/powerpoint/2010/main" val="229828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9692" y="17041"/>
            <a:ext cx="6181690" cy="960120"/>
          </a:xfrm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ea typeface="ＭＳ Ｐゴシック" charset="-128"/>
              </a:rPr>
              <a:t>TEMPO Hourly Sweep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1850" y="6492876"/>
            <a:ext cx="2133600" cy="365125"/>
          </a:xfrm>
        </p:spPr>
        <p:txBody>
          <a:bodyPr/>
          <a:lstStyle/>
          <a:p>
            <a:pPr defTabSz="457200"/>
            <a:fld id="{AEC11D65-9821-2B49-88CD-D477606C3EDA}" type="slidenum">
              <a:rPr lang="en-US"/>
              <a:pPr defTabSz="457200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50581" y="1143638"/>
            <a:ext cx="51414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Boresight: 33.7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o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N, 91.6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o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W     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Scan FOR in 1 hour with 10 granules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~ 2035 good N/S pixels, ~ 1226 steps/</a:t>
            </a:r>
            <a:r>
              <a:rPr lang="en-US" sz="2000" b="1" dirty="0" err="1">
                <a:solidFill>
                  <a:srgbClr val="0000FF"/>
                </a:solidFill>
                <a:latin typeface="Arial Narrow"/>
                <a:cs typeface="Arial Narrow"/>
              </a:rPr>
              <a:t>hr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, ~ 2.5 M pixels/</a:t>
            </a:r>
            <a:r>
              <a:rPr lang="en-US" sz="2000" b="1" dirty="0" err="1">
                <a:solidFill>
                  <a:srgbClr val="0000FF"/>
                </a:solidFill>
                <a:latin typeface="Arial Narrow"/>
                <a:cs typeface="Arial Narrow"/>
              </a:rPr>
              <a:t>hr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# spatial pixels ~TROPOMI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2 x 4.75 km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 @center of FOR, varying with viewing geometry (8 km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 at Mexico City to 21 km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 at Canadian Tar Sands)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FOR: N/S +/-210 pixels,</a:t>
            </a:r>
          </a:p>
          <a:p>
            <a:pPr defTabSz="228600">
              <a:spcBef>
                <a:spcPts val="600"/>
              </a:spcBef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              E/W +230/160 pixels 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Optimized scan: in the early morning and late afternoon, daylight portion of FOR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 Narrow"/>
                <a:cs typeface="Arial Narrow"/>
              </a:rPr>
              <a:t>High-time scan (up to 25%): selected portion of FOR at higher temporal resolution (e.g., &lt;= 10 mins)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4674B-4296-6D43-A25C-2A2974E9D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2" t="12520" r="10281" b="8383"/>
          <a:stretch/>
        </p:blipFill>
        <p:spPr>
          <a:xfrm>
            <a:off x="274943" y="1143638"/>
            <a:ext cx="6675120" cy="512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8AE49-1932-654B-8FB5-A1ED2608A36F}"/>
              </a:ext>
            </a:extLst>
          </p:cNvPr>
          <p:cNvSpPr txBox="1"/>
          <p:nvPr/>
        </p:nvSpPr>
        <p:spPr>
          <a:xfrm>
            <a:off x="375460" y="6152218"/>
            <a:ext cx="6474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Field of regard is optimized to cover both Puerto Rico and Canadian tar sands.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S5p-TROPOMI NO2 product oversampled by Kang Sun.</a:t>
            </a:r>
          </a:p>
        </p:txBody>
      </p:sp>
    </p:spTree>
    <p:extLst>
      <p:ext uri="{BB962C8B-B14F-4D97-AF65-F5344CB8AC3E}">
        <p14:creationId xmlns:p14="http://schemas.microsoft.com/office/powerpoint/2010/main" val="129761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8093" y="-28382"/>
            <a:ext cx="8472649" cy="98841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Baseline and Threshold  </a:t>
            </a:r>
            <a:br>
              <a:rPr lang="en-US" sz="32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Products (</a:t>
            </a:r>
            <a:r>
              <a:rPr lang="en-US" sz="3200" b="1" dirty="0">
                <a:solidFill>
                  <a:srgbClr val="FF0000"/>
                </a:solidFill>
                <a:ea typeface="ＭＳ Ｐゴシック" charset="-128"/>
              </a:rPr>
              <a:t>Variables</a:t>
            </a: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) &amp; Requirements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01040"/>
              </p:ext>
            </p:extLst>
          </p:nvPr>
        </p:nvGraphicFramePr>
        <p:xfrm>
          <a:off x="1764633" y="1077562"/>
          <a:ext cx="8820816" cy="3378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1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Species/Products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Required Precision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Temporal Revisit*</a:t>
                      </a:r>
                      <a:r>
                        <a:rPr lang="en-US" sz="200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 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3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0-2 km O</a:t>
                      </a:r>
                      <a:r>
                        <a:rPr lang="en-US" sz="2000" baseline="-25000" dirty="0">
                          <a:effectLst/>
                        </a:rPr>
                        <a:t>3 </a:t>
                      </a:r>
                      <a:r>
                        <a:rPr lang="en-US" sz="2000" dirty="0">
                          <a:effectLst/>
                        </a:rPr>
                        <a:t>(Selected Scenes) 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Baseline only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ppbv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ppbv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3%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NO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 × 10</a:t>
                      </a:r>
                      <a:r>
                        <a:rPr lang="en-US" sz="2000" baseline="30000" dirty="0">
                          <a:effectLst/>
                        </a:rPr>
                        <a:t>15</a:t>
                      </a:r>
                      <a:r>
                        <a:rPr lang="en-US" sz="2000" dirty="0">
                          <a:effectLst/>
                        </a:rPr>
                        <a:t> molecules cm</a:t>
                      </a:r>
                      <a:r>
                        <a:rPr lang="en-US" sz="2000" baseline="30000" dirty="0">
                          <a:effectLst/>
                        </a:rPr>
                        <a:t>-2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CO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 × 10</a:t>
                      </a:r>
                      <a:r>
                        <a:rPr lang="en-US" sz="2000" baseline="30000" dirty="0">
                          <a:effectLst/>
                        </a:rPr>
                        <a:t>16</a:t>
                      </a:r>
                      <a:r>
                        <a:rPr lang="en-US" sz="2000" dirty="0">
                          <a:effectLst/>
                        </a:rPr>
                        <a:t> molecules cm</a:t>
                      </a:r>
                      <a:r>
                        <a:rPr lang="en-US" sz="2000" baseline="30000" dirty="0">
                          <a:effectLst/>
                        </a:rPr>
                        <a:t>-2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Tropospheric SO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1.0 × 10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molecules cm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Tropospheric C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H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4.0 × 10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molecules cm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Aerosol Optical Depth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0.10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083B882-A535-E544-B30D-E45164C388E3}"/>
              </a:ext>
            </a:extLst>
          </p:cNvPr>
          <p:cNvSpPr/>
          <p:nvPr/>
        </p:nvSpPr>
        <p:spPr>
          <a:xfrm>
            <a:off x="539554" y="5167440"/>
            <a:ext cx="112709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itchFamily="2" charset="2"/>
              <a:buChar char="q"/>
              <a:defRPr/>
            </a:pP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Aerosols (AOD, SSA, AAI), SO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were removed from baseline products during KDPC</a:t>
            </a:r>
          </a:p>
          <a:p>
            <a:pPr marL="342900" lvl="1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Proposed to bring them back to the operational products along with H</a:t>
            </a:r>
            <a:r>
              <a:rPr lang="en-US" b="1" baseline="-25000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O, </a:t>
            </a:r>
            <a:r>
              <a:rPr lang="en-US" b="1" dirty="0" err="1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BrO</a:t>
            </a: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, UVB, and TEMPO/GOES-R synergistic products, pending on funding from Science Needs Working Group (SNWG) in late 2022 or 2023.</a:t>
            </a:r>
          </a:p>
          <a:p>
            <a:pPr indent="-3429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2000" b="1" kern="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product (cloud fraction, cloud pressure): used in trace gas retrievals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49FF3-DA35-4445-A9D1-5A51C8C4BB5D}"/>
              </a:ext>
            </a:extLst>
          </p:cNvPr>
          <p:cNvSpPr txBox="1"/>
          <p:nvPr/>
        </p:nvSpPr>
        <p:spPr>
          <a:xfrm>
            <a:off x="1764633" y="4456409"/>
            <a:ext cx="8162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FF0000"/>
                </a:solidFill>
                <a:latin typeface="Calibri"/>
              </a:rPr>
              <a:t>*     # of hours to be averaged to achieve required precision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Mission duration:  20 months for baseline, 12 mons for threshold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Spatial resolution: &lt; 60 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for baseline, &lt; 300 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for threshold </a:t>
            </a:r>
          </a:p>
        </p:txBody>
      </p:sp>
    </p:spTree>
    <p:extLst>
      <p:ext uri="{BB962C8B-B14F-4D97-AF65-F5344CB8AC3E}">
        <p14:creationId xmlns:p14="http://schemas.microsoft.com/office/powerpoint/2010/main" val="72121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Data Products </a:t>
            </a:r>
            <a:br>
              <a:rPr lang="en-US" sz="32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(</a:t>
            </a:r>
            <a:r>
              <a:rPr lang="en-US" sz="2400" b="1" dirty="0">
                <a:solidFill>
                  <a:srgbClr val="FF0000"/>
                </a:solidFill>
                <a:ea typeface="ＭＳ Ｐゴシック" charset="-128"/>
              </a:rPr>
              <a:t>Inc. Proposed Additional &amp; NRT Products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)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7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CB2C2A-03CC-624B-9D99-7B2B650CE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362"/>
              </p:ext>
            </p:extLst>
          </p:nvPr>
        </p:nvGraphicFramePr>
        <p:xfrm>
          <a:off x="581847" y="1054339"/>
          <a:ext cx="9143999" cy="5018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79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296063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1677452">
                  <a:extLst>
                    <a:ext uri="{9D8B030D-6E8A-4147-A177-3AD203B41FA5}">
                      <a16:colId xmlns:a16="http://schemas.microsoft.com/office/drawing/2014/main" val="655482923"/>
                    </a:ext>
                  </a:extLst>
                </a:gridCol>
                <a:gridCol w="3199067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022918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  <a:gridCol w="1456920">
                  <a:extLst>
                    <a:ext uri="{9D8B030D-6E8A-4147-A177-3AD203B41FA5}">
                      <a16:colId xmlns:a16="http://schemas.microsoft.com/office/drawing/2014/main" val="3976026841"/>
                    </a:ext>
                  </a:extLst>
                </a:gridCol>
              </a:tblGrid>
              <a:tr h="26363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600" dirty="0"/>
                        <a:t>Level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Product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Algorithm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Major Outputs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Res km</a:t>
                      </a:r>
                      <a:r>
                        <a:rPr lang="en-US" sz="1600" baseline="30000" dirty="0"/>
                        <a:t>2 </a:t>
                      </a:r>
                      <a:r>
                        <a:rPr lang="en-US" sz="1600" baseline="30000" dirty="0">
                          <a:solidFill>
                            <a:srgbClr val="FF0908"/>
                          </a:solidFill>
                        </a:rPr>
                        <a:t>**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err="1"/>
                        <a:t>Freq</a:t>
                      </a:r>
                      <a:r>
                        <a:rPr lang="en-US" sz="1600" dirty="0"/>
                        <a:t>/Size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L0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Digital counts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Raw to L0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Reconstructed/reformatted digital counts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Daily/hourly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778013162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L1-b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irradiance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L0-1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Calibrated &amp; quality flags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daily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054210409"/>
                  </a:ext>
                </a:extLst>
              </a:tr>
              <a:tr h="37889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radiance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L0-1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Geolocated, calibrated, viewing, geolocation &amp; quality flags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00580043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Cloud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OMI O2-O2*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Cloud fraction, cloud pressure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333833726"/>
                  </a:ext>
                </a:extLst>
              </a:tr>
              <a:tr h="37889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O</a:t>
                      </a:r>
                      <a:r>
                        <a:rPr lang="en-US" sz="1400" b="1" baseline="-25000" dirty="0"/>
                        <a:t>3</a:t>
                      </a:r>
                      <a:r>
                        <a:rPr lang="en-US" sz="1400" b="1" dirty="0"/>
                        <a:t>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O3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</a:t>
                      </a:r>
                      <a:r>
                        <a:rPr lang="en-US" sz="1400" b="0" i="0" baseline="-25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profile, total/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/trop/0-2 km O</a:t>
                      </a:r>
                      <a:r>
                        <a:rPr lang="en-US" sz="1400" b="0" i="0" baseline="-25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column, errors, a priori, AKs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8.0 x 4.75</a:t>
                      </a: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***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966169022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Total O</a:t>
                      </a:r>
                      <a:r>
                        <a:rPr lang="en-US" sz="1400" b="1" baseline="-25000" dirty="0"/>
                        <a:t>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TOMS V8.5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 O</a:t>
                      </a:r>
                      <a:r>
                        <a:rPr lang="en-US" sz="1400" b="0" i="0" baseline="-25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, AI, cloud fraction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518696315"/>
                  </a:ext>
                </a:extLst>
              </a:tr>
              <a:tr h="37889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NO</a:t>
                      </a:r>
                      <a:r>
                        <a:rPr lang="en-US" sz="1400" b="1" baseline="-25000" dirty="0"/>
                        <a:t>2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baseline="-25000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gas, BU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/trop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sep.</a:t>
                      </a: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./trop. VCD, error, shape factor, scattering weights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95002232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H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dirty="0"/>
                        <a:t>CO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VCD, error, shape factor, scattering weights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722199563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C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O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745401301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O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852609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>
                          <a:solidFill>
                            <a:srgbClr val="92D050"/>
                          </a:solidFill>
                        </a:rPr>
                        <a:t>BrO</a:t>
                      </a:r>
                      <a:endParaRPr lang="en-US" sz="1400" b="1" dirty="0">
                        <a:solidFill>
                          <a:srgbClr val="92D050"/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475021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Aerosol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OMAERUV + U. Iowa AOCH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AAI, UVAOD, UVSSA, AOCH, VISAOD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21585345"/>
                  </a:ext>
                </a:extLst>
              </a:tr>
              <a:tr h="26363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SO</a:t>
                      </a:r>
                      <a:r>
                        <a:rPr lang="en-US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baseline="-25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OMSO2 PCA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VCD (PBL,TRL,TRM,TRU,STL)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4088188053"/>
                  </a:ext>
                </a:extLst>
              </a:tr>
              <a:tr h="3859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TEMPO/GOES-R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Synerg</a:t>
                      </a: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product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2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GOES-R products on TEMPO pixels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2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Radiance, aerosol, cloud &amp; mask, fire/hotspot, snow/ice, rainfall, precipitable water, land/sea surface T, lightning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873250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Gridded 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L2-3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Same as 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 x 2 (?)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L4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UVB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GEMS UVB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UV irradiance, </a:t>
                      </a:r>
                      <a:r>
                        <a:rPr lang="en-US" sz="1400" b="0" i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erythemal</a:t>
                      </a: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irradiance, UVI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5024810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63CB71-B8E9-394C-8BBD-677DC737CABE}"/>
              </a:ext>
            </a:extLst>
          </p:cNvPr>
          <p:cNvSpPr txBox="1"/>
          <p:nvPr/>
        </p:nvSpPr>
        <p:spPr>
          <a:xfrm>
            <a:off x="166977" y="6073126"/>
            <a:ext cx="11616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1480"/>
              </a:lnSpc>
            </a:pPr>
            <a:r>
              <a:rPr lang="en-US" sz="1400" dirty="0">
                <a:solidFill>
                  <a:srgbClr val="FF0908"/>
                </a:solidFill>
                <a:latin typeface="Calibri"/>
              </a:rPr>
              <a:t>*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Algorithm changed from NASA GSFC’s OMCLDRR to GSFC’s new 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-O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cloud algorithm combined with SAO’s trace gas algorithm to retrieve 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-O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SCDs. </a:t>
            </a:r>
            <a:r>
              <a:rPr lang="en-US" sz="1400" dirty="0">
                <a:solidFill>
                  <a:srgbClr val="FF0908"/>
                </a:solidFill>
                <a:latin typeface="Calibri"/>
              </a:rPr>
              <a:t>**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Spatial resolution at center of FOR.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***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Might be at 8 x 9.5km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– 12x14.25km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defTabSz="457200">
              <a:lnSpc>
                <a:spcPts val="148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Black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at launch products, </a:t>
            </a:r>
            <a:r>
              <a:rPr lang="en-US" sz="1400" b="1" dirty="0">
                <a:solidFill>
                  <a:srgbClr val="92D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green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1400" b="1" dirty="0">
                <a:solidFill>
                  <a:srgbClr val="F79646">
                    <a:lumMod val="75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orange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additional products (additional funding being proposed)</a:t>
            </a:r>
          </a:p>
          <a:p>
            <a:pPr defTabSz="457200">
              <a:lnSpc>
                <a:spcPts val="1480"/>
              </a:lnSpc>
            </a:pPr>
            <a:r>
              <a:rPr lang="en-US" sz="1400" baseline="30000" dirty="0">
                <a:solidFill>
                  <a:srgbClr val="FF0000"/>
                </a:solidFill>
                <a:latin typeface="Calibri"/>
              </a:rPr>
              <a:t>NRT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Include near-real-time and off-line products (if with additional NRT funding, otherwise produce 1 product as NRT as possible, within 3-4 hours)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62DE3-C4BD-444F-A0B4-CB13C0614137}"/>
              </a:ext>
            </a:extLst>
          </p:cNvPr>
          <p:cNvSpPr txBox="1"/>
          <p:nvPr/>
        </p:nvSpPr>
        <p:spPr>
          <a:xfrm>
            <a:off x="9900732" y="1868559"/>
            <a:ext cx="2291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 Planned initial data release after on-orbit check-out: ~4 months for L1b, and ~6 months for L2 and L3 products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99B5-DAF4-6340-BF7E-73E54CCDA61B}"/>
              </a:ext>
            </a:extLst>
          </p:cNvPr>
          <p:cNvSpPr txBox="1"/>
          <p:nvPr/>
        </p:nvSpPr>
        <p:spPr>
          <a:xfrm>
            <a:off x="3057277" y="3313908"/>
            <a:ext cx="6114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baseline="30000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8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185" y="182634"/>
            <a:ext cx="8472649" cy="738664"/>
          </a:xfrm>
        </p:spPr>
        <p:txBody>
          <a:bodyPr/>
          <a:lstStyle/>
          <a:p>
            <a:r>
              <a:rPr lang="en-US" sz="3200" b="1" dirty="0">
                <a:latin typeface="Arial Rounded MT Bold" panose="020F0704030504030204" pitchFamily="34" charset="77"/>
                <a:ea typeface="ＭＳ Ｐゴシック" charset="-128"/>
              </a:rPr>
              <a:t>TEMPO Data Products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AB3CF-FC23-714B-9229-A8EA38DD1651}"/>
              </a:ext>
            </a:extLst>
          </p:cNvPr>
          <p:cNvSpPr/>
          <p:nvPr/>
        </p:nvSpPr>
        <p:spPr>
          <a:xfrm>
            <a:off x="173068" y="1366897"/>
            <a:ext cx="6218939" cy="41242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Earthdata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Search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CMR Search ⚬ Metadata</a:t>
            </a:r>
            <a:endParaRPr lang="en-US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WorldView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GIBS API ⚬ visualization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Harmony and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OPeNDAP</a:t>
            </a:r>
            <a:endParaRPr lang="en-US" altLang="en-US" sz="14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transform ⚬ 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subsetting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reformatting ⚬ distribution</a:t>
            </a:r>
            <a:endParaRPr lang="en-US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 data access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datapool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permanent URL/direct access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enables scripts/workflow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rgbClr val="4F81BD">
                    <a:lumMod val="7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Geospatial Web Services</a:t>
            </a:r>
          </a:p>
          <a:p>
            <a:pPr lvl="1"/>
            <a:r>
              <a:rPr lang="en-US" alt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WCS ⚬ WMS ⚬ ArcGIS Image Service</a:t>
            </a:r>
            <a:endParaRPr lang="en-US" altLang="en-US" sz="1400" dirty="0"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scripts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Python/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Jupyter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Notebook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R scripts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contributed tutorials/scripts </a:t>
            </a:r>
            <a:endParaRPr lang="en-US" sz="1400" dirty="0"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A6D30E-9F41-E242-9F47-7610C2FFB920}"/>
              </a:ext>
            </a:extLst>
          </p:cNvPr>
          <p:cNvSpPr/>
          <p:nvPr/>
        </p:nvSpPr>
        <p:spPr>
          <a:xfrm>
            <a:off x="25039" y="1066367"/>
            <a:ext cx="6122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ASDC Data Archival &amp; Distribution: Tools and Services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AF268-20FB-804E-A700-A09780AC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07" y="1447259"/>
            <a:ext cx="1503101" cy="45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0606B-493B-934E-BE46-2F23EBB26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12" y="2406015"/>
            <a:ext cx="1213103" cy="258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63567E-C38E-9048-99F5-B1F8549DF6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59" y="3947087"/>
            <a:ext cx="1279624" cy="341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F5DB6-0B4E-FA42-B2B8-FCB7E3EEC6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35" y="4635297"/>
            <a:ext cx="841914" cy="7740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D3F4DA-E05D-1B47-820D-E0CAD146B9D6}"/>
              </a:ext>
            </a:extLst>
          </p:cNvPr>
          <p:cNvGrpSpPr/>
          <p:nvPr/>
        </p:nvGrpSpPr>
        <p:grpSpPr>
          <a:xfrm>
            <a:off x="110067" y="5409080"/>
            <a:ext cx="10764881" cy="1204742"/>
            <a:chOff x="155671" y="5093983"/>
            <a:chExt cx="8535975" cy="1204742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AB847AEE-DB83-BC44-A65F-4C5E26BA2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07" y="5375395"/>
              <a:ext cx="843253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dirty="0" err="1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Login 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  <a:hlinkClick r:id="rId7"/>
                </a:rPr>
                <a:t>https://urs.earthdata.nasa.gov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endParaRPr lang="en-US" altLang="en-US" sz="1400" i="1" dirty="0">
                <a:solidFill>
                  <a:srgbClr val="0070C0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dirty="0" err="1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 Forum</a:t>
              </a:r>
              <a:r>
                <a:rPr lang="en-US" altLang="en-US" sz="1400" dirty="0">
                  <a:latin typeface="+mn-lt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sz="1400" dirty="0">
                  <a:latin typeface="Century Gothic"/>
                  <a:ea typeface="MS PGothic"/>
                  <a:hlinkClick r:id="rId8"/>
                </a:rPr>
                <a:t>https://forum.earthdata.nasa.gov/</a:t>
              </a:r>
              <a:endParaRPr lang="en-US" altLang="en-US" sz="1400" dirty="0">
                <a:latin typeface="Century Gothic"/>
                <a:ea typeface="MS PGothic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ASDC User Support</a:t>
              </a:r>
              <a:r>
                <a:rPr lang="en-US" altLang="en-US" sz="1800" dirty="0">
                  <a:solidFill>
                    <a:srgbClr val="0070C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support-asdc@earthdata.nasa.gov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342221-A4D7-A349-9F9C-FE897E765C30}"/>
                </a:ext>
              </a:extLst>
            </p:cNvPr>
            <p:cNvSpPr/>
            <p:nvPr/>
          </p:nvSpPr>
          <p:spPr>
            <a:xfrm>
              <a:off x="155671" y="5093983"/>
              <a:ext cx="40453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User Support and Other Resources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EDBF0C-B616-7549-834E-EB3A8A378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r="1818" b="5800"/>
          <a:stretch/>
        </p:blipFill>
        <p:spPr>
          <a:xfrm>
            <a:off x="6096000" y="1079969"/>
            <a:ext cx="6010750" cy="2727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A05E84-01C4-2B44-A784-CDABFD5E4C3A}"/>
              </a:ext>
            </a:extLst>
          </p:cNvPr>
          <p:cNvGrpSpPr/>
          <p:nvPr/>
        </p:nvGrpSpPr>
        <p:grpSpPr>
          <a:xfrm>
            <a:off x="6073262" y="3834735"/>
            <a:ext cx="6802208" cy="3023270"/>
            <a:chOff x="6134512" y="3397672"/>
            <a:chExt cx="6971343" cy="35691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842B6D-05E9-274F-878C-4FBEBCAE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91196" y="4341523"/>
              <a:ext cx="5804824" cy="26252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D02F95-CCBA-F548-8422-78F84F1019AF}"/>
                </a:ext>
              </a:extLst>
            </p:cNvPr>
            <p:cNvSpPr txBox="1"/>
            <p:nvPr/>
          </p:nvSpPr>
          <p:spPr>
            <a:xfrm>
              <a:off x="6134512" y="3703208"/>
              <a:ext cx="697134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TEMPO data can be served directly through the EPA RSIG. </a:t>
              </a:r>
              <a:r>
                <a:rPr lang="en-US" sz="1400" i="1" dirty="0">
                  <a:latin typeface="Century Gothic" panose="020B0502020202020204" pitchFamily="34" charset="0"/>
                  <a:hlinkClick r:id="rId11"/>
                </a:rPr>
                <a:t>https://www.epa.gov/hesc/remote-sensing-information-gateway</a:t>
              </a:r>
              <a:endParaRPr lang="en-US" sz="14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7B70BE-E6CF-E34C-926E-8BFFFABB3D8A}"/>
                </a:ext>
              </a:extLst>
            </p:cNvPr>
            <p:cNvSpPr txBox="1"/>
            <p:nvPr/>
          </p:nvSpPr>
          <p:spPr>
            <a:xfrm>
              <a:off x="6143523" y="3397672"/>
              <a:ext cx="6339254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EPA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/>
                  <a:cs typeface="Arial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RSIG3D Gateway</a:t>
              </a:r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4FACD9D-62A6-6F43-8A0C-1E549175D042}"/>
              </a:ext>
            </a:extLst>
          </p:cNvPr>
          <p:cNvSpPr txBox="1"/>
          <p:nvPr/>
        </p:nvSpPr>
        <p:spPr>
          <a:xfrm>
            <a:off x="45030" y="6564169"/>
            <a:ext cx="4752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Slides from Jeff Walters, Tim Larson at TEMPO STM 2020 &amp; EAWNov2021</a:t>
            </a:r>
          </a:p>
        </p:txBody>
      </p:sp>
    </p:spTree>
    <p:extLst>
      <p:ext uri="{BB962C8B-B14F-4D97-AF65-F5344CB8AC3E}">
        <p14:creationId xmlns:p14="http://schemas.microsoft.com/office/powerpoint/2010/main" val="15361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49" y="13818"/>
            <a:ext cx="5972807" cy="960120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+mj-ea"/>
              </a:rPr>
              <a:t>Research Products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006" y="1285005"/>
            <a:ext cx="11187485" cy="432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TEMPO research products will greatly extend science and applications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 err="1">
                <a:solidFill>
                  <a:srgbClr val="0000A9"/>
                </a:solidFill>
                <a:latin typeface="Calibri"/>
              </a:rPr>
              <a:t>OClO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IO, HNO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NO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3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volcanic (SO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 plume height and VCD)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Additional/improved cloud with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 bands /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 bands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Additional aerosol products from hyperspectral spectra,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 and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-bands, and TEMPO + GOES-R synergy at @U Iowa, NOAA, GSFC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Vegetation products: solar Induced fluorescence (SIF) 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Diurnal out-going shortwave radiation and cloud forcing 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Night lights: allows discrimination between lightning types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Higher-level products: Near-real-time pollution/AQ indices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/>
              <a:pPr defTabSz="45720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42886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2811</Words>
  <Application>Microsoft Macintosh PowerPoint</Application>
  <PresentationFormat>Widescreen</PresentationFormat>
  <Paragraphs>448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Arial Narrow</vt:lpstr>
      <vt:lpstr>Arial Rounded MT Bold</vt:lpstr>
      <vt:lpstr>Calibri</vt:lpstr>
      <vt:lpstr>Calibri Light</vt:lpstr>
      <vt:lpstr>Cambria</vt:lpstr>
      <vt:lpstr>Century Gothic</vt:lpstr>
      <vt:lpstr>Helvetica</vt:lpstr>
      <vt:lpstr>Helvetica Neue</vt:lpstr>
      <vt:lpstr>Wingdings</vt:lpstr>
      <vt:lpstr>10_Office Theme</vt:lpstr>
      <vt:lpstr>11_Office Theme</vt:lpstr>
      <vt:lpstr>1_Office Theme</vt:lpstr>
      <vt:lpstr>Office Theme</vt:lpstr>
      <vt:lpstr>13_Office Theme</vt:lpstr>
      <vt:lpstr>2_Office Theme</vt:lpstr>
      <vt:lpstr>PowerPoint Presentation</vt:lpstr>
      <vt:lpstr>Hourly daytime atmospheric pollution from geostationary Earth orbit over North America</vt:lpstr>
      <vt:lpstr>TEMPO Status</vt:lpstr>
      <vt:lpstr>TEMPO</vt:lpstr>
      <vt:lpstr>TEMPO Hourly Sweep </vt:lpstr>
      <vt:lpstr>Baseline and Threshold   Products (Variables) &amp; Requirements</vt:lpstr>
      <vt:lpstr>TEMPO Data Products  (Inc. Proposed Additional &amp; NRT Products)</vt:lpstr>
      <vt:lpstr>TEMPO Data Products Distribution</vt:lpstr>
      <vt:lpstr>Research Products</vt:lpstr>
      <vt:lpstr>TEMPO Algorithm Teams </vt:lpstr>
      <vt:lpstr>Algorithm Development</vt:lpstr>
      <vt:lpstr>PowerPoint Presentation</vt:lpstr>
      <vt:lpstr>PowerPoint Presentation</vt:lpstr>
      <vt:lpstr>Summary</vt:lpstr>
      <vt:lpstr>TEMPO footprint  (GEO @90.9º W)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Baseline and Threshold   Products (Variables) &amp; Requirements</dc:title>
  <dc:creator>Liu, Xiong</dc:creator>
  <cp:lastModifiedBy>Liu, Xiong</cp:lastModifiedBy>
  <cp:revision>69</cp:revision>
  <dcterms:created xsi:type="dcterms:W3CDTF">2021-11-05T03:06:55Z</dcterms:created>
  <dcterms:modified xsi:type="dcterms:W3CDTF">2021-12-07T06:57:42Z</dcterms:modified>
</cp:coreProperties>
</file>