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2"/>
    <p:sldMasterId id="2147483685" r:id="rId3"/>
  </p:sldMasterIdLst>
  <p:notesMasterIdLst>
    <p:notesMasterId r:id="rId19"/>
  </p:notesMasterIdLst>
  <p:handoutMasterIdLst>
    <p:handoutMasterId r:id="rId20"/>
  </p:handoutMasterIdLst>
  <p:sldIdLst>
    <p:sldId id="335" r:id="rId4"/>
    <p:sldId id="484" r:id="rId5"/>
    <p:sldId id="323" r:id="rId6"/>
    <p:sldId id="485" r:id="rId7"/>
    <p:sldId id="486" r:id="rId8"/>
    <p:sldId id="511" r:id="rId9"/>
    <p:sldId id="509" r:id="rId10"/>
    <p:sldId id="510" r:id="rId11"/>
    <p:sldId id="512" r:id="rId12"/>
    <p:sldId id="513" r:id="rId13"/>
    <p:sldId id="483" r:id="rId14"/>
    <p:sldId id="505" r:id="rId15"/>
    <p:sldId id="479" r:id="rId16"/>
    <p:sldId id="507" r:id="rId17"/>
    <p:sldId id="514" r:id="rId18"/>
  </p:sldIdLst>
  <p:sldSz cx="12195175" cy="6859588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050"/>
    <a:srgbClr val="66FF33"/>
    <a:srgbClr val="6893C6"/>
    <a:srgbClr val="95C759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78" autoAdjust="0"/>
  </p:normalViewPr>
  <p:slideViewPr>
    <p:cSldViewPr>
      <p:cViewPr varScale="1">
        <p:scale>
          <a:sx n="104" d="100"/>
          <a:sy n="104" d="100"/>
        </p:scale>
        <p:origin x="-112" y="-112"/>
      </p:cViewPr>
      <p:guideLst>
        <p:guide orient="horz" pos="2160"/>
        <p:guide orient="horz" pos="2795"/>
        <p:guide orient="horz" pos="482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-1722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CF1EE-6B0D-475F-BC98-B0296FEB871B}" type="doc">
      <dgm:prSet loTypeId="urn:microsoft.com/office/officeart/2005/8/layout/hierarchy1" loCatId="hierarchy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BF90A8C-E5B6-4CBD-B592-0BA205E8C9EC}">
      <dgm:prSet custT="1"/>
      <dgm:spPr>
        <a:xfrm>
          <a:off x="2029104" y="535"/>
          <a:ext cx="1428191" cy="714095"/>
        </a:xfrm>
      </dgm:spPr>
      <dgm:t>
        <a:bodyPr/>
        <a:lstStyle/>
        <a:p>
          <a:pPr marR="0" rtl="0"/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S4-L2</a:t>
          </a:r>
          <a:br>
            <a:rPr lang="en-GB" sz="1800" b="1" i="0" u="none" strike="noStrike" baseline="0" dirty="0" smtClean="0">
              <a:latin typeface="Calibri"/>
              <a:ea typeface="+mn-ea"/>
              <a:cs typeface="+mn-cs"/>
            </a:rPr>
          </a:br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Project</a:t>
          </a:r>
        </a:p>
        <a:p>
          <a:pPr marR="0" rtl="0"/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D. Loyola (DLR)</a:t>
          </a:r>
          <a:endParaRPr lang="en-US" sz="1800" dirty="0"/>
        </a:p>
      </dgm:t>
    </dgm:pt>
    <dgm:pt modelId="{D6D96B8E-1B33-42DF-B90E-A3995FCD86DA}" type="parTrans" cxnId="{B4C155F7-64C7-44B7-933A-0D24746BE6C1}">
      <dgm:prSet/>
      <dgm:spPr/>
      <dgm:t>
        <a:bodyPr/>
        <a:lstStyle/>
        <a:p>
          <a:endParaRPr lang="en-US" sz="2800"/>
        </a:p>
      </dgm:t>
    </dgm:pt>
    <dgm:pt modelId="{B4871DE8-C336-46F1-B460-FB02FD6A8565}" type="sibTrans" cxnId="{B4C155F7-64C7-44B7-933A-0D24746BE6C1}">
      <dgm:prSet/>
      <dgm:spPr/>
      <dgm:t>
        <a:bodyPr/>
        <a:lstStyle/>
        <a:p>
          <a:endParaRPr lang="en-US" sz="2800"/>
        </a:p>
      </dgm:t>
    </dgm:pt>
    <dgm:pt modelId="{77225C34-654A-448E-87F2-EB13187075D2}">
      <dgm:prSet custT="1"/>
      <dgm:spPr>
        <a:xfrm>
          <a:off x="300991" y="1014552"/>
          <a:ext cx="1428191" cy="714095"/>
        </a:xfrm>
      </dgm:spPr>
      <dgm:t>
        <a:bodyPr/>
        <a:lstStyle/>
        <a:p>
          <a:pPr marR="0" rtl="0"/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Algorithm</a:t>
          </a:r>
          <a:br>
            <a:rPr lang="en-GB" sz="1800" b="1" i="0" u="none" strike="noStrike" baseline="0" dirty="0" smtClean="0">
              <a:latin typeface="Calibri"/>
              <a:ea typeface="+mn-ea"/>
              <a:cs typeface="+mn-cs"/>
            </a:rPr>
          </a:br>
          <a:r>
            <a:rPr lang="en-GB" sz="1800" b="1" dirty="0" smtClean="0">
              <a:latin typeface="Calibri"/>
              <a:ea typeface="+mn-ea"/>
              <a:cs typeface="+mn-cs"/>
            </a:rPr>
            <a:t>Bread-boarding</a:t>
          </a:r>
          <a:endParaRPr lang="en-GB" sz="1800" b="1" i="0" u="none" strike="noStrike" baseline="0" dirty="0" smtClean="0">
            <a:latin typeface="Calibri"/>
            <a:ea typeface="+mn-ea"/>
            <a:cs typeface="+mn-cs"/>
          </a:endParaRPr>
        </a:p>
        <a:p>
          <a:pPr marR="0" rtl="0"/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R. </a:t>
          </a:r>
          <a:r>
            <a:rPr lang="en-GB" sz="1800" b="0" i="0" u="none" strike="noStrike" baseline="0" dirty="0" err="1" smtClean="0">
              <a:latin typeface="Calibri"/>
              <a:ea typeface="+mn-ea"/>
              <a:cs typeface="+mn-cs"/>
            </a:rPr>
            <a:t>Siddans</a:t>
          </a:r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 (RAL)</a:t>
          </a:r>
        </a:p>
      </dgm:t>
    </dgm:pt>
    <dgm:pt modelId="{E06DBA4D-6DE1-40A7-A495-6B11A6CFC983}" type="parTrans" cxnId="{3DCD76C8-5D62-48D1-A847-D8C2635107EE}">
      <dgm:prSet/>
      <dgm:spPr/>
      <dgm:t>
        <a:bodyPr/>
        <a:lstStyle/>
        <a:p>
          <a:endParaRPr lang="en-US" sz="2800"/>
        </a:p>
      </dgm:t>
    </dgm:pt>
    <dgm:pt modelId="{0B2118FF-5ABE-47FC-9F73-6B7AA8AC3857}" type="sibTrans" cxnId="{3DCD76C8-5D62-48D1-A847-D8C2635107EE}">
      <dgm:prSet/>
      <dgm:spPr/>
      <dgm:t>
        <a:bodyPr/>
        <a:lstStyle/>
        <a:p>
          <a:endParaRPr lang="en-US" sz="2800"/>
        </a:p>
      </dgm:t>
    </dgm:pt>
    <dgm:pt modelId="{1E2FD686-CE7F-4BBA-B836-7E14EA56DF1B}">
      <dgm:prSet custT="1"/>
      <dgm:spPr>
        <a:xfrm>
          <a:off x="300991" y="2028568"/>
          <a:ext cx="1428191" cy="714095"/>
        </a:xfrm>
      </dgm:spPr>
      <dgm:t>
        <a:bodyPr/>
        <a:lstStyle/>
        <a:p>
          <a:pPr marR="0" rtl="0"/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Algorithm Team</a:t>
          </a:r>
        </a:p>
        <a:p>
          <a:pPr marR="0" rtl="0"/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BIRA, DLR, IUP, KNMI, LOA/Catalysts, RAL</a:t>
          </a:r>
        </a:p>
      </dgm:t>
    </dgm:pt>
    <dgm:pt modelId="{82EE4B68-4D8C-46C0-BFD1-2A3BC790239A}" type="parTrans" cxnId="{C4E62E50-529D-4B08-B997-D5EDAF48F4EE}">
      <dgm:prSet/>
      <dgm:spPr/>
      <dgm:t>
        <a:bodyPr/>
        <a:lstStyle/>
        <a:p>
          <a:endParaRPr lang="en-US" sz="2800"/>
        </a:p>
      </dgm:t>
    </dgm:pt>
    <dgm:pt modelId="{92DC390F-F1CE-41E1-8278-5FCF71129F34}" type="sibTrans" cxnId="{C4E62E50-529D-4B08-B997-D5EDAF48F4EE}">
      <dgm:prSet/>
      <dgm:spPr/>
      <dgm:t>
        <a:bodyPr/>
        <a:lstStyle/>
        <a:p>
          <a:endParaRPr lang="en-US" sz="2800"/>
        </a:p>
      </dgm:t>
    </dgm:pt>
    <dgm:pt modelId="{C84B1C88-92C0-4A0C-8B1D-A2E1DAEF27C6}">
      <dgm:prSet custT="1"/>
      <dgm:spPr>
        <a:xfrm>
          <a:off x="2029104" y="1014552"/>
          <a:ext cx="1428191" cy="714095"/>
        </a:xfrm>
      </dgm:spPr>
      <dgm:t>
        <a:bodyPr/>
        <a:lstStyle/>
        <a:p>
          <a:pPr marR="0" rtl="0"/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Independent</a:t>
          </a:r>
          <a:br>
            <a:rPr lang="en-GB" sz="1800" b="1" i="0" u="none" strike="noStrike" baseline="0" dirty="0" smtClean="0">
              <a:latin typeface="Calibri"/>
              <a:ea typeface="+mn-ea"/>
              <a:cs typeface="+mn-cs"/>
            </a:rPr>
          </a:br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Verification</a:t>
          </a:r>
        </a:p>
        <a:p>
          <a:pPr marR="0" rtl="0"/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T. Wagner (MPIC)</a:t>
          </a:r>
        </a:p>
      </dgm:t>
    </dgm:pt>
    <dgm:pt modelId="{558CAC4C-3C8C-4D3A-9D06-36B7F7F67627}" type="parTrans" cxnId="{7D06A430-E68A-48F9-BE61-4A552E1B6905}">
      <dgm:prSet/>
      <dgm:spPr/>
      <dgm:t>
        <a:bodyPr/>
        <a:lstStyle/>
        <a:p>
          <a:endParaRPr lang="en-US" sz="2800"/>
        </a:p>
      </dgm:t>
    </dgm:pt>
    <dgm:pt modelId="{32750490-508C-400F-82E4-2A1EFD0A46E9}" type="sibTrans" cxnId="{7D06A430-E68A-48F9-BE61-4A552E1B6905}">
      <dgm:prSet/>
      <dgm:spPr/>
      <dgm:t>
        <a:bodyPr/>
        <a:lstStyle/>
        <a:p>
          <a:endParaRPr lang="en-US" sz="2800"/>
        </a:p>
      </dgm:t>
    </dgm:pt>
    <dgm:pt modelId="{6763EC7F-9A8B-4B9A-A7EF-7A8D607185CF}">
      <dgm:prSet custT="1"/>
      <dgm:spPr>
        <a:xfrm>
          <a:off x="2029104" y="2028568"/>
          <a:ext cx="1428191" cy="714095"/>
        </a:xfrm>
      </dgm:spPr>
      <dgm:t>
        <a:bodyPr/>
        <a:lstStyle/>
        <a:p>
          <a:pPr marR="0" rtl="0"/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Verification Team</a:t>
          </a:r>
        </a:p>
        <a:p>
          <a:pPr marR="0" rtl="0"/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BIRA, DLR, IUP, KNMI, MPIC, RAL, </a:t>
          </a:r>
          <a:r>
            <a:rPr lang="en-GB" sz="1800" b="0" i="0" u="none" strike="noStrike" baseline="0" dirty="0" err="1" smtClean="0">
              <a:latin typeface="Calibri"/>
              <a:ea typeface="+mn-ea"/>
              <a:cs typeface="+mn-cs"/>
            </a:rPr>
            <a:t>Rayference</a:t>
          </a:r>
          <a:endParaRPr lang="en-GB" sz="1800" b="0" i="0" u="none" strike="noStrike" baseline="0" dirty="0" smtClean="0">
            <a:latin typeface="Calibri"/>
            <a:ea typeface="+mn-ea"/>
            <a:cs typeface="+mn-cs"/>
          </a:endParaRPr>
        </a:p>
      </dgm:t>
    </dgm:pt>
    <dgm:pt modelId="{69F59DF6-BA4B-4F6F-A96B-770EF75A9CD8}" type="parTrans" cxnId="{D4401B89-C4D3-4BAB-82D8-C96E15FB1121}">
      <dgm:prSet/>
      <dgm:spPr/>
      <dgm:t>
        <a:bodyPr/>
        <a:lstStyle/>
        <a:p>
          <a:endParaRPr lang="en-US" sz="2800"/>
        </a:p>
      </dgm:t>
    </dgm:pt>
    <dgm:pt modelId="{3236312C-CEFD-4712-8118-84886570DAC4}" type="sibTrans" cxnId="{D4401B89-C4D3-4BAB-82D8-C96E15FB1121}">
      <dgm:prSet/>
      <dgm:spPr/>
      <dgm:t>
        <a:bodyPr/>
        <a:lstStyle/>
        <a:p>
          <a:endParaRPr lang="en-US" sz="2800"/>
        </a:p>
      </dgm:t>
    </dgm:pt>
    <dgm:pt modelId="{A6ED7EE4-F335-407C-A0C7-2ED42AF7C497}">
      <dgm:prSet custT="1"/>
      <dgm:spPr>
        <a:xfrm>
          <a:off x="3757216" y="1014552"/>
          <a:ext cx="1428191" cy="714095"/>
        </a:xfrm>
      </dgm:spPr>
      <dgm:t>
        <a:bodyPr/>
        <a:lstStyle/>
        <a:p>
          <a:pPr marR="0" rtl="0"/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Processor</a:t>
          </a:r>
          <a:br>
            <a:rPr lang="en-GB" sz="1800" b="1" i="0" u="none" strike="noStrike" baseline="0" dirty="0" smtClean="0">
              <a:latin typeface="Calibri"/>
              <a:ea typeface="+mn-ea"/>
              <a:cs typeface="+mn-cs"/>
            </a:rPr>
          </a:br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Suite</a:t>
          </a:r>
        </a:p>
        <a:p>
          <a:pPr marR="0" rtl="0"/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W. Zimmer (DLR)</a:t>
          </a:r>
        </a:p>
      </dgm:t>
    </dgm:pt>
    <dgm:pt modelId="{E5B68540-96FB-4447-96F1-D760A5040C05}" type="parTrans" cxnId="{956F0AF8-BE50-4BD9-9BE0-84BF7C7D549B}">
      <dgm:prSet/>
      <dgm:spPr/>
      <dgm:t>
        <a:bodyPr/>
        <a:lstStyle/>
        <a:p>
          <a:endParaRPr lang="en-US" sz="2800"/>
        </a:p>
      </dgm:t>
    </dgm:pt>
    <dgm:pt modelId="{77A41DCF-7020-4D17-B8AF-FC95168B39DE}" type="sibTrans" cxnId="{956F0AF8-BE50-4BD9-9BE0-84BF7C7D549B}">
      <dgm:prSet/>
      <dgm:spPr/>
      <dgm:t>
        <a:bodyPr/>
        <a:lstStyle/>
        <a:p>
          <a:endParaRPr lang="en-US" sz="2800"/>
        </a:p>
      </dgm:t>
    </dgm:pt>
    <dgm:pt modelId="{C73255FF-C0A6-4A78-A5AB-564EF1079C7F}">
      <dgm:prSet custT="1"/>
      <dgm:spPr>
        <a:xfrm>
          <a:off x="3757216" y="2028568"/>
          <a:ext cx="1428191" cy="714095"/>
        </a:xfrm>
      </dgm:spPr>
      <dgm:t>
        <a:bodyPr/>
        <a:lstStyle/>
        <a:p>
          <a:pPr marR="0" rtl="0"/>
          <a:r>
            <a:rPr lang="en-GB" sz="1800" b="1" i="0" u="none" strike="noStrike" baseline="0" dirty="0" smtClean="0">
              <a:latin typeface="Calibri"/>
              <a:ea typeface="+mn-ea"/>
              <a:cs typeface="+mn-cs"/>
            </a:rPr>
            <a:t>Processor Team</a:t>
          </a:r>
        </a:p>
        <a:p>
          <a:pPr marR="0" rtl="0"/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Catalysts, DLR,</a:t>
          </a:r>
          <a:br>
            <a:rPr lang="en-GB" sz="1800" b="0" i="0" u="none" strike="noStrike" baseline="0" dirty="0" smtClean="0">
              <a:latin typeface="Calibri"/>
              <a:ea typeface="+mn-ea"/>
              <a:cs typeface="+mn-cs"/>
            </a:rPr>
          </a:br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KNMI, RAL, </a:t>
          </a:r>
          <a:br>
            <a:rPr lang="en-GB" sz="1800" b="0" i="0" u="none" strike="noStrike" baseline="0" dirty="0" smtClean="0">
              <a:latin typeface="Calibri"/>
              <a:ea typeface="+mn-ea"/>
              <a:cs typeface="+mn-cs"/>
            </a:rPr>
          </a:br>
          <a:r>
            <a:rPr lang="en-GB" sz="1800" b="0" i="0" u="none" strike="noStrike" baseline="0" dirty="0" smtClean="0">
              <a:latin typeface="Calibri"/>
              <a:ea typeface="+mn-ea"/>
              <a:cs typeface="+mn-cs"/>
            </a:rPr>
            <a:t>S&amp;T</a:t>
          </a:r>
        </a:p>
      </dgm:t>
    </dgm:pt>
    <dgm:pt modelId="{338B0694-7D6A-4245-A043-A9FCA4DCD191}" type="parTrans" cxnId="{5BD8055B-6902-486B-8199-B69E95DCBA88}">
      <dgm:prSet/>
      <dgm:spPr/>
      <dgm:t>
        <a:bodyPr/>
        <a:lstStyle/>
        <a:p>
          <a:endParaRPr lang="en-US" sz="2800"/>
        </a:p>
      </dgm:t>
    </dgm:pt>
    <dgm:pt modelId="{7554268F-558A-45D1-A7FF-A58612DA9637}" type="sibTrans" cxnId="{5BD8055B-6902-486B-8199-B69E95DCBA88}">
      <dgm:prSet/>
      <dgm:spPr/>
      <dgm:t>
        <a:bodyPr/>
        <a:lstStyle/>
        <a:p>
          <a:endParaRPr lang="en-US" sz="2800"/>
        </a:p>
      </dgm:t>
    </dgm:pt>
    <dgm:pt modelId="{C802CCAA-1E6B-46A7-8E2B-C601F3A2ADA2}" type="pres">
      <dgm:prSet presAssocID="{55CCF1EE-6B0D-475F-BC98-B0296FEB87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1E69C6A-A512-465E-9BFC-636576FEF922}" type="pres">
      <dgm:prSet presAssocID="{9BF90A8C-E5B6-4CBD-B592-0BA205E8C9EC}" presName="hierRoot1" presStyleCnt="0"/>
      <dgm:spPr/>
    </dgm:pt>
    <dgm:pt modelId="{81426A41-1646-4D8E-A845-6CEA701BD940}" type="pres">
      <dgm:prSet presAssocID="{9BF90A8C-E5B6-4CBD-B592-0BA205E8C9EC}" presName="composite" presStyleCnt="0"/>
      <dgm:spPr/>
    </dgm:pt>
    <dgm:pt modelId="{C98CB2F6-3C9A-412A-B612-16C35851288D}" type="pres">
      <dgm:prSet presAssocID="{9BF90A8C-E5B6-4CBD-B592-0BA205E8C9EC}" presName="background" presStyleLbl="node0" presStyleIdx="0" presStyleCnt="1"/>
      <dgm:spPr/>
    </dgm:pt>
    <dgm:pt modelId="{F8A48A9E-BAF1-405D-A78E-716D4312A80B}" type="pres">
      <dgm:prSet presAssocID="{9BF90A8C-E5B6-4CBD-B592-0BA205E8C9EC}" presName="text" presStyleLbl="fgAcc0" presStyleIdx="0" presStyleCnt="1" custScaleX="12752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CBD5CCE-3C6D-4D2E-942F-111CD4AF86C9}" type="pres">
      <dgm:prSet presAssocID="{9BF90A8C-E5B6-4CBD-B592-0BA205E8C9EC}" presName="hierChild2" presStyleCnt="0"/>
      <dgm:spPr/>
    </dgm:pt>
    <dgm:pt modelId="{0D1F0300-8DAE-4234-B2F4-CFBFCDEF6277}" type="pres">
      <dgm:prSet presAssocID="{E06DBA4D-6DE1-40A7-A495-6B11A6CFC983}" presName="Name10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1728112" y="0"/>
              </a:moveTo>
              <a:lnTo>
                <a:pt x="1728112" y="149960"/>
              </a:lnTo>
              <a:lnTo>
                <a:pt x="0" y="149960"/>
              </a:lnTo>
              <a:lnTo>
                <a:pt x="0" y="299920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1DCE9FEF-701F-422E-96DB-874BF5FCF56C}" type="pres">
      <dgm:prSet presAssocID="{77225C34-654A-448E-87F2-EB13187075D2}" presName="hierRoot2" presStyleCnt="0"/>
      <dgm:spPr/>
    </dgm:pt>
    <dgm:pt modelId="{EC1E7B88-139B-4B8E-94C6-B9EE1D2F7008}" type="pres">
      <dgm:prSet presAssocID="{77225C34-654A-448E-87F2-EB13187075D2}" presName="composite2" presStyleCnt="0"/>
      <dgm:spPr/>
    </dgm:pt>
    <dgm:pt modelId="{406FF522-19F1-4189-8F4A-0A39B724F8A7}" type="pres">
      <dgm:prSet presAssocID="{77225C34-654A-448E-87F2-EB13187075D2}" presName="background2" presStyleLbl="node2" presStyleIdx="0" presStyleCnt="3"/>
      <dgm:spPr>
        <a:solidFill>
          <a:srgbClr val="0070C0"/>
        </a:solidFill>
      </dgm:spPr>
    </dgm:pt>
    <dgm:pt modelId="{AD06251A-DF94-41AF-AB50-7E78E1DDC1F9}" type="pres">
      <dgm:prSet presAssocID="{77225C34-654A-448E-87F2-EB13187075D2}" presName="text2" presStyleLbl="fgAcc2" presStyleIdx="0" presStyleCnt="3" custScaleX="127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48EC93-2670-4B1C-AF68-60F21191C95E}" type="pres">
      <dgm:prSet presAssocID="{77225C34-654A-448E-87F2-EB13187075D2}" presName="hierChild3" presStyleCnt="0"/>
      <dgm:spPr/>
    </dgm:pt>
    <dgm:pt modelId="{3E5F81FC-D1B6-453D-B0D6-72360CF15323}" type="pres">
      <dgm:prSet presAssocID="{82EE4B68-4D8C-46C0-BFD1-2A3BC790239A}" presName="Name17" presStyleLbl="parChTrans1D3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920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AB3B7499-38A9-45F9-A1A8-0C83D488450F}" type="pres">
      <dgm:prSet presAssocID="{1E2FD686-CE7F-4BBA-B836-7E14EA56DF1B}" presName="hierRoot3" presStyleCnt="0"/>
      <dgm:spPr/>
    </dgm:pt>
    <dgm:pt modelId="{13FB58EE-2A7B-4B44-A5AD-7E27CA12A503}" type="pres">
      <dgm:prSet presAssocID="{1E2FD686-CE7F-4BBA-B836-7E14EA56DF1B}" presName="composite3" presStyleCnt="0"/>
      <dgm:spPr/>
    </dgm:pt>
    <dgm:pt modelId="{B208DE6B-F90F-4EF8-868B-97DC1448C2AB}" type="pres">
      <dgm:prSet presAssocID="{1E2FD686-CE7F-4BBA-B836-7E14EA56DF1B}" presName="background3" presStyleLbl="node3" presStyleIdx="0" presStyleCnt="3"/>
      <dgm:spPr>
        <a:solidFill>
          <a:srgbClr val="0070C0"/>
        </a:solidFill>
      </dgm:spPr>
    </dgm:pt>
    <dgm:pt modelId="{7AC9431F-CF48-4BE4-BB4E-6CB5D8DAFEAA}" type="pres">
      <dgm:prSet presAssocID="{1E2FD686-CE7F-4BBA-B836-7E14EA56DF1B}" presName="text3" presStyleLbl="fgAcc3" presStyleIdx="0" presStyleCnt="3" custScaleX="127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3C5CC9-94DA-443F-B4FA-F32644BF1590}" type="pres">
      <dgm:prSet presAssocID="{1E2FD686-CE7F-4BBA-B836-7E14EA56DF1B}" presName="hierChild4" presStyleCnt="0"/>
      <dgm:spPr/>
    </dgm:pt>
    <dgm:pt modelId="{406CD2D2-93FA-4BF2-BD87-8743318D89C5}" type="pres">
      <dgm:prSet presAssocID="{558CAC4C-3C8C-4D3A-9D06-36B7F7F67627}" presName="Name10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920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0DD62374-8AB1-409D-B380-8F207A8B6AF6}" type="pres">
      <dgm:prSet presAssocID="{C84B1C88-92C0-4A0C-8B1D-A2E1DAEF27C6}" presName="hierRoot2" presStyleCnt="0"/>
      <dgm:spPr/>
    </dgm:pt>
    <dgm:pt modelId="{3466E0EE-556A-42F3-9698-A7E49F91F7FB}" type="pres">
      <dgm:prSet presAssocID="{C84B1C88-92C0-4A0C-8B1D-A2E1DAEF27C6}" presName="composite2" presStyleCnt="0"/>
      <dgm:spPr/>
    </dgm:pt>
    <dgm:pt modelId="{7F9E3BA1-F784-40CF-8FB0-09136C6A4055}" type="pres">
      <dgm:prSet presAssocID="{C84B1C88-92C0-4A0C-8B1D-A2E1DAEF27C6}" presName="background2" presStyleLbl="node2" presStyleIdx="1" presStyleCnt="3"/>
      <dgm:spPr>
        <a:solidFill>
          <a:srgbClr val="00B050"/>
        </a:solidFill>
      </dgm:spPr>
    </dgm:pt>
    <dgm:pt modelId="{71922B74-B168-4C5A-8178-AD8083AF087F}" type="pres">
      <dgm:prSet presAssocID="{C84B1C88-92C0-4A0C-8B1D-A2E1DAEF27C6}" presName="text2" presStyleLbl="fgAcc2" presStyleIdx="1" presStyleCnt="3" custScaleX="127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47D230-3690-47D1-8D2D-25712D4270B5}" type="pres">
      <dgm:prSet presAssocID="{C84B1C88-92C0-4A0C-8B1D-A2E1DAEF27C6}" presName="hierChild3" presStyleCnt="0"/>
      <dgm:spPr/>
    </dgm:pt>
    <dgm:pt modelId="{C9528F3A-60B6-4272-B184-A5DF2B8308D9}" type="pres">
      <dgm:prSet presAssocID="{69F59DF6-BA4B-4F6F-A96B-770EF75A9CD8}" presName="Name17" presStyleLbl="parChTrans1D3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920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AE327F8E-2BF1-4498-A83A-40439E5E5D3F}" type="pres">
      <dgm:prSet presAssocID="{6763EC7F-9A8B-4B9A-A7EF-7A8D607185CF}" presName="hierRoot3" presStyleCnt="0"/>
      <dgm:spPr/>
    </dgm:pt>
    <dgm:pt modelId="{DCE8D901-014E-4995-B318-36AC022D2AC9}" type="pres">
      <dgm:prSet presAssocID="{6763EC7F-9A8B-4B9A-A7EF-7A8D607185CF}" presName="composite3" presStyleCnt="0"/>
      <dgm:spPr/>
    </dgm:pt>
    <dgm:pt modelId="{E9D78FC5-59DD-4CD2-BEEB-5F0AFE807E24}" type="pres">
      <dgm:prSet presAssocID="{6763EC7F-9A8B-4B9A-A7EF-7A8D607185CF}" presName="background3" presStyleLbl="node3" presStyleIdx="1" presStyleCnt="3"/>
      <dgm:spPr>
        <a:solidFill>
          <a:srgbClr val="00B050"/>
        </a:solidFill>
      </dgm:spPr>
    </dgm:pt>
    <dgm:pt modelId="{F1AB24DC-6E0B-424F-9BBA-BEC3857B983B}" type="pres">
      <dgm:prSet presAssocID="{6763EC7F-9A8B-4B9A-A7EF-7A8D607185CF}" presName="text3" presStyleLbl="fgAcc3" presStyleIdx="1" presStyleCnt="3" custScaleX="127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1EE88B-3373-4070-A608-2B738F246680}" type="pres">
      <dgm:prSet presAssocID="{6763EC7F-9A8B-4B9A-A7EF-7A8D607185CF}" presName="hierChild4" presStyleCnt="0"/>
      <dgm:spPr/>
    </dgm:pt>
    <dgm:pt modelId="{8B8608B1-0538-4B6F-9612-CC32CA7BA47B}" type="pres">
      <dgm:prSet presAssocID="{E5B68540-96FB-4447-96F1-D760A5040C05}" presName="Name10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60"/>
              </a:lnTo>
              <a:lnTo>
                <a:pt x="1728112" y="149960"/>
              </a:lnTo>
              <a:lnTo>
                <a:pt x="1728112" y="299920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8A597A33-6FE2-4141-B048-5A34817EB7CE}" type="pres">
      <dgm:prSet presAssocID="{A6ED7EE4-F335-407C-A0C7-2ED42AF7C497}" presName="hierRoot2" presStyleCnt="0"/>
      <dgm:spPr/>
    </dgm:pt>
    <dgm:pt modelId="{E3F65DE0-6762-43C1-AD8C-2BF3568C17F9}" type="pres">
      <dgm:prSet presAssocID="{A6ED7EE4-F335-407C-A0C7-2ED42AF7C497}" presName="composite2" presStyleCnt="0"/>
      <dgm:spPr/>
    </dgm:pt>
    <dgm:pt modelId="{F0D3C347-1976-4C35-85A9-FCA03831C536}" type="pres">
      <dgm:prSet presAssocID="{A6ED7EE4-F335-407C-A0C7-2ED42AF7C497}" presName="background2" presStyleLbl="node2" presStyleIdx="2" presStyleCnt="3"/>
      <dgm:spPr>
        <a:solidFill>
          <a:srgbClr val="FFFF00"/>
        </a:solidFill>
      </dgm:spPr>
    </dgm:pt>
    <dgm:pt modelId="{247D97DE-3C52-45D7-86F2-B3C1779226B0}" type="pres">
      <dgm:prSet presAssocID="{A6ED7EE4-F335-407C-A0C7-2ED42AF7C497}" presName="text2" presStyleLbl="fgAcc2" presStyleIdx="2" presStyleCnt="3" custScaleX="127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61B7C1-ADE9-49E9-B57F-534800D1ED0A}" type="pres">
      <dgm:prSet presAssocID="{A6ED7EE4-F335-407C-A0C7-2ED42AF7C497}" presName="hierChild3" presStyleCnt="0"/>
      <dgm:spPr/>
    </dgm:pt>
    <dgm:pt modelId="{E8A22532-B00A-446F-A5D0-259A35D83BF8}" type="pres">
      <dgm:prSet presAssocID="{338B0694-7D6A-4245-A043-A9FCA4DCD191}" presName="Name17" presStyleLbl="parChTrans1D3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920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3B7CB399-0B51-4D25-882C-B845253C0DC1}" type="pres">
      <dgm:prSet presAssocID="{C73255FF-C0A6-4A78-A5AB-564EF1079C7F}" presName="hierRoot3" presStyleCnt="0"/>
      <dgm:spPr/>
    </dgm:pt>
    <dgm:pt modelId="{9586E5A1-B203-4A0F-BDD9-61328DD96B24}" type="pres">
      <dgm:prSet presAssocID="{C73255FF-C0A6-4A78-A5AB-564EF1079C7F}" presName="composite3" presStyleCnt="0"/>
      <dgm:spPr/>
    </dgm:pt>
    <dgm:pt modelId="{B92509E1-29D0-43E8-9FA9-214480880E19}" type="pres">
      <dgm:prSet presAssocID="{C73255FF-C0A6-4A78-A5AB-564EF1079C7F}" presName="background3" presStyleLbl="node3" presStyleIdx="2" presStyleCnt="3"/>
      <dgm:spPr>
        <a:solidFill>
          <a:srgbClr val="FFFF00"/>
        </a:solidFill>
      </dgm:spPr>
    </dgm:pt>
    <dgm:pt modelId="{98A753C9-8A6D-433D-A171-0C9BEE477E0C}" type="pres">
      <dgm:prSet presAssocID="{C73255FF-C0A6-4A78-A5AB-564EF1079C7F}" presName="text3" presStyleLbl="fgAcc3" presStyleIdx="2" presStyleCnt="3" custScaleX="127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E3937B-8398-4FAF-97E0-9D705909442D}" type="pres">
      <dgm:prSet presAssocID="{C73255FF-C0A6-4A78-A5AB-564EF1079C7F}" presName="hierChild4" presStyleCnt="0"/>
      <dgm:spPr/>
    </dgm:pt>
  </dgm:ptLst>
  <dgm:cxnLst>
    <dgm:cxn modelId="{97EA730E-206E-48F2-9EBE-28D0FD7505D9}" type="presOf" srcId="{C73255FF-C0A6-4A78-A5AB-564EF1079C7F}" destId="{98A753C9-8A6D-433D-A171-0C9BEE477E0C}" srcOrd="0" destOrd="0" presId="urn:microsoft.com/office/officeart/2005/8/layout/hierarchy1"/>
    <dgm:cxn modelId="{B4C155F7-64C7-44B7-933A-0D24746BE6C1}" srcId="{55CCF1EE-6B0D-475F-BC98-B0296FEB871B}" destId="{9BF90A8C-E5B6-4CBD-B592-0BA205E8C9EC}" srcOrd="0" destOrd="0" parTransId="{D6D96B8E-1B33-42DF-B90E-A3995FCD86DA}" sibTransId="{B4871DE8-C336-46F1-B460-FB02FD6A8565}"/>
    <dgm:cxn modelId="{D4401B89-C4D3-4BAB-82D8-C96E15FB1121}" srcId="{C84B1C88-92C0-4A0C-8B1D-A2E1DAEF27C6}" destId="{6763EC7F-9A8B-4B9A-A7EF-7A8D607185CF}" srcOrd="0" destOrd="0" parTransId="{69F59DF6-BA4B-4F6F-A96B-770EF75A9CD8}" sibTransId="{3236312C-CEFD-4712-8118-84886570DAC4}"/>
    <dgm:cxn modelId="{04034781-06F6-4E5D-890C-EB5E185800FC}" type="presOf" srcId="{C84B1C88-92C0-4A0C-8B1D-A2E1DAEF27C6}" destId="{71922B74-B168-4C5A-8178-AD8083AF087F}" srcOrd="0" destOrd="0" presId="urn:microsoft.com/office/officeart/2005/8/layout/hierarchy1"/>
    <dgm:cxn modelId="{A2B48D8B-608B-4572-A2C7-9254CA27AE20}" type="presOf" srcId="{77225C34-654A-448E-87F2-EB13187075D2}" destId="{AD06251A-DF94-41AF-AB50-7E78E1DDC1F9}" srcOrd="0" destOrd="0" presId="urn:microsoft.com/office/officeart/2005/8/layout/hierarchy1"/>
    <dgm:cxn modelId="{FBA72D44-5872-45FB-97AB-CC42E7EA2BE9}" type="presOf" srcId="{A6ED7EE4-F335-407C-A0C7-2ED42AF7C497}" destId="{247D97DE-3C52-45D7-86F2-B3C1779226B0}" srcOrd="0" destOrd="0" presId="urn:microsoft.com/office/officeart/2005/8/layout/hierarchy1"/>
    <dgm:cxn modelId="{2BE60FAC-94F4-4088-A081-E42F20115339}" type="presOf" srcId="{6763EC7F-9A8B-4B9A-A7EF-7A8D607185CF}" destId="{F1AB24DC-6E0B-424F-9BBA-BEC3857B983B}" srcOrd="0" destOrd="0" presId="urn:microsoft.com/office/officeart/2005/8/layout/hierarchy1"/>
    <dgm:cxn modelId="{7D06A430-E68A-48F9-BE61-4A552E1B6905}" srcId="{9BF90A8C-E5B6-4CBD-B592-0BA205E8C9EC}" destId="{C84B1C88-92C0-4A0C-8B1D-A2E1DAEF27C6}" srcOrd="1" destOrd="0" parTransId="{558CAC4C-3C8C-4D3A-9D06-36B7F7F67627}" sibTransId="{32750490-508C-400F-82E4-2A1EFD0A46E9}"/>
    <dgm:cxn modelId="{8FDA9508-85F5-4939-B7BF-A5A011751CB5}" type="presOf" srcId="{1E2FD686-CE7F-4BBA-B836-7E14EA56DF1B}" destId="{7AC9431F-CF48-4BE4-BB4E-6CB5D8DAFEAA}" srcOrd="0" destOrd="0" presId="urn:microsoft.com/office/officeart/2005/8/layout/hierarchy1"/>
    <dgm:cxn modelId="{6A65B1EF-33BE-4DD4-9DE1-F7885B30420B}" type="presOf" srcId="{E5B68540-96FB-4447-96F1-D760A5040C05}" destId="{8B8608B1-0538-4B6F-9612-CC32CA7BA47B}" srcOrd="0" destOrd="0" presId="urn:microsoft.com/office/officeart/2005/8/layout/hierarchy1"/>
    <dgm:cxn modelId="{A9FEBF8B-66C6-4AB7-994A-73102AE4B2EB}" type="presOf" srcId="{69F59DF6-BA4B-4F6F-A96B-770EF75A9CD8}" destId="{C9528F3A-60B6-4272-B184-A5DF2B8308D9}" srcOrd="0" destOrd="0" presId="urn:microsoft.com/office/officeart/2005/8/layout/hierarchy1"/>
    <dgm:cxn modelId="{578BD641-429A-4B7E-B260-045701F75BE3}" type="presOf" srcId="{338B0694-7D6A-4245-A043-A9FCA4DCD191}" destId="{E8A22532-B00A-446F-A5D0-259A35D83BF8}" srcOrd="0" destOrd="0" presId="urn:microsoft.com/office/officeart/2005/8/layout/hierarchy1"/>
    <dgm:cxn modelId="{492106C8-D59A-48A5-A5D1-554332C769D4}" type="presOf" srcId="{55CCF1EE-6B0D-475F-BC98-B0296FEB871B}" destId="{C802CCAA-1E6B-46A7-8E2B-C601F3A2ADA2}" srcOrd="0" destOrd="0" presId="urn:microsoft.com/office/officeart/2005/8/layout/hierarchy1"/>
    <dgm:cxn modelId="{2DB1C094-1A51-4BF0-A664-76C091B1D67E}" type="presOf" srcId="{9BF90A8C-E5B6-4CBD-B592-0BA205E8C9EC}" destId="{F8A48A9E-BAF1-405D-A78E-716D4312A80B}" srcOrd="0" destOrd="0" presId="urn:microsoft.com/office/officeart/2005/8/layout/hierarchy1"/>
    <dgm:cxn modelId="{5DFE70E0-7AFE-4A5D-85E7-6EC29ED6B334}" type="presOf" srcId="{82EE4B68-4D8C-46C0-BFD1-2A3BC790239A}" destId="{3E5F81FC-D1B6-453D-B0D6-72360CF15323}" srcOrd="0" destOrd="0" presId="urn:microsoft.com/office/officeart/2005/8/layout/hierarchy1"/>
    <dgm:cxn modelId="{5BD8055B-6902-486B-8199-B69E95DCBA88}" srcId="{A6ED7EE4-F335-407C-A0C7-2ED42AF7C497}" destId="{C73255FF-C0A6-4A78-A5AB-564EF1079C7F}" srcOrd="0" destOrd="0" parTransId="{338B0694-7D6A-4245-A043-A9FCA4DCD191}" sibTransId="{7554268F-558A-45D1-A7FF-A58612DA9637}"/>
    <dgm:cxn modelId="{3DCD76C8-5D62-48D1-A847-D8C2635107EE}" srcId="{9BF90A8C-E5B6-4CBD-B592-0BA205E8C9EC}" destId="{77225C34-654A-448E-87F2-EB13187075D2}" srcOrd="0" destOrd="0" parTransId="{E06DBA4D-6DE1-40A7-A495-6B11A6CFC983}" sibTransId="{0B2118FF-5ABE-47FC-9F73-6B7AA8AC3857}"/>
    <dgm:cxn modelId="{C4E62E50-529D-4B08-B997-D5EDAF48F4EE}" srcId="{77225C34-654A-448E-87F2-EB13187075D2}" destId="{1E2FD686-CE7F-4BBA-B836-7E14EA56DF1B}" srcOrd="0" destOrd="0" parTransId="{82EE4B68-4D8C-46C0-BFD1-2A3BC790239A}" sibTransId="{92DC390F-F1CE-41E1-8278-5FCF71129F34}"/>
    <dgm:cxn modelId="{FF554598-F5E4-4DEC-8E35-E2E4318AA0B7}" type="presOf" srcId="{558CAC4C-3C8C-4D3A-9D06-36B7F7F67627}" destId="{406CD2D2-93FA-4BF2-BD87-8743318D89C5}" srcOrd="0" destOrd="0" presId="urn:microsoft.com/office/officeart/2005/8/layout/hierarchy1"/>
    <dgm:cxn modelId="{3FB139AA-C6DA-4820-BD82-B8B4AC04214E}" type="presOf" srcId="{E06DBA4D-6DE1-40A7-A495-6B11A6CFC983}" destId="{0D1F0300-8DAE-4234-B2F4-CFBFCDEF6277}" srcOrd="0" destOrd="0" presId="urn:microsoft.com/office/officeart/2005/8/layout/hierarchy1"/>
    <dgm:cxn modelId="{956F0AF8-BE50-4BD9-9BE0-84BF7C7D549B}" srcId="{9BF90A8C-E5B6-4CBD-B592-0BA205E8C9EC}" destId="{A6ED7EE4-F335-407C-A0C7-2ED42AF7C497}" srcOrd="2" destOrd="0" parTransId="{E5B68540-96FB-4447-96F1-D760A5040C05}" sibTransId="{77A41DCF-7020-4D17-B8AF-FC95168B39DE}"/>
    <dgm:cxn modelId="{3C677D58-39D7-4E6A-98DD-8C12D8B4C7B2}" type="presParOf" srcId="{C802CCAA-1E6B-46A7-8E2B-C601F3A2ADA2}" destId="{D1E69C6A-A512-465E-9BFC-636576FEF922}" srcOrd="0" destOrd="0" presId="urn:microsoft.com/office/officeart/2005/8/layout/hierarchy1"/>
    <dgm:cxn modelId="{2E1F3976-63FB-4FDB-B49B-F4D14C9EC29E}" type="presParOf" srcId="{D1E69C6A-A512-465E-9BFC-636576FEF922}" destId="{81426A41-1646-4D8E-A845-6CEA701BD940}" srcOrd="0" destOrd="0" presId="urn:microsoft.com/office/officeart/2005/8/layout/hierarchy1"/>
    <dgm:cxn modelId="{9B58E160-332B-45EF-9E6A-45A430005CD9}" type="presParOf" srcId="{81426A41-1646-4D8E-A845-6CEA701BD940}" destId="{C98CB2F6-3C9A-412A-B612-16C35851288D}" srcOrd="0" destOrd="0" presId="urn:microsoft.com/office/officeart/2005/8/layout/hierarchy1"/>
    <dgm:cxn modelId="{B8F91D4C-7637-433F-B2E3-55BE435D4321}" type="presParOf" srcId="{81426A41-1646-4D8E-A845-6CEA701BD940}" destId="{F8A48A9E-BAF1-405D-A78E-716D4312A80B}" srcOrd="1" destOrd="0" presId="urn:microsoft.com/office/officeart/2005/8/layout/hierarchy1"/>
    <dgm:cxn modelId="{8518227C-719D-4B76-8572-EF5134ED5166}" type="presParOf" srcId="{D1E69C6A-A512-465E-9BFC-636576FEF922}" destId="{7CBD5CCE-3C6D-4D2E-942F-111CD4AF86C9}" srcOrd="1" destOrd="0" presId="urn:microsoft.com/office/officeart/2005/8/layout/hierarchy1"/>
    <dgm:cxn modelId="{C78C6435-9B6F-4284-A332-3FE8468F97C3}" type="presParOf" srcId="{7CBD5CCE-3C6D-4D2E-942F-111CD4AF86C9}" destId="{0D1F0300-8DAE-4234-B2F4-CFBFCDEF6277}" srcOrd="0" destOrd="0" presId="urn:microsoft.com/office/officeart/2005/8/layout/hierarchy1"/>
    <dgm:cxn modelId="{19382B18-1901-47B5-8F82-FD2D3E6F62CE}" type="presParOf" srcId="{7CBD5CCE-3C6D-4D2E-942F-111CD4AF86C9}" destId="{1DCE9FEF-701F-422E-96DB-874BF5FCF56C}" srcOrd="1" destOrd="0" presId="urn:microsoft.com/office/officeart/2005/8/layout/hierarchy1"/>
    <dgm:cxn modelId="{274F2381-3665-4004-84BF-4964FF2A33EA}" type="presParOf" srcId="{1DCE9FEF-701F-422E-96DB-874BF5FCF56C}" destId="{EC1E7B88-139B-4B8E-94C6-B9EE1D2F7008}" srcOrd="0" destOrd="0" presId="urn:microsoft.com/office/officeart/2005/8/layout/hierarchy1"/>
    <dgm:cxn modelId="{1EB1B0E0-9638-48F5-B42C-C6D460040322}" type="presParOf" srcId="{EC1E7B88-139B-4B8E-94C6-B9EE1D2F7008}" destId="{406FF522-19F1-4189-8F4A-0A39B724F8A7}" srcOrd="0" destOrd="0" presId="urn:microsoft.com/office/officeart/2005/8/layout/hierarchy1"/>
    <dgm:cxn modelId="{A3CC4665-9068-4220-8C3B-A9B20948C4A7}" type="presParOf" srcId="{EC1E7B88-139B-4B8E-94C6-B9EE1D2F7008}" destId="{AD06251A-DF94-41AF-AB50-7E78E1DDC1F9}" srcOrd="1" destOrd="0" presId="urn:microsoft.com/office/officeart/2005/8/layout/hierarchy1"/>
    <dgm:cxn modelId="{BFB920BD-ACD0-4040-B56B-E104F8EBF48E}" type="presParOf" srcId="{1DCE9FEF-701F-422E-96DB-874BF5FCF56C}" destId="{1748EC93-2670-4B1C-AF68-60F21191C95E}" srcOrd="1" destOrd="0" presId="urn:microsoft.com/office/officeart/2005/8/layout/hierarchy1"/>
    <dgm:cxn modelId="{FABA40B8-8629-4C90-9295-99B1CE9EB280}" type="presParOf" srcId="{1748EC93-2670-4B1C-AF68-60F21191C95E}" destId="{3E5F81FC-D1B6-453D-B0D6-72360CF15323}" srcOrd="0" destOrd="0" presId="urn:microsoft.com/office/officeart/2005/8/layout/hierarchy1"/>
    <dgm:cxn modelId="{8C0C4E36-9E52-4263-95F2-F0785140D12E}" type="presParOf" srcId="{1748EC93-2670-4B1C-AF68-60F21191C95E}" destId="{AB3B7499-38A9-45F9-A1A8-0C83D488450F}" srcOrd="1" destOrd="0" presId="urn:microsoft.com/office/officeart/2005/8/layout/hierarchy1"/>
    <dgm:cxn modelId="{86D5B345-2A85-455F-903D-2EDF26714A28}" type="presParOf" srcId="{AB3B7499-38A9-45F9-A1A8-0C83D488450F}" destId="{13FB58EE-2A7B-4B44-A5AD-7E27CA12A503}" srcOrd="0" destOrd="0" presId="urn:microsoft.com/office/officeart/2005/8/layout/hierarchy1"/>
    <dgm:cxn modelId="{B423F995-96E0-42B9-ACB9-22A0B47C02F4}" type="presParOf" srcId="{13FB58EE-2A7B-4B44-A5AD-7E27CA12A503}" destId="{B208DE6B-F90F-4EF8-868B-97DC1448C2AB}" srcOrd="0" destOrd="0" presId="urn:microsoft.com/office/officeart/2005/8/layout/hierarchy1"/>
    <dgm:cxn modelId="{5FE418EB-501D-432A-924A-87D3F89B5124}" type="presParOf" srcId="{13FB58EE-2A7B-4B44-A5AD-7E27CA12A503}" destId="{7AC9431F-CF48-4BE4-BB4E-6CB5D8DAFEAA}" srcOrd="1" destOrd="0" presId="urn:microsoft.com/office/officeart/2005/8/layout/hierarchy1"/>
    <dgm:cxn modelId="{29732807-F2F9-493E-AED9-0FD776151E6A}" type="presParOf" srcId="{AB3B7499-38A9-45F9-A1A8-0C83D488450F}" destId="{1A3C5CC9-94DA-443F-B4FA-F32644BF1590}" srcOrd="1" destOrd="0" presId="urn:microsoft.com/office/officeart/2005/8/layout/hierarchy1"/>
    <dgm:cxn modelId="{B97350BE-80F2-4136-BE69-50CFD8065006}" type="presParOf" srcId="{7CBD5CCE-3C6D-4D2E-942F-111CD4AF86C9}" destId="{406CD2D2-93FA-4BF2-BD87-8743318D89C5}" srcOrd="2" destOrd="0" presId="urn:microsoft.com/office/officeart/2005/8/layout/hierarchy1"/>
    <dgm:cxn modelId="{98D78E67-7644-4260-9132-962CACD13A0C}" type="presParOf" srcId="{7CBD5CCE-3C6D-4D2E-942F-111CD4AF86C9}" destId="{0DD62374-8AB1-409D-B380-8F207A8B6AF6}" srcOrd="3" destOrd="0" presId="urn:microsoft.com/office/officeart/2005/8/layout/hierarchy1"/>
    <dgm:cxn modelId="{AB0A915E-72AA-4A9C-93D5-BFAFA12A0D89}" type="presParOf" srcId="{0DD62374-8AB1-409D-B380-8F207A8B6AF6}" destId="{3466E0EE-556A-42F3-9698-A7E49F91F7FB}" srcOrd="0" destOrd="0" presId="urn:microsoft.com/office/officeart/2005/8/layout/hierarchy1"/>
    <dgm:cxn modelId="{6BC3A719-CB5C-44CA-B0AF-D095F5E52D97}" type="presParOf" srcId="{3466E0EE-556A-42F3-9698-A7E49F91F7FB}" destId="{7F9E3BA1-F784-40CF-8FB0-09136C6A4055}" srcOrd="0" destOrd="0" presId="urn:microsoft.com/office/officeart/2005/8/layout/hierarchy1"/>
    <dgm:cxn modelId="{D57D3B8C-69DC-4C1C-8012-9FA9565DFC2C}" type="presParOf" srcId="{3466E0EE-556A-42F3-9698-A7E49F91F7FB}" destId="{71922B74-B168-4C5A-8178-AD8083AF087F}" srcOrd="1" destOrd="0" presId="urn:microsoft.com/office/officeart/2005/8/layout/hierarchy1"/>
    <dgm:cxn modelId="{EA15D913-6416-4E9D-8565-98E77255BDBA}" type="presParOf" srcId="{0DD62374-8AB1-409D-B380-8F207A8B6AF6}" destId="{9B47D230-3690-47D1-8D2D-25712D4270B5}" srcOrd="1" destOrd="0" presId="urn:microsoft.com/office/officeart/2005/8/layout/hierarchy1"/>
    <dgm:cxn modelId="{072C872D-77FE-413E-83F8-FD607B839563}" type="presParOf" srcId="{9B47D230-3690-47D1-8D2D-25712D4270B5}" destId="{C9528F3A-60B6-4272-B184-A5DF2B8308D9}" srcOrd="0" destOrd="0" presId="urn:microsoft.com/office/officeart/2005/8/layout/hierarchy1"/>
    <dgm:cxn modelId="{E2A5F701-E95E-4B6C-BFEE-4BC168604DD8}" type="presParOf" srcId="{9B47D230-3690-47D1-8D2D-25712D4270B5}" destId="{AE327F8E-2BF1-4498-A83A-40439E5E5D3F}" srcOrd="1" destOrd="0" presId="urn:microsoft.com/office/officeart/2005/8/layout/hierarchy1"/>
    <dgm:cxn modelId="{41D3CC56-55DF-479A-9ACB-1261E6431BA3}" type="presParOf" srcId="{AE327F8E-2BF1-4498-A83A-40439E5E5D3F}" destId="{DCE8D901-014E-4995-B318-36AC022D2AC9}" srcOrd="0" destOrd="0" presId="urn:microsoft.com/office/officeart/2005/8/layout/hierarchy1"/>
    <dgm:cxn modelId="{E599CFCA-0E13-450E-957C-E9A09761A8AC}" type="presParOf" srcId="{DCE8D901-014E-4995-B318-36AC022D2AC9}" destId="{E9D78FC5-59DD-4CD2-BEEB-5F0AFE807E24}" srcOrd="0" destOrd="0" presId="urn:microsoft.com/office/officeart/2005/8/layout/hierarchy1"/>
    <dgm:cxn modelId="{0819F8DE-7804-44B4-B560-E5CBCD6FBBB6}" type="presParOf" srcId="{DCE8D901-014E-4995-B318-36AC022D2AC9}" destId="{F1AB24DC-6E0B-424F-9BBA-BEC3857B983B}" srcOrd="1" destOrd="0" presId="urn:microsoft.com/office/officeart/2005/8/layout/hierarchy1"/>
    <dgm:cxn modelId="{9589E01C-6A3C-491E-A61A-3276A0EE4437}" type="presParOf" srcId="{AE327F8E-2BF1-4498-A83A-40439E5E5D3F}" destId="{621EE88B-3373-4070-A608-2B738F246680}" srcOrd="1" destOrd="0" presId="urn:microsoft.com/office/officeart/2005/8/layout/hierarchy1"/>
    <dgm:cxn modelId="{FA7CF9AA-8C07-4660-B82F-3A069FBF76F2}" type="presParOf" srcId="{7CBD5CCE-3C6D-4D2E-942F-111CD4AF86C9}" destId="{8B8608B1-0538-4B6F-9612-CC32CA7BA47B}" srcOrd="4" destOrd="0" presId="urn:microsoft.com/office/officeart/2005/8/layout/hierarchy1"/>
    <dgm:cxn modelId="{72B7D97D-C307-43E9-A93F-5682B26A7E0E}" type="presParOf" srcId="{7CBD5CCE-3C6D-4D2E-942F-111CD4AF86C9}" destId="{8A597A33-6FE2-4141-B048-5A34817EB7CE}" srcOrd="5" destOrd="0" presId="urn:microsoft.com/office/officeart/2005/8/layout/hierarchy1"/>
    <dgm:cxn modelId="{356C016A-2871-4FD1-A024-ECC41A647B63}" type="presParOf" srcId="{8A597A33-6FE2-4141-B048-5A34817EB7CE}" destId="{E3F65DE0-6762-43C1-AD8C-2BF3568C17F9}" srcOrd="0" destOrd="0" presId="urn:microsoft.com/office/officeart/2005/8/layout/hierarchy1"/>
    <dgm:cxn modelId="{3239A9D9-4103-4219-8C6B-E3A910E3BBB7}" type="presParOf" srcId="{E3F65DE0-6762-43C1-AD8C-2BF3568C17F9}" destId="{F0D3C347-1976-4C35-85A9-FCA03831C536}" srcOrd="0" destOrd="0" presId="urn:microsoft.com/office/officeart/2005/8/layout/hierarchy1"/>
    <dgm:cxn modelId="{D836B0A5-E7D0-4A82-9955-A2E43214E330}" type="presParOf" srcId="{E3F65DE0-6762-43C1-AD8C-2BF3568C17F9}" destId="{247D97DE-3C52-45D7-86F2-B3C1779226B0}" srcOrd="1" destOrd="0" presId="urn:microsoft.com/office/officeart/2005/8/layout/hierarchy1"/>
    <dgm:cxn modelId="{41011417-B750-4753-95A3-5D02D557CF3E}" type="presParOf" srcId="{8A597A33-6FE2-4141-B048-5A34817EB7CE}" destId="{0261B7C1-ADE9-49E9-B57F-534800D1ED0A}" srcOrd="1" destOrd="0" presId="urn:microsoft.com/office/officeart/2005/8/layout/hierarchy1"/>
    <dgm:cxn modelId="{AD3EDB1A-38B9-416D-9426-0E85DFF35204}" type="presParOf" srcId="{0261B7C1-ADE9-49E9-B57F-534800D1ED0A}" destId="{E8A22532-B00A-446F-A5D0-259A35D83BF8}" srcOrd="0" destOrd="0" presId="urn:microsoft.com/office/officeart/2005/8/layout/hierarchy1"/>
    <dgm:cxn modelId="{32A0368C-322D-490D-BD1A-066BC3C51EE1}" type="presParOf" srcId="{0261B7C1-ADE9-49E9-B57F-534800D1ED0A}" destId="{3B7CB399-0B51-4D25-882C-B845253C0DC1}" srcOrd="1" destOrd="0" presId="urn:microsoft.com/office/officeart/2005/8/layout/hierarchy1"/>
    <dgm:cxn modelId="{E41B166A-76BD-4F56-AF49-897A30551174}" type="presParOf" srcId="{3B7CB399-0B51-4D25-882C-B845253C0DC1}" destId="{9586E5A1-B203-4A0F-BDD9-61328DD96B24}" srcOrd="0" destOrd="0" presId="urn:microsoft.com/office/officeart/2005/8/layout/hierarchy1"/>
    <dgm:cxn modelId="{BD54DE5B-4C79-45A2-9493-1F9D337F560D}" type="presParOf" srcId="{9586E5A1-B203-4A0F-BDD9-61328DD96B24}" destId="{B92509E1-29D0-43E8-9FA9-214480880E19}" srcOrd="0" destOrd="0" presId="urn:microsoft.com/office/officeart/2005/8/layout/hierarchy1"/>
    <dgm:cxn modelId="{12E7748E-0BAF-4B8C-A99E-4D1C51447E5F}" type="presParOf" srcId="{9586E5A1-B203-4A0F-BDD9-61328DD96B24}" destId="{98A753C9-8A6D-433D-A171-0C9BEE477E0C}" srcOrd="1" destOrd="0" presId="urn:microsoft.com/office/officeart/2005/8/layout/hierarchy1"/>
    <dgm:cxn modelId="{3009E2B2-4606-4520-BC37-0A64DC3D2E95}" type="presParOf" srcId="{3B7CB399-0B51-4D25-882C-B845253C0DC1}" destId="{86E3937B-8398-4FAF-97E0-9D70590944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22532-B00A-446F-A5D0-259A35D83BF8}">
      <dsp:nvSpPr>
        <dsp:cNvPr id="0" name=""/>
        <dsp:cNvSpPr/>
      </dsp:nvSpPr>
      <dsp:spPr>
        <a:xfrm>
          <a:off x="6720137" y="2687586"/>
          <a:ext cx="91440" cy="5004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92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608B1-0538-4B6F-9612-CC32CA7BA47B}">
      <dsp:nvSpPr>
        <dsp:cNvPr id="0" name=""/>
        <dsp:cNvSpPr/>
      </dsp:nvSpPr>
      <dsp:spPr>
        <a:xfrm>
          <a:off x="4188870" y="1094316"/>
          <a:ext cx="2576987" cy="500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60"/>
              </a:lnTo>
              <a:lnTo>
                <a:pt x="1728112" y="149960"/>
              </a:lnTo>
              <a:lnTo>
                <a:pt x="1728112" y="2999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28F3A-60B6-4272-B184-A5DF2B8308D9}">
      <dsp:nvSpPr>
        <dsp:cNvPr id="0" name=""/>
        <dsp:cNvSpPr/>
      </dsp:nvSpPr>
      <dsp:spPr>
        <a:xfrm>
          <a:off x="4143150" y="2687586"/>
          <a:ext cx="91440" cy="5004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92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CD2D2-93FA-4BF2-BD87-8743318D89C5}">
      <dsp:nvSpPr>
        <dsp:cNvPr id="0" name=""/>
        <dsp:cNvSpPr/>
      </dsp:nvSpPr>
      <dsp:spPr>
        <a:xfrm>
          <a:off x="4143150" y="1094316"/>
          <a:ext cx="91440" cy="5004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9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F81FC-D1B6-453D-B0D6-72360CF15323}">
      <dsp:nvSpPr>
        <dsp:cNvPr id="0" name=""/>
        <dsp:cNvSpPr/>
      </dsp:nvSpPr>
      <dsp:spPr>
        <a:xfrm>
          <a:off x="1566162" y="2687586"/>
          <a:ext cx="91440" cy="5004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992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F0300-8DAE-4234-B2F4-CFBFCDEF6277}">
      <dsp:nvSpPr>
        <dsp:cNvPr id="0" name=""/>
        <dsp:cNvSpPr/>
      </dsp:nvSpPr>
      <dsp:spPr>
        <a:xfrm>
          <a:off x="1611882" y="1094316"/>
          <a:ext cx="2576987" cy="500496"/>
        </a:xfrm>
        <a:custGeom>
          <a:avLst/>
          <a:gdLst/>
          <a:ahLst/>
          <a:cxnLst/>
          <a:rect l="0" t="0" r="0" b="0"/>
          <a:pathLst>
            <a:path>
              <a:moveTo>
                <a:pt x="1728112" y="0"/>
              </a:moveTo>
              <a:lnTo>
                <a:pt x="1728112" y="149960"/>
              </a:lnTo>
              <a:lnTo>
                <a:pt x="0" y="149960"/>
              </a:lnTo>
              <a:lnTo>
                <a:pt x="0" y="2999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CB2F6-3C9A-412A-B612-16C35851288D}">
      <dsp:nvSpPr>
        <dsp:cNvPr id="0" name=""/>
        <dsp:cNvSpPr/>
      </dsp:nvSpPr>
      <dsp:spPr>
        <a:xfrm>
          <a:off x="3091587" y="1543"/>
          <a:ext cx="2194564" cy="10927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48A9E-BAF1-405D-A78E-716D4312A80B}">
      <dsp:nvSpPr>
        <dsp:cNvPr id="0" name=""/>
        <dsp:cNvSpPr/>
      </dsp:nvSpPr>
      <dsp:spPr>
        <a:xfrm>
          <a:off x="3282799" y="183194"/>
          <a:ext cx="2194564" cy="10927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S4-L2</a:t>
          </a:r>
          <a:b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</a:b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Project</a:t>
          </a:r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D. Loyola (DLR)</a:t>
          </a:r>
          <a:endParaRPr lang="en-US" sz="1800" kern="1200" dirty="0"/>
        </a:p>
      </dsp:txBody>
      <dsp:txXfrm>
        <a:off x="3282799" y="183194"/>
        <a:ext cx="2194564" cy="1092773"/>
      </dsp:txXfrm>
    </dsp:sp>
    <dsp:sp modelId="{406FF522-19F1-4189-8F4A-0A39B724F8A7}">
      <dsp:nvSpPr>
        <dsp:cNvPr id="0" name=""/>
        <dsp:cNvSpPr/>
      </dsp:nvSpPr>
      <dsp:spPr>
        <a:xfrm>
          <a:off x="514600" y="1594812"/>
          <a:ext cx="2194564" cy="109277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6251A-DF94-41AF-AB50-7E78E1DDC1F9}">
      <dsp:nvSpPr>
        <dsp:cNvPr id="0" name=""/>
        <dsp:cNvSpPr/>
      </dsp:nvSpPr>
      <dsp:spPr>
        <a:xfrm>
          <a:off x="705811" y="1776463"/>
          <a:ext cx="2194564" cy="1092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Algorithm</a:t>
          </a:r>
          <a:b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</a:br>
          <a:r>
            <a:rPr lang="en-GB" sz="1800" b="1" kern="1200" dirty="0" smtClean="0">
              <a:latin typeface="Calibri"/>
              <a:ea typeface="+mn-ea"/>
              <a:cs typeface="+mn-cs"/>
            </a:rPr>
            <a:t>Bread-boarding</a:t>
          </a:r>
          <a:endParaRPr lang="en-GB" sz="1800" b="1" i="0" u="none" strike="noStrike" kern="1200" baseline="0" dirty="0" smtClean="0">
            <a:latin typeface="Calibri"/>
            <a:ea typeface="+mn-ea"/>
            <a:cs typeface="+mn-cs"/>
          </a:endParaRPr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R. </a:t>
          </a:r>
          <a:r>
            <a:rPr lang="en-GB" sz="1800" b="0" i="0" u="none" strike="noStrike" kern="1200" baseline="0" dirty="0" err="1" smtClean="0">
              <a:latin typeface="Calibri"/>
              <a:ea typeface="+mn-ea"/>
              <a:cs typeface="+mn-cs"/>
            </a:rPr>
            <a:t>Siddans</a:t>
          </a: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 (RAL)</a:t>
          </a:r>
        </a:p>
      </dsp:txBody>
      <dsp:txXfrm>
        <a:off x="737817" y="1808469"/>
        <a:ext cx="2130552" cy="1028761"/>
      </dsp:txXfrm>
    </dsp:sp>
    <dsp:sp modelId="{B208DE6B-F90F-4EF8-868B-97DC1448C2AB}">
      <dsp:nvSpPr>
        <dsp:cNvPr id="0" name=""/>
        <dsp:cNvSpPr/>
      </dsp:nvSpPr>
      <dsp:spPr>
        <a:xfrm>
          <a:off x="514600" y="3188082"/>
          <a:ext cx="2194564" cy="109277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9431F-CF48-4BE4-BB4E-6CB5D8DAFEAA}">
      <dsp:nvSpPr>
        <dsp:cNvPr id="0" name=""/>
        <dsp:cNvSpPr/>
      </dsp:nvSpPr>
      <dsp:spPr>
        <a:xfrm>
          <a:off x="705811" y="3369733"/>
          <a:ext cx="2194564" cy="1092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Algorithm Team</a:t>
          </a:r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BIRA, DLR, IUP, KNMI, LOA/Catalysts, RAL</a:t>
          </a:r>
        </a:p>
      </dsp:txBody>
      <dsp:txXfrm>
        <a:off x="737817" y="3401739"/>
        <a:ext cx="2130552" cy="1028761"/>
      </dsp:txXfrm>
    </dsp:sp>
    <dsp:sp modelId="{7F9E3BA1-F784-40CF-8FB0-09136C6A4055}">
      <dsp:nvSpPr>
        <dsp:cNvPr id="0" name=""/>
        <dsp:cNvSpPr/>
      </dsp:nvSpPr>
      <dsp:spPr>
        <a:xfrm>
          <a:off x="3091587" y="1594812"/>
          <a:ext cx="2194564" cy="109277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22B74-B168-4C5A-8178-AD8083AF087F}">
      <dsp:nvSpPr>
        <dsp:cNvPr id="0" name=""/>
        <dsp:cNvSpPr/>
      </dsp:nvSpPr>
      <dsp:spPr>
        <a:xfrm>
          <a:off x="3282799" y="1776463"/>
          <a:ext cx="2194564" cy="1092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Independent</a:t>
          </a:r>
          <a:b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</a:b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Verification</a:t>
          </a:r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T. Wagner (MPIC)</a:t>
          </a:r>
        </a:p>
      </dsp:txBody>
      <dsp:txXfrm>
        <a:off x="3314805" y="1808469"/>
        <a:ext cx="2130552" cy="1028761"/>
      </dsp:txXfrm>
    </dsp:sp>
    <dsp:sp modelId="{E9D78FC5-59DD-4CD2-BEEB-5F0AFE807E24}">
      <dsp:nvSpPr>
        <dsp:cNvPr id="0" name=""/>
        <dsp:cNvSpPr/>
      </dsp:nvSpPr>
      <dsp:spPr>
        <a:xfrm>
          <a:off x="3091587" y="3188082"/>
          <a:ext cx="2194564" cy="109277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B24DC-6E0B-424F-9BBA-BEC3857B983B}">
      <dsp:nvSpPr>
        <dsp:cNvPr id="0" name=""/>
        <dsp:cNvSpPr/>
      </dsp:nvSpPr>
      <dsp:spPr>
        <a:xfrm>
          <a:off x="3282799" y="3369733"/>
          <a:ext cx="2194564" cy="1092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Verification Team</a:t>
          </a:r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BIRA, DLR, IUP, KNMI, MPIC, RAL, </a:t>
          </a:r>
          <a:r>
            <a:rPr lang="en-GB" sz="1800" b="0" i="0" u="none" strike="noStrike" kern="1200" baseline="0" dirty="0" err="1" smtClean="0">
              <a:latin typeface="Calibri"/>
              <a:ea typeface="+mn-ea"/>
              <a:cs typeface="+mn-cs"/>
            </a:rPr>
            <a:t>Rayference</a:t>
          </a:r>
          <a:endParaRPr lang="en-GB" sz="1800" b="0" i="0" u="none" strike="noStrike" kern="1200" baseline="0" dirty="0" smtClean="0">
            <a:latin typeface="Calibri"/>
            <a:ea typeface="+mn-ea"/>
            <a:cs typeface="+mn-cs"/>
          </a:endParaRPr>
        </a:p>
      </dsp:txBody>
      <dsp:txXfrm>
        <a:off x="3314805" y="3401739"/>
        <a:ext cx="2130552" cy="1028761"/>
      </dsp:txXfrm>
    </dsp:sp>
    <dsp:sp modelId="{F0D3C347-1976-4C35-85A9-FCA03831C536}">
      <dsp:nvSpPr>
        <dsp:cNvPr id="0" name=""/>
        <dsp:cNvSpPr/>
      </dsp:nvSpPr>
      <dsp:spPr>
        <a:xfrm>
          <a:off x="5668575" y="1594812"/>
          <a:ext cx="2194564" cy="1092773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D97DE-3C52-45D7-86F2-B3C1779226B0}">
      <dsp:nvSpPr>
        <dsp:cNvPr id="0" name=""/>
        <dsp:cNvSpPr/>
      </dsp:nvSpPr>
      <dsp:spPr>
        <a:xfrm>
          <a:off x="5859787" y="1776463"/>
          <a:ext cx="2194564" cy="1092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Processor</a:t>
          </a:r>
          <a:b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</a:b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Suite</a:t>
          </a:r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W. Zimmer (DLR)</a:t>
          </a:r>
        </a:p>
      </dsp:txBody>
      <dsp:txXfrm>
        <a:off x="5891793" y="1808469"/>
        <a:ext cx="2130552" cy="1028761"/>
      </dsp:txXfrm>
    </dsp:sp>
    <dsp:sp modelId="{B92509E1-29D0-43E8-9FA9-214480880E19}">
      <dsp:nvSpPr>
        <dsp:cNvPr id="0" name=""/>
        <dsp:cNvSpPr/>
      </dsp:nvSpPr>
      <dsp:spPr>
        <a:xfrm>
          <a:off x="5668575" y="3188082"/>
          <a:ext cx="2194564" cy="1092773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753C9-8A6D-433D-A171-0C9BEE477E0C}">
      <dsp:nvSpPr>
        <dsp:cNvPr id="0" name=""/>
        <dsp:cNvSpPr/>
      </dsp:nvSpPr>
      <dsp:spPr>
        <a:xfrm>
          <a:off x="5859787" y="3369733"/>
          <a:ext cx="2194564" cy="1092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u="none" strike="noStrike" kern="1200" baseline="0" dirty="0" smtClean="0">
              <a:latin typeface="Calibri"/>
              <a:ea typeface="+mn-ea"/>
              <a:cs typeface="+mn-cs"/>
            </a:rPr>
            <a:t>Processor Team</a:t>
          </a:r>
        </a:p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Catalysts, DLR,</a:t>
          </a:r>
          <a:b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</a:b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KNMI, RAL, </a:t>
          </a:r>
          <a:b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</a:br>
          <a:r>
            <a:rPr lang="en-GB" sz="1800" b="0" i="0" u="none" strike="noStrike" kern="1200" baseline="0" dirty="0" smtClean="0">
              <a:latin typeface="Calibri"/>
              <a:ea typeface="+mn-ea"/>
              <a:cs typeface="+mn-cs"/>
            </a:rPr>
            <a:t>S&amp;T</a:t>
          </a:r>
        </a:p>
      </dsp:txBody>
      <dsp:txXfrm>
        <a:off x="5891793" y="3401739"/>
        <a:ext cx="2130552" cy="1028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image" Target="../media/image25.png"/><Relationship Id="rId2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42B47-E3E4-4BEC-832A-5B040640931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80F1B-A9B0-4102-A965-E217D5DC8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5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12/5/19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DLR-IMF </a:t>
            </a:r>
            <a:r>
              <a:rPr lang="en-US" dirty="0" err="1" smtClean="0"/>
              <a:t>entwickelt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</a:t>
            </a:r>
            <a:r>
              <a:rPr lang="en-US" baseline="0" dirty="0" smtClean="0"/>
              <a:t> S-4 </a:t>
            </a:r>
            <a:r>
              <a:rPr lang="en-US" baseline="0" dirty="0" err="1" smtClean="0"/>
              <a:t>sogar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mehr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Produkte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</a:t>
            </a:r>
            <a:r>
              <a:rPr lang="en-US" baseline="0" dirty="0" smtClean="0"/>
              <a:t> S-5P, </a:t>
            </a:r>
            <a:r>
              <a:rPr lang="en-US" baseline="0" dirty="0" err="1" smtClean="0"/>
              <a:t>vor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auch</a:t>
            </a:r>
            <a:r>
              <a:rPr lang="en-US" baseline="0" dirty="0" smtClean="0"/>
              <a:t> NO2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839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5" descr="Folie_1-01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>
                <a:latin typeface="Corbel" panose="020B0503020204020204" pitchFamily="34" charset="0"/>
              </a:defRPr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de-DE" noProof="0" dirty="0" smtClean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401424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: ganzseitig  Bild /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69" y="533333"/>
            <a:ext cx="10898838" cy="738358"/>
          </a:xfrm>
        </p:spPr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2464" y="1476750"/>
            <a:ext cx="10925627" cy="433900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4893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DFD: Titel +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48169" y="1591568"/>
            <a:ext cx="10898838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"/>
              <a:defRPr/>
            </a:lvl1pPr>
            <a:lvl2pPr marL="745728" indent="-214290">
              <a:buFont typeface="Symbol" panose="05050102010706020507" pitchFamily="18" charset="2"/>
              <a:buChar char=""/>
              <a:defRPr/>
            </a:lvl2pPr>
            <a:lvl3pPr marL="1281452" indent="-214290">
              <a:buFont typeface="Symbol" panose="05050102010706020507" pitchFamily="18" charset="2"/>
              <a:buChar char=""/>
              <a:defRPr/>
            </a:lvl3pPr>
            <a:lvl4pPr marL="1812891" indent="-214290">
              <a:buFont typeface="Symbol" panose="05050102010706020507" pitchFamily="18" charset="2"/>
              <a:buChar char=""/>
              <a:defRPr/>
            </a:lvl4pPr>
            <a:lvl5pPr marL="2344329" indent="-214290">
              <a:buFont typeface="Symbol" panose="05050102010706020507" pitchFamily="18" charset="2"/>
              <a:buChar char=""/>
              <a:defRPr/>
            </a:lvl5pPr>
          </a:lstStyle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48169" y="530696"/>
            <a:ext cx="10898838" cy="738358"/>
          </a:xfrm>
        </p:spPr>
        <p:txBody>
          <a:bodyPr/>
          <a:lstStyle/>
          <a:p>
            <a:r>
              <a:rPr lang="en-GB" dirty="0" smtClean="0"/>
              <a:t>Headline </a:t>
            </a:r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2nd line </a:t>
            </a:r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</a:t>
            </a:r>
            <a:r>
              <a:rPr lang="en-GB" dirty="0" err="1" smtClean="0"/>
              <a:t>dorum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61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: mit Bild /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69" y="533333"/>
            <a:ext cx="10898838" cy="738358"/>
          </a:xfrm>
        </p:spPr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8170" y="1476750"/>
            <a:ext cx="5449419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-"/>
              <a:defRPr/>
            </a:lvl1pPr>
            <a:lvl2pPr marL="745728" indent="-214290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81452" indent="-214290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812891" indent="-214290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344329" indent="-214290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smtClean="0"/>
              <a:t>Fourth </a:t>
            </a:r>
            <a:r>
              <a:rPr lang="en-GB" noProof="0" dirty="0" smtClean="0"/>
              <a:t>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65631" y="1476750"/>
            <a:ext cx="5282458" cy="433900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032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: vollforma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8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: 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69" y="533333"/>
            <a:ext cx="10898838" cy="738358"/>
          </a:xfrm>
        </p:spPr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8170" y="1476750"/>
            <a:ext cx="5449419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-"/>
              <a:defRPr/>
            </a:lvl1pPr>
            <a:lvl2pPr marL="745728" indent="-214290">
              <a:buFont typeface="Symbol" panose="05050102010706020507" pitchFamily="18" charset="2"/>
              <a:buChar char="-"/>
              <a:defRPr/>
            </a:lvl2pPr>
            <a:lvl3pPr marL="1281452" indent="-214290">
              <a:buFont typeface="Symbol" panose="05050102010706020507" pitchFamily="18" charset="2"/>
              <a:buChar char="-"/>
              <a:defRPr/>
            </a:lvl3pPr>
            <a:lvl4pPr marL="1812891" indent="-214290">
              <a:buFont typeface="Symbol" panose="05050102010706020507" pitchFamily="18" charset="2"/>
              <a:buChar char="-"/>
              <a:defRPr/>
            </a:lvl4pPr>
            <a:lvl5pPr marL="2344329" indent="-21429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65631" y="1476750"/>
            <a:ext cx="5929544" cy="433900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1548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 Bild max. Hö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70" y="533333"/>
            <a:ext cx="5449419" cy="738358"/>
          </a:xfrm>
        </p:spPr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8170" y="1476750"/>
            <a:ext cx="5449419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-"/>
              <a:defRPr/>
            </a:lvl1pPr>
            <a:lvl2pPr marL="745728" indent="-214290">
              <a:buFont typeface="Symbol" panose="05050102010706020507" pitchFamily="18" charset="2"/>
              <a:buChar char="-"/>
              <a:defRPr/>
            </a:lvl2pPr>
            <a:lvl3pPr marL="1281452" indent="-214290">
              <a:buFont typeface="Symbol" panose="05050102010706020507" pitchFamily="18" charset="2"/>
              <a:buChar char="-"/>
              <a:defRPr/>
            </a:lvl3pPr>
            <a:lvl4pPr marL="1812891" indent="-214290">
              <a:buFont typeface="Symbol" panose="05050102010706020507" pitchFamily="18" charset="2"/>
              <a:buChar char="-"/>
              <a:defRPr/>
            </a:lvl4pPr>
            <a:lvl5pPr marL="2344329" indent="-21429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65631" y="548727"/>
            <a:ext cx="5929544" cy="526702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149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 Vergleich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69" y="530515"/>
            <a:ext cx="10898838" cy="738358"/>
          </a:xfrm>
        </p:spPr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623554" y="1473935"/>
            <a:ext cx="5281375" cy="333502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6265631" y="1473935"/>
            <a:ext cx="5281375" cy="333502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8170" y="2024862"/>
            <a:ext cx="5281375" cy="3788077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"/>
              <a:defRPr/>
            </a:lvl1pPr>
            <a:lvl2pPr marL="745728" indent="-214290">
              <a:buFont typeface="Symbol" panose="05050102010706020507" pitchFamily="18" charset="2"/>
              <a:buChar char=""/>
              <a:defRPr/>
            </a:lvl2pPr>
            <a:lvl3pPr marL="1281452" indent="-214290">
              <a:buFont typeface="Symbol" panose="05050102010706020507" pitchFamily="18" charset="2"/>
              <a:buChar char=""/>
              <a:defRPr/>
            </a:lvl3pPr>
            <a:lvl4pPr marL="1812891" indent="-214290">
              <a:buFont typeface="Symbol" panose="05050102010706020507" pitchFamily="18" charset="2"/>
              <a:buChar char=""/>
              <a:defRPr/>
            </a:lvl4pPr>
            <a:lvl5pPr marL="2344329" indent="-214290">
              <a:buFont typeface="Symbol" panose="05050102010706020507" pitchFamily="18" charset="2"/>
              <a:buChar char=""/>
              <a:defRPr/>
            </a:lvl5pPr>
          </a:lstStyle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65631" y="2024862"/>
            <a:ext cx="5281375" cy="3788077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-"/>
              <a:defRPr/>
            </a:lvl1pPr>
            <a:lvl2pPr marL="745728" indent="-214290">
              <a:buFont typeface="Symbol" panose="05050102010706020507" pitchFamily="18" charset="2"/>
              <a:buChar char="-"/>
              <a:defRPr/>
            </a:lvl2pPr>
            <a:lvl3pPr marL="1281452" indent="-214290">
              <a:buFont typeface="Symbol" panose="05050102010706020507" pitchFamily="18" charset="2"/>
              <a:buChar char="-"/>
              <a:defRPr/>
            </a:lvl3pPr>
            <a:lvl4pPr marL="1812891" indent="-214290">
              <a:buFont typeface="Symbol" panose="05050102010706020507" pitchFamily="18" charset="2"/>
              <a:buChar char="-"/>
              <a:defRPr/>
            </a:lvl4pPr>
            <a:lvl5pPr marL="2344329" indent="-21429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1044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14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006103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OC: Titel +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48169" y="1591568"/>
            <a:ext cx="10898838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"/>
              <a:defRPr/>
            </a:lvl1pPr>
            <a:lvl2pPr marL="745728" indent="-214290">
              <a:buFont typeface="Symbol" panose="05050102010706020507" pitchFamily="18" charset="2"/>
              <a:buChar char=""/>
              <a:defRPr/>
            </a:lvl2pPr>
            <a:lvl3pPr marL="1281452" indent="-214290">
              <a:buFont typeface="Symbol" panose="05050102010706020507" pitchFamily="18" charset="2"/>
              <a:buChar char=""/>
              <a:defRPr/>
            </a:lvl3pPr>
            <a:lvl4pPr marL="1812891" indent="-214290">
              <a:buFont typeface="Symbol" panose="05050102010706020507" pitchFamily="18" charset="2"/>
              <a:buChar char=""/>
              <a:defRPr/>
            </a:lvl4pPr>
            <a:lvl5pPr marL="2344329" indent="-214290">
              <a:buFont typeface="Symbol" panose="05050102010706020507" pitchFamily="18" charset="2"/>
              <a:buChar char=""/>
              <a:defRPr/>
            </a:lvl5pPr>
          </a:lstStyle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48169" y="530696"/>
            <a:ext cx="10898838" cy="738358"/>
          </a:xfrm>
        </p:spPr>
        <p:txBody>
          <a:bodyPr/>
          <a:lstStyle/>
          <a:p>
            <a:r>
              <a:rPr lang="en-GB" dirty="0" smtClean="0"/>
              <a:t>Headline </a:t>
            </a:r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2nd line </a:t>
            </a:r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</a:t>
            </a:r>
            <a:r>
              <a:rPr lang="en-GB" dirty="0" err="1" smtClean="0"/>
              <a:t>dorum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88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5999" y="1591200"/>
            <a:ext cx="11228211" cy="4574898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20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psf\Host\Users\cd\Desktop\Startbild_4zu3-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71505" y="1573564"/>
            <a:ext cx="10375501" cy="741534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426653" algn="l"/>
              </a:tabLst>
              <a:defRPr b="1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71505" y="2430563"/>
            <a:ext cx="10375501" cy="1152267"/>
          </a:xfrm>
        </p:spPr>
        <p:txBody>
          <a:bodyPr/>
          <a:lstStyle>
            <a:lvl1pPr marL="0" indent="0">
              <a:buFontTx/>
              <a:buNone/>
              <a:defRPr sz="2900">
                <a:solidFill>
                  <a:srgbClr val="686868"/>
                </a:solidFill>
              </a:defRPr>
            </a:lvl1pPr>
          </a:lstStyle>
          <a:p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1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85" y="5858558"/>
            <a:ext cx="1143298" cy="76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040530" y="126028"/>
            <a:ext cx="9506475" cy="144033"/>
          </a:xfrm>
          <a:prstGeom prst="rect">
            <a:avLst/>
          </a:prstGeom>
        </p:spPr>
        <p:txBody>
          <a:bodyPr lIns="108860" tIns="54429" rIns="108860" bIns="54429"/>
          <a:lstStyle/>
          <a:p>
            <a:pPr defTabSz="1088592">
              <a:defRPr/>
            </a:pPr>
            <a:r>
              <a:rPr lang="de-DE" sz="2100" smtClean="0">
                <a:solidFill>
                  <a:srgbClr val="000000"/>
                </a:solidFill>
              </a:rPr>
              <a:t>DLR-Standardfoliensatz  •  April 2014</a:t>
            </a:r>
            <a:endParaRPr lang="de-DE" sz="2100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48170" y="126028"/>
            <a:ext cx="1392363" cy="144033"/>
          </a:xfrm>
          <a:prstGeom prst="rect">
            <a:avLst/>
          </a:prstGeom>
        </p:spPr>
        <p:txBody>
          <a:bodyPr lIns="108860" tIns="54429" rIns="108860" bIns="54429"/>
          <a:lstStyle/>
          <a:p>
            <a:pPr defTabSz="1088592">
              <a:defRPr/>
            </a:pPr>
            <a:r>
              <a:rPr sz="2100" smtClean="0">
                <a:solidFill>
                  <a:srgbClr val="000000"/>
                </a:solidFill>
              </a:rPr>
              <a:t>DLR.de  •  Folie </a:t>
            </a:r>
            <a:fld id="{18C7CB6D-895A-4F21-B0E7-2185F6FE5534}" type="slidenum">
              <a:rPr sz="2100" smtClean="0">
                <a:solidFill>
                  <a:srgbClr val="000000"/>
                </a:solidFill>
              </a:rPr>
              <a:pPr defTabSz="1088592">
                <a:defRPr/>
              </a:pPr>
              <a:t>‹#›</a:t>
            </a:fld>
            <a:endParaRPr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482800" cy="4574898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82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482800" cy="4574898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37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574898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 </a:t>
            </a:r>
            <a:endParaRPr lang="en-GB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15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6000" y="2141999"/>
            <a:ext cx="5482800" cy="37872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6224400" y="2142000"/>
            <a:ext cx="5482800" cy="37872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0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62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64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6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199"/>
            <a:ext cx="11221200" cy="458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  <a:br>
              <a:rPr lang="de-DE" noProof="0" dirty="0" smtClean="0"/>
            </a:br>
            <a:endParaRPr lang="de-DE" noProof="0" dirty="0" smtClean="0"/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pic>
        <p:nvPicPr>
          <p:cNvPr id="6" name="Picture 46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2" y="6175623"/>
            <a:ext cx="694847" cy="61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49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Corbel" panose="020B0503020204020204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0"/>
        </a:spcAft>
        <a:buFont typeface="Corbel" panose="020B0503020204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8598"/>
            <a:ext cx="12195175" cy="5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169" y="533333"/>
            <a:ext cx="10898838" cy="73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8167" y="1476750"/>
            <a:ext cx="10898838" cy="433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Master text format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34" y="6145049"/>
            <a:ext cx="762198" cy="51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978738" y="6660978"/>
            <a:ext cx="29283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088592"/>
            <a:fld id="{30922D6A-84E3-487D-948C-EF0927D060F6}" type="slidenum">
              <a:rPr lang="de-DE" sz="1300" b="1" smtClean="0">
                <a:solidFill>
                  <a:srgbClr val="FFFFFF"/>
                </a:solidFill>
                <a:cs typeface="Arial" pitchFamily="34" charset="0"/>
              </a:rPr>
              <a:pPr algn="r" defTabSz="1088592"/>
              <a:t>‹#›</a:t>
            </a:fld>
            <a:r>
              <a:rPr lang="de-DE" sz="1300" b="1" dirty="0" smtClean="0">
                <a:solidFill>
                  <a:srgbClr val="FFFFFF"/>
                </a:solidFill>
                <a:cs typeface="Arial" pitchFamily="34" charset="0"/>
              </a:rPr>
              <a:t> / 24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922316" y="116569"/>
            <a:ext cx="3984744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088592"/>
            <a:r>
              <a:rPr lang="de-DE" sz="1300" smtClean="0">
                <a:solidFill>
                  <a:srgbClr val="898989"/>
                </a:solidFill>
                <a:cs typeface="Arial" pitchFamily="34" charset="0"/>
              </a:rPr>
              <a:t>Deutsches Fernerkundungsdatenzentrum</a:t>
            </a:r>
            <a:endParaRPr lang="de-DE" sz="1300" dirty="0" smtClean="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1088592" rtl="0" eaLnBrk="1" latinLnBrk="0" hangingPunct="1">
        <a:spcBef>
          <a:spcPct val="0"/>
        </a:spcBef>
        <a:buNone/>
        <a:defRPr sz="2900" b="1" kern="1200">
          <a:solidFill>
            <a:srgbClr val="686868"/>
          </a:solidFill>
          <a:latin typeface="+mj-lt"/>
          <a:ea typeface="+mj-ea"/>
          <a:cs typeface="Arial" pitchFamily="34" charset="0"/>
        </a:defRPr>
      </a:lvl1pPr>
    </p:titleStyle>
    <p:bodyStyle>
      <a:lvl1pPr marL="214290" indent="-214290" algn="l" defTabSz="1088592" rtl="0" eaLnBrk="1" latinLnBrk="0" hangingPunct="1">
        <a:spcBef>
          <a:spcPts val="1429"/>
        </a:spcBef>
        <a:spcAft>
          <a:spcPts val="1191"/>
        </a:spcAft>
        <a:buFont typeface="Symbol" panose="05050102010706020507" pitchFamily="18" charset="2"/>
        <a:buChar char="-"/>
        <a:defRPr sz="2100" b="0" kern="120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745728" indent="-214290" algn="l" defTabSz="1088592" rtl="0" eaLnBrk="1" latinLnBrk="0" hangingPunct="1">
        <a:spcBef>
          <a:spcPts val="0"/>
        </a:spcBef>
        <a:spcAft>
          <a:spcPts val="1191"/>
        </a:spcAft>
        <a:buFont typeface="Symbol" panose="05050102010706020507" pitchFamily="18" charset="2"/>
        <a:buChar char="-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2pPr>
      <a:lvl3pPr marL="1281452" indent="-214290" algn="l" defTabSz="1088592" rtl="0" eaLnBrk="1" latinLnBrk="0" hangingPunct="1">
        <a:spcBef>
          <a:spcPts val="714"/>
        </a:spcBef>
        <a:spcAft>
          <a:spcPts val="0"/>
        </a:spcAft>
        <a:buFont typeface="Symbol" panose="05050102010706020507" pitchFamily="18" charset="2"/>
        <a:buChar char="-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3pPr>
      <a:lvl4pPr marL="1812891" indent="-214290" algn="l" defTabSz="1088592" rtl="0" eaLnBrk="1" latinLnBrk="0" hangingPunct="1">
        <a:spcBef>
          <a:spcPts val="714"/>
        </a:spcBef>
        <a:spcAft>
          <a:spcPts val="0"/>
        </a:spcAft>
        <a:buFont typeface="Symbol" panose="05050102010706020507" pitchFamily="18" charset="2"/>
        <a:buChar char="-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4pPr>
      <a:lvl5pPr marL="2344329" indent="-214290" algn="l" defTabSz="1088592" rtl="0" eaLnBrk="1" latinLnBrk="0" hangingPunct="1">
        <a:spcBef>
          <a:spcPts val="714"/>
        </a:spcBef>
        <a:spcAft>
          <a:spcPts val="0"/>
        </a:spcAft>
        <a:buFont typeface="Symbol" panose="05050102010706020507" pitchFamily="18" charset="2"/>
        <a:buChar char="-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5pPr>
      <a:lvl6pPr marL="2993627" indent="-272148" algn="l" defTabSz="10885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923" indent="-272148" algn="l" defTabSz="10885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220" indent="-272148" algn="l" defTabSz="10885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515" indent="-272148" algn="l" defTabSz="10885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96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92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888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183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479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776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71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367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45.png"/><Relationship Id="rId8" Type="http://schemas.openxmlformats.org/officeDocument/2006/relationships/image" Target="../media/image58.png"/><Relationship Id="rId9" Type="http://schemas.openxmlformats.org/officeDocument/2006/relationships/image" Target="../media/image32.png"/><Relationship Id="rId10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9.png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30.png"/><Relationship Id="rId15" Type="http://schemas.openxmlformats.org/officeDocument/2006/relationships/image" Target="../media/image14.wmf"/><Relationship Id="rId16" Type="http://schemas.openxmlformats.org/officeDocument/2006/relationships/image" Target="../media/image31.png"/><Relationship Id="rId17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6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27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878399" y="887994"/>
            <a:ext cx="10864800" cy="741600"/>
          </a:xfrm>
        </p:spPr>
        <p:txBody>
          <a:bodyPr/>
          <a:lstStyle/>
          <a:p>
            <a:r>
              <a:rPr lang="en-US" sz="3600" dirty="0" smtClean="0"/>
              <a:t>Copernicus </a:t>
            </a:r>
            <a:r>
              <a:rPr lang="en-GB" sz="3600" dirty="0" smtClean="0"/>
              <a:t>Sentinel-4 L2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878399" y="2565698"/>
            <a:ext cx="10864800" cy="1152000"/>
          </a:xfrm>
        </p:spPr>
        <p:txBody>
          <a:bodyPr/>
          <a:lstStyle/>
          <a:p>
            <a:r>
              <a:rPr lang="en-US" dirty="0" smtClean="0"/>
              <a:t>Diego Loyola </a:t>
            </a:r>
            <a:r>
              <a:rPr lang="en-US" dirty="0"/>
              <a:t>(</a:t>
            </a:r>
            <a:r>
              <a:rPr lang="en-US" dirty="0" smtClean="0"/>
              <a:t>German </a:t>
            </a:r>
            <a:r>
              <a:rPr lang="en-US" dirty="0"/>
              <a:t>Aerospace </a:t>
            </a:r>
            <a:r>
              <a:rPr lang="en-US" dirty="0" smtClean="0"/>
              <a:t>Center, DLR</a:t>
            </a:r>
            <a:r>
              <a:rPr lang="en-US" dirty="0"/>
              <a:t>)</a:t>
            </a:r>
          </a:p>
          <a:p>
            <a:r>
              <a:rPr lang="en-US" dirty="0" smtClean="0"/>
              <a:t>and the Copernicus S4-L2 Team</a:t>
            </a:r>
          </a:p>
          <a:p>
            <a:endParaRPr lang="de-DE" dirty="0"/>
          </a:p>
          <a:p>
            <a:r>
              <a:rPr lang="en-US" dirty="0"/>
              <a:t>Joint </a:t>
            </a:r>
            <a:r>
              <a:rPr lang="en-US" dirty="0" smtClean="0"/>
              <a:t>Geostationary STM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CFA, </a:t>
            </a:r>
            <a:r>
              <a:rPr lang="en-US" dirty="0" smtClean="0"/>
              <a:t>27</a:t>
            </a:r>
            <a:r>
              <a:rPr lang="en-US" baseline="30000" dirty="0" smtClean="0"/>
              <a:t>th</a:t>
            </a:r>
            <a:r>
              <a:rPr lang="en-US" dirty="0" smtClean="0"/>
              <a:t> August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2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Sentinel-4 Copernicus – Aerosol Layer Height </a:t>
            </a:r>
            <a:r>
              <a:rPr lang="en-US" dirty="0" smtClean="0"/>
              <a:t>(ALH) and Aerosol Index (AI)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611588" cy="4574898"/>
          </a:xfrm>
        </p:spPr>
        <p:txBody>
          <a:bodyPr/>
          <a:lstStyle/>
          <a:p>
            <a:r>
              <a:rPr lang="en-US" b="1" dirty="0"/>
              <a:t>Heritage</a:t>
            </a:r>
            <a:r>
              <a:rPr lang="en-US" b="1" dirty="0" smtClean="0"/>
              <a:t>:</a:t>
            </a:r>
            <a:endParaRPr lang="en-US" dirty="0"/>
          </a:p>
          <a:p>
            <a:pPr marL="732150" lvl="1" indent="-285750"/>
            <a:r>
              <a:rPr lang="en-US" dirty="0"/>
              <a:t>ALH </a:t>
            </a:r>
            <a:r>
              <a:rPr lang="en-US" dirty="0" smtClean="0"/>
              <a:t>algorithm from S5P using information from </a:t>
            </a:r>
            <a:r>
              <a:rPr lang="en-US" dirty="0"/>
              <a:t>the O2 </a:t>
            </a:r>
            <a:r>
              <a:rPr lang="en-US" dirty="0" smtClean="0"/>
              <a:t>A-Band</a:t>
            </a:r>
          </a:p>
          <a:p>
            <a:pPr marL="732150" lvl="1" indent="-285750"/>
            <a:endParaRPr lang="en-US" dirty="0"/>
          </a:p>
          <a:p>
            <a:pPr marL="732150" lvl="1" indent="-285750"/>
            <a:r>
              <a:rPr lang="en-US" dirty="0"/>
              <a:t>AI </a:t>
            </a:r>
            <a:r>
              <a:rPr lang="en-US" dirty="0" smtClean="0"/>
              <a:t>algorithm from TOMS using two different pairs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107" y="261442"/>
            <a:ext cx="881497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15" y="1935416"/>
            <a:ext cx="5430520" cy="3657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097651" y="1626437"/>
            <a:ext cx="4741912" cy="66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eaLnBrk="1" fontAlgn="base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ALH Diurnal Variability of the Retrieval Error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0"/>
          <a:stretch/>
        </p:blipFill>
        <p:spPr>
          <a:xfrm>
            <a:off x="3812678" y="4653930"/>
            <a:ext cx="5813301" cy="207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Sentinel-4 Copernicus – </a:t>
            </a:r>
            <a:r>
              <a:rPr lang="en-US" dirty="0" smtClean="0"/>
              <a:t>Geophysical </a:t>
            </a:r>
            <a:r>
              <a:rPr lang="en-US" dirty="0"/>
              <a:t>Reference Data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26" y="4253069"/>
            <a:ext cx="2305200" cy="15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95" y="4253069"/>
            <a:ext cx="2305200" cy="15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7" y="153355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7" y="4360851"/>
            <a:ext cx="3200400" cy="238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9192" y="1300733"/>
            <a:ext cx="3754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buNone/>
            </a:pPr>
            <a:r>
              <a:rPr lang="en-GB" altLang="en-US" sz="1800" dirty="0"/>
              <a:t>High resolved (LOTOS EUROS)</a:t>
            </a:r>
            <a:endParaRPr lang="de-DE" altLang="en-US" sz="1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2814" y="4084648"/>
            <a:ext cx="2616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buNone/>
            </a:pPr>
            <a:r>
              <a:rPr lang="en-GB" altLang="en-US" sz="1800" dirty="0"/>
              <a:t>TM5 1x1 everywhere else</a:t>
            </a:r>
            <a:endParaRPr lang="de-DE" altLang="en-US" sz="1800" dirty="0"/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91" y="2540648"/>
            <a:ext cx="2305200" cy="15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95" y="2540648"/>
            <a:ext cx="2305200" cy="15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607003" y="3789834"/>
            <a:ext cx="1554480" cy="640080"/>
          </a:xfrm>
          <a:prstGeom prst="rightArrow">
            <a:avLst/>
          </a:prstGeom>
          <a:noFill/>
          <a:ln w="952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639451" y="3743043"/>
            <a:ext cx="1554480" cy="733663"/>
          </a:xfrm>
          <a:prstGeom prst="rightArrow">
            <a:avLst/>
          </a:prstGeom>
          <a:noFill/>
          <a:ln w="952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7347" y="3933850"/>
            <a:ext cx="628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 smtClean="0"/>
              <a:t>RTM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7595415" y="3933850"/>
            <a:ext cx="1526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 smtClean="0"/>
              <a:t>S4 Instrument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8147" y="1174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6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Sentinel-4 Copernicus – Geophysical Reference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2865000" cy="4574898"/>
          </a:xfrm>
        </p:spPr>
        <p:txBody>
          <a:bodyPr/>
          <a:lstStyle/>
          <a:p>
            <a:r>
              <a:rPr lang="en-US" dirty="0" smtClean="0"/>
              <a:t>2*5 </a:t>
            </a:r>
            <a:r>
              <a:rPr lang="en-US" dirty="0"/>
              <a:t>days (summer + winter) with 3x3 pixel boxes</a:t>
            </a:r>
          </a:p>
          <a:p>
            <a:endParaRPr lang="en-US" dirty="0"/>
          </a:p>
          <a:p>
            <a:r>
              <a:rPr lang="en-US" dirty="0"/>
              <a:t>fully cloudy, partially cloudy, aerosol and SO2 scenarios</a:t>
            </a:r>
          </a:p>
          <a:p>
            <a:endParaRPr lang="en-US" dirty="0"/>
          </a:p>
          <a:p>
            <a:r>
              <a:rPr lang="en-US" dirty="0"/>
              <a:t>17 locations across FOV</a:t>
            </a:r>
          </a:p>
          <a:p>
            <a:endParaRPr lang="en-US" dirty="0"/>
          </a:p>
          <a:p>
            <a:r>
              <a:rPr lang="en-US" dirty="0"/>
              <a:t>Clouds with</a:t>
            </a:r>
          </a:p>
          <a:p>
            <a:pPr lvl="1"/>
            <a:r>
              <a:rPr lang="en-US" dirty="0"/>
              <a:t>CTH= 2, 4, 8 km</a:t>
            </a:r>
          </a:p>
          <a:p>
            <a:pPr lvl="1"/>
            <a:r>
              <a:rPr lang="en-US" dirty="0"/>
              <a:t>COT= 5, 20</a:t>
            </a:r>
          </a:p>
          <a:p>
            <a:pPr lvl="1"/>
            <a:r>
              <a:rPr lang="en-US" dirty="0"/>
              <a:t>CF= varying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8147" y="117426"/>
            <a:ext cx="914400" cy="9144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99" y="1413570"/>
            <a:ext cx="835302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94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 between Sentinel-4 and ECMWF, CAMS, FCI, and Sentinel-5P/-5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rot="20229228">
            <a:off x="5635975" y="4966449"/>
            <a:ext cx="2103120" cy="1123471"/>
            <a:chOff x="1001539" y="1518310"/>
            <a:chExt cx="2279542" cy="12177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539" y="1518310"/>
              <a:ext cx="2279542" cy="1217711"/>
            </a:xfrm>
            <a:prstGeom prst="rect">
              <a:avLst/>
            </a:prstGeom>
          </p:spPr>
        </p:pic>
        <p:sp>
          <p:nvSpPr>
            <p:cNvPr id="8" name="Parallelogram 7"/>
            <p:cNvSpPr/>
            <p:nvPr/>
          </p:nvSpPr>
          <p:spPr bwMode="auto">
            <a:xfrm rot="5602238" flipV="1">
              <a:off x="2518565" y="2055943"/>
              <a:ext cx="126406" cy="49963"/>
            </a:xfrm>
            <a:prstGeom prst="parallelogram">
              <a:avLst>
                <a:gd name="adj" fmla="val 20658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Flowchart: Alternate Process 10"/>
          <p:cNvSpPr/>
          <p:nvPr/>
        </p:nvSpPr>
        <p:spPr>
          <a:xfrm>
            <a:off x="5017467" y="4797946"/>
            <a:ext cx="2880320" cy="1584176"/>
          </a:xfrm>
          <a:prstGeom prst="flowChartAlternateProcess">
            <a:avLst/>
          </a:prstGeom>
          <a:solidFill>
            <a:srgbClr val="FF0000">
              <a:alpha val="24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00217" y="1701602"/>
            <a:ext cx="3253154" cy="1828800"/>
            <a:chOff x="900217" y="1701602"/>
            <a:chExt cx="3253154" cy="1828800"/>
          </a:xfrm>
        </p:grpSpPr>
        <p:pic>
          <p:nvPicPr>
            <p:cNvPr id="5" name="Picture 5" descr="H:\tmp\download\Sentinel-5_Precursor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217" y="1701602"/>
              <a:ext cx="3253154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lowchart: Alternate Process 9"/>
            <p:cNvSpPr/>
            <p:nvPr/>
          </p:nvSpPr>
          <p:spPr>
            <a:xfrm>
              <a:off x="1493619" y="1730202"/>
              <a:ext cx="2011680" cy="1584176"/>
            </a:xfrm>
            <a:prstGeom prst="flowChartAlternateProcess">
              <a:avLst/>
            </a:prstGeom>
            <a:solidFill>
              <a:srgbClr val="FFFF00">
                <a:alpha val="24000"/>
              </a:srgbClr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51144" y="1763357"/>
              <a:ext cx="1701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Sentinel-5P, 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-5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071289" y="5139512"/>
            <a:ext cx="1261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Sentinel-4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798957" y="2124358"/>
            <a:ext cx="1128769" cy="681396"/>
            <a:chOff x="3798957" y="2124358"/>
            <a:chExt cx="1128769" cy="681396"/>
          </a:xfrm>
        </p:grpSpPr>
        <p:sp>
          <p:nvSpPr>
            <p:cNvPr id="13" name="Notched Right Arrow 12"/>
            <p:cNvSpPr/>
            <p:nvPr/>
          </p:nvSpPr>
          <p:spPr>
            <a:xfrm rot="420000">
              <a:off x="3798957" y="2445714"/>
              <a:ext cx="1128769" cy="360040"/>
            </a:xfrm>
            <a:prstGeom prst="notchedRightArrow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41935" y="2124358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L2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377507" y="3435420"/>
            <a:ext cx="724649" cy="1128769"/>
            <a:chOff x="5377507" y="3435420"/>
            <a:chExt cx="724649" cy="1128769"/>
          </a:xfrm>
        </p:grpSpPr>
        <p:sp>
          <p:nvSpPr>
            <p:cNvPr id="18" name="Notched Right Arrow 17"/>
            <p:cNvSpPr/>
            <p:nvPr/>
          </p:nvSpPr>
          <p:spPr>
            <a:xfrm rot="16620000">
              <a:off x="5357751" y="3819785"/>
              <a:ext cx="1128769" cy="360040"/>
            </a:xfrm>
            <a:prstGeom prst="notchedRightArrow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77507" y="3924558"/>
              <a:ext cx="39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L2</a:t>
              </a:r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78220" y="3626061"/>
            <a:ext cx="1175054" cy="1128769"/>
            <a:chOff x="6678220" y="3626061"/>
            <a:chExt cx="1175054" cy="1128769"/>
          </a:xfrm>
        </p:grpSpPr>
        <p:sp>
          <p:nvSpPr>
            <p:cNvPr id="17" name="Notched Right Arrow 16"/>
            <p:cNvSpPr/>
            <p:nvPr/>
          </p:nvSpPr>
          <p:spPr>
            <a:xfrm rot="5820000">
              <a:off x="6293855" y="4010426"/>
              <a:ext cx="1128769" cy="360040"/>
            </a:xfrm>
            <a:prstGeom prst="notched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61683" y="3933850"/>
              <a:ext cx="891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/>
                <a:t>a-priori</a:t>
              </a:r>
              <a:endParaRPr lang="en-US" i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17467" y="1730202"/>
            <a:ext cx="2880320" cy="1584176"/>
            <a:chOff x="5017467" y="1730202"/>
            <a:chExt cx="2880320" cy="1584176"/>
          </a:xfrm>
        </p:grpSpPr>
        <p:pic>
          <p:nvPicPr>
            <p:cNvPr id="4098" name="Picture 2" descr="Bildergebnis für ecmwf cams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491" y="2011338"/>
              <a:ext cx="2440617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lowchart: Alternate Process 3"/>
            <p:cNvSpPr/>
            <p:nvPr/>
          </p:nvSpPr>
          <p:spPr>
            <a:xfrm>
              <a:off x="5017467" y="1730202"/>
              <a:ext cx="2880320" cy="1584176"/>
            </a:xfrm>
            <a:prstGeom prst="flowChartAlternateProcess">
              <a:avLst/>
            </a:prstGeom>
            <a:solidFill>
              <a:schemeClr val="tx2">
                <a:lumMod val="60000"/>
                <a:lumOff val="40000"/>
                <a:alpha val="1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97587" y="1802210"/>
              <a:ext cx="8226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CAMS</a:t>
              </a:r>
              <a:endParaRPr lang="en-US" sz="20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18092" y="2885668"/>
              <a:ext cx="20916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Global &amp; Regional</a:t>
              </a:r>
              <a:endParaRPr lang="en-US" sz="20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93619" y="4797946"/>
            <a:ext cx="2011680" cy="1584176"/>
            <a:chOff x="1493619" y="4797946"/>
            <a:chExt cx="2011680" cy="1584176"/>
          </a:xfrm>
        </p:grpSpPr>
        <p:sp>
          <p:nvSpPr>
            <p:cNvPr id="24" name="Flowchart: Alternate Process 23"/>
            <p:cNvSpPr/>
            <p:nvPr/>
          </p:nvSpPr>
          <p:spPr>
            <a:xfrm>
              <a:off x="1493619" y="4797946"/>
              <a:ext cx="2011680" cy="1584176"/>
            </a:xfrm>
            <a:prstGeom prst="flowChartAlternateProcess">
              <a:avLst/>
            </a:prstGeom>
            <a:solidFill>
              <a:schemeClr val="tx2">
                <a:lumMod val="60000"/>
                <a:lumOff val="40000"/>
                <a:alpha val="10000"/>
              </a:schemeClr>
            </a:solidFill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93131" y="4869954"/>
              <a:ext cx="10751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Forecast</a:t>
              </a:r>
              <a:endParaRPr lang="en-US" sz="2000" b="1" dirty="0"/>
            </a:p>
          </p:txBody>
        </p:sp>
        <p:pic>
          <p:nvPicPr>
            <p:cNvPr id="5122" name="Picture 2" descr="Ähnliches Fot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051" y="5404405"/>
              <a:ext cx="1920240" cy="47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9414499" y="4797946"/>
            <a:ext cx="2011680" cy="1584176"/>
            <a:chOff x="9414499" y="4797946"/>
            <a:chExt cx="2011680" cy="1584176"/>
          </a:xfrm>
        </p:grpSpPr>
        <p:pic>
          <p:nvPicPr>
            <p:cNvPr id="5124" name="Picture 4" descr="https://space.skyrocket.de/img_sat/mtg-i__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154" y="4912145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Flowchart: Alternate Process 29"/>
            <p:cNvSpPr/>
            <p:nvPr/>
          </p:nvSpPr>
          <p:spPr>
            <a:xfrm>
              <a:off x="9414499" y="4797946"/>
              <a:ext cx="2011680" cy="1584176"/>
            </a:xfrm>
            <a:prstGeom prst="flowChartAlternateProcess">
              <a:avLst/>
            </a:prstGeom>
            <a:solidFill>
              <a:srgbClr val="FFFF00">
                <a:alpha val="24000"/>
              </a:srgbClr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532266" y="4840137"/>
              <a:ext cx="5050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FCI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11064" y="5076686"/>
            <a:ext cx="1128769" cy="724804"/>
            <a:chOff x="3811064" y="5076686"/>
            <a:chExt cx="1128769" cy="724804"/>
          </a:xfrm>
        </p:grpSpPr>
        <p:sp>
          <p:nvSpPr>
            <p:cNvPr id="28" name="Notched Right Arrow 27"/>
            <p:cNvSpPr/>
            <p:nvPr/>
          </p:nvSpPr>
          <p:spPr>
            <a:xfrm rot="420000">
              <a:off x="3811064" y="5441450"/>
              <a:ext cx="1128769" cy="360040"/>
            </a:xfrm>
            <a:prstGeom prst="notched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65339" y="5076686"/>
              <a:ext cx="686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/>
                <a:t>input</a:t>
              </a:r>
              <a:endParaRPr lang="en-US" i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915520" y="5076686"/>
            <a:ext cx="1128769" cy="652796"/>
            <a:chOff x="7915520" y="5076686"/>
            <a:chExt cx="1128769" cy="652796"/>
          </a:xfrm>
        </p:grpSpPr>
        <p:sp>
          <p:nvSpPr>
            <p:cNvPr id="33" name="Notched Right Arrow 32"/>
            <p:cNvSpPr/>
            <p:nvPr/>
          </p:nvSpPr>
          <p:spPr>
            <a:xfrm rot="11220000">
              <a:off x="7915520" y="5369442"/>
              <a:ext cx="1128769" cy="360040"/>
            </a:xfrm>
            <a:prstGeom prst="notched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91501" y="5076686"/>
              <a:ext cx="686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/>
                <a:t>input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814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Sentinel-4 L2 Processor Interdependencies and Timelines</a:t>
            </a:r>
            <a:endParaRPr lang="en-US" dirty="0"/>
          </a:p>
        </p:txBody>
      </p:sp>
      <p:pic>
        <p:nvPicPr>
          <p:cNvPr id="2050" name="Picture 2" descr="C:\Users\loyola\Downloads\S4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75214" y="-156543"/>
            <a:ext cx="5486400" cy="819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03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S4-L2 Copernicus Team</a:t>
            </a:r>
            <a:endParaRPr lang="en-US" dirty="0"/>
          </a:p>
        </p:txBody>
      </p:sp>
      <p:pic>
        <p:nvPicPr>
          <p:cNvPr id="4" name="Picture 2" descr="http://www.spacetelescope.org/static/archives/logos/screen/esa_solid_bl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075" y="2997746"/>
            <a:ext cx="1405588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5" y="5113402"/>
            <a:ext cx="109728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_RAYFERENCE_sm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99" y="5011471"/>
            <a:ext cx="1097280" cy="36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438" y="1412776"/>
            <a:ext cx="789443" cy="657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586" y="4149874"/>
            <a:ext cx="614809" cy="804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691" y="1504131"/>
            <a:ext cx="795574" cy="795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177" y="2781722"/>
            <a:ext cx="673225" cy="716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47" y="1523944"/>
            <a:ext cx="1032020" cy="32088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363315" y="1629147"/>
            <a:ext cx="2286000" cy="446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71463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6813" indent="-268288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6075" indent="-271463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66700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Richard </a:t>
            </a: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</a:rPr>
              <a:t>Siddans</a:t>
            </a:r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Andy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Smith</a:t>
            </a:r>
          </a:p>
          <a:p>
            <a:pPr eaLnBrk="1" hangingPunct="1">
              <a:lnSpc>
                <a:spcPct val="100000"/>
              </a:lnSpc>
              <a:buSzTx/>
            </a:pPr>
            <a:endParaRPr lang="en-US" sz="14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</a:rPr>
              <a:t>Pepijn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Veefkind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Henk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Eskes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Martin de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Graaf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Maurits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Kooreman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Swadhin Nanda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</a:rPr>
              <a:t>Michael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Aspetsberger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Petrut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Cobarzan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Andreas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Hangler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Anton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Lopatin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</a:rPr>
              <a:t>Oleg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Dubovik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Pavel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Lytvynov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100000"/>
              </a:lnSpc>
              <a:buSzTx/>
              <a:buNone/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453881" y="1629147"/>
            <a:ext cx="2286000" cy="446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71463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6813" indent="-268288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6075" indent="-271463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66700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</a:rPr>
              <a:t>Diego Loyola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Athina Argyrouli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Pascal Hedelt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Klaus-Peter Heue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Ronny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Lutz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Fabian Romahn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Sander Slijkhuis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Pieter 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Valks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Birgit Wunschheim</a:t>
            </a:r>
            <a:endParaRPr lang="en-US" sz="1400" kern="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Jian 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Xu</a:t>
            </a:r>
            <a:endParaRPr lang="en-US" sz="1400" kern="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Walter 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Zimmer</a:t>
            </a:r>
          </a:p>
          <a:p>
            <a:pPr eaLnBrk="1" hangingPunct="1">
              <a:lnSpc>
                <a:spcPct val="100000"/>
              </a:lnSpc>
              <a:buSzTx/>
            </a:pPr>
            <a:endParaRPr lang="en-US" sz="1400" kern="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kern="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</a:rPr>
              <a:t>Michel Van </a:t>
            </a:r>
            <a:r>
              <a:rPr lang="en-US" sz="1400" b="1" kern="0" dirty="0" err="1">
                <a:solidFill>
                  <a:srgbClr val="000000"/>
                </a:solidFill>
                <a:latin typeface="Arial" pitchFamily="34" charset="0"/>
              </a:rPr>
              <a:t>Roozendael</a:t>
            </a:r>
            <a:endParaRPr lang="en-US" sz="1400" b="1" kern="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Jeroen Van Gent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Christophe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Lerot</a:t>
            </a:r>
          </a:p>
          <a:p>
            <a:pPr eaLnBrk="1" hangingPunct="1">
              <a:buSzTx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Isabelle De Smedt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Nicolas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Theys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kern="0" dirty="0" err="1" smtClean="0">
                <a:solidFill>
                  <a:srgbClr val="000000"/>
                </a:solidFill>
                <a:latin typeface="Arial" pitchFamily="34" charset="0"/>
              </a:rPr>
              <a:t>Huan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Yu</a:t>
            </a:r>
          </a:p>
          <a:p>
            <a:pPr eaLnBrk="1" hangingPunct="1">
              <a:lnSpc>
                <a:spcPct val="100000"/>
              </a:lnSpc>
              <a:buSzTx/>
            </a:pPr>
            <a:endParaRPr lang="en-US" sz="1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844035" y="1628800"/>
            <a:ext cx="2286000" cy="446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71463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6813" indent="-268288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6075" indent="-271463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66700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Thomas Wagner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Steffen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Beirle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Janis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Pukite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Simon Warnach</a:t>
            </a:r>
          </a:p>
          <a:p>
            <a:pPr eaLnBrk="1" hangingPunct="1">
              <a:lnSpc>
                <a:spcPct val="100000"/>
              </a:lnSpc>
              <a:buSzTx/>
            </a:pPr>
            <a:endParaRPr lang="en-US" sz="14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</a:rPr>
              <a:t>Andreas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Richter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Leonardo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Albarado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Heinrich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Bovensmann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Luca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Lelli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</a:rPr>
              <a:t>Daniele </a:t>
            </a: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</a:rPr>
              <a:t>Fantin</a:t>
            </a:r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Robin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Skahjem-Eriksen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Yves </a:t>
            </a: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</a:rPr>
              <a:t>Govaerts</a:t>
            </a:r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Marta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Luffarelli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100000"/>
              </a:lnSpc>
              <a:buSzTx/>
              <a:buNone/>
            </a:pPr>
            <a:endParaRPr lang="en-US" sz="11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kern="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sz="1400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1" y="3933850"/>
            <a:ext cx="914400" cy="2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7" y="2322552"/>
            <a:ext cx="640080" cy="53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99" y="4101864"/>
            <a:ext cx="640080" cy="33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20923" y="6174090"/>
            <a:ext cx="936104" cy="6400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0220299" y="3729266"/>
            <a:ext cx="2286000" cy="100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71463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6813" indent="-268288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6075" indent="-271463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66700" algn="l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</a:rPr>
              <a:t>Giorgio </a:t>
            </a: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</a:rPr>
              <a:t>Bagnasco</a:t>
            </a:r>
            <a:endParaRPr lang="en-US" sz="14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Olivier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LeRille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buSzTx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Ben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Veihelmann</a:t>
            </a: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Norrie Wright</a:t>
            </a:r>
          </a:p>
          <a:p>
            <a:pPr eaLnBrk="1" hangingPunct="1">
              <a:lnSpc>
                <a:spcPct val="100000"/>
              </a:lnSpc>
              <a:buSzTx/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dirty="0"/>
              <a:t>entinel-</a:t>
            </a:r>
            <a:r>
              <a:rPr lang="en-US" dirty="0" smtClean="0"/>
              <a:t>4 Geophysical </a:t>
            </a:r>
            <a:r>
              <a:rPr lang="en-US" dirty="0"/>
              <a:t>(Level-2) </a:t>
            </a:r>
            <a:r>
              <a:rPr lang="en-US" dirty="0" smtClean="0"/>
              <a:t>Operational Products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S4 L2 Copernicus Products</a:t>
            </a:r>
          </a:p>
          <a:p>
            <a:pPr lvl="1"/>
            <a:r>
              <a:rPr lang="en-US" dirty="0" smtClean="0"/>
              <a:t>Development phase: ESA project with DLR as prime</a:t>
            </a:r>
          </a:p>
          <a:p>
            <a:pPr lvl="1"/>
            <a:r>
              <a:rPr lang="en-US" dirty="0" smtClean="0"/>
              <a:t>Operational phase: EUMETSAT</a:t>
            </a:r>
          </a:p>
          <a:p>
            <a:endParaRPr lang="en-US" dirty="0" smtClean="0"/>
          </a:p>
          <a:p>
            <a:r>
              <a:rPr lang="en-US" smtClean="0"/>
              <a:t>S4 L2 EUMETSAT </a:t>
            </a:r>
            <a:r>
              <a:rPr lang="en-US" dirty="0" smtClean="0"/>
              <a:t>AC-SAF Products</a:t>
            </a:r>
          </a:p>
          <a:p>
            <a:pPr lvl="1"/>
            <a:r>
              <a:rPr lang="en-US" dirty="0"/>
              <a:t>Development phase: </a:t>
            </a:r>
            <a:r>
              <a:rPr lang="en-US" dirty="0" smtClean="0"/>
              <a:t>DLR</a:t>
            </a:r>
            <a:endParaRPr lang="en-US" dirty="0"/>
          </a:p>
          <a:p>
            <a:pPr lvl="1"/>
            <a:r>
              <a:rPr lang="en-US" dirty="0"/>
              <a:t>Operational phase: </a:t>
            </a:r>
            <a:r>
              <a:rPr lang="en-US" dirty="0" smtClean="0"/>
              <a:t>DLR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5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>
                <a:ea typeface="ヒラギノ角ゴ Pro W3" charset="0"/>
                <a:cs typeface="ヒラギノ角ゴ Pro W3" charset="0"/>
              </a:rPr>
              <a:t>Sentinel-4 </a:t>
            </a:r>
            <a:r>
              <a:rPr lang="de-DE" altLang="en-US" dirty="0" smtClean="0">
                <a:ea typeface="ヒラギノ角ゴ Pro W3" charset="0"/>
                <a:cs typeface="ヒラギノ角ゴ Pro W3" charset="0"/>
              </a:rPr>
              <a:t>– </a:t>
            </a:r>
            <a:r>
              <a:rPr lang="en-US" dirty="0" smtClean="0"/>
              <a:t>Geophysical </a:t>
            </a:r>
            <a:r>
              <a:rPr lang="en-US" dirty="0"/>
              <a:t>(Level-2) </a:t>
            </a:r>
            <a:r>
              <a:rPr lang="en-US" dirty="0" smtClean="0"/>
              <a:t>Copernicus Products</a:t>
            </a:r>
            <a:endParaRPr lang="en-US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883194" y="1262064"/>
            <a:ext cx="10585176" cy="5057971"/>
            <a:chOff x="1057027" y="845923"/>
            <a:chExt cx="11643694" cy="5057971"/>
          </a:xfrm>
        </p:grpSpPr>
        <p:graphicFrame>
          <p:nvGraphicFramePr>
            <p:cNvPr id="22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26195441"/>
                </p:ext>
              </p:extLst>
            </p:nvPr>
          </p:nvGraphicFramePr>
          <p:xfrm>
            <a:off x="1057027" y="845923"/>
            <a:ext cx="11643694" cy="5057971"/>
          </p:xfrm>
          <a:graphic>
            <a:graphicData uri="http://schemas.openxmlformats.org/drawingml/2006/table">
              <a:tbl>
                <a:tblPr>
                  <a:gradFill rotWithShape="1">
                    <a:gsLst>
                      <a:gs pos="0">
                        <a:srgbClr val="4F81BD">
                          <a:tint val="50000"/>
                          <a:satMod val="300000"/>
                        </a:srgbClr>
                      </a:gs>
                      <a:gs pos="35000">
                        <a:srgbClr val="4F81BD">
                          <a:tint val="37000"/>
                          <a:satMod val="300000"/>
                        </a:srgbClr>
                      </a:gs>
                      <a:gs pos="100000">
                        <a:srgbClr val="4F81BD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:tblPr>
                <a:tblGrid>
                  <a:gridCol w="1842859"/>
                  <a:gridCol w="2454037"/>
                  <a:gridCol w="1212258"/>
                  <a:gridCol w="1212258"/>
                  <a:gridCol w="1454709"/>
                  <a:gridCol w="2409055"/>
                </a:tblGrid>
                <a:tr h="285796">
                  <a:tc>
                    <a:txBody>
                      <a:bodyPr/>
                      <a:lstStyle/>
                      <a:p>
                        <a:pPr marL="108000" indent="0" algn="l" fontAlgn="ctr"/>
                        <a:endParaRPr lang="en-US" sz="18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08000" algn="l" fontAlgn="ctr"/>
                        <a:endParaRPr lang="en-US" sz="18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 gridSpan="4">
                    <a:txBody>
                      <a:bodyPr/>
                      <a:lstStyle/>
                      <a:p>
                        <a:pPr marL="108000" marR="0" indent="0" algn="ctr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b="1" i="0" u="none" strike="noStrike" dirty="0" smtClean="0">
                            <a:effectLst/>
                            <a:latin typeface="+mn-lt"/>
                          </a:rPr>
                          <a:t>COPERNICUS</a:t>
                        </a:r>
                        <a:r>
                          <a:rPr lang="en-US" sz="1800" b="1" i="0" u="none" strike="noStrike" baseline="0" dirty="0" smtClean="0">
                            <a:effectLst/>
                            <a:latin typeface="+mn-lt"/>
                          </a:rPr>
                          <a:t> Applications</a:t>
                        </a:r>
                        <a:endParaRPr lang="en-US" sz="1800" b="1" i="0" u="none" strike="noStrike" dirty="0" smtClean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108000" algn="l" fontAlgn="ctr"/>
                        <a:endParaRPr lang="en-US" sz="18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108000" algn="l" fontAlgn="ctr"/>
                        <a:endParaRPr lang="en-US" sz="18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marL="108000" algn="l" fontAlgn="ctr"/>
                        <a:endParaRPr lang="en-US" sz="18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</a:tr>
                <a:tr h="498246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indent="0" algn="l" fontAlgn="ctr"/>
                        <a:r>
                          <a:rPr lang="en-US" sz="1600" b="1" u="none" strike="noStrike" smtClean="0">
                            <a:effectLst/>
                          </a:rPr>
                          <a:t>Species</a:t>
                        </a:r>
                        <a:endParaRPr lang="en-US" sz="16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b="1" u="none" strike="noStrike" dirty="0" smtClean="0">
                            <a:effectLst/>
                          </a:rPr>
                          <a:t>Parameter</a:t>
                        </a:r>
                        <a:endParaRPr lang="en-US" sz="16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ctr" fontAlgn="ctr"/>
                        <a:r>
                          <a:rPr lang="en-US" sz="1600" b="1" u="none" strike="noStrike" dirty="0" smtClean="0">
                            <a:effectLst/>
                          </a:rPr>
                          <a:t>Air quality</a:t>
                        </a:r>
                        <a:endParaRPr lang="en-US" sz="16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ctr" fontAlgn="ctr"/>
                        <a:r>
                          <a:rPr lang="en-US" sz="1600" b="1" u="none" strike="noStrike" dirty="0" smtClean="0">
                            <a:effectLst/>
                          </a:rPr>
                          <a:t>Climate</a:t>
                        </a:r>
                        <a:endParaRPr lang="en-US" sz="1600" b="1" i="0" u="none" strike="noStrike" dirty="0">
                          <a:effectLst/>
                          <a:latin typeface="Verdana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ctr" fontAlgn="ctr"/>
                        <a:r>
                          <a:rPr lang="en-US" sz="1600" b="1" u="none" strike="noStrike" dirty="0" smtClean="0">
                            <a:effectLst/>
                          </a:rPr>
                          <a:t>Surface level UV radiation</a:t>
                        </a: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08000" algn="l" defTabSz="914400" rtl="0" eaLnBrk="1" fontAlgn="ctr" latinLnBrk="0" hangingPunct="1"/>
                        <a:r>
                          <a:rPr lang="en-US" sz="1600" b="1" u="none" strike="noStrike" kern="1200" dirty="0" smtClean="0">
                            <a:solidFill>
                              <a:schemeClr val="dk1"/>
                            </a:solidFill>
                            <a:effectLst/>
                            <a:latin typeface="Calibri"/>
                            <a:ea typeface="+mn-ea"/>
                            <a:cs typeface="+mn-cs"/>
                          </a:rPr>
                          <a:t>Others</a:t>
                        </a:r>
                        <a:endPara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 marL="12700" marR="12700" marT="12700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9BBB59"/>
                      </a:solidFill>
                    </a:tcPr>
                  </a:tc>
                </a:tr>
                <a:tr h="286349">
                  <a:tc rowSpan="2"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O</a:t>
                        </a:r>
                        <a:r>
                          <a:rPr lang="en-US" sz="1600" u="none" strike="noStrike" baseline="-25000" dirty="0" smtClean="0">
                            <a:effectLst/>
                          </a:rPr>
                          <a:t>3</a:t>
                        </a:r>
                        <a:endParaRPr lang="en-US" sz="1600" b="0" i="0" u="none" strike="noStrike" baseline="-25000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Total column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2">
                    <a:txBody>
                      <a:bodyPr/>
                      <a:lstStyle/>
                      <a:p>
                        <a:pPr algn="ctr"/>
                        <a:r>
                          <a:rPr lang="de-DE" dirty="0" smtClean="0"/>
                          <a:t>×</a:t>
                        </a:r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2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2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2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vMerge="1">
                    <a:txBody>
                      <a:bodyPr/>
                      <a:lstStyle/>
                      <a:p>
                        <a:pPr algn="l" fontAlgn="ctr"/>
                        <a:endParaRPr lang="en-US" sz="11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>
                        <a:noFill/>
                      </a:lnL>
                      <a:lnR>
                        <a:noFill/>
                      </a:lnR>
                      <a:lnT>
                        <a:noFill/>
                      </a:lnT>
                      <a:lnB>
                        <a:noFill/>
                      </a:lnB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marR="0" indent="0" algn="l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u="none" strike="noStrike" dirty="0" smtClean="0">
                            <a:effectLst/>
                          </a:rPr>
                          <a:t>Tropospheric column</a:t>
                        </a:r>
                        <a:endParaRPr lang="en-US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rowSpan="2"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NO</a:t>
                        </a:r>
                        <a:r>
                          <a:rPr lang="en-US" sz="1600" u="none" strike="noStrike" baseline="-25000" dirty="0" smtClean="0">
                            <a:effectLst/>
                          </a:rPr>
                          <a:t>2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Total column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2">
                    <a:txBody>
                      <a:bodyPr/>
                      <a:lstStyle/>
                      <a:p>
                        <a:pPr algn="ctr"/>
                        <a:r>
                          <a:rPr lang="de-DE" dirty="0" smtClean="0"/>
                          <a:t>×</a:t>
                        </a:r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2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2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2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vMerge="1">
                    <a:txBody>
                      <a:bodyPr/>
                      <a:lstStyle/>
                      <a:p>
                        <a:pPr algn="l" fontAlgn="ctr"/>
                        <a:endParaRPr lang="en-US" sz="11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>
                        <a:noFill/>
                      </a:lnL>
                      <a:lnR>
                        <a:noFill/>
                      </a:lnR>
                      <a:lnT>
                        <a:noFill/>
                      </a:lnT>
                      <a:lnB>
                        <a:noFill/>
                      </a:lnB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marR="0" indent="0" algn="l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u="none" strike="noStrike" dirty="0" smtClean="0">
                            <a:effectLst/>
                          </a:rPr>
                          <a:t>Tropospheric column</a:t>
                        </a:r>
                        <a:endParaRPr lang="en-US" sz="1600" b="0" i="0" u="none" strike="noStrike" dirty="0" smtClean="0">
                          <a:effectLst/>
                          <a:latin typeface="+mn-lt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SO</a:t>
                        </a:r>
                        <a:r>
                          <a:rPr lang="en-US" sz="1600" u="none" strike="noStrike" baseline="-25000" dirty="0" smtClean="0">
                            <a:effectLst/>
                          </a:rPr>
                          <a:t>2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Total column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de-DE" smtClean="0"/>
                          <a:t>×</a:t>
                        </a:r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de-DE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de-DE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marR="0" indent="0" algn="l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b="0" i="0" u="none" strike="noStrike" dirty="0" smtClean="0">
                            <a:effectLst/>
                            <a:latin typeface="+mn-lt"/>
                          </a:rPr>
                          <a:t>Volcanic eruptions</a:t>
                        </a:r>
                        <a:endParaRPr lang="en-US" sz="1600" b="0" i="0" u="none" strike="noStrike" dirty="0" smtClean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HCHO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Total column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de-DE" smtClean="0"/>
                          <a:t>×</a:t>
                        </a:r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de-DE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de-DE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42995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b="0" i="0" u="none" strike="noStrike" smtClean="0">
                            <a:effectLst/>
                            <a:latin typeface="Calibri"/>
                          </a:rPr>
                          <a:t>CHOCHO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Total column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de-DE" dirty="0" smtClean="0"/>
                          <a:t>×</a:t>
                        </a:r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de-DE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endParaRPr lang="de-DE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rowSpan="3"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Cloud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b="0" i="0" u="none" strike="noStrike" dirty="0" smtClean="0">
                            <a:effectLst/>
                            <a:latin typeface="Calibri"/>
                          </a:rPr>
                          <a:t>Cloud fraction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3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3">
                    <a:txBody>
                      <a:bodyPr/>
                      <a:lstStyle/>
                      <a:p>
                        <a:pPr algn="ctr"/>
                        <a:r>
                          <a:rPr lang="de-DE" dirty="0" smtClean="0"/>
                          <a:t>×</a:t>
                        </a:r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3">
                    <a:txBody>
                      <a:bodyPr/>
                      <a:lstStyle/>
                      <a:p>
                        <a:pPr algn="ctr"/>
                        <a:r>
                          <a:rPr lang="de-DE" dirty="0" smtClean="0"/>
                          <a:t>×</a:t>
                        </a:r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3">
                    <a:txBody>
                      <a:bodyPr/>
                      <a:lstStyle/>
                      <a:p>
                        <a:pPr marL="108000" marR="0" indent="0" algn="l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b="0" i="0" u="none" strike="noStrike" dirty="0" smtClean="0">
                            <a:effectLst/>
                            <a:latin typeface="+mn-lt"/>
                          </a:rPr>
                          <a:t>Ancillary product for other S4 products</a:t>
                        </a: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vMerge="1">
                    <a:txBody>
                      <a:bodyPr/>
                      <a:lstStyle/>
                      <a:p>
                        <a:pPr algn="l" fontAlgn="ctr"/>
                        <a:endParaRPr lang="en-US" sz="11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>
                        <a:noFill/>
                      </a:lnL>
                      <a:lnR>
                        <a:noFill/>
                      </a:lnR>
                      <a:lnT>
                        <a:noFill/>
                      </a:lnT>
                      <a:lnB>
                        <a:noFill/>
                      </a:lnB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Optical depth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vMerge="1">
                    <a:txBody>
                      <a:bodyPr/>
                      <a:lstStyle/>
                      <a:p>
                        <a:pPr algn="l" fontAlgn="ctr"/>
                        <a:endParaRPr lang="en-US" sz="11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>
                        <a:noFill/>
                      </a:lnL>
                      <a:lnR>
                        <a:noFill/>
                      </a:lnR>
                      <a:lnT>
                        <a:noFill/>
                      </a:lnT>
                      <a:lnB>
                        <a:noFill/>
                      </a:lnB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r>
                          <a:rPr lang="en-US" sz="1600" b="0" i="0" u="none" strike="noStrike" dirty="0" smtClean="0">
                            <a:effectLst/>
                            <a:latin typeface="Calibri"/>
                          </a:rPr>
                          <a:t>Cloud height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rowSpan="3">
                    <a:txBody>
                      <a:bodyPr/>
                      <a:lstStyle/>
                      <a:p>
                        <a:pPr marL="108000" algn="l" fontAlgn="ctr"/>
                        <a:r>
                          <a:rPr lang="en-US" sz="1600" u="none" strike="noStrike" dirty="0" smtClean="0">
                            <a:effectLst/>
                          </a:rPr>
                          <a:t>Aerosol</a:t>
                        </a:r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algn="l" fontAlgn="ctr"/>
                        <a:r>
                          <a:rPr lang="en-US" sz="1600" b="0" i="0" u="none" strike="noStrike" dirty="0" smtClean="0">
                            <a:effectLst/>
                            <a:latin typeface="+mn-lt"/>
                          </a:rPr>
                          <a:t>Index</a:t>
                        </a:r>
                        <a:endPara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3">
                    <a:txBody>
                      <a:bodyPr/>
                      <a:lstStyle/>
                      <a:p>
                        <a:pPr algn="ctr"/>
                        <a:r>
                          <a:rPr lang="de-DE" dirty="0" smtClean="0"/>
                          <a:t>×</a:t>
                        </a:r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3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3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rowSpan="3">
                    <a:txBody>
                      <a:bodyPr/>
                      <a:lstStyle/>
                      <a:p>
                        <a:pPr marL="108000" marR="0" indent="0" algn="l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b="0" i="0" u="none" strike="noStrike" dirty="0" smtClean="0">
                            <a:effectLst/>
                            <a:latin typeface="+mn-lt"/>
                          </a:rPr>
                          <a:t>Ancillary product for other S4 products</a:t>
                        </a:r>
                      </a:p>
                      <a:p>
                        <a:pPr marL="108000" marR="0" indent="0" algn="l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b="0" i="0" u="none" strike="noStrike" dirty="0" smtClean="0">
                            <a:effectLst/>
                            <a:latin typeface="+mn-lt"/>
                          </a:rPr>
                          <a:t>Volcanic eruptions</a:t>
                        </a:r>
                        <a:endParaRPr lang="en-US" sz="1600" b="0" i="0" u="none" strike="noStrike" dirty="0" smtClean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vMerge="1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algn="l" defTabSz="914400" rtl="0" eaLnBrk="1" fontAlgn="ctr" latinLnBrk="0" hangingPunct="1"/>
                        <a:r>
                          <a:rPr lang="en-US" sz="1600" u="none" strike="noStrike" kern="1200" dirty="0" smtClean="0">
                            <a:solidFill>
                              <a:schemeClr val="dk1"/>
                            </a:solidFill>
                            <a:effectLst/>
                            <a:latin typeface="Calibri"/>
                            <a:ea typeface="+mn-ea"/>
                            <a:cs typeface="+mn-cs"/>
                          </a:rPr>
                          <a:t>Optical depth</a:t>
                        </a:r>
                        <a:endPara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78111">
                  <a:tc vMerge="1"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108000" marR="0" indent="0" algn="l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b="0" i="0" u="none" strike="noStrike" dirty="0" smtClean="0">
                            <a:effectLst/>
                            <a:latin typeface="Calibri"/>
                          </a:rPr>
                          <a:t>Layer</a:t>
                        </a:r>
                        <a:r>
                          <a:rPr lang="en-US" sz="1600" b="0" i="0" u="none" strike="noStrike" baseline="0" dirty="0" smtClean="0">
                            <a:effectLst/>
                            <a:latin typeface="Calibri"/>
                          </a:rPr>
                          <a:t> Height</a:t>
                        </a:r>
                        <a:endParaRPr lang="en-US" sz="1600" b="0" i="0" u="none" strike="noStrike" dirty="0" smtClean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endParaRPr lang="de-DE" dirty="0"/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vMerge="1"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  <a:tr h="282581">
                  <a:tc>
                    <a:txBody>
                      <a:bodyPr/>
                      <a:lstStyle/>
                      <a:p>
                        <a:pPr marL="108000" algn="l" defTabSz="914400" rtl="0" eaLnBrk="1" fontAlgn="ctr" latinLnBrk="0" hangingPunct="1"/>
                        <a:r>
                          <a:rPr lang="en-US" sz="1600" u="none" strike="noStrike" kern="1200" dirty="0" smtClean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Surface</a:t>
                        </a:r>
                        <a:r>
                          <a:rPr lang="en-US" sz="1600" u="none" strike="noStrike" kern="1200" baseline="0" dirty="0" smtClean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rPr>
                          <a:t> reflectance</a:t>
                        </a:r>
                        <a:endPara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marL="4982" marR="4982" marT="4982" marB="0" anchor="ctr">
                      <a:lnL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algn="l" fontAlgn="ctr"/>
                        <a:r>
                          <a:rPr lang="en-US" sz="1600" b="0" i="0" u="none" strike="noStrike" kern="1200" dirty="0" smtClean="0">
                            <a:solidFill>
                              <a:schemeClr val="dk1"/>
                            </a:solidFill>
                            <a:effectLst/>
                            <a:latin typeface="Calibri"/>
                            <a:ea typeface="+mn-ea"/>
                            <a:cs typeface="+mn-cs"/>
                          </a:rPr>
                          <a:t>BRDF</a:t>
                        </a:r>
                        <a:endPara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algn="l" fontAlgn="ctr"/>
                        <a:endParaRPr lang="en-US" sz="1600" b="0" i="0" u="none" strike="noStrike" dirty="0">
                          <a:effectLst/>
                          <a:latin typeface="Verdana"/>
                        </a:endParaRP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marR="0" indent="0" algn="ctr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de-DE" sz="1600" dirty="0" smtClean="0"/>
                          <a:t>×</a:t>
                        </a: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08000" marR="0" indent="0" algn="l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b="0" i="0" u="none" strike="noStrike" dirty="0" smtClean="0">
                            <a:effectLst/>
                            <a:latin typeface="+mn-lt"/>
                          </a:rPr>
                          <a:t>Ancillary product for other S4 products</a:t>
                        </a:r>
                      </a:p>
                    </a:txBody>
                    <a:tcPr marL="4982" marR="4982" marT="4982" marB="0" anchor="ctr">
                      <a:lnL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 algn="ctr">
                        <a:solidFill>
                          <a:srgbClr val="4F81BD">
                            <a:shade val="95000"/>
                            <a:satMod val="105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0098D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</a:tr>
              </a:tbl>
            </a:graphicData>
          </a:graphic>
        </p:graphicFrame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649" y="1733616"/>
              <a:ext cx="446190" cy="336472"/>
            </a:xfrm>
            <a:prstGeom prst="rect">
              <a:avLst/>
            </a:prstGeom>
          </p:spPr>
        </p:pic>
        <p:pic>
          <p:nvPicPr>
            <p:cNvPr id="42" name="chart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0747" y="2346242"/>
              <a:ext cx="460819" cy="343786"/>
            </a:xfrm>
            <a:prstGeom prst="rect">
              <a:avLst/>
            </a:prstGeom>
          </p:spPr>
        </p:pic>
        <p:pic>
          <p:nvPicPr>
            <p:cNvPr id="43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679" y="2759563"/>
              <a:ext cx="374243" cy="303266"/>
            </a:xfrm>
            <a:prstGeom prst="rect">
              <a:avLst/>
            </a:prstGeom>
          </p:spPr>
        </p:pic>
        <p:pic>
          <p:nvPicPr>
            <p:cNvPr id="44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1467" y="3035177"/>
              <a:ext cx="263326" cy="285269"/>
            </a:xfrm>
            <a:prstGeom prst="rect">
              <a:avLst/>
            </a:prstGeom>
          </p:spPr>
        </p:pic>
        <p:pic>
          <p:nvPicPr>
            <p:cNvPr id="45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263" y="3354901"/>
              <a:ext cx="350667" cy="370313"/>
            </a:xfrm>
            <a:prstGeom prst="rect">
              <a:avLst/>
            </a:prstGeom>
          </p:spPr>
        </p:pic>
        <p:pic>
          <p:nvPicPr>
            <p:cNvPr id="46" name="Picture 13" descr="Screen Shot 2015-03-22 at 15.20.46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2330" y="4005858"/>
              <a:ext cx="797291" cy="307213"/>
            </a:xfrm>
            <a:prstGeom prst="rect">
              <a:avLst/>
            </a:prstGeom>
          </p:spPr>
        </p:pic>
        <p:pic>
          <p:nvPicPr>
            <p:cNvPr id="47" name="Picture 1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9769" y="4941962"/>
              <a:ext cx="460819" cy="351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21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Sentinel-4 L2 Copernicus Team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752512"/>
              </p:ext>
            </p:extLst>
          </p:nvPr>
        </p:nvGraphicFramePr>
        <p:xfrm>
          <a:off x="1849115" y="1414016"/>
          <a:ext cx="8568952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436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Sentinel-4 L2 </a:t>
            </a:r>
            <a:r>
              <a:rPr lang="en-US" dirty="0"/>
              <a:t>Copernicus </a:t>
            </a:r>
            <a:r>
              <a:rPr lang="en-US" dirty="0" smtClean="0"/>
              <a:t>Team Organization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7267772" cy="4574898"/>
          </a:xfrm>
        </p:spPr>
        <p:txBody>
          <a:bodyPr/>
          <a:lstStyle/>
          <a:p>
            <a:r>
              <a:rPr lang="en-US" b="1" dirty="0" smtClean="0"/>
              <a:t>Algorithm </a:t>
            </a:r>
            <a:r>
              <a:rPr lang="en-US" b="1" dirty="0"/>
              <a:t>Bread-boarding:</a:t>
            </a:r>
          </a:p>
          <a:p>
            <a:pPr lvl="1"/>
            <a:r>
              <a:rPr lang="en-US" dirty="0"/>
              <a:t>Retrieval algorithms for all S4 target species</a:t>
            </a:r>
          </a:p>
          <a:p>
            <a:pPr lvl="1"/>
            <a:r>
              <a:rPr lang="en-US" dirty="0"/>
              <a:t>Consolidated algorithm described in ATBDs</a:t>
            </a:r>
          </a:p>
          <a:p>
            <a:pPr lvl="1"/>
            <a:r>
              <a:rPr lang="en-US" dirty="0"/>
              <a:t>Prototype coding in Geophysical Algorithm Modules</a:t>
            </a:r>
          </a:p>
          <a:p>
            <a:endParaRPr lang="en-US" dirty="0"/>
          </a:p>
          <a:p>
            <a:r>
              <a:rPr lang="en-US" b="1" dirty="0"/>
              <a:t>Independent Verification:</a:t>
            </a:r>
          </a:p>
          <a:p>
            <a:pPr lvl="1"/>
            <a:r>
              <a:rPr lang="en-US" dirty="0"/>
              <a:t>Independently verify the performance of bread-boarding algorithms</a:t>
            </a:r>
          </a:p>
          <a:p>
            <a:pPr lvl="1"/>
            <a:r>
              <a:rPr lang="en-US" dirty="0"/>
              <a:t>Generation of </a:t>
            </a:r>
            <a:r>
              <a:rPr lang="en-US" dirty="0" smtClean="0"/>
              <a:t>simulated test </a:t>
            </a:r>
            <a:r>
              <a:rPr lang="en-US" dirty="0"/>
              <a:t>data </a:t>
            </a:r>
            <a:r>
              <a:rPr lang="en-US" dirty="0" smtClean="0"/>
              <a:t>sets</a:t>
            </a:r>
          </a:p>
          <a:p>
            <a:pPr lvl="1"/>
            <a:r>
              <a:rPr lang="en-US" dirty="0" smtClean="0"/>
              <a:t>Assess the performance of the ABB and IV algorithms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Processor Suite:</a:t>
            </a:r>
          </a:p>
          <a:p>
            <a:pPr lvl="1"/>
            <a:r>
              <a:rPr lang="en-US" dirty="0"/>
              <a:t>Prototype S4 L2 processors to be integrated in ESA E2E</a:t>
            </a:r>
          </a:p>
          <a:p>
            <a:pPr lvl="1"/>
            <a:r>
              <a:rPr lang="en-US" dirty="0"/>
              <a:t>Operational S4 L2 processors to be integrated in EUMETSAT </a:t>
            </a:r>
            <a:r>
              <a:rPr lang="en-US" dirty="0" smtClean="0"/>
              <a:t>L2PF</a:t>
            </a:r>
          </a:p>
          <a:p>
            <a:pPr lvl="1"/>
            <a:r>
              <a:rPr lang="en-US" dirty="0" smtClean="0"/>
              <a:t>Product User Manuals (PUMs)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8329835" y="1557586"/>
            <a:ext cx="3456384" cy="457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CDR </a:t>
            </a:r>
            <a:r>
              <a:rPr lang="en-US" dirty="0"/>
              <a:t>completed in </a:t>
            </a:r>
            <a:r>
              <a:rPr lang="en-US" dirty="0" smtClean="0"/>
              <a:t>Q2 2019</a:t>
            </a:r>
          </a:p>
          <a:p>
            <a:pPr lvl="1"/>
            <a:r>
              <a:rPr lang="en-US" dirty="0" smtClean="0"/>
              <a:t>ATBDs V2</a:t>
            </a:r>
          </a:p>
          <a:p>
            <a:pPr lvl="1"/>
            <a:r>
              <a:rPr lang="en-US" dirty="0" smtClean="0"/>
              <a:t>PUMs V2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Standalone completed</a:t>
            </a:r>
          </a:p>
          <a:p>
            <a:r>
              <a:rPr lang="en-US" dirty="0" smtClean="0"/>
              <a:t>Inter-dependency and </a:t>
            </a:r>
            <a:r>
              <a:rPr lang="en-US" dirty="0" err="1" smtClean="0"/>
              <a:t>mis</a:t>
            </a:r>
            <a:r>
              <a:rPr lang="en-US" dirty="0" smtClean="0"/>
              <a:t>-registration to be ready in 2019</a:t>
            </a:r>
          </a:p>
          <a:p>
            <a:endParaRPr lang="en-US" dirty="0" smtClean="0"/>
          </a:p>
          <a:p>
            <a:endParaRPr lang="en-US" sz="1200" dirty="0" smtClean="0"/>
          </a:p>
          <a:p>
            <a:r>
              <a:rPr lang="en-US" dirty="0" smtClean="0"/>
              <a:t>First version to be ready in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7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Sentinel-4 Copernicus – </a:t>
            </a:r>
            <a:r>
              <a:rPr lang="en-US" dirty="0"/>
              <a:t>Total Ozone (O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611588" cy="4574898"/>
          </a:xfrm>
        </p:spPr>
        <p:txBody>
          <a:bodyPr/>
          <a:lstStyle/>
          <a:p>
            <a:r>
              <a:rPr lang="en-US" b="1" dirty="0" smtClean="0"/>
              <a:t>Heritage</a:t>
            </a:r>
            <a:endParaRPr lang="en-US" dirty="0"/>
          </a:p>
          <a:p>
            <a:pPr lvl="1"/>
            <a:r>
              <a:rPr lang="en-US" dirty="0" smtClean="0"/>
              <a:t>GOME/SCIA/GOME-2 </a:t>
            </a:r>
            <a:r>
              <a:rPr lang="en-US" dirty="0"/>
              <a:t>4.x with DOAS plus iterative AMF/VCD (Van Roozendael et al., JGR 2006; Loyola et al., JGR 2011; Hao et al., </a:t>
            </a:r>
            <a:r>
              <a:rPr lang="en-US" dirty="0" smtClean="0"/>
              <a:t>AMT 2014)</a:t>
            </a:r>
          </a:p>
          <a:p>
            <a:pPr lvl="1"/>
            <a:r>
              <a:rPr lang="en-US" dirty="0" smtClean="0"/>
              <a:t>TROPOMI:</a:t>
            </a:r>
          </a:p>
          <a:p>
            <a:pPr lvl="2"/>
            <a:r>
              <a:rPr lang="en-US" dirty="0" smtClean="0"/>
              <a:t>OCRA/ROCINN </a:t>
            </a:r>
            <a:r>
              <a:rPr lang="en-US" dirty="0"/>
              <a:t>Cloud as Layer (</a:t>
            </a:r>
            <a:r>
              <a:rPr lang="en-US" dirty="0" smtClean="0"/>
              <a:t>CAL)</a:t>
            </a:r>
          </a:p>
          <a:p>
            <a:pPr lvl="3"/>
            <a:r>
              <a:rPr lang="en-US" dirty="0"/>
              <a:t>No need of ghost-columns</a:t>
            </a:r>
          </a:p>
          <a:p>
            <a:pPr lvl="2"/>
            <a:r>
              <a:rPr lang="en-US" dirty="0" smtClean="0"/>
              <a:t>Retrieval of surface properties, Loyola et al., AMTD 2019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S4</a:t>
            </a:r>
            <a:r>
              <a:rPr lang="en-US" dirty="0"/>
              <a:t> algorithm</a:t>
            </a:r>
            <a:endParaRPr lang="en-US" dirty="0" smtClean="0"/>
          </a:p>
          <a:p>
            <a:pPr lvl="1"/>
            <a:r>
              <a:rPr lang="en-US" dirty="0" smtClean="0"/>
              <a:t>AMF computed using S4 BRDF and the S4 OCRA/ROCINN </a:t>
            </a:r>
            <a:r>
              <a:rPr lang="en-US" dirty="0"/>
              <a:t>Cloud as Layer (</a:t>
            </a:r>
            <a:r>
              <a:rPr lang="en-US" dirty="0" smtClean="0"/>
              <a:t>CAL)</a:t>
            </a:r>
          </a:p>
        </p:txBody>
      </p:sp>
      <p:sp>
        <p:nvSpPr>
          <p:cNvPr id="4" name="Rectangle 3"/>
          <p:cNvSpPr/>
          <p:nvPr/>
        </p:nvSpPr>
        <p:spPr>
          <a:xfrm>
            <a:off x="9697987" y="91440"/>
            <a:ext cx="2127183" cy="1140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Dlr_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02" y="206940"/>
            <a:ext cx="110293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ir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078" y="182880"/>
            <a:ext cx="76303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:\tmp\download\S5P_201711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00" y="1557586"/>
            <a:ext cx="543272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4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39" y="3062858"/>
            <a:ext cx="3383280" cy="2743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59" y="5013970"/>
            <a:ext cx="6400800" cy="18131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:\AMT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651" y="6154897"/>
            <a:ext cx="1371600" cy="60021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0" h="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0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Sentinel-5 Precursor </a:t>
            </a:r>
            <a:r>
              <a:rPr lang="en-US" dirty="0" smtClean="0"/>
              <a:t>– O</a:t>
            </a:r>
            <a:r>
              <a:rPr lang="en-US" baseline="-25000" dirty="0" smtClean="0"/>
              <a:t>3</a:t>
            </a:r>
            <a:r>
              <a:rPr lang="en-US" dirty="0" smtClean="0"/>
              <a:t> Assimilation in CAMS/ECMWF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1" y="1485578"/>
            <a:ext cx="831127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59" y="2148458"/>
            <a:ext cx="829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2971" y="3141762"/>
            <a:ext cx="22943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da-DK" b="1" dirty="0" smtClean="0"/>
              <a:t>S5P - CAMS, </a:t>
            </a:r>
            <a:r>
              <a:rPr lang="en-GB" b="1" dirty="0" smtClean="0"/>
              <a:t>Fall 2018 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225379" y="3789834"/>
            <a:ext cx="257153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da-DK" b="1" dirty="0" smtClean="0"/>
              <a:t>S5P - CAMS, </a:t>
            </a:r>
            <a:r>
              <a:rPr lang="en-GB" b="1" dirty="0" smtClean="0"/>
              <a:t>Spring 2018 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141931" y="2533834"/>
            <a:ext cx="731520" cy="457200"/>
          </a:xfrm>
          <a:prstGeom prst="roundRect">
            <a:avLst/>
          </a:prstGeom>
          <a:noFill/>
          <a:ln w="63500" cap="rnd" cmpd="thickThin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91" y="5013970"/>
            <a:ext cx="6400800" cy="16673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8" y="6094090"/>
            <a:ext cx="1257300" cy="5048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0" h="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8" descr="Bildergebnis für cams ecmwf 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62" y="117426"/>
            <a:ext cx="19524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9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Sentinel-5 Precursor </a:t>
            </a:r>
            <a:r>
              <a:rPr lang="en-US" dirty="0" smtClean="0"/>
              <a:t>– </a:t>
            </a:r>
            <a:r>
              <a:rPr lang="en-GB" dirty="0" smtClean="0"/>
              <a:t>FP_ILM  </a:t>
            </a:r>
            <a:r>
              <a:rPr lang="en-US" dirty="0" smtClean="0"/>
              <a:t>Effective Scene Albedo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927838"/>
              </p:ext>
            </p:extLst>
          </p:nvPr>
        </p:nvGraphicFramePr>
        <p:xfrm>
          <a:off x="156423" y="1341562"/>
          <a:ext cx="3852932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423" y="1341562"/>
                        <a:ext cx="3852932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984889"/>
              </p:ext>
            </p:extLst>
          </p:nvPr>
        </p:nvGraphicFramePr>
        <p:xfrm>
          <a:off x="4225379" y="1341562"/>
          <a:ext cx="3852932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5379" y="1341562"/>
                        <a:ext cx="3852932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852487"/>
              </p:ext>
            </p:extLst>
          </p:nvPr>
        </p:nvGraphicFramePr>
        <p:xfrm>
          <a:off x="8302333" y="1341562"/>
          <a:ext cx="379941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PDF" r:id="rId7" imgW="0" imgH="0" progId="FoxitReader.Document">
                  <p:embed/>
                </p:oleObj>
              </mc:Choice>
              <mc:Fallback>
                <p:oleObj name="PDF" r:id="rId7" imgW="0" imgH="0" progId="FoxitReader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333" y="1341562"/>
                        <a:ext cx="3799418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76677"/>
              </p:ext>
            </p:extLst>
          </p:nvPr>
        </p:nvGraphicFramePr>
        <p:xfrm>
          <a:off x="183181" y="3825838"/>
          <a:ext cx="3799417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PDF" r:id="rId9" imgW="0" imgH="0" progId="FoxitReader.Document">
                  <p:embed/>
                </p:oleObj>
              </mc:Choice>
              <mc:Fallback>
                <p:oleObj name="PDF" r:id="rId9" imgW="0" imgH="0" progId="FoxitReader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181" y="3825838"/>
                        <a:ext cx="3799417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040204"/>
              </p:ext>
            </p:extLst>
          </p:nvPr>
        </p:nvGraphicFramePr>
        <p:xfrm>
          <a:off x="4252137" y="3825838"/>
          <a:ext cx="3799417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PDF" r:id="rId11" imgW="0" imgH="0" progId="FoxitReader.Document">
                  <p:embed/>
                </p:oleObj>
              </mc:Choice>
              <mc:Fallback>
                <p:oleObj name="PDF" r:id="rId11" imgW="0" imgH="0" progId="FoxitReader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2137" y="3825838"/>
                        <a:ext cx="3799417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014807"/>
              </p:ext>
            </p:extLst>
          </p:nvPr>
        </p:nvGraphicFramePr>
        <p:xfrm>
          <a:off x="8302334" y="3825838"/>
          <a:ext cx="3799417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PDF" r:id="rId13" imgW="0" imgH="0" progId="FoxitReader.Document">
                  <p:embed/>
                </p:oleObj>
              </mc:Choice>
              <mc:Fallback>
                <p:oleObj name="PDF" r:id="rId13" imgW="0" imgH="0" progId="FoxitReader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334" y="3825838"/>
                        <a:ext cx="3799417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Dlr_logo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683" y="206940"/>
            <a:ext cx="110293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47" y="5031778"/>
            <a:ext cx="6400800" cy="171038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:\AMTD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787" y="6081385"/>
            <a:ext cx="1371600" cy="60021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0" h="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6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Sentinel-4 Copernicus – Tropospheric Ozone (O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611588" cy="4574898"/>
          </a:xfrm>
        </p:spPr>
        <p:txBody>
          <a:bodyPr/>
          <a:lstStyle/>
          <a:p>
            <a:r>
              <a:rPr lang="en-US" b="1" dirty="0"/>
              <a:t>Heritage</a:t>
            </a:r>
            <a:r>
              <a:rPr lang="en-US" dirty="0"/>
              <a:t>: ozone profile algorithm developed for GOME</a:t>
            </a:r>
          </a:p>
          <a:p>
            <a:pPr lvl="1"/>
            <a:r>
              <a:rPr lang="en-US" dirty="0" smtClean="0"/>
              <a:t>Specific </a:t>
            </a:r>
            <a:r>
              <a:rPr lang="en-US" dirty="0"/>
              <a:t>emphasis on tropospheric ozone by exploiting the temperature dependence of the Huggins bands</a:t>
            </a:r>
          </a:p>
          <a:p>
            <a:endParaRPr lang="en-US" dirty="0" smtClean="0"/>
          </a:p>
          <a:p>
            <a:r>
              <a:rPr lang="en-US" dirty="0" smtClean="0"/>
              <a:t>ESA </a:t>
            </a:r>
            <a:r>
              <a:rPr lang="en-US" dirty="0"/>
              <a:t>CCI-ozone selected this scheme to provide full record from GOME-1, SCIAMACHY, GOME-2 and </a:t>
            </a:r>
            <a:r>
              <a:rPr lang="en-US" dirty="0" smtClean="0"/>
              <a:t>OMI</a:t>
            </a:r>
          </a:p>
          <a:p>
            <a:endParaRPr lang="en-US" dirty="0"/>
          </a:p>
          <a:p>
            <a:r>
              <a:rPr lang="en-GB" dirty="0"/>
              <a:t>S4 has no measurements of Hartley band below 305nm, which provides stratospheric profile information in all previous missions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411" y="484118"/>
            <a:ext cx="1828800" cy="56861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42" y="1629594"/>
            <a:ext cx="4757277" cy="253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051" y="4366711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15" y="4365898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567355" y="5807799"/>
            <a:ext cx="1114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S5</a:t>
            </a:r>
            <a:br>
              <a:rPr lang="en-GB" b="1" dirty="0" smtClean="0">
                <a:solidFill>
                  <a:srgbClr val="000000"/>
                </a:solidFill>
                <a:latin typeface="Arial"/>
                <a:ea typeface="ＭＳ Ｐゴシック"/>
              </a:rPr>
            </a:br>
            <a:r>
              <a:rPr lang="en-GB" dirty="0">
                <a:solidFill>
                  <a:srgbClr val="000000"/>
                </a:solidFill>
                <a:latin typeface="Arial"/>
                <a:ea typeface="ＭＳ Ｐゴシック"/>
              </a:rPr>
              <a:t>270nm+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591691" y="5806058"/>
            <a:ext cx="1088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S4</a:t>
            </a:r>
            <a:br>
              <a:rPr lang="en-GB" b="1" dirty="0" smtClean="0">
                <a:solidFill>
                  <a:srgbClr val="000000"/>
                </a:solidFill>
                <a:latin typeface="Arial"/>
                <a:ea typeface="ＭＳ Ｐゴシック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ea typeface="ＭＳ Ｐゴシック"/>
              </a:rPr>
              <a:t>305nm</a:t>
            </a:r>
            <a:r>
              <a:rPr lang="en-GB" dirty="0">
                <a:solidFill>
                  <a:srgbClr val="000000"/>
                </a:solidFill>
                <a:latin typeface="Arial"/>
                <a:ea typeface="ＭＳ Ｐゴシック"/>
              </a:rPr>
              <a:t>+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0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1_DLR_Praesentation_16zu9_D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FD Master">
  <a:themeElements>
    <a:clrScheme name="DLR">
      <a:dk1>
        <a:srgbClr val="000000"/>
      </a:dk1>
      <a:lt1>
        <a:srgbClr val="FFFFFF"/>
      </a:lt1>
      <a:dk2>
        <a:srgbClr val="496BA9"/>
      </a:dk2>
      <a:lt2>
        <a:srgbClr val="FFFFFF"/>
      </a:lt2>
      <a:accent1>
        <a:srgbClr val="496BA9"/>
      </a:accent1>
      <a:accent2>
        <a:srgbClr val="7B90BF"/>
      </a:accent2>
      <a:accent3>
        <a:srgbClr val="ABBBDC"/>
      </a:accent3>
      <a:accent4>
        <a:srgbClr val="DDDBEC"/>
      </a:accent4>
      <a:accent5>
        <a:srgbClr val="565656"/>
      </a:accent5>
      <a:accent6>
        <a:srgbClr val="898989"/>
      </a:accent6>
      <a:hlink>
        <a:srgbClr val="7B90BF"/>
      </a:hlink>
      <a:folHlink>
        <a:srgbClr val="ABBBDC"/>
      </a:folHlink>
    </a:clrScheme>
    <a:fontScheme name="DLR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DE2498D0-3598-44CB-A722-F7100AAE4BC6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DLR_Praesentation_16zu9_DE</Template>
  <TotalTime>43</TotalTime>
  <Words>828</Words>
  <Application>Microsoft Macintosh PowerPoint</Application>
  <PresentationFormat>Custom</PresentationFormat>
  <Paragraphs>222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1_DLR_Praesentation_16zu9_DE</vt:lpstr>
      <vt:lpstr>DFD Master</vt:lpstr>
      <vt:lpstr>PDF</vt:lpstr>
      <vt:lpstr>Copernicus Sentinel-4 L2  </vt:lpstr>
      <vt:lpstr>Sentinel-4 Geophysical (Level-2) Operational Products</vt:lpstr>
      <vt:lpstr>Sentinel-4 – Geophysical (Level-2) Copernicus Products</vt:lpstr>
      <vt:lpstr>Sentinel-4 L2 Copernicus Team</vt:lpstr>
      <vt:lpstr>Sentinel-4 L2 Copernicus Team Organization</vt:lpstr>
      <vt:lpstr>Sentinel-4 Copernicus – Total Ozone (O3)</vt:lpstr>
      <vt:lpstr>Sentinel-5 Precursor – O3 Assimilation in CAMS/ECMWF</vt:lpstr>
      <vt:lpstr>Sentinel-5 Precursor – FP_ILM  Effective Scene Albedo</vt:lpstr>
      <vt:lpstr>Sentinel-4 Copernicus – Tropospheric Ozone (O3)</vt:lpstr>
      <vt:lpstr>Sentinel-4 Copernicus – Aerosol Layer Height (ALH) and Aerosol Index (AI)</vt:lpstr>
      <vt:lpstr>Sentinel-4 Copernicus – Geophysical Reference Data</vt:lpstr>
      <vt:lpstr>Sentinel-4 Copernicus – Geophysical Reference Data</vt:lpstr>
      <vt:lpstr>Interactions between Sentinel-4 and ECMWF, CAMS, FCI, and Sentinel-5P/-5</vt:lpstr>
      <vt:lpstr>Sentinel-4 L2 Processor Interdependencies and Timelines</vt:lpstr>
      <vt:lpstr>S4-L2 Copernicus Team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Erfassung von Gletscherdynamik und -massenbilanz mittels SAR</dc:title>
  <dc:creator>Sparwasser, Nils</dc:creator>
  <cp:lastModifiedBy>Kelly Chance</cp:lastModifiedBy>
  <cp:revision>602</cp:revision>
  <dcterms:created xsi:type="dcterms:W3CDTF">2017-06-27T12:24:57Z</dcterms:created>
  <dcterms:modified xsi:type="dcterms:W3CDTF">2019-12-05T22:33:28Z</dcterms:modified>
</cp:coreProperties>
</file>