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22" r:id="rId4"/>
  </p:sldMasterIdLst>
  <p:notesMasterIdLst>
    <p:notesMasterId r:id="rId24"/>
  </p:notesMasterIdLst>
  <p:handoutMasterIdLst>
    <p:handoutMasterId r:id="rId25"/>
  </p:handoutMasterIdLst>
  <p:sldIdLst>
    <p:sldId id="649" r:id="rId5"/>
    <p:sldId id="648" r:id="rId6"/>
    <p:sldId id="642" r:id="rId7"/>
    <p:sldId id="653" r:id="rId8"/>
    <p:sldId id="655" r:id="rId9"/>
    <p:sldId id="645" r:id="rId10"/>
    <p:sldId id="646" r:id="rId11"/>
    <p:sldId id="647" r:id="rId12"/>
    <p:sldId id="658" r:id="rId13"/>
    <p:sldId id="644" r:id="rId14"/>
    <p:sldId id="654" r:id="rId15"/>
    <p:sldId id="624" r:id="rId16"/>
    <p:sldId id="635" r:id="rId17"/>
    <p:sldId id="650" r:id="rId18"/>
    <p:sldId id="657" r:id="rId19"/>
    <p:sldId id="652" r:id="rId20"/>
    <p:sldId id="656" r:id="rId21"/>
    <p:sldId id="659" r:id="rId22"/>
    <p:sldId id="504" r:id="rId23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cept_Readme" id="{D4E4108F-8D52-C24F-BD48-C5B3E3415B20}">
          <p14:sldIdLst/>
        </p14:section>
        <p14:section name="Presentation" id="{F50E7A29-14EC-A74C-8115-EFF96D771BD2}">
          <p14:sldIdLst>
            <p14:sldId id="649"/>
            <p14:sldId id="648"/>
            <p14:sldId id="642"/>
            <p14:sldId id="653"/>
            <p14:sldId id="655"/>
            <p14:sldId id="645"/>
            <p14:sldId id="646"/>
            <p14:sldId id="647"/>
            <p14:sldId id="658"/>
            <p14:sldId id="644"/>
            <p14:sldId id="654"/>
            <p14:sldId id="624"/>
            <p14:sldId id="635"/>
            <p14:sldId id="650"/>
            <p14:sldId id="657"/>
            <p14:sldId id="652"/>
            <p14:sldId id="656"/>
            <p14:sldId id="659"/>
            <p14:sldId id="50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432" userDrawn="1">
          <p15:clr>
            <a:srgbClr val="A4A3A4"/>
          </p15:clr>
        </p15:guide>
        <p15:guide id="2" pos="3863" userDrawn="1">
          <p15:clr>
            <a:srgbClr val="A4A3A4"/>
          </p15:clr>
        </p15:guide>
        <p15:guide id="3" orient="horz" pos="2159">
          <p15:clr>
            <a:srgbClr val="A4A3A4"/>
          </p15:clr>
        </p15:guide>
        <p15:guide id="4" orient="horz" pos="21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06AC"/>
    <a:srgbClr val="FF9900"/>
    <a:srgbClr val="0D0DA5"/>
    <a:srgbClr val="178CA6"/>
    <a:srgbClr val="D60093"/>
    <a:srgbClr val="707FEA"/>
    <a:srgbClr val="FF6699"/>
    <a:srgbClr val="FF7575"/>
    <a:srgbClr val="F2AE54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799B23B-EC83-4686-B30A-512413B5E67A}" styleName="밝은 스타일 3 - 강조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밝은 스타일 3 - 강조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47" autoAdjust="0"/>
    <p:restoredTop sz="91086" autoAdjust="0"/>
  </p:normalViewPr>
  <p:slideViewPr>
    <p:cSldViewPr snapToGrid="0" snapToObjects="1" showGuides="1">
      <p:cViewPr varScale="1">
        <p:scale>
          <a:sx n="94" d="100"/>
          <a:sy n="94" d="100"/>
        </p:scale>
        <p:origin x="-720" y="-96"/>
      </p:cViewPr>
      <p:guideLst>
        <p:guide orient="horz" pos="2432"/>
        <p:guide orient="horz" pos="2159"/>
        <p:guide orient="horz" pos="2109"/>
        <p:guide pos="3863"/>
      </p:guideLst>
    </p:cSldViewPr>
  </p:slideViewPr>
  <p:outlineViewPr>
    <p:cViewPr>
      <p:scale>
        <a:sx n="33" d="100"/>
        <a:sy n="33" d="100"/>
      </p:scale>
      <p:origin x="0" y="-137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5" d="100"/>
          <a:sy n="65" d="100"/>
        </p:scale>
        <p:origin x="3082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60" cy="498135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0442" y="1"/>
            <a:ext cx="2945660" cy="498135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r">
              <a:defRPr sz="1200"/>
            </a:lvl1pPr>
          </a:lstStyle>
          <a:p>
            <a:fld id="{F129428B-5C55-4E2F-90CE-89169BB93B79}" type="datetimeFigureOut">
              <a:rPr lang="ko-KR" altLang="en-US" smtClean="0"/>
              <a:t>26/09/19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30092"/>
            <a:ext cx="2945660" cy="498134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0442" y="9430092"/>
            <a:ext cx="2945660" cy="498134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r">
              <a:defRPr sz="1200"/>
            </a:lvl1pPr>
          </a:lstStyle>
          <a:p>
            <a:fld id="{20DE513C-5E9E-4C4C-8B03-EE0260E7E2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39903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60" cy="498135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2" y="1"/>
            <a:ext cx="2945660" cy="498135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r">
              <a:defRPr sz="1200"/>
            </a:lvl1pPr>
          </a:lstStyle>
          <a:p>
            <a:fld id="{344847AB-3B75-FF4A-B0A2-6BEB5C2F7506}" type="datetimeFigureOut">
              <a:rPr lang="en-US" smtClean="0"/>
              <a:pPr/>
              <a:t>26/09/19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17" tIns="46058" rIns="92117" bIns="4605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92117" tIns="46058" rIns="92117" bIns="4605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60" cy="498134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2" y="9430092"/>
            <a:ext cx="2945660" cy="498134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r">
              <a:defRPr sz="1200"/>
            </a:lvl1pPr>
          </a:lstStyle>
          <a:p>
            <a:fld id="{0DB9A84A-733A-0C47-AC2B-F0C70F83A7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9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300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127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20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59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23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98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2406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6302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02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982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90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aseline="0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48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49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08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95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3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7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84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B9A84A-733A-0C47-AC2B-F0C70F83A7E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137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emf"/><Relationship Id="rId5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emf"/><Relationship Id="rId5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Relationship Id="rId3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emf"/><Relationship Id="rId5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.gif"/><Relationship Id="rId5" Type="http://schemas.openxmlformats.org/officeDocument/2006/relationships/image" Target="../media/image2.emf"/><Relationship Id="rId6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.png"/><Relationship Id="rId5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.png"/><Relationship Id="rId5" Type="http://schemas.openxmlformats.org/officeDocument/2006/relationships/image" Target="../media/image2.emf"/><Relationship Id="rId6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.png"/><Relationship Id="rId5" Type="http://schemas.openxmlformats.org/officeDocument/2006/relationships/image" Target="../media/image2.emf"/><Relationship Id="rId6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표지">
    <p:bg>
      <p:bgPr>
        <a:pattFill prst="ltUpDiag">
          <a:fgClr>
            <a:srgbClr val="DEF0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순서도: 문서 14"/>
          <p:cNvSpPr/>
          <p:nvPr userDrawn="1"/>
        </p:nvSpPr>
        <p:spPr>
          <a:xfrm rot="21425409">
            <a:off x="-127862" y="-38448"/>
            <a:ext cx="12301254" cy="4319415"/>
          </a:xfrm>
          <a:prstGeom prst="flowChartDocument">
            <a:avLst/>
          </a:prstGeom>
          <a:solidFill>
            <a:srgbClr val="D4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그림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051"/>
            <a:ext cx="12192000" cy="3799874"/>
          </a:xfrm>
          <a:prstGeom prst="rect">
            <a:avLst/>
          </a:prstGeom>
        </p:spPr>
      </p:pic>
      <p:sp>
        <p:nvSpPr>
          <p:cNvPr id="17" name="내용 개체 틀 9"/>
          <p:cNvSpPr>
            <a:spLocks noGrp="1"/>
          </p:cNvSpPr>
          <p:nvPr>
            <p:ph sz="quarter" idx="10"/>
          </p:nvPr>
        </p:nvSpPr>
        <p:spPr>
          <a:xfrm>
            <a:off x="1036955" y="1240155"/>
            <a:ext cx="6400165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청소년서체" panose="02020603020101020101" pitchFamily="18" charset="-127"/>
                <a:ea typeface="청소년서체" panose="02020603020101020101" pitchFamily="18" charset="-12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19" name="제목 5"/>
          <p:cNvSpPr>
            <a:spLocks noGrp="1"/>
          </p:cNvSpPr>
          <p:nvPr>
            <p:ph type="title"/>
          </p:nvPr>
        </p:nvSpPr>
        <p:spPr>
          <a:xfrm>
            <a:off x="985468" y="189928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F1ADDE24-578C-3B4B-BDCF-59F4198BF9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10724085" y="1425174"/>
            <a:ext cx="1095564" cy="1128763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C79D6825-94F1-5647-92A4-23D8FD1883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800000">
            <a:off x="9218656" y="4184702"/>
            <a:ext cx="1521996" cy="1568117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cxnSp>
        <p:nvCxnSpPr>
          <p:cNvPr id="36" name="직선 연결선[R] 6">
            <a:extLst>
              <a:ext uri="{FF2B5EF4-FFF2-40B4-BE49-F238E27FC236}">
                <a16:creationId xmlns:a16="http://schemas.microsoft.com/office/drawing/2014/main" xmlns="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8425ABE7-A16A-824D-B06C-CEFB4D1FA8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102545">
            <a:off x="6530141" y="4329706"/>
            <a:ext cx="1936786" cy="1995477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41" name="내용 개체 틀 9"/>
          <p:cNvSpPr>
            <a:spLocks noGrp="1"/>
          </p:cNvSpPr>
          <p:nvPr>
            <p:ph sz="quarter" idx="11" hasCustomPrompt="1"/>
          </p:nvPr>
        </p:nvSpPr>
        <p:spPr>
          <a:xfrm>
            <a:off x="1026794" y="4460875"/>
            <a:ext cx="6400165" cy="374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spc="100" baseline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고양덕양 B" pitchFamily="2" charset="-127"/>
                <a:ea typeface="고양덕양 B" pitchFamily="2" charset="-12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ko-KR" altLang="en-US" dirty="0" smtClean="0"/>
              <a:t>국립환경과학원</a:t>
            </a:r>
            <a:endParaRPr lang="en-US" altLang="ko-KR" dirty="0" smtClean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E255F4A3-6036-4D4D-A54F-7696AE9FF7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9640838">
            <a:off x="10669089" y="2716679"/>
            <a:ext cx="1318804" cy="1358767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grpSp>
        <p:nvGrpSpPr>
          <p:cNvPr id="14" name="그룹 13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20" name="Picture 45">
              <a:extLst>
                <a:ext uri="{FF2B5EF4-FFF2-40B4-BE49-F238E27FC236}">
                  <a16:creationId xmlns:a16="http://schemas.microsoft.com/office/drawing/2014/main" xmlns="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baseline="0" dirty="0" smtClean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 userDrawn="1"/>
        </p:nvSpPr>
        <p:spPr>
          <a:xfrm>
            <a:off x="8681752" y="19803"/>
            <a:ext cx="3449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solidFill>
                  <a:schemeClr val="accent1">
                    <a:lumMod val="50000"/>
                  </a:schemeClr>
                </a:solidFill>
                <a:latin typeface="제주한라산" panose="02000300000000000000" pitchFamily="2" charset="-127"/>
                <a:ea typeface="제주한라산" panose="02000300000000000000" pitchFamily="2" charset="-127"/>
              </a:rPr>
              <a:t>＂</a:t>
            </a:r>
            <a:r>
              <a:rPr lang="ko-KR" altLang="en-US" sz="2000" dirty="0" smtClean="0">
                <a:solidFill>
                  <a:schemeClr val="accent1">
                    <a:lumMod val="50000"/>
                  </a:schemeClr>
                </a:solidFill>
                <a:latin typeface="제주한라산" panose="02000300000000000000" pitchFamily="2" charset="-127"/>
                <a:ea typeface="제주한라산" panose="02000300000000000000" pitchFamily="2" charset="-127"/>
              </a:rPr>
              <a:t>건강한 환경   행복한 미래</a:t>
            </a:r>
            <a:r>
              <a:rPr lang="en-US" altLang="ko-KR" sz="2000" dirty="0" smtClean="0">
                <a:solidFill>
                  <a:schemeClr val="accent1">
                    <a:lumMod val="50000"/>
                  </a:schemeClr>
                </a:solidFill>
                <a:latin typeface="제주한라산" panose="02000300000000000000" pitchFamily="2" charset="-127"/>
                <a:ea typeface="제주한라산" panose="02000300000000000000" pitchFamily="2" charset="-127"/>
              </a:rPr>
              <a:t>＂</a:t>
            </a:r>
            <a:endParaRPr lang="ko-KR" altLang="en-US" sz="2000" dirty="0">
              <a:solidFill>
                <a:schemeClr val="accent1">
                  <a:lumMod val="50000"/>
                </a:schemeClr>
              </a:solidFill>
              <a:latin typeface="제주한라산" panose="02000300000000000000" pitchFamily="2" charset="-127"/>
              <a:ea typeface="제주한라산" panose="02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74081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xmlns="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prstClr val="black"/>
                <a:srgbClr val="90D1D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xmlns="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400175"/>
            <a:ext cx="11161712" cy="4687888"/>
          </a:xfrm>
          <a:prstGeom prst="rect">
            <a:avLst/>
          </a:prstGeom>
        </p:spPr>
        <p:txBody>
          <a:bodyPr/>
          <a:lstStyle>
            <a:lvl1pPr marL="228600" indent="-228600">
              <a:buClrTx/>
              <a:buFont typeface="Wingdings" panose="05000000000000000000" pitchFamily="2" charset="2"/>
              <a:buChar char="l"/>
              <a:defRPr>
                <a:latin typeface="고양덕양 B" pitchFamily="2" charset="-127"/>
                <a:ea typeface="고양덕양 B" pitchFamily="2" charset="-127"/>
              </a:defRPr>
            </a:lvl1pPr>
            <a:lvl2pPr marL="685800" indent="-228600">
              <a:buFont typeface="Gill Sans MT" panose="020B0502020104020203" pitchFamily="34" charset="0"/>
              <a:buChar char="–"/>
              <a:defRPr>
                <a:latin typeface="고양덕양 B" pitchFamily="2" charset="-127"/>
                <a:ea typeface="고양덕양 B" pitchFamily="2" charset="-127"/>
              </a:defRPr>
            </a:lvl2pPr>
            <a:lvl3pPr>
              <a:defRPr>
                <a:latin typeface="고양덕양 B" pitchFamily="2" charset="-127"/>
                <a:ea typeface="고양덕양 B" pitchFamily="2" charset="-127"/>
              </a:defRPr>
            </a:lvl3pPr>
          </a:lstStyle>
          <a:p>
            <a:pPr lvl="0"/>
            <a:r>
              <a:rPr lang="ko-KR" altLang="en-US" dirty="0" smtClean="0"/>
              <a:t>마스터 텍스트 스타일 편집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cxnSp>
        <p:nvCxnSpPr>
          <p:cNvPr id="11" name="직선 연결선[R] 6">
            <a:extLst>
              <a:ext uri="{FF2B5EF4-FFF2-40B4-BE49-F238E27FC236}">
                <a16:creationId xmlns:a16="http://schemas.microsoft.com/office/drawing/2014/main" xmlns="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0" name="그룹 9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13" name="Picture 45">
              <a:extLst>
                <a:ext uri="{FF2B5EF4-FFF2-40B4-BE49-F238E27FC236}">
                  <a16:creationId xmlns:a16="http://schemas.microsoft.com/office/drawing/2014/main" xmlns="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baseline="0" dirty="0" smtClean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1417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xmlns="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prstClr val="black"/>
                <a:srgbClr val="90D1D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xmlns="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400175"/>
            <a:ext cx="11161712" cy="4687888"/>
          </a:xfrm>
          <a:prstGeom prst="rect">
            <a:avLst/>
          </a:prstGeom>
        </p:spPr>
        <p:txBody>
          <a:bodyPr/>
          <a:lstStyle>
            <a:lvl1pPr marL="228600" indent="-228600">
              <a:buClrTx/>
              <a:buFont typeface="Wingdings" panose="05000000000000000000" pitchFamily="2" charset="2"/>
              <a:buChar char="l"/>
              <a:defRPr>
                <a:latin typeface="고양덕양 B" pitchFamily="2" charset="-127"/>
                <a:ea typeface="고양덕양 B" pitchFamily="2" charset="-127"/>
              </a:defRPr>
            </a:lvl1pPr>
            <a:lvl2pPr marL="685800" indent="-228600">
              <a:buFont typeface="Gill Sans MT" panose="020B0502020104020203" pitchFamily="34" charset="0"/>
              <a:buChar char="–"/>
              <a:defRPr>
                <a:latin typeface="고양덕양 B" pitchFamily="2" charset="-127"/>
                <a:ea typeface="고양덕양 B" pitchFamily="2" charset="-127"/>
              </a:defRPr>
            </a:lvl2pPr>
            <a:lvl3pPr>
              <a:defRPr>
                <a:latin typeface="고양덕양 B" pitchFamily="2" charset="-127"/>
                <a:ea typeface="고양덕양 B" pitchFamily="2" charset="-127"/>
              </a:defRPr>
            </a:lvl3pPr>
          </a:lstStyle>
          <a:p>
            <a:pPr lvl="0"/>
            <a:r>
              <a:rPr lang="ko-KR" altLang="en-US" dirty="0" smtClean="0"/>
              <a:t>마스터 텍스트 스타일 편집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8425ABE7-A16A-824D-B06C-CEFB4D1FA8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0087675">
            <a:off x="269928" y="26353"/>
            <a:ext cx="693503" cy="781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그룹 9"/>
          <p:cNvGrpSpPr>
            <a:grpSpLocks noChangeAspect="1"/>
          </p:cNvGrpSpPr>
          <p:nvPr userDrawn="1"/>
        </p:nvGrpSpPr>
        <p:grpSpPr>
          <a:xfrm>
            <a:off x="9754227" y="31950"/>
            <a:ext cx="2460615" cy="521919"/>
            <a:chOff x="2261630" y="1618848"/>
            <a:chExt cx="2964595" cy="628818"/>
          </a:xfrm>
        </p:grpSpPr>
        <p:pic>
          <p:nvPicPr>
            <p:cNvPr id="12" name="Picture 45">
              <a:extLst>
                <a:ext uri="{FF2B5EF4-FFF2-40B4-BE49-F238E27FC236}">
                  <a16:creationId xmlns:a16="http://schemas.microsoft.com/office/drawing/2014/main" xmlns="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baseline="0" dirty="0" smtClean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2972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xmlns="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prstClr val="black"/>
                <a:srgbClr val="90D1D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xmlns="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400175"/>
            <a:ext cx="11161712" cy="4687888"/>
          </a:xfrm>
          <a:prstGeom prst="rect">
            <a:avLst/>
          </a:prstGeom>
        </p:spPr>
        <p:txBody>
          <a:bodyPr/>
          <a:lstStyle>
            <a:lvl1pPr marL="228600" indent="-228600">
              <a:buClrTx/>
              <a:buFont typeface="Wingdings" panose="05000000000000000000" pitchFamily="2" charset="2"/>
              <a:buChar char="l"/>
              <a:defRPr>
                <a:latin typeface="고양덕양 B" pitchFamily="2" charset="-127"/>
                <a:ea typeface="고양덕양 B" pitchFamily="2" charset="-127"/>
              </a:defRPr>
            </a:lvl1pPr>
            <a:lvl2pPr marL="685800" indent="-228600">
              <a:buFont typeface="Gill Sans MT" panose="020B0502020104020203" pitchFamily="34" charset="0"/>
              <a:buChar char="–"/>
              <a:defRPr>
                <a:latin typeface="고양덕양 B" pitchFamily="2" charset="-127"/>
                <a:ea typeface="고양덕양 B" pitchFamily="2" charset="-127"/>
              </a:defRPr>
            </a:lvl2pPr>
            <a:lvl3pPr>
              <a:defRPr>
                <a:latin typeface="고양덕양 B" pitchFamily="2" charset="-127"/>
                <a:ea typeface="고양덕양 B" pitchFamily="2" charset="-127"/>
              </a:defRPr>
            </a:lvl3pPr>
          </a:lstStyle>
          <a:p>
            <a:pPr lvl="0"/>
            <a:r>
              <a:rPr lang="ko-KR" altLang="en-US" dirty="0" smtClean="0"/>
              <a:t>마스터 텍스트 스타일 편집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8425ABE7-A16A-824D-B06C-CEFB4D1FA8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0087675">
            <a:off x="269928" y="26353"/>
            <a:ext cx="693503" cy="781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직선 연결선[R] 6">
            <a:extLst>
              <a:ext uri="{FF2B5EF4-FFF2-40B4-BE49-F238E27FC236}">
                <a16:creationId xmlns:a16="http://schemas.microsoft.com/office/drawing/2014/main" xmlns="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0" name="그룹 9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13" name="Picture 45">
              <a:extLst>
                <a:ext uri="{FF2B5EF4-FFF2-40B4-BE49-F238E27FC236}">
                  <a16:creationId xmlns:a16="http://schemas.microsoft.com/office/drawing/2014/main" xmlns="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baseline="0" dirty="0" smtClean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7546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내용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1DA4F65-FE06-574F-8344-C0557FCB68EF}"/>
              </a:ext>
            </a:extLst>
          </p:cNvPr>
          <p:cNvSpPr/>
          <p:nvPr userDrawn="1"/>
        </p:nvSpPr>
        <p:spPr>
          <a:xfrm>
            <a:off x="0" y="0"/>
            <a:ext cx="12192000" cy="324104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6" name="직선 연결선[R] 6">
            <a:extLst>
              <a:ext uri="{FF2B5EF4-FFF2-40B4-BE49-F238E27FC236}">
                <a16:creationId xmlns:a16="http://schemas.microsoft.com/office/drawing/2014/main" xmlns="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7" name="그룹 6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8" name="Picture 45">
              <a:extLst>
                <a:ext uri="{FF2B5EF4-FFF2-40B4-BE49-F238E27FC236}">
                  <a16:creationId xmlns:a16="http://schemas.microsoft.com/office/drawing/2014/main" xmlns="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baseline="0" dirty="0" smtClean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2520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5" name="직선 연결선[R] 6">
            <a:extLst>
              <a:ext uri="{FF2B5EF4-FFF2-40B4-BE49-F238E27FC236}">
                <a16:creationId xmlns:a16="http://schemas.microsoft.com/office/drawing/2014/main" xmlns="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5445AD98-B7EA-B248-9612-A3BD715DECC3}"/>
              </a:ext>
            </a:extLst>
          </p:cNvPr>
          <p:cNvSpPr/>
          <p:nvPr userDrawn="1"/>
        </p:nvSpPr>
        <p:spPr>
          <a:xfrm>
            <a:off x="0" y="565220"/>
            <a:ext cx="12192000" cy="457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grpSp>
        <p:nvGrpSpPr>
          <p:cNvPr id="7" name="그룹 6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8" name="Picture 45">
              <a:extLst>
                <a:ext uri="{FF2B5EF4-FFF2-40B4-BE49-F238E27FC236}">
                  <a16:creationId xmlns:a16="http://schemas.microsoft.com/office/drawing/2014/main" xmlns="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baseline="0" dirty="0" smtClean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1417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5" name="직선 연결선[R] 6">
            <a:extLst>
              <a:ext uri="{FF2B5EF4-FFF2-40B4-BE49-F238E27FC236}">
                <a16:creationId xmlns:a16="http://schemas.microsoft.com/office/drawing/2014/main" xmlns="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6" name="그룹 5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7" name="Picture 45">
              <a:extLst>
                <a:ext uri="{FF2B5EF4-FFF2-40B4-BE49-F238E27FC236}">
                  <a16:creationId xmlns:a16="http://schemas.microsoft.com/office/drawing/2014/main" xmlns="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baseline="0" dirty="0" smtClean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2760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90D1D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2644" y="0"/>
            <a:ext cx="12192001" cy="6280031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5445AD98-B7EA-B248-9612-A3BD715DECC3}"/>
              </a:ext>
            </a:extLst>
          </p:cNvPr>
          <p:cNvSpPr/>
          <p:nvPr userDrawn="1"/>
        </p:nvSpPr>
        <p:spPr>
          <a:xfrm>
            <a:off x="0" y="624489"/>
            <a:ext cx="121920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7" name="직선 연결선[R] 6">
            <a:extLst>
              <a:ext uri="{FF2B5EF4-FFF2-40B4-BE49-F238E27FC236}">
                <a16:creationId xmlns:a16="http://schemas.microsoft.com/office/drawing/2014/main" xmlns="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9" name="그룹 8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10" name="Picture 45">
              <a:extLst>
                <a:ext uri="{FF2B5EF4-FFF2-40B4-BE49-F238E27FC236}">
                  <a16:creationId xmlns:a16="http://schemas.microsoft.com/office/drawing/2014/main" xmlns="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baseline="0" dirty="0" smtClean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287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7" name="직선 연결선[R] 6">
            <a:extLst>
              <a:ext uri="{FF2B5EF4-FFF2-40B4-BE49-F238E27FC236}">
                <a16:creationId xmlns:a16="http://schemas.microsoft.com/office/drawing/2014/main" xmlns="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90D1D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2644" y="0"/>
            <a:ext cx="12192001" cy="6280031"/>
          </a:xfrm>
          <a:prstGeom prst="rect">
            <a:avLst/>
          </a:prstGeom>
        </p:spPr>
      </p:pic>
      <p:grpSp>
        <p:nvGrpSpPr>
          <p:cNvPr id="9" name="그룹 8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10" name="Picture 45">
              <a:extLst>
                <a:ext uri="{FF2B5EF4-FFF2-40B4-BE49-F238E27FC236}">
                  <a16:creationId xmlns:a16="http://schemas.microsoft.com/office/drawing/2014/main" xmlns="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baseline="0" dirty="0" smtClean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3668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-2">
    <p:bg>
      <p:bgPr>
        <a:pattFill prst="ltUpDiag">
          <a:fgClr>
            <a:srgbClr val="D4EBE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11" name="직선 연결선[R] 6">
            <a:extLst>
              <a:ext uri="{FF2B5EF4-FFF2-40B4-BE49-F238E27FC236}">
                <a16:creationId xmlns:a16="http://schemas.microsoft.com/office/drawing/2014/main" xmlns="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순서도: 문서 8"/>
          <p:cNvSpPr/>
          <p:nvPr userDrawn="1"/>
        </p:nvSpPr>
        <p:spPr>
          <a:xfrm rot="21425409">
            <a:off x="-127862" y="-38448"/>
            <a:ext cx="12301254" cy="4319415"/>
          </a:xfrm>
          <a:prstGeom prst="flowChartDocument">
            <a:avLst/>
          </a:prstGeom>
          <a:solidFill>
            <a:srgbClr val="D4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051"/>
            <a:ext cx="12192000" cy="3799874"/>
          </a:xfrm>
          <a:prstGeom prst="rect">
            <a:avLst/>
          </a:prstGeom>
        </p:spPr>
      </p:pic>
      <p:sp>
        <p:nvSpPr>
          <p:cNvPr id="14" name="제목 5"/>
          <p:cNvSpPr>
            <a:spLocks noGrp="1"/>
          </p:cNvSpPr>
          <p:nvPr>
            <p:ph type="title"/>
          </p:nvPr>
        </p:nvSpPr>
        <p:spPr>
          <a:xfrm>
            <a:off x="985468" y="189928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grpSp>
        <p:nvGrpSpPr>
          <p:cNvPr id="12" name="그룹 11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13" name="Picture 45">
              <a:extLst>
                <a:ext uri="{FF2B5EF4-FFF2-40B4-BE49-F238E27FC236}">
                  <a16:creationId xmlns:a16="http://schemas.microsoft.com/office/drawing/2014/main" xmlns="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baseline="0" dirty="0" smtClean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989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bg>
      <p:bgPr>
        <a:pattFill prst="ltUpDiag">
          <a:fgClr>
            <a:srgbClr val="D4EBE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90D1D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2644" y="-9568"/>
            <a:ext cx="3769257" cy="6867568"/>
          </a:xfrm>
          <a:prstGeom prst="rect">
            <a:avLst/>
          </a:prstGeom>
        </p:spPr>
      </p:pic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9" name="직선 연결선[R] 6">
            <a:extLst>
              <a:ext uri="{FF2B5EF4-FFF2-40B4-BE49-F238E27FC236}">
                <a16:creationId xmlns:a16="http://schemas.microsoft.com/office/drawing/2014/main" xmlns="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직사각형 10">
            <a:extLst>
              <a:ext uri="{FF2B5EF4-FFF2-40B4-BE49-F238E27FC236}">
                <a16:creationId xmlns:a16="http://schemas.microsoft.com/office/drawing/2014/main" xmlns="" id="{D4F795EF-9235-A543-A155-14F810260B10}"/>
              </a:ext>
            </a:extLst>
          </p:cNvPr>
          <p:cNvSpPr/>
          <p:nvPr userDrawn="1"/>
        </p:nvSpPr>
        <p:spPr>
          <a:xfrm>
            <a:off x="1" y="1095375"/>
            <a:ext cx="3771900" cy="60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xmlns="" id="{F3D9FA44-0CB8-554D-BD25-158D7F31CBCE}"/>
              </a:ext>
            </a:extLst>
          </p:cNvPr>
          <p:cNvSpPr/>
          <p:nvPr userDrawn="1"/>
        </p:nvSpPr>
        <p:spPr>
          <a:xfrm>
            <a:off x="1238251" y="1095375"/>
            <a:ext cx="2533650" cy="6007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srgbClr val="1A3F66"/>
              </a:solidFill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E255F4A3-6036-4D4D-A54F-7696AE9FF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685979">
            <a:off x="2753890" y="4339606"/>
            <a:ext cx="819478" cy="772276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xmlns="" id="{C79D6825-94F1-5647-92A4-23D8FD188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864599">
            <a:off x="1870698" y="5331699"/>
            <a:ext cx="945738" cy="891264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8425ABE7-A16A-824D-B06C-CEFB4D1FA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02545">
            <a:off x="490372" y="5392036"/>
            <a:ext cx="1100802" cy="1239949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37" name="제목 5"/>
          <p:cNvSpPr>
            <a:spLocks noGrp="1"/>
          </p:cNvSpPr>
          <p:nvPr>
            <p:ph type="title" hasCustomPrompt="1"/>
          </p:nvPr>
        </p:nvSpPr>
        <p:spPr>
          <a:xfrm>
            <a:off x="446988" y="1513205"/>
            <a:ext cx="2641652" cy="1325563"/>
          </a:xfrm>
          <a:prstGeom prst="rect">
            <a:avLst/>
          </a:prstGeom>
        </p:spPr>
        <p:txBody>
          <a:bodyPr/>
          <a:lstStyle>
            <a:lvl1pPr algn="ctr">
              <a:defRPr b="1" baseline="0">
                <a:solidFill>
                  <a:schemeClr val="tx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ko-KR" altLang="en-US" dirty="0" smtClean="0"/>
              <a:t>제  목</a:t>
            </a:r>
            <a:endParaRPr lang="ko-KR" altLang="en-US" dirty="0"/>
          </a:p>
        </p:txBody>
      </p:sp>
      <p:grpSp>
        <p:nvGrpSpPr>
          <p:cNvPr id="14" name="그룹 13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15" name="Picture 45">
              <a:extLst>
                <a:ext uri="{FF2B5EF4-FFF2-40B4-BE49-F238E27FC236}">
                  <a16:creationId xmlns:a16="http://schemas.microsoft.com/office/drawing/2014/main" xmlns="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baseline="0" dirty="0" smtClean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588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-1">
    <p:bg>
      <p:bgPr>
        <a:pattFill prst="ltUpDiag">
          <a:fgClr>
            <a:srgbClr val="D4EBE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순서도: 문서 14"/>
          <p:cNvSpPr/>
          <p:nvPr userDrawn="1"/>
        </p:nvSpPr>
        <p:spPr>
          <a:xfrm rot="10800000">
            <a:off x="0" y="2792266"/>
            <a:ext cx="12192000" cy="4080326"/>
          </a:xfrm>
          <a:prstGeom prst="flowChartDocument">
            <a:avLst/>
          </a:prstGeom>
          <a:solidFill>
            <a:srgbClr val="D4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9" name="그림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048682"/>
            <a:ext cx="12192000" cy="3799874"/>
          </a:xfrm>
          <a:prstGeom prst="rect">
            <a:avLst/>
          </a:prstGeom>
        </p:spPr>
      </p:pic>
      <p:cxnSp>
        <p:nvCxnSpPr>
          <p:cNvPr id="5" name="직선 연결선[R] 6">
            <a:extLst>
              <a:ext uri="{FF2B5EF4-FFF2-40B4-BE49-F238E27FC236}">
                <a16:creationId xmlns:a16="http://schemas.microsoft.com/office/drawing/2014/main" xmlns="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E255F4A3-6036-4D4D-A54F-7696AE9FF7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685979">
            <a:off x="11175976" y="3779290"/>
            <a:ext cx="819478" cy="772276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C79D6825-94F1-5647-92A4-23D8FD188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64599">
            <a:off x="10292784" y="4771383"/>
            <a:ext cx="945738" cy="891264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8425ABE7-A16A-824D-B06C-CEFB4D1FA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02545">
            <a:off x="8912458" y="4831720"/>
            <a:ext cx="1100802" cy="1239949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38" name="제목 1"/>
          <p:cNvSpPr>
            <a:spLocks noGrp="1"/>
          </p:cNvSpPr>
          <p:nvPr>
            <p:ph type="title"/>
          </p:nvPr>
        </p:nvSpPr>
        <p:spPr>
          <a:xfrm>
            <a:off x="1110424" y="1547834"/>
            <a:ext cx="5818696" cy="676867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xmlns="" id="{D4F795EF-9235-A543-A155-14F810260B10}"/>
              </a:ext>
            </a:extLst>
          </p:cNvPr>
          <p:cNvSpPr/>
          <p:nvPr userDrawn="1"/>
        </p:nvSpPr>
        <p:spPr>
          <a:xfrm>
            <a:off x="0" y="1095375"/>
            <a:ext cx="4343399" cy="60072"/>
          </a:xfrm>
          <a:prstGeom prst="rect">
            <a:avLst/>
          </a:prstGeom>
          <a:solidFill>
            <a:srgbClr val="9E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xmlns="" id="{F3D9FA44-0CB8-554D-BD25-158D7F31CBCE}"/>
              </a:ext>
            </a:extLst>
          </p:cNvPr>
          <p:cNvSpPr/>
          <p:nvPr userDrawn="1"/>
        </p:nvSpPr>
        <p:spPr>
          <a:xfrm>
            <a:off x="1238251" y="1095375"/>
            <a:ext cx="3105148" cy="60072"/>
          </a:xfrm>
          <a:prstGeom prst="rect">
            <a:avLst/>
          </a:prstGeom>
          <a:solidFill>
            <a:srgbClr val="1A3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srgbClr val="1A3F66"/>
              </a:solidFill>
            </a:endParaRPr>
          </a:p>
        </p:txBody>
      </p:sp>
      <p:grpSp>
        <p:nvGrpSpPr>
          <p:cNvPr id="18" name="그룹 17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20" name="Picture 45">
              <a:extLst>
                <a:ext uri="{FF2B5EF4-FFF2-40B4-BE49-F238E27FC236}">
                  <a16:creationId xmlns:a16="http://schemas.microsoft.com/office/drawing/2014/main" xmlns="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baseline="0" dirty="0" smtClean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8479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내용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그림 33">
            <a:extLst>
              <a:ext uri="{FF2B5EF4-FFF2-40B4-BE49-F238E27FC236}">
                <a16:creationId xmlns:a16="http://schemas.microsoft.com/office/drawing/2014/main" xmlns="" id="{958AD16E-977F-374D-B7EF-B9ACCC539A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t="50784"/>
          <a:stretch/>
        </p:blipFill>
        <p:spPr>
          <a:xfrm>
            <a:off x="1" y="-1"/>
            <a:ext cx="12192001" cy="3638477"/>
          </a:xfrm>
          <a:prstGeom prst="rect">
            <a:avLst/>
          </a:prstGeom>
        </p:spPr>
      </p:pic>
      <p:sp>
        <p:nvSpPr>
          <p:cNvPr id="15" name="순서도: 문서 14"/>
          <p:cNvSpPr/>
          <p:nvPr userDrawn="1"/>
        </p:nvSpPr>
        <p:spPr>
          <a:xfrm rot="10800000">
            <a:off x="0" y="2792266"/>
            <a:ext cx="12192000" cy="4080326"/>
          </a:xfrm>
          <a:prstGeom prst="flowChartDocument">
            <a:avLst/>
          </a:prstGeom>
          <a:solidFill>
            <a:srgbClr val="D4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9" name="그림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048682"/>
            <a:ext cx="12192000" cy="3799874"/>
          </a:xfrm>
          <a:prstGeom prst="rect">
            <a:avLst/>
          </a:prstGeom>
        </p:spPr>
      </p:pic>
      <p:cxnSp>
        <p:nvCxnSpPr>
          <p:cNvPr id="5" name="직선 연결선[R] 6">
            <a:extLst>
              <a:ext uri="{FF2B5EF4-FFF2-40B4-BE49-F238E27FC236}">
                <a16:creationId xmlns:a16="http://schemas.microsoft.com/office/drawing/2014/main" xmlns="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E255F4A3-6036-4D4D-A54F-7696AE9FF79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6685979">
            <a:off x="11175976" y="3779290"/>
            <a:ext cx="819478" cy="772276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C79D6825-94F1-5647-92A4-23D8FD188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864599">
            <a:off x="10292784" y="4771383"/>
            <a:ext cx="945738" cy="891264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8425ABE7-A16A-824D-B06C-CEFB4D1FA8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02545">
            <a:off x="8912458" y="4831720"/>
            <a:ext cx="1100802" cy="1239949"/>
          </a:xfrm>
          <a:prstGeom prst="rect">
            <a:avLst/>
          </a:prstGeom>
          <a:effectLst>
            <a:outerShdw blurRad="127000" dist="254000" dir="2700000" algn="ctr" rotWithShape="0">
              <a:schemeClr val="bg1">
                <a:lumMod val="50000"/>
                <a:alpha val="43000"/>
              </a:schemeClr>
            </a:outerShdw>
          </a:effectLst>
        </p:spPr>
      </p:pic>
      <p:sp>
        <p:nvSpPr>
          <p:cNvPr id="38" name="제목 1"/>
          <p:cNvSpPr>
            <a:spLocks noGrp="1"/>
          </p:cNvSpPr>
          <p:nvPr>
            <p:ph type="title"/>
          </p:nvPr>
        </p:nvSpPr>
        <p:spPr>
          <a:xfrm>
            <a:off x="1116049" y="1724127"/>
            <a:ext cx="5818696" cy="676867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xmlns="" id="{D4F795EF-9235-A543-A155-14F810260B10}"/>
              </a:ext>
            </a:extLst>
          </p:cNvPr>
          <p:cNvSpPr/>
          <p:nvPr userDrawn="1"/>
        </p:nvSpPr>
        <p:spPr>
          <a:xfrm>
            <a:off x="0" y="1095375"/>
            <a:ext cx="4343399" cy="60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xmlns="" id="{F3D9FA44-0CB8-554D-BD25-158D7F31CBCE}"/>
              </a:ext>
            </a:extLst>
          </p:cNvPr>
          <p:cNvSpPr/>
          <p:nvPr userDrawn="1"/>
        </p:nvSpPr>
        <p:spPr>
          <a:xfrm>
            <a:off x="1238251" y="1095375"/>
            <a:ext cx="3105148" cy="6007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solidFill>
                <a:srgbClr val="1A3F66"/>
              </a:solidFill>
            </a:endParaRPr>
          </a:p>
        </p:txBody>
      </p:sp>
      <p:grpSp>
        <p:nvGrpSpPr>
          <p:cNvPr id="18" name="그룹 17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20" name="Picture 45">
              <a:extLst>
                <a:ext uri="{FF2B5EF4-FFF2-40B4-BE49-F238E27FC236}">
                  <a16:creationId xmlns:a16="http://schemas.microsoft.com/office/drawing/2014/main" xmlns="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baseline="0" dirty="0" smtClean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5865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0" y="601656"/>
            <a:ext cx="12192001" cy="6256343"/>
          </a:xfrm>
          <a:prstGeom prst="rect">
            <a:avLst/>
          </a:prstGeom>
        </p:spPr>
      </p:pic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xmlns="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duotone>
                <a:prstClr val="black"/>
                <a:srgbClr val="90D1D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xmlns="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grpSp>
        <p:nvGrpSpPr>
          <p:cNvPr id="11" name="그룹 10"/>
          <p:cNvGrpSpPr>
            <a:grpSpLocks noChangeAspect="1"/>
          </p:cNvGrpSpPr>
          <p:nvPr userDrawn="1"/>
        </p:nvGrpSpPr>
        <p:grpSpPr>
          <a:xfrm>
            <a:off x="9754227" y="31950"/>
            <a:ext cx="2460615" cy="521919"/>
            <a:chOff x="2261630" y="1618848"/>
            <a:chExt cx="2964595" cy="628818"/>
          </a:xfrm>
        </p:grpSpPr>
        <p:pic>
          <p:nvPicPr>
            <p:cNvPr id="12" name="Picture 45">
              <a:extLst>
                <a:ext uri="{FF2B5EF4-FFF2-40B4-BE49-F238E27FC236}">
                  <a16:creationId xmlns:a16="http://schemas.microsoft.com/office/drawing/2014/main" xmlns="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baseline="0" dirty="0" smtClean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9140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내용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xmlns="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prstClr val="black"/>
                <a:srgbClr val="90D1D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xmlns="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cxnSp>
        <p:nvCxnSpPr>
          <p:cNvPr id="13" name="직선 연결선[R] 6">
            <a:extLst>
              <a:ext uri="{FF2B5EF4-FFF2-40B4-BE49-F238E27FC236}">
                <a16:creationId xmlns:a16="http://schemas.microsoft.com/office/drawing/2014/main" xmlns="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0" name="그룹 9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12" name="Picture 45">
              <a:extLst>
                <a:ext uri="{FF2B5EF4-FFF2-40B4-BE49-F238E27FC236}">
                  <a16:creationId xmlns:a16="http://schemas.microsoft.com/office/drawing/2014/main" xmlns="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baseline="0" dirty="0" smtClean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6107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내용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90D1D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2644" y="-9568"/>
            <a:ext cx="12192001" cy="609899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D338B28A-97DF-C745-8816-C1FDE713462C}"/>
              </a:ext>
            </a:extLst>
          </p:cNvPr>
          <p:cNvSpPr/>
          <p:nvPr userDrawn="1"/>
        </p:nvSpPr>
        <p:spPr>
          <a:xfrm>
            <a:off x="0" y="600331"/>
            <a:ext cx="12192000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0" y="601656"/>
            <a:ext cx="12192001" cy="6256343"/>
          </a:xfrm>
          <a:prstGeom prst="rect">
            <a:avLst/>
          </a:prstGeom>
        </p:spPr>
      </p:pic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8425ABE7-A16A-824D-B06C-CEFB4D1FA8D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087675">
            <a:off x="269928" y="26353"/>
            <a:ext cx="693503" cy="781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그룹 11"/>
          <p:cNvGrpSpPr>
            <a:grpSpLocks noChangeAspect="1"/>
          </p:cNvGrpSpPr>
          <p:nvPr userDrawn="1"/>
        </p:nvGrpSpPr>
        <p:grpSpPr>
          <a:xfrm>
            <a:off x="9754227" y="31950"/>
            <a:ext cx="2460615" cy="521919"/>
            <a:chOff x="2261630" y="1618848"/>
            <a:chExt cx="2964595" cy="628818"/>
          </a:xfrm>
        </p:grpSpPr>
        <p:pic>
          <p:nvPicPr>
            <p:cNvPr id="14" name="Picture 45">
              <a:extLst>
                <a:ext uri="{FF2B5EF4-FFF2-40B4-BE49-F238E27FC236}">
                  <a16:creationId xmlns:a16="http://schemas.microsoft.com/office/drawing/2014/main" xmlns="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baseline="0" dirty="0" smtClean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5922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내용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0" y="601656"/>
            <a:ext cx="12192001" cy="6256343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99478E34-0D29-E84D-8105-AB87F7AF7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prstClr val="black"/>
              <a:srgbClr val="90D1D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1569"/>
          <a:stretch/>
        </p:blipFill>
        <p:spPr>
          <a:xfrm>
            <a:off x="2644" y="-9568"/>
            <a:ext cx="12192001" cy="609899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xmlns="" id="{D338B28A-97DF-C745-8816-C1FDE713462C}"/>
              </a:ext>
            </a:extLst>
          </p:cNvPr>
          <p:cNvSpPr/>
          <p:nvPr userDrawn="1"/>
        </p:nvSpPr>
        <p:spPr>
          <a:xfrm>
            <a:off x="0" y="600331"/>
            <a:ext cx="12192000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9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8425ABE7-A16A-824D-B06C-CEFB4D1FA8D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20087675">
            <a:off x="269928" y="26353"/>
            <a:ext cx="693503" cy="781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직선 연결선[R] 6">
            <a:extLst>
              <a:ext uri="{FF2B5EF4-FFF2-40B4-BE49-F238E27FC236}">
                <a16:creationId xmlns:a16="http://schemas.microsoft.com/office/drawing/2014/main" xmlns="" id="{F6FAD8A9-529A-BE44-8E77-76B92BF0C0A5}"/>
              </a:ext>
            </a:extLst>
          </p:cNvPr>
          <p:cNvCxnSpPr>
            <a:cxnSpLocks/>
          </p:cNvCxnSpPr>
          <p:nvPr userDrawn="1"/>
        </p:nvCxnSpPr>
        <p:spPr>
          <a:xfrm>
            <a:off x="191386" y="6602821"/>
            <a:ext cx="9540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2" name="그룹 11"/>
          <p:cNvGrpSpPr>
            <a:grpSpLocks noChangeAspect="1"/>
          </p:cNvGrpSpPr>
          <p:nvPr userDrawn="1"/>
        </p:nvGrpSpPr>
        <p:grpSpPr>
          <a:xfrm>
            <a:off x="9731386" y="6280521"/>
            <a:ext cx="2460615" cy="521919"/>
            <a:chOff x="2261630" y="1618848"/>
            <a:chExt cx="2964595" cy="628818"/>
          </a:xfrm>
        </p:grpSpPr>
        <p:pic>
          <p:nvPicPr>
            <p:cNvPr id="14" name="Picture 45">
              <a:extLst>
                <a:ext uri="{FF2B5EF4-FFF2-40B4-BE49-F238E27FC236}">
                  <a16:creationId xmlns:a16="http://schemas.microsoft.com/office/drawing/2014/main" xmlns="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baseline="0" dirty="0" smtClean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2090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0" y="-9568"/>
            <a:ext cx="12194645" cy="655618"/>
            <a:chOff x="0" y="-9568"/>
            <a:chExt cx="12194645" cy="655618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xmlns="" id="{99478E34-0D29-E84D-8105-AB87F7AF724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prstClr val="black"/>
                <a:srgbClr val="90D1D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1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 t="1569"/>
            <a:stretch/>
          </p:blipFill>
          <p:spPr>
            <a:xfrm>
              <a:off x="2644" y="-9568"/>
              <a:ext cx="12192001" cy="609899"/>
            </a:xfrm>
            <a:prstGeom prst="rect">
              <a:avLst/>
            </a:prstGeom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xmlns="" id="{D338B28A-97DF-C745-8816-C1FDE713462C}"/>
                </a:ext>
              </a:extLst>
            </p:cNvPr>
            <p:cNvSpPr/>
            <p:nvPr userDrawn="1"/>
          </p:nvSpPr>
          <p:spPr>
            <a:xfrm>
              <a:off x="0" y="600331"/>
              <a:ext cx="12192000" cy="457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0583" y="6237696"/>
            <a:ext cx="2743200" cy="365125"/>
          </a:xfrm>
          <a:prstGeom prst="rect">
            <a:avLst/>
          </a:prstGeom>
        </p:spPr>
        <p:txBody>
          <a:bodyPr/>
          <a:lstStyle/>
          <a:p>
            <a:fld id="{CF861DB1-7CD0-4EAD-ACA9-006A4A6740D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3" hasCustomPrompt="1"/>
          </p:nvPr>
        </p:nvSpPr>
        <p:spPr>
          <a:xfrm>
            <a:off x="519113" y="1400175"/>
            <a:ext cx="11161712" cy="4687888"/>
          </a:xfrm>
          <a:prstGeom prst="rect">
            <a:avLst/>
          </a:prstGeom>
        </p:spPr>
        <p:txBody>
          <a:bodyPr/>
          <a:lstStyle>
            <a:lvl1pPr marL="228600" indent="-228600">
              <a:buClrTx/>
              <a:buFont typeface="Wingdings" panose="05000000000000000000" pitchFamily="2" charset="2"/>
              <a:buChar char="l"/>
              <a:defRPr>
                <a:latin typeface="고양덕양 B" pitchFamily="2" charset="-127"/>
                <a:ea typeface="고양덕양 B" pitchFamily="2" charset="-127"/>
              </a:defRPr>
            </a:lvl1pPr>
            <a:lvl2pPr marL="685800" indent="-228600">
              <a:buFont typeface="Gill Sans MT" panose="020B0502020104020203" pitchFamily="34" charset="0"/>
              <a:buChar char="–"/>
              <a:defRPr>
                <a:latin typeface="고양덕양 B" pitchFamily="2" charset="-127"/>
                <a:ea typeface="고양덕양 B" pitchFamily="2" charset="-127"/>
              </a:defRPr>
            </a:lvl2pPr>
            <a:lvl3pPr>
              <a:defRPr>
                <a:latin typeface="고양덕양 B" pitchFamily="2" charset="-127"/>
                <a:ea typeface="고양덕양 B" pitchFamily="2" charset="-127"/>
              </a:defRPr>
            </a:lvl3pPr>
          </a:lstStyle>
          <a:p>
            <a:pPr lvl="0"/>
            <a:r>
              <a:rPr lang="ko-KR" altLang="en-US" dirty="0" smtClean="0"/>
              <a:t>마스터 텍스트 스타일 편집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</p:txBody>
      </p:sp>
      <p:sp>
        <p:nvSpPr>
          <p:cNvPr id="16" name="제목 1"/>
          <p:cNvSpPr>
            <a:spLocks noGrp="1"/>
          </p:cNvSpPr>
          <p:nvPr>
            <p:ph type="title"/>
          </p:nvPr>
        </p:nvSpPr>
        <p:spPr>
          <a:xfrm>
            <a:off x="1100832" y="76524"/>
            <a:ext cx="9994557" cy="676867"/>
          </a:xfrm>
          <a:prstGeom prst="rect">
            <a:avLst/>
          </a:prstGeom>
        </p:spPr>
        <p:txBody>
          <a:bodyPr/>
          <a:lstStyle>
            <a:lvl1pPr>
              <a:defRPr sz="3000" baseline="0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grpSp>
        <p:nvGrpSpPr>
          <p:cNvPr id="10" name="그룹 9"/>
          <p:cNvGrpSpPr>
            <a:grpSpLocks noChangeAspect="1"/>
          </p:cNvGrpSpPr>
          <p:nvPr userDrawn="1"/>
        </p:nvGrpSpPr>
        <p:grpSpPr>
          <a:xfrm>
            <a:off x="9754227" y="31950"/>
            <a:ext cx="2460615" cy="521919"/>
            <a:chOff x="2261630" y="1618848"/>
            <a:chExt cx="2964595" cy="628818"/>
          </a:xfrm>
        </p:grpSpPr>
        <p:pic>
          <p:nvPicPr>
            <p:cNvPr id="12" name="Picture 45">
              <a:extLst>
                <a:ext uri="{FF2B5EF4-FFF2-40B4-BE49-F238E27FC236}">
                  <a16:creationId xmlns:a16="http://schemas.microsoft.com/office/drawing/2014/main" xmlns="" id="{37AF8506-181C-B54B-8F3B-DF4C2B31D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1630" y="1707006"/>
              <a:ext cx="2821871" cy="54066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355977" y="1618848"/>
              <a:ext cx="870248" cy="333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i="1" baseline="0" dirty="0" smtClean="0">
                  <a:solidFill>
                    <a:srgbClr val="4472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+Pride </a:t>
              </a:r>
              <a:endParaRPr lang="ko-KR" altLang="en-US" sz="1200" b="1" i="1" baseline="0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1515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240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764" r:id="rId2"/>
    <p:sldLayoutId id="2147483755" r:id="rId3"/>
    <p:sldLayoutId id="2147483808" r:id="rId4"/>
    <p:sldLayoutId id="2147483766" r:id="rId5"/>
    <p:sldLayoutId id="2147483802" r:id="rId6"/>
    <p:sldLayoutId id="2147483799" r:id="rId7"/>
    <p:sldLayoutId id="2147483803" r:id="rId8"/>
    <p:sldLayoutId id="2147483752" r:id="rId9"/>
    <p:sldLayoutId id="2147483804" r:id="rId10"/>
    <p:sldLayoutId id="2147483800" r:id="rId11"/>
    <p:sldLayoutId id="2147483805" r:id="rId12"/>
    <p:sldLayoutId id="2147483736" r:id="rId13"/>
    <p:sldLayoutId id="2147483768" r:id="rId14"/>
    <p:sldLayoutId id="2147483769" r:id="rId15"/>
    <p:sldLayoutId id="2147483767" r:id="rId16"/>
    <p:sldLayoutId id="2147483770" r:id="rId17"/>
    <p:sldLayoutId id="2147483753" r:id="rId18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png"/><Relationship Id="rId5" Type="http://schemas.microsoft.com/office/2007/relationships/hdphoto" Target="../media/hdphoto2.wdp"/><Relationship Id="rId6" Type="http://schemas.openxmlformats.org/officeDocument/2006/relationships/image" Target="../media/image8.png"/><Relationship Id="rId7" Type="http://schemas.microsoft.com/office/2007/relationships/hdphoto" Target="../media/hdphoto3.wdp"/><Relationship Id="rId8" Type="http://schemas.openxmlformats.org/officeDocument/2006/relationships/image" Target="../media/image9.png"/><Relationship Id="rId9" Type="http://schemas.microsoft.com/office/2007/relationships/hdphoto" Target="../media/hdphoto4.wdp"/><Relationship Id="rId10" Type="http://schemas.openxmlformats.org/officeDocument/2006/relationships/image" Target="../media/image10.png"/><Relationship Id="rId11" Type="http://schemas.microsoft.com/office/2007/relationships/hdphoto" Target="../media/hdphoto5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microsoft.com/office/2007/relationships/hdphoto" Target="../media/hdphoto6.wdp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microsoft.com/office/2007/relationships/hdphoto" Target="../media/hdphoto6.wdp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12.png"/><Relationship Id="rId14" Type="http://schemas.microsoft.com/office/2007/relationships/hdphoto" Target="../media/hdphoto6.wdp"/><Relationship Id="rId1" Type="http://schemas.openxmlformats.org/officeDocument/2006/relationships/customXml" Target="../../customXml/item3.xml"/><Relationship Id="rId2" Type="http://schemas.openxmlformats.org/officeDocument/2006/relationships/customXml" Target="../../customXml/item2.xml"/><Relationship Id="rId3" Type="http://schemas.openxmlformats.org/officeDocument/2006/relationships/customXml" Target="../../customXml/item1.xml"/><Relationship Id="rId4" Type="http://schemas.openxmlformats.org/officeDocument/2006/relationships/slideLayout" Target="../slideLayouts/slideLayout11.xml"/><Relationship Id="rId5" Type="http://schemas.openxmlformats.org/officeDocument/2006/relationships/notesSlide" Target="../notesSlides/notesSlide12.xml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microsoft.com/office/2007/relationships/hdphoto" Target="../media/hdphoto6.wdp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microsoft.com/office/2007/relationships/hdphoto" Target="../media/hdphoto6.wdp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microsoft.com/office/2007/relationships/hdphoto" Target="../media/hdphoto6.wdp"/><Relationship Id="rId5" Type="http://schemas.openxmlformats.org/officeDocument/2006/relationships/image" Target="../media/image29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microsoft.com/office/2007/relationships/hdphoto" Target="../media/hdphoto6.wdp"/><Relationship Id="rId5" Type="http://schemas.openxmlformats.org/officeDocument/2006/relationships/image" Target="../media/image30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microsoft.com/office/2007/relationships/hdphoto" Target="../media/hdphoto6.wdp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microsoft.com/office/2007/relationships/hdphoto" Target="../media/hdphoto6.wdp"/><Relationship Id="rId5" Type="http://schemas.openxmlformats.org/officeDocument/2006/relationships/image" Target="../media/image33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microsoft.com/office/2007/relationships/hdphoto" Target="../media/hdphoto6.wdp"/><Relationship Id="rId6" Type="http://schemas.openxmlformats.org/officeDocument/2006/relationships/image" Target="../media/image13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microsoft.com/office/2007/relationships/hdphoto" Target="../media/hdphoto6.wdp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microsoft.com/office/2007/relationships/hdphoto" Target="../media/hdphoto6.wdp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2.png"/><Relationship Id="rId5" Type="http://schemas.microsoft.com/office/2007/relationships/hdphoto" Target="../media/hdphoto6.wdp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2.png"/><Relationship Id="rId5" Type="http://schemas.microsoft.com/office/2007/relationships/hdphoto" Target="../media/hdphoto6.wdp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12.png"/><Relationship Id="rId5" Type="http://schemas.microsoft.com/office/2007/relationships/hdphoto" Target="../media/hdphoto6.wdp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microsoft.com/office/2007/relationships/hdphoto" Target="../media/hdphoto6.wdp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328F911-9833-B847-B079-6E214E133707}"/>
              </a:ext>
            </a:extLst>
          </p:cNvPr>
          <p:cNvSpPr txBox="1"/>
          <p:nvPr/>
        </p:nvSpPr>
        <p:spPr>
          <a:xfrm>
            <a:off x="1107388" y="1836432"/>
            <a:ext cx="8969411" cy="1354217"/>
          </a:xfrm>
          <a:prstGeom prst="rect">
            <a:avLst/>
          </a:prstGeom>
          <a:noFill/>
          <a:effectLst>
            <a:outerShdw blurRad="127000" dist="114300" dir="2700000" algn="ctr" rotWithShape="0">
              <a:srgbClr val="000000">
                <a:alpha val="22000"/>
              </a:srgb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4400" b="1" dirty="0" smtClean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Titillium Light" charset="0"/>
              </a:rPr>
              <a:t>Geostationary Environment Monitoring Satellite (GEMS)</a:t>
            </a:r>
            <a:endParaRPr lang="en-US" altLang="ko-KR" sz="4400" b="1" dirty="0">
              <a:solidFill>
                <a:srgbClr val="002060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Titillium Light" charset="0"/>
            </a:endParaRPr>
          </a:p>
        </p:txBody>
      </p:sp>
      <p:sp>
        <p:nvSpPr>
          <p:cNvPr id="14" name="내용 개체 틀 3"/>
          <p:cNvSpPr>
            <a:spLocks noGrp="1"/>
          </p:cNvSpPr>
          <p:nvPr>
            <p:ph sz="quarter" idx="11"/>
          </p:nvPr>
        </p:nvSpPr>
        <p:spPr>
          <a:xfrm>
            <a:off x="1054828" y="4427890"/>
            <a:ext cx="6400165" cy="1346010"/>
          </a:xfrm>
        </p:spPr>
        <p:txBody>
          <a:bodyPr>
            <a:spAutoFit/>
          </a:bodyPr>
          <a:lstStyle/>
          <a:p>
            <a:r>
              <a:rPr lang="en-US" altLang="ko-KR" u="sng" dirty="0" err="1" smtClean="0"/>
              <a:t>Jongmin</a:t>
            </a:r>
            <a:r>
              <a:rPr lang="en-US" altLang="ko-KR" u="sng" dirty="0" smtClean="0"/>
              <a:t> </a:t>
            </a:r>
            <a:r>
              <a:rPr lang="en-US" altLang="ko-KR" u="sng" dirty="0" smtClean="0"/>
              <a:t>Yoon</a:t>
            </a:r>
            <a:r>
              <a:rPr lang="en-US" altLang="ko-KR" dirty="0" smtClean="0"/>
              <a:t> and Kyung-Jung Moon</a:t>
            </a:r>
            <a:endParaRPr lang="en-US" altLang="ko-KR" dirty="0" smtClean="0"/>
          </a:p>
          <a:p>
            <a:r>
              <a:rPr lang="en-US" altLang="ko-KR" dirty="0" smtClean="0"/>
              <a:t>Environmental Satellite Center</a:t>
            </a:r>
          </a:p>
          <a:p>
            <a:r>
              <a:rPr lang="en-US" altLang="ko-KR" dirty="0" smtClean="0">
                <a:latin typeface="고양덕양 B" pitchFamily="2" charset="-127"/>
                <a:ea typeface="고양덕양 B" pitchFamily="2" charset="-127"/>
              </a:rPr>
              <a:t>NIER</a:t>
            </a:r>
            <a:endParaRPr lang="ko-KR" altLang="en-US" dirty="0">
              <a:latin typeface="고양덕양 B" pitchFamily="2" charset="-127"/>
              <a:ea typeface="고양덕양 B" pitchFamily="2" charset="-127"/>
            </a:endParaRPr>
          </a:p>
        </p:txBody>
      </p:sp>
      <p:pic>
        <p:nvPicPr>
          <p:cNvPr id="8" name="Picture 5" descr="C:\Users\user\Desktop\그림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14355">
            <a:off x="7876255" y="2965830"/>
            <a:ext cx="2971570" cy="310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7504" y1="10375" x2="57504" y2="10375"/>
                        <a14:foregroundMark x1="68022" y1="9875" x2="68022" y2="9875"/>
                        <a14:foregroundMark x1="50631" y1="9125" x2="50631" y2="9125"/>
                        <a14:foregroundMark x1="65358" y1="9875" x2="65358" y2="9875"/>
                        <a14:foregroundMark x1="37447" y1="5000" x2="37447" y2="5000"/>
                        <a14:foregroundMark x1="70407" y1="1875" x2="70407" y2="1875"/>
                        <a14:foregroundMark x1="70126" y1="2125" x2="70126" y2="2125"/>
                        <a14:foregroundMark x1="70407" y1="2375" x2="70407" y2="2375"/>
                        <a14:foregroundMark x1="70126" y1="2375" x2="70126" y2="2375"/>
                      </a14:backgroundRemoval>
                    </a14:imgEffect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846" y="2989173"/>
            <a:ext cx="902831" cy="1013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3316" y1="17976" x2="13316" y2="17976"/>
                        <a14:foregroundMark x1="15846" y1="16378" x2="15846" y2="16378"/>
                        <a14:foregroundMark x1="1997" y1="41145" x2="1997" y2="41145"/>
                        <a14:foregroundMark x1="80160" y1="12650" x2="80160" y2="12650"/>
                        <a14:backgroundMark x1="9987" y1="7457" x2="9987" y2="7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305" y="1682412"/>
            <a:ext cx="749802" cy="749802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4263" y1="56061" x2="24263" y2="56061"/>
                        <a14:foregroundMark x1="36054" y1="49242" x2="36054" y2="49242"/>
                        <a14:foregroundMark x1="61678" y1="45455" x2="61678" y2="45455"/>
                        <a14:foregroundMark x1="85261" y1="44697" x2="85261" y2="44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594" y="5027666"/>
            <a:ext cx="1678036" cy="50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1642" y1="14857" x2="21642" y2="14857"/>
                        <a14:foregroundMark x1="73881" y1="37143" x2="73881" y2="37143"/>
                        <a14:foregroundMark x1="90672" y1="36000" x2="90672" y2="36000"/>
                        <a14:foregroundMark x1="69030" y1="54857" x2="69030" y2="54857"/>
                        <a14:foregroundMark x1="52985" y1="38857" x2="52985" y2="38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706" y="4688502"/>
            <a:ext cx="1113847" cy="72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251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66042" y="90044"/>
            <a:ext cx="664104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2800" b="1" dirty="0" smtClean="0">
                <a:solidFill>
                  <a:srgbClr val="002060"/>
                </a:solidFill>
                <a:latin typeface="+mj-ea"/>
                <a:ea typeface="+mj-ea"/>
                <a:cs typeface="Titillium" charset="0"/>
              </a:rPr>
              <a:t>GEMS </a:t>
            </a:r>
            <a:r>
              <a:rPr lang="en-US" altLang="ko-KR" sz="2800" b="1" dirty="0">
                <a:solidFill>
                  <a:srgbClr val="002060"/>
                </a:solidFill>
                <a:latin typeface="+mj-ea"/>
                <a:ea typeface="+mj-ea"/>
                <a:cs typeface="Titillium" charset="0"/>
              </a:rPr>
              <a:t>g</a:t>
            </a:r>
            <a:r>
              <a:rPr lang="en-US" altLang="ko-KR" sz="2800" b="1" dirty="0" smtClean="0">
                <a:solidFill>
                  <a:srgbClr val="002060"/>
                </a:solidFill>
                <a:latin typeface="+mj-ea"/>
                <a:ea typeface="+mj-ea"/>
                <a:cs typeface="Titillium" charset="0"/>
              </a:rPr>
              <a:t>round </a:t>
            </a:r>
            <a:r>
              <a:rPr lang="en-US" altLang="ko-KR" sz="2800" b="1" dirty="0">
                <a:solidFill>
                  <a:srgbClr val="002060"/>
                </a:solidFill>
                <a:latin typeface="+mj-ea"/>
                <a:ea typeface="+mj-ea"/>
                <a:cs typeface="Titillium" charset="0"/>
              </a:rPr>
              <a:t>s</a:t>
            </a:r>
            <a:r>
              <a:rPr lang="en-US" altLang="ko-KR" sz="2800" b="1" dirty="0" smtClean="0">
                <a:solidFill>
                  <a:srgbClr val="002060"/>
                </a:solidFill>
                <a:latin typeface="+mj-ea"/>
                <a:ea typeface="+mj-ea"/>
                <a:cs typeface="Titillium" charset="0"/>
              </a:rPr>
              <a:t>ystem</a:t>
            </a:r>
            <a:endParaRPr lang="en-US" altLang="ko-KR" sz="2800" b="1" dirty="0">
              <a:solidFill>
                <a:srgbClr val="002060"/>
              </a:solidFill>
              <a:latin typeface="+mj-ea"/>
              <a:ea typeface="+mj-ea"/>
              <a:cs typeface="Titillium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46723" y="135453"/>
            <a:ext cx="650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300" dirty="0">
                <a:solidFill>
                  <a:srgbClr val="002060"/>
                </a:solidFill>
                <a:latin typeface="+mj-ea"/>
                <a:ea typeface="+mj-ea"/>
                <a:cs typeface="맑은고딕"/>
              </a:rPr>
              <a:t>3</a:t>
            </a:r>
          </a:p>
        </p:txBody>
      </p:sp>
      <p:grpSp>
        <p:nvGrpSpPr>
          <p:cNvPr id="79" name="그룹 78"/>
          <p:cNvGrpSpPr/>
          <p:nvPr/>
        </p:nvGrpSpPr>
        <p:grpSpPr>
          <a:xfrm>
            <a:off x="-3796" y="733835"/>
            <a:ext cx="12195795" cy="654618"/>
            <a:chOff x="-3796" y="876710"/>
            <a:chExt cx="12195795" cy="654618"/>
          </a:xfrm>
        </p:grpSpPr>
        <p:grpSp>
          <p:nvGrpSpPr>
            <p:cNvPr id="80" name="그룹 79"/>
            <p:cNvGrpSpPr/>
            <p:nvPr/>
          </p:nvGrpSpPr>
          <p:grpSpPr>
            <a:xfrm>
              <a:off x="-3796" y="958864"/>
              <a:ext cx="12195795" cy="572464"/>
              <a:chOff x="-3796" y="3849583"/>
              <a:chExt cx="12195795" cy="572464"/>
            </a:xfrm>
          </p:grpSpPr>
          <p:sp>
            <p:nvSpPr>
              <p:cNvPr id="82" name="직사각형 81"/>
              <p:cNvSpPr/>
              <p:nvPr/>
            </p:nvSpPr>
            <p:spPr>
              <a:xfrm>
                <a:off x="-3796" y="3971156"/>
                <a:ext cx="12195795" cy="378752"/>
              </a:xfrm>
              <a:prstGeom prst="rect">
                <a:avLst/>
              </a:prstGeom>
              <a:solidFill>
                <a:schemeClr val="bg1">
                  <a:lumMod val="85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83" name="직사각형 82"/>
              <p:cNvSpPr/>
              <p:nvPr/>
            </p:nvSpPr>
            <p:spPr>
              <a:xfrm>
                <a:off x="897634" y="3849583"/>
                <a:ext cx="9953246" cy="5724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altLang="ko-KR" sz="2400" b="1" spc="-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고양덕양 B" pitchFamily="2" charset="-127"/>
                    <a:ea typeface="고양덕양 B" pitchFamily="2" charset="-127"/>
                    <a:cs typeface="Arial" charset="0"/>
                  </a:rPr>
                  <a:t>Main concept of ground system operation</a:t>
                </a:r>
                <a:endParaRPr lang="en-US" altLang="ko-KR" sz="2400" b="1" spc="-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고양덕양 B" pitchFamily="2" charset="-127"/>
                  <a:ea typeface="고양덕양 B" pitchFamily="2" charset="-127"/>
                  <a:cs typeface="Arial" charset="0"/>
                </a:endParaRPr>
              </a:p>
            </p:txBody>
          </p:sp>
        </p:grpSp>
        <p:pic>
          <p:nvPicPr>
            <p:cNvPr id="81" name="_x236707720" descr="EMB000021b8045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452" y1="31061" x2="6452" y2="31061"/>
                          <a14:foregroundMark x1="72581" y1="51515" x2="72581" y2="515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90" y="876710"/>
              <a:ext cx="539385" cy="574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84" name="표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333526"/>
              </p:ext>
            </p:extLst>
          </p:nvPr>
        </p:nvGraphicFramePr>
        <p:xfrm>
          <a:off x="1425602" y="1407459"/>
          <a:ext cx="9556159" cy="5353613"/>
        </p:xfrm>
        <a:graphic>
          <a:graphicData uri="http://schemas.openxmlformats.org/drawingml/2006/table">
            <a:tbl>
              <a:tblPr/>
              <a:tblGrid>
                <a:gridCol w="1253000"/>
                <a:gridCol w="8303159"/>
              </a:tblGrid>
              <a:tr h="70121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-100" dirty="0" smtClean="0">
                          <a:solidFill>
                            <a:srgbClr val="000000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Operational</a:t>
                      </a:r>
                      <a:r>
                        <a:rPr lang="en-US" altLang="ko-KR" sz="1400" kern="0" spc="-100" baseline="0" dirty="0" smtClean="0">
                          <a:solidFill>
                            <a:srgbClr val="000000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 Concept</a:t>
                      </a:r>
                      <a:endParaRPr lang="ko-KR" altLang="en-US" sz="1400" kern="0" spc="-100" dirty="0">
                        <a:solidFill>
                          <a:srgbClr val="000000"/>
                        </a:solidFill>
                        <a:latin typeface="MS Reference Sans Serif" panose="020B0604030504040204" pitchFamily="34" charset="0"/>
                        <a:ea typeface="스냅스 은하수" pitchFamily="18" charset="-127"/>
                      </a:endParaRPr>
                    </a:p>
                  </a:txBody>
                  <a:tcPr marL="53483" marR="53483" marT="14787" marB="1478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kern="0" spc="0" dirty="0" smtClean="0">
                          <a:solidFill>
                            <a:srgbClr val="000000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Explanation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latin typeface="MS Reference Sans Serif" panose="020B0604030504040204" pitchFamily="34" charset="0"/>
                        <a:ea typeface="스냅스 은하수" pitchFamily="18" charset="-127"/>
                      </a:endParaRPr>
                    </a:p>
                  </a:txBody>
                  <a:tcPr marL="53483" marR="53483" marT="14787" marB="1478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</a:tr>
              <a:tr h="1099639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Non-stop</a:t>
                      </a:r>
                      <a:r>
                        <a:rPr lang="en-US" altLang="ko-KR" sz="1200" kern="0" spc="0" baseline="0" dirty="0" smtClean="0">
                          <a:solidFill>
                            <a:srgbClr val="000000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 </a:t>
                      </a:r>
                    </a:p>
                    <a:p>
                      <a:pPr marL="0" marR="0" indent="0" algn="ctr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baseline="0" dirty="0" smtClean="0">
                          <a:solidFill>
                            <a:srgbClr val="000000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Operation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latin typeface="MS Reference Sans Serif" panose="020B0604030504040204" pitchFamily="34" charset="0"/>
                        <a:ea typeface="스냅스 은하수" pitchFamily="18" charset="-127"/>
                      </a:endParaRPr>
                    </a:p>
                  </a:txBody>
                  <a:tcPr marL="53483" marR="53483" marT="14787" marB="1478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 smtClean="0">
                          <a:solidFill>
                            <a:srgbClr val="000099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Non-stop Operating ground</a:t>
                      </a:r>
                      <a:r>
                        <a:rPr lang="en-US" altLang="ko-KR" sz="1400" b="1" kern="0" spc="0" baseline="0" dirty="0" smtClean="0">
                          <a:solidFill>
                            <a:srgbClr val="000099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 station for 24hours and 365days </a:t>
                      </a:r>
                      <a:endParaRPr lang="en-US" altLang="ko-KR" sz="1400" b="1" kern="0" spc="0" dirty="0" smtClean="0">
                        <a:solidFill>
                          <a:srgbClr val="000099"/>
                        </a:solidFill>
                        <a:latin typeface="MS Reference Sans Serif" panose="020B0604030504040204" pitchFamily="34" charset="0"/>
                        <a:ea typeface="Microsoft JhengHei" pitchFamily="34" charset="-120"/>
                      </a:endParaRPr>
                    </a:p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Securing</a:t>
                      </a:r>
                      <a:r>
                        <a:rPr lang="en-US" altLang="ko-KR" sz="1200" kern="0" spc="0" baseline="0" dirty="0" smtClean="0">
                          <a:solidFill>
                            <a:srgbClr val="000000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 stability and non-stop automation through active-active high stability multiplexing</a:t>
                      </a:r>
                    </a:p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baseline="0" dirty="0" smtClean="0">
                          <a:solidFill>
                            <a:srgbClr val="000000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Constructing an operation system in emergencies and at all times</a:t>
                      </a:r>
                    </a:p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baseline="0" dirty="0" smtClean="0">
                          <a:solidFill>
                            <a:srgbClr val="000000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Establishment of back-up system for each sub system</a:t>
                      </a:r>
                      <a:endParaRPr lang="en-US" altLang="ko-KR" sz="1200" kern="0" spc="0" dirty="0" smtClean="0">
                        <a:solidFill>
                          <a:srgbClr val="000000"/>
                        </a:solidFill>
                        <a:latin typeface="MS Reference Sans Serif" panose="020B0604030504040204" pitchFamily="34" charset="0"/>
                        <a:ea typeface="Microsoft JhengHei" pitchFamily="34" charset="-120"/>
                      </a:endParaRPr>
                    </a:p>
                  </a:txBody>
                  <a:tcPr marL="53483" marR="53483" marT="14787" marB="1478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3376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Real-time</a:t>
                      </a:r>
                      <a:endParaRPr lang="en-US" altLang="ko-KR" sz="1200" kern="0" spc="0" baseline="0" dirty="0" smtClean="0">
                        <a:solidFill>
                          <a:srgbClr val="000000"/>
                        </a:solidFill>
                        <a:latin typeface="MS Reference Sans Serif" panose="020B0604030504040204" pitchFamily="34" charset="0"/>
                        <a:ea typeface="Microsoft JhengHei" pitchFamily="34" charset="-120"/>
                      </a:endParaRPr>
                    </a:p>
                    <a:p>
                      <a:pPr marL="0" marR="0" indent="0" algn="ctr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baseline="0" dirty="0" smtClean="0">
                          <a:solidFill>
                            <a:srgbClr val="000000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Service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latin typeface="MS Reference Sans Serif" panose="020B0604030504040204" pitchFamily="34" charset="0"/>
                        <a:ea typeface="스냅스 은하수" pitchFamily="18" charset="-127"/>
                      </a:endParaRPr>
                    </a:p>
                  </a:txBody>
                  <a:tcPr marL="53483" marR="53483" marT="14787" marB="1478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 smtClean="0">
                          <a:solidFill>
                            <a:srgbClr val="000099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Acquisition</a:t>
                      </a:r>
                      <a:r>
                        <a:rPr lang="en-US" altLang="ko-KR" sz="1400" b="1" kern="0" spc="0" baseline="0" dirty="0" smtClean="0">
                          <a:solidFill>
                            <a:srgbClr val="000099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 in real-time and distribution in near-real-time </a:t>
                      </a:r>
                      <a:endParaRPr lang="en-US" altLang="ko-KR" sz="1400" b="1" kern="0" spc="0" dirty="0" smtClean="0">
                        <a:solidFill>
                          <a:srgbClr val="000099"/>
                        </a:solidFill>
                        <a:latin typeface="MS Reference Sans Serif" panose="020B0604030504040204" pitchFamily="34" charset="0"/>
                        <a:ea typeface="Microsoft JhengHei" pitchFamily="34" charset="-120"/>
                      </a:endParaRPr>
                    </a:p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Distribution</a:t>
                      </a:r>
                      <a:r>
                        <a:rPr lang="en-US" altLang="ko-KR" sz="1200" kern="0" spc="0" baseline="0" dirty="0" smtClean="0">
                          <a:solidFill>
                            <a:srgbClr val="000000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 within 1hour after receiving RAW data</a:t>
                      </a:r>
                    </a:p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Improvement of processing efficiency</a:t>
                      </a:r>
                      <a:r>
                        <a:rPr lang="en-US" altLang="ko-KR" sz="1200" kern="0" spc="0" baseline="0" dirty="0" smtClean="0">
                          <a:solidFill>
                            <a:srgbClr val="000000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 through algorithm parallelization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latin typeface="MS Reference Sans Serif" panose="020B0604030504040204" pitchFamily="34" charset="0"/>
                        <a:ea typeface="스냅스 은하수" pitchFamily="18" charset="-127"/>
                      </a:endParaRPr>
                    </a:p>
                  </a:txBody>
                  <a:tcPr marL="53483" marR="53483" marT="14787" marB="1478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9066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Operation</a:t>
                      </a:r>
                      <a:r>
                        <a:rPr lang="en-US" altLang="ko-KR" sz="1200" kern="0" spc="0" baseline="0" dirty="0" smtClean="0">
                          <a:solidFill>
                            <a:srgbClr val="000000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 </a:t>
                      </a:r>
                    </a:p>
                    <a:p>
                      <a:pPr marL="0" marR="0" indent="0" algn="ctr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baseline="0" dirty="0" smtClean="0">
                          <a:solidFill>
                            <a:srgbClr val="000000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for 10years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latin typeface="MS Reference Sans Serif" panose="020B0604030504040204" pitchFamily="34" charset="0"/>
                        <a:ea typeface="스냅스 은하수" pitchFamily="18" charset="-127"/>
                      </a:endParaRPr>
                    </a:p>
                  </a:txBody>
                  <a:tcPr marL="53483" marR="53483" marT="14787" marB="1478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 smtClean="0">
                          <a:solidFill>
                            <a:srgbClr val="000099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Operating</a:t>
                      </a:r>
                      <a:r>
                        <a:rPr lang="en-US" altLang="ko-KR" sz="1400" b="1" kern="0" spc="0" baseline="0" dirty="0" smtClean="0">
                          <a:solidFill>
                            <a:srgbClr val="000099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 10 years according to designed duration of GK2B operation</a:t>
                      </a:r>
                      <a:endParaRPr lang="en-US" altLang="ko-KR" sz="1400" b="1" kern="0" spc="0" dirty="0" smtClean="0">
                        <a:solidFill>
                          <a:srgbClr val="000099"/>
                        </a:solidFill>
                        <a:latin typeface="MS Reference Sans Serif" panose="020B0604030504040204" pitchFamily="34" charset="0"/>
                        <a:ea typeface="Microsoft JhengHei" pitchFamily="34" charset="-120"/>
                      </a:endParaRPr>
                    </a:p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Considering</a:t>
                      </a:r>
                      <a:r>
                        <a:rPr lang="en-US" altLang="ko-KR" sz="1200" kern="0" spc="0" baseline="0" dirty="0" smtClean="0">
                          <a:solidFill>
                            <a:srgbClr val="000000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 expansion possibilities of hardware, software, network, and new facilities</a:t>
                      </a:r>
                      <a:endParaRPr lang="en-US" altLang="ko-KR" sz="1200" kern="0" spc="0" dirty="0" smtClean="0">
                        <a:solidFill>
                          <a:srgbClr val="000000"/>
                        </a:solidFill>
                        <a:latin typeface="MS Reference Sans Serif" panose="020B0604030504040204" pitchFamily="34" charset="0"/>
                        <a:ea typeface="Microsoft JhengHei" pitchFamily="34" charset="-120"/>
                      </a:endParaRPr>
                    </a:p>
                  </a:txBody>
                  <a:tcPr marL="53483" marR="53483" marT="14787" marB="1478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7113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Data archive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latin typeface="MS Reference Sans Serif" panose="020B0604030504040204" pitchFamily="34" charset="0"/>
                        <a:ea typeface="스냅스 은하수" pitchFamily="18" charset="-127"/>
                      </a:endParaRPr>
                    </a:p>
                  </a:txBody>
                  <a:tcPr marL="53483" marR="53483" marT="14787" marB="1478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 smtClean="0">
                          <a:solidFill>
                            <a:srgbClr val="000099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Archiving</a:t>
                      </a:r>
                      <a:r>
                        <a:rPr lang="en-US" altLang="ko-KR" sz="1400" b="1" kern="0" spc="0" baseline="0" dirty="0" smtClean="0">
                          <a:solidFill>
                            <a:srgbClr val="000099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 all data in main storage, that is received and produced</a:t>
                      </a:r>
                      <a:r>
                        <a:rPr lang="en-US" altLang="ko-KR" sz="1400" b="1" kern="0" spc="0" baseline="0" dirty="0" smtClean="0">
                          <a:solidFill>
                            <a:srgbClr val="000000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 </a:t>
                      </a:r>
                    </a:p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baseline="0" dirty="0" smtClean="0">
                          <a:solidFill>
                            <a:srgbClr val="000000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Building storage system that can expand and meet storage requirements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latin typeface="MS Reference Sans Serif" panose="020B0604030504040204" pitchFamily="34" charset="0"/>
                        <a:ea typeface="스냅스 은하수" pitchFamily="18" charset="-127"/>
                      </a:endParaRPr>
                    </a:p>
                  </a:txBody>
                  <a:tcPr marL="53483" marR="53483" marT="14787" marB="1478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3376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Back-up</a:t>
                      </a:r>
                      <a:r>
                        <a:rPr lang="en-US" altLang="ko-KR" sz="1200" kern="0" spc="0" baseline="0" dirty="0" smtClean="0">
                          <a:solidFill>
                            <a:srgbClr val="000000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 system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latin typeface="MS Reference Sans Serif" panose="020B0604030504040204" pitchFamily="34" charset="0"/>
                        <a:ea typeface="스냅스 은하수" pitchFamily="18" charset="-127"/>
                      </a:endParaRPr>
                    </a:p>
                  </a:txBody>
                  <a:tcPr marL="53483" marR="53483" marT="14787" marB="1478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 smtClean="0">
                          <a:solidFill>
                            <a:srgbClr val="000099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Constructing</a:t>
                      </a:r>
                      <a:r>
                        <a:rPr lang="en-US" altLang="ko-KR" sz="1400" b="1" kern="0" spc="0" baseline="0" dirty="0" smtClean="0">
                          <a:solidFill>
                            <a:srgbClr val="000099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 back-up system for data reliability</a:t>
                      </a:r>
                    </a:p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Non-stop Operating with rapid</a:t>
                      </a:r>
                      <a:r>
                        <a:rPr lang="en-US" altLang="ko-KR" sz="1200" kern="0" spc="0" baseline="0" dirty="0" smtClean="0">
                          <a:solidFill>
                            <a:srgbClr val="000000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 substitution in case of failure</a:t>
                      </a:r>
                    </a:p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Establishment of back-up</a:t>
                      </a:r>
                      <a:r>
                        <a:rPr lang="en-US" altLang="ko-KR" sz="1200" kern="0" spc="0" baseline="0" dirty="0" smtClean="0">
                          <a:solidFill>
                            <a:srgbClr val="000000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 system to meet system operation concept and requirements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latin typeface="MS Reference Sans Serif" panose="020B0604030504040204" pitchFamily="34" charset="0"/>
                        <a:ea typeface="스냅스 은하수" pitchFamily="18" charset="-127"/>
                      </a:endParaRPr>
                    </a:p>
                  </a:txBody>
                  <a:tcPr marL="53483" marR="53483" marT="14787" marB="1478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9824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 smtClean="0">
                          <a:solidFill>
                            <a:srgbClr val="000000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High</a:t>
                      </a:r>
                      <a:r>
                        <a:rPr lang="en-US" altLang="ko-KR" sz="1200" kern="0" spc="0" baseline="0" dirty="0" smtClean="0">
                          <a:solidFill>
                            <a:srgbClr val="000000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 Availability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latin typeface="MS Reference Sans Serif" panose="020B0604030504040204" pitchFamily="34" charset="0"/>
                        <a:ea typeface="스냅스 은하수" pitchFamily="18" charset="-127"/>
                      </a:endParaRPr>
                    </a:p>
                  </a:txBody>
                  <a:tcPr marL="53483" marR="53483" marT="14787" marB="1478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0" dirty="0" smtClean="0">
                          <a:solidFill>
                            <a:srgbClr val="000099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Achieving 99% or more operational availability for high-speed</a:t>
                      </a:r>
                      <a:r>
                        <a:rPr lang="en-US" altLang="ko-KR" sz="1400" b="1" kern="0" spc="0" baseline="0" dirty="0" smtClean="0">
                          <a:solidFill>
                            <a:srgbClr val="000099"/>
                          </a:solidFill>
                          <a:latin typeface="MS Reference Sans Serif" panose="020B0604030504040204" pitchFamily="34" charset="0"/>
                          <a:ea typeface="Microsoft JhengHei" pitchFamily="34" charset="-120"/>
                        </a:rPr>
                        <a:t> processing and customized services with Hot backup system</a:t>
                      </a:r>
                      <a:endParaRPr lang="ko-KR" altLang="en-US" sz="1400" b="1" kern="0" spc="0" dirty="0">
                        <a:solidFill>
                          <a:srgbClr val="000099"/>
                        </a:solidFill>
                        <a:latin typeface="MS Reference Sans Serif" panose="020B0604030504040204" pitchFamily="34" charset="0"/>
                        <a:ea typeface="스냅스 은하수" pitchFamily="18" charset="-127"/>
                      </a:endParaRPr>
                    </a:p>
                  </a:txBody>
                  <a:tcPr marL="53483" marR="53483" marT="14787" marB="1478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8253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66042" y="90044"/>
            <a:ext cx="664104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2800" b="1" dirty="0" smtClean="0">
                <a:solidFill>
                  <a:srgbClr val="002060"/>
                </a:solidFill>
                <a:latin typeface="+mj-ea"/>
                <a:ea typeface="+mj-ea"/>
                <a:cs typeface="Titillium" charset="0"/>
              </a:rPr>
              <a:t>GEMS </a:t>
            </a:r>
            <a:r>
              <a:rPr lang="en-US" altLang="ko-KR" sz="2800" b="1" dirty="0">
                <a:solidFill>
                  <a:srgbClr val="002060"/>
                </a:solidFill>
                <a:latin typeface="+mj-ea"/>
                <a:ea typeface="+mj-ea"/>
                <a:cs typeface="Titillium" charset="0"/>
              </a:rPr>
              <a:t>g</a:t>
            </a:r>
            <a:r>
              <a:rPr lang="en-US" altLang="ko-KR" sz="2800" b="1" dirty="0" smtClean="0">
                <a:solidFill>
                  <a:srgbClr val="002060"/>
                </a:solidFill>
                <a:latin typeface="+mj-ea"/>
                <a:ea typeface="+mj-ea"/>
                <a:cs typeface="Titillium" charset="0"/>
              </a:rPr>
              <a:t>round </a:t>
            </a:r>
            <a:r>
              <a:rPr lang="en-US" altLang="ko-KR" sz="2800" b="1" dirty="0">
                <a:solidFill>
                  <a:srgbClr val="002060"/>
                </a:solidFill>
                <a:latin typeface="+mj-ea"/>
                <a:ea typeface="+mj-ea"/>
                <a:cs typeface="Titillium" charset="0"/>
              </a:rPr>
              <a:t>s</a:t>
            </a:r>
            <a:r>
              <a:rPr lang="en-US" altLang="ko-KR" sz="2800" b="1" dirty="0" smtClean="0">
                <a:solidFill>
                  <a:srgbClr val="002060"/>
                </a:solidFill>
                <a:latin typeface="+mj-ea"/>
                <a:ea typeface="+mj-ea"/>
                <a:cs typeface="Titillium" charset="0"/>
              </a:rPr>
              <a:t>ystem</a:t>
            </a:r>
            <a:endParaRPr lang="en-US" altLang="ko-KR" sz="2800" b="1" dirty="0">
              <a:solidFill>
                <a:srgbClr val="002060"/>
              </a:solidFill>
              <a:latin typeface="+mj-ea"/>
              <a:ea typeface="+mj-ea"/>
              <a:cs typeface="Titillium" charset="0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57481" y="1518476"/>
            <a:ext cx="10548526" cy="5079942"/>
            <a:chOff x="657481" y="1518476"/>
            <a:chExt cx="10548526" cy="5079942"/>
          </a:xfrm>
        </p:grpSpPr>
        <p:sp>
          <p:nvSpPr>
            <p:cNvPr id="86" name="직사각형 85"/>
            <p:cNvSpPr/>
            <p:nvPr/>
          </p:nvSpPr>
          <p:spPr bwMode="auto">
            <a:xfrm>
              <a:off x="5338007" y="1518476"/>
              <a:ext cx="5868000" cy="5076000"/>
            </a:xfrm>
            <a:prstGeom prst="rect">
              <a:avLst/>
            </a:prstGeom>
            <a:solidFill>
              <a:srgbClr val="5B9BD5">
                <a:lumMod val="20000"/>
                <a:lumOff val="80000"/>
                <a:alpha val="72000"/>
              </a:srgbClr>
            </a:solidFill>
            <a:ln w="28575" algn="ctr">
              <a:solidFill>
                <a:srgbClr val="5B9BD5">
                  <a:lumMod val="40000"/>
                  <a:lumOff val="60000"/>
                </a:srgbClr>
              </a:solidFill>
              <a:miter lim="800000"/>
              <a:headEnd/>
              <a:tailEnd/>
            </a:ln>
            <a:effectLst/>
            <a:extLst/>
          </p:spPr>
          <p:txBody>
            <a:bodyPr lIns="90000" tIns="46800" rIns="90000" bIns="46800" anchor="ctr"/>
            <a:lstStyle/>
            <a:p>
              <a:pPr marL="171450" marR="0" lvl="0" indent="-171450" defTabSz="920554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gradFill>
                  <a:gsLst>
                    <a:gs pos="0">
                      <a:srgbClr val="000000">
                        <a:lumMod val="75000"/>
                        <a:lumOff val="25000"/>
                      </a:srgbClr>
                    </a:gs>
                    <a:gs pos="100000">
                      <a:srgbClr val="000000">
                        <a:lumMod val="75000"/>
                        <a:lumOff val="25000"/>
                      </a:srgbClr>
                    </a:gs>
                  </a:gsLst>
                  <a:lin ang="5400000" scaled="0"/>
                </a:gradFill>
                <a:effectLst/>
                <a:uLnTx/>
                <a:uFillTx/>
                <a:latin typeface="맑은 고딕"/>
                <a:ea typeface="맑은 고딕"/>
                <a:cs typeface="Arial" pitchFamily="34" charset="0"/>
              </a:endParaRPr>
            </a:p>
          </p:txBody>
        </p:sp>
        <p:sp>
          <p:nvSpPr>
            <p:cNvPr id="87" name="직사각형 86"/>
            <p:cNvSpPr/>
            <p:nvPr/>
          </p:nvSpPr>
          <p:spPr bwMode="auto">
            <a:xfrm>
              <a:off x="3053518" y="1518477"/>
              <a:ext cx="2120106" cy="5076000"/>
            </a:xfrm>
            <a:prstGeom prst="rect">
              <a:avLst/>
            </a:prstGeom>
            <a:solidFill>
              <a:srgbClr val="5B9BD5">
                <a:lumMod val="20000"/>
                <a:lumOff val="80000"/>
                <a:alpha val="72000"/>
              </a:srgbClr>
            </a:solidFill>
            <a:ln w="28575" algn="ctr">
              <a:solidFill>
                <a:srgbClr val="5B9BD5">
                  <a:lumMod val="40000"/>
                  <a:lumOff val="60000"/>
                </a:srgbClr>
              </a:solidFill>
              <a:miter lim="800000"/>
              <a:headEnd/>
              <a:tailEnd/>
            </a:ln>
            <a:effectLst/>
            <a:extLst/>
          </p:spPr>
          <p:txBody>
            <a:bodyPr lIns="90000" tIns="46800" rIns="90000" bIns="46800" anchor="ctr"/>
            <a:lstStyle/>
            <a:p>
              <a:pPr marL="171450" marR="0" lvl="0" indent="-171450" defTabSz="920554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gradFill>
                  <a:gsLst>
                    <a:gs pos="0">
                      <a:srgbClr val="000000">
                        <a:lumMod val="75000"/>
                        <a:lumOff val="25000"/>
                      </a:srgbClr>
                    </a:gs>
                    <a:gs pos="100000">
                      <a:srgbClr val="000000">
                        <a:lumMod val="75000"/>
                        <a:lumOff val="25000"/>
                      </a:srgbClr>
                    </a:gs>
                  </a:gsLst>
                  <a:lin ang="5400000" scaled="0"/>
                </a:gradFill>
                <a:effectLst/>
                <a:uLnTx/>
                <a:uFillTx/>
                <a:latin typeface="맑은 고딕"/>
                <a:ea typeface="맑은 고딕"/>
                <a:cs typeface="Arial" pitchFamily="34" charset="0"/>
              </a:endParaRPr>
            </a:p>
          </p:txBody>
        </p:sp>
        <p:grpSp>
          <p:nvGrpSpPr>
            <p:cNvPr id="88" name="그룹 87"/>
            <p:cNvGrpSpPr/>
            <p:nvPr/>
          </p:nvGrpSpPr>
          <p:grpSpPr>
            <a:xfrm>
              <a:off x="1311570" y="2337487"/>
              <a:ext cx="1008000" cy="396000"/>
              <a:chOff x="450063" y="1922776"/>
              <a:chExt cx="1008000" cy="396000"/>
            </a:xfrm>
          </p:grpSpPr>
          <p:grpSp>
            <p:nvGrpSpPr>
              <p:cNvPr id="89" name="그룹 88"/>
              <p:cNvGrpSpPr/>
              <p:nvPr/>
            </p:nvGrpSpPr>
            <p:grpSpPr>
              <a:xfrm>
                <a:off x="1271738" y="1951710"/>
                <a:ext cx="181993" cy="352001"/>
                <a:chOff x="1348805" y="2414386"/>
                <a:chExt cx="181993" cy="352001"/>
              </a:xfrm>
            </p:grpSpPr>
            <p:sp>
              <p:nvSpPr>
                <p:cNvPr id="91" name="직사각형 90"/>
                <p:cNvSpPr/>
                <p:nvPr/>
              </p:nvSpPr>
              <p:spPr>
                <a:xfrm>
                  <a:off x="1350798" y="2414386"/>
                  <a:ext cx="180000" cy="180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92" name="직사각형 91"/>
                <p:cNvSpPr/>
                <p:nvPr/>
              </p:nvSpPr>
              <p:spPr>
                <a:xfrm>
                  <a:off x="1348805" y="2586387"/>
                  <a:ext cx="180000" cy="180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/>
                  </a:endParaRPr>
                </a:p>
              </p:txBody>
            </p:sp>
          </p:grpSp>
          <p:sp>
            <p:nvSpPr>
              <p:cNvPr id="90" name="모서리가 둥근 직사각형 125"/>
              <p:cNvSpPr>
                <a:spLocks noChangeArrowheads="1"/>
              </p:cNvSpPr>
              <p:nvPr/>
            </p:nvSpPr>
            <p:spPr bwMode="auto">
              <a:xfrm>
                <a:off x="450063" y="1922776"/>
                <a:ext cx="1008000" cy="396000"/>
              </a:xfrm>
              <a:prstGeom prst="roundRect">
                <a:avLst>
                  <a:gd name="adj" fmla="val 0"/>
                </a:avLst>
              </a:prstGeom>
              <a:solidFill>
                <a:srgbClr val="E8E8E8"/>
              </a:solidFill>
              <a:ln w="3175" algn="ctr">
                <a:solidFill>
                  <a:srgbClr val="44546A">
                    <a:lumMod val="20000"/>
                    <a:lumOff val="80000"/>
                  </a:srgbClr>
                </a:solidFill>
                <a:miter lim="800000"/>
                <a:headEnd/>
                <a:tailEnd/>
              </a:ln>
              <a:effectLst/>
              <a:extLst/>
            </p:spPr>
            <p:txBody>
              <a:bodyPr lIns="90000" tIns="46800" rIns="90000" bIns="46800" anchor="ctr"/>
              <a:lstStyle/>
              <a:p>
                <a:pPr marL="0" marR="0" lvl="1" indent="0" algn="ctr" defTabSz="920554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Arial" pitchFamily="34" charset="0"/>
                    <a:sym typeface="Monotype Sorts"/>
                  </a:rPr>
                  <a:t>KARI</a:t>
                </a:r>
                <a:endParaRPr kumimoji="0" lang="ko-KR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/>
                  <a:ea typeface="맑은 고딕"/>
                  <a:cs typeface="Arial" pitchFamily="34" charset="0"/>
                  <a:sym typeface="Monotype Sorts"/>
                </a:endParaRPr>
              </a:p>
            </p:txBody>
          </p:sp>
        </p:grpSp>
        <p:grpSp>
          <p:nvGrpSpPr>
            <p:cNvPr id="93" name="그룹 92"/>
            <p:cNvGrpSpPr/>
            <p:nvPr/>
          </p:nvGrpSpPr>
          <p:grpSpPr>
            <a:xfrm>
              <a:off x="1311570" y="4242709"/>
              <a:ext cx="1008000" cy="396000"/>
              <a:chOff x="450063" y="3707416"/>
              <a:chExt cx="1008000" cy="396000"/>
            </a:xfrm>
          </p:grpSpPr>
          <p:grpSp>
            <p:nvGrpSpPr>
              <p:cNvPr id="94" name="그룹 93"/>
              <p:cNvGrpSpPr/>
              <p:nvPr/>
            </p:nvGrpSpPr>
            <p:grpSpPr>
              <a:xfrm>
                <a:off x="1271738" y="3733260"/>
                <a:ext cx="181993" cy="352001"/>
                <a:chOff x="1348805" y="2414386"/>
                <a:chExt cx="181993" cy="352001"/>
              </a:xfrm>
            </p:grpSpPr>
            <p:sp>
              <p:nvSpPr>
                <p:cNvPr id="96" name="직사각형 95"/>
                <p:cNvSpPr/>
                <p:nvPr/>
              </p:nvSpPr>
              <p:spPr>
                <a:xfrm>
                  <a:off x="1350798" y="2414386"/>
                  <a:ext cx="180000" cy="180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97" name="직사각형 96"/>
                <p:cNvSpPr/>
                <p:nvPr/>
              </p:nvSpPr>
              <p:spPr>
                <a:xfrm>
                  <a:off x="1348805" y="2586387"/>
                  <a:ext cx="180000" cy="180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/>
                  </a:endParaRPr>
                </a:p>
              </p:txBody>
            </p:sp>
          </p:grpSp>
          <p:sp>
            <p:nvSpPr>
              <p:cNvPr id="95" name="모서리가 둥근 직사각형 125"/>
              <p:cNvSpPr>
                <a:spLocks noChangeArrowheads="1"/>
              </p:cNvSpPr>
              <p:nvPr/>
            </p:nvSpPr>
            <p:spPr bwMode="auto">
              <a:xfrm>
                <a:off x="450063" y="3707416"/>
                <a:ext cx="1008000" cy="396000"/>
              </a:xfrm>
              <a:prstGeom prst="roundRect">
                <a:avLst>
                  <a:gd name="adj" fmla="val 0"/>
                </a:avLst>
              </a:prstGeom>
              <a:solidFill>
                <a:srgbClr val="E8E8E8"/>
              </a:solidFill>
              <a:ln w="3175" algn="ctr">
                <a:solidFill>
                  <a:srgbClr val="44546A">
                    <a:lumMod val="20000"/>
                    <a:lumOff val="80000"/>
                  </a:srgbClr>
                </a:solidFill>
                <a:miter lim="800000"/>
                <a:headEnd/>
                <a:tailEnd/>
              </a:ln>
              <a:effectLst/>
              <a:extLst/>
            </p:spPr>
            <p:txBody>
              <a:bodyPr lIns="90000" tIns="46800" rIns="90000" bIns="4680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/>
                    <a:sym typeface="Monotype Sorts"/>
                  </a:rPr>
                  <a:t>Related institutes</a:t>
                </a:r>
                <a:endParaRPr kumimoji="0" lang="ko-KR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/>
                  <a:ea typeface="맑은 고딕"/>
                  <a:sym typeface="Monotype Sorts"/>
                </a:endParaRPr>
              </a:p>
            </p:txBody>
          </p:sp>
        </p:grpSp>
        <p:grpSp>
          <p:nvGrpSpPr>
            <p:cNvPr id="98" name="그룹 97"/>
            <p:cNvGrpSpPr/>
            <p:nvPr/>
          </p:nvGrpSpPr>
          <p:grpSpPr>
            <a:xfrm>
              <a:off x="1311570" y="4877781"/>
              <a:ext cx="1008000" cy="396000"/>
              <a:chOff x="450063" y="4897175"/>
              <a:chExt cx="1008000" cy="396000"/>
            </a:xfrm>
          </p:grpSpPr>
          <p:grpSp>
            <p:nvGrpSpPr>
              <p:cNvPr id="99" name="그룹 98"/>
              <p:cNvGrpSpPr/>
              <p:nvPr/>
            </p:nvGrpSpPr>
            <p:grpSpPr>
              <a:xfrm>
                <a:off x="1271738" y="4920960"/>
                <a:ext cx="181993" cy="352001"/>
                <a:chOff x="1348805" y="2414386"/>
                <a:chExt cx="181993" cy="352001"/>
              </a:xfrm>
            </p:grpSpPr>
            <p:sp>
              <p:nvSpPr>
                <p:cNvPr id="101" name="직사각형 100"/>
                <p:cNvSpPr/>
                <p:nvPr/>
              </p:nvSpPr>
              <p:spPr>
                <a:xfrm>
                  <a:off x="1350798" y="2414386"/>
                  <a:ext cx="180000" cy="180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102" name="직사각형 101"/>
                <p:cNvSpPr/>
                <p:nvPr/>
              </p:nvSpPr>
              <p:spPr>
                <a:xfrm>
                  <a:off x="1348805" y="2586387"/>
                  <a:ext cx="180000" cy="180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/>
                  </a:endParaRPr>
                </a:p>
              </p:txBody>
            </p:sp>
          </p:grpSp>
          <p:sp>
            <p:nvSpPr>
              <p:cNvPr id="100" name="모서리가 둥근 직사각형 125"/>
              <p:cNvSpPr>
                <a:spLocks noChangeArrowheads="1"/>
              </p:cNvSpPr>
              <p:nvPr/>
            </p:nvSpPr>
            <p:spPr bwMode="auto">
              <a:xfrm>
                <a:off x="450063" y="4897175"/>
                <a:ext cx="1008000" cy="396000"/>
              </a:xfrm>
              <a:prstGeom prst="roundRect">
                <a:avLst>
                  <a:gd name="adj" fmla="val 0"/>
                </a:avLst>
              </a:prstGeom>
              <a:solidFill>
                <a:srgbClr val="E8E8E8"/>
              </a:solidFill>
              <a:ln w="3175" algn="ctr">
                <a:solidFill>
                  <a:srgbClr val="44546A">
                    <a:lumMod val="20000"/>
                    <a:lumOff val="80000"/>
                  </a:srgbClr>
                </a:solidFill>
                <a:miter lim="800000"/>
                <a:headEnd/>
                <a:tailEnd/>
              </a:ln>
              <a:effectLst/>
              <a:extLst/>
            </p:spPr>
            <p:txBody>
              <a:bodyPr lIns="90000" tIns="46800" rIns="90000" bIns="46800" anchor="ctr"/>
              <a:lstStyle/>
              <a:p>
                <a:pPr marL="0" marR="0" lvl="0" indent="0" algn="ctr" defTabSz="920554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Arial" pitchFamily="34" charset="0"/>
                    <a:sym typeface="Monotype Sorts"/>
                  </a:rPr>
                  <a:t>Individual users</a:t>
                </a:r>
                <a:endParaRPr kumimoji="0" lang="ko-KR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/>
                  <a:ea typeface="맑은 고딕"/>
                  <a:cs typeface="Arial" pitchFamily="34" charset="0"/>
                  <a:sym typeface="Monotype Sorts"/>
                </a:endParaRPr>
              </a:p>
            </p:txBody>
          </p:sp>
        </p:grpSp>
        <p:grpSp>
          <p:nvGrpSpPr>
            <p:cNvPr id="103" name="그룹 102"/>
            <p:cNvGrpSpPr/>
            <p:nvPr/>
          </p:nvGrpSpPr>
          <p:grpSpPr>
            <a:xfrm>
              <a:off x="1311570" y="2972561"/>
              <a:ext cx="1008000" cy="396000"/>
              <a:chOff x="450063" y="2517656"/>
              <a:chExt cx="1008000" cy="396000"/>
            </a:xfrm>
          </p:grpSpPr>
          <p:grpSp>
            <p:nvGrpSpPr>
              <p:cNvPr id="104" name="그룹 103"/>
              <p:cNvGrpSpPr/>
              <p:nvPr/>
            </p:nvGrpSpPr>
            <p:grpSpPr>
              <a:xfrm>
                <a:off x="1271738" y="2545560"/>
                <a:ext cx="181993" cy="352001"/>
                <a:chOff x="1348805" y="2414386"/>
                <a:chExt cx="181993" cy="352001"/>
              </a:xfrm>
            </p:grpSpPr>
            <p:sp>
              <p:nvSpPr>
                <p:cNvPr id="106" name="직사각형 105"/>
                <p:cNvSpPr/>
                <p:nvPr/>
              </p:nvSpPr>
              <p:spPr>
                <a:xfrm>
                  <a:off x="1350798" y="2414386"/>
                  <a:ext cx="180000" cy="180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107" name="직사각형 106"/>
                <p:cNvSpPr/>
                <p:nvPr/>
              </p:nvSpPr>
              <p:spPr>
                <a:xfrm>
                  <a:off x="1348805" y="2586387"/>
                  <a:ext cx="180000" cy="180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/>
                  </a:endParaRPr>
                </a:p>
              </p:txBody>
            </p:sp>
          </p:grpSp>
          <p:sp>
            <p:nvSpPr>
              <p:cNvPr id="105" name="모서리가 둥근 직사각형 125"/>
              <p:cNvSpPr>
                <a:spLocks noChangeArrowheads="1"/>
              </p:cNvSpPr>
              <p:nvPr/>
            </p:nvSpPr>
            <p:spPr bwMode="auto">
              <a:xfrm>
                <a:off x="450063" y="2517656"/>
                <a:ext cx="1008000" cy="396000"/>
              </a:xfrm>
              <a:prstGeom prst="roundRect">
                <a:avLst>
                  <a:gd name="adj" fmla="val 0"/>
                </a:avLst>
              </a:prstGeom>
              <a:solidFill>
                <a:srgbClr val="E8E8E8"/>
              </a:solidFill>
              <a:ln w="3175" algn="ctr">
                <a:solidFill>
                  <a:srgbClr val="44546A">
                    <a:lumMod val="20000"/>
                    <a:lumOff val="80000"/>
                  </a:srgbClr>
                </a:solidFill>
                <a:miter lim="800000"/>
                <a:headEnd/>
                <a:tailEnd/>
              </a:ln>
              <a:effectLst/>
              <a:extLst/>
            </p:spPr>
            <p:txBody>
              <a:bodyPr lIns="90000" tIns="46800" rIns="90000" bIns="46800" anchor="ctr"/>
              <a:lstStyle/>
              <a:p>
                <a:pPr marL="0" marR="0" lvl="1" indent="0" algn="ctr" defTabSz="920554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Arial" pitchFamily="34" charset="0"/>
                    <a:sym typeface="Monotype Sorts"/>
                  </a:rPr>
                  <a:t>KIOST</a:t>
                </a:r>
                <a:endParaRPr kumimoji="0" lang="ko-KR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/>
                  <a:ea typeface="맑은 고딕"/>
                  <a:cs typeface="Arial" pitchFamily="34" charset="0"/>
                  <a:sym typeface="Monotype Sorts"/>
                </a:endParaRPr>
              </a:p>
            </p:txBody>
          </p:sp>
        </p:grpSp>
        <p:grpSp>
          <p:nvGrpSpPr>
            <p:cNvPr id="108" name="그룹 107"/>
            <p:cNvGrpSpPr/>
            <p:nvPr/>
          </p:nvGrpSpPr>
          <p:grpSpPr>
            <a:xfrm>
              <a:off x="1311570" y="3607635"/>
              <a:ext cx="1008000" cy="396000"/>
              <a:chOff x="450063" y="3112536"/>
              <a:chExt cx="1008000" cy="396000"/>
            </a:xfrm>
          </p:grpSpPr>
          <p:grpSp>
            <p:nvGrpSpPr>
              <p:cNvPr id="109" name="그룹 108"/>
              <p:cNvGrpSpPr/>
              <p:nvPr/>
            </p:nvGrpSpPr>
            <p:grpSpPr>
              <a:xfrm>
                <a:off x="1271738" y="3139410"/>
                <a:ext cx="181993" cy="352001"/>
                <a:chOff x="1348805" y="2414386"/>
                <a:chExt cx="181993" cy="352001"/>
              </a:xfrm>
            </p:grpSpPr>
            <p:sp>
              <p:nvSpPr>
                <p:cNvPr id="111" name="직사각형 110"/>
                <p:cNvSpPr/>
                <p:nvPr/>
              </p:nvSpPr>
              <p:spPr>
                <a:xfrm>
                  <a:off x="1350798" y="2414386"/>
                  <a:ext cx="180000" cy="180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/>
                  </a:endParaRPr>
                </a:p>
              </p:txBody>
            </p:sp>
            <p:sp>
              <p:nvSpPr>
                <p:cNvPr id="112" name="직사각형 111"/>
                <p:cNvSpPr/>
                <p:nvPr/>
              </p:nvSpPr>
              <p:spPr>
                <a:xfrm>
                  <a:off x="1348805" y="2586387"/>
                  <a:ext cx="180000" cy="180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/>
                  </a:endParaRPr>
                </a:p>
              </p:txBody>
            </p:sp>
          </p:grpSp>
          <p:sp>
            <p:nvSpPr>
              <p:cNvPr id="110" name="모서리가 둥근 직사각형 125"/>
              <p:cNvSpPr>
                <a:spLocks noChangeArrowheads="1"/>
              </p:cNvSpPr>
              <p:nvPr/>
            </p:nvSpPr>
            <p:spPr bwMode="auto">
              <a:xfrm>
                <a:off x="450063" y="3112536"/>
                <a:ext cx="1008000" cy="396000"/>
              </a:xfrm>
              <a:prstGeom prst="roundRect">
                <a:avLst>
                  <a:gd name="adj" fmla="val 0"/>
                </a:avLst>
              </a:prstGeom>
              <a:solidFill>
                <a:srgbClr val="E8E8E8"/>
              </a:solidFill>
              <a:ln w="3175" algn="ctr">
                <a:solidFill>
                  <a:srgbClr val="44546A">
                    <a:lumMod val="20000"/>
                    <a:lumOff val="80000"/>
                  </a:srgbClr>
                </a:solidFill>
                <a:miter lim="800000"/>
                <a:headEnd/>
                <a:tailEnd/>
              </a:ln>
              <a:effectLst/>
              <a:extLst/>
            </p:spPr>
            <p:txBody>
              <a:bodyPr lIns="90000" tIns="46800" rIns="90000" bIns="46800" anchor="ctr"/>
              <a:lstStyle/>
              <a:p>
                <a:pPr marL="0" marR="0" lvl="1" indent="0" algn="ctr" defTabSz="920554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맑은 고딕"/>
                    <a:ea typeface="맑은 고딕"/>
                    <a:cs typeface="Arial" pitchFamily="34" charset="0"/>
                    <a:sym typeface="Monotype Sorts"/>
                  </a:rPr>
                  <a:t>NMSC</a:t>
                </a:r>
                <a:endParaRPr kumimoji="0" lang="ko-KR" alt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/>
                  <a:ea typeface="맑은 고딕"/>
                  <a:cs typeface="Arial" pitchFamily="34" charset="0"/>
                  <a:sym typeface="Monotype Sorts"/>
                </a:endParaRPr>
              </a:p>
            </p:txBody>
          </p:sp>
        </p:grpSp>
        <p:sp>
          <p:nvSpPr>
            <p:cNvPr id="113" name="AutoShape 382"/>
            <p:cNvSpPr>
              <a:spLocks noChangeArrowheads="1"/>
            </p:cNvSpPr>
            <p:nvPr/>
          </p:nvSpPr>
          <p:spPr bwMode="gray">
            <a:xfrm>
              <a:off x="5487042" y="1782307"/>
              <a:ext cx="1800000" cy="828000"/>
            </a:xfrm>
            <a:prstGeom prst="rect">
              <a:avLst/>
            </a:prstGeom>
            <a:solidFill>
              <a:srgbClr val="44546A">
                <a:lumMod val="60000"/>
                <a:lumOff val="40000"/>
              </a:srgbClr>
            </a:solidFill>
            <a:ln w="12700" algn="ctr">
              <a:solidFill>
                <a:srgbClr val="7086A4"/>
              </a:solidFill>
              <a:miter lim="800000"/>
              <a:headEnd/>
              <a:tailEnd/>
            </a:ln>
            <a:effectLst/>
          </p:spPr>
          <p:txBody>
            <a:bodyPr wrap="square" lIns="0" rIns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sym typeface="Monotype Sorts"/>
                </a:rPr>
                <a:t>Receiving system</a:t>
              </a:r>
            </a:p>
          </p:txBody>
        </p:sp>
        <p:sp>
          <p:nvSpPr>
            <p:cNvPr id="114" name="직사각형 113"/>
            <p:cNvSpPr/>
            <p:nvPr/>
          </p:nvSpPr>
          <p:spPr bwMode="auto">
            <a:xfrm>
              <a:off x="7361347" y="4659085"/>
              <a:ext cx="1800000" cy="828000"/>
            </a:xfrm>
            <a:prstGeom prst="rect">
              <a:avLst/>
            </a:prstGeom>
            <a:solidFill>
              <a:srgbClr val="44546A">
                <a:lumMod val="60000"/>
                <a:lumOff val="40000"/>
              </a:srgbClr>
            </a:solidFill>
            <a:ln w="12700" algn="ctr">
              <a:solidFill>
                <a:srgbClr val="7086A4"/>
              </a:solidFill>
              <a:miter lim="800000"/>
              <a:headEnd/>
              <a:tailEnd/>
            </a:ln>
            <a:effectLst/>
            <a:extLst/>
          </p:spPr>
          <p:txBody>
            <a:bodyPr wrap="square" lIns="0" rIns="0" anchor="ctr"/>
            <a:lstStyle/>
            <a:p>
              <a:pPr marL="0" marR="0" lvl="1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sym typeface="Monotype Sorts"/>
                </a:rPr>
                <a:t>DMS</a:t>
              </a:r>
              <a:endParaRPr kumimoji="0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sym typeface="Monotype Sorts"/>
              </a:endParaRPr>
            </a:p>
            <a:p>
              <a:pPr marL="0" marR="0" lvl="1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sym typeface="Monotype Sorts"/>
                </a:rPr>
                <a:t>(Data Management </a:t>
              </a:r>
              <a:r>
                <a:rPr kumimoji="0" lang="en-US" altLang="ko-KR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sym typeface="Monotype Sorts"/>
                </a:rPr>
                <a:t>System)</a:t>
              </a:r>
              <a:endParaRPr kumimoji="0" lang="en-US" altLang="ko-KR" sz="1100" b="1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0"/>
                </a:gradFill>
                <a:effectLst/>
                <a:uLnTx/>
                <a:uFillTx/>
                <a:latin typeface="맑은 고딕"/>
                <a:ea typeface="맑은 고딕"/>
              </a:endParaRPr>
            </a:p>
          </p:txBody>
        </p:sp>
        <p:sp>
          <p:nvSpPr>
            <p:cNvPr id="115" name="직사각형 114"/>
            <p:cNvSpPr/>
            <p:nvPr/>
          </p:nvSpPr>
          <p:spPr bwMode="auto">
            <a:xfrm>
              <a:off x="7360807" y="3700159"/>
              <a:ext cx="1800000" cy="828000"/>
            </a:xfrm>
            <a:prstGeom prst="rect">
              <a:avLst/>
            </a:prstGeom>
            <a:solidFill>
              <a:srgbClr val="44546A">
                <a:lumMod val="60000"/>
                <a:lumOff val="40000"/>
              </a:srgbClr>
            </a:solidFill>
            <a:ln w="12700" algn="ctr">
              <a:solidFill>
                <a:srgbClr val="7086A4"/>
              </a:solidFill>
              <a:miter lim="800000"/>
              <a:headEnd/>
              <a:tailEnd/>
            </a:ln>
            <a:effectLst/>
            <a:extLst/>
          </p:spPr>
          <p:txBody>
            <a:bodyPr wrap="square" lIns="0" rIns="0" anchor="ctr"/>
            <a:lstStyle/>
            <a:p>
              <a:pPr marL="0" marR="0" lvl="1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sym typeface="Monotype Sorts"/>
                </a:rPr>
                <a:t>DAS</a:t>
              </a:r>
            </a:p>
            <a:p>
              <a:pPr marL="0" marR="0" lvl="1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sym typeface="Monotype Sorts"/>
                </a:rPr>
                <a:t>(Data Analysis </a:t>
              </a:r>
              <a:endParaRPr kumimoji="0" lang="en-US" altLang="ko-KR" sz="11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sym typeface="Monotype Sorts"/>
              </a:endParaRPr>
            </a:p>
            <a:p>
              <a:pPr marL="0" marR="0" lvl="1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sym typeface="Monotype Sorts"/>
                </a:rPr>
                <a:t>System</a:t>
              </a:r>
              <a:r>
                <a:rPr kumimoji="0" lang="en-US" altLang="ko-KR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sym typeface="Monotype Sorts"/>
                </a:rPr>
                <a:t>)</a:t>
              </a:r>
            </a:p>
          </p:txBody>
        </p:sp>
        <p:sp>
          <p:nvSpPr>
            <p:cNvPr id="116" name="직사각형 115"/>
            <p:cNvSpPr/>
            <p:nvPr/>
          </p:nvSpPr>
          <p:spPr bwMode="auto">
            <a:xfrm>
              <a:off x="7361077" y="1782307"/>
              <a:ext cx="1800000" cy="828000"/>
            </a:xfrm>
            <a:prstGeom prst="rect">
              <a:avLst/>
            </a:prstGeom>
            <a:solidFill>
              <a:srgbClr val="44546A">
                <a:lumMod val="60000"/>
                <a:lumOff val="40000"/>
              </a:srgbClr>
            </a:solidFill>
            <a:ln w="12700" algn="ctr">
              <a:solidFill>
                <a:srgbClr val="7086A4"/>
              </a:solidFill>
              <a:miter lim="800000"/>
              <a:headEnd/>
              <a:tailEnd/>
            </a:ln>
            <a:effectLst/>
            <a:extLst/>
          </p:spPr>
          <p:txBody>
            <a:bodyPr wrap="square" lIns="0" rIns="0" anchor="ctr"/>
            <a:lstStyle/>
            <a:p>
              <a:pPr marL="0" marR="0" lvl="1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sym typeface="Monotype Sorts"/>
                </a:rPr>
                <a:t>SDPS</a:t>
              </a:r>
              <a:endPara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sym typeface="Monotype Sorts"/>
              </a:endParaRPr>
            </a:p>
            <a:p>
              <a:pPr marL="0" marR="0" lvl="1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sym typeface="Monotype Sorts"/>
                </a:rPr>
                <a:t>(Scientific Data </a:t>
              </a:r>
              <a:endParaRPr kumimoji="0" lang="en-US" altLang="ko-KR" sz="11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sym typeface="Monotype Sorts"/>
              </a:endParaRPr>
            </a:p>
            <a:p>
              <a:pPr marL="0" marR="0" lvl="1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sym typeface="Monotype Sorts"/>
                </a:rPr>
                <a:t>Processing </a:t>
              </a:r>
              <a:r>
                <a:rPr kumimoji="0" lang="en-US" altLang="ko-KR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sym typeface="Monotype Sorts"/>
                </a:rPr>
                <a:t>System)</a:t>
              </a:r>
            </a:p>
          </p:txBody>
        </p:sp>
        <p:sp>
          <p:nvSpPr>
            <p:cNvPr id="117" name="직사각형 116"/>
            <p:cNvSpPr/>
            <p:nvPr/>
          </p:nvSpPr>
          <p:spPr bwMode="auto">
            <a:xfrm>
              <a:off x="7361347" y="2741233"/>
              <a:ext cx="1800000" cy="828000"/>
            </a:xfrm>
            <a:prstGeom prst="rect">
              <a:avLst/>
            </a:prstGeom>
            <a:solidFill>
              <a:srgbClr val="44546A">
                <a:lumMod val="60000"/>
                <a:lumOff val="40000"/>
              </a:srgbClr>
            </a:solidFill>
            <a:ln w="12700" algn="ctr">
              <a:solidFill>
                <a:srgbClr val="7086A4"/>
              </a:solidFill>
              <a:miter lim="800000"/>
              <a:headEnd/>
              <a:tailEnd/>
            </a:ln>
            <a:effectLst/>
            <a:extLst/>
          </p:spPr>
          <p:txBody>
            <a:bodyPr wrap="square" lIns="0" rIns="0" anchor="ctr"/>
            <a:lstStyle/>
            <a:p>
              <a:pPr marL="0" marR="0" lvl="1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sym typeface="Monotype Sorts"/>
                </a:rPr>
                <a:t>DVS</a:t>
              </a:r>
            </a:p>
            <a:p>
              <a:pPr marL="0" marR="0" lvl="1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sym typeface="Monotype Sorts"/>
                </a:rPr>
                <a:t>(Data Verification </a:t>
              </a:r>
              <a:endParaRPr kumimoji="0" lang="en-US" altLang="ko-KR" sz="11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sym typeface="Monotype Sorts"/>
              </a:endParaRPr>
            </a:p>
            <a:p>
              <a:pPr marL="0" marR="0" lvl="1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sym typeface="Monotype Sorts"/>
                </a:rPr>
                <a:t>System</a:t>
              </a:r>
              <a:r>
                <a:rPr kumimoji="0" lang="en-US" altLang="ko-KR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sym typeface="Monotype Sorts"/>
                </a:rPr>
                <a:t>)</a:t>
              </a:r>
            </a:p>
          </p:txBody>
        </p:sp>
        <p:grpSp>
          <p:nvGrpSpPr>
            <p:cNvPr id="118" name="그룹 117"/>
            <p:cNvGrpSpPr/>
            <p:nvPr/>
          </p:nvGrpSpPr>
          <p:grpSpPr>
            <a:xfrm>
              <a:off x="5487582" y="2741233"/>
              <a:ext cx="1800000" cy="1786926"/>
              <a:chOff x="4657534" y="2924073"/>
              <a:chExt cx="1800000" cy="1786926"/>
            </a:xfrm>
          </p:grpSpPr>
          <p:sp>
            <p:nvSpPr>
              <p:cNvPr id="119" name="직사각형 118"/>
              <p:cNvSpPr/>
              <p:nvPr/>
            </p:nvSpPr>
            <p:spPr bwMode="auto">
              <a:xfrm>
                <a:off x="4657534" y="2924073"/>
                <a:ext cx="1800000" cy="1786926"/>
              </a:xfrm>
              <a:prstGeom prst="rect">
                <a:avLst/>
              </a:prstGeom>
              <a:solidFill>
                <a:srgbClr val="5B9BD5"/>
              </a:solidFill>
              <a:ln w="3175" algn="ctr">
                <a:solidFill>
                  <a:srgbClr val="3886CC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square" lIns="0" rIns="0" anchor="t"/>
              <a:lstStyle/>
              <a:p>
                <a:pPr marL="0" marR="0" lvl="1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/>
                    <a:sym typeface="Monotype Sorts"/>
                  </a:rPr>
                  <a:t>PPS</a:t>
                </a:r>
              </a:p>
              <a:p>
                <a:pPr marL="0" marR="0" lvl="1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/>
                    <a:sym typeface="Monotype Sorts"/>
                  </a:rPr>
                  <a:t>(data Pre-Processing </a:t>
                </a:r>
                <a:endParaRPr kumimoji="0" lang="en-US" altLang="ko-KR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sym typeface="Monotype Sorts"/>
                </a:endParaRPr>
              </a:p>
              <a:p>
                <a:pPr marL="0" marR="0" lvl="1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/>
                    <a:sym typeface="Monotype Sorts"/>
                  </a:rPr>
                  <a:t>System</a:t>
                </a:r>
                <a:r>
                  <a:rPr kumimoji="0" lang="en-US" altLang="ko-KR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/>
                    <a:sym typeface="Monotype Sorts"/>
                  </a:rPr>
                  <a:t>)</a:t>
                </a:r>
              </a:p>
            </p:txBody>
          </p:sp>
          <p:sp>
            <p:nvSpPr>
              <p:cNvPr id="120" name="AutoShape 382"/>
              <p:cNvSpPr>
                <a:spLocks noChangeArrowheads="1"/>
              </p:cNvSpPr>
              <p:nvPr/>
            </p:nvSpPr>
            <p:spPr bwMode="gray">
              <a:xfrm>
                <a:off x="4747534" y="3647409"/>
                <a:ext cx="1620000" cy="432000"/>
              </a:xfrm>
              <a:prstGeom prst="rect">
                <a:avLst/>
              </a:prstGeom>
              <a:solidFill>
                <a:srgbClr val="5B9BD5">
                  <a:lumMod val="60000"/>
                  <a:lumOff val="40000"/>
                </a:srgbClr>
              </a:solidFill>
              <a:ln w="3175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0" rIns="0" anchor="ctr"/>
              <a:lstStyle/>
              <a:p>
                <a:pPr marL="0" marR="0" lvl="0" indent="0" algn="ctr" defTabSz="91440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/>
                    <a:sym typeface="Monotype Sorts"/>
                  </a:rPr>
                  <a:t>DPS</a:t>
                </a:r>
              </a:p>
            </p:txBody>
          </p:sp>
          <p:sp>
            <p:nvSpPr>
              <p:cNvPr id="121" name="AutoShape 382"/>
              <p:cNvSpPr>
                <a:spLocks noChangeArrowheads="1"/>
              </p:cNvSpPr>
              <p:nvPr/>
            </p:nvSpPr>
            <p:spPr bwMode="gray">
              <a:xfrm>
                <a:off x="4747534" y="4166979"/>
                <a:ext cx="1620000" cy="432000"/>
              </a:xfrm>
              <a:prstGeom prst="rect">
                <a:avLst/>
              </a:prstGeom>
              <a:solidFill>
                <a:srgbClr val="5B9BD5">
                  <a:lumMod val="60000"/>
                  <a:lumOff val="40000"/>
                </a:srgbClr>
              </a:solidFill>
              <a:ln w="3175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0" rIns="0" anchor="ctr"/>
              <a:lstStyle/>
              <a:p>
                <a:pPr marL="0" marR="0" lvl="0" indent="0" algn="ctr" defTabSz="91440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ko-KR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/>
                    <a:sym typeface="Monotype Sorts"/>
                  </a:rPr>
                  <a:t>INR</a:t>
                </a:r>
              </a:p>
            </p:txBody>
          </p:sp>
        </p:grpSp>
        <p:sp>
          <p:nvSpPr>
            <p:cNvPr id="122" name="직사각형 121"/>
            <p:cNvSpPr/>
            <p:nvPr/>
          </p:nvSpPr>
          <p:spPr bwMode="auto">
            <a:xfrm>
              <a:off x="5487041" y="5618013"/>
              <a:ext cx="5547531" cy="828000"/>
            </a:xfrm>
            <a:prstGeom prst="rect">
              <a:avLst/>
            </a:prstGeom>
            <a:solidFill>
              <a:srgbClr val="44546A">
                <a:lumMod val="60000"/>
                <a:lumOff val="40000"/>
              </a:srgbClr>
            </a:solidFill>
            <a:ln w="12700" algn="ctr">
              <a:solidFill>
                <a:srgbClr val="7086A4"/>
              </a:solidFill>
              <a:miter lim="800000"/>
              <a:headEnd/>
              <a:tailEnd/>
            </a:ln>
            <a:effectLst/>
            <a:extLst/>
          </p:spPr>
          <p:txBody>
            <a:bodyPr wrap="square" lIns="0" rIns="0" anchor="ctr"/>
            <a:lstStyle/>
            <a:p>
              <a:pPr marL="0" marR="0" lvl="1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sym typeface="Monotype Sorts"/>
                </a:rPr>
                <a:t>CMS</a:t>
              </a:r>
            </a:p>
            <a:p>
              <a:pPr marL="0" marR="0" lvl="1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sym typeface="Monotype Sorts"/>
                </a:rPr>
                <a:t>(Control and Monitoring System)</a:t>
              </a:r>
            </a:p>
          </p:txBody>
        </p:sp>
        <p:sp>
          <p:nvSpPr>
            <p:cNvPr id="123" name="직사각형 122"/>
            <p:cNvSpPr/>
            <p:nvPr/>
          </p:nvSpPr>
          <p:spPr bwMode="auto">
            <a:xfrm>
              <a:off x="5487582" y="4659085"/>
              <a:ext cx="1800000" cy="828000"/>
            </a:xfrm>
            <a:prstGeom prst="rect">
              <a:avLst/>
            </a:prstGeom>
            <a:solidFill>
              <a:srgbClr val="44546A">
                <a:lumMod val="60000"/>
                <a:lumOff val="40000"/>
              </a:srgbClr>
            </a:solidFill>
            <a:ln w="12700" algn="ctr">
              <a:solidFill>
                <a:srgbClr val="7086A4"/>
              </a:solidFill>
              <a:miter lim="800000"/>
              <a:headEnd/>
              <a:tailEnd/>
            </a:ln>
            <a:effectLst/>
            <a:extLst/>
          </p:spPr>
          <p:txBody>
            <a:bodyPr wrap="square" lIns="0" rIns="0" anchor="ctr"/>
            <a:lstStyle/>
            <a:p>
              <a:pPr marL="0" marR="0" lvl="1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sym typeface="Monotype Sorts"/>
                </a:rPr>
                <a:t>E-</a:t>
              </a:r>
              <a:r>
                <a:rPr kumimoji="0" lang="en-US" altLang="ko-KR" sz="1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sym typeface="Monotype Sorts"/>
                </a:rPr>
                <a:t>Portal_in</a:t>
              </a:r>
              <a:endPara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sym typeface="Monotype Sorts"/>
              </a:endParaRPr>
            </a:p>
            <a:p>
              <a:pPr marL="0" marR="0" lvl="1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sym typeface="Monotype Sorts"/>
                </a:rPr>
                <a:t>(Environment-Portal)</a:t>
              </a:r>
            </a:p>
          </p:txBody>
        </p:sp>
        <p:sp>
          <p:nvSpPr>
            <p:cNvPr id="124" name="직사각형 123"/>
            <p:cNvSpPr/>
            <p:nvPr/>
          </p:nvSpPr>
          <p:spPr bwMode="auto">
            <a:xfrm>
              <a:off x="3233309" y="3700159"/>
              <a:ext cx="1800000" cy="828000"/>
            </a:xfrm>
            <a:prstGeom prst="rect">
              <a:avLst/>
            </a:prstGeom>
            <a:solidFill>
              <a:srgbClr val="4472C4">
                <a:lumMod val="50000"/>
              </a:srgbClr>
            </a:solidFill>
            <a:ln w="3175" algn="ctr">
              <a:solidFill>
                <a:srgbClr val="182B4C"/>
              </a:solidFill>
              <a:miter lim="800000"/>
              <a:headEnd/>
              <a:tailEnd/>
            </a:ln>
            <a:effectLst/>
            <a:extLst/>
          </p:spPr>
          <p:txBody>
            <a:bodyPr wrap="square" lIns="0" rIns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굴림" pitchFamily="50" charset="-127"/>
                  <a:cs typeface="Arial" pitchFamily="34" charset="0"/>
                  <a:sym typeface="Monotype Sorts"/>
                </a:rPr>
                <a:t>PSS</a:t>
              </a:r>
              <a:endPara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굴림" pitchFamily="50" charset="-127"/>
                <a:cs typeface="Arial" pitchFamily="34" charset="0"/>
                <a:sym typeface="Monotype Sorts"/>
              </a:endParaRPr>
            </a:p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굴림" pitchFamily="50" charset="-127"/>
                  <a:cs typeface="Arial" pitchFamily="34" charset="0"/>
                  <a:sym typeface="Monotype Sorts"/>
                </a:rPr>
                <a:t>(Product Service </a:t>
              </a:r>
            </a:p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굴림" pitchFamily="50" charset="-127"/>
                  <a:cs typeface="Arial" pitchFamily="34" charset="0"/>
                  <a:sym typeface="Monotype Sorts"/>
                </a:rPr>
                <a:t>System)</a:t>
              </a:r>
            </a:p>
          </p:txBody>
        </p:sp>
        <p:sp>
          <p:nvSpPr>
            <p:cNvPr id="125" name="직사각형 124"/>
            <p:cNvSpPr/>
            <p:nvPr/>
          </p:nvSpPr>
          <p:spPr bwMode="auto">
            <a:xfrm>
              <a:off x="9235113" y="2741233"/>
              <a:ext cx="1800000" cy="828000"/>
            </a:xfrm>
            <a:prstGeom prst="rect">
              <a:avLst/>
            </a:prstGeom>
            <a:solidFill>
              <a:srgbClr val="4472C4">
                <a:lumMod val="50000"/>
              </a:srgbClr>
            </a:solidFill>
            <a:ln w="3175" algn="ctr">
              <a:solidFill>
                <a:srgbClr val="182B4C"/>
              </a:solidFill>
              <a:miter lim="800000"/>
              <a:headEnd/>
              <a:tailEnd/>
            </a:ln>
            <a:effectLst/>
            <a:extLst/>
          </p:spPr>
          <p:txBody>
            <a:bodyPr wrap="square" lIns="0" rIns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굴림" pitchFamily="50" charset="-127"/>
                  <a:cs typeface="Arial" pitchFamily="34" charset="0"/>
                  <a:sym typeface="Monotype Sorts"/>
                </a:rPr>
                <a:t>DVS Client</a:t>
              </a:r>
            </a:p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굴림" pitchFamily="50" charset="-127"/>
                  <a:cs typeface="Arial" pitchFamily="34" charset="0"/>
                  <a:sym typeface="Monotype Sorts"/>
                </a:rPr>
                <a:t>(Data Verification </a:t>
              </a:r>
            </a:p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굴림" pitchFamily="50" charset="-127"/>
                  <a:cs typeface="Arial" pitchFamily="34" charset="0"/>
                  <a:sym typeface="Monotype Sorts"/>
                </a:rPr>
                <a:t>System Client)</a:t>
              </a:r>
            </a:p>
          </p:txBody>
        </p:sp>
        <p:sp>
          <p:nvSpPr>
            <p:cNvPr id="126" name="직사각형 125"/>
            <p:cNvSpPr/>
            <p:nvPr/>
          </p:nvSpPr>
          <p:spPr bwMode="auto">
            <a:xfrm>
              <a:off x="9235113" y="3700159"/>
              <a:ext cx="1800000" cy="828000"/>
            </a:xfrm>
            <a:prstGeom prst="rect">
              <a:avLst/>
            </a:prstGeom>
            <a:solidFill>
              <a:srgbClr val="4472C4">
                <a:lumMod val="50000"/>
              </a:srgbClr>
            </a:solidFill>
            <a:ln w="3175" algn="ctr">
              <a:solidFill>
                <a:srgbClr val="182B4C"/>
              </a:solidFill>
              <a:miter lim="800000"/>
              <a:headEnd/>
              <a:tailEnd/>
            </a:ln>
            <a:effectLst/>
            <a:extLst/>
          </p:spPr>
          <p:txBody>
            <a:bodyPr wrap="square" lIns="0" rIns="0" anchor="ctr"/>
            <a:lstStyle/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굴림" pitchFamily="50" charset="-127"/>
                  <a:cs typeface="Arial" pitchFamily="34" charset="0"/>
                  <a:sym typeface="Monotype Sorts"/>
                </a:rPr>
                <a:t>DAS Client</a:t>
              </a:r>
            </a:p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굴림" pitchFamily="50" charset="-127"/>
                  <a:cs typeface="Arial" pitchFamily="34" charset="0"/>
                  <a:sym typeface="Monotype Sorts"/>
                </a:rPr>
                <a:t>(Data Analysis </a:t>
              </a:r>
            </a:p>
            <a:p>
              <a:pPr marL="0" marR="0" lvl="0" indent="0" algn="ctr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굴림" pitchFamily="50" charset="-127"/>
                  <a:cs typeface="Arial" pitchFamily="34" charset="0"/>
                  <a:sym typeface="Monotype Sorts"/>
                </a:rPr>
                <a:t>System Client)</a:t>
              </a:r>
            </a:p>
          </p:txBody>
        </p:sp>
        <p:cxnSp>
          <p:nvCxnSpPr>
            <p:cNvPr id="127" name="직선 화살표 연결선 126"/>
            <p:cNvCxnSpPr>
              <a:stCxn id="123" idx="1"/>
              <a:endCxn id="155" idx="3"/>
            </p:cNvCxnSpPr>
            <p:nvPr/>
          </p:nvCxnSpPr>
          <p:spPr bwMode="auto">
            <a:xfrm flipH="1">
              <a:off x="5033309" y="5073085"/>
              <a:ext cx="454273" cy="0"/>
            </a:xfrm>
            <a:prstGeom prst="straightConnector1">
              <a:avLst/>
            </a:prstGeom>
            <a:solidFill>
              <a:srgbClr val="BBE0E3"/>
            </a:solidFill>
            <a:ln w="38100" cap="flat" cmpd="sng" algn="ctr">
              <a:solidFill>
                <a:srgbClr val="8FA2B9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8" name="TextBox 127"/>
            <p:cNvSpPr txBox="1"/>
            <p:nvPr/>
          </p:nvSpPr>
          <p:spPr>
            <a:xfrm>
              <a:off x="9921786" y="1530463"/>
              <a:ext cx="126028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latinLnBrk="1"/>
              <a:r>
                <a:rPr lang="en-US" altLang="ko-KR" sz="1100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맑은 고딕"/>
                  <a:ea typeface="맑은 고딕"/>
                </a:rPr>
                <a:t>Internal Network</a:t>
              </a:r>
              <a:endParaRPr lang="ko-KR" altLang="en-US" sz="110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3882362" y="1523147"/>
              <a:ext cx="12795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latinLnBrk="1"/>
              <a:r>
                <a:rPr lang="en-US" altLang="ko-KR" sz="1100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맑은 고딕"/>
                  <a:ea typeface="맑은 고딕"/>
                </a:rPr>
                <a:t>External Network</a:t>
              </a:r>
            </a:p>
          </p:txBody>
        </p:sp>
        <p:cxnSp>
          <p:nvCxnSpPr>
            <p:cNvPr id="130" name="직선 화살표 연결선 3"/>
            <p:cNvCxnSpPr>
              <a:stCxn id="92" idx="3"/>
              <a:endCxn id="153" idx="1"/>
            </p:cNvCxnSpPr>
            <p:nvPr/>
          </p:nvCxnSpPr>
          <p:spPr>
            <a:xfrm>
              <a:off x="2313245" y="2628422"/>
              <a:ext cx="922057" cy="2235496"/>
            </a:xfrm>
            <a:prstGeom prst="bentConnector3">
              <a:avLst>
                <a:gd name="adj1" fmla="val 50000"/>
              </a:avLst>
            </a:prstGeom>
            <a:noFill/>
            <a:ln w="22225" cap="flat" cmpd="sng" algn="ctr">
              <a:solidFill>
                <a:srgbClr val="5B9BD5">
                  <a:lumMod val="75000"/>
                </a:srgbClr>
              </a:solidFill>
              <a:prstDash val="solid"/>
              <a:headEnd type="arrow" w="med" len="med"/>
              <a:tailEnd type="arrow" w="med" len="med"/>
            </a:ln>
            <a:effectLst/>
          </p:spPr>
        </p:cxnSp>
        <p:cxnSp>
          <p:nvCxnSpPr>
            <p:cNvPr id="131" name="직선 화살표 연결선 3"/>
            <p:cNvCxnSpPr>
              <a:stCxn id="107" idx="3"/>
              <a:endCxn id="153" idx="1"/>
            </p:cNvCxnSpPr>
            <p:nvPr/>
          </p:nvCxnSpPr>
          <p:spPr>
            <a:xfrm>
              <a:off x="2313245" y="3262466"/>
              <a:ext cx="922057" cy="1601452"/>
            </a:xfrm>
            <a:prstGeom prst="bentConnector3">
              <a:avLst>
                <a:gd name="adj1" fmla="val 50000"/>
              </a:avLst>
            </a:prstGeom>
            <a:noFill/>
            <a:ln w="22225" cap="flat" cmpd="sng" algn="ctr">
              <a:solidFill>
                <a:srgbClr val="5B9BD5">
                  <a:lumMod val="75000"/>
                </a:srgbClr>
              </a:solidFill>
              <a:prstDash val="solid"/>
              <a:headEnd type="arrow" w="med" len="med"/>
              <a:tailEnd type="arrow" w="med" len="med"/>
            </a:ln>
            <a:effectLst/>
          </p:spPr>
        </p:cxnSp>
        <p:cxnSp>
          <p:nvCxnSpPr>
            <p:cNvPr id="132" name="직선 화살표 연결선 3"/>
            <p:cNvCxnSpPr>
              <a:stCxn id="112" idx="3"/>
              <a:endCxn id="153" idx="1"/>
            </p:cNvCxnSpPr>
            <p:nvPr/>
          </p:nvCxnSpPr>
          <p:spPr>
            <a:xfrm>
              <a:off x="2313245" y="3896510"/>
              <a:ext cx="922057" cy="967408"/>
            </a:xfrm>
            <a:prstGeom prst="bentConnector3">
              <a:avLst>
                <a:gd name="adj1" fmla="val 50000"/>
              </a:avLst>
            </a:prstGeom>
            <a:noFill/>
            <a:ln w="22225" cap="flat" cmpd="sng" algn="ctr">
              <a:solidFill>
                <a:srgbClr val="5B9BD5">
                  <a:lumMod val="75000"/>
                </a:srgbClr>
              </a:solidFill>
              <a:prstDash val="solid"/>
              <a:headEnd type="arrow" w="med" len="med"/>
              <a:tailEnd type="arrow" w="med" len="med"/>
            </a:ln>
            <a:effectLst/>
          </p:spPr>
        </p:cxnSp>
        <p:cxnSp>
          <p:nvCxnSpPr>
            <p:cNvPr id="133" name="직선 화살표 연결선 3"/>
            <p:cNvCxnSpPr>
              <a:stCxn id="91" idx="3"/>
              <a:endCxn id="124" idx="1"/>
            </p:cNvCxnSpPr>
            <p:nvPr/>
          </p:nvCxnSpPr>
          <p:spPr>
            <a:xfrm>
              <a:off x="2315238" y="2456421"/>
              <a:ext cx="918071" cy="1657738"/>
            </a:xfrm>
            <a:prstGeom prst="bentConnector3">
              <a:avLst>
                <a:gd name="adj1" fmla="val 66097"/>
              </a:avLst>
            </a:prstGeom>
            <a:noFill/>
            <a:ln w="22225" cap="flat" cmpd="sng" algn="ctr">
              <a:solidFill>
                <a:sysClr val="window" lastClr="FFFFFF">
                  <a:lumMod val="50000"/>
                </a:sysClr>
              </a:solidFill>
              <a:prstDash val="solid"/>
              <a:headEnd type="arrow" w="med" len="med"/>
              <a:tailEnd type="none" w="med" len="med"/>
            </a:ln>
            <a:effectLst/>
          </p:spPr>
        </p:cxnSp>
        <p:cxnSp>
          <p:nvCxnSpPr>
            <p:cNvPr id="134" name="직선 화살표 연결선 3"/>
            <p:cNvCxnSpPr>
              <a:stCxn id="106" idx="3"/>
              <a:endCxn id="124" idx="1"/>
            </p:cNvCxnSpPr>
            <p:nvPr/>
          </p:nvCxnSpPr>
          <p:spPr>
            <a:xfrm>
              <a:off x="2315238" y="3090465"/>
              <a:ext cx="918071" cy="1023694"/>
            </a:xfrm>
            <a:prstGeom prst="bentConnector3">
              <a:avLst>
                <a:gd name="adj1" fmla="val 66097"/>
              </a:avLst>
            </a:prstGeom>
            <a:noFill/>
            <a:ln w="22225" cap="flat" cmpd="sng" algn="ctr">
              <a:solidFill>
                <a:sysClr val="window" lastClr="FFFFFF">
                  <a:lumMod val="50000"/>
                </a:sysClr>
              </a:solidFill>
              <a:prstDash val="solid"/>
              <a:headEnd type="arrow" w="med" len="med"/>
              <a:tailEnd type="none" w="med" len="med"/>
            </a:ln>
            <a:effectLst/>
          </p:spPr>
        </p:cxnSp>
        <p:cxnSp>
          <p:nvCxnSpPr>
            <p:cNvPr id="135" name="직선 화살표 연결선 3"/>
            <p:cNvCxnSpPr>
              <a:stCxn id="111" idx="3"/>
              <a:endCxn id="124" idx="1"/>
            </p:cNvCxnSpPr>
            <p:nvPr/>
          </p:nvCxnSpPr>
          <p:spPr>
            <a:xfrm>
              <a:off x="2315238" y="3724509"/>
              <a:ext cx="918071" cy="389650"/>
            </a:xfrm>
            <a:prstGeom prst="bentConnector3">
              <a:avLst>
                <a:gd name="adj1" fmla="val 65908"/>
              </a:avLst>
            </a:prstGeom>
            <a:noFill/>
            <a:ln w="22225" cap="flat" cmpd="sng" algn="ctr">
              <a:solidFill>
                <a:sysClr val="window" lastClr="FFFFFF">
                  <a:lumMod val="50000"/>
                </a:sysClr>
              </a:solidFill>
              <a:prstDash val="solid"/>
              <a:headEnd type="arrow" w="med" len="med"/>
              <a:tailEnd type="none" w="med" len="med"/>
            </a:ln>
            <a:effectLst/>
          </p:spPr>
        </p:cxnSp>
        <p:cxnSp>
          <p:nvCxnSpPr>
            <p:cNvPr id="136" name="직선 화살표 연결선 3"/>
            <p:cNvCxnSpPr>
              <a:stCxn id="154" idx="1"/>
              <a:endCxn id="97" idx="3"/>
            </p:cNvCxnSpPr>
            <p:nvPr/>
          </p:nvCxnSpPr>
          <p:spPr>
            <a:xfrm rot="10800000">
              <a:off x="2313245" y="4530554"/>
              <a:ext cx="920064" cy="631562"/>
            </a:xfrm>
            <a:prstGeom prst="bentConnector3">
              <a:avLst>
                <a:gd name="adj1" fmla="val 33781"/>
              </a:avLst>
            </a:prstGeom>
            <a:noFill/>
            <a:ln w="22225" cap="flat" cmpd="sng" algn="ctr">
              <a:solidFill>
                <a:sysClr val="window" lastClr="FFFFFF">
                  <a:lumMod val="50000"/>
                </a:sysClr>
              </a:solidFill>
              <a:prstDash val="solid"/>
              <a:headEnd type="arrow" w="med" len="med"/>
              <a:tailEnd type="none" w="med" len="med"/>
            </a:ln>
            <a:effectLst/>
          </p:spPr>
        </p:cxnSp>
        <p:cxnSp>
          <p:nvCxnSpPr>
            <p:cNvPr id="137" name="직선 화살표 연결선 3"/>
            <p:cNvCxnSpPr>
              <a:stCxn id="154" idx="1"/>
              <a:endCxn id="102" idx="3"/>
            </p:cNvCxnSpPr>
            <p:nvPr/>
          </p:nvCxnSpPr>
          <p:spPr>
            <a:xfrm rot="10800000" flipV="1">
              <a:off x="2313245" y="5162115"/>
              <a:ext cx="920064" cy="1451"/>
            </a:xfrm>
            <a:prstGeom prst="bentConnector3">
              <a:avLst>
                <a:gd name="adj1" fmla="val 50000"/>
              </a:avLst>
            </a:prstGeom>
            <a:noFill/>
            <a:ln w="22225" cap="flat" cmpd="sng" algn="ctr">
              <a:solidFill>
                <a:sysClr val="window" lastClr="FFFFFF">
                  <a:lumMod val="50000"/>
                </a:sysClr>
              </a:solidFill>
              <a:prstDash val="solid"/>
              <a:headEnd type="arrow" w="med" len="med"/>
              <a:tailEnd type="none" w="med" len="med"/>
            </a:ln>
            <a:effectLst/>
          </p:spPr>
        </p:cxnSp>
        <p:cxnSp>
          <p:nvCxnSpPr>
            <p:cNvPr id="138" name="직선 화살표 연결선 3"/>
            <p:cNvCxnSpPr/>
            <p:nvPr/>
          </p:nvCxnSpPr>
          <p:spPr>
            <a:xfrm flipV="1">
              <a:off x="2323533" y="4114159"/>
              <a:ext cx="918071" cy="191283"/>
            </a:xfrm>
            <a:prstGeom prst="bentConnector3">
              <a:avLst>
                <a:gd name="adj1" fmla="val 65091"/>
              </a:avLst>
            </a:prstGeom>
            <a:noFill/>
            <a:ln w="22225" cap="flat" cmpd="sng" algn="ctr">
              <a:solidFill>
                <a:sysClr val="window" lastClr="FFFFFF">
                  <a:lumMod val="50000"/>
                </a:sysClr>
              </a:solidFill>
              <a:prstDash val="solid"/>
              <a:headEnd type="arrow" w="med" len="med"/>
              <a:tailEnd type="none" w="med" len="med"/>
            </a:ln>
            <a:effectLst/>
          </p:spPr>
        </p:cxnSp>
        <p:cxnSp>
          <p:nvCxnSpPr>
            <p:cNvPr id="139" name="직선 화살표 연결선 3"/>
            <p:cNvCxnSpPr>
              <a:stCxn id="101" idx="3"/>
              <a:endCxn id="124" idx="1"/>
            </p:cNvCxnSpPr>
            <p:nvPr/>
          </p:nvCxnSpPr>
          <p:spPr>
            <a:xfrm flipV="1">
              <a:off x="2315238" y="4114159"/>
              <a:ext cx="918071" cy="877407"/>
            </a:xfrm>
            <a:prstGeom prst="bentConnector3">
              <a:avLst>
                <a:gd name="adj1" fmla="val 66097"/>
              </a:avLst>
            </a:prstGeom>
            <a:noFill/>
            <a:ln w="22225" cap="flat" cmpd="sng" algn="ctr">
              <a:solidFill>
                <a:sysClr val="window" lastClr="FFFFFF">
                  <a:lumMod val="50000"/>
                </a:sysClr>
              </a:solidFill>
              <a:prstDash val="solid"/>
              <a:headEnd type="arrow" w="med" len="med"/>
              <a:tailEnd type="none" w="med" len="med"/>
            </a:ln>
            <a:effectLst/>
          </p:spPr>
        </p:cxnSp>
        <p:grpSp>
          <p:nvGrpSpPr>
            <p:cNvPr id="140" name="그룹 139"/>
            <p:cNvGrpSpPr/>
            <p:nvPr/>
          </p:nvGrpSpPr>
          <p:grpSpPr>
            <a:xfrm>
              <a:off x="657481" y="5807282"/>
              <a:ext cx="1563398" cy="404576"/>
              <a:chOff x="341053" y="6525008"/>
              <a:chExt cx="1563398" cy="404576"/>
            </a:xfrm>
          </p:grpSpPr>
          <p:sp>
            <p:nvSpPr>
              <p:cNvPr id="141" name="직사각형 140"/>
              <p:cNvSpPr/>
              <p:nvPr/>
            </p:nvSpPr>
            <p:spPr>
              <a:xfrm>
                <a:off x="341053" y="6525008"/>
                <a:ext cx="1563398" cy="396000"/>
              </a:xfrm>
              <a:prstGeom prst="rect">
                <a:avLst/>
              </a:prstGeom>
              <a:noFill/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</a:endParaRPr>
              </a:p>
            </p:txBody>
          </p:sp>
          <p:grpSp>
            <p:nvGrpSpPr>
              <p:cNvPr id="142" name="그룹 141"/>
              <p:cNvGrpSpPr/>
              <p:nvPr/>
            </p:nvGrpSpPr>
            <p:grpSpPr>
              <a:xfrm>
                <a:off x="422355" y="6546783"/>
                <a:ext cx="1482096" cy="382801"/>
                <a:chOff x="422355" y="6356254"/>
                <a:chExt cx="1482096" cy="382801"/>
              </a:xfrm>
            </p:grpSpPr>
            <p:cxnSp>
              <p:nvCxnSpPr>
                <p:cNvPr id="143" name="직선 연결선 142"/>
                <p:cNvCxnSpPr/>
                <p:nvPr/>
              </p:nvCxnSpPr>
              <p:spPr>
                <a:xfrm>
                  <a:off x="422355" y="6462855"/>
                  <a:ext cx="453493" cy="0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rgbClr val="5B9BD5">
                      <a:lumMod val="75000"/>
                    </a:srgbClr>
                  </a:solidFill>
                  <a:prstDash val="solid"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44" name="TextBox 143"/>
                <p:cNvSpPr txBox="1"/>
                <p:nvPr/>
              </p:nvSpPr>
              <p:spPr>
                <a:xfrm>
                  <a:off x="862178" y="6356254"/>
                  <a:ext cx="1042273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9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/>
                      <a:ea typeface="맑은 고딕"/>
                    </a:rPr>
                    <a:t>Internal network</a:t>
                  </a:r>
                  <a:endParaRPr kumimoji="0" lang="ko-KR" alt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/>
                  </a:endParaRPr>
                </a:p>
              </p:txBody>
            </p:sp>
            <p:cxnSp>
              <p:nvCxnSpPr>
                <p:cNvPr id="145" name="직선 연결선 144"/>
                <p:cNvCxnSpPr/>
                <p:nvPr/>
              </p:nvCxnSpPr>
              <p:spPr>
                <a:xfrm>
                  <a:off x="422355" y="6617421"/>
                  <a:ext cx="453493" cy="0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46" name="TextBox 145"/>
                <p:cNvSpPr txBox="1"/>
                <p:nvPr/>
              </p:nvSpPr>
              <p:spPr>
                <a:xfrm>
                  <a:off x="862178" y="6508223"/>
                  <a:ext cx="595035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9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/>
                      <a:ea typeface="맑은 고딕"/>
                    </a:rPr>
                    <a:t>Internet</a:t>
                  </a:r>
                  <a:endParaRPr kumimoji="0" lang="ko-KR" altLang="en-US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/>
                    <a:ea typeface="맑은 고딕"/>
                  </a:endParaRPr>
                </a:p>
              </p:txBody>
            </p:sp>
          </p:grpSp>
        </p:grpSp>
        <p:grpSp>
          <p:nvGrpSpPr>
            <p:cNvPr id="147" name="그룹 146"/>
            <p:cNvGrpSpPr/>
            <p:nvPr/>
          </p:nvGrpSpPr>
          <p:grpSpPr>
            <a:xfrm>
              <a:off x="657481" y="6202418"/>
              <a:ext cx="2196000" cy="396000"/>
              <a:chOff x="37174" y="6638164"/>
              <a:chExt cx="2196000" cy="396000"/>
            </a:xfrm>
          </p:grpSpPr>
          <p:sp>
            <p:nvSpPr>
              <p:cNvPr id="148" name="직사각형 147"/>
              <p:cNvSpPr/>
              <p:nvPr/>
            </p:nvSpPr>
            <p:spPr>
              <a:xfrm>
                <a:off x="37174" y="6638164"/>
                <a:ext cx="2196000" cy="396000"/>
              </a:xfrm>
              <a:prstGeom prst="rect">
                <a:avLst/>
              </a:prstGeom>
              <a:noFill/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</a:endParaRPr>
              </a:p>
            </p:txBody>
          </p:sp>
          <p:sp>
            <p:nvSpPr>
              <p:cNvPr id="149" name="직사각형 148"/>
              <p:cNvSpPr/>
              <p:nvPr/>
            </p:nvSpPr>
            <p:spPr bwMode="auto">
              <a:xfrm>
                <a:off x="790483" y="6674164"/>
                <a:ext cx="684000" cy="324000"/>
              </a:xfrm>
              <a:prstGeom prst="rect">
                <a:avLst/>
              </a:prstGeom>
              <a:solidFill>
                <a:srgbClr val="44546A">
                  <a:lumMod val="60000"/>
                  <a:lumOff val="40000"/>
                </a:srgbClr>
              </a:solidFill>
              <a:ln w="12700" algn="ctr">
                <a:solidFill>
                  <a:srgbClr val="7086A4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square" lIns="0" tIns="0" rIns="0" bIns="0" anchor="ctr"/>
              <a:lstStyle/>
              <a:p>
                <a:pPr marL="0" marR="0" lvl="1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/>
                    <a:sym typeface="Monotype Sorts"/>
                  </a:rPr>
                  <a:t>Basic </a:t>
                </a:r>
              </a:p>
              <a:p>
                <a:pPr marL="0" marR="0" lvl="1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/>
                    <a:sym typeface="Monotype Sorts"/>
                  </a:rPr>
                  <a:t>system</a:t>
                </a:r>
                <a:endParaRPr kumimoji="0" lang="en-US" altLang="ko-KR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sym typeface="Monotype Sorts"/>
                </a:endParaRPr>
              </a:p>
            </p:txBody>
          </p:sp>
          <p:sp>
            <p:nvSpPr>
              <p:cNvPr id="150" name="직사각형 149"/>
              <p:cNvSpPr/>
              <p:nvPr/>
            </p:nvSpPr>
            <p:spPr bwMode="auto">
              <a:xfrm>
                <a:off x="1507333" y="6674164"/>
                <a:ext cx="684000" cy="324000"/>
              </a:xfrm>
              <a:prstGeom prst="rect">
                <a:avLst/>
              </a:prstGeom>
              <a:solidFill>
                <a:srgbClr val="4472C4">
                  <a:lumMod val="50000"/>
                </a:srgbClr>
              </a:solidFill>
              <a:ln w="12700" algn="ctr">
                <a:solidFill>
                  <a:srgbClr val="182B4C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square" lIns="0" tIns="0" rIns="0" bIns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/>
                    <a:sym typeface="Monotype Sorts"/>
                  </a:rPr>
                  <a:t>Advanced</a:t>
                </a:r>
                <a:r>
                  <a:rPr kumimoji="0" lang="en-US" altLang="ko-KR" sz="900" b="0" i="0" u="none" strike="noStrike" kern="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/>
                    <a:sym typeface="Monotype Sorts"/>
                  </a:rPr>
                  <a:t> system</a:t>
                </a:r>
                <a:endParaRPr kumimoji="0" lang="en-US" altLang="ko-K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sym typeface="Monotype Sorts"/>
                </a:endParaRPr>
              </a:p>
            </p:txBody>
          </p:sp>
          <p:sp>
            <p:nvSpPr>
              <p:cNvPr id="151" name="직사각형 150"/>
              <p:cNvSpPr/>
              <p:nvPr/>
            </p:nvSpPr>
            <p:spPr bwMode="auto">
              <a:xfrm>
                <a:off x="73633" y="6674164"/>
                <a:ext cx="684000" cy="324000"/>
              </a:xfrm>
              <a:prstGeom prst="rect">
                <a:avLst/>
              </a:prstGeom>
              <a:solidFill>
                <a:srgbClr val="5B9BD5"/>
              </a:solidFill>
              <a:ln w="12700" algn="ctr">
                <a:solidFill>
                  <a:srgbClr val="3886CC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square" lIns="0" tIns="0" rIns="0" bIns="0" anchor="t"/>
              <a:lstStyle/>
              <a:p>
                <a:pPr marL="0" marR="0" lvl="1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9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/>
                    <a:sym typeface="Monotype Sorts"/>
                  </a:rPr>
                  <a:t>KARI installation </a:t>
                </a:r>
              </a:p>
            </p:txBody>
          </p:sp>
        </p:grpSp>
        <p:grpSp>
          <p:nvGrpSpPr>
            <p:cNvPr id="152" name="그룹 151"/>
            <p:cNvGrpSpPr/>
            <p:nvPr/>
          </p:nvGrpSpPr>
          <p:grpSpPr>
            <a:xfrm>
              <a:off x="3233309" y="4773918"/>
              <a:ext cx="181993" cy="478198"/>
              <a:chOff x="1411400" y="2288189"/>
              <a:chExt cx="181993" cy="478198"/>
            </a:xfrm>
          </p:grpSpPr>
          <p:sp>
            <p:nvSpPr>
              <p:cNvPr id="153" name="직사각형 152"/>
              <p:cNvSpPr/>
              <p:nvPr/>
            </p:nvSpPr>
            <p:spPr>
              <a:xfrm>
                <a:off x="1413393" y="2288189"/>
                <a:ext cx="180000" cy="180000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</a:endParaRPr>
              </a:p>
            </p:txBody>
          </p:sp>
          <p:sp>
            <p:nvSpPr>
              <p:cNvPr id="154" name="직사각형 153"/>
              <p:cNvSpPr/>
              <p:nvPr/>
            </p:nvSpPr>
            <p:spPr>
              <a:xfrm>
                <a:off x="1411400" y="2586387"/>
                <a:ext cx="180000" cy="180000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</a:endParaRPr>
              </a:p>
            </p:txBody>
          </p:sp>
        </p:grpSp>
        <p:sp>
          <p:nvSpPr>
            <p:cNvPr id="155" name="직사각형 154"/>
            <p:cNvSpPr/>
            <p:nvPr/>
          </p:nvSpPr>
          <p:spPr bwMode="auto">
            <a:xfrm>
              <a:off x="3233309" y="4659085"/>
              <a:ext cx="1800000" cy="828000"/>
            </a:xfrm>
            <a:prstGeom prst="rect">
              <a:avLst/>
            </a:prstGeom>
            <a:solidFill>
              <a:srgbClr val="44546A">
                <a:lumMod val="60000"/>
                <a:lumOff val="40000"/>
              </a:srgbClr>
            </a:solidFill>
            <a:ln w="12700" algn="ctr">
              <a:solidFill>
                <a:srgbClr val="7086A4"/>
              </a:solidFill>
              <a:miter lim="800000"/>
              <a:headEnd/>
              <a:tailEnd/>
            </a:ln>
            <a:effectLst/>
            <a:extLst/>
          </p:spPr>
          <p:txBody>
            <a:bodyPr wrap="square" lIns="0" rIns="0" anchor="ctr"/>
            <a:lstStyle/>
            <a:p>
              <a:pPr marL="0" marR="0" lvl="1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sym typeface="Monotype Sorts"/>
                </a:rPr>
                <a:t>E-</a:t>
              </a:r>
              <a:r>
                <a:rPr kumimoji="0" lang="en-US" altLang="ko-KR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sym typeface="Monotype Sorts"/>
                </a:rPr>
                <a:t>Portal_out</a:t>
              </a:r>
              <a:endPara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sym typeface="Monotype Sorts"/>
              </a:endParaRPr>
            </a:p>
            <a:p>
              <a:pPr marL="0" marR="0" lvl="1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sym typeface="Monotype Sorts"/>
                </a:rPr>
                <a:t>(Environment-Portal</a:t>
              </a:r>
              <a:r>
                <a:rPr kumimoji="0" lang="en-US" altLang="ko-KR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  <a:sym typeface="Monotype Sorts"/>
                </a:rPr>
                <a:t>)</a:t>
              </a:r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246723" y="135453"/>
            <a:ext cx="650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300" dirty="0">
                <a:solidFill>
                  <a:srgbClr val="002060"/>
                </a:solidFill>
                <a:latin typeface="+mj-ea"/>
                <a:ea typeface="+mj-ea"/>
                <a:cs typeface="맑은고딕"/>
              </a:rPr>
              <a:t>3</a:t>
            </a:r>
          </a:p>
        </p:txBody>
      </p:sp>
      <p:grpSp>
        <p:nvGrpSpPr>
          <p:cNvPr id="79" name="그룹 78"/>
          <p:cNvGrpSpPr/>
          <p:nvPr/>
        </p:nvGrpSpPr>
        <p:grpSpPr>
          <a:xfrm>
            <a:off x="-3796" y="733835"/>
            <a:ext cx="12195795" cy="691552"/>
            <a:chOff x="-3796" y="876710"/>
            <a:chExt cx="12195795" cy="691552"/>
          </a:xfrm>
        </p:grpSpPr>
        <p:grpSp>
          <p:nvGrpSpPr>
            <p:cNvPr id="80" name="그룹 79"/>
            <p:cNvGrpSpPr/>
            <p:nvPr/>
          </p:nvGrpSpPr>
          <p:grpSpPr>
            <a:xfrm>
              <a:off x="-3796" y="958864"/>
              <a:ext cx="12195795" cy="609398"/>
              <a:chOff x="-3796" y="3849583"/>
              <a:chExt cx="12195795" cy="609398"/>
            </a:xfrm>
          </p:grpSpPr>
          <p:sp>
            <p:nvSpPr>
              <p:cNvPr id="82" name="직사각형 81"/>
              <p:cNvSpPr/>
              <p:nvPr/>
            </p:nvSpPr>
            <p:spPr>
              <a:xfrm>
                <a:off x="-3796" y="3971156"/>
                <a:ext cx="12195795" cy="378752"/>
              </a:xfrm>
              <a:prstGeom prst="rect">
                <a:avLst/>
              </a:prstGeom>
              <a:solidFill>
                <a:schemeClr val="bg1">
                  <a:lumMod val="85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83" name="직사각형 82"/>
              <p:cNvSpPr/>
              <p:nvPr/>
            </p:nvSpPr>
            <p:spPr>
              <a:xfrm>
                <a:off x="897634" y="3849583"/>
                <a:ext cx="9953246" cy="6093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altLang="ko-KR" sz="2400" b="1" spc="-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고양덕양 B" pitchFamily="2" charset="-127"/>
                    <a:ea typeface="고양덕양 B" pitchFamily="2" charset="-127"/>
                    <a:cs typeface="Arial" charset="0"/>
                  </a:rPr>
                  <a:t>Overview of ground system</a:t>
                </a:r>
                <a:endParaRPr lang="en-US" altLang="ko-KR" sz="2400" b="1" spc="-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고양덕양 B" pitchFamily="2" charset="-127"/>
                  <a:ea typeface="고양덕양 B" pitchFamily="2" charset="-127"/>
                  <a:cs typeface="Arial" charset="0"/>
                </a:endParaRPr>
              </a:p>
            </p:txBody>
          </p:sp>
        </p:grpSp>
        <p:pic>
          <p:nvPicPr>
            <p:cNvPr id="81" name="_x236707720" descr="EMB000021b8045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452" y1="31061" x2="6452" y2="31061"/>
                          <a14:foregroundMark x1="72581" y1="51515" x2="72581" y2="515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90" y="876710"/>
              <a:ext cx="539385" cy="574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12637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66041" y="90044"/>
            <a:ext cx="692189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2800" b="1" dirty="0" smtClean="0">
                <a:solidFill>
                  <a:srgbClr val="002060"/>
                </a:solidFill>
                <a:latin typeface="+mj-ea"/>
                <a:ea typeface="+mj-ea"/>
                <a:cs typeface="Titillium" charset="0"/>
              </a:rPr>
              <a:t>GEMS ground system</a:t>
            </a:r>
            <a:endParaRPr lang="en-US" altLang="ko-KR" sz="2800" b="1" dirty="0">
              <a:solidFill>
                <a:srgbClr val="002060"/>
              </a:solidFill>
              <a:latin typeface="+mj-ea"/>
              <a:ea typeface="+mj-ea"/>
              <a:cs typeface="Titillium" charset="0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304377" y="1370762"/>
            <a:ext cx="11678809" cy="5319161"/>
            <a:chOff x="304377" y="1399337"/>
            <a:chExt cx="11678809" cy="5319161"/>
          </a:xfrm>
        </p:grpSpPr>
        <p:sp>
          <p:nvSpPr>
            <p:cNvPr id="118" name="직사각형 117"/>
            <p:cNvSpPr/>
            <p:nvPr/>
          </p:nvSpPr>
          <p:spPr>
            <a:xfrm>
              <a:off x="1145683" y="4101897"/>
              <a:ext cx="8266296" cy="2616601"/>
            </a:xfrm>
            <a:prstGeom prst="rect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</a:endParaRPr>
            </a:p>
          </p:txBody>
        </p:sp>
        <p:sp>
          <p:nvSpPr>
            <p:cNvPr id="119" name="직사각형 118"/>
            <p:cNvSpPr/>
            <p:nvPr/>
          </p:nvSpPr>
          <p:spPr>
            <a:xfrm>
              <a:off x="1145683" y="1690611"/>
              <a:ext cx="8266296" cy="1979034"/>
            </a:xfrm>
            <a:prstGeom prst="rect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</a:endParaRPr>
            </a:p>
          </p:txBody>
        </p:sp>
        <p:pic>
          <p:nvPicPr>
            <p:cNvPr id="120" name="Picture 2" descr="C:\Users\t-dantay\Documents\Placeholders\user.png"/>
            <p:cNvPicPr>
              <a:picLocks noChangeAspect="1" noChangeArrowheads="1"/>
            </p:cNvPicPr>
            <p:nvPr>
              <p:custDataLst>
                <p:custData r:id="rId1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3488" y="2390613"/>
              <a:ext cx="448026" cy="490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1" name="그룹 120"/>
            <p:cNvGrpSpPr/>
            <p:nvPr/>
          </p:nvGrpSpPr>
          <p:grpSpPr>
            <a:xfrm>
              <a:off x="3913476" y="2249159"/>
              <a:ext cx="1246651" cy="768679"/>
              <a:chOff x="2970891" y="2417494"/>
              <a:chExt cx="1246651" cy="768679"/>
            </a:xfrm>
          </p:grpSpPr>
          <p:pic>
            <p:nvPicPr>
              <p:cNvPr id="122" name="그림 12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87594" y="2417494"/>
                <a:ext cx="1021955" cy="768679"/>
              </a:xfrm>
              <a:prstGeom prst="rect">
                <a:avLst/>
              </a:prstGeom>
            </p:spPr>
          </p:pic>
          <p:sp>
            <p:nvSpPr>
              <p:cNvPr id="123" name="TextBox 122"/>
              <p:cNvSpPr txBox="1"/>
              <p:nvPr/>
            </p:nvSpPr>
            <p:spPr>
              <a:xfrm flipH="1">
                <a:off x="2970891" y="2592616"/>
                <a:ext cx="124665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1"/>
                <a:r>
                  <a:rPr lang="en-US" altLang="ko-KR" sz="1400" dirty="0" smtClean="0">
                    <a:solidFill>
                      <a:prstClr val="black"/>
                    </a:solidFill>
                    <a:latin typeface="맑은 고딕"/>
                    <a:ea typeface="맑은 고딕"/>
                  </a:rPr>
                  <a:t>Data service web</a:t>
                </a:r>
                <a:endParaRPr lang="ko-KR" altLang="en-US" sz="1400" dirty="0">
                  <a:solidFill>
                    <a:prstClr val="black"/>
                  </a:solidFill>
                  <a:latin typeface="맑은 고딕"/>
                  <a:ea typeface="맑은 고딕"/>
                </a:endParaRPr>
              </a:p>
            </p:txBody>
          </p:sp>
        </p:grpSp>
        <p:sp>
          <p:nvSpPr>
            <p:cNvPr id="124" name="직사각형 123"/>
            <p:cNvSpPr/>
            <p:nvPr/>
          </p:nvSpPr>
          <p:spPr>
            <a:xfrm>
              <a:off x="7301865" y="3087389"/>
              <a:ext cx="1677144" cy="1450758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206AC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Data storage</a:t>
              </a:r>
            </a:p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</a:endParaRPr>
            </a:p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</a:endParaRPr>
            </a:p>
          </p:txBody>
        </p:sp>
        <p:cxnSp>
          <p:nvCxnSpPr>
            <p:cNvPr id="125" name="꺾인 연결선 124"/>
            <p:cNvCxnSpPr>
              <a:stCxn id="122" idx="3"/>
              <a:endCxn id="124" idx="0"/>
            </p:cNvCxnSpPr>
            <p:nvPr/>
          </p:nvCxnSpPr>
          <p:spPr>
            <a:xfrm>
              <a:off x="5052134" y="2633499"/>
              <a:ext cx="3088303" cy="453890"/>
            </a:xfrm>
            <a:prstGeom prst="bentConnector2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26" name="직선 화살표 연결선 125"/>
            <p:cNvCxnSpPr>
              <a:stCxn id="120" idx="3"/>
              <a:endCxn id="122" idx="1"/>
            </p:cNvCxnSpPr>
            <p:nvPr/>
          </p:nvCxnSpPr>
          <p:spPr>
            <a:xfrm flipV="1">
              <a:off x="2691514" y="2633499"/>
              <a:ext cx="1338665" cy="2127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pic>
          <p:nvPicPr>
            <p:cNvPr id="127" name="그림 12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46" t="18013" r="42655" b="73348"/>
            <a:stretch/>
          </p:blipFill>
          <p:spPr>
            <a:xfrm>
              <a:off x="3216164" y="3223731"/>
              <a:ext cx="448606" cy="335165"/>
            </a:xfrm>
            <a:prstGeom prst="rect">
              <a:avLst/>
            </a:prstGeom>
            <a:ln>
              <a:solidFill>
                <a:srgbClr val="162B4E"/>
              </a:solidFill>
            </a:ln>
          </p:spPr>
        </p:pic>
        <p:sp>
          <p:nvSpPr>
            <p:cNvPr id="128" name="TextBox 127"/>
            <p:cNvSpPr txBox="1"/>
            <p:nvPr/>
          </p:nvSpPr>
          <p:spPr>
            <a:xfrm>
              <a:off x="2749832" y="2274956"/>
              <a:ext cx="12504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atinLnBrk="1"/>
              <a:r>
                <a:rPr lang="en-US" altLang="ko-KR" sz="14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1. Search</a:t>
              </a:r>
              <a:endParaRPr lang="ko-KR" altLang="en-US" sz="1400" dirty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5166760" y="2307292"/>
              <a:ext cx="16643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atinLnBrk="1"/>
              <a:r>
                <a:rPr lang="en-US" altLang="ko-KR" sz="14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2. Data request</a:t>
              </a:r>
              <a:endParaRPr lang="ko-KR" altLang="en-US" sz="1400" dirty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cxnSp>
          <p:nvCxnSpPr>
            <p:cNvPr id="130" name="직선 화살표 연결선 129"/>
            <p:cNvCxnSpPr/>
            <p:nvPr/>
          </p:nvCxnSpPr>
          <p:spPr>
            <a:xfrm flipH="1" flipV="1">
              <a:off x="2757448" y="2825099"/>
              <a:ext cx="1255397" cy="2264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31" name="TextBox 130"/>
            <p:cNvSpPr txBox="1"/>
            <p:nvPr/>
          </p:nvSpPr>
          <p:spPr>
            <a:xfrm>
              <a:off x="5176004" y="2836869"/>
              <a:ext cx="19889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atinLnBrk="1"/>
              <a:r>
                <a:rPr lang="en-US" altLang="ko-KR" sz="14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3. Data transmission</a:t>
              </a:r>
              <a:endParaRPr lang="ko-KR" altLang="en-US" sz="1400" dirty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cxnSp>
          <p:nvCxnSpPr>
            <p:cNvPr id="132" name="꺾인 연결선 131"/>
            <p:cNvCxnSpPr/>
            <p:nvPr/>
          </p:nvCxnSpPr>
          <p:spPr>
            <a:xfrm rot="16200000" flipV="1">
              <a:off x="6269843" y="1590345"/>
              <a:ext cx="327212" cy="2807546"/>
            </a:xfrm>
            <a:prstGeom prst="bentConnector2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33" name="TextBox 132"/>
            <p:cNvSpPr txBox="1"/>
            <p:nvPr/>
          </p:nvSpPr>
          <p:spPr>
            <a:xfrm>
              <a:off x="2715835" y="2926639"/>
              <a:ext cx="12666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atinLnBrk="1"/>
              <a:r>
                <a:rPr lang="en-US" altLang="ko-KR" sz="14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4. Download</a:t>
              </a:r>
              <a:endParaRPr lang="ko-KR" altLang="en-US" sz="1400" dirty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grpSp>
          <p:nvGrpSpPr>
            <p:cNvPr id="134" name="그룹 133"/>
            <p:cNvGrpSpPr/>
            <p:nvPr/>
          </p:nvGrpSpPr>
          <p:grpSpPr>
            <a:xfrm>
              <a:off x="7735253" y="3744223"/>
              <a:ext cx="827628" cy="655147"/>
              <a:chOff x="6567059" y="4448407"/>
              <a:chExt cx="827628" cy="655147"/>
            </a:xfrm>
          </p:grpSpPr>
          <p:pic>
            <p:nvPicPr>
              <p:cNvPr id="135" name="그림 134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046" t="18013" r="42655" b="73348"/>
              <a:stretch/>
            </p:blipFill>
            <p:spPr>
              <a:xfrm>
                <a:off x="6946081" y="4448407"/>
                <a:ext cx="448606" cy="335165"/>
              </a:xfrm>
              <a:prstGeom prst="rect">
                <a:avLst/>
              </a:prstGeom>
              <a:ln>
                <a:solidFill>
                  <a:srgbClr val="162B4E"/>
                </a:solidFill>
              </a:ln>
            </p:spPr>
          </p:pic>
          <p:pic>
            <p:nvPicPr>
              <p:cNvPr id="136" name="그림 135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046" t="18013" r="42655" b="73348"/>
              <a:stretch/>
            </p:blipFill>
            <p:spPr>
              <a:xfrm>
                <a:off x="6819741" y="4555068"/>
                <a:ext cx="448606" cy="335165"/>
              </a:xfrm>
              <a:prstGeom prst="rect">
                <a:avLst/>
              </a:prstGeom>
              <a:ln>
                <a:solidFill>
                  <a:srgbClr val="162B4E"/>
                </a:solidFill>
              </a:ln>
            </p:spPr>
          </p:pic>
          <p:pic>
            <p:nvPicPr>
              <p:cNvPr id="137" name="그림 136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046" t="18013" r="42655" b="73348"/>
              <a:stretch/>
            </p:blipFill>
            <p:spPr>
              <a:xfrm>
                <a:off x="6693400" y="4661729"/>
                <a:ext cx="448606" cy="335165"/>
              </a:xfrm>
              <a:prstGeom prst="rect">
                <a:avLst/>
              </a:prstGeom>
              <a:ln>
                <a:solidFill>
                  <a:srgbClr val="162B4E"/>
                </a:solidFill>
              </a:ln>
            </p:spPr>
          </p:pic>
          <p:pic>
            <p:nvPicPr>
              <p:cNvPr id="138" name="그림 137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046" t="18013" r="42655" b="73348"/>
              <a:stretch/>
            </p:blipFill>
            <p:spPr>
              <a:xfrm>
                <a:off x="6567059" y="4768389"/>
                <a:ext cx="448606" cy="335165"/>
              </a:xfrm>
              <a:prstGeom prst="rect">
                <a:avLst/>
              </a:prstGeom>
              <a:ln>
                <a:solidFill>
                  <a:srgbClr val="162B4E"/>
                </a:solidFill>
              </a:ln>
            </p:spPr>
          </p:pic>
        </p:grpSp>
        <p:sp>
          <p:nvSpPr>
            <p:cNvPr id="139" name="TextBox 138"/>
            <p:cNvSpPr txBox="1"/>
            <p:nvPr/>
          </p:nvSpPr>
          <p:spPr>
            <a:xfrm>
              <a:off x="1134262" y="1399337"/>
              <a:ext cx="23869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atinLnBrk="1"/>
              <a:r>
                <a:rPr lang="en-US" altLang="ko-KR" sz="16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Data service to public</a:t>
              </a:r>
              <a:endParaRPr lang="ko-KR" altLang="en-US" sz="1600" dirty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401625" y="2399078"/>
              <a:ext cx="8540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latinLnBrk="1"/>
              <a:r>
                <a:rPr lang="en-US" altLang="ko-KR" sz="14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User</a:t>
              </a:r>
              <a:endParaRPr lang="ko-KR" altLang="en-US" sz="1400" dirty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1140969" y="3778205"/>
              <a:ext cx="31769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atinLnBrk="1"/>
              <a:r>
                <a:rPr lang="en-US" altLang="ko-KR" sz="16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Data service to institution</a:t>
              </a:r>
              <a:endParaRPr lang="ko-KR" altLang="en-US" sz="1600" dirty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pic>
          <p:nvPicPr>
            <p:cNvPr id="205" name="그림 20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4325" y="4975970"/>
              <a:ext cx="960362" cy="795809"/>
            </a:xfrm>
            <a:prstGeom prst="rect">
              <a:avLst/>
            </a:prstGeom>
          </p:spPr>
        </p:pic>
        <p:pic>
          <p:nvPicPr>
            <p:cNvPr id="206" name="Picture 2" descr="ìë²ì ëí ì´ë¯¸ì§ ê²ìê²°ê³¼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8948" y="5704692"/>
              <a:ext cx="544632" cy="765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7" name="TextBox 206"/>
            <p:cNvSpPr txBox="1"/>
            <p:nvPr/>
          </p:nvSpPr>
          <p:spPr>
            <a:xfrm>
              <a:off x="1382820" y="5806151"/>
              <a:ext cx="10334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latinLnBrk="1"/>
              <a:r>
                <a:rPr lang="en-US" altLang="ko-KR" sz="14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Institution</a:t>
              </a:r>
              <a:endParaRPr lang="ko-KR" altLang="en-US" sz="1400" dirty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grpSp>
          <p:nvGrpSpPr>
            <p:cNvPr id="208" name="그룹 207"/>
            <p:cNvGrpSpPr/>
            <p:nvPr/>
          </p:nvGrpSpPr>
          <p:grpSpPr>
            <a:xfrm>
              <a:off x="4347360" y="4652796"/>
              <a:ext cx="1246651" cy="768679"/>
              <a:chOff x="2970891" y="2417494"/>
              <a:chExt cx="1246651" cy="768679"/>
            </a:xfrm>
          </p:grpSpPr>
          <p:pic>
            <p:nvPicPr>
              <p:cNvPr id="209" name="그림 20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87594" y="2417494"/>
                <a:ext cx="1021955" cy="768679"/>
              </a:xfrm>
              <a:prstGeom prst="rect">
                <a:avLst/>
              </a:prstGeom>
            </p:spPr>
          </p:pic>
          <p:sp>
            <p:nvSpPr>
              <p:cNvPr id="210" name="TextBox 209"/>
              <p:cNvSpPr txBox="1"/>
              <p:nvPr/>
            </p:nvSpPr>
            <p:spPr>
              <a:xfrm flipH="1">
                <a:off x="2970891" y="2572519"/>
                <a:ext cx="124665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1"/>
                <a:r>
                  <a:rPr lang="en-US" altLang="ko-KR" sz="1400" dirty="0">
                    <a:solidFill>
                      <a:prstClr val="black"/>
                    </a:solidFill>
                    <a:latin typeface="맑은 고딕"/>
                    <a:ea typeface="맑은 고딕"/>
                  </a:rPr>
                  <a:t>Data service </a:t>
                </a:r>
                <a:r>
                  <a:rPr lang="en-US" altLang="ko-KR" sz="1400" dirty="0" smtClean="0">
                    <a:solidFill>
                      <a:prstClr val="black"/>
                    </a:solidFill>
                    <a:latin typeface="맑은 고딕"/>
                    <a:ea typeface="맑은 고딕"/>
                  </a:rPr>
                  <a:t>web</a:t>
                </a:r>
                <a:endParaRPr lang="ko-KR" altLang="en-US" sz="1400" dirty="0">
                  <a:solidFill>
                    <a:prstClr val="black"/>
                  </a:solidFill>
                  <a:latin typeface="맑은 고딕"/>
                  <a:ea typeface="맑은 고딕"/>
                </a:endParaRPr>
              </a:p>
            </p:txBody>
          </p:sp>
        </p:grpSp>
        <p:cxnSp>
          <p:nvCxnSpPr>
            <p:cNvPr id="211" name="꺾인 연결선 210"/>
            <p:cNvCxnSpPr>
              <a:stCxn id="209" idx="3"/>
              <a:endCxn id="218" idx="1"/>
            </p:cNvCxnSpPr>
            <p:nvPr/>
          </p:nvCxnSpPr>
          <p:spPr>
            <a:xfrm>
              <a:off x="5486018" y="5037136"/>
              <a:ext cx="1075557" cy="558863"/>
            </a:xfrm>
            <a:prstGeom prst="bentConnector3">
              <a:avLst>
                <a:gd name="adj1" fmla="val 50000"/>
              </a:avLst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12" name="직선 화살표 연결선 211"/>
            <p:cNvCxnSpPr>
              <a:endCxn id="209" idx="1"/>
            </p:cNvCxnSpPr>
            <p:nvPr/>
          </p:nvCxnSpPr>
          <p:spPr>
            <a:xfrm flipV="1">
              <a:off x="3125398" y="5037136"/>
              <a:ext cx="1338665" cy="2127"/>
            </a:xfrm>
            <a:prstGeom prst="straightConnector1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13" name="TextBox 212"/>
            <p:cNvSpPr txBox="1"/>
            <p:nvPr/>
          </p:nvSpPr>
          <p:spPr>
            <a:xfrm>
              <a:off x="2472643" y="4733789"/>
              <a:ext cx="20323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atinLnBrk="1"/>
              <a:r>
                <a:rPr lang="en-US" altLang="ko-KR" sz="12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1. Setting for data request</a:t>
              </a:r>
              <a:endParaRPr lang="ko-KR" altLang="en-US" sz="1200" dirty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5530309" y="4590353"/>
              <a:ext cx="17118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latinLnBrk="1"/>
              <a:r>
                <a:rPr lang="en-US" altLang="ko-KR" sz="12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2. Setting information </a:t>
              </a:r>
            </a:p>
            <a:p>
              <a:pPr algn="ctr" latinLnBrk="1"/>
              <a:r>
                <a:rPr lang="en-US" altLang="ko-KR" sz="12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transmission</a:t>
              </a:r>
              <a:endParaRPr lang="ko-KR" altLang="en-US" sz="1200" dirty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7253303" y="4904400"/>
              <a:ext cx="25468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atinLnBrk="1"/>
              <a:r>
                <a:rPr lang="en-US" altLang="ko-KR" sz="12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3. Data request/transmission</a:t>
              </a:r>
              <a:endParaRPr lang="ko-KR" altLang="en-US" sz="1200" dirty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cxnSp>
          <p:nvCxnSpPr>
            <p:cNvPr id="216" name="꺾인 연결선 215"/>
            <p:cNvCxnSpPr/>
            <p:nvPr/>
          </p:nvCxnSpPr>
          <p:spPr>
            <a:xfrm flipV="1">
              <a:off x="7532327" y="4512910"/>
              <a:ext cx="388268" cy="912156"/>
            </a:xfrm>
            <a:prstGeom prst="bentConnector2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17" name="TextBox 216"/>
            <p:cNvSpPr txBox="1"/>
            <p:nvPr/>
          </p:nvSpPr>
          <p:spPr>
            <a:xfrm>
              <a:off x="3664588" y="5824112"/>
              <a:ext cx="24225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atinLnBrk="1"/>
              <a:r>
                <a:rPr lang="en-US" altLang="ko-KR" sz="1400" dirty="0" smtClean="0">
                  <a:solidFill>
                    <a:prstClr val="black"/>
                  </a:solidFill>
                  <a:latin typeface="맑은 고딕"/>
                  <a:ea typeface="맑은 고딕"/>
                </a:rPr>
                <a:t>4. (Periodic) data transfer</a:t>
              </a:r>
              <a:endParaRPr lang="ko-KR" altLang="en-US" sz="1400" dirty="0">
                <a:solidFill>
                  <a:prstClr val="black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218" name="직사각형 217"/>
            <p:cNvSpPr/>
            <p:nvPr/>
          </p:nvSpPr>
          <p:spPr>
            <a:xfrm>
              <a:off x="6561575" y="5288367"/>
              <a:ext cx="1078746" cy="615263"/>
            </a:xfrm>
            <a:prstGeom prst="rect">
              <a:avLst/>
            </a:prstGeom>
            <a:gradFill rotWithShape="1">
              <a:gsLst>
                <a:gs pos="0">
                  <a:srgbClr val="5B9BD5">
                    <a:satMod val="103000"/>
                    <a:lumMod val="102000"/>
                    <a:tint val="94000"/>
                  </a:srgbClr>
                </a:gs>
                <a:gs pos="50000">
                  <a:srgbClr val="5B9BD5">
                    <a:satMod val="110000"/>
                    <a:lumMod val="100000"/>
                    <a:shade val="100000"/>
                  </a:srgbClr>
                </a:gs>
                <a:gs pos="100000">
                  <a:srgbClr val="5B9BD5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Distribution</a:t>
              </a:r>
              <a:r>
                <a:rPr kumimoji="0" lang="en-US" altLang="ko-KR" sz="1200" b="1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 module</a:t>
              </a:r>
              <a:endParaRPr kumimoji="0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</a:endParaRPr>
            </a:p>
          </p:txBody>
        </p:sp>
        <p:cxnSp>
          <p:nvCxnSpPr>
            <p:cNvPr id="219" name="꺾인 연결선 218"/>
            <p:cNvCxnSpPr>
              <a:endCxn id="218" idx="3"/>
            </p:cNvCxnSpPr>
            <p:nvPr/>
          </p:nvCxnSpPr>
          <p:spPr>
            <a:xfrm rot="5400000">
              <a:off x="7356433" y="4811989"/>
              <a:ext cx="1067899" cy="500121"/>
            </a:xfrm>
            <a:prstGeom prst="bentConnector2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20" name="꺾인 연결선 219"/>
            <p:cNvCxnSpPr>
              <a:stCxn id="218" idx="2"/>
              <a:endCxn id="206" idx="3"/>
            </p:cNvCxnSpPr>
            <p:nvPr/>
          </p:nvCxnSpPr>
          <p:spPr>
            <a:xfrm rot="5400000">
              <a:off x="4935261" y="3921949"/>
              <a:ext cx="184006" cy="4147368"/>
            </a:xfrm>
            <a:prstGeom prst="bentConnector2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grpSp>
          <p:nvGrpSpPr>
            <p:cNvPr id="221" name="그룹 220"/>
            <p:cNvGrpSpPr/>
            <p:nvPr/>
          </p:nvGrpSpPr>
          <p:grpSpPr>
            <a:xfrm>
              <a:off x="4638515" y="6157192"/>
              <a:ext cx="574947" cy="441825"/>
              <a:chOff x="6567059" y="4661729"/>
              <a:chExt cx="574947" cy="441825"/>
            </a:xfrm>
          </p:grpSpPr>
          <p:pic>
            <p:nvPicPr>
              <p:cNvPr id="222" name="그림 221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046" t="18013" r="42655" b="73348"/>
              <a:stretch/>
            </p:blipFill>
            <p:spPr>
              <a:xfrm>
                <a:off x="6693400" y="4661729"/>
                <a:ext cx="448606" cy="335165"/>
              </a:xfrm>
              <a:prstGeom prst="rect">
                <a:avLst/>
              </a:prstGeom>
              <a:ln>
                <a:solidFill>
                  <a:srgbClr val="162B4E"/>
                </a:solidFill>
              </a:ln>
            </p:spPr>
          </p:pic>
          <p:pic>
            <p:nvPicPr>
              <p:cNvPr id="223" name="그림 222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046" t="18013" r="42655" b="73348"/>
              <a:stretch/>
            </p:blipFill>
            <p:spPr>
              <a:xfrm>
                <a:off x="6567059" y="4768389"/>
                <a:ext cx="448606" cy="335165"/>
              </a:xfrm>
              <a:prstGeom prst="rect">
                <a:avLst/>
              </a:prstGeom>
              <a:ln>
                <a:solidFill>
                  <a:srgbClr val="162B4E"/>
                </a:solidFill>
              </a:ln>
            </p:spPr>
          </p:pic>
        </p:grpSp>
        <p:pic>
          <p:nvPicPr>
            <p:cNvPr id="224" name="Picture 2" descr="C:\Users\t-dantay\Documents\First24\arrowrepeat1.png"/>
            <p:cNvPicPr>
              <a:picLocks noChangeAspect="1" noChangeArrowheads="1"/>
            </p:cNvPicPr>
            <p:nvPr>
              <p:custDataLst>
                <p:custData r:id="rId2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7016" y="5929609"/>
              <a:ext cx="334694" cy="334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" name="Picture 2" descr="C:\Users\t-dantay\Documents\Placeholders\setting.png"/>
            <p:cNvPicPr>
              <a:picLocks noChangeAspect="1" noChangeArrowheads="1"/>
            </p:cNvPicPr>
            <p:nvPr>
              <p:custDataLst>
                <p:custData r:id="rId3"/>
              </p:custDataLst>
            </p:nvPr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80" r="35484"/>
            <a:stretch/>
          </p:blipFill>
          <p:spPr bwMode="auto">
            <a:xfrm>
              <a:off x="4383229" y="4517095"/>
              <a:ext cx="332764" cy="334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6" name="모서리가 둥근 직사각형 225"/>
            <p:cNvSpPr/>
            <p:nvPr/>
          </p:nvSpPr>
          <p:spPr>
            <a:xfrm>
              <a:off x="304377" y="4272501"/>
              <a:ext cx="2041925" cy="570468"/>
            </a:xfrm>
            <a:prstGeom prst="roundRect">
              <a:avLst>
                <a:gd name="adj" fmla="val 50000"/>
              </a:avLst>
            </a:prstGeom>
            <a:solidFill>
              <a:srgbClr val="19A0DC"/>
            </a:solidFill>
            <a:ln w="19050" cap="flat" cmpd="sng" algn="ctr">
              <a:solidFill>
                <a:sysClr val="window" lastClr="FFFFFF">
                  <a:alpha val="49000"/>
                </a:sysClr>
              </a:solidFill>
              <a:prstDash val="solid"/>
              <a:miter lim="800000"/>
            </a:ln>
            <a:effectLst>
              <a:outerShdw dist="50800" dir="2700000" algn="tl" rotWithShape="0">
                <a:prstClr val="black">
                  <a:alpha val="15000"/>
                </a:prstClr>
              </a:outerShdw>
            </a:effectLst>
          </p:spPr>
          <p:txBody>
            <a:bodyPr wrap="square" lIns="144000" tIns="18000" rIns="144000" bIns="18000" rtlCol="0" anchor="ctr">
              <a:spAutoFit/>
            </a:bodyPr>
            <a:lstStyle/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1200" b="1" kern="0" spc="-60" dirty="0" smtClean="0">
                  <a:ln>
                    <a:solidFill>
                      <a:srgbClr val="6D88AF">
                        <a:alpha val="0"/>
                      </a:srgbClr>
                    </a:solidFill>
                  </a:ln>
                  <a:solidFill>
                    <a:prstClr val="white"/>
                  </a:solidFill>
                  <a:latin typeface="맑은 고딕"/>
                  <a:ea typeface="맑은 고딕"/>
                </a:rPr>
                <a:t>P</a:t>
              </a:r>
              <a:r>
                <a:rPr kumimoji="0" lang="en-US" altLang="ko-KR" sz="1200" b="1" i="0" u="none" strike="noStrike" kern="0" cap="none" spc="-60" normalizeH="0" baseline="0" noProof="0" dirty="0" err="1" smtClean="0">
                  <a:ln>
                    <a:solidFill>
                      <a:srgbClr val="6D88AF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rior</a:t>
              </a:r>
              <a:r>
                <a:rPr kumimoji="0" lang="en-US" altLang="ko-KR" sz="1200" b="1" i="0" u="none" strike="noStrike" kern="0" cap="none" spc="-60" normalizeH="0" baseline="0" noProof="0" dirty="0" smtClean="0">
                  <a:ln>
                    <a:solidFill>
                      <a:srgbClr val="6D88AF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 consultation</a:t>
              </a:r>
            </a:p>
            <a:p>
              <a:pPr marL="0" marR="0" lvl="0" indent="0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0" cap="none" spc="-60" normalizeH="0" baseline="0" noProof="0" dirty="0" smtClean="0">
                  <a:ln>
                    <a:solidFill>
                      <a:srgbClr val="6D88AF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/>
                </a:rPr>
                <a:t>(agreement) is required</a:t>
              </a:r>
            </a:p>
          </p:txBody>
        </p:sp>
        <p:cxnSp>
          <p:nvCxnSpPr>
            <p:cNvPr id="227" name="꺾인 연결선 226"/>
            <p:cNvCxnSpPr>
              <a:stCxn id="226" idx="3"/>
              <a:endCxn id="213" idx="0"/>
            </p:cNvCxnSpPr>
            <p:nvPr/>
          </p:nvCxnSpPr>
          <p:spPr>
            <a:xfrm>
              <a:off x="2346302" y="4557735"/>
              <a:ext cx="1142510" cy="176054"/>
            </a:xfrm>
            <a:prstGeom prst="bentConnector2">
              <a:avLst/>
            </a:prstGeom>
            <a:noFill/>
            <a:ln w="19050" cap="flat" cmpd="sng" algn="ctr">
              <a:solidFill>
                <a:srgbClr val="19A0DC"/>
              </a:solidFill>
              <a:prstDash val="solid"/>
              <a:miter lim="800000"/>
              <a:tailEnd type="oval" w="lg" len="lg"/>
            </a:ln>
            <a:effectLst/>
          </p:spPr>
        </p:cxnSp>
        <p:sp>
          <p:nvSpPr>
            <p:cNvPr id="66" name="TextBox 65"/>
            <p:cNvSpPr txBox="1"/>
            <p:nvPr/>
          </p:nvSpPr>
          <p:spPr>
            <a:xfrm>
              <a:off x="9503876" y="2274956"/>
              <a:ext cx="24448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atinLnBrk="1"/>
              <a:r>
                <a:rPr lang="en-US" altLang="ko-KR" sz="1600" dirty="0" smtClean="0">
                  <a:solidFill>
                    <a:prstClr val="black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Providing web-based service that is easy to access for general users</a:t>
              </a:r>
              <a:endParaRPr lang="ko-KR" altLang="en-US" sz="1600" dirty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9538320" y="4684442"/>
              <a:ext cx="244486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atinLnBrk="1"/>
              <a:r>
                <a:rPr lang="en-US" altLang="ko-KR" sz="1600" dirty="0" smtClean="0">
                  <a:solidFill>
                    <a:prstClr val="black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Providing </a:t>
              </a:r>
              <a:r>
                <a:rPr lang="en-US" altLang="ko-KR" sz="1600" dirty="0" err="1">
                  <a:solidFill>
                    <a:prstClr val="black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s</a:t>
              </a:r>
              <a:r>
                <a:rPr lang="en-US" altLang="ko-KR" sz="1600" dirty="0" err="1" smtClean="0">
                  <a:solidFill>
                    <a:prstClr val="black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ftp</a:t>
              </a:r>
              <a:r>
                <a:rPr lang="en-US" altLang="ko-KR" sz="1600" dirty="0" smtClean="0">
                  <a:solidFill>
                    <a:prstClr val="black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-based service for periodic/large data</a:t>
              </a:r>
              <a:endParaRPr lang="ko-KR" altLang="en-US" sz="1600" dirty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246723" y="135453"/>
            <a:ext cx="650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300" dirty="0">
                <a:solidFill>
                  <a:srgbClr val="002060"/>
                </a:solidFill>
                <a:latin typeface="+mj-ea"/>
                <a:ea typeface="+mj-ea"/>
                <a:cs typeface="맑은고딕"/>
              </a:rPr>
              <a:t>3</a:t>
            </a:r>
          </a:p>
        </p:txBody>
      </p:sp>
      <p:grpSp>
        <p:nvGrpSpPr>
          <p:cNvPr id="57" name="그룹 56"/>
          <p:cNvGrpSpPr/>
          <p:nvPr/>
        </p:nvGrpSpPr>
        <p:grpSpPr>
          <a:xfrm>
            <a:off x="-3796" y="733835"/>
            <a:ext cx="12195795" cy="691552"/>
            <a:chOff x="-3796" y="876710"/>
            <a:chExt cx="12195795" cy="691552"/>
          </a:xfrm>
        </p:grpSpPr>
        <p:grpSp>
          <p:nvGrpSpPr>
            <p:cNvPr id="58" name="그룹 57"/>
            <p:cNvGrpSpPr/>
            <p:nvPr/>
          </p:nvGrpSpPr>
          <p:grpSpPr>
            <a:xfrm>
              <a:off x="-3796" y="958864"/>
              <a:ext cx="12195795" cy="609398"/>
              <a:chOff x="-3796" y="3849583"/>
              <a:chExt cx="12195795" cy="609398"/>
            </a:xfrm>
          </p:grpSpPr>
          <p:sp>
            <p:nvSpPr>
              <p:cNvPr id="60" name="직사각형 59"/>
              <p:cNvSpPr/>
              <p:nvPr/>
            </p:nvSpPr>
            <p:spPr>
              <a:xfrm>
                <a:off x="-3796" y="3971156"/>
                <a:ext cx="12195795" cy="378752"/>
              </a:xfrm>
              <a:prstGeom prst="rect">
                <a:avLst/>
              </a:prstGeom>
              <a:solidFill>
                <a:schemeClr val="bg1">
                  <a:lumMod val="85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61" name="직사각형 60"/>
              <p:cNvSpPr/>
              <p:nvPr/>
            </p:nvSpPr>
            <p:spPr>
              <a:xfrm>
                <a:off x="897634" y="3849583"/>
                <a:ext cx="9953246" cy="6093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altLang="ko-KR" sz="2400" b="1" spc="-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고양덕양 B" pitchFamily="2" charset="-127"/>
                    <a:ea typeface="고양덕양 B" pitchFamily="2" charset="-127"/>
                    <a:cs typeface="Arial" charset="0"/>
                  </a:rPr>
                  <a:t>Data sharing</a:t>
                </a:r>
                <a:endParaRPr lang="en-US" altLang="ko-KR" sz="2400" b="1" spc="-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고양덕양 B" pitchFamily="2" charset="-127"/>
                  <a:ea typeface="고양덕양 B" pitchFamily="2" charset="-127"/>
                  <a:cs typeface="Arial" charset="0"/>
                </a:endParaRPr>
              </a:p>
            </p:txBody>
          </p:sp>
        </p:grpSp>
        <p:pic>
          <p:nvPicPr>
            <p:cNvPr id="59" name="_x236707720" descr="EMB000021b80459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6452" y1="31061" x2="6452" y2="31061"/>
                          <a14:foregroundMark x1="72581" y1="51515" x2="72581" y2="515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90" y="876710"/>
              <a:ext cx="539385" cy="574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929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7"/>
    </mc:Choice>
    <mc:Fallback xmlns="">
      <p:transition spd="slow" advTm="2200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오른쪽 화살표 1"/>
          <p:cNvSpPr/>
          <p:nvPr/>
        </p:nvSpPr>
        <p:spPr>
          <a:xfrm>
            <a:off x="193566" y="2306364"/>
            <a:ext cx="11924746" cy="1418908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3" name="직사각형 92"/>
          <p:cNvSpPr/>
          <p:nvPr/>
        </p:nvSpPr>
        <p:spPr>
          <a:xfrm>
            <a:off x="3224912" y="1701638"/>
            <a:ext cx="14478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600" dirty="0" smtClean="0">
                <a:solidFill>
                  <a:srgbClr val="FF0000"/>
                </a:solidFill>
                <a:latin typeface="고양덕양 B" pitchFamily="2" charset="-127"/>
                <a:ea typeface="고양덕양 B" pitchFamily="2" charset="-127"/>
              </a:rPr>
              <a:t>2020.03</a:t>
            </a:r>
            <a:endParaRPr lang="en-US" altLang="ko-KR" sz="1600" dirty="0">
              <a:solidFill>
                <a:srgbClr val="FF0000"/>
              </a:solidFill>
              <a:latin typeface="고양덕양 B" pitchFamily="2" charset="-127"/>
              <a:ea typeface="고양덕양 B" pitchFamily="2" charset="-127"/>
            </a:endParaRPr>
          </a:p>
        </p:txBody>
      </p:sp>
      <p:cxnSp>
        <p:nvCxnSpPr>
          <p:cNvPr id="94" name="직선 연결선 93"/>
          <p:cNvCxnSpPr/>
          <p:nvPr/>
        </p:nvCxnSpPr>
        <p:spPr>
          <a:xfrm flipV="1">
            <a:off x="3945922" y="2210640"/>
            <a:ext cx="0" cy="18000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ysDot"/>
            <a:headEnd type="diamond" w="med" len="med"/>
            <a:tailEnd type="diamond" w="med" len="med"/>
          </a:ln>
          <a:effectLst/>
        </p:spPr>
      </p:cxnSp>
      <p:sp>
        <p:nvSpPr>
          <p:cNvPr id="96" name="직사각형 95"/>
          <p:cNvSpPr/>
          <p:nvPr/>
        </p:nvSpPr>
        <p:spPr>
          <a:xfrm>
            <a:off x="3094397" y="4125403"/>
            <a:ext cx="168873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600" dirty="0" smtClean="0">
                <a:solidFill>
                  <a:srgbClr val="FF0000"/>
                </a:solidFill>
                <a:latin typeface="고양덕양 B" pitchFamily="2" charset="-127"/>
                <a:ea typeface="고양덕양 B" pitchFamily="2" charset="-127"/>
              </a:rPr>
              <a:t>GK2B launch</a:t>
            </a:r>
            <a:endParaRPr lang="en-US" altLang="ko-KR" sz="1600" dirty="0">
              <a:solidFill>
                <a:srgbClr val="FF0000"/>
              </a:solidFill>
              <a:latin typeface="고양덕양 B" pitchFamily="2" charset="-127"/>
              <a:ea typeface="고양덕양 B" pitchFamily="2" charset="-127"/>
            </a:endParaRPr>
          </a:p>
        </p:txBody>
      </p:sp>
      <p:sp>
        <p:nvSpPr>
          <p:cNvPr id="97" name="직사각형 96"/>
          <p:cNvSpPr/>
          <p:nvPr/>
        </p:nvSpPr>
        <p:spPr>
          <a:xfrm>
            <a:off x="6512800" y="1701638"/>
            <a:ext cx="14478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600" dirty="0" smtClean="0">
                <a:solidFill>
                  <a:srgbClr val="0D0DA5"/>
                </a:solidFill>
                <a:latin typeface="고양덕양 B" pitchFamily="2" charset="-127"/>
                <a:ea typeface="고양덕양 B" pitchFamily="2" charset="-127"/>
              </a:rPr>
              <a:t>2020.11</a:t>
            </a:r>
            <a:endParaRPr lang="en-US" altLang="ko-KR" sz="1600" dirty="0">
              <a:solidFill>
                <a:srgbClr val="0D0DA5"/>
              </a:solidFill>
              <a:latin typeface="고양덕양 B" pitchFamily="2" charset="-127"/>
              <a:ea typeface="고양덕양 B" pitchFamily="2" charset="-127"/>
            </a:endParaRPr>
          </a:p>
        </p:txBody>
      </p:sp>
      <p:cxnSp>
        <p:nvCxnSpPr>
          <p:cNvPr id="98" name="직선 연결선 97"/>
          <p:cNvCxnSpPr/>
          <p:nvPr/>
        </p:nvCxnSpPr>
        <p:spPr>
          <a:xfrm flipV="1">
            <a:off x="7223757" y="2210640"/>
            <a:ext cx="0" cy="18000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ysDot"/>
            <a:headEnd type="diamond" w="med" len="med"/>
            <a:tailEnd type="diamond" w="med" len="med"/>
          </a:ln>
          <a:effectLst/>
        </p:spPr>
      </p:cxnSp>
      <p:sp>
        <p:nvSpPr>
          <p:cNvPr id="99" name="직사각형 98"/>
          <p:cNvSpPr/>
          <p:nvPr/>
        </p:nvSpPr>
        <p:spPr>
          <a:xfrm>
            <a:off x="6530003" y="4106364"/>
            <a:ext cx="1447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600" dirty="0" smtClean="0">
                <a:solidFill>
                  <a:srgbClr val="0D0DA5"/>
                </a:solidFill>
                <a:latin typeface="고양덕양 B" pitchFamily="2" charset="-127"/>
                <a:ea typeface="고양덕양 B" pitchFamily="2" charset="-127"/>
              </a:rPr>
              <a:t>IOT end</a:t>
            </a:r>
            <a:endParaRPr lang="en-US" altLang="ko-KR" sz="1600" dirty="0">
              <a:solidFill>
                <a:srgbClr val="0D0DA5"/>
              </a:solidFill>
              <a:latin typeface="고양덕양 B" pitchFamily="2" charset="-127"/>
              <a:ea typeface="고양덕양 B" pitchFamily="2" charset="-127"/>
            </a:endParaRPr>
          </a:p>
        </p:txBody>
      </p:sp>
      <p:sp>
        <p:nvSpPr>
          <p:cNvPr id="100" name="직사각형 99"/>
          <p:cNvSpPr/>
          <p:nvPr/>
        </p:nvSpPr>
        <p:spPr>
          <a:xfrm>
            <a:off x="4152924" y="2675023"/>
            <a:ext cx="297783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 dirty="0" smtClean="0">
                <a:solidFill>
                  <a:srgbClr val="0D0DA5"/>
                </a:solidFill>
                <a:latin typeface="고양덕양 B" pitchFamily="2" charset="-127"/>
                <a:ea typeface="고양덕양 B" pitchFamily="2" charset="-127"/>
              </a:rPr>
              <a:t>In-Orbit Test (pre-processing) </a:t>
            </a:r>
            <a:endParaRPr lang="en-US" altLang="ko-KR" sz="1400" dirty="0">
              <a:solidFill>
                <a:srgbClr val="0D0DA5"/>
              </a:solidFill>
              <a:latin typeface="고양덕양 B" pitchFamily="2" charset="-127"/>
              <a:ea typeface="고양덕양 B" pitchFamily="2" charset="-127"/>
            </a:endParaRPr>
          </a:p>
        </p:txBody>
      </p:sp>
      <p:sp>
        <p:nvSpPr>
          <p:cNvPr id="101" name="직사각형 100"/>
          <p:cNvSpPr/>
          <p:nvPr/>
        </p:nvSpPr>
        <p:spPr>
          <a:xfrm>
            <a:off x="7100113" y="2645154"/>
            <a:ext cx="242572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600" dirty="0" smtClean="0">
                <a:solidFill>
                  <a:srgbClr val="0D0DA5"/>
                </a:solidFill>
                <a:latin typeface="고양덕양 B" pitchFamily="2" charset="-127"/>
                <a:ea typeface="고양덕양 B" pitchFamily="2" charset="-127"/>
              </a:rPr>
              <a:t>L2 IOT </a:t>
            </a:r>
          </a:p>
          <a:p>
            <a:pPr algn="ctr">
              <a:lnSpc>
                <a:spcPct val="150000"/>
              </a:lnSpc>
            </a:pPr>
            <a:r>
              <a:rPr lang="en-US" altLang="ko-KR" sz="1400" dirty="0" smtClean="0">
                <a:solidFill>
                  <a:srgbClr val="0D0DA5"/>
                </a:solidFill>
                <a:latin typeface="고양덕양 B" pitchFamily="2" charset="-127"/>
                <a:ea typeface="고양덕양 B" pitchFamily="2" charset="-127"/>
              </a:rPr>
              <a:t>(tuning/improvement)</a:t>
            </a:r>
            <a:endParaRPr lang="en-US" altLang="ko-KR" sz="1400" dirty="0">
              <a:solidFill>
                <a:srgbClr val="0D0DA5"/>
              </a:solidFill>
              <a:latin typeface="고양덕양 B" pitchFamily="2" charset="-127"/>
              <a:ea typeface="고양덕양 B" pitchFamily="2" charset="-127"/>
            </a:endParaRPr>
          </a:p>
        </p:txBody>
      </p:sp>
      <p:sp>
        <p:nvSpPr>
          <p:cNvPr id="102" name="직사각형 101"/>
          <p:cNvSpPr/>
          <p:nvPr/>
        </p:nvSpPr>
        <p:spPr>
          <a:xfrm>
            <a:off x="1433517" y="1701638"/>
            <a:ext cx="1447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600" dirty="0" smtClean="0">
                <a:solidFill>
                  <a:srgbClr val="0D0DA5"/>
                </a:solidFill>
                <a:latin typeface="고양덕양 B" pitchFamily="2" charset="-127"/>
                <a:ea typeface="고양덕양 B" pitchFamily="2" charset="-127"/>
              </a:rPr>
              <a:t>2019.12</a:t>
            </a:r>
            <a:endParaRPr lang="en-US" altLang="ko-KR" sz="1600" dirty="0">
              <a:solidFill>
                <a:srgbClr val="0D0DA5"/>
              </a:solidFill>
              <a:latin typeface="고양덕양 B" pitchFamily="2" charset="-127"/>
              <a:ea typeface="고양덕양 B" pitchFamily="2" charset="-127"/>
            </a:endParaRPr>
          </a:p>
        </p:txBody>
      </p:sp>
      <p:cxnSp>
        <p:nvCxnSpPr>
          <p:cNvPr id="103" name="직선 연결선 102"/>
          <p:cNvCxnSpPr/>
          <p:nvPr/>
        </p:nvCxnSpPr>
        <p:spPr>
          <a:xfrm flipV="1">
            <a:off x="2129702" y="2210640"/>
            <a:ext cx="0" cy="2471892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ysDot"/>
            <a:headEnd type="diamond" w="med" len="med"/>
            <a:tailEnd type="diamond" w="med" len="med"/>
          </a:ln>
          <a:effectLst/>
        </p:spPr>
      </p:cxnSp>
      <p:sp>
        <p:nvSpPr>
          <p:cNvPr id="104" name="직사각형 103"/>
          <p:cNvSpPr/>
          <p:nvPr/>
        </p:nvSpPr>
        <p:spPr>
          <a:xfrm>
            <a:off x="671293" y="4788308"/>
            <a:ext cx="291681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 dirty="0" smtClean="0">
                <a:solidFill>
                  <a:srgbClr val="0D0DA5"/>
                </a:solidFill>
                <a:latin typeface="고양덕양 B" pitchFamily="2" charset="-127"/>
                <a:ea typeface="고양덕양 B" pitchFamily="2" charset="-127"/>
              </a:rPr>
              <a:t>Establishment of regulation and guide for operation and data distribution</a:t>
            </a:r>
            <a:endParaRPr lang="en-US" altLang="ko-KR" sz="1400" dirty="0">
              <a:solidFill>
                <a:srgbClr val="0D0DA5"/>
              </a:solidFill>
              <a:latin typeface="고양덕양 B" pitchFamily="2" charset="-127"/>
              <a:ea typeface="고양덕양 B" pitchFamily="2" charset="-127"/>
            </a:endParaRPr>
          </a:p>
        </p:txBody>
      </p:sp>
      <p:sp>
        <p:nvSpPr>
          <p:cNvPr id="105" name="직사각형 104"/>
          <p:cNvSpPr/>
          <p:nvPr/>
        </p:nvSpPr>
        <p:spPr>
          <a:xfrm>
            <a:off x="-138029" y="1701638"/>
            <a:ext cx="1447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600" dirty="0" smtClean="0">
                <a:solidFill>
                  <a:srgbClr val="0D0DA5"/>
                </a:solidFill>
                <a:latin typeface="고양덕양 B" pitchFamily="2" charset="-127"/>
                <a:ea typeface="고양덕양 B" pitchFamily="2" charset="-127"/>
              </a:rPr>
              <a:t>2019.09</a:t>
            </a:r>
            <a:endParaRPr lang="en-US" altLang="ko-KR" sz="1600" dirty="0">
              <a:solidFill>
                <a:srgbClr val="0D0DA5"/>
              </a:solidFill>
              <a:latin typeface="고양덕양 B" pitchFamily="2" charset="-127"/>
              <a:ea typeface="고양덕양 B" pitchFamily="2" charset="-127"/>
            </a:endParaRPr>
          </a:p>
        </p:txBody>
      </p:sp>
      <p:cxnSp>
        <p:nvCxnSpPr>
          <p:cNvPr id="106" name="직선 연결선 105"/>
          <p:cNvCxnSpPr/>
          <p:nvPr/>
        </p:nvCxnSpPr>
        <p:spPr>
          <a:xfrm flipV="1">
            <a:off x="562883" y="2210640"/>
            <a:ext cx="0" cy="18000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ysDot"/>
            <a:headEnd type="diamond" w="med" len="med"/>
            <a:tailEnd type="diamond" w="med" len="med"/>
          </a:ln>
          <a:effectLst/>
        </p:spPr>
      </p:cxnSp>
      <p:sp>
        <p:nvSpPr>
          <p:cNvPr id="107" name="직사각형 106"/>
          <p:cNvSpPr/>
          <p:nvPr/>
        </p:nvSpPr>
        <p:spPr>
          <a:xfrm>
            <a:off x="-219534" y="4094625"/>
            <a:ext cx="15901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600" dirty="0" smtClean="0">
                <a:solidFill>
                  <a:srgbClr val="0D0DA5"/>
                </a:solidFill>
                <a:latin typeface="고양덕양 B" pitchFamily="2" charset="-127"/>
                <a:ea typeface="고양덕양 B" pitchFamily="2" charset="-127"/>
              </a:rPr>
              <a:t>IOT plan</a:t>
            </a:r>
            <a:endParaRPr lang="en-US" altLang="ko-KR" sz="1600" dirty="0">
              <a:solidFill>
                <a:srgbClr val="0D0DA5"/>
              </a:solidFill>
              <a:latin typeface="고양덕양 B" pitchFamily="2" charset="-127"/>
              <a:ea typeface="고양덕양 B" pitchFamily="2" charset="-127"/>
            </a:endParaRPr>
          </a:p>
        </p:txBody>
      </p:sp>
      <p:sp>
        <p:nvSpPr>
          <p:cNvPr id="108" name="직사각형 107"/>
          <p:cNvSpPr/>
          <p:nvPr/>
        </p:nvSpPr>
        <p:spPr>
          <a:xfrm>
            <a:off x="8706837" y="1697003"/>
            <a:ext cx="1447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600" dirty="0" smtClean="0">
                <a:solidFill>
                  <a:srgbClr val="0D0DA5"/>
                </a:solidFill>
                <a:latin typeface="고양덕양 B" pitchFamily="2" charset="-127"/>
                <a:ea typeface="고양덕양 B" pitchFamily="2" charset="-127"/>
              </a:rPr>
              <a:t>2021.03</a:t>
            </a:r>
            <a:endParaRPr lang="en-US" altLang="ko-KR" sz="1600" dirty="0">
              <a:solidFill>
                <a:srgbClr val="0D0DA5"/>
              </a:solidFill>
              <a:latin typeface="고양덕양 B" pitchFamily="2" charset="-127"/>
              <a:ea typeface="고양덕양 B" pitchFamily="2" charset="-127"/>
            </a:endParaRPr>
          </a:p>
        </p:txBody>
      </p:sp>
      <p:cxnSp>
        <p:nvCxnSpPr>
          <p:cNvPr id="109" name="직선 연결선 108"/>
          <p:cNvCxnSpPr/>
          <p:nvPr/>
        </p:nvCxnSpPr>
        <p:spPr>
          <a:xfrm flipV="1">
            <a:off x="9437893" y="2200588"/>
            <a:ext cx="0" cy="18000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ysDot"/>
            <a:headEnd type="diamond" w="med" len="med"/>
            <a:tailEnd type="diamond" w="med" len="med"/>
          </a:ln>
          <a:effectLst/>
        </p:spPr>
      </p:cxnSp>
      <p:sp>
        <p:nvSpPr>
          <p:cNvPr id="110" name="직사각형 109"/>
          <p:cNvSpPr/>
          <p:nvPr/>
        </p:nvSpPr>
        <p:spPr>
          <a:xfrm>
            <a:off x="8715896" y="4125403"/>
            <a:ext cx="1447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600" dirty="0" smtClean="0">
                <a:solidFill>
                  <a:srgbClr val="0D0DA5"/>
                </a:solidFill>
                <a:latin typeface="고양덕양 B" pitchFamily="2" charset="-127"/>
                <a:ea typeface="고양덕양 B" pitchFamily="2" charset="-127"/>
              </a:rPr>
              <a:t>L2 product</a:t>
            </a:r>
            <a:endParaRPr lang="en-US" altLang="ko-KR" sz="1600" dirty="0">
              <a:solidFill>
                <a:srgbClr val="0D0DA5"/>
              </a:solidFill>
              <a:latin typeface="고양덕양 B" pitchFamily="2" charset="-127"/>
              <a:ea typeface="고양덕양 B" pitchFamily="2" charset="-127"/>
            </a:endParaRPr>
          </a:p>
        </p:txBody>
      </p:sp>
      <p:sp>
        <p:nvSpPr>
          <p:cNvPr id="111" name="직사각형 110"/>
          <p:cNvSpPr/>
          <p:nvPr/>
        </p:nvSpPr>
        <p:spPr>
          <a:xfrm>
            <a:off x="9430737" y="2658533"/>
            <a:ext cx="23848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 dirty="0" smtClean="0">
                <a:solidFill>
                  <a:srgbClr val="0D0DA5"/>
                </a:solidFill>
                <a:latin typeface="고양덕양 B" pitchFamily="2" charset="-127"/>
                <a:ea typeface="고양덕양 B" pitchFamily="2" charset="-127"/>
              </a:rPr>
              <a:t>L2 validation</a:t>
            </a:r>
            <a:r>
              <a:rPr lang="ko-KR" altLang="en-US" sz="1400" dirty="0" smtClean="0">
                <a:solidFill>
                  <a:srgbClr val="0D0DA5"/>
                </a:solidFill>
                <a:latin typeface="고양덕양 B" pitchFamily="2" charset="-127"/>
                <a:ea typeface="고양덕양 B" pitchFamily="2" charset="-127"/>
              </a:rPr>
              <a:t> </a:t>
            </a:r>
            <a:r>
              <a:rPr lang="en-US" altLang="ko-KR" sz="1400" dirty="0" smtClean="0">
                <a:solidFill>
                  <a:srgbClr val="0D0DA5"/>
                </a:solidFill>
                <a:latin typeface="고양덕양 B" pitchFamily="2" charset="-127"/>
                <a:ea typeface="고양덕양 B" pitchFamily="2" charset="-127"/>
              </a:rPr>
              <a:t>+ </a:t>
            </a:r>
          </a:p>
          <a:p>
            <a:pPr algn="ctr">
              <a:lnSpc>
                <a:spcPct val="150000"/>
              </a:lnSpc>
            </a:pPr>
            <a:r>
              <a:rPr lang="en-US" altLang="ko-KR" sz="1400" dirty="0" smtClean="0">
                <a:solidFill>
                  <a:srgbClr val="0D0DA5"/>
                </a:solidFill>
                <a:latin typeface="고양덕양 B" pitchFamily="2" charset="-127"/>
                <a:ea typeface="고양덕양 B" pitchFamily="2" charset="-127"/>
              </a:rPr>
              <a:t>Use (step by step)</a:t>
            </a:r>
            <a:endParaRPr lang="en-US" altLang="ko-KR" sz="1400" dirty="0">
              <a:solidFill>
                <a:srgbClr val="0D0DA5"/>
              </a:solidFill>
              <a:latin typeface="고양덕양 B" pitchFamily="2" charset="-127"/>
              <a:ea typeface="고양덕양 B" pitchFamily="2" charset="-127"/>
            </a:endParaRPr>
          </a:p>
        </p:txBody>
      </p:sp>
      <p:sp>
        <p:nvSpPr>
          <p:cNvPr id="112" name="직사각형 111"/>
          <p:cNvSpPr/>
          <p:nvPr/>
        </p:nvSpPr>
        <p:spPr>
          <a:xfrm>
            <a:off x="2071790" y="2821832"/>
            <a:ext cx="197118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 dirty="0" smtClean="0">
                <a:solidFill>
                  <a:srgbClr val="0D0DA5"/>
                </a:solidFill>
                <a:latin typeface="고양덕양 B" pitchFamily="2" charset="-127"/>
                <a:ea typeface="고양덕양 B" pitchFamily="2" charset="-127"/>
              </a:rPr>
              <a:t>Pre-launch test</a:t>
            </a:r>
            <a:endParaRPr lang="en-US" altLang="ko-KR" sz="1400" dirty="0">
              <a:solidFill>
                <a:srgbClr val="0D0DA5"/>
              </a:solidFill>
              <a:latin typeface="고양덕양 B" pitchFamily="2" charset="-127"/>
              <a:ea typeface="고양덕양 B" pitchFamily="2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4111047" y="2967407"/>
            <a:ext cx="304119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 dirty="0" smtClean="0">
                <a:solidFill>
                  <a:srgbClr val="0D0DA5"/>
                </a:solidFill>
                <a:latin typeface="고양덕양 B" pitchFamily="2" charset="-127"/>
                <a:ea typeface="고양덕양 B" pitchFamily="2" charset="-127"/>
              </a:rPr>
              <a:t>Webpage open and operation</a:t>
            </a:r>
            <a:endParaRPr lang="en-US" altLang="ko-KR" sz="1400" dirty="0">
              <a:solidFill>
                <a:srgbClr val="0D0DA5"/>
              </a:solidFill>
              <a:latin typeface="고양덕양 B" pitchFamily="2" charset="-127"/>
              <a:ea typeface="고양덕양 B" pitchFamily="2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361411" y="2658457"/>
            <a:ext cx="19711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 dirty="0" smtClean="0">
                <a:solidFill>
                  <a:srgbClr val="0D0DA5"/>
                </a:solidFill>
                <a:latin typeface="고양덕양 B" pitchFamily="2" charset="-127"/>
                <a:ea typeface="고양덕양 B" pitchFamily="2" charset="-127"/>
              </a:rPr>
              <a:t>Network construction</a:t>
            </a:r>
            <a:endParaRPr lang="en-US" altLang="ko-KR" sz="1400" dirty="0">
              <a:solidFill>
                <a:srgbClr val="0D0DA5"/>
              </a:solidFill>
              <a:latin typeface="고양덕양 B" pitchFamily="2" charset="-127"/>
              <a:ea typeface="고양덕양 B" pitchFamily="2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163890" y="1577591"/>
            <a:ext cx="1508824" cy="3104941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6723" y="135453"/>
            <a:ext cx="650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300" dirty="0">
                <a:solidFill>
                  <a:srgbClr val="002060"/>
                </a:solidFill>
                <a:latin typeface="+mj-ea"/>
                <a:ea typeface="+mj-ea"/>
                <a:cs typeface="맑은고딕"/>
              </a:rPr>
              <a:t>3</a:t>
            </a:r>
          </a:p>
        </p:txBody>
      </p:sp>
      <p:grpSp>
        <p:nvGrpSpPr>
          <p:cNvPr id="27" name="그룹 26"/>
          <p:cNvGrpSpPr/>
          <p:nvPr/>
        </p:nvGrpSpPr>
        <p:grpSpPr>
          <a:xfrm>
            <a:off x="-3796" y="733835"/>
            <a:ext cx="12195795" cy="691552"/>
            <a:chOff x="-3796" y="876710"/>
            <a:chExt cx="12195795" cy="691552"/>
          </a:xfrm>
        </p:grpSpPr>
        <p:grpSp>
          <p:nvGrpSpPr>
            <p:cNvPr id="28" name="그룹 27"/>
            <p:cNvGrpSpPr/>
            <p:nvPr/>
          </p:nvGrpSpPr>
          <p:grpSpPr>
            <a:xfrm>
              <a:off x="-3796" y="958864"/>
              <a:ext cx="12195795" cy="609398"/>
              <a:chOff x="-3796" y="3849583"/>
              <a:chExt cx="12195795" cy="609398"/>
            </a:xfrm>
          </p:grpSpPr>
          <p:sp>
            <p:nvSpPr>
              <p:cNvPr id="32" name="직사각형 31"/>
              <p:cNvSpPr/>
              <p:nvPr/>
            </p:nvSpPr>
            <p:spPr>
              <a:xfrm>
                <a:off x="-3796" y="3971156"/>
                <a:ext cx="12195795" cy="378752"/>
              </a:xfrm>
              <a:prstGeom prst="rect">
                <a:avLst/>
              </a:prstGeom>
              <a:solidFill>
                <a:schemeClr val="bg1">
                  <a:lumMod val="85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33" name="직사각형 32"/>
              <p:cNvSpPr/>
              <p:nvPr/>
            </p:nvSpPr>
            <p:spPr>
              <a:xfrm>
                <a:off x="897634" y="3849583"/>
                <a:ext cx="9953246" cy="6093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altLang="ko-KR" sz="2400" b="1" spc="-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고양덕양 B" pitchFamily="2" charset="-127"/>
                    <a:ea typeface="고양덕양 B" pitchFamily="2" charset="-127"/>
                    <a:cs typeface="Arial" charset="0"/>
                  </a:rPr>
                  <a:t>Road ahead</a:t>
                </a:r>
                <a:endParaRPr lang="en-US" altLang="ko-KR" sz="2400" b="1" spc="-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고양덕양 B" pitchFamily="2" charset="-127"/>
                  <a:ea typeface="고양덕양 B" pitchFamily="2" charset="-127"/>
                  <a:cs typeface="Arial" charset="0"/>
                </a:endParaRPr>
              </a:p>
            </p:txBody>
          </p:sp>
        </p:grpSp>
        <p:pic>
          <p:nvPicPr>
            <p:cNvPr id="30" name="_x236707720" descr="EMB000021b8045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452" y1="31061" x2="6452" y2="31061"/>
                          <a14:foregroundMark x1="72581" y1="51515" x2="72581" y2="515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90" y="876710"/>
              <a:ext cx="539385" cy="574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TextBox 33"/>
          <p:cNvSpPr txBox="1"/>
          <p:nvPr/>
        </p:nvSpPr>
        <p:spPr>
          <a:xfrm>
            <a:off x="1066041" y="90044"/>
            <a:ext cx="692189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2800" b="1" dirty="0" smtClean="0">
                <a:solidFill>
                  <a:srgbClr val="002060"/>
                </a:solidFill>
                <a:latin typeface="+mj-ea"/>
                <a:ea typeface="+mj-ea"/>
                <a:cs typeface="Titillium" charset="0"/>
              </a:rPr>
              <a:t>GEMS ground system</a:t>
            </a:r>
            <a:endParaRPr lang="en-US" altLang="ko-KR" sz="2800" b="1" dirty="0">
              <a:solidFill>
                <a:srgbClr val="002060"/>
              </a:solidFill>
              <a:latin typeface="+mj-ea"/>
              <a:ea typeface="+mj-ea"/>
              <a:cs typeface="Titill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65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0"/>
    </mc:Choice>
    <mc:Fallback xmlns="">
      <p:transition spd="slow" advTm="601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246723" y="135453"/>
            <a:ext cx="650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300" dirty="0">
                <a:solidFill>
                  <a:srgbClr val="002060"/>
                </a:solidFill>
                <a:latin typeface="+mj-ea"/>
                <a:ea typeface="+mj-ea"/>
                <a:cs typeface="맑은고딕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66042" y="90044"/>
            <a:ext cx="664104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2800" b="1" dirty="0" smtClean="0">
                <a:solidFill>
                  <a:srgbClr val="002060"/>
                </a:solidFill>
                <a:latin typeface="+mj-ea"/>
                <a:ea typeface="+mj-ea"/>
                <a:cs typeface="Titillium" charset="0"/>
              </a:rPr>
              <a:t>Data validation plan</a:t>
            </a:r>
            <a:endParaRPr lang="en-US" altLang="ko-KR" sz="2800" b="1" dirty="0">
              <a:solidFill>
                <a:srgbClr val="002060"/>
              </a:solidFill>
              <a:latin typeface="+mj-ea"/>
              <a:ea typeface="+mj-ea"/>
              <a:cs typeface="Titillium" charset="0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-3796" y="733835"/>
            <a:ext cx="12195795" cy="654618"/>
            <a:chOff x="-3796" y="876710"/>
            <a:chExt cx="12195795" cy="654618"/>
          </a:xfrm>
        </p:grpSpPr>
        <p:grpSp>
          <p:nvGrpSpPr>
            <p:cNvPr id="12" name="그룹 11"/>
            <p:cNvGrpSpPr/>
            <p:nvPr/>
          </p:nvGrpSpPr>
          <p:grpSpPr>
            <a:xfrm>
              <a:off x="-3796" y="958864"/>
              <a:ext cx="12195795" cy="572464"/>
              <a:chOff x="-3796" y="3849583"/>
              <a:chExt cx="12195795" cy="572464"/>
            </a:xfrm>
          </p:grpSpPr>
          <p:sp>
            <p:nvSpPr>
              <p:cNvPr id="14" name="직사각형 13"/>
              <p:cNvSpPr/>
              <p:nvPr/>
            </p:nvSpPr>
            <p:spPr>
              <a:xfrm>
                <a:off x="-3796" y="3971156"/>
                <a:ext cx="12195795" cy="378752"/>
              </a:xfrm>
              <a:prstGeom prst="rect">
                <a:avLst/>
              </a:prstGeom>
              <a:solidFill>
                <a:schemeClr val="bg1">
                  <a:lumMod val="85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21" name="직사각형 20"/>
              <p:cNvSpPr/>
              <p:nvPr/>
            </p:nvSpPr>
            <p:spPr>
              <a:xfrm>
                <a:off x="897634" y="3849583"/>
                <a:ext cx="9953246" cy="5724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altLang="ko-KR" sz="2400" b="1" spc="-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고양덕양 B" pitchFamily="2" charset="-127"/>
                    <a:ea typeface="고양덕양 B" pitchFamily="2" charset="-127"/>
                    <a:cs typeface="Arial" charset="0"/>
                  </a:rPr>
                  <a:t>Main products for validation</a:t>
                </a:r>
                <a:endParaRPr lang="en-US" altLang="ko-KR" sz="2400" b="1" spc="-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고양덕양 B" pitchFamily="2" charset="-127"/>
                  <a:ea typeface="고양덕양 B" pitchFamily="2" charset="-127"/>
                  <a:cs typeface="Arial" charset="0"/>
                </a:endParaRPr>
              </a:p>
            </p:txBody>
          </p:sp>
        </p:grpSp>
        <p:pic>
          <p:nvPicPr>
            <p:cNvPr id="13" name="_x236707720" descr="EMB000021b8045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452" y1="31061" x2="6452" y2="31061"/>
                          <a14:foregroundMark x1="72581" y1="51515" x2="72581" y2="515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90" y="876710"/>
              <a:ext cx="539385" cy="574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433" y="1496711"/>
            <a:ext cx="10767940" cy="511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79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246723" y="135453"/>
            <a:ext cx="650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300" dirty="0">
                <a:solidFill>
                  <a:srgbClr val="002060"/>
                </a:solidFill>
                <a:latin typeface="+mj-ea"/>
                <a:ea typeface="+mj-ea"/>
                <a:cs typeface="맑은고딕"/>
              </a:rPr>
              <a:t>4</a:t>
            </a:r>
          </a:p>
        </p:txBody>
      </p:sp>
      <p:grpSp>
        <p:nvGrpSpPr>
          <p:cNvPr id="15" name="그룹 14"/>
          <p:cNvGrpSpPr/>
          <p:nvPr/>
        </p:nvGrpSpPr>
        <p:grpSpPr>
          <a:xfrm>
            <a:off x="-3796" y="733835"/>
            <a:ext cx="12195795" cy="654618"/>
            <a:chOff x="-3796" y="876710"/>
            <a:chExt cx="12195795" cy="654618"/>
          </a:xfrm>
        </p:grpSpPr>
        <p:grpSp>
          <p:nvGrpSpPr>
            <p:cNvPr id="16" name="그룹 15"/>
            <p:cNvGrpSpPr/>
            <p:nvPr/>
          </p:nvGrpSpPr>
          <p:grpSpPr>
            <a:xfrm>
              <a:off x="-3796" y="958864"/>
              <a:ext cx="12195795" cy="572464"/>
              <a:chOff x="-3796" y="3849583"/>
              <a:chExt cx="12195795" cy="572464"/>
            </a:xfrm>
          </p:grpSpPr>
          <p:sp>
            <p:nvSpPr>
              <p:cNvPr id="18" name="직사각형 17"/>
              <p:cNvSpPr/>
              <p:nvPr/>
            </p:nvSpPr>
            <p:spPr>
              <a:xfrm>
                <a:off x="-3796" y="3971156"/>
                <a:ext cx="12195795" cy="378752"/>
              </a:xfrm>
              <a:prstGeom prst="rect">
                <a:avLst/>
              </a:prstGeom>
              <a:solidFill>
                <a:schemeClr val="bg1">
                  <a:lumMod val="85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9" name="직사각형 18"/>
              <p:cNvSpPr/>
              <p:nvPr/>
            </p:nvSpPr>
            <p:spPr>
              <a:xfrm>
                <a:off x="897634" y="3849583"/>
                <a:ext cx="9953246" cy="5724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altLang="ko-KR" sz="2400" b="1" spc="-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고양덕양 B" pitchFamily="2" charset="-127"/>
                    <a:ea typeface="고양덕양 B" pitchFamily="2" charset="-127"/>
                    <a:cs typeface="Arial" charset="0"/>
                  </a:rPr>
                  <a:t>Validation strategy</a:t>
                </a:r>
                <a:endParaRPr lang="en-US" altLang="ko-KR" sz="2400" b="1" spc="-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고양덕양 B" pitchFamily="2" charset="-127"/>
                  <a:ea typeface="고양덕양 B" pitchFamily="2" charset="-127"/>
                  <a:cs typeface="Arial" charset="0"/>
                </a:endParaRPr>
              </a:p>
            </p:txBody>
          </p:sp>
        </p:grpSp>
        <p:pic>
          <p:nvPicPr>
            <p:cNvPr id="17" name="_x236707720" descr="EMB000021b8045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452" y1="31061" x2="6452" y2="31061"/>
                          <a14:foregroundMark x1="72581" y1="51515" x2="72581" y2="515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90" y="876710"/>
              <a:ext cx="539385" cy="574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9"/>
          <p:cNvSpPr txBox="1"/>
          <p:nvPr/>
        </p:nvSpPr>
        <p:spPr>
          <a:xfrm>
            <a:off x="1066042" y="90044"/>
            <a:ext cx="664104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2800" b="1" dirty="0" smtClean="0">
                <a:solidFill>
                  <a:srgbClr val="002060"/>
                </a:solidFill>
                <a:latin typeface="+mj-ea"/>
                <a:ea typeface="+mj-ea"/>
                <a:cs typeface="Titillium" charset="0"/>
              </a:rPr>
              <a:t>Data validation plan</a:t>
            </a:r>
            <a:endParaRPr lang="en-US" altLang="ko-KR" sz="2800" b="1" dirty="0">
              <a:solidFill>
                <a:srgbClr val="002060"/>
              </a:solidFill>
              <a:latin typeface="+mj-ea"/>
              <a:ea typeface="+mj-ea"/>
              <a:cs typeface="Titillium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976" y="1394030"/>
            <a:ext cx="7300857" cy="546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66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246723" y="135453"/>
            <a:ext cx="650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300" dirty="0">
                <a:solidFill>
                  <a:srgbClr val="002060"/>
                </a:solidFill>
                <a:latin typeface="+mj-ea"/>
                <a:ea typeface="+mj-ea"/>
                <a:cs typeface="맑은고딕"/>
              </a:rPr>
              <a:t>4</a:t>
            </a:r>
          </a:p>
        </p:txBody>
      </p:sp>
      <p:grpSp>
        <p:nvGrpSpPr>
          <p:cNvPr id="15" name="그룹 14"/>
          <p:cNvGrpSpPr/>
          <p:nvPr/>
        </p:nvGrpSpPr>
        <p:grpSpPr>
          <a:xfrm>
            <a:off x="-3796" y="733835"/>
            <a:ext cx="12195795" cy="654618"/>
            <a:chOff x="-3796" y="876710"/>
            <a:chExt cx="12195795" cy="654618"/>
          </a:xfrm>
        </p:grpSpPr>
        <p:grpSp>
          <p:nvGrpSpPr>
            <p:cNvPr id="16" name="그룹 15"/>
            <p:cNvGrpSpPr/>
            <p:nvPr/>
          </p:nvGrpSpPr>
          <p:grpSpPr>
            <a:xfrm>
              <a:off x="-3796" y="958864"/>
              <a:ext cx="12195795" cy="572464"/>
              <a:chOff x="-3796" y="3849583"/>
              <a:chExt cx="12195795" cy="572464"/>
            </a:xfrm>
          </p:grpSpPr>
          <p:sp>
            <p:nvSpPr>
              <p:cNvPr id="18" name="직사각형 17"/>
              <p:cNvSpPr/>
              <p:nvPr/>
            </p:nvSpPr>
            <p:spPr>
              <a:xfrm>
                <a:off x="-3796" y="3971156"/>
                <a:ext cx="12195795" cy="378752"/>
              </a:xfrm>
              <a:prstGeom prst="rect">
                <a:avLst/>
              </a:prstGeom>
              <a:solidFill>
                <a:schemeClr val="bg1">
                  <a:lumMod val="85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9" name="직사각형 18"/>
              <p:cNvSpPr/>
              <p:nvPr/>
            </p:nvSpPr>
            <p:spPr>
              <a:xfrm>
                <a:off x="897634" y="3849583"/>
                <a:ext cx="9953246" cy="5724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altLang="ko-KR" sz="2400" b="1" spc="-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고양덕양 B" pitchFamily="2" charset="-127"/>
                    <a:ea typeface="고양덕양 B" pitchFamily="2" charset="-127"/>
                    <a:cs typeface="Arial" charset="0"/>
                  </a:rPr>
                  <a:t>Validation network within GEMS domain</a:t>
                </a:r>
                <a:endParaRPr lang="en-US" altLang="ko-KR" sz="2400" b="1" spc="-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고양덕양 B" pitchFamily="2" charset="-127"/>
                  <a:ea typeface="고양덕양 B" pitchFamily="2" charset="-127"/>
                  <a:cs typeface="Arial" charset="0"/>
                </a:endParaRPr>
              </a:p>
            </p:txBody>
          </p:sp>
        </p:grpSp>
        <p:pic>
          <p:nvPicPr>
            <p:cNvPr id="17" name="_x236707720" descr="EMB000021b8045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452" y1="31061" x2="6452" y2="31061"/>
                          <a14:foregroundMark x1="72581" y1="51515" x2="72581" y2="515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90" y="876710"/>
              <a:ext cx="539385" cy="574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9"/>
          <p:cNvSpPr txBox="1"/>
          <p:nvPr/>
        </p:nvSpPr>
        <p:spPr>
          <a:xfrm>
            <a:off x="1066042" y="90044"/>
            <a:ext cx="664104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2800" b="1" dirty="0" smtClean="0">
                <a:solidFill>
                  <a:srgbClr val="002060"/>
                </a:solidFill>
                <a:latin typeface="+mj-ea"/>
                <a:ea typeface="+mj-ea"/>
                <a:cs typeface="Titillium" charset="0"/>
              </a:rPr>
              <a:t>Data validation plan</a:t>
            </a:r>
            <a:endParaRPr lang="en-US" altLang="ko-KR" sz="2800" b="1" dirty="0">
              <a:solidFill>
                <a:srgbClr val="002060"/>
              </a:solidFill>
              <a:latin typeface="+mj-ea"/>
              <a:ea typeface="+mj-ea"/>
              <a:cs typeface="Titillium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5865" y="1349209"/>
            <a:ext cx="6446040" cy="52997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84217" y="6224134"/>
            <a:ext cx="2670549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2000" b="1" dirty="0" smtClean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[Kim et al., 2019]</a:t>
            </a:r>
          </a:p>
        </p:txBody>
      </p:sp>
    </p:spTree>
    <p:extLst>
      <p:ext uri="{BB962C8B-B14F-4D97-AF65-F5344CB8AC3E}">
        <p14:creationId xmlns:p14="http://schemas.microsoft.com/office/powerpoint/2010/main" val="134712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246723" y="135453"/>
            <a:ext cx="650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300" dirty="0">
                <a:solidFill>
                  <a:srgbClr val="002060"/>
                </a:solidFill>
                <a:latin typeface="+mj-ea"/>
                <a:ea typeface="+mj-ea"/>
                <a:cs typeface="맑은고딕"/>
              </a:rPr>
              <a:t>4</a:t>
            </a:r>
          </a:p>
        </p:txBody>
      </p:sp>
      <p:grpSp>
        <p:nvGrpSpPr>
          <p:cNvPr id="15" name="그룹 14"/>
          <p:cNvGrpSpPr/>
          <p:nvPr/>
        </p:nvGrpSpPr>
        <p:grpSpPr>
          <a:xfrm>
            <a:off x="-3796" y="733835"/>
            <a:ext cx="12195795" cy="654618"/>
            <a:chOff x="-3796" y="876710"/>
            <a:chExt cx="12195795" cy="654618"/>
          </a:xfrm>
        </p:grpSpPr>
        <p:grpSp>
          <p:nvGrpSpPr>
            <p:cNvPr id="16" name="그룹 15"/>
            <p:cNvGrpSpPr/>
            <p:nvPr/>
          </p:nvGrpSpPr>
          <p:grpSpPr>
            <a:xfrm>
              <a:off x="-3796" y="958864"/>
              <a:ext cx="12195795" cy="572464"/>
              <a:chOff x="-3796" y="3849583"/>
              <a:chExt cx="12195795" cy="572464"/>
            </a:xfrm>
          </p:grpSpPr>
          <p:sp>
            <p:nvSpPr>
              <p:cNvPr id="18" name="직사각형 17"/>
              <p:cNvSpPr/>
              <p:nvPr/>
            </p:nvSpPr>
            <p:spPr>
              <a:xfrm>
                <a:off x="-3796" y="3971156"/>
                <a:ext cx="12195795" cy="378752"/>
              </a:xfrm>
              <a:prstGeom prst="rect">
                <a:avLst/>
              </a:prstGeom>
              <a:solidFill>
                <a:schemeClr val="bg1">
                  <a:lumMod val="85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9" name="직사각형 18"/>
              <p:cNvSpPr/>
              <p:nvPr/>
            </p:nvSpPr>
            <p:spPr>
              <a:xfrm>
                <a:off x="897634" y="3849583"/>
                <a:ext cx="9953246" cy="5724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altLang="ko-KR" sz="2400" b="1" spc="-1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고양덕양 B" pitchFamily="2" charset="-127"/>
                    <a:ea typeface="고양덕양 B" pitchFamily="2" charset="-127"/>
                    <a:cs typeface="Arial" charset="0"/>
                  </a:rPr>
                  <a:t>Pandora network</a:t>
                </a:r>
                <a:endParaRPr lang="en-US" altLang="ko-KR" sz="2400" b="1" spc="-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고양덕양 B" pitchFamily="2" charset="-127"/>
                  <a:ea typeface="고양덕양 B" pitchFamily="2" charset="-127"/>
                  <a:cs typeface="Arial" charset="0"/>
                </a:endParaRPr>
              </a:p>
            </p:txBody>
          </p:sp>
        </p:grpSp>
        <p:pic>
          <p:nvPicPr>
            <p:cNvPr id="17" name="_x236707720" descr="EMB000021b8045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452" y1="31061" x2="6452" y2="31061"/>
                          <a14:foregroundMark x1="72581" y1="51515" x2="72581" y2="515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90" y="876710"/>
              <a:ext cx="539385" cy="574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9"/>
          <p:cNvSpPr txBox="1"/>
          <p:nvPr/>
        </p:nvSpPr>
        <p:spPr>
          <a:xfrm>
            <a:off x="1066042" y="90044"/>
            <a:ext cx="664104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2800" b="1" dirty="0" smtClean="0">
                <a:solidFill>
                  <a:srgbClr val="002060"/>
                </a:solidFill>
                <a:latin typeface="+mj-ea"/>
                <a:ea typeface="+mj-ea"/>
                <a:cs typeface="Titillium" charset="0"/>
              </a:rPr>
              <a:t>Data validation plan</a:t>
            </a:r>
            <a:endParaRPr lang="en-US" altLang="ko-KR" sz="2800" b="1" dirty="0">
              <a:solidFill>
                <a:srgbClr val="002060"/>
              </a:solidFill>
              <a:latin typeface="+mj-ea"/>
              <a:ea typeface="+mj-ea"/>
              <a:cs typeface="Titillium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043" y="1540076"/>
            <a:ext cx="7289065" cy="206237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9598" y="2250141"/>
            <a:ext cx="3686276" cy="40520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04610" y="3943512"/>
            <a:ext cx="48045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000" b="1" dirty="0" smtClean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~2018 (4) : YSU, PNU, SNU, UNIST</a:t>
            </a:r>
          </a:p>
          <a:p>
            <a:pPr marL="285750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000" b="1" dirty="0" smtClean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2019 (2) : China, Japan (LTP project)</a:t>
            </a:r>
          </a:p>
          <a:p>
            <a:pPr marL="285750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000" b="1" dirty="0" smtClean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2020~2021 (6) : Korea (ESC, TBD)</a:t>
            </a:r>
            <a:endParaRPr lang="ko-KR" altLang="en-US" sz="2000" b="1" dirty="0">
              <a:solidFill>
                <a:prstClr val="black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60098" y="1813498"/>
            <a:ext cx="37312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1">
              <a:lnSpc>
                <a:spcPct val="150000"/>
              </a:lnSpc>
            </a:pPr>
            <a:r>
              <a:rPr lang="en-US" altLang="ko-KR" sz="2000" b="1" dirty="0" smtClean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&lt; Proposed Pandora network &gt;</a:t>
            </a:r>
          </a:p>
        </p:txBody>
      </p:sp>
    </p:spTree>
    <p:extLst>
      <p:ext uri="{BB962C8B-B14F-4D97-AF65-F5344CB8AC3E}">
        <p14:creationId xmlns:p14="http://schemas.microsoft.com/office/powerpoint/2010/main" val="1355558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246723" y="135453"/>
            <a:ext cx="650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300" dirty="0">
                <a:solidFill>
                  <a:srgbClr val="002060"/>
                </a:solidFill>
                <a:latin typeface="+mj-ea"/>
                <a:ea typeface="+mj-ea"/>
                <a:cs typeface="맑은고딕"/>
              </a:rPr>
              <a:t>4</a:t>
            </a:r>
          </a:p>
        </p:txBody>
      </p:sp>
      <p:grpSp>
        <p:nvGrpSpPr>
          <p:cNvPr id="15" name="그룹 14"/>
          <p:cNvGrpSpPr/>
          <p:nvPr/>
        </p:nvGrpSpPr>
        <p:grpSpPr>
          <a:xfrm>
            <a:off x="-3796" y="733835"/>
            <a:ext cx="12195795" cy="654618"/>
            <a:chOff x="-3796" y="876710"/>
            <a:chExt cx="12195795" cy="654618"/>
          </a:xfrm>
        </p:grpSpPr>
        <p:grpSp>
          <p:nvGrpSpPr>
            <p:cNvPr id="16" name="그룹 15"/>
            <p:cNvGrpSpPr/>
            <p:nvPr/>
          </p:nvGrpSpPr>
          <p:grpSpPr>
            <a:xfrm>
              <a:off x="-3796" y="958864"/>
              <a:ext cx="12195795" cy="572464"/>
              <a:chOff x="-3796" y="3849583"/>
              <a:chExt cx="12195795" cy="572464"/>
            </a:xfrm>
          </p:grpSpPr>
          <p:sp>
            <p:nvSpPr>
              <p:cNvPr id="18" name="직사각형 17"/>
              <p:cNvSpPr/>
              <p:nvPr/>
            </p:nvSpPr>
            <p:spPr>
              <a:xfrm>
                <a:off x="-3796" y="3971156"/>
                <a:ext cx="12195795" cy="378752"/>
              </a:xfrm>
              <a:prstGeom prst="rect">
                <a:avLst/>
              </a:prstGeom>
              <a:solidFill>
                <a:schemeClr val="bg1">
                  <a:lumMod val="85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9" name="직사각형 18"/>
              <p:cNvSpPr/>
              <p:nvPr/>
            </p:nvSpPr>
            <p:spPr>
              <a:xfrm>
                <a:off x="897634" y="3849583"/>
                <a:ext cx="9953246" cy="5724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altLang="ko-KR" sz="2400" b="1" spc="-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고양덕양 B" pitchFamily="2" charset="-127"/>
                    <a:ea typeface="고양덕양 B" pitchFamily="2" charset="-127"/>
                    <a:cs typeface="Arial" charset="0"/>
                  </a:rPr>
                  <a:t>Announcement of Opportunity for GEMS</a:t>
                </a:r>
                <a:endParaRPr lang="en-US" altLang="ko-KR" sz="2400" b="1" spc="-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고양덕양 B" pitchFamily="2" charset="-127"/>
                  <a:ea typeface="고양덕양 B" pitchFamily="2" charset="-127"/>
                  <a:cs typeface="Arial" charset="0"/>
                </a:endParaRPr>
              </a:p>
            </p:txBody>
          </p:sp>
        </p:grpSp>
        <p:pic>
          <p:nvPicPr>
            <p:cNvPr id="17" name="_x236707720" descr="EMB000021b8045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452" y1="31061" x2="6452" y2="31061"/>
                          <a14:foregroundMark x1="72581" y1="51515" x2="72581" y2="515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90" y="876710"/>
              <a:ext cx="539385" cy="574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9"/>
          <p:cNvSpPr txBox="1"/>
          <p:nvPr/>
        </p:nvSpPr>
        <p:spPr>
          <a:xfrm>
            <a:off x="1066042" y="90044"/>
            <a:ext cx="664104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2800" b="1" dirty="0" smtClean="0">
                <a:solidFill>
                  <a:srgbClr val="002060"/>
                </a:solidFill>
                <a:latin typeface="+mj-ea"/>
                <a:ea typeface="+mj-ea"/>
                <a:cs typeface="Titillium" charset="0"/>
              </a:rPr>
              <a:t>Data validation plan</a:t>
            </a:r>
            <a:endParaRPr lang="en-US" altLang="ko-KR" sz="2800" b="1" dirty="0">
              <a:solidFill>
                <a:srgbClr val="002060"/>
              </a:solidFill>
              <a:latin typeface="+mj-ea"/>
              <a:ea typeface="+mj-ea"/>
              <a:cs typeface="Titillium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52810" y="1595031"/>
            <a:ext cx="625979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000" b="1" dirty="0" smtClean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2019.8 : Outlines the </a:t>
            </a:r>
            <a:r>
              <a:rPr lang="en-US" altLang="ko-KR" sz="2000" b="1" dirty="0" err="1" smtClean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CalVal</a:t>
            </a:r>
            <a:r>
              <a:rPr lang="en-US" altLang="ko-KR" sz="2000" b="1" dirty="0" smtClean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requirements for GEMS AO</a:t>
            </a:r>
          </a:p>
          <a:p>
            <a:pPr marL="285750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000" b="1" dirty="0" smtClean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2019.9~11 : Draws up the first draft of GEMS AO and share it with GEMS science team</a:t>
            </a:r>
          </a:p>
          <a:p>
            <a:pPr marL="285750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000" b="1" dirty="0" smtClean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2019.11 : Opens </a:t>
            </a:r>
            <a:r>
              <a:rPr lang="en-US" altLang="ko-KR" sz="2000" b="1" dirty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the draft of GEMS AO </a:t>
            </a:r>
            <a:r>
              <a:rPr lang="en-US" altLang="ko-KR" sz="2000" b="1" dirty="0" smtClean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at GEMS international science team meeting</a:t>
            </a:r>
          </a:p>
          <a:p>
            <a:pPr marL="285750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000" b="1" dirty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~</a:t>
            </a:r>
            <a:r>
              <a:rPr lang="en-US" altLang="ko-KR" sz="2000" b="1" dirty="0" smtClean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2020.1 : Completes the final version </a:t>
            </a:r>
            <a:r>
              <a:rPr lang="en-US" altLang="ko-KR" sz="2000" b="1" dirty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of GEMS </a:t>
            </a:r>
            <a:r>
              <a:rPr lang="en-US" altLang="ko-KR" sz="2000" b="1" dirty="0" smtClean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AO</a:t>
            </a:r>
          </a:p>
          <a:p>
            <a:pPr marL="285750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000" b="1" dirty="0" smtClean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2020.1~2 </a:t>
            </a:r>
            <a:r>
              <a:rPr lang="en-US" altLang="ko-KR" sz="2000" b="1" dirty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: </a:t>
            </a:r>
            <a:r>
              <a:rPr lang="en-US" altLang="ko-KR" sz="2000" b="1" dirty="0" smtClean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GEMS AO Call</a:t>
            </a:r>
          </a:p>
          <a:p>
            <a:pPr marL="285750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000" b="1" dirty="0" smtClean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2020.3~ </a:t>
            </a:r>
            <a:r>
              <a:rPr lang="en-US" altLang="ko-KR" sz="2000" b="1" dirty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: </a:t>
            </a:r>
            <a:r>
              <a:rPr lang="en-US" altLang="ko-KR" sz="2000" b="1" dirty="0" smtClean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Launches GEMS and the </a:t>
            </a:r>
            <a:r>
              <a:rPr lang="en-US" altLang="ko-KR" sz="2000" b="1" dirty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GEMS </a:t>
            </a:r>
            <a:r>
              <a:rPr lang="en-US" altLang="ko-KR" sz="2000" b="1" dirty="0" err="1" smtClean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CalVal</a:t>
            </a:r>
            <a:r>
              <a:rPr lang="en-US" altLang="ko-KR" sz="2000" b="1" dirty="0" smtClean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activity</a:t>
            </a:r>
            <a:endParaRPr lang="en-US" altLang="ko-KR" sz="2000" b="1" dirty="0">
              <a:solidFill>
                <a:prstClr val="black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5"/>
          <a:srcRect t="3928" b="20931"/>
          <a:stretch/>
        </p:blipFill>
        <p:spPr>
          <a:xfrm>
            <a:off x="342790" y="1358900"/>
            <a:ext cx="5141757" cy="53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64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10">
            <a:extLst>
              <a:ext uri="{FF2B5EF4-FFF2-40B4-BE49-F238E27FC236}">
                <a16:creationId xmlns:a16="http://schemas.microsoft.com/office/drawing/2014/main" xmlns="" id="{7AC7AF15-B8DA-D948-A2FD-E55EA25FDFCA}"/>
              </a:ext>
            </a:extLst>
          </p:cNvPr>
          <p:cNvSpPr/>
          <p:nvPr/>
        </p:nvSpPr>
        <p:spPr bwMode="auto">
          <a:xfrm>
            <a:off x="0" y="301751"/>
            <a:ext cx="11374130" cy="6858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221992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000" dirty="0" smtClean="0">
                <a:solidFill>
                  <a:schemeClr val="accent5"/>
                </a:solidFill>
                <a:latin typeface="+mj-ea"/>
                <a:ea typeface="+mj-ea"/>
              </a:rPr>
              <a:t>Thank you for your attention~!!</a:t>
            </a:r>
            <a:endParaRPr lang="ko-KR" altLang="en-US" sz="6000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652602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4524598" y="1164410"/>
            <a:ext cx="857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300" dirty="0">
                <a:solidFill>
                  <a:srgbClr val="1A3F66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맑은고딕"/>
              </a:rPr>
              <a:t>01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524598" y="2222220"/>
            <a:ext cx="857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-300" dirty="0">
                <a:solidFill>
                  <a:srgbClr val="1A3F66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맑은고딕"/>
              </a:rPr>
              <a:t>0</a:t>
            </a:r>
            <a:r>
              <a:rPr lang="en-US" altLang="ko-KR" sz="4800" b="1" spc="-300" dirty="0">
                <a:solidFill>
                  <a:srgbClr val="1A3F66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맑은고딕"/>
              </a:rPr>
              <a:t>2</a:t>
            </a:r>
            <a:endParaRPr lang="en-US" sz="4800" b="1" spc="-300" dirty="0">
              <a:solidFill>
                <a:srgbClr val="1A3F66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맑은고딕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24598" y="3285093"/>
            <a:ext cx="857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b="1" spc="-300" dirty="0">
                <a:solidFill>
                  <a:srgbClr val="1A3F66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맑은고딕"/>
              </a:rPr>
              <a:t>03</a:t>
            </a:r>
            <a:endParaRPr lang="en-US" sz="4800" b="1" spc="-300" dirty="0">
              <a:solidFill>
                <a:srgbClr val="1A3F66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맑은고딕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24598" y="4364984"/>
            <a:ext cx="857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b="1" spc="-300" dirty="0">
                <a:solidFill>
                  <a:srgbClr val="1A3F66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맑은고딕"/>
              </a:rPr>
              <a:t>04</a:t>
            </a:r>
            <a:endParaRPr lang="en-US" sz="4800" b="1" spc="-300" dirty="0">
              <a:solidFill>
                <a:srgbClr val="1A3F66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맑은고딕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31344" y="1340644"/>
            <a:ext cx="4985647" cy="89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고양덕양 B" pitchFamily="2" charset="-127"/>
                <a:ea typeface="고양덕양 B" pitchFamily="2" charset="-127"/>
              </a:rPr>
              <a:t>Status of </a:t>
            </a:r>
            <a:r>
              <a:rPr lang="en-US" altLang="ko-KR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고양덕양 B" pitchFamily="2" charset="-127"/>
                <a:ea typeface="고양덕양 B" pitchFamily="2" charset="-127"/>
              </a:rPr>
              <a:t>GEMS</a:t>
            </a:r>
            <a:r>
              <a:rPr lang="ko-KR" alt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고양덕양 B" pitchFamily="2" charset="-127"/>
                <a:ea typeface="고양덕양 B" pitchFamily="2" charset="-127"/>
              </a:rPr>
              <a:t> </a:t>
            </a:r>
            <a:r>
              <a:rPr lang="en-US" altLang="ko-KR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고양덕양 B" pitchFamily="2" charset="-127"/>
                <a:ea typeface="고양덕양 B" pitchFamily="2" charset="-127"/>
              </a:rPr>
              <a:t>development</a:t>
            </a:r>
            <a:endParaRPr lang="en-US" altLang="ko-KR" sz="2600" dirty="0" smtClean="0">
              <a:solidFill>
                <a:schemeClr val="tx1">
                  <a:lumMod val="65000"/>
                  <a:lumOff val="35000"/>
                </a:schemeClr>
              </a:solidFill>
              <a:latin typeface="고양덕양 B" pitchFamily="2" charset="-127"/>
              <a:ea typeface="고양덕양 B" pitchFamily="2" charset="-127"/>
            </a:endParaRPr>
          </a:p>
          <a:p>
            <a:pPr>
              <a:lnSpc>
                <a:spcPct val="120000"/>
              </a:lnSpc>
            </a:pPr>
            <a:endParaRPr lang="en-US" dirty="0">
              <a:solidFill>
                <a:schemeClr val="bg1">
                  <a:lumMod val="50000"/>
                </a:schemeClr>
              </a:solidFill>
              <a:latin typeface="고양덕양 B" pitchFamily="2" charset="-127"/>
              <a:ea typeface="고양덕양 B" pitchFamily="2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41504" y="2384729"/>
            <a:ext cx="3499295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고양덕양 B" pitchFamily="2" charset="-127"/>
                <a:ea typeface="고양덕양 B" pitchFamily="2" charset="-127"/>
              </a:rPr>
              <a:t>GEMS Level-2 data</a:t>
            </a:r>
            <a:endParaRPr lang="en-US" dirty="0">
              <a:solidFill>
                <a:schemeClr val="bg1">
                  <a:lumMod val="50000"/>
                </a:schemeClr>
              </a:solidFill>
              <a:latin typeface="고양덕양 B" pitchFamily="2" charset="-127"/>
              <a:ea typeface="고양덕양 B" pitchFamily="2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41504" y="3438974"/>
            <a:ext cx="4321061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고양덕양 B" pitchFamily="2" charset="-127"/>
                <a:ea typeface="고양덕양 B" pitchFamily="2" charset="-127"/>
              </a:rPr>
              <a:t>GEMS ground system</a:t>
            </a:r>
            <a:endParaRPr lang="en-US" dirty="0">
              <a:solidFill>
                <a:schemeClr val="bg1">
                  <a:lumMod val="50000"/>
                </a:schemeClr>
              </a:solidFill>
              <a:latin typeface="고양덕양 B" pitchFamily="2" charset="-127"/>
              <a:ea typeface="고양덕양 B" pitchFamily="2" charset="-127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441504" y="4523699"/>
            <a:ext cx="4428637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고양덕양 B" pitchFamily="2" charset="-127"/>
                <a:ea typeface="고양덕양 B" pitchFamily="2" charset="-127"/>
              </a:rPr>
              <a:t>Data validation plan</a:t>
            </a:r>
            <a:endParaRPr lang="en-US" dirty="0">
              <a:solidFill>
                <a:schemeClr val="bg1">
                  <a:lumMod val="50000"/>
                </a:schemeClr>
              </a:solidFill>
              <a:latin typeface="고양덕양 B" pitchFamily="2" charset="-127"/>
              <a:ea typeface="고양덕양 B" pitchFamily="2" charset="-127"/>
            </a:endParaRPr>
          </a:p>
        </p:txBody>
      </p:sp>
      <p:sp>
        <p:nvSpPr>
          <p:cNvPr id="58" name="제목 1"/>
          <p:cNvSpPr>
            <a:spLocks noGrp="1"/>
          </p:cNvSpPr>
          <p:nvPr>
            <p:ph type="title"/>
          </p:nvPr>
        </p:nvSpPr>
        <p:spPr>
          <a:xfrm>
            <a:off x="446988" y="1513205"/>
            <a:ext cx="2641652" cy="1325563"/>
          </a:xfrm>
        </p:spPr>
        <p:txBody>
          <a:bodyPr/>
          <a:lstStyle/>
          <a:p>
            <a:r>
              <a:rPr lang="en-US" altLang="ko-KR" dirty="0" smtClean="0"/>
              <a:t>Contents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30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66042" y="90044"/>
            <a:ext cx="664104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2800" b="1" dirty="0" smtClean="0">
                <a:solidFill>
                  <a:srgbClr val="002060"/>
                </a:solidFill>
                <a:latin typeface="+mj-ea"/>
                <a:ea typeface="+mj-ea"/>
                <a:cs typeface="Titillium" charset="0"/>
              </a:rPr>
              <a:t>Status of GEMS</a:t>
            </a:r>
            <a:endParaRPr lang="en-US" altLang="ko-KR" sz="2800" b="1" dirty="0">
              <a:solidFill>
                <a:srgbClr val="002060"/>
              </a:solidFill>
              <a:latin typeface="+mj-ea"/>
              <a:ea typeface="+mj-ea"/>
              <a:cs typeface="Titillium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46723" y="135453"/>
            <a:ext cx="650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300" dirty="0">
                <a:solidFill>
                  <a:srgbClr val="002060"/>
                </a:solidFill>
                <a:latin typeface="+mj-ea"/>
                <a:ea typeface="+mj-ea"/>
                <a:cs typeface="맑은고딕"/>
              </a:rPr>
              <a:t>1</a:t>
            </a:r>
          </a:p>
        </p:txBody>
      </p:sp>
      <p:grpSp>
        <p:nvGrpSpPr>
          <p:cNvPr id="78" name="그룹 77"/>
          <p:cNvGrpSpPr/>
          <p:nvPr/>
        </p:nvGrpSpPr>
        <p:grpSpPr>
          <a:xfrm>
            <a:off x="91328" y="1457326"/>
            <a:ext cx="8991599" cy="5429250"/>
            <a:chOff x="448569" y="1368254"/>
            <a:chExt cx="8355289" cy="4890344"/>
          </a:xfrm>
        </p:grpSpPr>
        <p:pic>
          <p:nvPicPr>
            <p:cNvPr id="79" name="그림 78">
              <a:extLst>
                <a:ext uri="{FF2B5EF4-FFF2-40B4-BE49-F238E27FC236}">
                  <a16:creationId xmlns:a16="http://schemas.microsoft.com/office/drawing/2014/main" xmlns="" id="{963CB5D1-A106-45A7-A7D8-F27E1B139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9" y="1368254"/>
              <a:ext cx="8355289" cy="4890344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2FCE0D52-589C-421A-9D92-A8F7C360CE3A}"/>
                </a:ext>
              </a:extLst>
            </p:cNvPr>
            <p:cNvSpPr txBox="1"/>
            <p:nvPr/>
          </p:nvSpPr>
          <p:spPr>
            <a:xfrm>
              <a:off x="4371162" y="4784062"/>
              <a:ext cx="1949990" cy="9604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r>
                <a:rPr kumimoji="1" lang="en-US" altLang="ko-KR" sz="120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2000 N-S x 697 E-W </a:t>
              </a:r>
            </a:p>
            <a:p>
              <a:r>
                <a:rPr kumimoji="1" lang="en-US" altLang="ko-KR" sz="120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x 8 times/day</a:t>
              </a:r>
            </a:p>
            <a:p>
              <a:r>
                <a:rPr kumimoji="1" lang="en-US" altLang="ko-KR" sz="1200" dirty="0">
                  <a:solidFill>
                    <a:srgbClr val="00000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= 11,152,000 spectrum/day</a:t>
              </a:r>
              <a:endParaRPr kumimoji="1" lang="ko-KR" altLang="en-US" sz="1200" dirty="0">
                <a:solidFill>
                  <a:srgbClr val="000000"/>
                </a:solidFill>
                <a:latin typeface="Verdana" panose="020B0604030504040204" pitchFamily="34" charset="0"/>
                <a:ea typeface="맑은 고딕"/>
                <a:cs typeface="Verdana" panose="020B0604030504040204" pitchFamily="34" charset="0"/>
              </a:endParaRPr>
            </a:p>
          </p:txBody>
        </p:sp>
      </p:grpSp>
      <p:grpSp>
        <p:nvGrpSpPr>
          <p:cNvPr id="81" name="그룹 80"/>
          <p:cNvGrpSpPr/>
          <p:nvPr/>
        </p:nvGrpSpPr>
        <p:grpSpPr>
          <a:xfrm>
            <a:off x="-3796" y="733835"/>
            <a:ext cx="12195795" cy="691552"/>
            <a:chOff x="-3796" y="876710"/>
            <a:chExt cx="12195795" cy="691552"/>
          </a:xfrm>
        </p:grpSpPr>
        <p:grpSp>
          <p:nvGrpSpPr>
            <p:cNvPr id="82" name="그룹 81"/>
            <p:cNvGrpSpPr/>
            <p:nvPr/>
          </p:nvGrpSpPr>
          <p:grpSpPr>
            <a:xfrm>
              <a:off x="-3796" y="958864"/>
              <a:ext cx="12195795" cy="609398"/>
              <a:chOff x="-3796" y="3849583"/>
              <a:chExt cx="12195795" cy="609398"/>
            </a:xfrm>
          </p:grpSpPr>
          <p:sp>
            <p:nvSpPr>
              <p:cNvPr id="84" name="직사각형 83"/>
              <p:cNvSpPr/>
              <p:nvPr/>
            </p:nvSpPr>
            <p:spPr>
              <a:xfrm>
                <a:off x="-3796" y="3971156"/>
                <a:ext cx="12195795" cy="378752"/>
              </a:xfrm>
              <a:prstGeom prst="rect">
                <a:avLst/>
              </a:prstGeom>
              <a:solidFill>
                <a:schemeClr val="bg1">
                  <a:lumMod val="85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85" name="직사각형 84"/>
              <p:cNvSpPr/>
              <p:nvPr/>
            </p:nvSpPr>
            <p:spPr>
              <a:xfrm>
                <a:off x="897634" y="3849583"/>
                <a:ext cx="9953246" cy="6093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altLang="ko-KR" sz="2400" b="1" spc="-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고양덕양 B" pitchFamily="2" charset="-127"/>
                    <a:ea typeface="고양덕양 B" pitchFamily="2" charset="-127"/>
                    <a:cs typeface="Arial" charset="0"/>
                  </a:rPr>
                  <a:t>Measurement Concept</a:t>
                </a:r>
                <a:endParaRPr lang="en-US" altLang="ko-KR" sz="2400" b="1" spc="-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고양덕양 B" pitchFamily="2" charset="-127"/>
                  <a:ea typeface="고양덕양 B" pitchFamily="2" charset="-127"/>
                  <a:cs typeface="Arial" charset="0"/>
                </a:endParaRPr>
              </a:p>
            </p:txBody>
          </p:sp>
        </p:grpSp>
        <p:pic>
          <p:nvPicPr>
            <p:cNvPr id="83" name="_x236707720" descr="EMB000021b8045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6452" y1="31061" x2="6452" y2="31061"/>
                          <a14:foregroundMark x1="72581" y1="51515" x2="72581" y2="515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90" y="876710"/>
              <a:ext cx="539385" cy="574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8223" y="1651713"/>
            <a:ext cx="4507942" cy="301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191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66042" y="90044"/>
            <a:ext cx="664104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2800" b="1" dirty="0" smtClean="0">
                <a:solidFill>
                  <a:srgbClr val="002060"/>
                </a:solidFill>
                <a:latin typeface="+mj-ea"/>
                <a:ea typeface="+mj-ea"/>
                <a:cs typeface="Titillium" charset="0"/>
              </a:rPr>
              <a:t>Status of GEMS</a:t>
            </a:r>
            <a:endParaRPr lang="en-US" altLang="ko-KR" sz="2800" b="1" dirty="0">
              <a:solidFill>
                <a:srgbClr val="002060"/>
              </a:solidFill>
              <a:latin typeface="+mj-ea"/>
              <a:ea typeface="+mj-ea"/>
              <a:cs typeface="Titillium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46723" y="135453"/>
            <a:ext cx="650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300" dirty="0">
                <a:solidFill>
                  <a:srgbClr val="002060"/>
                </a:solidFill>
                <a:latin typeface="+mj-ea"/>
                <a:ea typeface="+mj-ea"/>
                <a:cs typeface="맑은고딕"/>
              </a:rPr>
              <a:t>1</a:t>
            </a:r>
          </a:p>
        </p:txBody>
      </p:sp>
      <p:grpSp>
        <p:nvGrpSpPr>
          <p:cNvPr id="81" name="그룹 80"/>
          <p:cNvGrpSpPr/>
          <p:nvPr/>
        </p:nvGrpSpPr>
        <p:grpSpPr>
          <a:xfrm>
            <a:off x="-3796" y="733835"/>
            <a:ext cx="12195795" cy="654618"/>
            <a:chOff x="-3796" y="876710"/>
            <a:chExt cx="12195795" cy="654618"/>
          </a:xfrm>
        </p:grpSpPr>
        <p:grpSp>
          <p:nvGrpSpPr>
            <p:cNvPr id="82" name="그룹 81"/>
            <p:cNvGrpSpPr/>
            <p:nvPr/>
          </p:nvGrpSpPr>
          <p:grpSpPr>
            <a:xfrm>
              <a:off x="-3796" y="958864"/>
              <a:ext cx="12195795" cy="572464"/>
              <a:chOff x="-3796" y="3849583"/>
              <a:chExt cx="12195795" cy="572464"/>
            </a:xfrm>
          </p:grpSpPr>
          <p:sp>
            <p:nvSpPr>
              <p:cNvPr id="84" name="직사각형 83"/>
              <p:cNvSpPr/>
              <p:nvPr/>
            </p:nvSpPr>
            <p:spPr>
              <a:xfrm>
                <a:off x="-3796" y="3971156"/>
                <a:ext cx="12195795" cy="378752"/>
              </a:xfrm>
              <a:prstGeom prst="rect">
                <a:avLst/>
              </a:prstGeom>
              <a:solidFill>
                <a:schemeClr val="bg1">
                  <a:lumMod val="85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85" name="직사각형 84"/>
              <p:cNvSpPr/>
              <p:nvPr/>
            </p:nvSpPr>
            <p:spPr>
              <a:xfrm>
                <a:off x="897634" y="3849583"/>
                <a:ext cx="9953246" cy="5724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altLang="ko-KR" sz="2400" b="1" spc="-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고양덕양 B" pitchFamily="2" charset="-127"/>
                    <a:ea typeface="고양덕양 B" pitchFamily="2" charset="-127"/>
                    <a:cs typeface="Arial" charset="0"/>
                  </a:rPr>
                  <a:t>Instrument tests</a:t>
                </a:r>
                <a:endParaRPr lang="en-US" altLang="ko-KR" sz="2400" b="1" spc="-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고양덕양 B" pitchFamily="2" charset="-127"/>
                  <a:ea typeface="고양덕양 B" pitchFamily="2" charset="-127"/>
                  <a:cs typeface="Arial" charset="0"/>
                </a:endParaRPr>
              </a:p>
            </p:txBody>
          </p:sp>
        </p:grpSp>
        <p:pic>
          <p:nvPicPr>
            <p:cNvPr id="83" name="_x236707720" descr="EMB000021b8045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452" y1="31061" x2="6452" y2="31061"/>
                          <a14:foregroundMark x1="72581" y1="51515" x2="72581" y2="515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90" y="876710"/>
              <a:ext cx="539385" cy="574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531" y="1546959"/>
            <a:ext cx="4845778" cy="349120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5644" y="3078807"/>
            <a:ext cx="5435714" cy="313298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43798" y="4912659"/>
            <a:ext cx="37572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1">
              <a:lnSpc>
                <a:spcPct val="150000"/>
              </a:lnSpc>
            </a:pPr>
            <a:r>
              <a:rPr lang="en-US" altLang="ko-KR" sz="2000" b="1" dirty="0" smtClean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&lt; Ready for vibration test</a:t>
            </a:r>
            <a:r>
              <a:rPr lang="ko-KR" altLang="en-US" sz="2000" b="1" dirty="0" smtClean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lang="en-US" altLang="ko-KR" sz="2000" b="1" dirty="0" smtClean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&gt;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67443" y="6104964"/>
            <a:ext cx="37572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1">
              <a:lnSpc>
                <a:spcPct val="150000"/>
              </a:lnSpc>
            </a:pPr>
            <a:r>
              <a:rPr lang="en-US" altLang="ko-KR" sz="2000" b="1" dirty="0" smtClean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&lt; Result of vibration test </a:t>
            </a:r>
            <a:r>
              <a:rPr lang="ko-KR" altLang="en-US" sz="2000" b="1" dirty="0" smtClean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lang="en-US" altLang="ko-KR" sz="2000" b="1" dirty="0" smtClean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764771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66042" y="90044"/>
            <a:ext cx="664104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2800" b="1" dirty="0" smtClean="0">
                <a:solidFill>
                  <a:srgbClr val="002060"/>
                </a:solidFill>
                <a:latin typeface="+mj-ea"/>
                <a:ea typeface="+mj-ea"/>
                <a:cs typeface="Titillium" charset="0"/>
              </a:rPr>
              <a:t>Status of GEMS</a:t>
            </a:r>
            <a:endParaRPr lang="en-US" altLang="ko-KR" sz="2800" b="1" dirty="0">
              <a:solidFill>
                <a:srgbClr val="002060"/>
              </a:solidFill>
              <a:latin typeface="+mj-ea"/>
              <a:ea typeface="+mj-ea"/>
              <a:cs typeface="Titillium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46723" y="135453"/>
            <a:ext cx="650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300" dirty="0">
                <a:solidFill>
                  <a:srgbClr val="002060"/>
                </a:solidFill>
                <a:latin typeface="+mj-ea"/>
                <a:ea typeface="+mj-ea"/>
                <a:cs typeface="맑은고딕"/>
              </a:rPr>
              <a:t>1</a:t>
            </a:r>
          </a:p>
        </p:txBody>
      </p:sp>
      <p:grpSp>
        <p:nvGrpSpPr>
          <p:cNvPr id="81" name="그룹 80"/>
          <p:cNvGrpSpPr/>
          <p:nvPr/>
        </p:nvGrpSpPr>
        <p:grpSpPr>
          <a:xfrm>
            <a:off x="-3796" y="733835"/>
            <a:ext cx="12195795" cy="654618"/>
            <a:chOff x="-3796" y="876710"/>
            <a:chExt cx="12195795" cy="654618"/>
          </a:xfrm>
        </p:grpSpPr>
        <p:grpSp>
          <p:nvGrpSpPr>
            <p:cNvPr id="82" name="그룹 81"/>
            <p:cNvGrpSpPr/>
            <p:nvPr/>
          </p:nvGrpSpPr>
          <p:grpSpPr>
            <a:xfrm>
              <a:off x="-3796" y="958864"/>
              <a:ext cx="12195795" cy="572464"/>
              <a:chOff x="-3796" y="3849583"/>
              <a:chExt cx="12195795" cy="572464"/>
            </a:xfrm>
          </p:grpSpPr>
          <p:sp>
            <p:nvSpPr>
              <p:cNvPr id="84" name="직사각형 83"/>
              <p:cNvSpPr/>
              <p:nvPr/>
            </p:nvSpPr>
            <p:spPr>
              <a:xfrm>
                <a:off x="-3796" y="3971156"/>
                <a:ext cx="12195795" cy="378752"/>
              </a:xfrm>
              <a:prstGeom prst="rect">
                <a:avLst/>
              </a:prstGeom>
              <a:solidFill>
                <a:schemeClr val="bg1">
                  <a:lumMod val="85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85" name="직사각형 84"/>
              <p:cNvSpPr/>
              <p:nvPr/>
            </p:nvSpPr>
            <p:spPr>
              <a:xfrm>
                <a:off x="897634" y="3849583"/>
                <a:ext cx="9953246" cy="5724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altLang="ko-KR" sz="2400" b="1" spc="-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고양덕양 B" pitchFamily="2" charset="-127"/>
                    <a:ea typeface="고양덕양 B" pitchFamily="2" charset="-127"/>
                    <a:cs typeface="Arial" charset="0"/>
                  </a:rPr>
                  <a:t>Measurement schedule and IOT plan</a:t>
                </a:r>
                <a:endParaRPr lang="en-US" altLang="ko-KR" sz="2400" b="1" spc="-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고양덕양 B" pitchFamily="2" charset="-127"/>
                  <a:ea typeface="고양덕양 B" pitchFamily="2" charset="-127"/>
                  <a:cs typeface="Arial" charset="0"/>
                </a:endParaRPr>
              </a:p>
            </p:txBody>
          </p:sp>
        </p:grpSp>
        <p:pic>
          <p:nvPicPr>
            <p:cNvPr id="83" name="_x236707720" descr="EMB000021b8045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452" y1="31061" x2="6452" y2="31061"/>
                          <a14:foregroundMark x1="72581" y1="51515" x2="72581" y2="515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90" y="876710"/>
              <a:ext cx="539385" cy="574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37" y="1402449"/>
            <a:ext cx="3756653" cy="5347974"/>
          </a:xfrm>
          <a:prstGeom prst="rect">
            <a:avLst/>
          </a:prstGeom>
        </p:spPr>
      </p:pic>
      <p:grpSp>
        <p:nvGrpSpPr>
          <p:cNvPr id="5" name="그룹 4"/>
          <p:cNvGrpSpPr/>
          <p:nvPr/>
        </p:nvGrpSpPr>
        <p:grpSpPr>
          <a:xfrm>
            <a:off x="4867044" y="2027463"/>
            <a:ext cx="7102093" cy="2291709"/>
            <a:chOff x="4867044" y="2027463"/>
            <a:chExt cx="7102093" cy="2291709"/>
          </a:xfrm>
        </p:grpSpPr>
        <p:sp>
          <p:nvSpPr>
            <p:cNvPr id="16" name="TextBox 15"/>
            <p:cNvSpPr txBox="1"/>
            <p:nvPr/>
          </p:nvSpPr>
          <p:spPr>
            <a:xfrm>
              <a:off x="5271246" y="3765174"/>
              <a:ext cx="631240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latinLnBrk="1">
                <a:lnSpc>
                  <a:spcPct val="150000"/>
                </a:lnSpc>
              </a:pPr>
              <a:r>
                <a:rPr lang="en-US" altLang="ko-KR" sz="2000" b="1" dirty="0" smtClean="0">
                  <a:solidFill>
                    <a:prstClr val="black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&lt; Instrument activation and commissioning timeline </a:t>
              </a:r>
              <a:r>
                <a:rPr lang="ko-KR" altLang="en-US" sz="2000" b="1" dirty="0" smtClean="0">
                  <a:solidFill>
                    <a:prstClr val="black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 </a:t>
              </a:r>
              <a:r>
                <a:rPr lang="en-US" altLang="ko-KR" sz="2000" b="1" dirty="0" smtClean="0">
                  <a:solidFill>
                    <a:prstClr val="black"/>
                  </a:solidFill>
                  <a:latin typeface="Arial Unicode MS" panose="020B0604020202020204" pitchFamily="50" charset="-127"/>
                  <a:ea typeface="Arial Unicode MS" panose="020B0604020202020204" pitchFamily="50" charset="-127"/>
                  <a:cs typeface="Arial Unicode MS" panose="020B0604020202020204" pitchFamily="50" charset="-127"/>
                </a:rPr>
                <a:t>&gt;</a:t>
              </a:r>
            </a:p>
          </p:txBody>
        </p:sp>
        <p:pic>
          <p:nvPicPr>
            <p:cNvPr id="14" name="_x388286560" descr="EMB00003478220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7044" y="2027463"/>
              <a:ext cx="7102093" cy="1773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4813254" y="4795159"/>
            <a:ext cx="70380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000" b="1" dirty="0" smtClean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GEMS-Specific </a:t>
            </a:r>
            <a:r>
              <a:rPr lang="en-US" altLang="ko-KR" sz="2000" b="1" dirty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Activation duration is </a:t>
            </a:r>
            <a:r>
              <a:rPr lang="en-US" altLang="ko-KR" sz="2000" b="1" dirty="0">
                <a:solidFill>
                  <a:srgbClr val="FF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30 </a:t>
            </a:r>
            <a:r>
              <a:rPr lang="en-US" altLang="ko-KR" sz="2000" b="1" dirty="0" smtClean="0">
                <a:solidFill>
                  <a:srgbClr val="FF0000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days</a:t>
            </a:r>
            <a:r>
              <a:rPr lang="en-US" altLang="ko-KR" sz="2000" b="1" dirty="0" smtClean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out </a:t>
            </a:r>
            <a:r>
              <a:rPr lang="en-US" altLang="ko-KR" sz="2000" b="1" dirty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of 6 months of </a:t>
            </a:r>
            <a:r>
              <a:rPr lang="en-US" altLang="ko-KR" sz="2000" b="1" dirty="0" smtClean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GK-2B </a:t>
            </a:r>
            <a:r>
              <a:rPr lang="en-US" altLang="ko-KR" sz="2000" b="1" dirty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IOT </a:t>
            </a:r>
            <a:r>
              <a:rPr lang="en-US" altLang="ko-KR" sz="2000" b="1" dirty="0" smtClean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Phase</a:t>
            </a:r>
            <a:r>
              <a:rPr lang="en-US" altLang="ko-KR" sz="2000" b="1" dirty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 </a:t>
            </a:r>
            <a:r>
              <a:rPr lang="en-US" altLang="ko-KR" sz="2000" b="1" dirty="0" smtClean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to </a:t>
            </a:r>
            <a:r>
              <a:rPr lang="en-US" altLang="ko-KR" sz="2000" b="1" dirty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avoid the GEMS-GOCI II Mission Operation </a:t>
            </a:r>
            <a:r>
              <a:rPr lang="en-US" altLang="ko-KR" sz="2000" b="1" dirty="0" smtClean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Confliction</a:t>
            </a:r>
            <a:endParaRPr lang="en-US" altLang="ko-KR" sz="2000" b="1" dirty="0">
              <a:solidFill>
                <a:prstClr val="black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41723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2" y="1252074"/>
            <a:ext cx="10067364" cy="5563933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246723" y="135453"/>
            <a:ext cx="650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300" dirty="0">
                <a:solidFill>
                  <a:srgbClr val="002060"/>
                </a:solidFill>
                <a:latin typeface="+mj-ea"/>
                <a:ea typeface="+mj-ea"/>
                <a:cs typeface="맑은고딕"/>
              </a:rPr>
              <a:t>2</a:t>
            </a:r>
          </a:p>
        </p:txBody>
      </p:sp>
      <p:grpSp>
        <p:nvGrpSpPr>
          <p:cNvPr id="17" name="그룹 16"/>
          <p:cNvGrpSpPr/>
          <p:nvPr/>
        </p:nvGrpSpPr>
        <p:grpSpPr>
          <a:xfrm>
            <a:off x="-3796" y="733835"/>
            <a:ext cx="12195795" cy="654618"/>
            <a:chOff x="-3796" y="876710"/>
            <a:chExt cx="12195795" cy="654618"/>
          </a:xfrm>
        </p:grpSpPr>
        <p:grpSp>
          <p:nvGrpSpPr>
            <p:cNvPr id="18" name="그룹 17"/>
            <p:cNvGrpSpPr/>
            <p:nvPr/>
          </p:nvGrpSpPr>
          <p:grpSpPr>
            <a:xfrm>
              <a:off x="-3796" y="958864"/>
              <a:ext cx="12195795" cy="572464"/>
              <a:chOff x="-3796" y="3849583"/>
              <a:chExt cx="12195795" cy="572464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-3796" y="3971156"/>
                <a:ext cx="12195795" cy="378752"/>
              </a:xfrm>
              <a:prstGeom prst="rect">
                <a:avLst/>
              </a:prstGeom>
              <a:solidFill>
                <a:schemeClr val="bg1">
                  <a:lumMod val="85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22" name="직사각형 21"/>
              <p:cNvSpPr/>
              <p:nvPr/>
            </p:nvSpPr>
            <p:spPr>
              <a:xfrm>
                <a:off x="897634" y="3849583"/>
                <a:ext cx="9953246" cy="5724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altLang="ko-KR" sz="2400" b="1" spc="-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고양덕양 B" pitchFamily="2" charset="-127"/>
                    <a:ea typeface="고양덕양 B" pitchFamily="2" charset="-127"/>
                    <a:cs typeface="Arial" charset="0"/>
                  </a:rPr>
                  <a:t>GEMS algorithm development</a:t>
                </a:r>
                <a:endParaRPr lang="en-US" altLang="ko-KR" sz="2400" b="1" spc="-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고양덕양 B" pitchFamily="2" charset="-127"/>
                  <a:ea typeface="고양덕양 B" pitchFamily="2" charset="-127"/>
                  <a:cs typeface="Arial" charset="0"/>
                </a:endParaRPr>
              </a:p>
            </p:txBody>
          </p:sp>
        </p:grpSp>
        <p:pic>
          <p:nvPicPr>
            <p:cNvPr id="19" name="_x236707720" descr="EMB000021b8045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6452" y1="31061" x2="6452" y2="31061"/>
                          <a14:foregroundMark x1="72581" y1="51515" x2="72581" y2="515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90" y="876710"/>
              <a:ext cx="539385" cy="574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Box 22"/>
          <p:cNvSpPr txBox="1"/>
          <p:nvPr/>
        </p:nvSpPr>
        <p:spPr>
          <a:xfrm>
            <a:off x="1066042" y="90044"/>
            <a:ext cx="664104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2800" b="1" dirty="0" smtClean="0">
                <a:solidFill>
                  <a:srgbClr val="002060"/>
                </a:solidFill>
                <a:latin typeface="+mj-ea"/>
                <a:ea typeface="+mj-ea"/>
                <a:cs typeface="Titillium" charset="0"/>
              </a:rPr>
              <a:t>GEMS Level-2 data</a:t>
            </a:r>
            <a:endParaRPr lang="en-US" altLang="ko-KR" sz="2800" b="1" dirty="0">
              <a:solidFill>
                <a:srgbClr val="002060"/>
              </a:solidFill>
              <a:latin typeface="+mj-ea"/>
              <a:ea typeface="+mj-ea"/>
              <a:cs typeface="Titill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740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246723" y="135453"/>
            <a:ext cx="650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300" dirty="0">
                <a:solidFill>
                  <a:srgbClr val="002060"/>
                </a:solidFill>
                <a:latin typeface="+mj-ea"/>
                <a:ea typeface="+mj-ea"/>
                <a:cs typeface="맑은고딕"/>
              </a:rPr>
              <a:t>2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xmlns="" id="{95496A97-9F99-451B-8215-5C537C78B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938" y="1200150"/>
            <a:ext cx="8779001" cy="5609035"/>
          </a:xfrm>
          <a:prstGeom prst="rect">
            <a:avLst/>
          </a:prstGeom>
        </p:spPr>
      </p:pic>
      <p:grpSp>
        <p:nvGrpSpPr>
          <p:cNvPr id="15" name="그룹 14"/>
          <p:cNvGrpSpPr/>
          <p:nvPr/>
        </p:nvGrpSpPr>
        <p:grpSpPr>
          <a:xfrm>
            <a:off x="-3796" y="733835"/>
            <a:ext cx="12195795" cy="654618"/>
            <a:chOff x="-3796" y="876710"/>
            <a:chExt cx="12195795" cy="654618"/>
          </a:xfrm>
        </p:grpSpPr>
        <p:grpSp>
          <p:nvGrpSpPr>
            <p:cNvPr id="16" name="그룹 15"/>
            <p:cNvGrpSpPr/>
            <p:nvPr/>
          </p:nvGrpSpPr>
          <p:grpSpPr>
            <a:xfrm>
              <a:off x="-3796" y="958864"/>
              <a:ext cx="12195795" cy="572464"/>
              <a:chOff x="-3796" y="3849583"/>
              <a:chExt cx="12195795" cy="572464"/>
            </a:xfrm>
          </p:grpSpPr>
          <p:sp>
            <p:nvSpPr>
              <p:cNvPr id="18" name="직사각형 17"/>
              <p:cNvSpPr/>
              <p:nvPr/>
            </p:nvSpPr>
            <p:spPr>
              <a:xfrm>
                <a:off x="-3796" y="3971156"/>
                <a:ext cx="12195795" cy="378752"/>
              </a:xfrm>
              <a:prstGeom prst="rect">
                <a:avLst/>
              </a:prstGeom>
              <a:solidFill>
                <a:schemeClr val="bg1">
                  <a:lumMod val="85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9" name="직사각형 18"/>
              <p:cNvSpPr/>
              <p:nvPr/>
            </p:nvSpPr>
            <p:spPr>
              <a:xfrm>
                <a:off x="897634" y="3849583"/>
                <a:ext cx="9953246" cy="5724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altLang="ko-KR" sz="2400" b="1" spc="-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고양덕양 B" pitchFamily="2" charset="-127"/>
                    <a:ea typeface="고양덕양 B" pitchFamily="2" charset="-127"/>
                    <a:cs typeface="Arial" charset="0"/>
                  </a:rPr>
                  <a:t>Data Processing (L0-L1-L2)</a:t>
                </a:r>
                <a:endParaRPr lang="en-US" altLang="ko-KR" sz="2400" b="1" spc="-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고양덕양 B" pitchFamily="2" charset="-127"/>
                  <a:ea typeface="고양덕양 B" pitchFamily="2" charset="-127"/>
                  <a:cs typeface="Arial" charset="0"/>
                </a:endParaRPr>
              </a:p>
            </p:txBody>
          </p:sp>
        </p:grpSp>
        <p:pic>
          <p:nvPicPr>
            <p:cNvPr id="17" name="_x236707720" descr="EMB000021b8045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6452" y1="31061" x2="6452" y2="31061"/>
                          <a14:foregroundMark x1="72581" y1="51515" x2="72581" y2="515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90" y="876710"/>
              <a:ext cx="539385" cy="574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1066042" y="90044"/>
            <a:ext cx="664104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2800" b="1" dirty="0" smtClean="0">
                <a:solidFill>
                  <a:srgbClr val="002060"/>
                </a:solidFill>
                <a:latin typeface="+mj-ea"/>
                <a:ea typeface="+mj-ea"/>
                <a:cs typeface="Titillium" charset="0"/>
              </a:rPr>
              <a:t>GEMS Level-2 data</a:t>
            </a:r>
            <a:endParaRPr lang="en-US" altLang="ko-KR" sz="2800" b="1" dirty="0">
              <a:solidFill>
                <a:srgbClr val="002060"/>
              </a:solidFill>
              <a:latin typeface="+mj-ea"/>
              <a:ea typeface="+mj-ea"/>
              <a:cs typeface="Titill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950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246723" y="135453"/>
            <a:ext cx="650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300" dirty="0">
                <a:solidFill>
                  <a:srgbClr val="002060"/>
                </a:solidFill>
                <a:latin typeface="+mj-ea"/>
                <a:ea typeface="+mj-ea"/>
                <a:cs typeface="맑은고딕"/>
              </a:rPr>
              <a:t>2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76E32DA2-4422-4BDE-BD37-19CF3393A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199" y="1414291"/>
            <a:ext cx="7921625" cy="5365680"/>
          </a:xfrm>
          <a:prstGeom prst="rect">
            <a:avLst/>
          </a:prstGeom>
        </p:spPr>
      </p:pic>
      <p:grpSp>
        <p:nvGrpSpPr>
          <p:cNvPr id="15" name="그룹 14"/>
          <p:cNvGrpSpPr/>
          <p:nvPr/>
        </p:nvGrpSpPr>
        <p:grpSpPr>
          <a:xfrm>
            <a:off x="-3796" y="733835"/>
            <a:ext cx="12195795" cy="691552"/>
            <a:chOff x="-3796" y="876710"/>
            <a:chExt cx="12195795" cy="691552"/>
          </a:xfrm>
        </p:grpSpPr>
        <p:grpSp>
          <p:nvGrpSpPr>
            <p:cNvPr id="16" name="그룹 15"/>
            <p:cNvGrpSpPr/>
            <p:nvPr/>
          </p:nvGrpSpPr>
          <p:grpSpPr>
            <a:xfrm>
              <a:off x="-3796" y="958864"/>
              <a:ext cx="12195795" cy="609398"/>
              <a:chOff x="-3796" y="3849583"/>
              <a:chExt cx="12195795" cy="609398"/>
            </a:xfrm>
          </p:grpSpPr>
          <p:sp>
            <p:nvSpPr>
              <p:cNvPr id="18" name="직사각형 17"/>
              <p:cNvSpPr/>
              <p:nvPr/>
            </p:nvSpPr>
            <p:spPr>
              <a:xfrm>
                <a:off x="-3796" y="3971156"/>
                <a:ext cx="12195795" cy="378752"/>
              </a:xfrm>
              <a:prstGeom prst="rect">
                <a:avLst/>
              </a:prstGeom>
              <a:solidFill>
                <a:schemeClr val="bg1">
                  <a:lumMod val="85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19" name="직사각형 18"/>
              <p:cNvSpPr/>
              <p:nvPr/>
            </p:nvSpPr>
            <p:spPr>
              <a:xfrm>
                <a:off x="897634" y="3849583"/>
                <a:ext cx="9953246" cy="6093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altLang="ko-KR" sz="2400" b="1" spc="-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고양덕양 B" pitchFamily="2" charset="-127"/>
                    <a:ea typeface="고양덕양 B" pitchFamily="2" charset="-127"/>
                    <a:cs typeface="Arial" charset="0"/>
                  </a:rPr>
                  <a:t>Level-2 Processor Interface</a:t>
                </a:r>
                <a:endParaRPr lang="en-US" altLang="ko-KR" sz="2400" b="1" spc="-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고양덕양 B" pitchFamily="2" charset="-127"/>
                  <a:ea typeface="고양덕양 B" pitchFamily="2" charset="-127"/>
                  <a:cs typeface="Arial" charset="0"/>
                </a:endParaRPr>
              </a:p>
            </p:txBody>
          </p:sp>
        </p:grpSp>
        <p:pic>
          <p:nvPicPr>
            <p:cNvPr id="17" name="_x236707720" descr="EMB000021b8045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6452" y1="31061" x2="6452" y2="31061"/>
                          <a14:foregroundMark x1="72581" y1="51515" x2="72581" y2="515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90" y="876710"/>
              <a:ext cx="539385" cy="574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Box 21"/>
          <p:cNvSpPr txBox="1"/>
          <p:nvPr/>
        </p:nvSpPr>
        <p:spPr>
          <a:xfrm>
            <a:off x="8239125" y="2446406"/>
            <a:ext cx="37572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000" b="1" dirty="0" smtClean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Processing step by step</a:t>
            </a:r>
          </a:p>
          <a:p>
            <a:pPr marL="285750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000" b="1" dirty="0" smtClean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Time limit (30 minutes)</a:t>
            </a:r>
          </a:p>
          <a:p>
            <a:pPr marL="285750" indent="-285750" latinLnBrk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ko-KR" sz="2000" b="1" dirty="0" smtClean="0">
                <a:solidFill>
                  <a:prstClr val="black"/>
                </a:solidFill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Re-processing at night (TBD)</a:t>
            </a:r>
            <a:endParaRPr lang="ko-KR" altLang="en-US" sz="2000" b="1" dirty="0">
              <a:solidFill>
                <a:prstClr val="black"/>
              </a:solidFill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6042" y="90044"/>
            <a:ext cx="664104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2800" b="1" dirty="0" smtClean="0">
                <a:solidFill>
                  <a:srgbClr val="002060"/>
                </a:solidFill>
                <a:latin typeface="+mj-ea"/>
                <a:ea typeface="+mj-ea"/>
                <a:cs typeface="Titillium" charset="0"/>
              </a:rPr>
              <a:t>GEMS Level-2 data</a:t>
            </a:r>
            <a:endParaRPr lang="en-US" altLang="ko-KR" sz="2800" b="1" dirty="0">
              <a:solidFill>
                <a:srgbClr val="002060"/>
              </a:solidFill>
              <a:latin typeface="+mj-ea"/>
              <a:ea typeface="+mj-ea"/>
              <a:cs typeface="Titill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528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/>
          <p:cNvSpPr txBox="1"/>
          <p:nvPr/>
        </p:nvSpPr>
        <p:spPr>
          <a:xfrm>
            <a:off x="246723" y="135453"/>
            <a:ext cx="650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-300" dirty="0">
                <a:solidFill>
                  <a:srgbClr val="002060"/>
                </a:solidFill>
                <a:latin typeface="+mj-ea"/>
                <a:ea typeface="+mj-ea"/>
                <a:cs typeface="맑은고딕"/>
              </a:rPr>
              <a:t>2</a:t>
            </a:r>
          </a:p>
        </p:txBody>
      </p:sp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xmlns="" id="{450DDD44-2E7D-4901-BC30-2367455E0B8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28776" y="1467853"/>
          <a:ext cx="9143999" cy="5193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865">
                  <a:extLst>
                    <a:ext uri="{9D8B030D-6E8A-4147-A177-3AD203B41FA5}">
                      <a16:colId xmlns:a16="http://schemas.microsoft.com/office/drawing/2014/main" xmlns="" val="1212953701"/>
                    </a:ext>
                  </a:extLst>
                </a:gridCol>
                <a:gridCol w="1136342">
                  <a:extLst>
                    <a:ext uri="{9D8B030D-6E8A-4147-A177-3AD203B41FA5}">
                      <a16:colId xmlns:a16="http://schemas.microsoft.com/office/drawing/2014/main" xmlns="" val="1759492207"/>
                    </a:ext>
                  </a:extLst>
                </a:gridCol>
                <a:gridCol w="1003176">
                  <a:extLst>
                    <a:ext uri="{9D8B030D-6E8A-4147-A177-3AD203B41FA5}">
                      <a16:colId xmlns:a16="http://schemas.microsoft.com/office/drawing/2014/main" xmlns="" val="3579135370"/>
                    </a:ext>
                  </a:extLst>
                </a:gridCol>
                <a:gridCol w="683579">
                  <a:extLst>
                    <a:ext uri="{9D8B030D-6E8A-4147-A177-3AD203B41FA5}">
                      <a16:colId xmlns:a16="http://schemas.microsoft.com/office/drawing/2014/main" xmlns="" val="2592101728"/>
                    </a:ext>
                  </a:extLst>
                </a:gridCol>
                <a:gridCol w="754602">
                  <a:extLst>
                    <a:ext uri="{9D8B030D-6E8A-4147-A177-3AD203B41FA5}">
                      <a16:colId xmlns:a16="http://schemas.microsoft.com/office/drawing/2014/main" xmlns="" val="2780178078"/>
                    </a:ext>
                  </a:extLst>
                </a:gridCol>
                <a:gridCol w="861135">
                  <a:extLst>
                    <a:ext uri="{9D8B030D-6E8A-4147-A177-3AD203B41FA5}">
                      <a16:colId xmlns:a16="http://schemas.microsoft.com/office/drawing/2014/main" xmlns="" val="1603017722"/>
                    </a:ext>
                  </a:extLst>
                </a:gridCol>
                <a:gridCol w="852255">
                  <a:extLst>
                    <a:ext uri="{9D8B030D-6E8A-4147-A177-3AD203B41FA5}">
                      <a16:colId xmlns:a16="http://schemas.microsoft.com/office/drawing/2014/main" xmlns="" val="1914515589"/>
                    </a:ext>
                  </a:extLst>
                </a:gridCol>
                <a:gridCol w="710212">
                  <a:extLst>
                    <a:ext uri="{9D8B030D-6E8A-4147-A177-3AD203B41FA5}">
                      <a16:colId xmlns:a16="http://schemas.microsoft.com/office/drawing/2014/main" xmlns="" val="2437681186"/>
                    </a:ext>
                  </a:extLst>
                </a:gridCol>
                <a:gridCol w="1091954">
                  <a:extLst>
                    <a:ext uri="{9D8B030D-6E8A-4147-A177-3AD203B41FA5}">
                      <a16:colId xmlns:a16="http://schemas.microsoft.com/office/drawing/2014/main" xmlns="" val="2263939972"/>
                    </a:ext>
                  </a:extLst>
                </a:gridCol>
                <a:gridCol w="514906">
                  <a:extLst>
                    <a:ext uri="{9D8B030D-6E8A-4147-A177-3AD203B41FA5}">
                      <a16:colId xmlns:a16="http://schemas.microsoft.com/office/drawing/2014/main" xmlns="" val="2386794952"/>
                    </a:ext>
                  </a:extLst>
                </a:gridCol>
                <a:gridCol w="1017973">
                  <a:extLst>
                    <a:ext uri="{9D8B030D-6E8A-4147-A177-3AD203B41FA5}">
                      <a16:colId xmlns:a16="http://schemas.microsoft.com/office/drawing/2014/main" xmlns="" val="1871407056"/>
                    </a:ext>
                  </a:extLst>
                </a:gridCol>
              </a:tblGrid>
              <a:tr h="384689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/>
                          <a:cs typeface="Arial" panose="020B0604020202020204" pitchFamily="34" charset="0"/>
                        </a:rPr>
                        <a:t>Num</a:t>
                      </a:r>
                      <a:endParaRPr lang="ko-KR" sz="110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1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Product</a:t>
                      </a:r>
                      <a:endParaRPr lang="ko-KR" sz="110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1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Importance</a:t>
                      </a:r>
                    </a:p>
                  </a:txBody>
                  <a:tcPr marL="51435" marR="51435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b="1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Min</a:t>
                      </a:r>
                    </a:p>
                    <a:p>
                      <a:pPr algn="ctr" latinLnBrk="0"/>
                      <a:r>
                        <a:rPr lang="en-US" sz="110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(cm</a:t>
                      </a:r>
                      <a:r>
                        <a:rPr lang="en-US" sz="1100" kern="1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-2</a:t>
                      </a:r>
                      <a:r>
                        <a:rPr lang="en-US" sz="110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ko-KR" sz="110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b="1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Max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(cm</a:t>
                      </a:r>
                      <a:r>
                        <a:rPr lang="en-US" sz="1100" kern="1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-2</a:t>
                      </a:r>
                      <a:r>
                        <a:rPr lang="en-US" sz="110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ko-KR" altLang="en-US" sz="110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1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Nominal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(cm</a:t>
                      </a:r>
                      <a:r>
                        <a:rPr lang="en-US" sz="1100" kern="1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-2</a:t>
                      </a:r>
                      <a:r>
                        <a:rPr lang="en-US" sz="1100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ko-KR" altLang="en-US" sz="110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1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Accuracy</a:t>
                      </a:r>
                      <a:endParaRPr lang="ko-KR" sz="110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b="1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Window</a:t>
                      </a:r>
                    </a:p>
                    <a:p>
                      <a:pPr algn="ctr" latinLnBrk="0"/>
                      <a:r>
                        <a:rPr lang="en-US" sz="1100" b="1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(nm)</a:t>
                      </a:r>
                      <a:endParaRPr lang="ko-KR" sz="1100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1" kern="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Spat </a:t>
                      </a:r>
                      <a:r>
                        <a:rPr lang="en-US" altLang="ko-KR" sz="1100" b="1" kern="1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Resol</a:t>
                      </a:r>
                      <a:r>
                        <a:rPr lang="en-US" altLang="ko-KR" sz="1100" b="1" kern="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(km</a:t>
                      </a:r>
                      <a:r>
                        <a:rPr lang="en-US" altLang="ko-KR" sz="1100" b="1" kern="10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altLang="ko-KR" sz="1100" b="1" kern="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)@Seoul</a:t>
                      </a:r>
                      <a:endParaRPr lang="ko-KR" sz="1100" b="1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SZA</a:t>
                      </a:r>
                    </a:p>
                    <a:p>
                      <a:pPr algn="ctr"/>
                      <a:r>
                        <a:rPr lang="en-US" altLang="ko-KR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ko-KR" sz="11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deg</a:t>
                      </a:r>
                      <a:r>
                        <a:rPr lang="en-US" altLang="ko-KR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1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method</a:t>
                      </a:r>
                    </a:p>
                  </a:txBody>
                  <a:tcPr marL="51435" marR="51435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54481903"/>
                  </a:ext>
                </a:extLst>
              </a:tr>
              <a:tr h="384689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1435" marR="51435" marT="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1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Surface Prop.</a:t>
                      </a:r>
                    </a:p>
                    <a:p>
                      <a:pPr algn="ctr" latinLnBrk="0"/>
                      <a:r>
                        <a:rPr lang="en-US" altLang="ko-KR" sz="1100" b="1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(LER,</a:t>
                      </a:r>
                      <a:r>
                        <a:rPr lang="ko-KR" altLang="en-US" sz="1100" b="1" u="none" kern="100" dirty="0">
                          <a:latin typeface="Arial" panose="020B0604020202020204" pitchFamily="34" charset="0"/>
                          <a:ea typeface="맑은 고딕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1100" b="1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BRDF)</a:t>
                      </a:r>
                    </a:p>
                  </a:txBody>
                  <a:tcPr marL="51435" marR="51435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Environment</a:t>
                      </a:r>
                      <a:r>
                        <a:rPr lang="ko-KR" altLang="en-US" sz="1100" b="0" u="none" kern="100" dirty="0">
                          <a:latin typeface="Arial" panose="020B0604020202020204" pitchFamily="34" charset="0"/>
                          <a:ea typeface="맑은 고딕"/>
                          <a:cs typeface="Arial" panose="020B0604020202020204" pitchFamily="34" charset="0"/>
                        </a:rPr>
                        <a:t> </a:t>
                      </a:r>
                      <a:endParaRPr lang="ko-KR" sz="1100" b="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ko-KR" sz="1100" b="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ko-KR" sz="1100" b="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ko-KR" sz="1100" b="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20%</a:t>
                      </a:r>
                      <a:endParaRPr lang="ko-KR" sz="1100" b="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300-500</a:t>
                      </a:r>
                    </a:p>
                  </a:txBody>
                  <a:tcPr marL="51435" marR="51435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3.5</a:t>
                      </a:r>
                      <a:r>
                        <a:rPr lang="en-US" altLang="ko-KR" sz="1100" b="0" u="none" kern="100" baseline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x 8</a:t>
                      </a:r>
                      <a:endParaRPr lang="ko-KR" sz="1100" b="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&lt; 70</a:t>
                      </a:r>
                      <a:endParaRPr lang="ko-KR" altLang="en-US" sz="1100" dirty="0"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Multi-l</a:t>
                      </a:r>
                    </a:p>
                  </a:txBody>
                  <a:tcPr marL="51435" marR="51435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17309537"/>
                  </a:ext>
                </a:extLst>
              </a:tr>
              <a:tr h="577033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맑은 고딕"/>
                          <a:cs typeface="Arial" panose="020B0604020202020204" pitchFamily="34" charset="0"/>
                        </a:rPr>
                        <a:t>3</a:t>
                      </a:r>
                      <a:endParaRPr lang="ko-KR" sz="1100" b="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1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ECF</a:t>
                      </a:r>
                    </a:p>
                    <a:p>
                      <a:pPr algn="ctr" latinLnBrk="0"/>
                      <a:r>
                        <a:rPr lang="en-US" altLang="ko-KR" sz="1100" b="1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CCP</a:t>
                      </a:r>
                    </a:p>
                    <a:p>
                      <a:pPr algn="ctr" latinLnBrk="0"/>
                      <a:r>
                        <a:rPr lang="en-US" altLang="ko-KR" sz="1100" b="1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CRF</a:t>
                      </a:r>
                      <a:endParaRPr lang="ko-KR" sz="1100" b="1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Retrieval</a:t>
                      </a:r>
                    </a:p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Climate</a:t>
                      </a:r>
                    </a:p>
                  </a:txBody>
                  <a:tcPr marL="51435" marR="51435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 (COD)</a:t>
                      </a:r>
                      <a:endParaRPr lang="ko-KR" sz="1100" b="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ko-KR" sz="1100" b="0" u="none" kern="100" dirty="0">
                          <a:latin typeface="Arial" panose="020B0604020202020204" pitchFamily="34" charset="0"/>
                          <a:ea typeface="맑은 고딕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 (COD)</a:t>
                      </a:r>
                      <a:endParaRPr lang="ko-KR" sz="1100" b="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17 (COD)</a:t>
                      </a:r>
                      <a:endParaRPr lang="ko-KR" sz="1100" b="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20%</a:t>
                      </a:r>
                      <a:endParaRPr lang="ko-KR" sz="1100" b="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300-500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altLang="ko-KR" sz="1100" b="0" u="none" kern="100" baseline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x 8</a:t>
                      </a:r>
                      <a:endParaRPr lang="ko-KR" sz="1100" b="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&lt; 70</a:t>
                      </a:r>
                      <a:endParaRPr lang="ko-KR" altLang="en-US" sz="1100" dirty="0"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altLang="ko-KR" sz="1100" baseline="-25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altLang="ko-KR" sz="1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altLang="ko-KR" sz="1100" baseline="-25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en-US" altLang="ko-KR" sz="1100" i="1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RRS</a:t>
                      </a:r>
                    </a:p>
                  </a:txBody>
                  <a:tcPr marL="51435" marR="51435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2571537"/>
                  </a:ext>
                </a:extLst>
              </a:tr>
              <a:tr h="769377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</a:pPr>
                      <a:r>
                        <a:rPr lang="en-US" altLang="ko-KR" sz="1100" b="0" u="none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/>
                          <a:cs typeface="Arial" panose="020B0604020202020204" pitchFamily="34" charset="0"/>
                        </a:rPr>
                        <a:t>4</a:t>
                      </a:r>
                      <a:endParaRPr lang="ko-KR" sz="1100" b="0" u="none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</a:pPr>
                      <a:r>
                        <a:rPr lang="en-US" sz="1100" b="1" u="none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AOD</a:t>
                      </a:r>
                      <a:r>
                        <a:rPr lang="en-US" sz="1100" b="1" u="none" kern="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latinLnBrk="0">
                        <a:lnSpc>
                          <a:spcPct val="100000"/>
                        </a:lnSpc>
                      </a:pPr>
                      <a:r>
                        <a:rPr lang="en-US" altLang="ko-KR" sz="1100" b="1" u="none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AI</a:t>
                      </a:r>
                    </a:p>
                    <a:p>
                      <a:pPr algn="ctr" latinLnBrk="0">
                        <a:lnSpc>
                          <a:spcPct val="100000"/>
                        </a:lnSpc>
                      </a:pPr>
                      <a:r>
                        <a:rPr lang="en-US" altLang="ko-KR" sz="1100" b="1" u="none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SSA</a:t>
                      </a:r>
                    </a:p>
                    <a:p>
                      <a:pPr algn="ctr" latinLnBrk="0">
                        <a:lnSpc>
                          <a:spcPct val="100000"/>
                        </a:lnSpc>
                      </a:pPr>
                      <a:r>
                        <a:rPr lang="en-US" altLang="ko-KR" sz="1100" b="1" u="none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AEH</a:t>
                      </a:r>
                      <a:endParaRPr lang="ko-KR" sz="1100" u="none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Air quality</a:t>
                      </a:r>
                    </a:p>
                    <a:p>
                      <a:pPr algn="ctr" latinLnBrk="0"/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Climate</a:t>
                      </a:r>
                      <a:endParaRPr lang="ko-KR" sz="110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 (AOD)</a:t>
                      </a:r>
                      <a:endParaRPr lang="ko-KR" sz="110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altLang="ko-KR" sz="1100" u="none" kern="100" baseline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(AOD)</a:t>
                      </a:r>
                      <a:endParaRPr lang="ko-KR" sz="110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0.2 (AOD)</a:t>
                      </a:r>
                      <a:endParaRPr lang="ko-KR" sz="110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20% or 0.1@ 400nm</a:t>
                      </a:r>
                      <a:endParaRPr lang="ko-KR" sz="1100" u="none" kern="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300-500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u="none" kern="1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3.5</a:t>
                      </a:r>
                      <a:r>
                        <a:rPr lang="en-US" altLang="ko-KR" sz="1100" u="none" kern="100" baseline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x 8</a:t>
                      </a:r>
                      <a:endParaRPr lang="ko-KR" sz="110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&lt; 70</a:t>
                      </a:r>
                      <a:endParaRPr lang="ko-KR" altLang="en-US" sz="1100" dirty="0"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Multi-l</a:t>
                      </a:r>
                    </a:p>
                    <a:p>
                      <a:pPr algn="ctr"/>
                      <a:r>
                        <a:rPr lang="en-US" sz="1100" u="none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100" u="none" kern="10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100" u="none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100" u="none" kern="10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ko-KR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31845371"/>
                  </a:ext>
                </a:extLst>
              </a:tr>
              <a:tr h="577033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/>
                          <a:cs typeface="Arial" panose="020B0604020202020204" pitchFamily="34" charset="0"/>
                        </a:rPr>
                        <a:t>3</a:t>
                      </a:r>
                      <a:endParaRPr lang="ko-KR" sz="1100" b="0" u="none" kern="1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1" u="none" kern="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TropO</a:t>
                      </a:r>
                      <a:r>
                        <a:rPr lang="en-US" altLang="ko-KR" sz="1100" b="1" u="none" kern="10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 latinLnBrk="0"/>
                      <a:r>
                        <a:rPr lang="en-US" altLang="ko-KR" sz="1100" b="1" u="none" kern="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StratO</a:t>
                      </a:r>
                      <a:r>
                        <a:rPr lang="en-US" altLang="ko-KR" sz="1100" b="1" u="none" kern="10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altLang="ko-KR" sz="1100" b="1" u="none" kern="1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0"/>
                      <a:r>
                        <a:rPr lang="en-US" altLang="ko-KR" sz="1100" b="1" u="none" kern="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TotalO</a:t>
                      </a:r>
                      <a:r>
                        <a:rPr lang="en-US" altLang="ko-KR" sz="1100" b="1" u="none" kern="10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ko-KR" sz="1100" u="none" kern="100" baseline="-25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Oxidant</a:t>
                      </a:r>
                    </a:p>
                    <a:p>
                      <a:pPr algn="ctr" latinLnBrk="0"/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Pollutant</a:t>
                      </a:r>
                    </a:p>
                    <a:p>
                      <a:pPr algn="ctr" latinLnBrk="0"/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altLang="ko-KR" sz="1100" u="none" kern="100" baseline="-25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layer</a:t>
                      </a:r>
                    </a:p>
                  </a:txBody>
                  <a:tcPr marL="51435" marR="51435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x10</a:t>
                      </a:r>
                      <a:r>
                        <a:rPr lang="en-US" altLang="ko-KR" sz="1100" u="none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ko-KR" sz="110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2x10</a:t>
                      </a:r>
                      <a:r>
                        <a:rPr lang="en-US" altLang="ko-KR" sz="1100" u="none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ko-KR" sz="110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x10</a:t>
                      </a:r>
                      <a:r>
                        <a:rPr lang="en-US" altLang="ko-KR" sz="1100" u="none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ko-KR" altLang="en-US" sz="1100" u="none" kern="100" dirty="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%</a:t>
                      </a:r>
                      <a:r>
                        <a:rPr lang="en-US" altLang="ko-KR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ko-KR" sz="1100" u="none" kern="10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TOz</a:t>
                      </a:r>
                      <a:r>
                        <a:rPr lang="en-US" altLang="ko-KR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algn="ctr" latinLnBrk="0"/>
                      <a:r>
                        <a:rPr lang="en-US" altLang="ko-KR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5%(</a:t>
                      </a:r>
                      <a:r>
                        <a:rPr lang="en-US" altLang="ko-KR" sz="1100" u="none" kern="100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Stra</a:t>
                      </a:r>
                      <a:r>
                        <a:rPr lang="en-US" altLang="ko-KR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algn="ctr" latinLnBrk="0"/>
                      <a:r>
                        <a:rPr lang="ko-KR" altLang="ko-KR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맑은 고딕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altLang="ko-KR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0(Trop)</a:t>
                      </a:r>
                      <a:endParaRPr lang="ko-KR" sz="1100" u="none" kern="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300-340</a:t>
                      </a:r>
                      <a:endParaRPr lang="ko-KR" sz="1100" u="none" kern="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altLang="ko-KR" sz="1100" u="none" kern="100" baseline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x 8</a:t>
                      </a:r>
                      <a:endParaRPr lang="ko-KR" sz="110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&lt; 70</a:t>
                      </a:r>
                      <a:endParaRPr lang="ko-KR" altLang="en-US" sz="1100" dirty="0"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OE</a:t>
                      </a:r>
                    </a:p>
                    <a:p>
                      <a:pPr algn="ctr"/>
                      <a:r>
                        <a:rPr lang="en-US" altLang="ko-KR" sz="1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TOMS</a:t>
                      </a:r>
                    </a:p>
                  </a:txBody>
                  <a:tcPr marL="51435" marR="51435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39763690"/>
                  </a:ext>
                </a:extLst>
              </a:tr>
              <a:tr h="384689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/>
                          <a:cs typeface="Arial" panose="020B0604020202020204" pitchFamily="34" charset="0"/>
                        </a:rPr>
                        <a:t>1</a:t>
                      </a:r>
                      <a:endParaRPr lang="ko-KR" sz="1100" b="0" u="none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b="1" u="none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HCHO</a:t>
                      </a:r>
                      <a:endParaRPr lang="ko-KR" sz="1100" u="none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latinLnBrk="0"/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VOC</a:t>
                      </a:r>
                      <a:r>
                        <a:rPr lang="ko-KR" altLang="en-US" sz="1100" u="none" kern="100" dirty="0">
                          <a:latin typeface="Arial" panose="020B0604020202020204" pitchFamily="34" charset="0"/>
                          <a:ea typeface="맑은 고딕"/>
                          <a:cs typeface="Arial" panose="020B0604020202020204" pitchFamily="34" charset="0"/>
                        </a:rPr>
                        <a:t> </a:t>
                      </a:r>
                      <a:endParaRPr lang="en-US" altLang="ko-KR" sz="1100" u="none" kern="10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0"/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proxy</a:t>
                      </a:r>
                      <a:endParaRPr lang="ko-KR" sz="110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x10</a:t>
                      </a:r>
                      <a:r>
                        <a:rPr lang="en-US" altLang="ko-KR" sz="1100" u="none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ko-KR" sz="110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x10</a:t>
                      </a:r>
                      <a:r>
                        <a:rPr lang="en-US" altLang="ko-KR" sz="1100" u="none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ko-KR" sz="110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3x10</a:t>
                      </a:r>
                      <a:r>
                        <a:rPr lang="en-US" altLang="ko-KR" sz="1100" u="none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ko-KR" altLang="en-US" sz="1100" u="none" kern="100" dirty="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ko-KR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x10</a:t>
                      </a:r>
                      <a:r>
                        <a:rPr lang="en-US" altLang="ko-KR" sz="1100" u="none" kern="100" baseline="30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  <a:p>
                      <a:pPr algn="ctr" latinLnBrk="0"/>
                      <a:r>
                        <a:rPr lang="en-US" sz="11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cm</a:t>
                      </a:r>
                      <a:r>
                        <a:rPr lang="en-US" sz="1100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ko-KR" sz="1100" u="none" kern="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328.5-356.5</a:t>
                      </a:r>
                      <a:endParaRPr lang="ko-KR" sz="1100" u="none" kern="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altLang="ko-KR" sz="1100" u="none" kern="100" baseline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x 8</a:t>
                      </a:r>
                      <a:endParaRPr lang="en-US" altLang="ko-KR" sz="1100" u="none" kern="10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0"/>
                      <a:r>
                        <a:rPr lang="en-US" altLang="ko-KR" sz="1100" u="none" kern="1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altLang="ko-KR" sz="1100" u="none" kern="1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4 pixels</a:t>
                      </a:r>
                      <a:endParaRPr lang="ko-KR" sz="1100" u="none" kern="1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&lt; 50</a:t>
                      </a:r>
                      <a:endParaRPr lang="ko-KR" altLang="en-US" sz="1100" dirty="0"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DF</a:t>
                      </a:r>
                      <a:endParaRPr lang="en-US" sz="110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06910530"/>
                  </a:ext>
                </a:extLst>
              </a:tr>
              <a:tr h="384689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/>
                          <a:cs typeface="Arial" panose="020B0604020202020204" pitchFamily="34" charset="0"/>
                        </a:rPr>
                        <a:t>1</a:t>
                      </a:r>
                      <a:endParaRPr lang="ko-KR" sz="1100" b="0" u="none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1" u="none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CHOCHO</a:t>
                      </a:r>
                      <a:endParaRPr lang="ko-KR" sz="1100" b="1" u="none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latinLnBrk="0"/>
                      <a:endParaRPr lang="ko-KR" sz="1400" u="none" kern="100" dirty="0">
                        <a:latin typeface="Arial" pitchFamily="34" charset="0"/>
                        <a:ea typeface="맑은 고딕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1x10</a:t>
                      </a:r>
                      <a:r>
                        <a:rPr lang="en-US" altLang="ko-KR" sz="1100" u="none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ko-KR" sz="1100" u="none" kern="100" baseline="300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1x10</a:t>
                      </a:r>
                      <a:r>
                        <a:rPr lang="en-US" altLang="ko-KR" sz="1100" u="none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ko-KR" altLang="ko-KR" sz="1100" u="none" kern="100" baseline="300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5x10</a:t>
                      </a:r>
                      <a:r>
                        <a:rPr lang="en-US" altLang="ko-KR" sz="1100" u="none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ko-KR" altLang="ko-KR" sz="1100" u="none" kern="100" baseline="300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ko-KR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x10</a:t>
                      </a:r>
                      <a:r>
                        <a:rPr lang="en-US" altLang="ko-KR" sz="1100" u="none" kern="100" baseline="30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  <a:p>
                      <a:pPr algn="ctr" latinLnBrk="0"/>
                      <a:r>
                        <a:rPr lang="en-US" sz="11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cm</a:t>
                      </a:r>
                      <a:r>
                        <a:rPr lang="en-US" sz="1100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ko-KR" altLang="en-US" sz="1100" u="none" kern="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435-461</a:t>
                      </a:r>
                      <a:endParaRPr lang="ko-KR" sz="1100" u="none" kern="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u="none" kern="1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altLang="ko-KR" sz="1100" u="none" kern="100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x 8 x 4 </a:t>
                      </a:r>
                      <a:r>
                        <a:rPr lang="en-US" altLang="ko-KR" sz="1100" u="none" kern="100" baseline="0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px</a:t>
                      </a:r>
                      <a:endParaRPr lang="ko-KR" sz="1100" u="none" kern="1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&lt; 50</a:t>
                      </a:r>
                      <a:endParaRPr lang="ko-KR" altLang="en-US" sz="1100" dirty="0"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DF</a:t>
                      </a:r>
                      <a:endParaRPr lang="en-US" sz="110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79502845"/>
                  </a:ext>
                </a:extLst>
              </a:tr>
              <a:tr h="384689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baseline="0" dirty="0">
                          <a:latin typeface="Arial" panose="020B0604020202020204" pitchFamily="34" charset="0"/>
                          <a:ea typeface="맑은 고딕"/>
                          <a:cs typeface="Arial" panose="020B0604020202020204" pitchFamily="34" charset="0"/>
                        </a:rPr>
                        <a:t>2</a:t>
                      </a:r>
                      <a:endParaRPr lang="ko-KR" sz="1100" b="0" u="none" kern="100" baseline="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u="none" kern="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Trop</a:t>
                      </a:r>
                      <a:r>
                        <a:rPr lang="en-US" altLang="ko-KR" sz="1100" b="1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altLang="ko-KR" sz="1100" b="1" u="none" kern="100" baseline="-25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ko-KR" altLang="ko-KR" sz="1100" u="none" kern="100" baseline="-250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  <a:p>
                      <a:pPr algn="ctr" latinLnBrk="0"/>
                      <a:r>
                        <a:rPr lang="en-US" sz="1100" b="1" u="none" kern="1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Strat</a:t>
                      </a:r>
                      <a:r>
                        <a:rPr lang="en-US" sz="1100" b="1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sz="1100" b="1" u="none" kern="100" baseline="-25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ko-KR" sz="1100" u="none" kern="100" baseline="-250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altLang="ko-KR" sz="1100" u="none" kern="100" baseline="-25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ko-KR" sz="1100" u="none" kern="100" baseline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precursor</a:t>
                      </a:r>
                      <a:endParaRPr lang="en-US" altLang="ko-KR" sz="1100" u="none" kern="10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3x10</a:t>
                      </a:r>
                      <a:r>
                        <a:rPr lang="en-US" sz="1100" u="none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ko-KR" sz="1100" u="none" kern="100" baseline="300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x10</a:t>
                      </a:r>
                      <a:r>
                        <a:rPr lang="en-US" altLang="ko-KR" sz="1100" u="none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ko-KR" sz="110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x10</a:t>
                      </a:r>
                      <a:r>
                        <a:rPr lang="en-US" altLang="ko-KR" sz="1100" u="none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ko-KR" sz="110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ko-KR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x10</a:t>
                      </a:r>
                      <a:r>
                        <a:rPr lang="en-US" altLang="ko-KR" sz="1100" u="none" kern="100" baseline="30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cm</a:t>
                      </a:r>
                      <a:r>
                        <a:rPr lang="en-US" sz="1100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sz="1100" u="none" kern="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425-450</a:t>
                      </a:r>
                      <a:endParaRPr lang="ko-KR" sz="1100" u="none" kern="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altLang="ko-KR" sz="1100" u="none" kern="100" baseline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x 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u="none" kern="1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 2 pixels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&lt; 70</a:t>
                      </a:r>
                      <a:endParaRPr lang="ko-KR" altLang="en-US" sz="1100" dirty="0"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DOAS</a:t>
                      </a:r>
                    </a:p>
                  </a:txBody>
                  <a:tcPr marL="51435" marR="51435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06203178"/>
                  </a:ext>
                </a:extLst>
              </a:tr>
              <a:tr h="577033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맑은 고딕"/>
                          <a:cs typeface="Arial" panose="020B0604020202020204" pitchFamily="34" charset="0"/>
                        </a:rPr>
                        <a:t>1</a:t>
                      </a:r>
                      <a:endParaRPr lang="ko-KR" sz="1100" b="0" u="none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b="1" u="none" kern="1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SO</a:t>
                      </a:r>
                      <a:r>
                        <a:rPr lang="en-US" altLang="ko-KR" sz="1100" b="1" u="none" kern="10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ko-KR" sz="1100" u="none" kern="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u="none" kern="100" baseline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Aerosol precursor</a:t>
                      </a:r>
                    </a:p>
                    <a:p>
                      <a:pPr algn="ctr" latinLnBrk="0"/>
                      <a:r>
                        <a:rPr lang="en-US" altLang="ko-KR" sz="1100" u="none" kern="100" baseline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Volcano</a:t>
                      </a:r>
                    </a:p>
                  </a:txBody>
                  <a:tcPr marL="51435" marR="51435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x10</a:t>
                      </a:r>
                      <a:r>
                        <a:rPr lang="en-US" altLang="ko-KR" sz="1100" u="none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ko-KR" sz="110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x10</a:t>
                      </a:r>
                      <a:r>
                        <a:rPr lang="en-US" altLang="ko-KR" sz="1100" u="none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ko-KR" sz="110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x10</a:t>
                      </a:r>
                      <a:r>
                        <a:rPr lang="en-US" altLang="ko-KR" sz="1100" u="none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ko-KR" altLang="en-US" sz="1100" u="none" kern="100" dirty="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altLang="ko-KR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x10</a:t>
                      </a:r>
                      <a:r>
                        <a:rPr lang="en-US" altLang="ko-KR" sz="1100" u="none" kern="100" baseline="30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cm</a:t>
                      </a:r>
                      <a:r>
                        <a:rPr lang="en-US" sz="1100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-2</a:t>
                      </a:r>
                      <a:endParaRPr lang="en-US" sz="1100" u="none" kern="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310-330</a:t>
                      </a:r>
                      <a:endParaRPr lang="ko-KR" sz="1100" u="none" kern="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altLang="ko-KR" sz="1100" u="none" kern="100" baseline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x 8</a:t>
                      </a:r>
                      <a:endParaRPr lang="en-US" altLang="ko-KR" sz="1100" u="none" kern="10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0"/>
                      <a:r>
                        <a:rPr lang="en-US" altLang="ko-KR" sz="1100" u="none" kern="1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 4 pixels</a:t>
                      </a:r>
                    </a:p>
                    <a:p>
                      <a:pPr algn="ctr" latinLnBrk="0"/>
                      <a:r>
                        <a:rPr lang="en-US" altLang="ko-KR" sz="1100" u="none" kern="1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x 3 hours</a:t>
                      </a:r>
                      <a:endParaRPr lang="ko-KR" sz="1100" u="none" kern="1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&lt; 50</a:t>
                      </a:r>
                      <a:endParaRPr lang="ko-KR" altLang="en-US" sz="1100" dirty="0"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DOAS</a:t>
                      </a:r>
                    </a:p>
                    <a:p>
                      <a:pPr algn="ctr"/>
                      <a:r>
                        <a:rPr lang="en-US" altLang="ko-KR" sz="1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PCA</a:t>
                      </a:r>
                    </a:p>
                  </a:txBody>
                  <a:tcPr marL="51435" marR="51435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44208999"/>
                  </a:ext>
                </a:extLst>
              </a:tr>
              <a:tr h="769377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1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UVI</a:t>
                      </a:r>
                    </a:p>
                    <a:p>
                      <a:pPr algn="ctr" latinLnBrk="0"/>
                      <a:r>
                        <a:rPr lang="en-US" altLang="ko-KR" sz="1100" b="1" u="none" kern="10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VitaD</a:t>
                      </a:r>
                      <a:r>
                        <a:rPr lang="en-US" altLang="ko-KR" sz="1100" b="1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dose rate</a:t>
                      </a:r>
                    </a:p>
                    <a:p>
                      <a:pPr algn="ctr" latinLnBrk="0"/>
                      <a:r>
                        <a:rPr lang="en-US" altLang="ko-KR" sz="1100" b="1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DNA dose rate</a:t>
                      </a:r>
                    </a:p>
                    <a:p>
                      <a:pPr algn="ctr" latinLnBrk="0"/>
                      <a:r>
                        <a:rPr lang="en-US" altLang="ko-KR" sz="1100" b="1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Plant dose rate</a:t>
                      </a:r>
                    </a:p>
                  </a:txBody>
                  <a:tcPr marL="51435" marR="51435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Public</a:t>
                      </a:r>
                      <a:r>
                        <a:rPr lang="en-US" altLang="ko-KR" sz="1100" b="0" u="none" kern="100" baseline="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 health</a:t>
                      </a:r>
                      <a:endParaRPr lang="ko-KR" sz="1100" b="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62</a:t>
                      </a:r>
                    </a:p>
                    <a:p>
                      <a:pPr algn="ctr" latinLnBrk="0"/>
                      <a:r>
                        <a:rPr lang="en-US" altLang="ko-KR" sz="1100" b="0" u="none" kern="10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altLang="ko-KR" sz="1100" b="0" u="none" kern="10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ko-KR" sz="1100" b="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6.8</a:t>
                      </a:r>
                    </a:p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33 </a:t>
                      </a:r>
                      <a:r>
                        <a:rPr lang="en-US" altLang="ko-KR" sz="1100" b="0" u="none" kern="10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mW</a:t>
                      </a:r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/m</a:t>
                      </a:r>
                      <a:r>
                        <a:rPr lang="en-US" altLang="ko-KR" sz="1100" b="0" u="none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12 </a:t>
                      </a:r>
                      <a:r>
                        <a:rPr lang="en-US" altLang="ko-KR" sz="1100" b="0" u="none" kern="10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mW</a:t>
                      </a:r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/m</a:t>
                      </a:r>
                      <a:r>
                        <a:rPr lang="en-US" altLang="ko-KR" sz="1100" b="0" u="none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altLang="ko-KR" sz="1100" b="0" u="none" kern="100" dirty="0"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25 </a:t>
                      </a:r>
                      <a:r>
                        <a:rPr lang="en-US" altLang="ko-KR" sz="1100" b="0" u="none" kern="100" dirty="0" err="1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mW</a:t>
                      </a:r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/m</a:t>
                      </a:r>
                      <a:r>
                        <a:rPr lang="en-US" altLang="ko-KR" sz="1100" b="0" u="none" kern="100" baseline="300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ko-KR" sz="1100" b="0" u="none" kern="100" baseline="300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20%</a:t>
                      </a:r>
                      <a:endParaRPr lang="ko-KR" sz="1100" b="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u="none" kern="1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300-360</a:t>
                      </a:r>
                      <a:endParaRPr lang="en-US" sz="1100" u="none" kern="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7 x 8</a:t>
                      </a:r>
                      <a:endParaRPr lang="ko-KR" sz="1100" b="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&lt; 70</a:t>
                      </a:r>
                      <a:endParaRPr lang="ko-KR" altLang="en-US" sz="1100" dirty="0"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Multi-l</a:t>
                      </a:r>
                    </a:p>
                    <a:p>
                      <a:pPr algn="ctr" latinLnBrk="0"/>
                      <a:r>
                        <a:rPr lang="en-US" altLang="ko-KR" sz="1100" b="0" u="none" kern="100" dirty="0">
                          <a:latin typeface="Arial" panose="020B0604020202020204" pitchFamily="34" charset="0"/>
                          <a:ea typeface="Verdana" panose="020B0604030504040204" pitchFamily="34" charset="0"/>
                          <a:cs typeface="Arial" panose="020B0604020202020204" pitchFamily="34" charset="0"/>
                        </a:rPr>
                        <a:t>RTM</a:t>
                      </a:r>
                      <a:endParaRPr lang="ko-KR" sz="1100" b="0" u="none" kern="100" dirty="0">
                        <a:latin typeface="Arial" panose="020B0604020202020204" pitchFamily="34" charset="0"/>
                        <a:ea typeface="맑은 고딕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96711840"/>
                  </a:ext>
                </a:extLst>
              </a:tr>
            </a:tbl>
          </a:graphicData>
        </a:graphic>
      </p:graphicFrame>
      <p:grpSp>
        <p:nvGrpSpPr>
          <p:cNvPr id="17" name="그룹 16"/>
          <p:cNvGrpSpPr/>
          <p:nvPr/>
        </p:nvGrpSpPr>
        <p:grpSpPr>
          <a:xfrm>
            <a:off x="-3796" y="733835"/>
            <a:ext cx="12195795" cy="691552"/>
            <a:chOff x="-3796" y="876710"/>
            <a:chExt cx="12195795" cy="691552"/>
          </a:xfrm>
        </p:grpSpPr>
        <p:grpSp>
          <p:nvGrpSpPr>
            <p:cNvPr id="18" name="그룹 17"/>
            <p:cNvGrpSpPr/>
            <p:nvPr/>
          </p:nvGrpSpPr>
          <p:grpSpPr>
            <a:xfrm>
              <a:off x="-3796" y="958864"/>
              <a:ext cx="12195795" cy="609398"/>
              <a:chOff x="-3796" y="3849583"/>
              <a:chExt cx="12195795" cy="609398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-3796" y="3971156"/>
                <a:ext cx="12195795" cy="378752"/>
              </a:xfrm>
              <a:prstGeom prst="rect">
                <a:avLst/>
              </a:prstGeom>
              <a:solidFill>
                <a:schemeClr val="bg1">
                  <a:lumMod val="85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맑은 고딕" panose="020B0503020000020004" pitchFamily="50" charset="-127"/>
                  <a:ea typeface="맑은 고딕" panose="020B0503020000020004" pitchFamily="50" charset="-127"/>
                </a:endParaRPr>
              </a:p>
            </p:txBody>
          </p:sp>
          <p:sp>
            <p:nvSpPr>
              <p:cNvPr id="22" name="직사각형 21"/>
              <p:cNvSpPr/>
              <p:nvPr/>
            </p:nvSpPr>
            <p:spPr>
              <a:xfrm>
                <a:off x="897634" y="3849583"/>
                <a:ext cx="9953246" cy="6093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altLang="ko-KR" sz="2400" b="1" spc="-1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고양덕양 B" pitchFamily="2" charset="-127"/>
                    <a:ea typeface="고양덕양 B" pitchFamily="2" charset="-127"/>
                    <a:cs typeface="Arial" charset="0"/>
                  </a:rPr>
                  <a:t>Level-2 Main Products (20)</a:t>
                </a:r>
                <a:endParaRPr lang="en-US" altLang="ko-KR" sz="2400" b="1" spc="-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고양덕양 B" pitchFamily="2" charset="-127"/>
                  <a:ea typeface="고양덕양 B" pitchFamily="2" charset="-127"/>
                  <a:cs typeface="Arial" charset="0"/>
                </a:endParaRPr>
              </a:p>
            </p:txBody>
          </p:sp>
        </p:grpSp>
        <p:pic>
          <p:nvPicPr>
            <p:cNvPr id="19" name="_x236707720" descr="EMB000021b8045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452" y1="31061" x2="6452" y2="31061"/>
                          <a14:foregroundMark x1="72581" y1="51515" x2="72581" y2="515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90" y="876710"/>
              <a:ext cx="539385" cy="574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Box 22"/>
          <p:cNvSpPr txBox="1"/>
          <p:nvPr/>
        </p:nvSpPr>
        <p:spPr>
          <a:xfrm>
            <a:off x="1066042" y="90044"/>
            <a:ext cx="664104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2800" b="1" dirty="0" smtClean="0">
                <a:solidFill>
                  <a:srgbClr val="002060"/>
                </a:solidFill>
                <a:latin typeface="+mj-ea"/>
                <a:ea typeface="+mj-ea"/>
                <a:cs typeface="Titillium" charset="0"/>
              </a:rPr>
              <a:t>GEMS Level-2 data</a:t>
            </a:r>
            <a:endParaRPr lang="en-US" altLang="ko-KR" sz="2800" b="1" dirty="0">
              <a:solidFill>
                <a:srgbClr val="002060"/>
              </a:solidFill>
              <a:latin typeface="+mj-ea"/>
              <a:ea typeface="+mj-ea"/>
              <a:cs typeface="Titill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378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디자인 사용자 지정">
  <a:themeElements>
    <a:clrScheme name="NIER_blue">
      <a:dk1>
        <a:sysClr val="windowText" lastClr="000000"/>
      </a:dk1>
      <a:lt1>
        <a:sysClr val="window" lastClr="FFFFFF"/>
      </a:lt1>
      <a:dk2>
        <a:srgbClr val="2DBABD"/>
      </a:dk2>
      <a:lt2>
        <a:srgbClr val="EEECE1"/>
      </a:lt2>
      <a:accent1>
        <a:srgbClr val="4FC3E7"/>
      </a:accent1>
      <a:accent2>
        <a:srgbClr val="3BB2BF"/>
      </a:accent2>
      <a:accent3>
        <a:srgbClr val="8A96EE"/>
      </a:accent3>
      <a:accent4>
        <a:srgbClr val="9DD454"/>
      </a:accent4>
      <a:accent5>
        <a:srgbClr val="0E5673"/>
      </a:accent5>
      <a:accent6>
        <a:srgbClr val="9BBB59"/>
      </a:accent6>
      <a:hlink>
        <a:srgbClr val="7030A0"/>
      </a:hlink>
      <a:folHlink>
        <a:srgbClr val="D86A6A"/>
      </a:folHlink>
    </a:clrScheme>
    <a:fontScheme name="사용자 지정 1">
      <a:majorFont>
        <a:latin typeface="Gill Sans MT"/>
        <a:ea typeface="HY헤드라인M"/>
        <a:cs typeface=""/>
      </a:majorFont>
      <a:minorFont>
        <a:latin typeface="Gill Sans MT"/>
        <a:ea typeface="굴림체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ontrol xmlns="http://schemas.microsoft.com/VisualStudio/2011/storyboarding/control">
  <Id Name="System.Storyboarding.Icons.Settings" Revision="1" Stencil="System.Storyboarding.Icons" StencilVersion="0.1"/>
</Control>
</file>

<file path=customXml/item2.xml><?xml version="1.0" encoding="utf-8"?>
<Control xmlns="http://schemas.microsoft.com/VisualStudio/2011/storyboarding/control">
  <Id Name="System.Storyboarding.Icons.Undo" Revision="1" Stencil="System.Storyboarding.Icons" StencilVersion="0.1"/>
</Control>
</file>

<file path=customXml/item3.xml><?xml version="1.0" encoding="utf-8"?>
<Control xmlns="http://schemas.microsoft.com/VisualStudio/2011/storyboarding/control">
  <Id Name="System.Storyboarding.Icons.User" Revision="1" Stencil="System.Storyboarding.Icons" StencilVersion="0.1"/>
</Control>
</file>

<file path=customXml/itemProps1.xml><?xml version="1.0" encoding="utf-8"?>
<ds:datastoreItem xmlns:ds="http://schemas.openxmlformats.org/officeDocument/2006/customXml" ds:itemID="{7BDEB504-D00E-494F-BB3A-B09D8415F3B3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EDD46E3F-E140-49BE-AD90-FA0070826017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3746A09F-4D86-4320-AC84-388DA4805624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49289</TotalTime>
  <Words>1154</Words>
  <Application>Microsoft Macintosh PowerPoint</Application>
  <PresentationFormat>Custom</PresentationFormat>
  <Paragraphs>366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Calibri</vt:lpstr>
      <vt:lpstr>맑은 고딕</vt:lpstr>
      <vt:lpstr>Gill Sans MT</vt:lpstr>
      <vt:lpstr>Microsoft JhengHei</vt:lpstr>
      <vt:lpstr>고양덕양 B</vt:lpstr>
      <vt:lpstr>청소년서체</vt:lpstr>
      <vt:lpstr>제주한라산</vt:lpstr>
      <vt:lpstr>HY견고딕</vt:lpstr>
      <vt:lpstr>HY헤드라인M</vt:lpstr>
      <vt:lpstr>Arial Unicode MS</vt:lpstr>
      <vt:lpstr>MS Reference Sans Serif</vt:lpstr>
      <vt:lpstr>Verdana</vt:lpstr>
      <vt:lpstr>디자인 사용자 지정</vt:lpstr>
      <vt:lpstr>PowerPoint Presentation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DrZzang</cp:lastModifiedBy>
  <cp:revision>780</cp:revision>
  <cp:lastPrinted>2019-09-16T11:32:35Z</cp:lastPrinted>
  <dcterms:created xsi:type="dcterms:W3CDTF">2016-09-29T04:17:56Z</dcterms:created>
  <dcterms:modified xsi:type="dcterms:W3CDTF">2019-09-26T11:02:55Z</dcterms:modified>
</cp:coreProperties>
</file>