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0" r:id="rId3"/>
    <p:sldMasterId id="2147483735" r:id="rId4"/>
    <p:sldMasterId id="2147483834" r:id="rId5"/>
    <p:sldMasterId id="2147483843" r:id="rId6"/>
    <p:sldMasterId id="2147483852" r:id="rId7"/>
    <p:sldMasterId id="2147483858" r:id="rId8"/>
    <p:sldMasterId id="2147483871" r:id="rId9"/>
    <p:sldMasterId id="2147483903" r:id="rId10"/>
    <p:sldMasterId id="2147483950" r:id="rId11"/>
    <p:sldMasterId id="2147483958" r:id="rId12"/>
    <p:sldMasterId id="2147483980" r:id="rId13"/>
    <p:sldMasterId id="2147484020" r:id="rId14"/>
    <p:sldMasterId id="2147484028" r:id="rId15"/>
  </p:sldMasterIdLst>
  <p:notesMasterIdLst>
    <p:notesMasterId r:id="rId61"/>
  </p:notesMasterIdLst>
  <p:handoutMasterIdLst>
    <p:handoutMasterId r:id="rId62"/>
  </p:handoutMasterIdLst>
  <p:sldIdLst>
    <p:sldId id="343" r:id="rId16"/>
    <p:sldId id="300" r:id="rId17"/>
    <p:sldId id="336" r:id="rId18"/>
    <p:sldId id="350" r:id="rId19"/>
    <p:sldId id="353" r:id="rId20"/>
    <p:sldId id="355" r:id="rId21"/>
    <p:sldId id="302" r:id="rId22"/>
    <p:sldId id="328" r:id="rId23"/>
    <p:sldId id="363" r:id="rId24"/>
    <p:sldId id="292" r:id="rId25"/>
    <p:sldId id="293" r:id="rId26"/>
    <p:sldId id="315" r:id="rId27"/>
    <p:sldId id="327" r:id="rId28"/>
    <p:sldId id="294" r:id="rId29"/>
    <p:sldId id="297" r:id="rId30"/>
    <p:sldId id="346" r:id="rId31"/>
    <p:sldId id="332" r:id="rId32"/>
    <p:sldId id="348" r:id="rId33"/>
    <p:sldId id="298" r:id="rId34"/>
    <p:sldId id="361" r:id="rId35"/>
    <p:sldId id="303" r:id="rId36"/>
    <p:sldId id="316" r:id="rId37"/>
    <p:sldId id="322" r:id="rId38"/>
    <p:sldId id="305" r:id="rId39"/>
    <p:sldId id="306" r:id="rId40"/>
    <p:sldId id="323" r:id="rId41"/>
    <p:sldId id="324" r:id="rId42"/>
    <p:sldId id="330" r:id="rId43"/>
    <p:sldId id="331" r:id="rId44"/>
    <p:sldId id="267" r:id="rId45"/>
    <p:sldId id="317" r:id="rId46"/>
    <p:sldId id="318" r:id="rId47"/>
    <p:sldId id="319" r:id="rId48"/>
    <p:sldId id="320" r:id="rId49"/>
    <p:sldId id="321" r:id="rId50"/>
    <p:sldId id="307" r:id="rId51"/>
    <p:sldId id="304" r:id="rId52"/>
    <p:sldId id="362" r:id="rId53"/>
    <p:sldId id="299" r:id="rId54"/>
    <p:sldId id="310" r:id="rId55"/>
    <p:sldId id="329" r:id="rId56"/>
    <p:sldId id="262" r:id="rId57"/>
    <p:sldId id="347" r:id="rId58"/>
    <p:sldId id="296" r:id="rId59"/>
    <p:sldId id="358"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66" autoAdjust="0"/>
  </p:normalViewPr>
  <p:slideViewPr>
    <p:cSldViewPr snapToGrid="0" snapToObjects="1">
      <p:cViewPr varScale="1">
        <p:scale>
          <a:sx n="85" d="100"/>
          <a:sy n="85" d="100"/>
        </p:scale>
        <p:origin x="-1736" y="-104"/>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60" Type="http://schemas.openxmlformats.org/officeDocument/2006/relationships/slide" Target="slides/slide45.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056049-8292-3044-8DA4-419AE24F59D7}" type="datetimeFigureOut">
              <a:rPr lang="en-US" smtClean="0"/>
              <a:t>9/10/17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C78053-9123-9D4E-9E7E-5685CE1A8E15}" type="slidenum">
              <a:rPr lang="en-US" smtClean="0"/>
              <a:t>‹#›</a:t>
            </a:fld>
            <a:endParaRPr lang="en-US"/>
          </a:p>
        </p:txBody>
      </p:sp>
    </p:spTree>
    <p:extLst>
      <p:ext uri="{BB962C8B-B14F-4D97-AF65-F5344CB8AC3E}">
        <p14:creationId xmlns:p14="http://schemas.microsoft.com/office/powerpoint/2010/main" val="424954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56E05-13A1-B145-89E0-A0672F5ABF29}" type="datetimeFigureOut">
              <a:rPr lang="en-US" smtClean="0"/>
              <a:t>9/10/17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1E8859-F77D-E343-844B-085932F5B818}" type="slidenum">
              <a:rPr lang="en-US" smtClean="0"/>
              <a:t>‹#›</a:t>
            </a:fld>
            <a:endParaRPr lang="en-US"/>
          </a:p>
        </p:txBody>
      </p:sp>
    </p:spTree>
    <p:extLst>
      <p:ext uri="{BB962C8B-B14F-4D97-AF65-F5344CB8AC3E}">
        <p14:creationId xmlns:p14="http://schemas.microsoft.com/office/powerpoint/2010/main" val="4045117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1E8859-F77D-E343-844B-085932F5B818}" type="slidenum">
              <a:rPr lang="en-US" smtClean="0"/>
              <a:t>1</a:t>
            </a:fld>
            <a:endParaRPr lang="en-US"/>
          </a:p>
        </p:txBody>
      </p:sp>
    </p:spTree>
    <p:extLst>
      <p:ext uri="{BB962C8B-B14F-4D97-AF65-F5344CB8AC3E}">
        <p14:creationId xmlns:p14="http://schemas.microsoft.com/office/powerpoint/2010/main" val="364173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GOES-16 help with AOCH?</a:t>
            </a:r>
            <a:endParaRPr lang="en-US" dirty="0"/>
          </a:p>
        </p:txBody>
      </p:sp>
      <p:sp>
        <p:nvSpPr>
          <p:cNvPr id="4" name="Slide Number Placeholder 3"/>
          <p:cNvSpPr>
            <a:spLocks noGrp="1"/>
          </p:cNvSpPr>
          <p:nvPr>
            <p:ph type="sldNum" sz="quarter" idx="10"/>
          </p:nvPr>
        </p:nvSpPr>
        <p:spPr/>
        <p:txBody>
          <a:bodyPr/>
          <a:lstStyle/>
          <a:p>
            <a:fld id="{771E8859-F77D-E343-844B-085932F5B818}" type="slidenum">
              <a:rPr lang="en-US" smtClean="0"/>
              <a:t>3</a:t>
            </a:fld>
            <a:endParaRPr lang="en-US"/>
          </a:p>
        </p:txBody>
      </p:sp>
    </p:spTree>
    <p:extLst>
      <p:ext uri="{BB962C8B-B14F-4D97-AF65-F5344CB8AC3E}">
        <p14:creationId xmlns:p14="http://schemas.microsoft.com/office/powerpoint/2010/main" val="3064212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EAE37FA1-DA4F-C44A-8FAC-B471E2B0A6B5}" type="slidenum">
              <a:rPr lang="en-US" sz="1200" b="0">
                <a:solidFill>
                  <a:prstClr val="black"/>
                </a:solidFill>
                <a:latin typeface="Times" charset="0"/>
              </a:rPr>
              <a:pPr eaLnBrk="1" hangingPunct="1"/>
              <a:t>30</a:t>
            </a:fld>
            <a:endParaRPr lang="en-US" sz="1200" b="0" dirty="0">
              <a:solidFill>
                <a:prstClr val="black"/>
              </a:solidFill>
              <a:latin typeface="Times" charset="0"/>
            </a:endParaRPr>
          </a:p>
        </p:txBody>
      </p:sp>
      <p:sp>
        <p:nvSpPr>
          <p:cNvPr id="395267" name="Text Box 2"/>
          <p:cNvSpPr txBox="1">
            <a:spLocks noChangeArrowheads="1"/>
          </p:cNvSpPr>
          <p:nvPr/>
        </p:nvSpPr>
        <p:spPr bwMode="auto">
          <a:xfrm>
            <a:off x="1180207" y="686405"/>
            <a:ext cx="4500563" cy="3429000"/>
          </a:xfrm>
          <a:prstGeom prst="rect">
            <a:avLst/>
          </a:prstGeom>
          <a:solidFill>
            <a:srgbClr val="FFFFFF"/>
          </a:solidFill>
          <a:ln w="9525">
            <a:solidFill>
              <a:srgbClr val="000000"/>
            </a:solidFill>
            <a:miter lim="800000"/>
            <a:headEnd/>
            <a:tailEnd/>
          </a:ln>
        </p:spPr>
        <p:txBody>
          <a:bodyPr wrap="none" lIns="91432" tIns="45716" rIns="91432" bIns="45716"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864931" eaLnBrk="1" fontAlgn="base" hangingPunct="1">
              <a:lnSpc>
                <a:spcPct val="90000"/>
              </a:lnSpc>
              <a:spcBef>
                <a:spcPct val="20000"/>
              </a:spcBef>
              <a:spcAft>
                <a:spcPct val="0"/>
              </a:spcAft>
              <a:buFontTx/>
              <a:buChar char="–"/>
            </a:pPr>
            <a:endParaRPr lang="en-US" dirty="0" smtClean="0">
              <a:solidFill>
                <a:prstClr val="black"/>
              </a:solidFill>
              <a:latin typeface="Verdana" charset="0"/>
            </a:endParaRPr>
          </a:p>
        </p:txBody>
      </p:sp>
      <p:sp>
        <p:nvSpPr>
          <p:cNvPr id="395268" name="Rectangle 3"/>
          <p:cNvSpPr>
            <a:spLocks noGrp="1" noChangeArrowheads="1"/>
          </p:cNvSpPr>
          <p:nvPr>
            <p:ph type="body"/>
          </p:nvPr>
        </p:nvSpPr>
        <p:spPr>
          <a:xfrm>
            <a:off x="915294" y="4343704"/>
            <a:ext cx="5027414"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dirty="0">
                <a:latin typeface="Times" charset="0"/>
              </a:rPr>
              <a:t>$$$ to improve light bucket size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33" eaLnBrk="0" hangingPunct="0">
              <a:defRPr sz="2300" b="1">
                <a:solidFill>
                  <a:schemeClr val="accent2"/>
                </a:solidFill>
                <a:latin typeface="Arial" charset="0"/>
                <a:ea typeface="ＭＳ Ｐゴシック" charset="0"/>
                <a:cs typeface="ＭＳ Ｐゴシック" charset="0"/>
              </a:defRPr>
            </a:lvl1pPr>
            <a:lvl2pPr marL="702717" indent="-270277" defTabSz="912933" eaLnBrk="0" hangingPunct="0">
              <a:defRPr sz="2300" b="1">
                <a:solidFill>
                  <a:schemeClr val="accent2"/>
                </a:solidFill>
                <a:latin typeface="Arial" charset="0"/>
                <a:ea typeface="ＭＳ Ｐゴシック" charset="0"/>
              </a:defRPr>
            </a:lvl2pPr>
            <a:lvl3pPr marL="1081104" indent="-216221" defTabSz="912933" eaLnBrk="0" hangingPunct="0">
              <a:defRPr sz="2300" b="1">
                <a:solidFill>
                  <a:schemeClr val="accent2"/>
                </a:solidFill>
                <a:latin typeface="Arial" charset="0"/>
                <a:ea typeface="ＭＳ Ｐゴシック" charset="0"/>
              </a:defRPr>
            </a:lvl3pPr>
            <a:lvl4pPr marL="1513545" indent="-216221" defTabSz="912933" eaLnBrk="0" hangingPunct="0">
              <a:defRPr sz="2300" b="1">
                <a:solidFill>
                  <a:schemeClr val="accent2"/>
                </a:solidFill>
                <a:latin typeface="Arial" charset="0"/>
                <a:ea typeface="ＭＳ Ｐゴシック" charset="0"/>
              </a:defRPr>
            </a:lvl4pPr>
            <a:lvl5pPr marL="1945988" indent="-216221" defTabSz="912933" eaLnBrk="0" hangingPunct="0">
              <a:defRPr sz="2300" b="1">
                <a:solidFill>
                  <a:schemeClr val="accent2"/>
                </a:solidFill>
                <a:latin typeface="Arial" charset="0"/>
                <a:ea typeface="ＭＳ Ｐゴシック" charset="0"/>
              </a:defRPr>
            </a:lvl5pPr>
            <a:lvl6pPr marL="2378429"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0870"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311"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754"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41</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44588" y="685800"/>
            <a:ext cx="4570412" cy="3429000"/>
          </a:xfrm>
          <a:ln/>
        </p:spPr>
      </p:sp>
      <p:sp>
        <p:nvSpPr>
          <p:cNvPr id="467971"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6B3BB-8917-D748-AF69-0F2182F9B967}" type="slidenum">
              <a:rPr lang="en-US">
                <a:solidFill>
                  <a:prstClr val="black"/>
                </a:solidFill>
              </a:rPr>
              <a:pPr/>
              <a:t>42</a:t>
            </a:fld>
            <a:endParaRPr lang="en-US" dirty="0">
              <a:solidFill>
                <a:prstClr val="black"/>
              </a:solidFill>
            </a:endParaRPr>
          </a:p>
        </p:txBody>
      </p:sp>
      <p:sp>
        <p:nvSpPr>
          <p:cNvPr id="99330"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solidFill>
                  <a:prstClr val="black"/>
                </a:solidFill>
                <a:latin typeface="Calibri"/>
              </a:rPr>
              <a:pPr/>
              <a:t>43</a:t>
            </a:fld>
            <a:endParaRPr lang="en-US" dirty="0">
              <a:solidFill>
                <a:prstClr val="black"/>
              </a:solidFill>
              <a:latin typeface="Calibri"/>
            </a:endParaRPr>
          </a:p>
        </p:txBody>
      </p:sp>
    </p:spTree>
    <p:extLst>
      <p:ext uri="{BB962C8B-B14F-4D97-AF65-F5344CB8AC3E}">
        <p14:creationId xmlns:p14="http://schemas.microsoft.com/office/powerpoint/2010/main" val="537971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 is a community resource </a:t>
            </a:r>
            <a:r>
              <a:rPr lang="mr-IN" dirty="0" smtClean="0"/>
              <a:t>–</a:t>
            </a:r>
            <a:r>
              <a:rPr lang="en-US" dirty="0" smtClean="0"/>
              <a:t> Smithsonian</a:t>
            </a:r>
            <a:r>
              <a:rPr lang="en-US" baseline="0" dirty="0" smtClean="0"/>
              <a:t> and NASA </a:t>
            </a:r>
            <a:r>
              <a:rPr lang="mr-IN" baseline="0" dirty="0" smtClean="0"/>
              <a:t>–</a:t>
            </a:r>
            <a:r>
              <a:rPr lang="en-US" baseline="0" dirty="0" smtClean="0"/>
              <a:t> Science Team’s job is to produce data</a:t>
            </a:r>
            <a:endParaRPr lang="en-US" dirty="0"/>
          </a:p>
        </p:txBody>
      </p:sp>
      <p:sp>
        <p:nvSpPr>
          <p:cNvPr id="4" name="Slide Number Placeholder 3"/>
          <p:cNvSpPr>
            <a:spLocks noGrp="1"/>
          </p:cNvSpPr>
          <p:nvPr>
            <p:ph type="sldNum" sz="quarter" idx="10"/>
          </p:nvPr>
        </p:nvSpPr>
        <p:spPr/>
        <p:txBody>
          <a:bodyPr/>
          <a:lstStyle/>
          <a:p>
            <a:fld id="{771E8859-F77D-E343-844B-085932F5B818}" type="slidenum">
              <a:rPr lang="en-US" smtClean="0"/>
              <a:t>9</a:t>
            </a:fld>
            <a:endParaRPr lang="en-US"/>
          </a:p>
        </p:txBody>
      </p:sp>
    </p:spTree>
    <p:extLst>
      <p:ext uri="{BB962C8B-B14F-4D97-AF65-F5344CB8AC3E}">
        <p14:creationId xmlns:p14="http://schemas.microsoft.com/office/powerpoint/2010/main" val="94627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jp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5.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5.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8.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7.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jp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53057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1819537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6315582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796270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08882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93379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16344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73138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96074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08322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61230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346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3355089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92160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6687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55070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7081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57832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49112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46364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23125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4/10/17</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63319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559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837DA2F-07FB-BD43-B2E7-67264D1E0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3248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12205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180725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37110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11827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9856802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7476935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74675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94957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2023813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25712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9AD5A-70A0-A849-8F26-F3BCE11DD4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242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9375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3673074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016676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572990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1739602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9/10/17</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1277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4/10/17</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01617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1910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593134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65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7D39CCCC-7ECC-044D-8127-BE8672621E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106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10551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884596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458994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54203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7249166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430261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642305"/>
      </p:ext>
    </p:extLst>
  </p:cSld>
  <p:clrMapOvr>
    <a:masterClrMapping/>
  </p:clrMapOvr>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450166"/>
      </p:ext>
    </p:extLst>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4/10/17</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2124104587"/>
      </p:ext>
    </p:extLst>
  </p:cSld>
  <p:clrMapOvr>
    <a:masterClrMapping/>
  </p:clrMapOvr>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4/10/17</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129663792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0EDF0F38-1179-2142-85D6-80D0211D9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041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4/10/17</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736400193"/>
      </p:ext>
    </p:extLst>
  </p:cSld>
  <p:clrMapOvr>
    <a:masterClrMapping/>
  </p:clrMapOvr>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9219986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07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05841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18797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06877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080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72659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2923279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23342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CB9CA17-4D17-9548-9243-F34384A0B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099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1"/>
            </a:lvl1pPr>
          </a:lstStyle>
          <a:p>
            <a:pPr>
              <a:defRPr/>
            </a:pPr>
            <a:fld id="{F3649C64-5587-43D3-95DB-244B1DB9A81B}" type="slidenum">
              <a:rPr lang="en-US" altLang="en-US">
                <a:solidFill>
                  <a:prstClr val="black">
                    <a:tint val="75000"/>
                  </a:prstClr>
                </a:solidFill>
                <a:latin typeface="Calibri"/>
              </a:rPr>
              <a:pPr>
                <a:defRPr/>
              </a:pPr>
              <a:t>‹#›</a:t>
            </a:fld>
            <a:endParaRPr lang="en-US" altLang="en-US" dirty="0">
              <a:solidFill>
                <a:prstClr val="black">
                  <a:tint val="75000"/>
                </a:prstClr>
              </a:solidFill>
              <a:latin typeface="Calibri"/>
            </a:endParaRPr>
          </a:p>
        </p:txBody>
      </p:sp>
      <p:sp>
        <p:nvSpPr>
          <p:cNvPr id="5" name="Rectangle 23"/>
          <p:cNvSpPr>
            <a:spLocks noGrp="1" noChangeArrowheads="1"/>
          </p:cNvSpPr>
          <p:nvPr>
            <p:ph type="dt" sz="half" idx="11"/>
          </p:nvPr>
        </p:nvSpPr>
        <p:spPr/>
        <p:txBody>
          <a:bodyPr/>
          <a:lstStyle>
            <a:lvl1pPr>
              <a:defRPr b="1"/>
            </a:lvl1pPr>
          </a:lstStyle>
          <a:p>
            <a:pPr>
              <a:defRPr/>
            </a:pPr>
            <a:r>
              <a:rPr lang="en-US" smtClean="0">
                <a:solidFill>
                  <a:prstClr val="black">
                    <a:tint val="75000"/>
                  </a:prstClr>
                </a:solidFill>
                <a:latin typeface="Calibri"/>
              </a:rPr>
              <a:t>6/29/16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94540877"/>
      </p:ext>
    </p:extLst>
  </p:cSld>
  <p:clrMapOvr>
    <a:masterClrMapping/>
  </p:clrMapOvr>
  <p:transition xmlns:p14="http://schemas.microsoft.com/office/powerpoint/2010/mai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94869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AE10DA5-DFB1-8D47-9AF0-BBEE5825D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908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BE9AF729-E066-444A-82CF-4340BF940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93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AA29F0A5-9B52-234A-897E-F25B60934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64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05742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01965E2-9F07-CF45-9210-52A3D4BD6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233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CAAB853C-EB1F-4F44-98A5-0F45C20C9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830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8FABA28-FAC2-1049-B4C6-19FD6BC99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2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3CF61216-AC22-2444-8793-BD66AEA0F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074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5226DE80-1308-0F42-94F1-5C6B8BD91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05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9327703E-7208-6845-8794-E48055AD3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8321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554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EDFF7D-F979-DF49-820F-BCB527584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400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E2135C-D0F4-4942-B134-6A7076558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8298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78631-4744-8F43-BF67-17EB3C0F5C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616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1877318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4DE701-6E34-4B4E-912A-8945587F64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354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CE56170-F05B-B945-A8AA-2AA3A39257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937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8E9A94C-C99B-CF4F-9810-B584DA168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4391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57AFCB-0208-BA4A-831E-39A587573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1608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3B5CCB-76CD-9943-BF33-E8B3B21227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235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B519F7-9FE0-2549-BACC-6C0705CA72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941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E1D4D8-CDBF-5F46-8BBD-4EC210838E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168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86025D-C148-4A40-AB22-2EB2C74CA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602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4/10/17</a:t>
            </a:r>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372DC1E-605D-B742-9B19-14B0A7123B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856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4/10/17</a:t>
            </a:r>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33E7E57-6727-0944-8A06-AACF453A2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821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68404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603BCAB-0391-7841-920C-26089300D6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5587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837DA2F-07FB-BD43-B2E7-67264D1E0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616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9AD5A-70A0-A849-8F26-F3BCE11DD4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41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7D39CCCC-7ECC-044D-8127-BE8672621E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355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0EDF0F38-1179-2142-85D6-80D0211D9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954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CB9CA17-4D17-9548-9243-F34384A0B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866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AE10DA5-DFB1-8D47-9AF0-BBEE5825D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829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BE9AF729-E066-444A-82CF-4340BF940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15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AA29F0A5-9B52-234A-897E-F25B60934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237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01965E2-9F07-CF45-9210-52A3D4BD6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7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4/10/17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244664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CAAB853C-EB1F-4F44-98A5-0F45C20C9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45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8FABA28-FAC2-1049-B4C6-19FD6BC99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612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3CF61216-AC22-2444-8793-BD66AEA0F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434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5226DE80-1308-0F42-94F1-5C6B8BD91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554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9327703E-7208-6845-8794-E48055AD3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600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7880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8581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1482742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4134331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6568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4/10/17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3510057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58663270"/>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17452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4796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7991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552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1625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556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7121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608065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38575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4/10/17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565718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75349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160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5426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38143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13556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48106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9613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203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3488465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4151813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6050374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697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26082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465090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04308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1472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9/10/17</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54203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4/10/17</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54850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997330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44471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7366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813567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28657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423585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852140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24819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64329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8335804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294423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621804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965566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305571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slideLayout" Target="../slideLayouts/slideLayout116.xml"/><Relationship Id="rId14" Type="http://schemas.openxmlformats.org/officeDocument/2006/relationships/slideLayout" Target="../slideLayouts/slideLayout117.xml"/><Relationship Id="rId15" Type="http://schemas.openxmlformats.org/officeDocument/2006/relationships/slideLayout" Target="../slideLayouts/slideLayout118.xml"/><Relationship Id="rId16"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theme" Target="../theme/theme11.xml"/><Relationship Id="rId9" Type="http://schemas.openxmlformats.org/officeDocument/2006/relationships/image" Target="../media/image6.jpeg"/><Relationship Id="rId1" Type="http://schemas.openxmlformats.org/officeDocument/2006/relationships/slideLayout" Target="../slideLayouts/slideLayout119.xml"/><Relationship Id="rId2"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slideLayout" Target="../slideLayouts/slideLayout137.xml"/><Relationship Id="rId13" Type="http://schemas.openxmlformats.org/officeDocument/2006/relationships/slideLayout" Target="../slideLayouts/slideLayout138.xml"/><Relationship Id="rId14" Type="http://schemas.openxmlformats.org/officeDocument/2006/relationships/theme" Target="../theme/theme12.xml"/><Relationship Id="rId15" Type="http://schemas.openxmlformats.org/officeDocument/2006/relationships/image" Target="../media/image3.jpe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theme" Target="../theme/theme13.xml"/><Relationship Id="rId9" Type="http://schemas.openxmlformats.org/officeDocument/2006/relationships/image" Target="../media/image6.jpeg"/><Relationship Id="rId1" Type="http://schemas.openxmlformats.org/officeDocument/2006/relationships/slideLayout" Target="../slideLayouts/slideLayout139.xml"/><Relationship Id="rId2"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theme" Target="../theme/theme14.xml"/><Relationship Id="rId9" Type="http://schemas.openxmlformats.org/officeDocument/2006/relationships/image" Target="../media/image6.jpeg"/><Relationship Id="rId1" Type="http://schemas.openxmlformats.org/officeDocument/2006/relationships/slideLayout" Target="../slideLayouts/slideLayout146.xml"/><Relationship Id="rId2"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theme" Target="../theme/theme15.xml"/><Relationship Id="rId11" Type="http://schemas.openxmlformats.org/officeDocument/2006/relationships/image" Target="../media/image6.jpeg"/><Relationship Id="rId1" Type="http://schemas.openxmlformats.org/officeDocument/2006/relationships/slideLayout" Target="../slideLayouts/slideLayout153.xml"/><Relationship Id="rId2"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theme" Target="../theme/theme4.xml"/><Relationship Id="rId16" Type="http://schemas.openxmlformats.org/officeDocument/2006/relationships/image" Target="../media/image1.pn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theme" Target="../theme/theme5.xml"/><Relationship Id="rId10" Type="http://schemas.openxmlformats.org/officeDocument/2006/relationships/image" Target="../media/image3.jpeg"/><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theme" Target="../theme/theme6.xml"/><Relationship Id="rId10" Type="http://schemas.openxmlformats.org/officeDocument/2006/relationships/image" Target="../media/image6.jpeg"/><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theme" Target="../theme/theme7.xml"/><Relationship Id="rId7" Type="http://schemas.openxmlformats.org/officeDocument/2006/relationships/image" Target="../media/image3.jpeg"/><Relationship Id="rId1" Type="http://schemas.openxmlformats.org/officeDocument/2006/relationships/slideLayout" Target="../slideLayouts/slideLayout71.xml"/><Relationship Id="rId2"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theme" Target="../theme/theme8.xml"/><Relationship Id="rId14" Type="http://schemas.openxmlformats.org/officeDocument/2006/relationships/image" Target="../media/image3.jpe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slideLayout" Target="../slideLayouts/slideLayout102.xml"/><Relationship Id="rId16" Type="http://schemas.openxmlformats.org/officeDocument/2006/relationships/slideLayout" Target="../slideLayouts/slideLayout103.xml"/><Relationship Id="rId17"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4/10/17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19359-84BC-7544-A6CD-D68D609D2B8C}" type="slidenum">
              <a:rPr lang="en-US" smtClean="0"/>
              <a:t>‹#›</a:t>
            </a:fld>
            <a:endParaRPr lang="en-US" dirty="0"/>
          </a:p>
        </p:txBody>
      </p:sp>
    </p:spTree>
    <p:extLst>
      <p:ext uri="{BB962C8B-B14F-4D97-AF65-F5344CB8AC3E}">
        <p14:creationId xmlns:p14="http://schemas.microsoft.com/office/powerpoint/2010/main" val="239169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4/10/17</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5242665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3593289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111217074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21138484"/>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4/10/17</a:t>
            </a:r>
            <a:endParaRPr lang="en-US"/>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207789035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3751471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4/10/17</a:t>
            </a: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EC20E945-4E0C-9442-89F7-684B4C1EC7AD}"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7">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53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932"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r>
              <a:rPr lang="en-US" smtClean="0">
                <a:solidFill>
                  <a:srgbClr val="000000"/>
                </a:solidFill>
                <a:latin typeface="Arial" charset="0"/>
                <a:ea typeface="ＭＳ Ｐゴシック" charset="0"/>
              </a:rPr>
              <a:t>4/10/17</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smtClean="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5774C5B-E47E-E945-8FA4-307EA1678963}"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24282684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4/10/17</a:t>
            </a: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EC20E945-4E0C-9442-89F7-684B4C1EC7AD}"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6">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23219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4/10/17</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4787922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Lst>
  <p:timing>
    <p:tnLst>
      <p:par>
        <p:cTn xmlns:p14="http://schemas.microsoft.com/office/powerpoint/2010/main" id="1" dur="indefinite" restart="never" nodeType="tmRoot"/>
      </p:par>
    </p:tnLst>
  </p:timing>
  <p:hf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466173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126893908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239777797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4/10/17</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23555856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123.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15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hyperlink" Target="http://tempo.si.edu/presentations.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9" Type="http://schemas.openxmlformats.org/officeDocument/2006/relationships/image" Target="../media/image3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 Id="rId25" Type="http://schemas.openxmlformats.org/officeDocument/2006/relationships/image" Target="../media/image47.png"/><Relationship Id="rId26" Type="http://schemas.openxmlformats.org/officeDocument/2006/relationships/image" Target="../media/image48.png"/><Relationship Id="rId27" Type="http://schemas.openxmlformats.org/officeDocument/2006/relationships/image" Target="../media/image49.png"/><Relationship Id="rId10" Type="http://schemas.openxmlformats.org/officeDocument/2006/relationships/image" Target="../media/image32.png"/><Relationship Id="rId11" Type="http://schemas.openxmlformats.org/officeDocument/2006/relationships/image" Target="../media/image33.jpeg"/><Relationship Id="rId12" Type="http://schemas.openxmlformats.org/officeDocument/2006/relationships/image" Target="../media/image34.emf"/><Relationship Id="rId13" Type="http://schemas.openxmlformats.org/officeDocument/2006/relationships/image" Target="../media/image35.jpg"/><Relationship Id="rId14" Type="http://schemas.openxmlformats.org/officeDocument/2006/relationships/image" Target="../media/image36.jp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1" Type="http://schemas.openxmlformats.org/officeDocument/2006/relationships/slideLayout" Target="../slideLayouts/slideLayout67.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emf"/><Relationship Id="rId7" Type="http://schemas.openxmlformats.org/officeDocument/2006/relationships/image" Target="../media/image29.png"/><Relationship Id="rId8" Type="http://schemas.openxmlformats.org/officeDocument/2006/relationships/image" Target="../media/image30.jpeg"/></Relationships>
</file>

<file path=ppt/slides/_rels/slide25.xml.rels><?xml version="1.0" encoding="UTF-8" standalone="yes"?>
<Relationships xmlns="http://schemas.openxmlformats.org/package/2006/relationships"><Relationship Id="rId9" Type="http://schemas.openxmlformats.org/officeDocument/2006/relationships/image" Target="../media/image3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 Id="rId25" Type="http://schemas.openxmlformats.org/officeDocument/2006/relationships/image" Target="../media/image47.png"/><Relationship Id="rId26" Type="http://schemas.openxmlformats.org/officeDocument/2006/relationships/image" Target="../media/image48.png"/><Relationship Id="rId27" Type="http://schemas.openxmlformats.org/officeDocument/2006/relationships/image" Target="../media/image49.png"/><Relationship Id="rId10" Type="http://schemas.openxmlformats.org/officeDocument/2006/relationships/image" Target="../media/image32.png"/><Relationship Id="rId11" Type="http://schemas.openxmlformats.org/officeDocument/2006/relationships/image" Target="../media/image33.jpeg"/><Relationship Id="rId12" Type="http://schemas.openxmlformats.org/officeDocument/2006/relationships/image" Target="../media/image34.emf"/><Relationship Id="rId13" Type="http://schemas.openxmlformats.org/officeDocument/2006/relationships/image" Target="../media/image35.jpg"/><Relationship Id="rId14" Type="http://schemas.openxmlformats.org/officeDocument/2006/relationships/image" Target="../media/image36.jp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1" Type="http://schemas.openxmlformats.org/officeDocument/2006/relationships/slideLayout" Target="../slideLayouts/slideLayout67.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emf"/><Relationship Id="rId7" Type="http://schemas.openxmlformats.org/officeDocument/2006/relationships/image" Target="../media/image29.png"/><Relationship Id="rId8"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1" Type="http://schemas.openxmlformats.org/officeDocument/2006/relationships/slideLayout" Target="../slideLayouts/slideLayout103.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1" Type="http://schemas.openxmlformats.org/officeDocument/2006/relationships/slideLayout" Target="../slideLayouts/slideLayout10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4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6.emf"/><Relationship Id="rId1" Type="http://schemas.openxmlformats.org/officeDocument/2006/relationships/vmlDrawing" Target="../drawings/vmlDrawing1.vml"/><Relationship Id="rId2"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www.ngdc.noaa.gov/eog/night_sat/spectra.html" TargetMode="External"/><Relationship Id="rId1" Type="http://schemas.openxmlformats.org/officeDocument/2006/relationships/slideLayout" Target="../slideLayouts/slideLayout67.xml"/><Relationship Id="rId2" Type="http://schemas.openxmlformats.org/officeDocument/2006/relationships/image" Target="../media/image5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60.png"/><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94.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5.png"/><Relationship Id="rId1" Type="http://schemas.openxmlformats.org/officeDocument/2006/relationships/slideLayout" Target="../slideLayouts/slideLayout133.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930179" y="1067512"/>
            <a:ext cx="5910122" cy="476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b="1" dirty="0" smtClean="0">
                <a:solidFill>
                  <a:srgbClr val="000090"/>
                </a:solidFill>
                <a:cs typeface="Arial" charset="0"/>
              </a:rPr>
              <a:t>North American pollution measurements from</a:t>
            </a:r>
          </a:p>
          <a:p>
            <a:pPr algn="r" eaLnBrk="1" hangingPunct="1"/>
            <a:r>
              <a:rPr lang="en-US" b="1" dirty="0" smtClean="0">
                <a:solidFill>
                  <a:srgbClr val="000090"/>
                </a:solidFill>
                <a:cs typeface="Arial" charset="0"/>
              </a:rPr>
              <a:t>geostationary orbit with</a:t>
            </a:r>
          </a:p>
          <a:p>
            <a:pPr algn="r" eaLnBrk="1" hangingPunct="1"/>
            <a:r>
              <a:rPr lang="en-US" b="1" dirty="0" smtClean="0">
                <a:solidFill>
                  <a:srgbClr val="000090"/>
                </a:solidFill>
                <a:cs typeface="Arial" charset="0"/>
              </a:rPr>
              <a:t>Tropospheric Emissions:</a:t>
            </a:r>
          </a:p>
          <a:p>
            <a:pPr algn="r" eaLnBrk="1" hangingPunct="1"/>
            <a:r>
              <a:rPr lang="en-US" b="1" dirty="0" smtClean="0">
                <a:solidFill>
                  <a:srgbClr val="000090"/>
                </a:solidFill>
                <a:cs typeface="Arial" charset="0"/>
              </a:rPr>
              <a:t>Monitoring of Pollution</a:t>
            </a:r>
          </a:p>
          <a:p>
            <a:pPr algn="r" eaLnBrk="1" hangingPunct="1">
              <a:spcAft>
                <a:spcPts val="1200"/>
              </a:spcAft>
            </a:pPr>
            <a:r>
              <a:rPr lang="en-US" b="1" dirty="0" smtClean="0">
                <a:solidFill>
                  <a:srgbClr val="000090"/>
                </a:solidFill>
                <a:cs typeface="Arial" charset="0"/>
              </a:rPr>
              <a:t>(TEMPO)</a:t>
            </a:r>
          </a:p>
          <a:p>
            <a:pPr algn="r" eaLnBrk="1" hangingPunct="1"/>
            <a:r>
              <a:rPr lang="en-US" b="1" dirty="0" smtClean="0">
                <a:solidFill>
                  <a:srgbClr val="000090"/>
                </a:solidFill>
                <a:cs typeface="Arial" charset="0"/>
              </a:rPr>
              <a:t>tempo.si.edu</a:t>
            </a:r>
            <a:endParaRPr lang="en-US" dirty="0" smtClean="0">
              <a:solidFill>
                <a:srgbClr val="000090"/>
              </a:solidFill>
              <a:cs typeface="Arial" charset="0"/>
            </a:endParaRPr>
          </a:p>
          <a:p>
            <a:pPr algn="r" eaLnBrk="1" hangingPunct="1"/>
            <a:endParaRPr lang="en-US" sz="1800" b="1"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endParaRPr lang="en-US" sz="1600" b="1" dirty="0" smtClean="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cs typeface="Arial" charset="0"/>
              </a:rPr>
              <a:t>TEMPO Aerosol Workshop</a:t>
            </a:r>
          </a:p>
          <a:p>
            <a:pPr algn="r" defTabSz="914400" fontAlgn="base">
              <a:lnSpc>
                <a:spcPct val="80000"/>
              </a:lnSpc>
              <a:spcBef>
                <a:spcPct val="0"/>
              </a:spcBef>
              <a:spcAft>
                <a:spcPct val="0"/>
              </a:spcAft>
            </a:pPr>
            <a:r>
              <a:rPr lang="en-US" sz="1600" b="1" dirty="0" smtClean="0">
                <a:solidFill>
                  <a:srgbClr val="000090"/>
                </a:solidFill>
                <a:cs typeface="Arial" charset="0"/>
              </a:rPr>
              <a:t>September 11, 2017</a:t>
            </a:r>
            <a:endParaRPr lang="en-US" sz="1600" b="1" dirty="0">
              <a:solidFill>
                <a:srgbClr val="000090"/>
              </a:solidFill>
              <a:cs typeface="Arial" charset="0"/>
            </a:endParaRPr>
          </a:p>
        </p:txBody>
      </p:sp>
    </p:spTree>
    <p:extLst>
      <p:ext uri="{BB962C8B-B14F-4D97-AF65-F5344CB8AC3E}">
        <p14:creationId xmlns:p14="http://schemas.microsoft.com/office/powerpoint/2010/main" val="29195401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a:t>
            </a:r>
            <a:r>
              <a:rPr lang="en-US" sz="4400" dirty="0" smtClean="0">
                <a:solidFill>
                  <a:schemeClr val="bg1">
                    <a:lumMod val="85000"/>
                  </a:schemeClr>
                </a:solidFill>
              </a:rPr>
              <a:t>status</a:t>
            </a:r>
            <a:endParaRPr lang="en-US" sz="4400" dirty="0">
              <a:solidFill>
                <a:schemeClr val="bg1">
                  <a:lumMod val="85000"/>
                </a:schemeClr>
              </a:solidFill>
            </a:endParaRPr>
          </a:p>
        </p:txBody>
      </p:sp>
      <p:sp>
        <p:nvSpPr>
          <p:cNvPr id="5" name="TextBox 4"/>
          <p:cNvSpPr txBox="1"/>
          <p:nvPr/>
        </p:nvSpPr>
        <p:spPr>
          <a:xfrm>
            <a:off x="130251" y="1064745"/>
            <a:ext cx="8840759" cy="5816864"/>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000" b="1" dirty="0" smtClean="0">
                <a:solidFill>
                  <a:srgbClr val="000090"/>
                </a:solidFill>
                <a:latin typeface="Arial"/>
                <a:ea typeface="ＭＳ Ｐゴシック" charset="0"/>
                <a:cs typeface="Arial"/>
              </a:rPr>
              <a:t>Currently on-budget and close to on-schedule</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System </a:t>
            </a:r>
            <a:r>
              <a:rPr lang="en-US" b="1" dirty="0">
                <a:solidFill>
                  <a:srgbClr val="000090"/>
                </a:solidFill>
                <a:latin typeface="Arial"/>
                <a:ea typeface="ＭＳ Ｐゴシック" charset="0"/>
                <a:cs typeface="Arial"/>
              </a:rPr>
              <a:t>Requirements Review and Mission Definition Review in November 2013</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KDP</a:t>
            </a:r>
            <a:r>
              <a:rPr lang="en-US" b="1" dirty="0">
                <a:solidFill>
                  <a:srgbClr val="000090"/>
                </a:solidFill>
                <a:latin typeface="Arial"/>
                <a:ea typeface="ＭＳ Ｐゴシック" charset="0"/>
                <a:cs typeface="Arial"/>
              </a:rPr>
              <a:t>-B April </a:t>
            </a:r>
            <a:r>
              <a:rPr lang="en-US"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b="1" dirty="0">
                <a:solidFill>
                  <a:srgbClr val="000090"/>
                </a:solidFill>
                <a:latin typeface="Arial"/>
                <a:cs typeface="Arial"/>
              </a:rPr>
              <a:t>Most technical issues solved at the preliminary design level, following technical interchange meeting at Ball, April 2014</a:t>
            </a:r>
            <a:endParaRPr lang="en-US"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PDR on July 31, 2014</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Now in Phase C (implementation): KDP-C April 10,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Ground Systems CDR May 2016</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Test Readiness Review August 2016, currently undergoing assembly, integration, and test</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000" b="1" dirty="0" smtClean="0">
                <a:solidFill>
                  <a:srgbClr val="000090"/>
                </a:solidFill>
                <a:latin typeface="Arial"/>
                <a:ea typeface="ＭＳ Ｐゴシック" charset="0"/>
                <a:cs typeface="Arial"/>
              </a:rPr>
              <a:t>Select commercial geostationary satellite </a:t>
            </a:r>
            <a:r>
              <a:rPr lang="en-US" sz="2000" b="1" dirty="0">
                <a:solidFill>
                  <a:srgbClr val="000090"/>
                </a:solidFill>
                <a:latin typeface="Arial"/>
                <a:ea typeface="ＭＳ Ｐゴシック" charset="0"/>
                <a:cs typeface="Arial"/>
              </a:rPr>
              <a:t>host </a:t>
            </a:r>
            <a:r>
              <a:rPr lang="en-US" sz="2000" b="1" dirty="0" smtClean="0">
                <a:solidFill>
                  <a:srgbClr val="000090"/>
                </a:solidFill>
                <a:latin typeface="Arial"/>
                <a:ea typeface="ＭＳ Ｐゴシック" charset="0"/>
                <a:cs typeface="Arial"/>
              </a:rPr>
              <a:t>2018</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TEMPO operating longitude and launch date are not known until after host selection</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000" b="1" dirty="0">
                <a:solidFill>
                  <a:srgbClr val="000090"/>
                </a:solidFill>
                <a:latin typeface="Arial"/>
                <a:ea typeface="ＭＳ Ｐゴシック" charset="0"/>
                <a:cs typeface="Arial"/>
              </a:rPr>
              <a:t>Instrument </a:t>
            </a:r>
            <a:r>
              <a:rPr lang="en-US" sz="2000" b="1" dirty="0" smtClean="0">
                <a:solidFill>
                  <a:srgbClr val="000090"/>
                </a:solidFill>
                <a:latin typeface="Arial"/>
                <a:ea typeface="ＭＳ Ｐゴシック" charset="0"/>
                <a:cs typeface="Arial"/>
              </a:rPr>
              <a:t>delivery 3/2018 for launch 2019 or later, most likely in 2020 or 2021</a:t>
            </a:r>
            <a:endParaRPr lang="en-US" sz="2000" b="1" dirty="0">
              <a:solidFill>
                <a:srgbClr val="000090"/>
              </a:solidFill>
              <a:latin typeface="Arial"/>
              <a:ea typeface="ＭＳ Ｐゴシック" charset="0"/>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436580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30463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smtClean="0">
                <a:solidFill>
                  <a:srgbClr val="000090"/>
                </a:solidFill>
                <a:latin typeface="Arial"/>
              </a:rPr>
              <a:t>Field </a:t>
            </a:r>
            <a:r>
              <a:rPr lang="en-US" sz="2000" b="1" kern="0" dirty="0">
                <a:solidFill>
                  <a:srgbClr val="000090"/>
                </a:solidFill>
                <a:latin typeface="Arial"/>
              </a:rPr>
              <a:t>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426003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356152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13735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200" b="1" dirty="0" smtClean="0">
                <a:solidFill>
                  <a:schemeClr val="bg1">
                    <a:lumMod val="85000"/>
                  </a:schemeClr>
                </a:solidFill>
              </a:rPr>
              <a:t>XL ozone profile retrievals</a:t>
            </a:r>
            <a:endParaRPr lang="en-US" sz="32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75615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197437"/>
            <a:ext cx="9144000" cy="5478424"/>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342900" indent="-342900" defTabSz="914400">
              <a:buFont typeface="Arial"/>
              <a:buChar char="•"/>
              <a:defRPr/>
            </a:pPr>
            <a:r>
              <a:rPr lang="en-US" sz="2000" b="1" kern="0" dirty="0">
                <a:solidFill>
                  <a:srgbClr val="000090"/>
                </a:solidFill>
                <a:latin typeface="Arial"/>
              </a:rPr>
              <a:t>Image navigation and registration (INR) derived from GOES-16</a:t>
            </a:r>
          </a:p>
          <a:p>
            <a:pPr marL="742950" lvl="1" indent="-285750" defTabSz="914400">
              <a:buFont typeface="Lucida Grande"/>
              <a:buChar char="-"/>
              <a:defRPr/>
            </a:pPr>
            <a:r>
              <a:rPr lang="en-US" sz="1600" kern="0" dirty="0">
                <a:solidFill>
                  <a:srgbClr val="000090"/>
                </a:solidFill>
                <a:latin typeface="Arial"/>
              </a:rPr>
              <a:t>Developed by Carr Astronautics Corporation </a:t>
            </a:r>
            <a:endParaRPr lang="en-US" sz="1600" b="1" kern="0" dirty="0">
              <a:solidFill>
                <a:srgbClr val="000090"/>
              </a:solidFill>
              <a:latin typeface="Arial"/>
            </a:endParaRP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a:t>
            </a:r>
            <a:r>
              <a:rPr lang="en-US" sz="1600" kern="0" dirty="0" smtClean="0">
                <a:solidFill>
                  <a:srgbClr val="000090"/>
                </a:solidFill>
                <a:latin typeface="Arial"/>
              </a:rPr>
              <a:t>measurements except eXceL O</a:t>
            </a:r>
            <a:r>
              <a:rPr lang="en-US" sz="1600" kern="0" baseline="-25000" dirty="0" smtClean="0">
                <a:solidFill>
                  <a:srgbClr val="000090"/>
                </a:solidFill>
                <a:latin typeface="Arial"/>
              </a:rPr>
              <a:t>3</a:t>
            </a:r>
            <a:r>
              <a:rPr lang="en-US" sz="1600" kern="0" dirty="0" smtClean="0">
                <a:solidFill>
                  <a:srgbClr val="000090"/>
                </a:solidFill>
                <a:latin typeface="Arial"/>
              </a:rPr>
              <a:t> have </a:t>
            </a:r>
            <a:r>
              <a:rPr lang="en-US" sz="1600" kern="0" dirty="0">
                <a:solidFill>
                  <a:srgbClr val="000090"/>
                </a:solidFill>
                <a:latin typeface="Arial"/>
              </a:rPr>
              <a:t>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FF0000"/>
                </a:solidFill>
                <a:latin typeface="Arial"/>
              </a:rPr>
              <a:t>Near-real-time pollution</a:t>
            </a:r>
            <a:r>
              <a:rPr lang="en-US" b="1" kern="0" dirty="0">
                <a:solidFill>
                  <a:srgbClr val="FF0000"/>
                </a:solidFill>
                <a:latin typeface="Arial"/>
              </a:rPr>
              <a:t>/AQ </a:t>
            </a:r>
            <a:r>
              <a:rPr lang="en-US" b="1" kern="0" dirty="0" smtClean="0">
                <a:solidFill>
                  <a:srgbClr val="FF0000"/>
                </a:solidFill>
                <a:latin typeface="Arial"/>
              </a:rPr>
              <a:t>indices</a:t>
            </a:r>
            <a:r>
              <a:rPr lang="en-US" b="1" kern="0" dirty="0" smtClean="0">
                <a:solidFill>
                  <a:srgbClr val="000090"/>
                </a:solidFill>
                <a:latin typeface="Arial"/>
              </a:rPr>
              <a:t>,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 city lights</a:t>
            </a:r>
            <a:endParaRPr lang="en-US" sz="1600"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238098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165654" y="4591882"/>
            <a:ext cx="2670122" cy="1077218"/>
          </a:xfrm>
          <a:prstGeom prst="rect">
            <a:avLst/>
          </a:prstGeom>
          <a:noFill/>
        </p:spPr>
        <p:txBody>
          <a:bodyPr wrap="none" rtlCol="0">
            <a:spAutoFit/>
          </a:bodyPr>
          <a:lstStyle/>
          <a:p>
            <a:r>
              <a:rPr lang="en-US" sz="1600" b="1" dirty="0" smtClean="0">
                <a:solidFill>
                  <a:srgbClr val="000090"/>
                </a:solidFill>
                <a:latin typeface="Arial"/>
                <a:cs typeface="Arial"/>
              </a:rPr>
              <a:t>N.B. special operations</a:t>
            </a:r>
          </a:p>
          <a:p>
            <a:r>
              <a:rPr lang="en-US" sz="1600" b="1" dirty="0">
                <a:solidFill>
                  <a:srgbClr val="000090"/>
                </a:solidFill>
                <a:latin typeface="Arial"/>
                <a:cs typeface="Arial"/>
              </a:rPr>
              <a:t>g</a:t>
            </a:r>
            <a:r>
              <a:rPr lang="en-US" sz="1600" b="1" dirty="0" smtClean="0">
                <a:solidFill>
                  <a:srgbClr val="000090"/>
                </a:solidFill>
                <a:latin typeface="Arial"/>
                <a:cs typeface="Arial"/>
              </a:rPr>
              <a:t>ive 10-minute resolution</a:t>
            </a:r>
          </a:p>
          <a:p>
            <a:r>
              <a:rPr lang="en-US" sz="1600" b="1" dirty="0">
                <a:solidFill>
                  <a:srgbClr val="000090"/>
                </a:solidFill>
                <a:latin typeface="Arial"/>
                <a:cs typeface="Arial"/>
              </a:rPr>
              <a:t>f</a:t>
            </a:r>
            <a:r>
              <a:rPr lang="en-US" sz="1600" b="1" dirty="0" smtClean="0">
                <a:solidFill>
                  <a:srgbClr val="000090"/>
                </a:solidFill>
                <a:latin typeface="Arial"/>
                <a:cs typeface="Arial"/>
              </a:rPr>
              <a:t>or selected longitude</a:t>
            </a:r>
          </a:p>
          <a:p>
            <a:r>
              <a:rPr lang="en-US" sz="1600" b="1" dirty="0" smtClean="0">
                <a:solidFill>
                  <a:srgbClr val="000090"/>
                </a:solidFill>
                <a:latin typeface="Arial"/>
                <a:cs typeface="Arial"/>
              </a:rPr>
              <a:t>regions</a:t>
            </a:r>
            <a:endParaRPr lang="en-US" sz="1600" b="1"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652464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grpSp>
        <p:nvGrpSpPr>
          <p:cNvPr id="13" name="Group 12"/>
          <p:cNvGrpSpPr/>
          <p:nvPr/>
        </p:nvGrpSpPr>
        <p:grpSpPr>
          <a:xfrm>
            <a:off x="549627" y="1804125"/>
            <a:ext cx="2406129" cy="3671026"/>
            <a:chOff x="560768" y="1815265"/>
            <a:chExt cx="2406129" cy="3671026"/>
          </a:xfrm>
        </p:grpSpPr>
        <p:pic>
          <p:nvPicPr>
            <p:cNvPr id="6" name="Picture 5" descr="goth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1" y="2575059"/>
              <a:ext cx="2082913" cy="2514583"/>
            </a:xfrm>
            <a:prstGeom prst="rect">
              <a:avLst/>
            </a:prstGeom>
          </p:spPr>
        </p:pic>
        <p:cxnSp>
          <p:nvCxnSpPr>
            <p:cNvPr id="9" name="Straight Connector 8"/>
            <p:cNvCxnSpPr/>
            <p:nvPr/>
          </p:nvCxnSpPr>
          <p:spPr>
            <a:xfrm flipH="1">
              <a:off x="1763833" y="1815265"/>
              <a:ext cx="593915" cy="914400"/>
            </a:xfrm>
            <a:prstGeom prst="line">
              <a:avLst/>
            </a:prstGeom>
            <a:ln w="76200" cmpd="sng">
              <a:solidFill>
                <a:srgbClr val="FF0000"/>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0768" y="5116959"/>
              <a:ext cx="2406129" cy="369332"/>
            </a:xfrm>
            <a:prstGeom prst="rect">
              <a:avLst/>
            </a:prstGeom>
            <a:noFill/>
          </p:spPr>
          <p:txBody>
            <a:bodyPr wrap="square" rtlCol="0">
              <a:spAutoFit/>
            </a:bodyPr>
            <a:lstStyle/>
            <a:p>
              <a:r>
                <a:rPr lang="en-US" dirty="0" smtClean="0">
                  <a:solidFill>
                    <a:srgbClr val="FFFF00"/>
                  </a:solidFill>
                  <a:latin typeface="Arial"/>
                  <a:cs typeface="Arial"/>
                </a:rPr>
                <a:t>The old Chance place</a:t>
              </a:r>
              <a:endParaRPr lang="en-US" dirty="0">
                <a:solidFill>
                  <a:srgbClr val="FFFF00"/>
                </a:solidFill>
                <a:latin typeface="Arial"/>
                <a:cs typeface="Arial"/>
              </a:endParaRPr>
            </a:p>
          </p:txBody>
        </p:sp>
      </p:grpSp>
    </p:spTree>
    <p:extLst>
      <p:ext uri="{BB962C8B-B14F-4D97-AF65-F5344CB8AC3E}">
        <p14:creationId xmlns:p14="http://schemas.microsoft.com/office/powerpoint/2010/main" val="1397130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Coverage comparisons</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pic>
        <p:nvPicPr>
          <p:cNvPr id="5" name="Picture 4"/>
          <p:cNvPicPr>
            <a:picLocks noChangeAspect="1"/>
          </p:cNvPicPr>
          <p:nvPr/>
        </p:nvPicPr>
        <p:blipFill rotWithShape="1">
          <a:blip r:embed="rId3"/>
          <a:srcRect l="4188" r="4122"/>
          <a:stretch/>
        </p:blipFill>
        <p:spPr>
          <a:xfrm>
            <a:off x="595808" y="2923085"/>
            <a:ext cx="5742825" cy="3945864"/>
          </a:xfrm>
          <a:prstGeom prst="rect">
            <a:avLst/>
          </a:prstGeom>
        </p:spPr>
      </p:pic>
      <p:sp>
        <p:nvSpPr>
          <p:cNvPr id="6" name="TextBox 5"/>
          <p:cNvSpPr txBox="1"/>
          <p:nvPr/>
        </p:nvSpPr>
        <p:spPr>
          <a:xfrm>
            <a:off x="6248157" y="4142354"/>
            <a:ext cx="2970985" cy="1200328"/>
          </a:xfrm>
          <a:prstGeom prst="rect">
            <a:avLst/>
          </a:prstGeom>
          <a:noFill/>
        </p:spPr>
        <p:txBody>
          <a:bodyPr wrap="square" rtlCol="0">
            <a:spAutoFit/>
          </a:bodyPr>
          <a:lstStyle/>
          <a:p>
            <a:pPr indent="-914400"/>
            <a:r>
              <a:rPr lang="en-US" sz="2400" b="1" dirty="0" smtClean="0">
                <a:solidFill>
                  <a:srgbClr val="000090"/>
                </a:solidFill>
                <a:latin typeface="Arial"/>
                <a:cs typeface="Arial"/>
              </a:rPr>
              <a:t>~ 1/300 of  GOME-2</a:t>
            </a:r>
          </a:p>
          <a:p>
            <a:pPr indent="-914400"/>
            <a:endParaRPr lang="en-US" sz="2400" b="1" dirty="0" smtClean="0">
              <a:solidFill>
                <a:srgbClr val="000090"/>
              </a:solidFill>
              <a:latin typeface="Arial"/>
              <a:cs typeface="Arial"/>
            </a:endParaRPr>
          </a:p>
          <a:p>
            <a:pPr indent="-914400"/>
            <a:r>
              <a:rPr lang="en-US" sz="2400" b="1" dirty="0" smtClean="0">
                <a:solidFill>
                  <a:srgbClr val="000090"/>
                </a:solidFill>
                <a:latin typeface="Arial"/>
                <a:cs typeface="Arial"/>
              </a:rPr>
              <a:t>~ 1/30 of OMI nadir</a:t>
            </a:r>
            <a:endParaRPr lang="en-US" sz="2400" b="1" dirty="0">
              <a:solidFill>
                <a:srgbClr val="000090"/>
              </a:solidFill>
              <a:latin typeface="Arial"/>
              <a:cs typeface="Arial"/>
            </a:endParaRPr>
          </a:p>
        </p:txBody>
      </p:sp>
      <p:sp>
        <p:nvSpPr>
          <p:cNvPr id="7" name="Rectangle 6"/>
          <p:cNvSpPr/>
          <p:nvPr/>
        </p:nvSpPr>
        <p:spPr>
          <a:xfrm>
            <a:off x="-16933" y="974409"/>
            <a:ext cx="9160933" cy="1969770"/>
          </a:xfrm>
          <a:prstGeom prst="rect">
            <a:avLst/>
          </a:prstGeom>
        </p:spPr>
        <p:txBody>
          <a:bodyPr wrap="square">
            <a:spAutoFit/>
          </a:bodyPr>
          <a:lstStyle/>
          <a:p>
            <a:pPr marL="342900" lvl="1" indent="-342900" defTabSz="914400">
              <a:buFont typeface="Arial"/>
              <a:buChar char="•"/>
              <a:defRPr/>
            </a:pPr>
            <a:r>
              <a:rPr lang="en-US" sz="2200" b="1" dirty="0">
                <a:solidFill>
                  <a:srgbClr val="000090"/>
                </a:solidFill>
                <a:latin typeface="Arial"/>
                <a:ea typeface="ＭＳ Ｐゴシック" charset="0"/>
                <a:cs typeface="Arial"/>
              </a:rPr>
              <a:t>Spatial </a:t>
            </a:r>
            <a:r>
              <a:rPr lang="en-US" sz="2200" b="1" dirty="0" smtClean="0">
                <a:solidFill>
                  <a:srgbClr val="000090"/>
                </a:solidFill>
                <a:latin typeface="Arial"/>
                <a:ea typeface="ＭＳ Ｐゴシック" charset="0"/>
                <a:cs typeface="Arial"/>
              </a:rPr>
              <a:t>resolution</a:t>
            </a:r>
            <a:r>
              <a:rPr lang="en-US" sz="2200" b="1" dirty="0">
                <a:solidFill>
                  <a:srgbClr val="000090"/>
                </a:solidFill>
                <a:latin typeface="Arial"/>
                <a:ea typeface="ＭＳ Ｐゴシック" charset="0"/>
                <a:cs typeface="Arial"/>
              </a:rPr>
              <a:t>: </a:t>
            </a:r>
            <a:r>
              <a:rPr lang="en-US" sz="2200" b="1" dirty="0" smtClean="0">
                <a:solidFill>
                  <a:srgbClr val="000090"/>
                </a:solidFill>
                <a:latin typeface="Arial"/>
                <a:ea typeface="ＭＳ Ｐゴシック" charset="0"/>
                <a:cs typeface="Arial"/>
              </a:rPr>
              <a:t>allows </a:t>
            </a:r>
            <a:r>
              <a:rPr lang="en-US" sz="2200" b="1" dirty="0">
                <a:solidFill>
                  <a:srgbClr val="000090"/>
                </a:solidFill>
                <a:latin typeface="Arial"/>
                <a:ea typeface="ＭＳ Ｐゴシック" charset="0"/>
                <a:cs typeface="Arial"/>
              </a:rPr>
              <a:t>tracking pollution at sub-urban scale </a:t>
            </a:r>
          </a:p>
          <a:p>
            <a:pPr marL="800100" lvl="2" indent="-342900" defTabSz="914400">
              <a:buFont typeface="Lucida Grande"/>
              <a:buChar char="-"/>
              <a:defRPr/>
            </a:pPr>
            <a:r>
              <a:rPr lang="en-US" sz="2000" b="1" kern="0" dirty="0" smtClean="0">
                <a:solidFill>
                  <a:srgbClr val="000090"/>
                </a:solidFill>
                <a:latin typeface="Arial"/>
              </a:rPr>
              <a:t>GEO at 100°W: 2.1 </a:t>
            </a:r>
            <a:r>
              <a:rPr lang="en-US" sz="2000" b="1" kern="0" dirty="0">
                <a:solidFill>
                  <a:srgbClr val="000090"/>
                </a:solidFill>
                <a:latin typeface="Arial"/>
              </a:rPr>
              <a:t>km N/S × </a:t>
            </a:r>
            <a:r>
              <a:rPr lang="en-US" sz="2000" b="1" kern="0" dirty="0" smtClean="0">
                <a:solidFill>
                  <a:srgbClr val="000090"/>
                </a:solidFill>
                <a:latin typeface="Arial"/>
              </a:rPr>
              <a:t>4.7 </a:t>
            </a:r>
            <a:r>
              <a:rPr lang="en-US" sz="2000" b="1" kern="0" dirty="0">
                <a:solidFill>
                  <a:srgbClr val="000090"/>
                </a:solidFill>
                <a:latin typeface="Arial"/>
              </a:rPr>
              <a:t>km E/</a:t>
            </a:r>
            <a:r>
              <a:rPr lang="en-US" sz="2000" b="1" kern="0" dirty="0" smtClean="0">
                <a:solidFill>
                  <a:srgbClr val="000090"/>
                </a:solidFill>
                <a:latin typeface="Arial"/>
              </a:rPr>
              <a:t>W = 9.8 km</a:t>
            </a:r>
            <a:r>
              <a:rPr lang="en-US" sz="2000" b="1" kern="0" baseline="30000" dirty="0" smtClean="0">
                <a:solidFill>
                  <a:srgbClr val="000090"/>
                </a:solidFill>
                <a:latin typeface="Arial"/>
              </a:rPr>
              <a:t>2</a:t>
            </a:r>
            <a:r>
              <a:rPr lang="en-US" sz="2000" b="1" kern="0" dirty="0" smtClean="0">
                <a:solidFill>
                  <a:srgbClr val="000090"/>
                </a:solidFill>
                <a:latin typeface="Arial"/>
              </a:rPr>
              <a:t> (native) at center of FOR (36.5</a:t>
            </a:r>
            <a:r>
              <a:rPr lang="en-US" sz="2000" b="1" kern="0" dirty="0">
                <a:solidFill>
                  <a:srgbClr val="000090"/>
                </a:solidFill>
                <a:latin typeface="Arial"/>
              </a:rPr>
              <a:t>°</a:t>
            </a:r>
            <a:r>
              <a:rPr lang="en-US" sz="2000" b="1" kern="0" dirty="0" smtClean="0">
                <a:solidFill>
                  <a:srgbClr val="000090"/>
                </a:solidFill>
                <a:latin typeface="Arial"/>
              </a:rPr>
              <a:t>N, 100</a:t>
            </a:r>
            <a:r>
              <a:rPr lang="en-US" sz="2000" b="1" kern="0" dirty="0">
                <a:solidFill>
                  <a:srgbClr val="000090"/>
                </a:solidFill>
                <a:latin typeface="Arial"/>
              </a:rPr>
              <a:t>°</a:t>
            </a:r>
            <a:r>
              <a:rPr lang="en-US" sz="2000" b="1" kern="0" dirty="0" smtClean="0">
                <a:solidFill>
                  <a:srgbClr val="000090"/>
                </a:solidFill>
                <a:latin typeface="Arial"/>
              </a:rPr>
              <a:t>W)</a:t>
            </a:r>
            <a:endParaRPr lang="en-US" sz="2000" b="1" kern="0" dirty="0">
              <a:solidFill>
                <a:srgbClr val="000090"/>
              </a:solidFill>
              <a:latin typeface="Arial"/>
            </a:endParaRPr>
          </a:p>
          <a:p>
            <a:pPr marL="800100" lvl="2" indent="-342900" defTabSz="914400">
              <a:buFont typeface="Lucida Grande"/>
              <a:buChar char="-"/>
              <a:defRPr/>
            </a:pPr>
            <a:r>
              <a:rPr lang="en-US" sz="2000" b="1" kern="0" dirty="0" smtClean="0">
                <a:solidFill>
                  <a:srgbClr val="000090"/>
                </a:solidFill>
                <a:latin typeface="Arial"/>
              </a:rPr>
              <a:t>Full resolution for NO</a:t>
            </a:r>
            <a:r>
              <a:rPr lang="en-US" sz="2000" b="1" kern="0" baseline="-25000" dirty="0" smtClean="0">
                <a:solidFill>
                  <a:srgbClr val="000090"/>
                </a:solidFill>
                <a:latin typeface="Arial"/>
              </a:rPr>
              <a:t>2</a:t>
            </a:r>
            <a:r>
              <a:rPr lang="en-US" sz="2000" b="1" kern="0" dirty="0" smtClean="0">
                <a:solidFill>
                  <a:srgbClr val="000090"/>
                </a:solidFill>
                <a:latin typeface="Arial"/>
              </a:rPr>
              <a:t>, HCHO, total O</a:t>
            </a:r>
            <a:r>
              <a:rPr lang="en-US" sz="2000" b="1" kern="0" baseline="-25000" dirty="0" smtClean="0">
                <a:solidFill>
                  <a:srgbClr val="000090"/>
                </a:solidFill>
                <a:latin typeface="Arial"/>
              </a:rPr>
              <a:t>3</a:t>
            </a:r>
            <a:r>
              <a:rPr lang="en-US" sz="2000" b="1" kern="0" dirty="0" smtClean="0">
                <a:solidFill>
                  <a:srgbClr val="000090"/>
                </a:solidFill>
                <a:latin typeface="Arial"/>
              </a:rPr>
              <a:t> products</a:t>
            </a:r>
          </a:p>
          <a:p>
            <a:pPr marL="800100" lvl="2" indent="-342900" defTabSz="914400">
              <a:buFont typeface="Lucida Grande"/>
              <a:buChar char="-"/>
              <a:defRPr/>
            </a:pPr>
            <a:r>
              <a:rPr lang="en-US" sz="2000" b="1" kern="0" dirty="0" smtClean="0">
                <a:solidFill>
                  <a:srgbClr val="000090"/>
                </a:solidFill>
                <a:latin typeface="Arial"/>
              </a:rPr>
              <a:t>Co-add 4 N/S pixels for O</a:t>
            </a:r>
            <a:r>
              <a:rPr lang="en-US" sz="2000" b="1" kern="0" baseline="-25000" dirty="0" smtClean="0">
                <a:solidFill>
                  <a:srgbClr val="000090"/>
                </a:solidFill>
                <a:latin typeface="Arial"/>
              </a:rPr>
              <a:t>3</a:t>
            </a:r>
            <a:r>
              <a:rPr lang="en-US" sz="2000" b="1" kern="0" dirty="0" smtClean="0">
                <a:solidFill>
                  <a:srgbClr val="000090"/>
                </a:solidFill>
                <a:latin typeface="Arial"/>
              </a:rPr>
              <a:t> profile product: 8.4 km N/S </a:t>
            </a:r>
            <a:r>
              <a:rPr lang="en-US" sz="2000" b="1" kern="0" dirty="0">
                <a:solidFill>
                  <a:srgbClr val="000090"/>
                </a:solidFill>
                <a:latin typeface="Arial"/>
              </a:rPr>
              <a:t>× </a:t>
            </a:r>
            <a:r>
              <a:rPr lang="en-US" sz="2000" b="1" kern="0" dirty="0" smtClean="0">
                <a:solidFill>
                  <a:srgbClr val="000090"/>
                </a:solidFill>
                <a:latin typeface="Arial"/>
              </a:rPr>
              <a:t>4.7 </a:t>
            </a:r>
            <a:r>
              <a:rPr lang="en-US" sz="2000" b="1" kern="0" dirty="0">
                <a:solidFill>
                  <a:srgbClr val="000090"/>
                </a:solidFill>
                <a:latin typeface="Arial"/>
              </a:rPr>
              <a:t>km E/W </a:t>
            </a:r>
          </a:p>
          <a:p>
            <a:pPr marL="800100" lvl="2" indent="-342900" defTabSz="914400">
              <a:buFont typeface="Wingdings" charset="2"/>
              <a:buChar char="Ø"/>
              <a:defRPr/>
            </a:pPr>
            <a:endParaRPr lang="en-US" sz="2000" kern="0" dirty="0">
              <a:solidFill>
                <a:srgbClr val="000090"/>
              </a:solidFill>
              <a:latin typeface="Arial"/>
            </a:endParaRPr>
          </a:p>
        </p:txBody>
      </p:sp>
    </p:spTree>
    <p:extLst>
      <p:ext uri="{BB962C8B-B14F-4D97-AF65-F5344CB8AC3E}">
        <p14:creationId xmlns:p14="http://schemas.microsoft.com/office/powerpoint/2010/main" val="24303784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34451775"/>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oil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642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Los Angeles coverage</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pic>
        <p:nvPicPr>
          <p:cNvPr id="3" name="Picture 2"/>
          <p:cNvPicPr>
            <a:picLocks noChangeAspect="1"/>
          </p:cNvPicPr>
          <p:nvPr/>
        </p:nvPicPr>
        <p:blipFill>
          <a:blip r:embed="rId3"/>
          <a:stretch>
            <a:fillRect/>
          </a:stretch>
        </p:blipFill>
        <p:spPr>
          <a:xfrm>
            <a:off x="0" y="973938"/>
            <a:ext cx="9144000" cy="6101201"/>
          </a:xfrm>
          <a:prstGeom prst="rect">
            <a:avLst/>
          </a:prstGeom>
        </p:spPr>
      </p:pic>
      <p:sp>
        <p:nvSpPr>
          <p:cNvPr id="11" name="TextBox 10"/>
          <p:cNvSpPr txBox="1"/>
          <p:nvPr/>
        </p:nvSpPr>
        <p:spPr>
          <a:xfrm rot="18960000">
            <a:off x="2015643" y="3555218"/>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90577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8263" y="1495425"/>
            <a:ext cx="3770312" cy="3426579"/>
          </a:xfrm>
          <a:prstGeom prst="rect">
            <a:avLst/>
          </a:prstGeom>
          <a:noFill/>
          <a:ln w="9525">
            <a:noFill/>
            <a:miter lim="800000"/>
            <a:headEnd/>
            <a:tailEnd/>
          </a:ln>
        </p:spPr>
        <p:txBody>
          <a:bodyPr>
            <a:spAutoFit/>
          </a:bodyPr>
          <a:lstStyle/>
          <a:p>
            <a:pPr defTabSz="914400" fontAlgn="base">
              <a:lnSpc>
                <a:spcPct val="90000"/>
              </a:lnSpc>
              <a:spcBef>
                <a:spcPct val="20000"/>
              </a:spcBef>
              <a:spcAft>
                <a:spcPct val="0"/>
              </a:spcAft>
              <a:defRPr/>
            </a:pPr>
            <a:r>
              <a:rPr lang="en-US" sz="4000" b="1" i="1" dirty="0" smtClean="0">
                <a:solidFill>
                  <a:srgbClr val="000090"/>
                </a:solidFill>
                <a:latin typeface="Arial"/>
                <a:ea typeface="ＭＳ Ｐゴシック" charset="0"/>
                <a:cs typeface="Arial"/>
              </a:rPr>
              <a:t>Air quality requirements </a:t>
            </a:r>
            <a:r>
              <a:rPr lang="en-US" sz="4000" b="1" i="1" dirty="0">
                <a:solidFill>
                  <a:srgbClr val="000090"/>
                </a:solidFill>
                <a:latin typeface="Arial"/>
                <a:ea typeface="ＭＳ Ｐゴシック" charset="0"/>
                <a:cs typeface="Arial"/>
              </a:rPr>
              <a:t>from the GEO-CAPE Science Traceability </a:t>
            </a:r>
            <a:r>
              <a:rPr lang="en-US" sz="4000" b="1" i="1" dirty="0" smtClean="0">
                <a:solidFill>
                  <a:srgbClr val="000090"/>
                </a:solidFill>
                <a:latin typeface="Arial"/>
                <a:ea typeface="ＭＳ Ｐゴシック" charset="0"/>
                <a:cs typeface="Arial"/>
              </a:rPr>
              <a:t>Matrix</a:t>
            </a:r>
            <a:endParaRPr lang="en-US" sz="4000" b="1" i="1" dirty="0">
              <a:solidFill>
                <a:srgbClr val="000090"/>
              </a:solidFill>
              <a:latin typeface="Arial"/>
              <a:ea typeface="ＭＳ Ｐゴシック" charset="0"/>
              <a:cs typeface="Arial"/>
            </a:endParaRPr>
          </a:p>
        </p:txBody>
      </p:sp>
      <p:pic>
        <p:nvPicPr>
          <p:cNvPr id="457732" name="Picture 1" descr="GEOCAPE-aero-atmos-STM-11-28-2011_Page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z="1100" smtClean="0">
                <a:solidFill>
                  <a:prstClr val="black">
                    <a:tint val="75000"/>
                  </a:prstClr>
                </a:solidFill>
                <a:latin typeface="Calibri"/>
              </a:rPr>
              <a:t>4/10/17</a:t>
            </a:r>
            <a:endParaRPr lang="en-US" sz="1100" dirty="0">
              <a:solidFill>
                <a:prstClr val="black">
                  <a:tint val="75000"/>
                </a:prstClr>
              </a:solidFill>
              <a:latin typeface="Calibri"/>
            </a:endParaRPr>
          </a:p>
        </p:txBody>
      </p:sp>
      <p:pic>
        <p:nvPicPr>
          <p:cNvPr id="6" name="Picture 5" descr="magnifying-glass-145942__1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69857" y="3359002"/>
            <a:ext cx="3799205" cy="3543300"/>
          </a:xfrm>
          <a:prstGeom prst="rect">
            <a:avLst/>
          </a:prstGeom>
        </p:spPr>
      </p:pic>
      <p:sp>
        <p:nvSpPr>
          <p:cNvPr id="3" name="Slide Number Placeholder 2"/>
          <p:cNvSpPr>
            <a:spLocks noGrp="1"/>
          </p:cNvSpPr>
          <p:nvPr>
            <p:ph type="sldNum" sz="quarter" idx="12"/>
          </p:nvPr>
        </p:nvSpPr>
        <p:spPr/>
        <p:txBody>
          <a:bodyPr/>
          <a:lstStyle/>
          <a:p>
            <a:pPr>
              <a:defRPr/>
            </a:pPr>
            <a:fld id="{90F3D2DF-2FA7-D542-9882-A5D5130A4A1E}" type="slidenum">
              <a:rPr lang="en-US" sz="1100" smtClean="0">
                <a:solidFill>
                  <a:prstClr val="black">
                    <a:tint val="75000"/>
                  </a:prstClr>
                </a:solidFill>
                <a:latin typeface="Calibri"/>
              </a:rPr>
              <a:pPr>
                <a:defRPr/>
              </a:pPr>
              <a:t>2</a:t>
            </a:fld>
            <a:endParaRPr lang="en-US" sz="1100" dirty="0">
              <a:solidFill>
                <a:prstClr val="black">
                  <a:tint val="75000"/>
                </a:prstClr>
              </a:solidFill>
              <a:latin typeface="Calibri"/>
            </a:endParaRPr>
          </a:p>
        </p:txBody>
      </p:sp>
    </p:spTree>
    <p:extLst>
      <p:ext uri="{BB962C8B-B14F-4D97-AF65-F5344CB8AC3E}">
        <p14:creationId xmlns:p14="http://schemas.microsoft.com/office/powerpoint/2010/main" val="359182211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a:solidFill>
                  <a:srgbClr val="FFFF00"/>
                </a:solidFill>
                <a:latin typeface="Arial"/>
                <a:cs typeface="Arial"/>
              </a:rPr>
              <a:t>¡Cada hora!</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5601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409" y="2044186"/>
            <a:ext cx="6714674" cy="3946794"/>
          </a:xfrm>
          <a:prstGeom prst="rect">
            <a:avLst/>
          </a:prstGeom>
        </p:spPr>
      </p:pic>
      <p:sp>
        <p:nvSpPr>
          <p:cNvPr id="8" name="TextBox 7"/>
          <p:cNvSpPr txBox="1"/>
          <p:nvPr/>
        </p:nvSpPr>
        <p:spPr>
          <a:xfrm>
            <a:off x="0" y="1067380"/>
            <a:ext cx="9144000" cy="1015663"/>
          </a:xfrm>
          <a:prstGeom prst="rect">
            <a:avLst/>
          </a:prstGeom>
          <a:noFill/>
        </p:spPr>
        <p:txBody>
          <a:bodyPr wrap="square" rtlCol="0">
            <a:spAutoFit/>
          </a:bodyPr>
          <a:lstStyle/>
          <a:p>
            <a:r>
              <a:rPr lang="en-US" sz="2000" b="1" dirty="0" smtClean="0">
                <a:solidFill>
                  <a:srgbClr val="000090"/>
                </a:solidFill>
                <a:latin typeface="Arial"/>
                <a:cs typeface="Arial"/>
              </a:rPr>
              <a:t>TEMPO will use the EPA’s Remote Sensing Information Gateway (RSIG) for subsetting, visualization, and product distribution – </a:t>
            </a:r>
            <a:r>
              <a:rPr lang="en-US" sz="2000" b="1" i="1" dirty="0" smtClean="0">
                <a:solidFill>
                  <a:srgbClr val="000090"/>
                </a:solidFill>
                <a:latin typeface="Arial"/>
                <a:cs typeface="Arial"/>
              </a:rPr>
              <a:t>to make TEMPO YOUR instrument</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
        <p:nvSpPr>
          <p:cNvPr id="7" name="TextBox 6"/>
          <p:cNvSpPr txBox="1"/>
          <p:nvPr/>
        </p:nvSpPr>
        <p:spPr>
          <a:xfrm>
            <a:off x="0" y="5891926"/>
            <a:ext cx="9144000" cy="707886"/>
          </a:xfrm>
          <a:prstGeom prst="rect">
            <a:avLst/>
          </a:prstGeom>
          <a:noFill/>
        </p:spPr>
        <p:txBody>
          <a:bodyPr wrap="square" rtlCol="0">
            <a:spAutoFit/>
          </a:bodyPr>
          <a:lstStyle/>
          <a:p>
            <a:r>
              <a:rPr lang="en-US" sz="2000" b="1" i="1" dirty="0" smtClean="0">
                <a:solidFill>
                  <a:srgbClr val="000090"/>
                </a:solidFill>
                <a:latin typeface="Arial"/>
                <a:cs typeface="Arial"/>
              </a:rPr>
              <a:t>There will be a TEMPO data distribution workshop this winter in Ft. Collins, CO, sponsored by the Western States Air Resources Council</a:t>
            </a:r>
          </a:p>
        </p:txBody>
      </p:sp>
    </p:spTree>
    <p:extLst>
      <p:ext uri="{BB962C8B-B14F-4D97-AF65-F5344CB8AC3E}">
        <p14:creationId xmlns:p14="http://schemas.microsoft.com/office/powerpoint/2010/main" val="12027868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292611"/>
            <a:ext cx="9144000" cy="5170647"/>
          </a:xfrm>
          <a:prstGeom prst="rect">
            <a:avLst/>
          </a:prstGeom>
          <a:noFill/>
        </p:spPr>
        <p:txBody>
          <a:bodyPr wrap="square" rtlCol="0">
            <a:spAutoFit/>
          </a:bodyPr>
          <a:lstStyle/>
          <a:p>
            <a:r>
              <a:rPr lang="en-US" sz="2000" dirty="0" smtClean="0">
                <a:solidFill>
                  <a:srgbClr val="000090"/>
                </a:solidFill>
                <a:latin typeface="Arial"/>
                <a:cs typeface="Arial"/>
              </a:rPr>
              <a:t>The TEMPO Green Paper is a living community document </a:t>
            </a:r>
            <a:r>
              <a:rPr lang="mr-IN" sz="2000" dirty="0" smtClean="0">
                <a:solidFill>
                  <a:srgbClr val="000090"/>
                </a:solidFill>
                <a:latin typeface="Arial"/>
                <a:cs typeface="Arial"/>
              </a:rPr>
              <a:t>–</a:t>
            </a:r>
            <a:r>
              <a:rPr lang="en-US" sz="2000" dirty="0">
                <a:solidFill>
                  <a:srgbClr val="000090"/>
                </a:solidFill>
                <a:latin typeface="Arial"/>
                <a:cs typeface="Arial"/>
              </a:rPr>
              <a:t> see </a:t>
            </a:r>
            <a:r>
              <a:rPr lang="en-US" sz="2000" dirty="0">
                <a:solidFill>
                  <a:srgbClr val="000090"/>
                </a:solidFill>
                <a:latin typeface="Arial"/>
                <a:cs typeface="Arial"/>
                <a:hlinkClick r:id="rId2"/>
              </a:rPr>
              <a:t>http://tempo.si.edu/</a:t>
            </a:r>
            <a:r>
              <a:rPr lang="en-US" sz="2000" dirty="0" smtClean="0">
                <a:solidFill>
                  <a:srgbClr val="000090"/>
                </a:solidFill>
                <a:latin typeface="Arial"/>
                <a:cs typeface="Arial"/>
                <a:hlinkClick r:id="rId2"/>
              </a:rPr>
              <a:t>presentations.html</a:t>
            </a:r>
            <a:r>
              <a:rPr lang="en-US" sz="2000" dirty="0" smtClean="0">
                <a:solidFill>
                  <a:srgbClr val="000090"/>
                </a:solidFill>
                <a:latin typeface="Arial"/>
                <a:cs typeface="Arial"/>
              </a:rPr>
              <a:t>. Please make additions and corrections.</a:t>
            </a:r>
          </a:p>
          <a:p>
            <a:endParaRPr lang="en-US" dirty="0" smtClean="0">
              <a:solidFill>
                <a:srgbClr val="000090"/>
              </a:solidFill>
              <a:latin typeface="Arial"/>
              <a:cs typeface="Arial"/>
            </a:endParaRPr>
          </a:p>
          <a:p>
            <a:r>
              <a:rPr lang="en-US" sz="1600" dirty="0" smtClean="0">
                <a:solidFill>
                  <a:srgbClr val="000090"/>
                </a:solidFill>
                <a:latin typeface="Arial"/>
                <a:cs typeface="Arial"/>
              </a:rPr>
              <a:t>Volcanic </a:t>
            </a:r>
            <a:r>
              <a:rPr lang="en-US" sz="1600" b="1" dirty="0">
                <a:solidFill>
                  <a:srgbClr val="000090"/>
                </a:solidFill>
                <a:latin typeface="Arial"/>
                <a:cs typeface="Arial"/>
              </a:rPr>
              <a:t>SO</a:t>
            </a:r>
            <a:r>
              <a:rPr lang="en-US" sz="1600" b="1" baseline="-25000" dirty="0">
                <a:solidFill>
                  <a:srgbClr val="000090"/>
                </a:solidFill>
                <a:latin typeface="Arial"/>
                <a:cs typeface="Arial"/>
              </a:rPr>
              <a:t>2</a:t>
            </a:r>
            <a:r>
              <a:rPr lang="en-US" sz="1600" dirty="0">
                <a:solidFill>
                  <a:srgbClr val="000090"/>
                </a:solidFill>
                <a:latin typeface="Arial"/>
                <a:cs typeface="Arial"/>
              </a:rPr>
              <a:t> (column amount and plume altitude is a potential research product</a:t>
            </a:r>
            <a:r>
              <a:rPr lang="en-US" sz="1600" dirty="0" smtClean="0">
                <a:solidFill>
                  <a:srgbClr val="000090"/>
                </a:solidFill>
                <a:latin typeface="Arial"/>
                <a:cs typeface="Arial"/>
              </a:rPr>
              <a:t>.</a:t>
            </a:r>
          </a:p>
          <a:p>
            <a:endParaRPr lang="en-US" sz="1600" dirty="0">
              <a:solidFill>
                <a:srgbClr val="000090"/>
              </a:solidFill>
              <a:latin typeface="Arial"/>
              <a:cs typeface="Arial"/>
            </a:endParaRPr>
          </a:p>
          <a:p>
            <a:r>
              <a:rPr lang="en-US" sz="1600" dirty="0">
                <a:solidFill>
                  <a:srgbClr val="000090"/>
                </a:solidFill>
                <a:latin typeface="Arial"/>
                <a:cs typeface="Arial"/>
              </a:rPr>
              <a:t>Diurnal out-going </a:t>
            </a:r>
            <a:r>
              <a:rPr lang="en-US" sz="1600" b="1" dirty="0">
                <a:solidFill>
                  <a:srgbClr val="000090"/>
                </a:solidFill>
                <a:latin typeface="Arial"/>
                <a:cs typeface="Arial"/>
              </a:rPr>
              <a:t>shortwave radiation and cloud forcing</a:t>
            </a:r>
            <a:r>
              <a:rPr lang="en-US" sz="1600" dirty="0">
                <a:solidFill>
                  <a:srgbClr val="000090"/>
                </a:solidFill>
                <a:latin typeface="Arial"/>
                <a:cs typeface="Arial"/>
              </a:rPr>
              <a:t> is a potential research </a:t>
            </a:r>
            <a:r>
              <a:rPr lang="en-US" sz="1600" dirty="0" smtClean="0">
                <a:solidFill>
                  <a:srgbClr val="000090"/>
                </a:solidFill>
                <a:latin typeface="Arial"/>
                <a:cs typeface="Arial"/>
              </a:rPr>
              <a:t>product.</a:t>
            </a:r>
          </a:p>
          <a:p>
            <a:endParaRPr lang="en-US" sz="1600" dirty="0" smtClean="0">
              <a:solidFill>
                <a:srgbClr val="000090"/>
              </a:solidFill>
              <a:latin typeface="Arial"/>
              <a:cs typeface="Arial"/>
            </a:endParaRPr>
          </a:p>
          <a:p>
            <a:r>
              <a:rPr lang="en-US" sz="1600" dirty="0" smtClean="0">
                <a:solidFill>
                  <a:srgbClr val="000090"/>
                </a:solidFill>
                <a:latin typeface="Arial"/>
                <a:cs typeface="Arial"/>
              </a:rPr>
              <a:t>Nighttime </a:t>
            </a:r>
            <a:r>
              <a:rPr lang="en-US" sz="1600" b="1" dirty="0">
                <a:solidFill>
                  <a:srgbClr val="000090"/>
                </a:solidFill>
                <a:latin typeface="Arial"/>
                <a:cs typeface="Arial"/>
              </a:rPr>
              <a:t>“city lights”</a:t>
            </a:r>
            <a:r>
              <a:rPr lang="en-US" sz="1600"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sz="1600" baseline="-25000" dirty="0">
                <a:solidFill>
                  <a:srgbClr val="000090"/>
                </a:solidFill>
                <a:latin typeface="Arial"/>
                <a:cs typeface="Arial"/>
              </a:rPr>
              <a:t>2</a:t>
            </a:r>
            <a:r>
              <a:rPr lang="en-US" sz="1600" dirty="0">
                <a:solidFill>
                  <a:srgbClr val="000090"/>
                </a:solidFill>
                <a:latin typeface="Arial"/>
                <a:cs typeface="Arial"/>
              </a:rPr>
              <a:t> (visible) implies the sensitivity for city lights products over the CONUS within a 2-hour period at 2×4.5 km</a:t>
            </a:r>
            <a:r>
              <a:rPr lang="en-US" sz="1600" baseline="30000" dirty="0">
                <a:solidFill>
                  <a:srgbClr val="000090"/>
                </a:solidFill>
                <a:latin typeface="Arial"/>
                <a:cs typeface="Arial"/>
              </a:rPr>
              <a:t>2</a:t>
            </a:r>
            <a:r>
              <a:rPr lang="en-US" sz="1600" dirty="0">
                <a:solidFill>
                  <a:srgbClr val="000090"/>
                </a:solidFill>
                <a:latin typeface="Arial"/>
                <a:cs typeface="Arial"/>
              </a:rPr>
              <a:t> to 1.1×10</a:t>
            </a:r>
            <a:r>
              <a:rPr lang="en-US" sz="1600" baseline="30000" dirty="0">
                <a:solidFill>
                  <a:srgbClr val="000090"/>
                </a:solidFill>
                <a:latin typeface="Arial"/>
                <a:cs typeface="Arial"/>
              </a:rPr>
              <a:t>-8</a:t>
            </a:r>
            <a:r>
              <a:rPr lang="en-US" sz="1600" dirty="0">
                <a:solidFill>
                  <a:srgbClr val="000090"/>
                </a:solidFill>
                <a:latin typeface="Arial"/>
                <a:cs typeface="Arial"/>
              </a:rPr>
              <a:t> W cm</a:t>
            </a:r>
            <a:r>
              <a:rPr lang="en-US" sz="1600" baseline="30000" dirty="0">
                <a:solidFill>
                  <a:srgbClr val="000090"/>
                </a:solidFill>
                <a:latin typeface="Arial"/>
                <a:cs typeface="Arial"/>
              </a:rPr>
              <a:t>-2 </a:t>
            </a:r>
            <a:r>
              <a:rPr lang="en-US" sz="1600" dirty="0">
                <a:solidFill>
                  <a:srgbClr val="000090"/>
                </a:solidFill>
                <a:latin typeface="Arial"/>
                <a:cs typeface="Arial"/>
              </a:rPr>
              <a:t>sr</a:t>
            </a:r>
            <a:r>
              <a:rPr lang="en-US" sz="1600" baseline="30000" dirty="0">
                <a:solidFill>
                  <a:srgbClr val="000090"/>
                </a:solidFill>
                <a:latin typeface="Arial"/>
                <a:cs typeface="Arial"/>
              </a:rPr>
              <a:t>-1 </a:t>
            </a:r>
            <a:r>
              <a:rPr lang="en-US" sz="1600" dirty="0">
                <a:solidFill>
                  <a:srgbClr val="000090"/>
                </a:solidFill>
                <a:latin typeface="Arial"/>
                <a:cs typeface="Arial"/>
              </a:rPr>
              <a:t>μm</a:t>
            </a:r>
            <a:r>
              <a:rPr lang="en-US" sz="1600" baseline="30000" dirty="0">
                <a:solidFill>
                  <a:srgbClr val="000090"/>
                </a:solidFill>
                <a:latin typeface="Arial"/>
                <a:cs typeface="Arial"/>
              </a:rPr>
              <a:t>-1</a:t>
            </a:r>
            <a:r>
              <a:rPr lang="en-US" sz="1600" dirty="0" smtClean="0">
                <a:solidFill>
                  <a:srgbClr val="000090"/>
                </a:solidFill>
                <a:latin typeface="Arial"/>
                <a:cs typeface="Arial"/>
              </a:rPr>
              <a:t>. </a:t>
            </a:r>
            <a:r>
              <a:rPr lang="en-US" sz="1600" b="1" dirty="0" smtClean="0">
                <a:solidFill>
                  <a:srgbClr val="000090"/>
                </a:solidFill>
                <a:latin typeface="Arial"/>
                <a:cs typeface="Arial"/>
              </a:rPr>
              <a:t>May be able to resolve lighting types.</a:t>
            </a:r>
          </a:p>
          <a:p>
            <a:endParaRPr lang="en-US" sz="1600" dirty="0" smtClean="0">
              <a:solidFill>
                <a:srgbClr val="000090"/>
              </a:solidFill>
              <a:latin typeface="Arial"/>
              <a:cs typeface="Arial"/>
            </a:endParaRPr>
          </a:p>
          <a:p>
            <a:r>
              <a:rPr lang="en-US" sz="1600" dirty="0" smtClean="0">
                <a:solidFill>
                  <a:srgbClr val="000090"/>
                </a:solidFill>
                <a:latin typeface="Arial"/>
                <a:cs typeface="Arial"/>
              </a:rPr>
              <a:t>Several additional </a:t>
            </a:r>
            <a:r>
              <a:rPr lang="en-US" sz="1600" b="1" dirty="0" smtClean="0">
                <a:solidFill>
                  <a:srgbClr val="000090"/>
                </a:solidFill>
                <a:latin typeface="Arial"/>
                <a:cs typeface="Arial"/>
              </a:rPr>
              <a:t>first-measurement molecules</a:t>
            </a:r>
            <a:r>
              <a:rPr lang="en-US" sz="1600" dirty="0" smtClean="0">
                <a:solidFill>
                  <a:srgbClr val="000090"/>
                </a:solidFill>
                <a:latin typeface="Arial"/>
                <a:cs typeface="Arial"/>
              </a:rPr>
              <a:t> are being studied.</a:t>
            </a:r>
            <a:endParaRPr lang="en-US" sz="1600" dirty="0">
              <a:solidFill>
                <a:srgbClr val="000090"/>
              </a:solidFill>
              <a:latin typeface="Arial"/>
              <a:cs typeface="Arial"/>
            </a:endParaRPr>
          </a:p>
          <a:p>
            <a:r>
              <a:rPr lang="en-US" sz="1600" dirty="0">
                <a:solidFill>
                  <a:srgbClr val="000090"/>
                </a:solidFill>
                <a:latin typeface="Arial"/>
                <a:cs typeface="Arial"/>
              </a:rPr>
              <a:t> </a:t>
            </a:r>
          </a:p>
          <a:p>
            <a:r>
              <a:rPr lang="en-US" sz="1600" b="1" dirty="0">
                <a:solidFill>
                  <a:srgbClr val="000090"/>
                </a:solidFill>
                <a:latin typeface="Arial"/>
                <a:cs typeface="Arial"/>
              </a:rPr>
              <a:t>H</a:t>
            </a:r>
            <a:r>
              <a:rPr lang="en-US" sz="1600" b="1" baseline="-25000" dirty="0">
                <a:solidFill>
                  <a:srgbClr val="000090"/>
                </a:solidFill>
                <a:latin typeface="Arial"/>
                <a:cs typeface="Arial"/>
              </a:rPr>
              <a:t>2</a:t>
            </a:r>
            <a:r>
              <a:rPr lang="en-US" sz="1600" b="1" dirty="0">
                <a:solidFill>
                  <a:srgbClr val="000090"/>
                </a:solidFill>
                <a:latin typeface="Arial"/>
                <a:cs typeface="Arial"/>
              </a:rPr>
              <a:t>O</a:t>
            </a:r>
            <a:r>
              <a:rPr lang="en-US" sz="1600" dirty="0">
                <a:solidFill>
                  <a:srgbClr val="000090"/>
                </a:solidFill>
                <a:latin typeface="Arial"/>
                <a:cs typeface="Arial"/>
              </a:rPr>
              <a:t> will be produced at </a:t>
            </a:r>
            <a:r>
              <a:rPr lang="en-US" sz="1600" dirty="0" smtClean="0">
                <a:solidFill>
                  <a:srgbClr val="000090"/>
                </a:solidFill>
                <a:latin typeface="Arial"/>
                <a:cs typeface="Arial"/>
              </a:rPr>
              <a:t>launch from the 7ν</a:t>
            </a:r>
            <a:r>
              <a:rPr lang="en-US" sz="1600" dirty="0">
                <a:solidFill>
                  <a:prstClr val="black"/>
                </a:solidFill>
                <a:latin typeface="Arial"/>
                <a:cs typeface="Arial"/>
              </a:rPr>
              <a:t> </a:t>
            </a:r>
            <a:r>
              <a:rPr lang="en-US" sz="1600" dirty="0" smtClean="0">
                <a:solidFill>
                  <a:srgbClr val="000090"/>
                </a:solidFill>
                <a:latin typeface="Arial"/>
                <a:cs typeface="Arial"/>
              </a:rPr>
              <a:t>vibrational polyad at 445 nm. </a:t>
            </a:r>
            <a:r>
              <a:rPr lang="en-US" sz="1600"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95021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a:solidFill>
                  <a:schemeClr val="bg1">
                    <a:lumMod val="85000"/>
                  </a:schemeClr>
                </a:solidFill>
              </a:rPr>
              <a:t>A</a:t>
            </a:r>
            <a:r>
              <a:rPr lang="en-US" sz="4400" b="1" dirty="0" smtClean="0">
                <a:solidFill>
                  <a:schemeClr val="bg1">
                    <a:lumMod val="85000"/>
                  </a:schemeClr>
                </a:solidFill>
              </a:rPr>
              <a:t>erosols</a:t>
            </a:r>
            <a:endParaRPr lang="en-US" sz="4400" b="1" dirty="0">
              <a:solidFill>
                <a:schemeClr val="bg1">
                  <a:lumMod val="85000"/>
                </a:schemeClr>
              </a:solidFill>
            </a:endParaRPr>
          </a:p>
        </p:txBody>
      </p:sp>
      <p:sp>
        <p:nvSpPr>
          <p:cNvPr id="2" name="TextBox 1"/>
          <p:cNvSpPr txBox="1"/>
          <p:nvPr/>
        </p:nvSpPr>
        <p:spPr>
          <a:xfrm>
            <a:off x="0" y="1563756"/>
            <a:ext cx="9144000" cy="4832093"/>
          </a:xfrm>
          <a:prstGeom prst="rect">
            <a:avLst/>
          </a:prstGeom>
          <a:noFill/>
        </p:spPr>
        <p:txBody>
          <a:bodyPr wrap="square" rtlCol="0">
            <a:spAutoFit/>
          </a:bodyPr>
          <a:lstStyle/>
          <a:p>
            <a:r>
              <a:rPr lang="en-US" sz="2800" b="1" dirty="0" smtClean="0">
                <a:solidFill>
                  <a:srgbClr val="000090"/>
                </a:solidFill>
                <a:latin typeface="Arial"/>
                <a:cs typeface="Arial"/>
              </a:rPr>
              <a:t>Aerosols </a:t>
            </a:r>
            <a:r>
              <a:rPr lang="en-US" sz="2800" dirty="0">
                <a:solidFill>
                  <a:srgbClr val="000090"/>
                </a:solidFill>
                <a:latin typeface="Arial"/>
                <a:cs typeface="Arial"/>
              </a:rPr>
              <a:t>TEMPO’s launch algorithm for retrieving aerosols will be based upon the </a:t>
            </a:r>
            <a:r>
              <a:rPr lang="en-US" sz="2800" dirty="0" smtClean="0">
                <a:solidFill>
                  <a:srgbClr val="000090"/>
                </a:solidFill>
                <a:latin typeface="Arial"/>
                <a:cs typeface="Arial"/>
              </a:rPr>
              <a:t>OMI </a:t>
            </a:r>
            <a:r>
              <a:rPr lang="en-US" sz="28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a:t>
            </a:r>
            <a:r>
              <a:rPr lang="en-US" sz="2800" dirty="0" smtClean="0">
                <a:solidFill>
                  <a:srgbClr val="000090"/>
                </a:solidFill>
                <a:latin typeface="Arial"/>
                <a:cs typeface="Arial"/>
              </a:rPr>
              <a:t>-16 </a:t>
            </a:r>
            <a:r>
              <a:rPr lang="en-US" sz="2800" dirty="0">
                <a:solidFill>
                  <a:srgbClr val="000090"/>
                </a:solidFill>
                <a:latin typeface="Arial"/>
                <a:cs typeface="Arial"/>
              </a:rPr>
              <a:t>and GOES-S </a:t>
            </a:r>
            <a:r>
              <a:rPr lang="en-US" sz="2800" dirty="0" smtClean="0">
                <a:solidFill>
                  <a:srgbClr val="000090"/>
                </a:solidFill>
                <a:latin typeface="Arial"/>
                <a:cs typeface="Arial"/>
              </a:rPr>
              <a:t>satellites, particularly the 1.37μm bands, for </a:t>
            </a:r>
            <a:r>
              <a:rPr lang="en-US" sz="2800" dirty="0">
                <a:solidFill>
                  <a:srgbClr val="000090"/>
                </a:solidFill>
                <a:latin typeface="Arial"/>
                <a:cs typeface="Arial"/>
              </a:rPr>
              <a:t>aerosol retrievals, reducing AOD and fine mode AOD uncertainties from 30% to 10% and from 40% to 20%</a:t>
            </a:r>
            <a:r>
              <a:rPr lang="en-US" sz="2800" dirty="0" smtClean="0">
                <a:solidFill>
                  <a:srgbClr val="000090"/>
                </a:solidFill>
                <a:latin typeface="Arial"/>
                <a:cs typeface="Arial"/>
              </a:rPr>
              <a:t>.</a:t>
            </a:r>
            <a:endParaRPr lang="en-US" sz="28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165397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134" y="1090903"/>
            <a:ext cx="1182116" cy="118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24</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470930" y="208680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
        <p:nvSpPr>
          <p:cNvPr id="5" name="Oval 4"/>
          <p:cNvSpPr/>
          <p:nvPr/>
        </p:nvSpPr>
        <p:spPr>
          <a:xfrm>
            <a:off x="112609" y="1865792"/>
            <a:ext cx="2671381" cy="973363"/>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1424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8194" y="1090903"/>
            <a:ext cx="1182116" cy="118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561650" y="196206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Tree>
    <p:extLst>
      <p:ext uri="{BB962C8B-B14F-4D97-AF65-F5344CB8AC3E}">
        <p14:creationId xmlns:p14="http://schemas.microsoft.com/office/powerpoint/2010/main" val="15835104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73412207"/>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rgbClr val="FFFFFF">
                    <a:lumMod val="85000"/>
                  </a:srgbClr>
                </a:solidFill>
              </a:rPr>
              <a:t>TEMPO </a:t>
            </a:r>
            <a:r>
              <a:rPr lang="en-US" sz="3200" dirty="0">
                <a:solidFill>
                  <a:srgbClr val="FFFFFF">
                    <a:lumMod val="85000"/>
                  </a:srgbClr>
                </a:solidFill>
              </a:rPr>
              <a:t>S</a:t>
            </a:r>
            <a:r>
              <a:rPr lang="en-US" sz="3200" dirty="0" smtClean="0">
                <a:solidFill>
                  <a:srgbClr val="FFFFFF">
                    <a:lumMod val="85000"/>
                  </a:srgbClr>
                </a:solidFill>
              </a:rPr>
              <a:t>cience Team, U.S.</a:t>
            </a:r>
            <a:endParaRPr lang="en-US" sz="3200" dirty="0">
              <a:solidFill>
                <a:srgbClr val="FFFFFF">
                  <a:lumMod val="85000"/>
                </a:srgb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26</a:t>
            </a:fld>
            <a:endParaRPr lang="en-US" dirty="0">
              <a:solidFill>
                <a:srgbClr val="000000"/>
              </a:solidFill>
            </a:endParaRPr>
          </a:p>
        </p:txBody>
      </p:sp>
    </p:spTree>
    <p:extLst>
      <p:ext uri="{BB962C8B-B14F-4D97-AF65-F5344CB8AC3E}">
        <p14:creationId xmlns:p14="http://schemas.microsoft.com/office/powerpoint/2010/main" val="15554736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770116338"/>
              </p:ext>
            </p:extLst>
          </p:nvPr>
        </p:nvGraphicFramePr>
        <p:xfrm>
          <a:off x="0" y="1606236"/>
          <a:ext cx="9143999" cy="4571997"/>
        </p:xfrm>
        <a:graphic>
          <a:graphicData uri="http://schemas.openxmlformats.org/drawingml/2006/table">
            <a:tbl>
              <a:tblPr firstRow="1" bandRow="1">
                <a:tableStyleId>{9DCAF9ED-07DC-4A11-8D7F-57B35C25682E}</a:tableStyleId>
              </a:tblPr>
              <a:tblGrid>
                <a:gridCol w="1680633"/>
                <a:gridCol w="2294467"/>
                <a:gridCol w="1299163"/>
                <a:gridCol w="3869736"/>
              </a:tblGrid>
              <a:tr h="265673">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5673">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673">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5673">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673">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5673">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673">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5673">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548">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919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775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75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90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5673">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5673">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0946">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304302">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rgbClr val="FFFFFF">
                    <a:lumMod val="85000"/>
                  </a:srgbClr>
                </a:solidFill>
              </a:rPr>
              <a:t>TEMPO </a:t>
            </a:r>
            <a:r>
              <a:rPr lang="en-US" dirty="0">
                <a:solidFill>
                  <a:srgbClr val="FFFFFF">
                    <a:lumMod val="85000"/>
                  </a:srgbClr>
                </a:solidFill>
              </a:rPr>
              <a:t>S</a:t>
            </a:r>
            <a:r>
              <a:rPr lang="en-US" dirty="0" smtClean="0">
                <a:solidFill>
                  <a:srgbClr val="FFFFFF">
                    <a:lumMod val="85000"/>
                  </a:srgbClr>
                </a:solidFill>
              </a:rPr>
              <a:t>cience Team, non-U.S.</a:t>
            </a:r>
            <a:endParaRPr lang="en-US" dirty="0">
              <a:solidFill>
                <a:srgbClr val="FFFFFF">
                  <a:lumMod val="85000"/>
                </a:srgb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27</a:t>
            </a:fld>
            <a:endParaRPr lang="en-US" dirty="0">
              <a:solidFill>
                <a:srgbClr val="000000"/>
              </a:solidFill>
            </a:endParaRPr>
          </a:p>
        </p:txBody>
      </p:sp>
    </p:spTree>
    <p:extLst>
      <p:ext uri="{BB962C8B-B14F-4D97-AF65-F5344CB8AC3E}">
        <p14:creationId xmlns:p14="http://schemas.microsoft.com/office/powerpoint/2010/main" val="33680565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solidFill>
                  <a:srgbClr val="000000"/>
                </a:solidFill>
                <a:latin typeface="Arial"/>
                <a:ea typeface="ＭＳ Ｐゴシック"/>
              </a:rPr>
              <a:t>GeoTASO NO</a:t>
            </a:r>
            <a:r>
              <a:rPr lang="en-US" altLang="ja-JP" sz="2400" b="1" baseline="-25000" dirty="0">
                <a:solidFill>
                  <a:srgbClr val="000000"/>
                </a:solidFill>
                <a:latin typeface="Arial"/>
                <a:ea typeface="ＭＳ Ｐゴシック"/>
              </a:rPr>
              <a:t>2</a:t>
            </a:r>
            <a:r>
              <a:rPr lang="en-US" altLang="ja-JP" sz="2400" b="1" dirty="0">
                <a:solidFill>
                  <a:srgbClr val="000000"/>
                </a:solidFill>
                <a:latin typeface="Arial"/>
                <a:ea typeface="ＭＳ Ｐゴシック"/>
              </a:rPr>
              <a:t> Slant Column, 02 August </a:t>
            </a:r>
            <a:r>
              <a:rPr lang="en-US" altLang="ja-JP" sz="2400" b="1" dirty="0" smtClean="0">
                <a:solidFill>
                  <a:srgbClr val="000000"/>
                </a:solidFill>
                <a:latin typeface="Arial"/>
                <a:ea typeface="ＭＳ Ｐゴシック"/>
              </a:rPr>
              <a:t>2014 </a:t>
            </a:r>
            <a:r>
              <a:rPr lang="en-US" altLang="ja-JP" sz="2400" b="1" dirty="0" smtClean="0">
                <a:solidFill>
                  <a:srgbClr val="008000"/>
                </a:solidFill>
                <a:latin typeface="Arial"/>
                <a:ea typeface="ＭＳ Ｐゴシック"/>
              </a:rPr>
              <a:t>Morning</a:t>
            </a:r>
            <a:endParaRPr lang="ja-JP" altLang="en-US" sz="2400" b="1" dirty="0">
              <a:solidFill>
                <a:srgbClr val="008000"/>
              </a:solidFill>
              <a:latin typeface="Arial"/>
              <a:ea typeface="ＭＳ Ｐゴシック"/>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solidFill>
                  <a:srgbClr val="000000"/>
                </a:solidFill>
                <a:latin typeface="Arial"/>
                <a:ea typeface="ＭＳ Ｐゴシック"/>
              </a:rPr>
              <a:t>Preliminary data,</a:t>
            </a:r>
          </a:p>
          <a:p>
            <a:r>
              <a:rPr kumimoji="1" lang="en-US" altLang="ja-JP" sz="2000" b="1" dirty="0" smtClean="0">
                <a:solidFill>
                  <a:srgbClr val="000000"/>
                </a:solidFill>
                <a:latin typeface="Arial"/>
                <a:ea typeface="ＭＳ Ｐゴシック"/>
              </a:rPr>
              <a:t>C. Nowlan, SAO</a:t>
            </a:r>
            <a:endParaRPr kumimoji="1" lang="ja-JP" altLang="en-US" sz="2000" b="1" dirty="0">
              <a:solidFill>
                <a:srgbClr val="000000"/>
              </a:solidFill>
              <a:latin typeface="Arial"/>
              <a:ea typeface="ＭＳ Ｐゴシック"/>
            </a:endParaRPr>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solidFill>
                  <a:srgbClr val="000000"/>
                </a:solidFill>
                <a:latin typeface="Arial"/>
                <a:ea typeface="ＭＳ Ｐゴシック"/>
              </a:rPr>
              <a:t>Co-added to approx. </a:t>
            </a:r>
            <a:br>
              <a:rPr kumimoji="1" lang="en-US" altLang="ja-JP" dirty="0" smtClean="0">
                <a:solidFill>
                  <a:srgbClr val="000000"/>
                </a:solidFill>
                <a:latin typeface="Arial"/>
                <a:ea typeface="ＭＳ Ｐゴシック"/>
              </a:rPr>
            </a:br>
            <a:r>
              <a:rPr kumimoji="1" lang="en-US" altLang="ja-JP" dirty="0" smtClean="0">
                <a:solidFill>
                  <a:srgbClr val="000000"/>
                </a:solidFill>
                <a:latin typeface="Arial"/>
                <a:ea typeface="ＭＳ Ｐゴシック"/>
              </a:rPr>
              <a:t>500m x 450m</a:t>
            </a:r>
            <a:endParaRPr kumimoji="1" lang="ja-JP" altLang="en-US" dirty="0">
              <a:solidFill>
                <a:srgbClr val="000000"/>
              </a:solidFill>
              <a:latin typeface="Arial"/>
              <a:ea typeface="ＭＳ Ｐゴシック"/>
            </a:endParaRPr>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8000"/>
                </a:solidFill>
                <a:latin typeface="Arial"/>
                <a:ea typeface="ＭＳ Ｐゴシック"/>
              </a:rPr>
              <a:t>Morning</a:t>
            </a:r>
            <a:r>
              <a:rPr kumimoji="1" lang="en-US" altLang="ja-JP" sz="2800" b="1" dirty="0" smtClean="0">
                <a:solidFill>
                  <a:srgbClr val="000000"/>
                </a:solidFill>
                <a:latin typeface="Arial"/>
                <a:ea typeface="ＭＳ Ｐゴシック"/>
              </a:rPr>
              <a:t> vs. Afternoon</a:t>
            </a:r>
            <a:endParaRPr kumimoji="1" lang="ja-JP" altLang="en-US" sz="2800" b="1" dirty="0">
              <a:solidFill>
                <a:srgbClr val="000000"/>
              </a:solidFill>
              <a:latin typeface="Arial"/>
              <a:ea typeface="ＭＳ Ｐゴシック"/>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28</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005032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solidFill>
                  <a:srgbClr val="000000"/>
                </a:solidFill>
                <a:latin typeface="Arial"/>
                <a:ea typeface="ＭＳ Ｐゴシック"/>
              </a:rPr>
              <a:t>GeoTASO NO</a:t>
            </a:r>
            <a:r>
              <a:rPr lang="en-US" altLang="ja-JP" sz="2400" b="1" baseline="-25000" dirty="0">
                <a:solidFill>
                  <a:srgbClr val="000000"/>
                </a:solidFill>
                <a:latin typeface="Arial"/>
                <a:ea typeface="ＭＳ Ｐゴシック"/>
              </a:rPr>
              <a:t>2</a:t>
            </a:r>
            <a:r>
              <a:rPr lang="en-US" altLang="ja-JP" sz="2400" b="1" dirty="0">
                <a:solidFill>
                  <a:srgbClr val="000000"/>
                </a:solidFill>
                <a:latin typeface="Arial"/>
                <a:ea typeface="ＭＳ Ｐゴシック"/>
              </a:rPr>
              <a:t> Slant Column, 02 August </a:t>
            </a:r>
            <a:r>
              <a:rPr lang="en-US" altLang="ja-JP" sz="2400" b="1" dirty="0" smtClean="0">
                <a:solidFill>
                  <a:srgbClr val="000000"/>
                </a:solidFill>
                <a:latin typeface="Arial"/>
                <a:ea typeface="ＭＳ Ｐゴシック"/>
              </a:rPr>
              <a:t>2014 </a:t>
            </a:r>
            <a:r>
              <a:rPr lang="en-US" altLang="ja-JP" sz="2400" b="1" dirty="0" smtClean="0">
                <a:solidFill>
                  <a:srgbClr val="008000"/>
                </a:solidFill>
                <a:latin typeface="Arial"/>
                <a:ea typeface="ＭＳ Ｐゴシック"/>
              </a:rPr>
              <a:t>Afternoon</a:t>
            </a:r>
            <a:endParaRPr lang="ja-JP" altLang="en-US" sz="2400" b="1" dirty="0">
              <a:solidFill>
                <a:srgbClr val="008000"/>
              </a:solidFill>
              <a:latin typeface="Arial"/>
              <a:ea typeface="ＭＳ Ｐゴシック"/>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solidFill>
                  <a:srgbClr val="000000"/>
                </a:solidFill>
                <a:latin typeface="Arial"/>
                <a:ea typeface="ＭＳ Ｐゴシック"/>
              </a:rPr>
              <a:t>Preliminary data,</a:t>
            </a:r>
          </a:p>
          <a:p>
            <a:r>
              <a:rPr kumimoji="1" lang="en-US" altLang="ja-JP" sz="2000" b="1" dirty="0" smtClean="0">
                <a:solidFill>
                  <a:srgbClr val="000000"/>
                </a:solidFill>
                <a:latin typeface="Arial"/>
                <a:ea typeface="ＭＳ Ｐゴシック"/>
              </a:rPr>
              <a:t>C. Nowlan, SAO</a:t>
            </a:r>
            <a:endParaRPr kumimoji="1" lang="ja-JP" altLang="en-US" sz="2000" b="1" dirty="0">
              <a:solidFill>
                <a:srgbClr val="000000"/>
              </a:solidFill>
              <a:latin typeface="Arial"/>
              <a:ea typeface="ＭＳ Ｐゴシック"/>
            </a:endParaRPr>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solidFill>
                  <a:srgbClr val="000000"/>
                </a:solidFill>
                <a:latin typeface="Arial"/>
                <a:ea typeface="ＭＳ Ｐゴシック"/>
              </a:rPr>
              <a:t>Co-added to approx. </a:t>
            </a:r>
            <a:br>
              <a:rPr kumimoji="1" lang="en-US" altLang="ja-JP" dirty="0" smtClean="0">
                <a:solidFill>
                  <a:srgbClr val="000000"/>
                </a:solidFill>
                <a:latin typeface="Arial"/>
                <a:ea typeface="ＭＳ Ｐゴシック"/>
              </a:rPr>
            </a:br>
            <a:r>
              <a:rPr kumimoji="1" lang="en-US" altLang="ja-JP" dirty="0" smtClean="0">
                <a:solidFill>
                  <a:srgbClr val="000000"/>
                </a:solidFill>
                <a:latin typeface="Arial"/>
                <a:ea typeface="ＭＳ Ｐゴシック"/>
              </a:rPr>
              <a:t>500m x 450m</a:t>
            </a:r>
            <a:endParaRPr kumimoji="1" lang="ja-JP" altLang="en-US" dirty="0">
              <a:solidFill>
                <a:srgbClr val="000000"/>
              </a:solidFill>
              <a:latin typeface="Arial"/>
              <a:ea typeface="ＭＳ Ｐゴシック"/>
            </a:endParaRPr>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0000">
                    <a:lumMod val="95000"/>
                    <a:lumOff val="5000"/>
                  </a:srgbClr>
                </a:solidFill>
                <a:latin typeface="Arial"/>
                <a:ea typeface="ＭＳ Ｐゴシック"/>
              </a:rPr>
              <a:t>Morning v</a:t>
            </a:r>
            <a:r>
              <a:rPr kumimoji="1" lang="en-US" altLang="ja-JP" sz="2800" b="1" dirty="0" smtClean="0">
                <a:solidFill>
                  <a:srgbClr val="000000"/>
                </a:solidFill>
                <a:latin typeface="Arial"/>
                <a:ea typeface="ＭＳ Ｐゴシック"/>
              </a:rPr>
              <a:t>s. </a:t>
            </a:r>
            <a:r>
              <a:rPr kumimoji="1" lang="en-US" altLang="ja-JP" sz="2800" b="1" dirty="0" smtClean="0">
                <a:solidFill>
                  <a:srgbClr val="008000"/>
                </a:solidFill>
                <a:latin typeface="Arial"/>
                <a:ea typeface="ＭＳ Ｐゴシック"/>
              </a:rPr>
              <a:t>Afternoon</a:t>
            </a:r>
            <a:endParaRPr kumimoji="1" lang="ja-JP" altLang="en-US" sz="2800" b="1" dirty="0">
              <a:solidFill>
                <a:srgbClr val="008000"/>
              </a:solidFill>
              <a:latin typeface="Arial"/>
              <a:ea typeface="ＭＳ Ｐゴシック"/>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29</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145422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1" descr="GEOCAPE-aero-atmos-STM-11-28-2011_Page_1.png"/>
          <p:cNvPicPr>
            <a:picLocks noChangeAspect="1"/>
          </p:cNvPicPr>
          <p:nvPr/>
        </p:nvPicPr>
        <p:blipFill rotWithShape="1">
          <a:blip r:embed="rId3">
            <a:extLst>
              <a:ext uri="{28A0092B-C50C-407E-A947-70E740481C1C}">
                <a14:useLocalDpi xmlns:a14="http://schemas.microsoft.com/office/drawing/2010/main" val="0"/>
              </a:ext>
            </a:extLst>
          </a:blip>
          <a:srcRect l="46150" t="48791" r="4188" b="11866"/>
          <a:stretch/>
        </p:blipFill>
        <p:spPr bwMode="auto">
          <a:xfrm>
            <a:off x="2471357" y="-352"/>
            <a:ext cx="6689590" cy="6858352"/>
          </a:xfrm>
          <a:prstGeom prst="rect">
            <a:avLst/>
          </a:prstGeom>
          <a:solidFill>
            <a:srgbClr val="FF0000">
              <a:alpha val="50000"/>
            </a:srgbClr>
          </a:solidFill>
          <a:ln>
            <a:noFill/>
          </a:ln>
          <a:extLst/>
        </p:spPr>
      </p:pic>
      <p:sp>
        <p:nvSpPr>
          <p:cNvPr id="7" name="TextBox 6"/>
          <p:cNvSpPr txBox="1"/>
          <p:nvPr/>
        </p:nvSpPr>
        <p:spPr>
          <a:xfrm>
            <a:off x="54276" y="3082961"/>
            <a:ext cx="2377250" cy="2677656"/>
          </a:xfrm>
          <a:prstGeom prst="rect">
            <a:avLst/>
          </a:prstGeom>
          <a:noFill/>
          <a:ln w="38100">
            <a:solidFill>
              <a:srgbClr val="000090"/>
            </a:solidFill>
          </a:ln>
        </p:spPr>
        <p:txBody>
          <a:bodyPr wrap="square" rtlCol="0">
            <a:spAutoFit/>
          </a:bodyPr>
          <a:lstStyle/>
          <a:p>
            <a:r>
              <a:rPr lang="en-US" sz="2400" b="1" dirty="0" smtClean="0">
                <a:solidFill>
                  <a:srgbClr val="000090"/>
                </a:solidFill>
                <a:latin typeface="Arial"/>
                <a:cs typeface="Arial"/>
              </a:rPr>
              <a:t>Ultraviolet/</a:t>
            </a:r>
          </a:p>
          <a:p>
            <a:r>
              <a:rPr lang="en-US" sz="2400" b="1" dirty="0" smtClean="0">
                <a:solidFill>
                  <a:srgbClr val="000090"/>
                </a:solidFill>
                <a:latin typeface="Arial"/>
                <a:cs typeface="Arial"/>
              </a:rPr>
              <a:t>visible species</a:t>
            </a:r>
          </a:p>
          <a:p>
            <a:r>
              <a:rPr lang="en-US" sz="2400" b="1" dirty="0" smtClean="0">
                <a:solidFill>
                  <a:srgbClr val="000090"/>
                </a:solidFill>
                <a:latin typeface="Arial"/>
                <a:cs typeface="Arial"/>
              </a:rPr>
              <a:t>(GOME, SCIA, OMI, OMPS, TROPOMI, S-4, GEMS, TEMPO</a:t>
            </a:r>
            <a:r>
              <a:rPr lang="en-US" sz="2400" b="1" dirty="0">
                <a:solidFill>
                  <a:srgbClr val="000090"/>
                </a:solidFill>
                <a:latin typeface="Arial"/>
                <a:cs typeface="Arial"/>
              </a:rPr>
              <a:t>,</a:t>
            </a:r>
            <a:r>
              <a:rPr lang="en-US" sz="2400" b="1" dirty="0" smtClean="0">
                <a:solidFill>
                  <a:srgbClr val="000090"/>
                </a:solidFill>
                <a:latin typeface="Arial"/>
                <a:cs typeface="Arial"/>
              </a:rPr>
              <a:t> etc.)</a:t>
            </a:r>
            <a:endParaRPr lang="en-US" sz="2400" b="1" dirty="0">
              <a:solidFill>
                <a:srgbClr val="000090"/>
              </a:solidFill>
              <a:latin typeface="Arial"/>
              <a:cs typeface="Arial"/>
            </a:endParaRPr>
          </a:p>
        </p:txBody>
      </p:sp>
      <p:grpSp>
        <p:nvGrpSpPr>
          <p:cNvPr id="6" name="Group 5"/>
          <p:cNvGrpSpPr/>
          <p:nvPr/>
        </p:nvGrpSpPr>
        <p:grpSpPr>
          <a:xfrm>
            <a:off x="279400" y="1364432"/>
            <a:ext cx="2679700" cy="3949700"/>
            <a:chOff x="279400" y="1397000"/>
            <a:chExt cx="2679700" cy="3949700"/>
          </a:xfrm>
        </p:grpSpPr>
        <p:sp>
          <p:nvSpPr>
            <p:cNvPr id="2" name="Oval 1"/>
            <p:cNvSpPr>
              <a:spLocks noChangeAspect="1"/>
            </p:cNvSpPr>
            <p:nvPr/>
          </p:nvSpPr>
          <p:spPr>
            <a:xfrm>
              <a:off x="2501900" y="1714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279400" y="1397000"/>
              <a:ext cx="1712528" cy="1077218"/>
            </a:xfrm>
            <a:prstGeom prst="rect">
              <a:avLst/>
            </a:prstGeom>
            <a:noFill/>
            <a:ln w="38100">
              <a:solidFill>
                <a:srgbClr val="FF0000"/>
              </a:solidFill>
            </a:ln>
          </p:spPr>
          <p:txBody>
            <a:bodyPr wrap="none" rtlCol="0">
              <a:spAutoFit/>
            </a:bodyPr>
            <a:lstStyle/>
            <a:p>
              <a:r>
                <a:rPr lang="en-US" sz="3200" b="1" dirty="0" smtClean="0">
                  <a:solidFill>
                    <a:srgbClr val="FF0000"/>
                  </a:solidFill>
                  <a:latin typeface="Calibri"/>
                </a:rPr>
                <a:t>Infrared</a:t>
              </a:r>
            </a:p>
            <a:p>
              <a:r>
                <a:rPr lang="en-US" sz="3200" b="1" dirty="0" smtClean="0">
                  <a:solidFill>
                    <a:srgbClr val="FF0000"/>
                  </a:solidFill>
                  <a:latin typeface="Calibri"/>
                </a:rPr>
                <a:t>species</a:t>
              </a:r>
              <a:endParaRPr lang="en-US" sz="3200" b="1" dirty="0">
                <a:solidFill>
                  <a:srgbClr val="FF0000"/>
                </a:solidFill>
                <a:latin typeface="Calibri"/>
              </a:endParaRPr>
            </a:p>
          </p:txBody>
        </p:sp>
        <p:sp>
          <p:nvSpPr>
            <p:cNvPr id="9" name="Oval 8"/>
            <p:cNvSpPr>
              <a:spLocks noChangeAspect="1"/>
            </p:cNvSpPr>
            <p:nvPr/>
          </p:nvSpPr>
          <p:spPr>
            <a:xfrm>
              <a:off x="2484057" y="4508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Oval 9"/>
            <p:cNvSpPr>
              <a:spLocks noChangeAspect="1"/>
            </p:cNvSpPr>
            <p:nvPr/>
          </p:nvSpPr>
          <p:spPr>
            <a:xfrm>
              <a:off x="2484057" y="4889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1" name="Oval 10"/>
          <p:cNvSpPr>
            <a:spLocks noChangeAspect="1"/>
          </p:cNvSpPr>
          <p:nvPr/>
        </p:nvSpPr>
        <p:spPr>
          <a:xfrm>
            <a:off x="2501900" y="9779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Oval 11"/>
          <p:cNvSpPr>
            <a:spLocks noChangeAspect="1"/>
          </p:cNvSpPr>
          <p:nvPr/>
        </p:nvSpPr>
        <p:spPr>
          <a:xfrm>
            <a:off x="2484057" y="22733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Oval 12"/>
          <p:cNvSpPr>
            <a:spLocks noChangeAspect="1"/>
          </p:cNvSpPr>
          <p:nvPr/>
        </p:nvSpPr>
        <p:spPr>
          <a:xfrm>
            <a:off x="2484057" y="26670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Oval 13"/>
          <p:cNvSpPr>
            <a:spLocks noChangeAspect="1"/>
          </p:cNvSpPr>
          <p:nvPr/>
        </p:nvSpPr>
        <p:spPr>
          <a:xfrm>
            <a:off x="2496757" y="37338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Oval 14"/>
          <p:cNvSpPr>
            <a:spLocks noChangeAspect="1"/>
          </p:cNvSpPr>
          <p:nvPr/>
        </p:nvSpPr>
        <p:spPr>
          <a:xfrm>
            <a:off x="2496757" y="41275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Oval 15"/>
          <p:cNvSpPr>
            <a:spLocks noChangeAspect="1"/>
          </p:cNvSpPr>
          <p:nvPr/>
        </p:nvSpPr>
        <p:spPr>
          <a:xfrm>
            <a:off x="2496757" y="5257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Oval 16"/>
          <p:cNvSpPr>
            <a:spLocks noChangeAspect="1"/>
          </p:cNvSpPr>
          <p:nvPr/>
        </p:nvSpPr>
        <p:spPr>
          <a:xfrm>
            <a:off x="2484057" y="5638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Oval 17"/>
          <p:cNvSpPr>
            <a:spLocks noChangeAspect="1"/>
          </p:cNvSpPr>
          <p:nvPr/>
        </p:nvSpPr>
        <p:spPr>
          <a:xfrm>
            <a:off x="2496757" y="6019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solidFill>
                  <a:prstClr val="black">
                    <a:tint val="75000"/>
                  </a:prstClr>
                </a:solidFill>
                <a:latin typeface="Calibri"/>
              </a:rPr>
              <a:pPr>
                <a:defRPr/>
              </a:pPr>
              <a:t>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052217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504825"/>
            <a:ext cx="8748713" cy="6225609"/>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pic>
        <p:nvPicPr>
          <p:cNvPr id="394242"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4243"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pPr>
              <a:defRPr/>
            </a:pPr>
            <a:fld id="{BE9AF729-E066-444A-82CF-4340BF940C80}"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36503690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914022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a:t>
            </a:r>
            <a:r>
              <a:rPr lang="en-US" sz="2000" dirty="0" smtClean="0">
                <a:solidFill>
                  <a:srgbClr val="000090"/>
                </a:solidFill>
                <a:latin typeface="Arial"/>
                <a:cs typeface="Arial"/>
              </a:rPr>
              <a:t>N y-1 </a:t>
            </a:r>
            <a:r>
              <a:rPr lang="en-US" sz="2000" dirty="0">
                <a:solidFill>
                  <a:srgbClr val="000090"/>
                </a:solidFill>
                <a:latin typeface="Arial"/>
                <a:cs typeface="Arial"/>
              </a:rPr>
              <a:t>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H</a:t>
            </a:r>
            <a:r>
              <a:rPr lang="en-US" sz="2000" dirty="0" smtClean="0">
                <a:solidFill>
                  <a:srgbClr val="000090"/>
                </a:solidFill>
                <a:latin typeface="Arial"/>
                <a:cs typeface="Arial"/>
              </a:rPr>
              <a:t>igher </a:t>
            </a:r>
            <a:r>
              <a:rPr lang="en-US" sz="2000" dirty="0">
                <a:solidFill>
                  <a:srgbClr val="000090"/>
                </a:solidFill>
                <a:latin typeface="Arial"/>
                <a:cs typeface="Arial"/>
              </a:rPr>
              <a:t>than hourly </a:t>
            </a:r>
            <a:r>
              <a:rPr lang="en-US" sz="2000" dirty="0" smtClean="0">
                <a:solidFill>
                  <a:srgbClr val="000090"/>
                </a:solidFill>
                <a:latin typeface="Arial"/>
                <a:cs typeface="Arial"/>
              </a:rPr>
              <a:t>time resolution </a:t>
            </a:r>
            <a:r>
              <a:rPr lang="en-US" sz="2000" dirty="0">
                <a:solidFill>
                  <a:srgbClr val="000090"/>
                </a:solidFill>
                <a:latin typeface="Arial"/>
                <a:cs typeface="Arial"/>
              </a:rPr>
              <a:t>over selected regions </a:t>
            </a:r>
            <a:r>
              <a:rPr lang="en-US" sz="2000" dirty="0" smtClean="0">
                <a:solidFill>
                  <a:srgbClr val="000090"/>
                </a:solidFill>
                <a:latin typeface="Arial"/>
                <a:cs typeface="Arial"/>
              </a:rPr>
              <a:t>may </a:t>
            </a:r>
            <a:r>
              <a:rPr lang="en-US" sz="2000" dirty="0">
                <a:solidFill>
                  <a:srgbClr val="000090"/>
                </a:solidFill>
                <a:latin typeface="Arial"/>
                <a:cs typeface="Arial"/>
              </a:rPr>
              <a:t>be accomplished by special observations. </a:t>
            </a:r>
            <a:r>
              <a:rPr lang="en-US" sz="2000" dirty="0" smtClean="0">
                <a:solidFill>
                  <a:srgbClr val="000090"/>
                </a:solidFill>
                <a:latin typeface="Arial"/>
                <a:cs typeface="Arial"/>
              </a:rPr>
              <a:t>Improved </a:t>
            </a:r>
            <a:r>
              <a:rPr lang="en-US" sz="2000" dirty="0">
                <a:solidFill>
                  <a:srgbClr val="000090"/>
                </a:solidFill>
                <a:latin typeface="Arial"/>
                <a:cs typeface="Arial"/>
              </a:rPr>
              <a:t>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 </a:t>
            </a:r>
            <a:r>
              <a:rPr lang="en-US" sz="2000" dirty="0" smtClean="0">
                <a:solidFill>
                  <a:srgbClr val="000090"/>
                </a:solidFill>
                <a:latin typeface="Arial"/>
                <a:cs typeface="Arial"/>
              </a:rPr>
              <a:t>[Martin </a:t>
            </a:r>
            <a:r>
              <a:rPr lang="en-US" sz="2000" i="1" dirty="0">
                <a:solidFill>
                  <a:srgbClr val="000090"/>
                </a:solidFill>
                <a:latin typeface="Arial"/>
                <a:cs typeface="Arial"/>
              </a:rPr>
              <a:t>et al</a:t>
            </a:r>
            <a:r>
              <a:rPr lang="en-US" sz="2000" dirty="0">
                <a:solidFill>
                  <a:srgbClr val="000090"/>
                </a:solidFill>
                <a:latin typeface="Arial"/>
                <a:cs typeface="Arial"/>
              </a:rPr>
              <a:t>. </a:t>
            </a:r>
            <a:r>
              <a:rPr lang="en-US" sz="2000" dirty="0" smtClean="0">
                <a:solidFill>
                  <a:srgbClr val="000090"/>
                </a:solidFill>
                <a:latin typeface="Arial"/>
                <a:cs typeface="Arial"/>
              </a:rPr>
              <a:t>2000</a:t>
            </a:r>
            <a:r>
              <a:rPr lang="en-US" sz="2000" dirty="0">
                <a:solidFill>
                  <a:srgbClr val="000090"/>
                </a:solidFill>
                <a:latin typeface="Arial"/>
                <a:cs typeface="Arial"/>
              </a:rPr>
              <a:t>].</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514612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space by SAO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a:t>
            </a:r>
            <a:r>
              <a:rPr lang="en-US" sz="1600" b="1" dirty="0" smtClean="0">
                <a:solidFill>
                  <a:srgbClr val="FF0000"/>
                </a:solidFill>
                <a:latin typeface="Arial"/>
                <a:cs typeface="Arial"/>
              </a:rPr>
              <a:t>over </a:t>
            </a:r>
            <a:r>
              <a:rPr lang="en-US" sz="1600" b="1" dirty="0">
                <a:solidFill>
                  <a:srgbClr val="FF0000"/>
                </a:solidFill>
                <a:latin typeface="Arial"/>
                <a:cs typeface="Arial"/>
              </a:rPr>
              <a:t>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88798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smtClean="0">
                <a:solidFill>
                  <a:srgbClr val="FF0000"/>
                </a:solidFill>
                <a:latin typeface="Arial"/>
                <a:cs typeface="Arial"/>
              </a:rPr>
              <a:t>Fluorescence </a:t>
            </a:r>
            <a:r>
              <a:rPr lang="en-US" sz="1600" b="1" dirty="0">
                <a:solidFill>
                  <a:srgbClr val="FF0000"/>
                </a:solidFill>
                <a:latin typeface="Arial"/>
                <a:cs typeface="Arial"/>
              </a:rPr>
              <a:t>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919385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3924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AQ indices</a:t>
            </a:r>
            <a:endParaRPr lang="en-US" sz="4400" dirty="0">
              <a:solidFill>
                <a:schemeClr val="bg1">
                  <a:lumMod val="85000"/>
                </a:schemeClr>
              </a:solidFill>
            </a:endParaRPr>
          </a:p>
        </p:txBody>
      </p:sp>
      <p:sp>
        <p:nvSpPr>
          <p:cNvPr id="8" name="TextBox 7"/>
          <p:cNvSpPr txBox="1"/>
          <p:nvPr/>
        </p:nvSpPr>
        <p:spPr>
          <a:xfrm>
            <a:off x="0" y="1165084"/>
            <a:ext cx="9144000" cy="4708982"/>
          </a:xfrm>
          <a:prstGeom prst="rect">
            <a:avLst/>
          </a:prstGeom>
          <a:noFill/>
        </p:spPr>
        <p:txBody>
          <a:bodyPr wrap="square" rtlCol="0">
            <a:spAutoFit/>
          </a:bodyPr>
          <a:lstStyle/>
          <a:p>
            <a:r>
              <a:rPr lang="en-US" sz="2400" b="1" dirty="0" smtClean="0">
                <a:solidFill>
                  <a:srgbClr val="000090"/>
                </a:solidFill>
                <a:latin typeface="Arial"/>
                <a:cs typeface="Arial"/>
              </a:rPr>
              <a:t>What is an AQ index?”</a:t>
            </a:r>
          </a:p>
          <a:p>
            <a:endParaRPr lang="en-US" sz="2400" b="1" dirty="0" smtClean="0">
              <a:solidFill>
                <a:srgbClr val="000090"/>
              </a:solidFill>
              <a:latin typeface="Arial"/>
              <a:cs typeface="Arial"/>
            </a:endParaRPr>
          </a:p>
          <a:p>
            <a:r>
              <a:rPr lang="en-US" dirty="0" smtClean="0">
                <a:solidFill>
                  <a:srgbClr val="000090"/>
                </a:solidFill>
                <a:latin typeface="Arial"/>
                <a:cs typeface="Arial"/>
              </a:rPr>
              <a:t>“The </a:t>
            </a:r>
            <a:r>
              <a:rPr lang="en-US" dirty="0">
                <a:solidFill>
                  <a:srgbClr val="000090"/>
                </a:solidFill>
                <a:latin typeface="Arial"/>
                <a:cs typeface="Arial"/>
              </a:rPr>
              <a:t>Canadian Air Quality Health Index is </a:t>
            </a:r>
            <a:r>
              <a:rPr lang="en-US" dirty="0" smtClean="0">
                <a:solidFill>
                  <a:srgbClr val="000090"/>
                </a:solidFill>
                <a:latin typeface="Arial"/>
                <a:cs typeface="Arial"/>
              </a:rPr>
              <a:t>a multipollutant </a:t>
            </a:r>
            <a:r>
              <a:rPr lang="en-US" dirty="0">
                <a:solidFill>
                  <a:srgbClr val="000090"/>
                </a:solidFill>
                <a:latin typeface="Arial"/>
                <a:cs typeface="Arial"/>
              </a:rPr>
              <a:t>index based on the sum of </a:t>
            </a:r>
            <a:r>
              <a:rPr lang="en-US" dirty="0" smtClean="0">
                <a:solidFill>
                  <a:srgbClr val="000090"/>
                </a:solidFill>
                <a:latin typeface="Arial"/>
                <a:cs typeface="Arial"/>
              </a:rPr>
              <a:t>PM2.5, NO</a:t>
            </a:r>
            <a:r>
              <a:rPr lang="en-US" baseline="-25000" dirty="0" smtClean="0">
                <a:solidFill>
                  <a:srgbClr val="000090"/>
                </a:solidFill>
                <a:latin typeface="Arial"/>
                <a:cs typeface="Arial"/>
              </a:rPr>
              <a:t>2</a:t>
            </a:r>
            <a:r>
              <a:rPr lang="en-US" dirty="0" smtClean="0">
                <a:solidFill>
                  <a:srgbClr val="000090"/>
                </a:solidFill>
                <a:latin typeface="Arial"/>
                <a:cs typeface="Arial"/>
              </a:rPr>
              <a:t>, </a:t>
            </a:r>
            <a:r>
              <a:rPr lang="en-US" dirty="0">
                <a:solidFill>
                  <a:srgbClr val="000090"/>
                </a:solidFill>
                <a:latin typeface="Arial"/>
                <a:cs typeface="Arial"/>
              </a:rPr>
              <a:t>and </a:t>
            </a:r>
            <a:r>
              <a:rPr lang="en-US" dirty="0" smtClean="0">
                <a:solidFill>
                  <a:srgbClr val="000090"/>
                </a:solidFill>
                <a:latin typeface="Arial"/>
                <a:cs typeface="Arial"/>
              </a:rPr>
              <a:t>O</a:t>
            </a:r>
            <a:r>
              <a:rPr lang="en-US" baseline="-25000" dirty="0" smtClean="0">
                <a:solidFill>
                  <a:srgbClr val="000090"/>
                </a:solidFill>
                <a:latin typeface="Arial"/>
                <a:cs typeface="Arial"/>
              </a:rPr>
              <a:t>3</a:t>
            </a:r>
            <a:r>
              <a:rPr lang="en-US" dirty="0" smtClean="0">
                <a:solidFill>
                  <a:srgbClr val="000090"/>
                </a:solidFill>
                <a:latin typeface="Arial"/>
                <a:cs typeface="Arial"/>
              </a:rPr>
              <a:t>,weighted </a:t>
            </a:r>
            <a:r>
              <a:rPr lang="en-US" dirty="0">
                <a:solidFill>
                  <a:srgbClr val="000090"/>
                </a:solidFill>
                <a:latin typeface="Arial"/>
                <a:cs typeface="Arial"/>
              </a:rPr>
              <a:t>by their contribution to mortality in daily time-series</a:t>
            </a:r>
          </a:p>
          <a:p>
            <a:r>
              <a:rPr lang="en-US" dirty="0">
                <a:solidFill>
                  <a:srgbClr val="000090"/>
                </a:solidFill>
                <a:latin typeface="Arial"/>
                <a:cs typeface="Arial"/>
              </a:rPr>
              <a:t>study across Canadian cities</a:t>
            </a:r>
            <a:r>
              <a:rPr lang="en-US" dirty="0" smtClean="0">
                <a:solidFill>
                  <a:srgbClr val="000090"/>
                </a:solidFill>
                <a:latin typeface="Arial"/>
                <a:cs typeface="Arial"/>
              </a:rPr>
              <a:t>.” [Cooper et al., 2012]</a:t>
            </a:r>
          </a:p>
          <a:p>
            <a:endParaRPr lang="en-US" dirty="0">
              <a:solidFill>
                <a:srgbClr val="000090"/>
              </a:solidFill>
              <a:latin typeface="Arial"/>
              <a:cs typeface="Arial"/>
            </a:endParaRPr>
          </a:p>
          <a:p>
            <a:r>
              <a:rPr lang="en-US" dirty="0" smtClean="0">
                <a:solidFill>
                  <a:srgbClr val="000090"/>
                </a:solidFill>
                <a:latin typeface="Arial"/>
                <a:cs typeface="Arial"/>
              </a:rPr>
              <a:t>Cooper et al., for example, propose a satellite-based multipollutant index </a:t>
            </a:r>
            <a:r>
              <a:rPr lang="en-US" dirty="0">
                <a:solidFill>
                  <a:srgbClr val="000090"/>
                </a:solidFill>
                <a:latin typeface="Arial"/>
                <a:cs typeface="Arial"/>
              </a:rPr>
              <a:t>using the WHO Air Quality Guidelines (AQG</a:t>
            </a:r>
            <a:r>
              <a:rPr lang="en-US" dirty="0" smtClean="0">
                <a:solidFill>
                  <a:srgbClr val="000090"/>
                </a:solidFill>
                <a:latin typeface="Arial"/>
                <a:cs typeface="Arial"/>
              </a:rPr>
              <a:t>):</a:t>
            </a: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pPr marL="285750" indent="-285750">
              <a:buFont typeface="Arial"/>
              <a:buChar char="•"/>
            </a:pPr>
            <a:r>
              <a:rPr lang="en-US" dirty="0" smtClean="0">
                <a:solidFill>
                  <a:srgbClr val="000090"/>
                </a:solidFill>
                <a:latin typeface="Arial"/>
                <a:cs typeface="Arial"/>
              </a:rPr>
              <a:t>Can we define different indices as appropriate to locations, seasons, times?</a:t>
            </a:r>
          </a:p>
          <a:p>
            <a:pPr marL="285750" indent="-285750">
              <a:buFont typeface="Arial"/>
              <a:buChar char="•"/>
            </a:pPr>
            <a:r>
              <a:rPr lang="en-US" dirty="0" smtClean="0">
                <a:solidFill>
                  <a:srgbClr val="000090"/>
                </a:solidFill>
                <a:latin typeface="Arial"/>
                <a:cs typeface="Arial"/>
              </a:rPr>
              <a:t>Might they be formulated using RSIG?</a:t>
            </a:r>
          </a:p>
          <a:p>
            <a:pPr marL="285750" indent="-285750">
              <a:buFont typeface="Arial"/>
              <a:buChar char="•"/>
            </a:pPr>
            <a:r>
              <a:rPr lang="en-US" dirty="0" smtClean="0">
                <a:solidFill>
                  <a:srgbClr val="000090"/>
                </a:solidFill>
                <a:latin typeface="Arial"/>
                <a:cs typeface="Arial"/>
              </a:rPr>
              <a:t>Might assimilation be included?</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TextBox 6"/>
          <p:cNvSpPr txBox="1"/>
          <p:nvPr/>
        </p:nvSpPr>
        <p:spPr>
          <a:xfrm>
            <a:off x="1" y="6048797"/>
            <a:ext cx="9144000" cy="584776"/>
          </a:xfrm>
          <a:prstGeom prst="rect">
            <a:avLst/>
          </a:prstGeom>
          <a:noFill/>
        </p:spPr>
        <p:txBody>
          <a:bodyPr wrap="square" rtlCol="0">
            <a:spAutoFit/>
          </a:bodyPr>
          <a:lstStyle/>
          <a:p>
            <a:r>
              <a:rPr lang="en-US" sz="1600" dirty="0" smtClean="0">
                <a:solidFill>
                  <a:srgbClr val="000090"/>
                </a:solidFill>
                <a:latin typeface="Arial"/>
                <a:cs typeface="Arial"/>
              </a:rPr>
              <a:t>Cooper</a:t>
            </a:r>
            <a:r>
              <a:rPr lang="en-US" sz="1600" dirty="0">
                <a:solidFill>
                  <a:srgbClr val="000090"/>
                </a:solidFill>
                <a:latin typeface="Arial"/>
                <a:cs typeface="Arial"/>
              </a:rPr>
              <a:t>, M., R.V. Martin, A. van Donkelaar, L. Lamsal, M. Brauer, and J. Brook, A satellite-based multi-pollutant index of global air quality, </a:t>
            </a:r>
            <a:r>
              <a:rPr lang="en-US" sz="1600" i="1" dirty="0">
                <a:solidFill>
                  <a:srgbClr val="000090"/>
                </a:solidFill>
                <a:latin typeface="Arial"/>
                <a:cs typeface="Arial"/>
              </a:rPr>
              <a:t>Env. Sci. and Tech</a:t>
            </a:r>
            <a:r>
              <a:rPr lang="en-US" sz="1600" dirty="0">
                <a:solidFill>
                  <a:srgbClr val="000090"/>
                </a:solidFill>
                <a:latin typeface="Arial"/>
                <a:cs typeface="Arial"/>
              </a:rPr>
              <a:t>., </a:t>
            </a:r>
            <a:r>
              <a:rPr lang="en-US" sz="1600" b="1" dirty="0">
                <a:solidFill>
                  <a:srgbClr val="000090"/>
                </a:solidFill>
                <a:latin typeface="Arial"/>
                <a:cs typeface="Arial"/>
              </a:rPr>
              <a:t>46</a:t>
            </a:r>
            <a:r>
              <a:rPr lang="en-US" sz="1600" dirty="0">
                <a:solidFill>
                  <a:srgbClr val="000090"/>
                </a:solidFill>
                <a:latin typeface="Arial"/>
                <a:cs typeface="Arial"/>
              </a:rPr>
              <a:t>, 8523-</a:t>
            </a:r>
            <a:r>
              <a:rPr lang="en-US" sz="1600" dirty="0" smtClean="0">
                <a:solidFill>
                  <a:srgbClr val="000090"/>
                </a:solidFill>
                <a:latin typeface="Arial"/>
                <a:cs typeface="Arial"/>
              </a:rPr>
              <a:t>8524, 2012.</a:t>
            </a:r>
          </a:p>
        </p:txBody>
      </p:sp>
      <p:graphicFrame>
        <p:nvGraphicFramePr>
          <p:cNvPr id="3" name="Object 2"/>
          <p:cNvGraphicFramePr>
            <a:graphicFrameLocks noChangeAspect="1"/>
          </p:cNvGraphicFramePr>
          <p:nvPr>
            <p:extLst>
              <p:ext uri="{D42A27DB-BD31-4B8C-83A1-F6EECF244321}">
                <p14:modId xmlns:p14="http://schemas.microsoft.com/office/powerpoint/2010/main" val="4191627423"/>
              </p:ext>
            </p:extLst>
          </p:nvPr>
        </p:nvGraphicFramePr>
        <p:xfrm>
          <a:off x="270175" y="3766879"/>
          <a:ext cx="4359471" cy="1004148"/>
        </p:xfrm>
        <a:graphic>
          <a:graphicData uri="http://schemas.openxmlformats.org/presentationml/2006/ole">
            <mc:AlternateContent xmlns:mc="http://schemas.openxmlformats.org/markup-compatibility/2006">
              <mc:Choice xmlns:v="urn:schemas-microsoft-com:vml" Requires="v">
                <p:oleObj spid="_x0000_s2165" name="Equation" r:id="rId3" imgW="2260600" imgH="520700" progId="Equation.DSMT4">
                  <p:embed/>
                </p:oleObj>
              </mc:Choice>
              <mc:Fallback>
                <p:oleObj name="Equation" r:id="rId3" imgW="2260600" imgH="520700" progId="Equation.DSMT4">
                  <p:embed/>
                  <p:pic>
                    <p:nvPicPr>
                      <p:cNvPr id="0" name=""/>
                      <p:cNvPicPr/>
                      <p:nvPr/>
                    </p:nvPicPr>
                    <p:blipFill>
                      <a:blip r:embed="rId4"/>
                      <a:stretch>
                        <a:fillRect/>
                      </a:stretch>
                    </p:blipFill>
                    <p:spPr>
                      <a:xfrm>
                        <a:off x="270175" y="3766879"/>
                        <a:ext cx="4359471" cy="1004148"/>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09943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48" y="-40104"/>
            <a:ext cx="5972807" cy="1029368"/>
          </a:xfrm>
        </p:spPr>
        <p:txBody>
          <a:bodyPr/>
          <a:lstStyle/>
          <a:p>
            <a:r>
              <a:rPr lang="en-US" sz="3200" dirty="0" smtClean="0"/>
              <a:t>City lights</a:t>
            </a:r>
            <a:br>
              <a:rPr lang="en-US" sz="3200" dirty="0" smtClean="0"/>
            </a:br>
            <a:r>
              <a:rPr lang="en-US" sz="3200" dirty="0" smtClean="0"/>
              <a:t>spectroscopic signatures</a:t>
            </a:r>
            <a:endParaRPr lang="en-US" sz="3200" dirty="0"/>
          </a:p>
        </p:txBody>
      </p:sp>
      <p:grpSp>
        <p:nvGrpSpPr>
          <p:cNvPr id="10" name="Group 9"/>
          <p:cNvGrpSpPr/>
          <p:nvPr/>
        </p:nvGrpSpPr>
        <p:grpSpPr>
          <a:xfrm>
            <a:off x="1061199" y="1139829"/>
            <a:ext cx="6938954" cy="5623185"/>
            <a:chOff x="1300009" y="1237533"/>
            <a:chExt cx="6577746" cy="5358615"/>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009" y="1665289"/>
              <a:ext cx="6577746" cy="493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Jim Carr\Desktop\Harvard SAO\Radiometric Model\Data\Rainbow.png"/>
            <p:cNvPicPr>
              <a:picLocks noChangeAspect="1" noChangeArrowheads="1"/>
            </p:cNvPicPr>
            <p:nvPr/>
          </p:nvPicPr>
          <p:blipFill rotWithShape="1">
            <a:blip r:embed="rId3">
              <a:extLst>
                <a:ext uri="{28A0092B-C50C-407E-A947-70E740481C1C}">
                  <a14:useLocalDpi xmlns:a14="http://schemas.microsoft.com/office/drawing/2010/main" val="0"/>
                </a:ext>
              </a:extLst>
            </a:blip>
            <a:srcRect t="-2808" b="60403"/>
            <a:stretch/>
          </p:blipFill>
          <p:spPr bwMode="auto">
            <a:xfrm>
              <a:off x="2782387" y="1237533"/>
              <a:ext cx="2908119" cy="4814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665764" y="2171825"/>
            <a:ext cx="2865665" cy="269422"/>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Rectangle 3"/>
          <p:cNvSpPr/>
          <p:nvPr/>
        </p:nvSpPr>
        <p:spPr>
          <a:xfrm>
            <a:off x="2147207" y="4841421"/>
            <a:ext cx="1436914" cy="824593"/>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ectangle 8"/>
          <p:cNvSpPr/>
          <p:nvPr/>
        </p:nvSpPr>
        <p:spPr>
          <a:xfrm>
            <a:off x="4005883" y="4838705"/>
            <a:ext cx="1436914" cy="824593"/>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TextBox 4"/>
          <p:cNvSpPr txBox="1"/>
          <p:nvPr/>
        </p:nvSpPr>
        <p:spPr>
          <a:xfrm>
            <a:off x="4789354" y="4847766"/>
            <a:ext cx="651140" cy="430887"/>
          </a:xfrm>
          <a:prstGeom prst="rect">
            <a:avLst/>
          </a:prstGeom>
          <a:noFill/>
        </p:spPr>
        <p:txBody>
          <a:bodyPr wrap="none" rtlCol="0">
            <a:spAutoFit/>
          </a:bodyPr>
          <a:lstStyle/>
          <a:p>
            <a:r>
              <a:rPr lang="en-US" sz="1100" b="1" dirty="0" smtClean="0">
                <a:solidFill>
                  <a:prstClr val="black"/>
                </a:solidFill>
                <a:latin typeface="Calibri"/>
              </a:rPr>
              <a:t>TEMPO </a:t>
            </a:r>
          </a:p>
          <a:p>
            <a:r>
              <a:rPr lang="en-US" sz="1100" b="1" dirty="0" smtClean="0">
                <a:solidFill>
                  <a:prstClr val="black"/>
                </a:solidFill>
                <a:latin typeface="Calibri"/>
              </a:rPr>
              <a:t>Visible</a:t>
            </a:r>
            <a:endParaRPr lang="en-US" sz="1100" b="1" dirty="0">
              <a:solidFill>
                <a:prstClr val="black"/>
              </a:solidFill>
              <a:latin typeface="Calibri"/>
            </a:endParaRPr>
          </a:p>
        </p:txBody>
      </p:sp>
      <p:sp>
        <p:nvSpPr>
          <p:cNvPr id="11" name="TextBox 10"/>
          <p:cNvSpPr txBox="1"/>
          <p:nvPr/>
        </p:nvSpPr>
        <p:spPr>
          <a:xfrm>
            <a:off x="2163894" y="4847766"/>
            <a:ext cx="813043" cy="430887"/>
          </a:xfrm>
          <a:prstGeom prst="rect">
            <a:avLst/>
          </a:prstGeom>
          <a:noFill/>
        </p:spPr>
        <p:txBody>
          <a:bodyPr wrap="none" rtlCol="0">
            <a:spAutoFit/>
          </a:bodyPr>
          <a:lstStyle/>
          <a:p>
            <a:r>
              <a:rPr lang="en-US" sz="1100" b="1" dirty="0" smtClean="0">
                <a:solidFill>
                  <a:prstClr val="black"/>
                </a:solidFill>
                <a:latin typeface="Calibri"/>
              </a:rPr>
              <a:t>TEMPO </a:t>
            </a:r>
          </a:p>
          <a:p>
            <a:r>
              <a:rPr lang="en-US" sz="1100" b="1" dirty="0" smtClean="0">
                <a:solidFill>
                  <a:prstClr val="black"/>
                </a:solidFill>
                <a:latin typeface="Calibri"/>
              </a:rPr>
              <a:t>Ultraviolet</a:t>
            </a:r>
            <a:endParaRPr lang="en-US" sz="1100" b="1" dirty="0">
              <a:solidFill>
                <a:prstClr val="black"/>
              </a:solidFill>
              <a:latin typeface="Calibri"/>
            </a:endParaRPr>
          </a:p>
        </p:txBody>
      </p:sp>
      <p:sp>
        <p:nvSpPr>
          <p:cNvPr id="12" name="TextBox 11"/>
          <p:cNvSpPr txBox="1"/>
          <p:nvPr/>
        </p:nvSpPr>
        <p:spPr>
          <a:xfrm>
            <a:off x="4125352" y="2180896"/>
            <a:ext cx="1920719" cy="261610"/>
          </a:xfrm>
          <a:prstGeom prst="rect">
            <a:avLst/>
          </a:prstGeom>
          <a:noFill/>
        </p:spPr>
        <p:txBody>
          <a:bodyPr wrap="none" rtlCol="0">
            <a:spAutoFit/>
          </a:bodyPr>
          <a:lstStyle/>
          <a:p>
            <a:r>
              <a:rPr lang="en-US" sz="1100" b="1" dirty="0" smtClean="0">
                <a:solidFill>
                  <a:prstClr val="black"/>
                </a:solidFill>
                <a:latin typeface="Calibri"/>
              </a:rPr>
              <a:t>VIIRS – Day-Night Band (DNB)</a:t>
            </a:r>
            <a:endParaRPr lang="en-US" sz="1100" b="1" dirty="0">
              <a:solidFill>
                <a:prstClr val="black"/>
              </a:solidFill>
              <a:latin typeface="Calibri"/>
            </a:endParaRPr>
          </a:p>
        </p:txBody>
      </p:sp>
      <p:sp>
        <p:nvSpPr>
          <p:cNvPr id="6" name="Rectangle 5"/>
          <p:cNvSpPr/>
          <p:nvPr/>
        </p:nvSpPr>
        <p:spPr>
          <a:xfrm>
            <a:off x="4865132" y="3494676"/>
            <a:ext cx="2808553" cy="369332"/>
          </a:xfrm>
          <a:prstGeom prst="rect">
            <a:avLst/>
          </a:prstGeom>
          <a:solidFill>
            <a:schemeClr val="bg1"/>
          </a:solidFill>
          <a:ln>
            <a:solidFill>
              <a:srgbClr val="0000A9"/>
            </a:solidFill>
          </a:ln>
        </p:spPr>
        <p:txBody>
          <a:bodyPr wrap="square">
            <a:spAutoFit/>
          </a:bodyPr>
          <a:lstStyle/>
          <a:p>
            <a:r>
              <a:rPr lang="en-US" sz="900" b="1" dirty="0">
                <a:solidFill>
                  <a:prstClr val="black"/>
                </a:solidFill>
                <a:latin typeface="Calibri"/>
              </a:rPr>
              <a:t>Laboratory Spectra of Lighting </a:t>
            </a:r>
            <a:r>
              <a:rPr lang="en-US" sz="900" b="1" dirty="0" smtClean="0">
                <a:solidFill>
                  <a:prstClr val="black"/>
                </a:solidFill>
                <a:latin typeface="Calibri"/>
              </a:rPr>
              <a:t>Types (C. Elvidge): </a:t>
            </a:r>
            <a:r>
              <a:rPr lang="en-US" sz="900" u="sng" dirty="0">
                <a:solidFill>
                  <a:prstClr val="black"/>
                </a:solidFill>
                <a:latin typeface="Calibri"/>
                <a:hlinkClick r:id="rId4"/>
              </a:rPr>
              <a:t>http://</a:t>
            </a:r>
            <a:r>
              <a:rPr lang="en-US" sz="900" u="sng" dirty="0" smtClean="0">
                <a:solidFill>
                  <a:prstClr val="black"/>
                </a:solidFill>
                <a:latin typeface="Calibri"/>
                <a:hlinkClick r:id="rId4"/>
              </a:rPr>
              <a:t>www.ngdc.noaa.gov/eog/night_sat/spectra.html</a:t>
            </a:r>
            <a:endParaRPr lang="en-US" sz="900" dirty="0">
              <a:solidFill>
                <a:prstClr val="black"/>
              </a:solidFill>
              <a:latin typeface="Calibri"/>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610644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200" b="1" dirty="0" smtClean="0">
                <a:solidFill>
                  <a:schemeClr val="bg1">
                    <a:lumMod val="85000"/>
                  </a:schemeClr>
                </a:solidFill>
              </a:rPr>
              <a:t>Oversampling</a:t>
            </a:r>
            <a:br>
              <a:rPr lang="en-US" sz="3200" b="1" dirty="0" smtClean="0">
                <a:solidFill>
                  <a:schemeClr val="bg1">
                    <a:lumMod val="85000"/>
                  </a:schemeClr>
                </a:solidFill>
              </a:rPr>
            </a:br>
            <a:r>
              <a:rPr lang="en-US" sz="3200" b="1" dirty="0" smtClean="0">
                <a:solidFill>
                  <a:schemeClr val="bg1">
                    <a:lumMod val="85000"/>
                  </a:schemeClr>
                </a:solidFill>
              </a:rPr>
              <a:t>Lei Zhu </a:t>
            </a:r>
            <a:r>
              <a:rPr lang="en-US" sz="3200" b="1" i="1" dirty="0" smtClean="0">
                <a:solidFill>
                  <a:schemeClr val="bg1">
                    <a:lumMod val="85000"/>
                  </a:schemeClr>
                </a:solidFill>
              </a:rPr>
              <a:t>et al</a:t>
            </a:r>
            <a:r>
              <a:rPr lang="en-US" sz="3200" b="1" dirty="0" smtClean="0">
                <a:solidFill>
                  <a:schemeClr val="bg1">
                    <a:lumMod val="85000"/>
                  </a:schemeClr>
                </a:solidFill>
              </a:rPr>
              <a:t>., 2014</a:t>
            </a:r>
            <a:endParaRPr lang="en-US" sz="3200" b="1" dirty="0">
              <a:solidFill>
                <a:schemeClr val="bg1">
                  <a:lumMod val="85000"/>
                </a:schemeClr>
              </a:solidFill>
            </a:endParaRPr>
          </a:p>
        </p:txBody>
      </p:sp>
      <p:pic>
        <p:nvPicPr>
          <p:cNvPr id="3" name="Picture 2" descr="Houst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7" y="1465501"/>
            <a:ext cx="9080423" cy="5129784"/>
          </a:xfrm>
          <a:prstGeom prst="rect">
            <a:avLst/>
          </a:prstGeom>
        </p:spPr>
      </p:pic>
    </p:spTree>
    <p:extLst>
      <p:ext uri="{BB962C8B-B14F-4D97-AF65-F5344CB8AC3E}">
        <p14:creationId xmlns:p14="http://schemas.microsoft.com/office/powerpoint/2010/main" val="360981313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80" y="1052653"/>
            <a:ext cx="8968835" cy="4786164"/>
          </a:xfrm>
          <a:prstGeom prst="rect">
            <a:avLst/>
          </a:prstGeom>
          <a:noFill/>
          <a:ln>
            <a:noFill/>
          </a:ln>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879" y="5677382"/>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125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pic>
        <p:nvPicPr>
          <p:cNvPr id="7" name="Picture 6" descr="GOME-TEMPO-16jun2016.PNG"/>
          <p:cNvPicPr>
            <a:picLocks noChangeAspect="1"/>
          </p:cNvPicPr>
          <p:nvPr/>
        </p:nvPicPr>
        <p:blipFill rotWithShape="1">
          <a:blip r:embed="rId2">
            <a:extLst>
              <a:ext uri="{28A0092B-C50C-407E-A947-70E740481C1C}">
                <a14:useLocalDpi xmlns:a14="http://schemas.microsoft.com/office/drawing/2010/main" val="0"/>
              </a:ext>
            </a:extLst>
          </a:blip>
          <a:srcRect l="8073" t="10512" r="12746" b="6994"/>
          <a:stretch/>
        </p:blipFill>
        <p:spPr>
          <a:xfrm>
            <a:off x="803272" y="1063858"/>
            <a:ext cx="7518486" cy="5794142"/>
          </a:xfrm>
          <a:prstGeom prst="rect">
            <a:avLst/>
          </a:prstGeom>
        </p:spPr>
      </p:pic>
    </p:spTree>
    <p:extLst>
      <p:ext uri="{BB962C8B-B14F-4D97-AF65-F5344CB8AC3E}">
        <p14:creationId xmlns:p14="http://schemas.microsoft.com/office/powerpoint/2010/main" val="35637229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launch algorithms</a:t>
            </a:r>
            <a:endParaRPr lang="en-US" dirty="0"/>
          </a:p>
        </p:txBody>
      </p:sp>
      <p:sp>
        <p:nvSpPr>
          <p:cNvPr id="2" name="Rectangle 1"/>
          <p:cNvSpPr/>
          <p:nvPr/>
        </p:nvSpPr>
        <p:spPr>
          <a:xfrm>
            <a:off x="0" y="1330790"/>
            <a:ext cx="9144000" cy="5078314"/>
          </a:xfrm>
          <a:prstGeom prst="rect">
            <a:avLst/>
          </a:prstGeom>
        </p:spPr>
        <p:txBody>
          <a:bodyPr wrap="square">
            <a:spAutoFit/>
          </a:bodyPr>
          <a:lstStyle/>
          <a:p>
            <a:pPr defTabSz="914400">
              <a:defRPr/>
            </a:pPr>
            <a:r>
              <a:rPr lang="en-US" b="1" kern="0" dirty="0" smtClean="0">
                <a:solidFill>
                  <a:srgbClr val="000090"/>
                </a:solidFill>
                <a:latin typeface="Arial"/>
                <a:ea typeface="ＭＳ Ｐゴシック"/>
              </a:rPr>
              <a:t>NO</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 SO</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 H</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CO, C</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H</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O</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 vertical columns</a:t>
            </a:r>
            <a:endParaRPr lang="en-US" b="1" kern="0" baseline="30000" dirty="0">
              <a:solidFill>
                <a:srgbClr val="000090"/>
              </a:solidFill>
              <a:latin typeface="Arial"/>
              <a:ea typeface="ＭＳ Ｐゴシック"/>
            </a:endParaRPr>
          </a:p>
          <a:p>
            <a:pPr lvl="1" defTabSz="914400">
              <a:defRPr/>
            </a:pPr>
            <a:r>
              <a:rPr lang="en-US" kern="0" dirty="0" smtClean="0">
                <a:solidFill>
                  <a:srgbClr val="000090"/>
                </a:solidFill>
                <a:latin typeface="Arial"/>
                <a:ea typeface="ＭＳ Ｐゴシック"/>
              </a:rPr>
              <a:t>	Direct fitting to TEMPO radiances</a:t>
            </a:r>
            <a:endParaRPr lang="en-US" kern="0" dirty="0">
              <a:solidFill>
                <a:srgbClr val="000090"/>
              </a:solidFill>
              <a:latin typeface="Arial"/>
              <a:ea typeface="ＭＳ Ｐゴシック"/>
            </a:endParaRPr>
          </a:p>
          <a:p>
            <a:pPr lvl="2" defTabSz="914400">
              <a:defRPr/>
            </a:pPr>
            <a:r>
              <a:rPr lang="en-US" kern="0" dirty="0" smtClean="0">
                <a:solidFill>
                  <a:srgbClr val="000090"/>
                </a:solidFill>
                <a:latin typeface="Arial"/>
                <a:ea typeface="ＭＳ Ｐゴシック"/>
              </a:rPr>
              <a:t>AMF-corrected reference spectra, Ring effect, etc.</a:t>
            </a:r>
          </a:p>
          <a:p>
            <a:pPr lvl="2" defTabSz="914400">
              <a:defRPr/>
            </a:pPr>
            <a:r>
              <a:rPr lang="en-US" kern="0" dirty="0" smtClean="0">
                <a:solidFill>
                  <a:srgbClr val="000090"/>
                </a:solidFill>
                <a:latin typeface="Arial"/>
                <a:ea typeface="ＭＳ Ｐゴシック"/>
              </a:rPr>
              <a:t>DOAS option available to trade more speed for less accuracy, if necessary</a:t>
            </a:r>
          </a:p>
          <a:p>
            <a:pPr lvl="2" defTabSz="914400">
              <a:defRPr/>
            </a:pPr>
            <a:r>
              <a:rPr lang="en-US" kern="0" dirty="0" smtClean="0">
                <a:solidFill>
                  <a:srgbClr val="000090"/>
                </a:solidFill>
                <a:latin typeface="Arial"/>
                <a:ea typeface="ＭＳ Ｐゴシック"/>
              </a:rPr>
              <a:t>Research products could include H</a:t>
            </a:r>
            <a:r>
              <a:rPr lang="en-US" kern="0" baseline="-25000" dirty="0" smtClean="0">
                <a:solidFill>
                  <a:srgbClr val="000090"/>
                </a:solidFill>
                <a:latin typeface="Arial"/>
                <a:ea typeface="ＭＳ Ｐゴシック"/>
              </a:rPr>
              <a:t>2</a:t>
            </a:r>
            <a:r>
              <a:rPr lang="en-US" kern="0" dirty="0" smtClean="0">
                <a:solidFill>
                  <a:srgbClr val="000090"/>
                </a:solidFill>
                <a:latin typeface="Arial"/>
                <a:ea typeface="ＭＳ Ｐゴシック"/>
              </a:rPr>
              <a:t>O, BrO, OClO, IO </a:t>
            </a:r>
            <a:endParaRPr lang="en-US" kern="0" dirty="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O</a:t>
            </a:r>
            <a:r>
              <a:rPr lang="en-US" b="1" kern="0" baseline="-25000" dirty="0" smtClean="0">
                <a:solidFill>
                  <a:srgbClr val="000090"/>
                </a:solidFill>
                <a:latin typeface="Arial"/>
                <a:ea typeface="ＭＳ Ｐゴシック"/>
              </a:rPr>
              <a:t>3</a:t>
            </a:r>
            <a:r>
              <a:rPr lang="en-US" b="1" kern="0" dirty="0">
                <a:solidFill>
                  <a:srgbClr val="000090"/>
                </a:solidFill>
                <a:latin typeface="Arial"/>
                <a:ea typeface="ＭＳ Ｐゴシック"/>
              </a:rPr>
              <a:t> </a:t>
            </a:r>
            <a:r>
              <a:rPr lang="en-US" b="1" kern="0" dirty="0" smtClean="0">
                <a:solidFill>
                  <a:srgbClr val="000090"/>
                </a:solidFill>
                <a:latin typeface="Arial"/>
                <a:ea typeface="ＭＳ Ｐゴシック"/>
              </a:rPr>
              <a:t>profiles, tropospheric O</a:t>
            </a:r>
            <a:r>
              <a:rPr lang="en-US" b="1" kern="0" baseline="-25000" dirty="0" smtClean="0">
                <a:solidFill>
                  <a:srgbClr val="000090"/>
                </a:solidFill>
                <a:latin typeface="Arial"/>
                <a:ea typeface="ＭＳ Ｐゴシック"/>
              </a:rPr>
              <a:t>3</a:t>
            </a:r>
          </a:p>
          <a:p>
            <a:pPr defTabSz="914400">
              <a:defRPr/>
            </a:pPr>
            <a:r>
              <a:rPr lang="en-US" b="1" kern="0" dirty="0">
                <a:solidFill>
                  <a:srgbClr val="000090"/>
                </a:solidFill>
                <a:latin typeface="Arial"/>
                <a:ea typeface="ＭＳ Ｐゴシック"/>
              </a:rPr>
              <a:t> </a:t>
            </a:r>
            <a:r>
              <a:rPr lang="en-US" b="1" kern="0" dirty="0" smtClean="0">
                <a:solidFill>
                  <a:srgbClr val="000090"/>
                </a:solidFill>
                <a:latin typeface="Arial"/>
                <a:ea typeface="ＭＳ Ｐゴシック"/>
              </a:rPr>
              <a:t>         	</a:t>
            </a:r>
            <a:r>
              <a:rPr lang="en-US" kern="0" dirty="0" smtClean="0">
                <a:solidFill>
                  <a:srgbClr val="000090"/>
                </a:solidFill>
                <a:latin typeface="Arial"/>
                <a:ea typeface="ＭＳ Ｐゴシック"/>
              </a:rPr>
              <a:t>eXceL optimal-estimation method developed @ SAO for GOME, OMI</a:t>
            </a:r>
          </a:p>
          <a:p>
            <a:pPr defTabSz="914400">
              <a:defRPr/>
            </a:pPr>
            <a:r>
              <a:rPr lang="en-US" kern="0" dirty="0">
                <a:solidFill>
                  <a:srgbClr val="000090"/>
                </a:solidFill>
                <a:latin typeface="Arial"/>
                <a:ea typeface="ＭＳ Ｐゴシック"/>
              </a:rPr>
              <a:t>	</a:t>
            </a:r>
            <a:r>
              <a:rPr lang="en-US" kern="0" dirty="0" smtClean="0">
                <a:solidFill>
                  <a:srgbClr val="000090"/>
                </a:solidFill>
                <a:latin typeface="Arial"/>
                <a:ea typeface="ＭＳ Ｐゴシック"/>
              </a:rPr>
              <a:t>May be extended to SO</a:t>
            </a:r>
            <a:r>
              <a:rPr lang="en-US" kern="0" baseline="-25000" dirty="0" smtClean="0">
                <a:solidFill>
                  <a:srgbClr val="000090"/>
                </a:solidFill>
                <a:latin typeface="Arial"/>
                <a:ea typeface="ＭＳ Ｐゴシック"/>
              </a:rPr>
              <a:t>2</a:t>
            </a:r>
            <a:r>
              <a:rPr lang="en-US" kern="0" dirty="0" smtClean="0">
                <a:solidFill>
                  <a:srgbClr val="000090"/>
                </a:solidFill>
                <a:latin typeface="Arial"/>
                <a:ea typeface="ＭＳ Ｐゴシック"/>
              </a:rPr>
              <a:t>, especially volcanic SO</a:t>
            </a:r>
            <a:r>
              <a:rPr lang="en-US" kern="0" baseline="-25000" dirty="0" smtClean="0">
                <a:solidFill>
                  <a:srgbClr val="000090"/>
                </a:solidFill>
                <a:latin typeface="Arial"/>
                <a:ea typeface="ＭＳ Ｐゴシック"/>
              </a:rPr>
              <a:t>2</a:t>
            </a:r>
          </a:p>
          <a:p>
            <a:pPr defTabSz="914400">
              <a:defRPr/>
            </a:pPr>
            <a:r>
              <a:rPr lang="en-US" b="1" kern="0" dirty="0" smtClean="0">
                <a:solidFill>
                  <a:srgbClr val="000090"/>
                </a:solidFill>
                <a:latin typeface="Arial"/>
                <a:ea typeface="ＭＳ Ｐゴシック"/>
              </a:rPr>
              <a:t>TOMS-type ozone retrieval included for heritage</a:t>
            </a:r>
          </a:p>
          <a:p>
            <a:pPr defTabSz="914400">
              <a:defRPr/>
            </a:pPr>
            <a:endParaRPr lang="en-US" b="1" kern="0" dirty="0" smtClean="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Aerosol products from OMI heritage: AOD, AAOD, Aerosol Index</a:t>
            </a:r>
          </a:p>
          <a:p>
            <a:pPr defTabSz="914400">
              <a:defRPr/>
            </a:pPr>
            <a:r>
              <a:rPr lang="en-US" b="1" kern="0" dirty="0">
                <a:solidFill>
                  <a:srgbClr val="000090"/>
                </a:solidFill>
                <a:latin typeface="Arial"/>
                <a:ea typeface="ＭＳ Ｐゴシック"/>
              </a:rPr>
              <a:t>	</a:t>
            </a:r>
            <a:r>
              <a:rPr lang="en-US" kern="0" dirty="0" smtClean="0">
                <a:solidFill>
                  <a:srgbClr val="000090"/>
                </a:solidFill>
                <a:latin typeface="Arial"/>
                <a:ea typeface="ＭＳ Ｐゴシック"/>
              </a:rPr>
              <a:t>Advanced/improved products likely developed @ GSFC, U. Nebraska</a:t>
            </a:r>
          </a:p>
          <a:p>
            <a:pPr defTabSz="914400">
              <a:defRPr/>
            </a:pPr>
            <a:r>
              <a:rPr lang="en-US" b="1" kern="0" dirty="0" smtClean="0">
                <a:solidFill>
                  <a:srgbClr val="000090"/>
                </a:solidFill>
                <a:latin typeface="Arial"/>
                <a:ea typeface="ＭＳ Ｐゴシック"/>
              </a:rPr>
              <a:t>Cloud Products from OMI heritage: CF, CTP</a:t>
            </a:r>
          </a:p>
          <a:p>
            <a:pPr defTabSz="914400">
              <a:defRPr/>
            </a:pPr>
            <a:r>
              <a:rPr lang="en-US" kern="0" dirty="0">
                <a:solidFill>
                  <a:srgbClr val="000090"/>
                </a:solidFill>
                <a:latin typeface="Arial"/>
                <a:ea typeface="ＭＳ Ｐゴシック"/>
              </a:rPr>
              <a:t>	</a:t>
            </a:r>
            <a:r>
              <a:rPr lang="en-US" kern="0" dirty="0" smtClean="0">
                <a:solidFill>
                  <a:srgbClr val="000090"/>
                </a:solidFill>
                <a:latin typeface="Arial"/>
                <a:ea typeface="ＭＳ Ｐゴシック"/>
              </a:rPr>
              <a:t>Advanced</a:t>
            </a:r>
            <a:r>
              <a:rPr lang="en-US" kern="0" dirty="0">
                <a:solidFill>
                  <a:srgbClr val="000090"/>
                </a:solidFill>
                <a:latin typeface="Arial"/>
                <a:ea typeface="ＭＳ Ｐゴシック"/>
              </a:rPr>
              <a:t>/improved products likely developed @ </a:t>
            </a:r>
            <a:r>
              <a:rPr lang="en-US" kern="0" dirty="0" smtClean="0">
                <a:solidFill>
                  <a:srgbClr val="000090"/>
                </a:solidFill>
                <a:latin typeface="Arial"/>
                <a:ea typeface="ＭＳ Ｐゴシック"/>
              </a:rPr>
              <a:t>GSFC</a:t>
            </a:r>
          </a:p>
          <a:p>
            <a:pPr defTabSz="914400">
              <a:defRPr/>
            </a:pPr>
            <a:endParaRPr lang="en-US" kern="0" dirty="0" smtClean="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UVB research product based on OMI heritage (FMI, GSFC)</a:t>
            </a:r>
          </a:p>
          <a:p>
            <a:pPr defTabSz="914400">
              <a:defRPr/>
            </a:pPr>
            <a:endParaRPr lang="en-US" b="1" kern="0" dirty="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Nighttime research products include city lights</a:t>
            </a:r>
            <a:endParaRPr lang="en-US" b="1" kern="0" dirty="0">
              <a:solidFill>
                <a:srgbClr val="000090"/>
              </a:solidFill>
              <a:latin typeface="Arial"/>
              <a:ea typeface="ＭＳ Ｐゴシック"/>
            </a:endParaRPr>
          </a:p>
        </p:txBody>
      </p:sp>
      <p:sp>
        <p:nvSpPr>
          <p:cNvPr id="3" name="Date Placeholder 2"/>
          <p:cNvSpPr>
            <a:spLocks noGrp="1"/>
          </p:cNvSpPr>
          <p:nvPr>
            <p:ph type="dt" sz="half" idx="10"/>
          </p:nvPr>
        </p:nvSpPr>
        <p:spPr>
          <a:xfrm>
            <a:off x="131550" y="6550231"/>
            <a:ext cx="2133600" cy="312371"/>
          </a:xfrm>
        </p:spPr>
        <p:txBody>
          <a:bodyPr/>
          <a:lstStyle/>
          <a:p>
            <a:r>
              <a:rPr lang="en-US" sz="1100" smtClean="0">
                <a:latin typeface="Calibri"/>
                <a:ea typeface="ＭＳ Ｐゴシック"/>
                <a:cs typeface="Calibri"/>
              </a:rPr>
              <a:t>4/10/17</a:t>
            </a:r>
            <a:endParaRPr lang="en-US" sz="1100" dirty="0">
              <a:latin typeface="Calibri"/>
              <a:ea typeface="ＭＳ Ｐゴシック"/>
              <a:cs typeface="Calibri"/>
            </a:endParaRPr>
          </a:p>
        </p:txBody>
      </p:sp>
      <p:sp>
        <p:nvSpPr>
          <p:cNvPr id="5" name="Slide Number Placeholder 4"/>
          <p:cNvSpPr>
            <a:spLocks noGrp="1"/>
          </p:cNvSpPr>
          <p:nvPr>
            <p:ph type="sldNum" sz="quarter" idx="12"/>
          </p:nvPr>
        </p:nvSpPr>
        <p:spPr>
          <a:xfrm>
            <a:off x="6998255" y="6561087"/>
            <a:ext cx="2133600" cy="312371"/>
          </a:xfrm>
        </p:spPr>
        <p:txBody>
          <a:bodyPr/>
          <a:lstStyle/>
          <a:p>
            <a:fld id="{AEC11D65-9821-2B49-88CD-D477606C3EDA}" type="slidenum">
              <a:rPr lang="en-US" sz="1100" smtClean="0">
                <a:solidFill>
                  <a:prstClr val="black">
                    <a:tint val="75000"/>
                  </a:prstClr>
                </a:solidFill>
                <a:latin typeface="Calibri"/>
                <a:ea typeface="ＭＳ Ｐゴシック"/>
              </a:rPr>
              <a:pPr/>
              <a:t>40</a:t>
            </a:fld>
            <a:endParaRPr lang="en-US" sz="1100"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958980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2" name="Picture 1" descr="Page28.png"/>
          <p:cNvPicPr>
            <a:picLocks noChangeAspect="1"/>
          </p:cNvPicPr>
          <p:nvPr/>
        </p:nvPicPr>
        <p:blipFill rotWithShape="1">
          <a:blip r:embed="rId3">
            <a:extLst>
              <a:ext uri="{28A0092B-C50C-407E-A947-70E740481C1C}">
                <a14:useLocalDpi xmlns:a14="http://schemas.microsoft.com/office/drawing/2010/main" val="0"/>
              </a:ext>
            </a:extLst>
          </a:blip>
          <a:srcRect l="6966" t="12222" r="9178" b="11975"/>
          <a:stretch/>
        </p:blipFill>
        <p:spPr>
          <a:xfrm>
            <a:off x="10276" y="484720"/>
            <a:ext cx="9133724" cy="6380098"/>
          </a:xfrm>
          <a:prstGeom prst="rect">
            <a:avLst/>
          </a:prstGeom>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latin typeface="Arial"/>
                <a:ea typeface="ＭＳ Ｐゴシック"/>
              </a:rPr>
              <a:t>4/10/17</a:t>
            </a:r>
            <a:endParaRPr lang="en-US" dirty="0">
              <a:latin typeface="Arial"/>
              <a:ea typeface="ＭＳ Ｐゴシック"/>
            </a:endParaRPr>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latin typeface="Arial"/>
                <a:ea typeface="ＭＳ Ｐゴシック"/>
              </a:rPr>
              <a:pPr>
                <a:defRPr/>
              </a:pPr>
              <a:t>41</a:t>
            </a:fld>
            <a:endParaRPr lang="en-US" dirty="0">
              <a:latin typeface="Arial"/>
              <a:ea typeface="ＭＳ Ｐゴシック"/>
            </a:endParaRPr>
          </a:p>
        </p:txBody>
      </p:sp>
    </p:spTree>
    <p:extLst>
      <p:ext uri="{BB962C8B-B14F-4D97-AF65-F5344CB8AC3E}">
        <p14:creationId xmlns:p14="http://schemas.microsoft.com/office/powerpoint/2010/main" val="18560532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PDC_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8" y="696888"/>
            <a:ext cx="194627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ChangeArrowheads="1"/>
          </p:cNvSpPr>
          <p:nvPr/>
        </p:nvSpPr>
        <p:spPr bwMode="auto">
          <a:xfrm>
            <a:off x="47625" y="1313070"/>
            <a:ext cx="69548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pPr>
            <a:r>
              <a:rPr lang="en-US" sz="2000" b="1" dirty="0" smtClean="0">
                <a:solidFill>
                  <a:srgbClr val="333399"/>
                </a:solidFill>
                <a:latin typeface="Arial" charset="0"/>
                <a:ea typeface="ＭＳ Ｐゴシック" charset="0"/>
              </a:rPr>
              <a:t>Langley, S.P., and C.G. Abbot, </a:t>
            </a:r>
            <a:r>
              <a:rPr lang="en-US" sz="2000" b="1" i="1" dirty="0" smtClean="0">
                <a:solidFill>
                  <a:srgbClr val="333399"/>
                </a:solidFill>
                <a:latin typeface="Arial" charset="0"/>
                <a:ea typeface="ＭＳ Ｐゴシック" charset="0"/>
              </a:rPr>
              <a:t>Annals of the Astrophysical Observatory of the Smithsonian Institution, Volume 1</a:t>
            </a:r>
            <a:r>
              <a:rPr lang="en-US" sz="2000" b="1" dirty="0" smtClean="0">
                <a:solidFill>
                  <a:srgbClr val="333399"/>
                </a:solidFill>
                <a:latin typeface="Arial" charset="0"/>
                <a:ea typeface="ＭＳ Ｐゴシック" charset="0"/>
              </a:rPr>
              <a:t> (1900).</a:t>
            </a:r>
          </a:p>
          <a:p>
            <a:pPr defTabSz="914400" fontAlgn="base">
              <a:spcBef>
                <a:spcPct val="0"/>
              </a:spcBef>
              <a:spcAft>
                <a:spcPct val="0"/>
              </a:spcAft>
            </a:pPr>
            <a:endParaRPr lang="en-US" sz="2000" b="1" dirty="0" smtClean="0">
              <a:solidFill>
                <a:srgbClr val="333399"/>
              </a:solidFill>
              <a:latin typeface="Arial" charset="0"/>
              <a:ea typeface="ＭＳ Ｐゴシック" charset="0"/>
            </a:endParaRPr>
          </a:p>
          <a:p>
            <a:pPr defTabSz="914400" fontAlgn="base">
              <a:spcBef>
                <a:spcPct val="0"/>
              </a:spcBef>
              <a:spcAft>
                <a:spcPct val="0"/>
              </a:spcAft>
            </a:pPr>
            <a:r>
              <a:rPr lang="en-US" sz="2000" b="1" dirty="0" smtClean="0">
                <a:solidFill>
                  <a:srgbClr val="333399"/>
                </a:solidFill>
                <a:latin typeface="Arial" charset="0"/>
                <a:ea typeface="ＭＳ Ｐゴシック" charset="0"/>
              </a:rPr>
              <a:t>Langley</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s recently invented bolometer was used to make measurements from the infrared through the near ultraviolet in order to determine the mean value of the solar constant and its variation. Langley and Abbot also developed substantial new experimental techniques (such as an early chart recorder) and various analysis techniques (</a:t>
            </a:r>
            <a:r>
              <a:rPr lang="en-US" sz="2000" b="1" i="1" dirty="0" smtClean="0">
                <a:solidFill>
                  <a:srgbClr val="333399"/>
                </a:solidFill>
                <a:latin typeface="Arial" charset="0"/>
                <a:ea typeface="ＭＳ Ｐゴシック" charset="0"/>
              </a:rPr>
              <a:t>e.g.</a:t>
            </a:r>
            <a:r>
              <a:rPr lang="en-US" sz="2000" b="1" dirty="0" smtClean="0">
                <a:solidFill>
                  <a:srgbClr val="333399"/>
                </a:solidFill>
                <a:latin typeface="Arial" charset="0"/>
                <a:ea typeface="ＭＳ Ｐゴシック" charset="0"/>
              </a:rPr>
              <a:t>, the </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Langley plot</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 including photographic techniques for high and low pass filtering to produce line spectra from </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bolographs</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 (spectra), illustrated, foreshadowing the high pass filtering used today by researchers employing the DOAS technique for analyzing atmospheric spectra.</a:t>
            </a:r>
          </a:p>
        </p:txBody>
      </p:sp>
      <p:sp>
        <p:nvSpPr>
          <p:cNvPr id="98308" name="Rectangle 4"/>
          <p:cNvSpPr>
            <a:spLocks noChangeArrowheads="1"/>
          </p:cNvSpPr>
          <p:nvPr/>
        </p:nvSpPr>
        <p:spPr bwMode="auto">
          <a:xfrm>
            <a:off x="223200" y="307259"/>
            <a:ext cx="6724650" cy="968375"/>
          </a:xfrm>
          <a:prstGeom prst="rect">
            <a:avLst/>
          </a:prstGeom>
          <a:noFill/>
          <a:ln w="76200">
            <a:noFill/>
            <a:miter lim="800000"/>
            <a:headEnd/>
            <a:tailEnd/>
          </a:ln>
          <a:effectLst/>
          <a:extLst/>
        </p:spPr>
        <p:txBody>
          <a:bodyPr anchor="ctr"/>
          <a:lstStyle/>
          <a:p>
            <a:pPr algn="ctr" defTabSz="914400" fontAlgn="base">
              <a:spcBef>
                <a:spcPct val="0"/>
              </a:spcBef>
              <a:spcAft>
                <a:spcPct val="0"/>
              </a:spcAft>
            </a:pPr>
            <a:r>
              <a:rPr lang="en-US" sz="4400" b="1" i="1" dirty="0" smtClean="0">
                <a:solidFill>
                  <a:srgbClr val="000090"/>
                </a:solidFill>
                <a:effectLst>
                  <a:outerShdw blurRad="38100" dist="38100" dir="2700000" algn="tl">
                    <a:srgbClr val="FFFFFF"/>
                  </a:outerShdw>
                </a:effectLst>
                <a:latin typeface="Arial" charset="0"/>
                <a:ea typeface="ＭＳ Ｐゴシック" charset="0"/>
              </a:rPr>
              <a:t>Why the Smithsonian?</a:t>
            </a:r>
          </a:p>
        </p:txBody>
      </p:sp>
      <p:pic>
        <p:nvPicPr>
          <p:cNvPr id="7"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4288"/>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3175"/>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srgbClr val="000000"/>
                </a:solidFill>
              </a:rPr>
              <a:t>4/10/17</a:t>
            </a:r>
            <a:endParaRPr lang="en-US" dirty="0">
              <a:solidFill>
                <a:srgbClr val="000000"/>
              </a:solidFill>
            </a:endParaRPr>
          </a:p>
        </p:txBody>
      </p:sp>
      <p:sp>
        <p:nvSpPr>
          <p:cNvPr id="3" name="Slide Number Placeholder 2"/>
          <p:cNvSpPr>
            <a:spLocks noGrp="1"/>
          </p:cNvSpPr>
          <p:nvPr>
            <p:ph type="sldNum" sz="quarter" idx="12"/>
          </p:nvPr>
        </p:nvSpPr>
        <p:spPr/>
        <p:txBody>
          <a:bodyPr/>
          <a:lstStyle/>
          <a:p>
            <a:fld id="{0DEDFF7D-F979-DF49-820F-BCB527584B9C}" type="slidenum">
              <a:rPr lang="en-US" smtClean="0">
                <a:solidFill>
                  <a:srgbClr val="000000"/>
                </a:solidFill>
              </a:rPr>
              <a:pPr/>
              <a:t>42</a:t>
            </a:fld>
            <a:endParaRPr lang="en-US" dirty="0">
              <a:solidFill>
                <a:srgbClr val="000000"/>
              </a:solidFill>
            </a:endParaRPr>
          </a:p>
        </p:txBody>
      </p:sp>
    </p:spTree>
    <p:extLst>
      <p:ext uri="{BB962C8B-B14F-4D97-AF65-F5344CB8AC3E}">
        <p14:creationId xmlns:p14="http://schemas.microsoft.com/office/powerpoint/2010/main" val="6810349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solidFill>
                  <a:prstClr val="black"/>
                </a:solidFill>
                <a:latin typeface="Calibri"/>
              </a:rPr>
              <a:t>Calibration Mechanism Assembly</a:t>
            </a:r>
            <a:endParaRPr lang="en-US" dirty="0">
              <a:solidFill>
                <a:prstClr val="black"/>
              </a:solidFill>
              <a:latin typeface="Calibri"/>
            </a:endParaRPr>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solidFill>
                  <a:prstClr val="black"/>
                </a:solidFill>
                <a:latin typeface="Calibri"/>
              </a:rPr>
              <a:t>Telescope Assembly</a:t>
            </a:r>
            <a:endParaRPr lang="en-US" dirty="0">
              <a:solidFill>
                <a:prstClr val="black"/>
              </a:solidFill>
              <a:latin typeface="Calibri"/>
            </a:endParaRPr>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solidFill>
                  <a:prstClr val="black"/>
                </a:solidFill>
                <a:latin typeface="Calibri"/>
              </a:rPr>
              <a:t>Spectrometer Assembly</a:t>
            </a:r>
            <a:endParaRPr lang="en-US" dirty="0">
              <a:solidFill>
                <a:prstClr val="black"/>
              </a:solidFill>
              <a:latin typeface="Calibri"/>
            </a:endParaRPr>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solidFill>
                  <a:prstClr val="black"/>
                </a:solidFill>
                <a:latin typeface="Calibri"/>
              </a:rPr>
              <a:t>Scan Mechanism Assembly</a:t>
            </a:r>
            <a:endParaRPr lang="en-US" dirty="0">
              <a:solidFill>
                <a:prstClr val="black"/>
              </a:solidFill>
              <a:latin typeface="Calibri"/>
            </a:endParaRPr>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solidFill>
                  <a:prstClr val="black"/>
                </a:solidFill>
                <a:latin typeface="Calibri"/>
              </a:rPr>
              <a:t>Focal Plane  </a:t>
            </a:r>
          </a:p>
          <a:p>
            <a:r>
              <a:rPr lang="en-US" dirty="0">
                <a:solidFill>
                  <a:prstClr val="black"/>
                </a:solidFill>
                <a:latin typeface="Calibri"/>
              </a:rPr>
              <a:t> </a:t>
            </a:r>
            <a:r>
              <a:rPr lang="en-US" dirty="0" smtClean="0">
                <a:solidFill>
                  <a:prstClr val="black"/>
                </a:solidFill>
                <a:latin typeface="Calibri"/>
              </a:rPr>
              <a:t>Assembly</a:t>
            </a:r>
            <a:endParaRPr lang="en-US" dirty="0">
              <a:solidFill>
                <a:prstClr val="black"/>
              </a:solidFill>
              <a:latin typeface="Calibri"/>
            </a:endParaRPr>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solidFill>
                  <a:prstClr val="black"/>
                </a:solidFill>
                <a:latin typeface="Calibri"/>
              </a:rPr>
              <a:t>Focal Plane Electronics</a:t>
            </a:r>
            <a:endParaRPr lang="en-US" dirty="0">
              <a:solidFill>
                <a:prstClr val="black"/>
              </a:solidFill>
              <a:latin typeface="Calibri"/>
            </a:endParaRPr>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solidFill>
                  <a:prstClr val="black"/>
                </a:solidFill>
                <a:latin typeface="Calibri"/>
              </a:rPr>
              <a:t>Instrument Support </a:t>
            </a:r>
          </a:p>
          <a:p>
            <a:r>
              <a:rPr lang="en-US" dirty="0">
                <a:solidFill>
                  <a:prstClr val="black"/>
                </a:solidFill>
                <a:latin typeface="Calibri"/>
              </a:rPr>
              <a:t> </a:t>
            </a:r>
            <a:r>
              <a:rPr lang="en-US" dirty="0" smtClean="0">
                <a:solidFill>
                  <a:prstClr val="black"/>
                </a:solidFill>
                <a:latin typeface="Calibri"/>
              </a:rPr>
              <a:t>Assembly</a:t>
            </a:r>
            <a:endParaRPr lang="en-US" dirty="0">
              <a:solidFill>
                <a:prstClr val="black"/>
              </a:solidFill>
              <a:latin typeface="Calibri"/>
            </a:endParaRPr>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solidFill>
                  <a:prstClr val="black"/>
                </a:solidFill>
                <a:latin typeface="Calibri"/>
              </a:rPr>
              <a:t>Radiator Assembly</a:t>
            </a:r>
            <a:endParaRPr lang="en-US" dirty="0">
              <a:solidFill>
                <a:prstClr val="black"/>
              </a:solidFill>
              <a:latin typeface="Calibri"/>
            </a:endParaRPr>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solidFill>
                  <a:prstClr val="black"/>
                </a:solidFill>
                <a:latin typeface="Calibri"/>
              </a:rPr>
              <a:t>Instrument </a:t>
            </a:r>
          </a:p>
          <a:p>
            <a:r>
              <a:rPr lang="en-US" dirty="0">
                <a:solidFill>
                  <a:prstClr val="black"/>
                </a:solidFill>
                <a:latin typeface="Calibri"/>
              </a:rPr>
              <a:t> </a:t>
            </a:r>
            <a:r>
              <a:rPr lang="en-US" dirty="0" smtClean="0">
                <a:solidFill>
                  <a:prstClr val="black"/>
                </a:solidFill>
                <a:latin typeface="Calibri"/>
              </a:rPr>
              <a:t>Control Electronics</a:t>
            </a:r>
            <a:endParaRPr lang="en-US" dirty="0">
              <a:solidFill>
                <a:prstClr val="black"/>
              </a:solidFill>
              <a:latin typeface="Calibri"/>
            </a:endParaRPr>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997814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Geostationary </a:t>
            </a:r>
            <a:r>
              <a:rPr lang="en-US" sz="3200" dirty="0">
                <a:solidFill>
                  <a:schemeClr val="bg1">
                    <a:lumMod val="85000"/>
                  </a:schemeClr>
                </a:solidFill>
              </a:rPr>
              <a:t>orbit opportunities of </a:t>
            </a:r>
            <a:r>
              <a:rPr lang="en-US" sz="3200" dirty="0" smtClean="0">
                <a:solidFill>
                  <a:schemeClr val="bg1">
                    <a:lumMod val="85000"/>
                  </a:schemeClr>
                </a:solidFill>
              </a:rPr>
              <a:t>interest</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44</a:t>
            </a:fld>
            <a:endParaRPr lang="en-US" dirty="0">
              <a:solidFill>
                <a:prstClr val="black">
                  <a:tint val="75000"/>
                </a:prstClr>
              </a:solidFill>
              <a:latin typeface="Calibri"/>
            </a:endParaRPr>
          </a:p>
        </p:txBody>
      </p:sp>
      <p:grpSp>
        <p:nvGrpSpPr>
          <p:cNvPr id="7" name="Group 18"/>
          <p:cNvGrpSpPr>
            <a:grpSpLocks/>
          </p:cNvGrpSpPr>
          <p:nvPr/>
        </p:nvGrpSpPr>
        <p:grpSpPr bwMode="auto">
          <a:xfrm>
            <a:off x="1339850" y="958850"/>
            <a:ext cx="7740650" cy="5084763"/>
            <a:chOff x="844" y="604"/>
            <a:chExt cx="4876" cy="3203"/>
          </a:xfrm>
        </p:grpSpPr>
        <p:grpSp>
          <p:nvGrpSpPr>
            <p:cNvPr id="8" name="Group 13"/>
            <p:cNvGrpSpPr>
              <a:grpSpLocks/>
            </p:cNvGrpSpPr>
            <p:nvPr/>
          </p:nvGrpSpPr>
          <p:grpSpPr bwMode="auto">
            <a:xfrm>
              <a:off x="844" y="604"/>
              <a:ext cx="4876" cy="3203"/>
              <a:chOff x="580" y="604"/>
              <a:chExt cx="4876" cy="3203"/>
            </a:xfrm>
          </p:grpSpPr>
          <p:pic>
            <p:nvPicPr>
              <p:cNvPr id="11" name="Picture 8" descr="Boeing Commerical GEO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solidFill>
                    <a:srgbClr val="000000"/>
                  </a:solidFill>
                </a:endParaRPr>
              </a:p>
            </p:txBody>
          </p:sp>
          <p:sp>
            <p:nvSpPr>
              <p:cNvPr id="13"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solidFill>
                    <a:srgbClr val="000000"/>
                  </a:solidFill>
                </a:endParaRPr>
              </a:p>
            </p:txBody>
          </p:sp>
          <p:sp>
            <p:nvSpPr>
              <p:cNvPr id="14"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solidFill>
                    <a:srgbClr val="000000"/>
                  </a:solidFill>
                </a:endParaRPr>
              </a:p>
            </p:txBody>
          </p:sp>
        </p:grpSp>
        <p:sp>
          <p:nvSpPr>
            <p:cNvPr id="9"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a:defRPr/>
              </a:pPr>
              <a:endParaRPr lang="en-US" dirty="0">
                <a:solidFill>
                  <a:srgbClr val="000000"/>
                </a:solidFill>
                <a:latin typeface="Calibri"/>
              </a:endParaRPr>
            </a:p>
          </p:txBody>
        </p:sp>
      </p:grpSp>
      <p:sp>
        <p:nvSpPr>
          <p:cNvPr id="15"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solidFill>
                  <a:srgbClr val="000000"/>
                </a:solidFill>
              </a:rPr>
              <a:t>(typical)</a:t>
            </a:r>
          </a:p>
        </p:txBody>
      </p:sp>
      <p:sp>
        <p:nvSpPr>
          <p:cNvPr id="16"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spcBef>
                <a:spcPct val="15000"/>
              </a:spcBef>
              <a:buClr>
                <a:srgbClr val="990033"/>
              </a:buClr>
              <a:buSzPct val="75000"/>
              <a:buFontTx/>
              <a:buNone/>
            </a:pPr>
            <a:r>
              <a:rPr lang="en-US" altLang="en-US" sz="1200" dirty="0">
                <a:solidFill>
                  <a:srgbClr val="000090"/>
                </a:solidFill>
              </a:rPr>
              <a:t>Between 90 W and 110 W, there are nine owner operators of 30 satellites including older models still used in this location:</a:t>
            </a:r>
          </a:p>
          <a:p>
            <a:pPr lvl="1">
              <a:lnSpc>
                <a:spcPct val="80000"/>
              </a:lnSpc>
              <a:spcBef>
                <a:spcPct val="15000"/>
              </a:spcBef>
              <a:buClr>
                <a:srgbClr val="990033"/>
              </a:buClr>
              <a:buSzPct val="75000"/>
              <a:buFontTx/>
              <a:buNone/>
            </a:pPr>
            <a:r>
              <a:rPr lang="en-US" altLang="en-US" sz="1000" i="1" dirty="0">
                <a:solidFill>
                  <a:srgbClr val="000090"/>
                </a:solidFill>
              </a:rPr>
              <a:t>Direct TV Group (7)</a:t>
            </a:r>
          </a:p>
          <a:p>
            <a:pPr lvl="1">
              <a:lnSpc>
                <a:spcPct val="80000"/>
              </a:lnSpc>
              <a:spcBef>
                <a:spcPct val="15000"/>
              </a:spcBef>
              <a:buClr>
                <a:srgbClr val="990033"/>
              </a:buClr>
              <a:buSzPct val="75000"/>
              <a:buFontTx/>
              <a:buNone/>
            </a:pPr>
            <a:r>
              <a:rPr lang="en-US" altLang="en-US" sz="1000" i="1" dirty="0">
                <a:solidFill>
                  <a:srgbClr val="000090"/>
                </a:solidFill>
              </a:rPr>
              <a:t>AGS (5)</a:t>
            </a:r>
          </a:p>
          <a:p>
            <a:pPr lvl="1">
              <a:lnSpc>
                <a:spcPct val="80000"/>
              </a:lnSpc>
              <a:spcBef>
                <a:spcPct val="15000"/>
              </a:spcBef>
              <a:buClr>
                <a:srgbClr val="990033"/>
              </a:buClr>
              <a:buSzPct val="75000"/>
              <a:buFontTx/>
              <a:buNone/>
            </a:pPr>
            <a:r>
              <a:rPr lang="en-US" altLang="en-US" sz="1000" i="1" dirty="0">
                <a:solidFill>
                  <a:srgbClr val="000090"/>
                </a:solidFill>
              </a:rPr>
              <a:t>Intelsat (5)</a:t>
            </a:r>
          </a:p>
          <a:p>
            <a:pPr lvl="1">
              <a:lnSpc>
                <a:spcPct val="80000"/>
              </a:lnSpc>
              <a:spcBef>
                <a:spcPct val="15000"/>
              </a:spcBef>
              <a:buClr>
                <a:srgbClr val="990033"/>
              </a:buClr>
              <a:buSzPct val="75000"/>
              <a:buFontTx/>
              <a:buNone/>
            </a:pPr>
            <a:r>
              <a:rPr lang="en-US" altLang="en-US" sz="1000" i="1" dirty="0">
                <a:solidFill>
                  <a:srgbClr val="000090"/>
                </a:solidFill>
              </a:rPr>
              <a:t>Telesat (4)</a:t>
            </a:r>
          </a:p>
          <a:p>
            <a:pPr lvl="1">
              <a:lnSpc>
                <a:spcPct val="80000"/>
              </a:lnSpc>
              <a:spcBef>
                <a:spcPct val="15000"/>
              </a:spcBef>
              <a:buClr>
                <a:srgbClr val="990033"/>
              </a:buClr>
              <a:buSzPct val="75000"/>
              <a:buFontTx/>
              <a:buNone/>
            </a:pPr>
            <a:r>
              <a:rPr lang="en-US" altLang="en-US" sz="1000" i="1" dirty="0">
                <a:solidFill>
                  <a:srgbClr val="000090"/>
                </a:solidFill>
              </a:rPr>
              <a:t>Hughes Network Systems (3)</a:t>
            </a:r>
          </a:p>
          <a:p>
            <a:pPr lvl="1">
              <a:lnSpc>
                <a:spcPct val="80000"/>
              </a:lnSpc>
              <a:spcBef>
                <a:spcPct val="15000"/>
              </a:spcBef>
              <a:buClr>
                <a:srgbClr val="990033"/>
              </a:buClr>
              <a:buSzPct val="75000"/>
              <a:buFontTx/>
              <a:buNone/>
            </a:pPr>
            <a:r>
              <a:rPr lang="en-US" altLang="en-US" sz="1000" i="1" dirty="0">
                <a:solidFill>
                  <a:srgbClr val="000090"/>
                </a:solidFill>
              </a:rPr>
              <a:t>Echostar (2)</a:t>
            </a:r>
          </a:p>
          <a:p>
            <a:pPr lvl="1">
              <a:lnSpc>
                <a:spcPct val="80000"/>
              </a:lnSpc>
              <a:spcBef>
                <a:spcPct val="15000"/>
              </a:spcBef>
              <a:buClr>
                <a:srgbClr val="990033"/>
              </a:buClr>
              <a:buSzPct val="75000"/>
              <a:buFontTx/>
              <a:buNone/>
            </a:pPr>
            <a:r>
              <a:rPr lang="en-US" altLang="en-US" sz="1000" i="1" dirty="0">
                <a:solidFill>
                  <a:srgbClr val="000090"/>
                </a:solidFill>
              </a:rPr>
              <a:t>SkyTerra (2)</a:t>
            </a:r>
          </a:p>
          <a:p>
            <a:pPr lvl="1">
              <a:lnSpc>
                <a:spcPct val="80000"/>
              </a:lnSpc>
              <a:spcBef>
                <a:spcPct val="15000"/>
              </a:spcBef>
              <a:buClr>
                <a:srgbClr val="990033"/>
              </a:buClr>
              <a:buSzPct val="75000"/>
              <a:buFontTx/>
              <a:buNone/>
            </a:pPr>
            <a:r>
              <a:rPr lang="en-US" altLang="en-US" sz="1000" i="1" dirty="0">
                <a:solidFill>
                  <a:srgbClr val="000090"/>
                </a:solidFill>
              </a:rPr>
              <a:t>Inmarsat (1)</a:t>
            </a:r>
          </a:p>
          <a:p>
            <a:pPr lvl="1">
              <a:lnSpc>
                <a:spcPct val="80000"/>
              </a:lnSpc>
              <a:spcBef>
                <a:spcPct val="15000"/>
              </a:spcBef>
              <a:buClr>
                <a:srgbClr val="990033"/>
              </a:buClr>
              <a:buSzPct val="75000"/>
              <a:buFontTx/>
              <a:buNone/>
            </a:pPr>
            <a:r>
              <a:rPr lang="en-US" altLang="en-US" sz="1000" i="1" dirty="0">
                <a:solidFill>
                  <a:srgbClr val="000090"/>
                </a:solidFill>
              </a:rPr>
              <a:t>ICO Global Communications (1)</a:t>
            </a:r>
          </a:p>
        </p:txBody>
      </p:sp>
      <p:sp>
        <p:nvSpPr>
          <p:cNvPr id="17"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spTree>
    <p:extLst>
      <p:ext uri="{BB962C8B-B14F-4D97-AF65-F5344CB8AC3E}">
        <p14:creationId xmlns:p14="http://schemas.microsoft.com/office/powerpoint/2010/main" val="7546283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template</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38990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LEO measurement capability</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sp>
        <p:nvSpPr>
          <p:cNvPr id="6" name="TextBox 4"/>
          <p:cNvSpPr txBox="1">
            <a:spLocks noChangeArrowheads="1"/>
          </p:cNvSpPr>
          <p:nvPr/>
        </p:nvSpPr>
        <p:spPr bwMode="auto">
          <a:xfrm>
            <a:off x="0" y="1200150"/>
            <a:ext cx="914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ts val="1200"/>
              </a:spcAft>
              <a:buClr>
                <a:srgbClr val="CCCCFF"/>
              </a:buClr>
              <a:buSzPct val="70000"/>
              <a:buFont typeface="Wingdings" charset="0"/>
              <a:buNone/>
            </a:pPr>
            <a:r>
              <a:rPr lang="en-US" sz="3000" dirty="0" smtClean="0">
                <a:solidFill>
                  <a:srgbClr val="000090"/>
                </a:solidFill>
                <a:cs typeface="Arial" charset="0"/>
              </a:rPr>
              <a:t>A </a:t>
            </a:r>
            <a:r>
              <a:rPr lang="en-US" sz="3000" dirty="0">
                <a:solidFill>
                  <a:srgbClr val="000090"/>
                </a:solidFill>
                <a:cs typeface="Arial" charset="0"/>
              </a:rPr>
              <a:t>full, minimally-redundant, set of polluting gases, plus aerosols and clouds is now measured to very high precision from satellites. Ultraviolet and visible spectroscopy of backscattered radiation provides O</a:t>
            </a:r>
            <a:r>
              <a:rPr lang="en-US" sz="3000" baseline="-25000" dirty="0">
                <a:solidFill>
                  <a:srgbClr val="000090"/>
                </a:solidFill>
                <a:cs typeface="Arial" charset="0"/>
              </a:rPr>
              <a:t>3</a:t>
            </a:r>
            <a:r>
              <a:rPr lang="en-US" sz="3000" dirty="0">
                <a:solidFill>
                  <a:srgbClr val="000090"/>
                </a:solidFill>
                <a:cs typeface="Arial" charset="0"/>
              </a:rPr>
              <a:t> (including profiles and tropospheric O</a:t>
            </a:r>
            <a:r>
              <a:rPr lang="en-US" sz="3000" baseline="-25000" dirty="0">
                <a:solidFill>
                  <a:srgbClr val="000090"/>
                </a:solidFill>
                <a:cs typeface="Arial" charset="0"/>
              </a:rPr>
              <a:t>3</a:t>
            </a:r>
            <a:r>
              <a:rPr lang="en-US" sz="3000" dirty="0">
                <a:solidFill>
                  <a:srgbClr val="000090"/>
                </a:solidFill>
                <a:cs typeface="Arial" charset="0"/>
              </a:rPr>
              <a:t>), NO</a:t>
            </a:r>
            <a:r>
              <a:rPr lang="en-US" sz="3000" baseline="-25000" dirty="0">
                <a:solidFill>
                  <a:srgbClr val="000090"/>
                </a:solidFill>
                <a:cs typeface="Arial" charset="0"/>
              </a:rPr>
              <a:t>2</a:t>
            </a:r>
            <a:r>
              <a:rPr lang="en-US" sz="3000" dirty="0">
                <a:solidFill>
                  <a:srgbClr val="000090"/>
                </a:solidFill>
                <a:cs typeface="Arial" charset="0"/>
              </a:rPr>
              <a:t> (for NO</a:t>
            </a:r>
            <a:r>
              <a:rPr lang="en-US" sz="3000" baseline="-25000" dirty="0">
                <a:solidFill>
                  <a:srgbClr val="000090"/>
                </a:solidFill>
                <a:cs typeface="Arial" charset="0"/>
              </a:rPr>
              <a:t>x</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CO and C</a:t>
            </a:r>
            <a:r>
              <a:rPr lang="en-US" sz="3000" baseline="-25000" dirty="0">
                <a:solidFill>
                  <a:srgbClr val="000090"/>
                </a:solidFill>
                <a:cs typeface="Arial" charset="0"/>
              </a:rPr>
              <a:t>2</a:t>
            </a:r>
            <a:r>
              <a:rPr lang="en-US" sz="3000" dirty="0">
                <a:solidFill>
                  <a:srgbClr val="000090"/>
                </a:solidFill>
                <a:cs typeface="Arial" charset="0"/>
              </a:rPr>
              <a:t>H</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(for VOCs), SO</a:t>
            </a:r>
            <a:r>
              <a:rPr lang="en-US" sz="3000" baseline="-25000" dirty="0">
                <a:solidFill>
                  <a:srgbClr val="000090"/>
                </a:solidFill>
                <a:cs typeface="Arial" charset="0"/>
              </a:rPr>
              <a:t>2</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O, </a:t>
            </a:r>
            <a:r>
              <a:rPr lang="en-US" sz="3000" dirty="0" smtClean="0">
                <a:solidFill>
                  <a:srgbClr val="000090"/>
                </a:solidFill>
                <a:cs typeface="Arial" charset="0"/>
              </a:rPr>
              <a:t>O</a:t>
            </a:r>
            <a:r>
              <a:rPr lang="en-US" sz="3000" baseline="-25000" dirty="0" smtClean="0">
                <a:solidFill>
                  <a:srgbClr val="000090"/>
                </a:solidFill>
                <a:cs typeface="Arial" charset="0"/>
              </a:rPr>
              <a:t>2</a:t>
            </a:r>
            <a:r>
              <a:rPr lang="en-US" sz="3000" dirty="0" smtClean="0">
                <a:solidFill>
                  <a:srgbClr val="000090"/>
                </a:solidFill>
                <a:cs typeface="Arial" charset="0"/>
              </a:rPr>
              <a:t>, O</a:t>
            </a:r>
            <a:r>
              <a:rPr lang="en-US" sz="3000" baseline="-25000" dirty="0" smtClean="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N</a:t>
            </a:r>
            <a:r>
              <a:rPr lang="en-US" sz="3000" baseline="-25000" dirty="0">
                <a:solidFill>
                  <a:srgbClr val="000090"/>
                </a:solidFill>
                <a:cs typeface="Arial" charset="0"/>
              </a:rPr>
              <a:t>2</a:t>
            </a:r>
            <a:r>
              <a:rPr lang="en-US" sz="3000" dirty="0">
                <a:solidFill>
                  <a:srgbClr val="000090"/>
                </a:solidFill>
                <a:cs typeface="Arial" charset="0"/>
              </a:rPr>
              <a:t> and O</a:t>
            </a:r>
            <a:r>
              <a:rPr lang="en-US" sz="3000" baseline="-25000" dirty="0">
                <a:solidFill>
                  <a:srgbClr val="000090"/>
                </a:solidFill>
                <a:cs typeface="Arial" charset="0"/>
              </a:rPr>
              <a:t>2</a:t>
            </a:r>
            <a:r>
              <a:rPr lang="en-US" sz="3000" dirty="0">
                <a:solidFill>
                  <a:srgbClr val="000090"/>
                </a:solidFill>
                <a:cs typeface="Arial" charset="0"/>
              </a:rPr>
              <a:t> Raman scattering, and halogen oxides (BrO, ClO, IO, OClO). Satellite spectrometers </a:t>
            </a:r>
            <a:r>
              <a:rPr lang="en-US" sz="3000" dirty="0" smtClean="0">
                <a:solidFill>
                  <a:srgbClr val="000090"/>
                </a:solidFill>
                <a:cs typeface="Arial" charset="0"/>
              </a:rPr>
              <a:t>we planned </a:t>
            </a:r>
            <a:r>
              <a:rPr lang="en-US" sz="3000" dirty="0">
                <a:solidFill>
                  <a:srgbClr val="000090"/>
                </a:solidFill>
                <a:cs typeface="Arial" charset="0"/>
              </a:rPr>
              <a:t>since 1985 began making these measurements in 1995.</a:t>
            </a:r>
          </a:p>
        </p:txBody>
      </p:sp>
    </p:spTree>
    <p:extLst>
      <p:ext uri="{BB962C8B-B14F-4D97-AF65-F5344CB8AC3E}">
        <p14:creationId xmlns:p14="http://schemas.microsoft.com/office/powerpoint/2010/main" val="39967169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a:t>
            </a:r>
            <a:r>
              <a:rPr lang="en-US" sz="1300" dirty="0">
                <a:solidFill>
                  <a:prstClr val="black">
                    <a:lumMod val="95000"/>
                    <a:lumOff val="5000"/>
                  </a:prstClr>
                </a:solidFill>
                <a:latin typeface="Arial"/>
                <a:ea typeface="ＭＳ Ｐゴシック" charset="0"/>
                <a:cs typeface="Arial"/>
              </a:rPr>
              <a:t> </a:t>
            </a:r>
            <a:r>
              <a:rPr lang="en-US" sz="1300" dirty="0" smtClean="0">
                <a:solidFill>
                  <a:prstClr val="black">
                    <a:lumMod val="95000"/>
                    <a:lumOff val="5000"/>
                  </a:prstClr>
                </a:solidFill>
                <a:latin typeface="Arial"/>
                <a:ea typeface="ＭＳ Ｐゴシック" charset="0"/>
                <a:cs typeface="Arial"/>
              </a:rPr>
              <a:t>Mexico, Canada, Cuba, Korea</a:t>
            </a:r>
            <a:r>
              <a:rPr lang="en-US" sz="1300" dirty="0">
                <a:solidFill>
                  <a:prstClr val="black">
                    <a:lumMod val="95000"/>
                    <a:lumOff val="5000"/>
                  </a:prstClr>
                </a:solidFill>
                <a:latin typeface="Arial"/>
                <a:ea typeface="ＭＳ Ｐゴシック" charset="0"/>
                <a:cs typeface="Arial"/>
              </a:rPr>
              <a:t>, </a:t>
            </a:r>
            <a:r>
              <a:rPr lang="en-US" sz="1300" dirty="0" smtClean="0">
                <a:solidFill>
                  <a:prstClr val="black">
                    <a:lumMod val="95000"/>
                    <a:lumOff val="5000"/>
                  </a:prstClr>
                </a:solidFill>
                <a:latin typeface="Arial"/>
                <a:ea typeface="ＭＳ Ｐゴシック" charset="0"/>
                <a:cs typeface="Arial"/>
              </a:rPr>
              <a:t>U.K.,</a:t>
            </a:r>
          </a:p>
          <a:p>
            <a:pPr defTabSz="456633">
              <a:spcBef>
                <a:spcPts val="100"/>
              </a:spcBef>
              <a:defRPr/>
            </a:pPr>
            <a:r>
              <a:rPr lang="en-US" sz="1300" dirty="0" smtClean="0">
                <a:solidFill>
                  <a:prstClr val="black">
                    <a:lumMod val="95000"/>
                    <a:lumOff val="5000"/>
                  </a:prstClr>
                </a:solidFill>
                <a:latin typeface="Arial"/>
                <a:ea typeface="ＭＳ Ｐゴシック" charset="0"/>
                <a:cs typeface="Arial"/>
              </a:rPr>
              <a:t>ESA, </a:t>
            </a:r>
            <a:r>
              <a:rPr lang="en-US" sz="1300" dirty="0" smtClean="0">
                <a:solidFill>
                  <a:srgbClr val="000000"/>
                </a:solidFill>
                <a:latin typeface="Arial"/>
                <a:ea typeface="ＭＳ Ｐゴシック" charset="0"/>
                <a:cs typeface="Arial"/>
              </a:rPr>
              <a:t>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a:t>
            </a:r>
            <a:r>
              <a:rPr lang="en-US" sz="1300" dirty="0" smtClean="0">
                <a:solidFill>
                  <a:prstClr val="black"/>
                </a:solidFill>
                <a:latin typeface="Arial"/>
                <a:ea typeface="ＭＳ Ｐゴシック" charset="0"/>
                <a:cs typeface="Arial"/>
              </a:rPr>
              <a:t>December </a:t>
            </a:r>
            <a:r>
              <a:rPr lang="en-US" sz="1300" dirty="0">
                <a:solidFill>
                  <a:prstClr val="black"/>
                </a:solidFill>
                <a:latin typeface="Arial"/>
                <a:ea typeface="ＭＳ Ｐゴシック" charset="0"/>
                <a:cs typeface="Arial"/>
              </a:rPr>
              <a:t>2017</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a:t>
            </a:r>
            <a:r>
              <a:rPr lang="en-US" sz="1300" dirty="0" smtClean="0">
                <a:solidFill>
                  <a:prstClr val="black"/>
                </a:solidFill>
                <a:latin typeface="Arial"/>
                <a:ea typeface="ＭＳ Ｐゴシック" charset="0"/>
                <a:cs typeface="Arial"/>
              </a:rPr>
              <a:t>2019</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613089" y="6480365"/>
            <a:ext cx="8005763" cy="307975"/>
          </a:xfrm>
          <a:prstGeom prst="rect">
            <a:avLst/>
          </a:prstGeom>
        </p:spPr>
        <p:txBody>
          <a:bodyPr lIns="91326" tIns="45664" rIns="91326" bIns="45664">
            <a:spAutoFit/>
          </a:bodyPr>
          <a:lstStyle/>
          <a:p>
            <a:pPr marL="118919" lvl="1" indent="-118919" algn="ctr"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smtClean="0"/>
              <a:t>4/10/17</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6</a:t>
            </a:fld>
            <a:endParaRPr lang="en-US" dirty="0"/>
          </a:p>
        </p:txBody>
      </p:sp>
    </p:spTree>
    <p:extLst>
      <p:ext uri="{BB962C8B-B14F-4D97-AF65-F5344CB8AC3E}">
        <p14:creationId xmlns:p14="http://schemas.microsoft.com/office/powerpoint/2010/main" val="37246534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115029" y="1275854"/>
            <a:ext cx="8931275" cy="5031236"/>
            <a:chOff x="213358" y="886968"/>
            <a:chExt cx="8687329" cy="49042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187343"/>
              <a:ext cx="3707661" cy="629905"/>
            </a:xfrm>
            <a:prstGeom prst="rect">
              <a:avLst/>
            </a:prstGeom>
          </p:spPr>
          <p:txBody>
            <a:bodyPr wrap="square"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a:t>
              </a: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5P (once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OMPS, GOME-2</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gr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457748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science questions</a:t>
            </a:r>
            <a:endParaRPr lang="en-US" dirty="0"/>
          </a:p>
        </p:txBody>
      </p:sp>
      <p:sp>
        <p:nvSpPr>
          <p:cNvPr id="3" name="Date Placeholder 2"/>
          <p:cNvSpPr>
            <a:spLocks noGrp="1"/>
          </p:cNvSpPr>
          <p:nvPr>
            <p:ph type="dt" sz="half" idx="10"/>
          </p:nvPr>
        </p:nvSpPr>
        <p:spPr/>
        <p:txBody>
          <a:bodyPr/>
          <a:lstStyle/>
          <a:p>
            <a:r>
              <a:rPr lang="en-US" smtClean="0">
                <a:latin typeface="Arial"/>
                <a:ea typeface="ＭＳ Ｐゴシック"/>
              </a:rPr>
              <a:t>4/10/17</a:t>
            </a:r>
            <a:endParaRPr lang="en-US" dirty="0">
              <a:latin typeface="Arial"/>
              <a:ea typeface="ＭＳ Ｐゴシック"/>
            </a:endParaRPr>
          </a:p>
        </p:txBody>
      </p:sp>
      <p:sp>
        <p:nvSpPr>
          <p:cNvPr id="6" name="TextBox 5"/>
          <p:cNvSpPr txBox="1"/>
          <p:nvPr/>
        </p:nvSpPr>
        <p:spPr>
          <a:xfrm>
            <a:off x="0" y="1307922"/>
            <a:ext cx="9144000" cy="4893647"/>
          </a:xfrm>
          <a:prstGeom prst="rect">
            <a:avLst/>
          </a:prstGeom>
          <a:noFill/>
        </p:spPr>
        <p:txBody>
          <a:bodyPr>
            <a:spAutoFit/>
          </a:bodyPr>
          <a:lstStyle/>
          <a:p>
            <a:pPr marL="457200" indent="-457200" defTabSz="914400" fontAlgn="base">
              <a:spcBef>
                <a:spcPct val="0"/>
              </a:spcBef>
              <a:spcAft>
                <a:spcPct val="0"/>
              </a:spcAft>
              <a:buFont typeface="+mj-lt"/>
              <a:buAutoNum type="arabicPeriod"/>
              <a:defRPr/>
            </a:pPr>
            <a:r>
              <a:rPr lang="en-US" sz="2400" dirty="0" smtClean="0">
                <a:solidFill>
                  <a:srgbClr val="000090"/>
                </a:solidFill>
                <a:latin typeface="Arial" pitchFamily="34" charset="0"/>
                <a:ea typeface="ＭＳ Ｐゴシック" charset="0"/>
                <a:cs typeface="Arial" pitchFamily="34" charset="0"/>
              </a:rPr>
              <a:t>What </a:t>
            </a:r>
            <a:r>
              <a:rPr lang="en-US" sz="2400" dirty="0">
                <a:solidFill>
                  <a:srgbClr val="000090"/>
                </a:solidFill>
                <a:latin typeface="Arial" pitchFamily="34" charset="0"/>
                <a:ea typeface="ＭＳ Ｐゴシック" charset="0"/>
                <a:cs typeface="Arial" pitchFamily="34" charset="0"/>
              </a:rPr>
              <a:t>are the temporal and spatial variations of </a:t>
            </a:r>
            <a:r>
              <a:rPr lang="en-US" sz="2400" b="1" dirty="0">
                <a:solidFill>
                  <a:srgbClr val="FF0000"/>
                </a:solidFill>
                <a:latin typeface="Arial" pitchFamily="34" charset="0"/>
                <a:ea typeface="ＭＳ Ｐゴシック" charset="0"/>
                <a:cs typeface="Arial" pitchFamily="34" charset="0"/>
              </a:rPr>
              <a:t>emissions</a:t>
            </a:r>
            <a:r>
              <a:rPr lang="en-US" sz="24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physical, chemical, and dynamical </a:t>
            </a:r>
            <a:r>
              <a:rPr lang="en-US" sz="2400" b="1" dirty="0">
                <a:solidFill>
                  <a:srgbClr val="FF0000"/>
                </a:solidFill>
                <a:latin typeface="Arial" pitchFamily="34" charset="0"/>
                <a:ea typeface="ＭＳ Ｐゴシック" charset="0"/>
                <a:cs typeface="Arial" pitchFamily="34" charset="0"/>
              </a:rPr>
              <a:t>processes</a:t>
            </a:r>
            <a:r>
              <a:rPr lang="en-US" sz="24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air pollution drive </a:t>
            </a:r>
            <a:r>
              <a:rPr lang="en-US" sz="2400" b="1" dirty="0">
                <a:solidFill>
                  <a:srgbClr val="FF0000"/>
                </a:solidFill>
                <a:latin typeface="Arial" pitchFamily="34" charset="0"/>
                <a:ea typeface="ＭＳ Ｐゴシック" charset="0"/>
                <a:cs typeface="Arial" pitchFamily="34" charset="0"/>
              </a:rPr>
              <a:t>climate</a:t>
            </a:r>
            <a:r>
              <a:rPr lang="en-US" sz="2400" dirty="0">
                <a:solidFill>
                  <a:srgbClr val="000090"/>
                </a:solidFill>
                <a:latin typeface="Arial" pitchFamily="34" charset="0"/>
                <a:ea typeface="ＭＳ Ｐゴシック" charset="0"/>
                <a:cs typeface="Arial" pitchFamily="34" charset="0"/>
              </a:rPr>
              <a:t> forcing and how does climate change affect </a:t>
            </a:r>
            <a:r>
              <a:rPr lang="en-US" sz="2400" b="1" dirty="0">
                <a:solidFill>
                  <a:srgbClr val="FF0000"/>
                </a:solidFill>
                <a:latin typeface="Arial" pitchFamily="34" charset="0"/>
                <a:ea typeface="ＭＳ Ｐゴシック" charset="0"/>
                <a:cs typeface="Arial" pitchFamily="34" charset="0"/>
              </a:rPr>
              <a:t>air quality</a:t>
            </a:r>
            <a:r>
              <a:rPr lang="en-US" sz="2400" dirty="0">
                <a:solidFill>
                  <a:srgbClr val="000090"/>
                </a:solidFill>
                <a:latin typeface="Arial" pitchFamily="34" charset="0"/>
                <a:ea typeface="ＭＳ Ｐゴシック" charset="0"/>
                <a:cs typeface="Arial" pitchFamily="34" charset="0"/>
              </a:rPr>
              <a:t> on a continental scale?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can observations from space improve </a:t>
            </a:r>
            <a:r>
              <a:rPr lang="en-US" sz="2400" b="1" dirty="0">
                <a:solidFill>
                  <a:srgbClr val="FF0000"/>
                </a:solidFill>
                <a:latin typeface="Arial" pitchFamily="34" charset="0"/>
                <a:ea typeface="ＭＳ Ｐゴシック" charset="0"/>
                <a:cs typeface="Arial" pitchFamily="34" charset="0"/>
              </a:rPr>
              <a:t>air quality forecasts and assessments</a:t>
            </a:r>
            <a:r>
              <a:rPr lang="en-US" sz="2400" dirty="0">
                <a:solidFill>
                  <a:srgbClr val="000090"/>
                </a:solidFill>
                <a:latin typeface="Arial" pitchFamily="34" charset="0"/>
                <a:ea typeface="ＭＳ Ｐゴシック" charset="0"/>
                <a:cs typeface="Arial" pitchFamily="34" charset="0"/>
              </a:rPr>
              <a:t> for societal benefit?</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t>
            </a:r>
            <a:r>
              <a:rPr lang="en-US" sz="2400" b="1" dirty="0">
                <a:solidFill>
                  <a:srgbClr val="FF0000"/>
                </a:solidFill>
                <a:latin typeface="Arial" pitchFamily="34" charset="0"/>
                <a:ea typeface="ＭＳ Ｐゴシック" charset="0"/>
                <a:cs typeface="Arial" pitchFamily="34" charset="0"/>
              </a:rPr>
              <a:t>intercontinental transport</a:t>
            </a:r>
            <a:r>
              <a:rPr lang="en-US" sz="2400" dirty="0">
                <a:solidFill>
                  <a:srgbClr val="000090"/>
                </a:solidFill>
                <a:latin typeface="Arial" pitchFamily="34" charset="0"/>
                <a:ea typeface="ＭＳ Ｐゴシック" charset="0"/>
                <a:cs typeface="Arial" pitchFamily="34" charset="0"/>
              </a:rPr>
              <a:t> affect air quality?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a:t>
            </a:r>
            <a:r>
              <a:rPr lang="en-US" sz="2400" b="1" dirty="0">
                <a:solidFill>
                  <a:srgbClr val="FF0000"/>
                </a:solidFill>
                <a:latin typeface="Arial" pitchFamily="34" charset="0"/>
                <a:ea typeface="ＭＳ Ｐゴシック" charset="0"/>
                <a:cs typeface="Arial" pitchFamily="34" charset="0"/>
              </a:rPr>
              <a:t>episodic events</a:t>
            </a:r>
            <a:r>
              <a:rPr lang="en-US" sz="2400" dirty="0">
                <a:solidFill>
                  <a:srgbClr val="000090"/>
                </a:solidFill>
                <a:latin typeface="Arial" pitchFamily="34" charset="0"/>
                <a:ea typeface="ＭＳ Ｐゴシック" charset="0"/>
                <a:cs typeface="Arial" pitchFamily="34" charset="0"/>
              </a:rPr>
              <a:t>, such as wild fires, dust outbreaks, </a:t>
            </a:r>
            <a:r>
              <a:rPr lang="en-US" sz="2400" dirty="0" smtClean="0">
                <a:solidFill>
                  <a:srgbClr val="000090"/>
                </a:solidFill>
                <a:latin typeface="Arial" pitchFamily="34" charset="0"/>
                <a:ea typeface="ＭＳ Ｐゴシック" charset="0"/>
                <a:cs typeface="Arial" pitchFamily="34" charset="0"/>
              </a:rPr>
              <a:t>hurricanes, and </a:t>
            </a:r>
            <a:r>
              <a:rPr lang="en-US" sz="2400" dirty="0">
                <a:solidFill>
                  <a:srgbClr val="000090"/>
                </a:solidFill>
                <a:latin typeface="Arial" pitchFamily="34" charset="0"/>
                <a:ea typeface="ＭＳ Ｐゴシック" charset="0"/>
                <a:cs typeface="Arial" pitchFamily="34" charset="0"/>
              </a:rPr>
              <a:t>volcanic eruptions, affect atmospheric composition and air quality</a:t>
            </a:r>
            <a:r>
              <a:rPr lang="en-US" sz="2400" dirty="0" smtClean="0">
                <a:solidFill>
                  <a:srgbClr val="000090"/>
                </a:solidFill>
                <a:latin typeface="Arial" pitchFamily="34" charset="0"/>
                <a:ea typeface="ＭＳ Ｐゴシック" charset="0"/>
                <a:cs typeface="Arial" pitchFamily="34" charset="0"/>
              </a:rPr>
              <a:t>?</a:t>
            </a:r>
            <a:endParaRPr lang="en-US" sz="2400" dirty="0">
              <a:solidFill>
                <a:srgbClr val="000090"/>
              </a:solidFill>
              <a:latin typeface="Arial" pitchFamily="34" charset="0"/>
              <a:ea typeface="ＭＳ Ｐゴシック" charset="0"/>
              <a:cs typeface="Arial" pitchFamily="34" charset="0"/>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8</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250720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6061970" cy="987552"/>
          </a:xfrm>
        </p:spPr>
        <p:txBody>
          <a:bodyPr anchor="ctr"/>
          <a:lstStyle/>
          <a:p>
            <a:r>
              <a:rPr lang="en-US" sz="4000" dirty="0" smtClean="0">
                <a:solidFill>
                  <a:schemeClr val="bg1">
                    <a:lumMod val="75000"/>
                  </a:schemeClr>
                </a:solidFill>
              </a:rPr>
              <a:t>Team TEMPO!</a:t>
            </a:r>
            <a:endParaRPr lang="en-US" sz="4000" dirty="0">
              <a:solidFill>
                <a:schemeClr val="bg1">
                  <a:lumMod val="75000"/>
                </a:schemeClr>
              </a:solidFill>
            </a:endParaRPr>
          </a:p>
        </p:txBody>
      </p:sp>
      <p:sp>
        <p:nvSpPr>
          <p:cNvPr id="2" name="Date Placeholder 1"/>
          <p:cNvSpPr>
            <a:spLocks noGrp="1"/>
          </p:cNvSpPr>
          <p:nvPr>
            <p:ph type="dt" sz="half" idx="10"/>
          </p:nvPr>
        </p:nvSpPr>
        <p:spPr/>
        <p:txBody>
          <a:bodyPr/>
          <a:lstStyle/>
          <a:p>
            <a:r>
              <a:rPr lang="en-US" dirty="0" smtClean="0"/>
              <a:t>5/21/13</a:t>
            </a:r>
            <a:endParaRPr lang="en-US" dirty="0"/>
          </a:p>
        </p:txBody>
      </p:sp>
      <p:sp>
        <p:nvSpPr>
          <p:cNvPr id="5" name="Slide Number Placeholder 4"/>
          <p:cNvSpPr>
            <a:spLocks noGrp="1"/>
          </p:cNvSpPr>
          <p:nvPr>
            <p:ph type="sldNum" sz="quarter" idx="12"/>
          </p:nvPr>
        </p:nvSpPr>
        <p:spPr/>
        <p:txBody>
          <a:bodyPr/>
          <a:lstStyle/>
          <a:p>
            <a:fld id="{AEC11D65-9821-2B49-88CD-D477606C3EDA}" type="slidenum">
              <a:rPr lang="en-US" smtClean="0"/>
              <a:pPr/>
              <a:t>9</a:t>
            </a:fld>
            <a:endParaRPr lang="en-US" dirty="0"/>
          </a:p>
        </p:txBody>
      </p:sp>
      <p:pic>
        <p:nvPicPr>
          <p:cNvPr id="3" name="Picture 2" descr="TEMPO-management.png"/>
          <p:cNvPicPr>
            <a:picLocks noChangeAspect="1"/>
          </p:cNvPicPr>
          <p:nvPr/>
        </p:nvPicPr>
        <p:blipFill rotWithShape="1">
          <a:blip r:embed="rId3">
            <a:extLst>
              <a:ext uri="{28A0092B-C50C-407E-A947-70E740481C1C}">
                <a14:useLocalDpi xmlns:a14="http://schemas.microsoft.com/office/drawing/2010/main" val="0"/>
              </a:ext>
            </a:extLst>
          </a:blip>
          <a:srcRect t="4313"/>
          <a:stretch/>
        </p:blipFill>
        <p:spPr>
          <a:xfrm>
            <a:off x="1193280" y="1041018"/>
            <a:ext cx="6773638" cy="5839559"/>
          </a:xfrm>
          <a:prstGeom prst="rect">
            <a:avLst/>
          </a:prstGeom>
        </p:spPr>
      </p:pic>
    </p:spTree>
    <p:extLst>
      <p:ext uri="{BB962C8B-B14F-4D97-AF65-F5344CB8AC3E}">
        <p14:creationId xmlns:p14="http://schemas.microsoft.com/office/powerpoint/2010/main" val="5010513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7075</TotalTime>
  <Words>3942</Words>
  <Application>Microsoft Macintosh PowerPoint</Application>
  <PresentationFormat>On-screen Show (4:3)</PresentationFormat>
  <Paragraphs>608</Paragraphs>
  <Slides>45</Slides>
  <Notes>26</Notes>
  <HiddenSlides>0</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45</vt:i4>
      </vt:variant>
    </vt:vector>
  </HeadingPairs>
  <TitlesOfParts>
    <vt:vector size="61" baseType="lpstr">
      <vt:lpstr>Office Theme</vt:lpstr>
      <vt:lpstr>Default Design</vt:lpstr>
      <vt:lpstr>1_Default Design</vt:lpstr>
      <vt:lpstr>2_Default Design</vt:lpstr>
      <vt:lpstr>6_Office Theme</vt:lpstr>
      <vt:lpstr>13_Office Theme</vt:lpstr>
      <vt:lpstr>1_Office Theme</vt:lpstr>
      <vt:lpstr>15_Office Theme</vt:lpstr>
      <vt:lpstr>3_Default Design</vt:lpstr>
      <vt:lpstr>4_Default Design</vt:lpstr>
      <vt:lpstr>12_Office Theme</vt:lpstr>
      <vt:lpstr>16_Office Theme</vt:lpstr>
      <vt:lpstr>5_Office Theme</vt:lpstr>
      <vt:lpstr>11_Office Theme</vt:lpstr>
      <vt:lpstr>2_Office Theme</vt:lpstr>
      <vt:lpstr>Equation</vt:lpstr>
      <vt:lpstr>PowerPoint Presentation</vt:lpstr>
      <vt:lpstr>PowerPoint Presentation</vt:lpstr>
      <vt:lpstr>PowerPoint Presentation</vt:lpstr>
      <vt:lpstr>Typical TEMPO-range spectra (from ESA GOME-1)</vt:lpstr>
      <vt:lpstr>LEO measurement capability</vt:lpstr>
      <vt:lpstr>Hourly atmospheric pollution from geostationary Earth orbit </vt:lpstr>
      <vt:lpstr>Global pollution monitoring constellation</vt:lpstr>
      <vt:lpstr>TEMPO science questions</vt:lpstr>
      <vt:lpstr>Team TEMPO!</vt:lpstr>
      <vt:lpstr>TEMPO status</vt:lpstr>
      <vt:lpstr>TEMPO instrument concept</vt:lpstr>
      <vt:lpstr>Baseline and threshold  data products</vt:lpstr>
      <vt:lpstr>XL ozone profile retrievals</vt:lpstr>
      <vt:lpstr>TEMPO mission concept</vt:lpstr>
      <vt:lpstr>TEMPO hourly NO2 sweep</vt:lpstr>
      <vt:lpstr>The view from GEO</vt:lpstr>
      <vt:lpstr>Coverage comparisons</vt:lpstr>
      <vt:lpstr>TEMPO footprint (GEO at 100º W)</vt:lpstr>
      <vt:lpstr>Los Angeles coverage</vt:lpstr>
      <vt:lpstr>Mexico City coverage</vt:lpstr>
      <vt:lpstr>www.epa.gov/rsig</vt:lpstr>
      <vt:lpstr>Data products, science studies (the Green Paper), special operations</vt:lpstr>
      <vt:lpstr>Aerosols</vt:lpstr>
      <vt:lpstr>The end! Thanks to NASA, ESA, Ball Aerospace &amp; Technologies Corp., The Boeing Company</vt:lpstr>
      <vt:lpstr>Backups</vt:lpstr>
      <vt:lpstr>PowerPoint Presentation</vt:lpstr>
      <vt:lpstr>PowerPoint Presentation</vt:lpstr>
      <vt:lpstr>TEMPO measurements will capture the diurnal cycle of pollutant emissions</vt:lpstr>
      <vt:lpstr>TEMPO measurements will capture the diurnal cycle of pollutant emissions</vt:lpstr>
      <vt:lpstr>PowerPoint Presentation</vt:lpstr>
      <vt:lpstr>Traffic, biomass burning</vt:lpstr>
      <vt:lpstr>NOx studies</vt:lpstr>
      <vt:lpstr>Halogens</vt:lpstr>
      <vt:lpstr>Spectral indicators</vt:lpstr>
      <vt:lpstr>Air quality and health</vt:lpstr>
      <vt:lpstr>AQ indices</vt:lpstr>
      <vt:lpstr>City lights spectroscopic signatures</vt:lpstr>
      <vt:lpstr>Oversampling Lei Zhu et al., 2014</vt:lpstr>
      <vt:lpstr>A day in the life</vt:lpstr>
      <vt:lpstr>TEMPO launch algorithms</vt:lpstr>
      <vt:lpstr>PowerPoint Presentation</vt:lpstr>
      <vt:lpstr>PowerPoint Presentation</vt:lpstr>
      <vt:lpstr>Instrument layout</vt:lpstr>
      <vt:lpstr>Geostationary orbit opportunities of interest</vt:lpstr>
      <vt:lpstr>TEMPO template</vt:lpstr>
    </vt:vector>
  </TitlesOfParts>
  <Company>Smithsonian Astrophysical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Chance</dc:creator>
  <cp:lastModifiedBy>Kelly Chance</cp:lastModifiedBy>
  <cp:revision>100</cp:revision>
  <cp:lastPrinted>2017-03-07T22:04:59Z</cp:lastPrinted>
  <dcterms:created xsi:type="dcterms:W3CDTF">2017-03-03T20:23:31Z</dcterms:created>
  <dcterms:modified xsi:type="dcterms:W3CDTF">2017-09-10T21:32:49Z</dcterms:modified>
</cp:coreProperties>
</file>