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19" r:id="rId2"/>
  </p:sldMasterIdLst>
  <p:notesMasterIdLst>
    <p:notesMasterId r:id="rId21"/>
  </p:notesMasterIdLst>
  <p:sldIdLst>
    <p:sldId id="404" r:id="rId3"/>
    <p:sldId id="407" r:id="rId4"/>
    <p:sldId id="408" r:id="rId5"/>
    <p:sldId id="409" r:id="rId6"/>
    <p:sldId id="406" r:id="rId7"/>
    <p:sldId id="410" r:id="rId8"/>
    <p:sldId id="411" r:id="rId9"/>
    <p:sldId id="412" r:id="rId10"/>
    <p:sldId id="414" r:id="rId11"/>
    <p:sldId id="422" r:id="rId12"/>
    <p:sldId id="417" r:id="rId13"/>
    <p:sldId id="416" r:id="rId14"/>
    <p:sldId id="418" r:id="rId15"/>
    <p:sldId id="415" r:id="rId16"/>
    <p:sldId id="421" r:id="rId17"/>
    <p:sldId id="419" r:id="rId18"/>
    <p:sldId id="413" r:id="rId19"/>
    <p:sldId id="420" r:id="rId20"/>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1" autoAdjust="0"/>
    <p:restoredTop sz="94660"/>
  </p:normalViewPr>
  <p:slideViewPr>
    <p:cSldViewPr snapToGrid="0">
      <p:cViewPr varScale="1">
        <p:scale>
          <a:sx n="127" d="100"/>
          <a:sy n="127" d="100"/>
        </p:scale>
        <p:origin x="678"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C0DCD-CF9D-48C9-9ABC-51E2605AE8EE}" type="datetimeFigureOut">
              <a:rPr lang="en-US" smtClean="0"/>
              <a:t>10/10/2019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9C2CE-2991-4855-A3C3-B8C09F6DB2A6}" type="slidenum">
              <a:rPr lang="en-US" smtClean="0"/>
              <a:t>‹#›</a:t>
            </a:fld>
            <a:endParaRPr lang="en-US"/>
          </a:p>
        </p:txBody>
      </p:sp>
    </p:spTree>
    <p:extLst>
      <p:ext uri="{BB962C8B-B14F-4D97-AF65-F5344CB8AC3E}">
        <p14:creationId xmlns:p14="http://schemas.microsoft.com/office/powerpoint/2010/main" val="2818641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smtClean="0"/>
              <a:t>Click to edit Master title style</a:t>
            </a:r>
            <a:endParaRPr lang="en-US"/>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9EDBBF-8976-4029-A5D3-0379C4FF31CE}"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36009543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EDBBF-8976-4029-A5D3-0379C4FF31CE}"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34334274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3" y="438150"/>
            <a:ext cx="3154681" cy="697420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5844" y="438150"/>
            <a:ext cx="9220201" cy="697420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EDBBF-8976-4029-A5D3-0379C4FF31CE}"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39436652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3DA4D8-4E62-45FC-AABA-556E90D9A8C1}"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2922488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3DA4D8-4E62-45FC-AABA-556E90D9A8C1}"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377137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smtClean="0"/>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3DA4D8-4E62-45FC-AABA-556E90D9A8C1}"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246051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3DA4D8-4E62-45FC-AABA-556E90D9A8C1}"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689563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3DA4D8-4E62-45FC-AABA-556E90D9A8C1}" type="datetimeFigureOut">
              <a:rPr lang="en-US" smtClean="0"/>
              <a:t>10/10/2019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1992303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3DA4D8-4E62-45FC-AABA-556E90D9A8C1}" type="datetimeFigureOut">
              <a:rPr lang="en-US" smtClean="0"/>
              <a:t>10/10/2019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4260591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DA4D8-4E62-45FC-AABA-556E90D9A8C1}" type="datetimeFigureOut">
              <a:rPr lang="en-US" smtClean="0"/>
              <a:t>10/10/2019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549135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smtClean="0"/>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883DA4D8-4E62-45FC-AABA-556E90D9A8C1}"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259965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EDBBF-8976-4029-A5D3-0379C4FF31CE}"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371887569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883DA4D8-4E62-45FC-AABA-556E90D9A8C1}"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659393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3DA4D8-4E62-45FC-AABA-556E90D9A8C1}"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3381659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3DA4D8-4E62-45FC-AABA-556E90D9A8C1}"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CEAC9-1341-49DE-8806-77C4AF6308CC}" type="slidenum">
              <a:rPr lang="en-US" smtClean="0"/>
              <a:t>‹#›</a:t>
            </a:fld>
            <a:endParaRPr lang="en-US"/>
          </a:p>
        </p:txBody>
      </p:sp>
    </p:spTree>
    <p:extLst>
      <p:ext uri="{BB962C8B-B14F-4D97-AF65-F5344CB8AC3E}">
        <p14:creationId xmlns:p14="http://schemas.microsoft.com/office/powerpoint/2010/main" val="1724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2" y="2051690"/>
            <a:ext cx="12618720" cy="3423284"/>
          </a:xfrm>
        </p:spPr>
        <p:txBody>
          <a:bodyPr anchor="b"/>
          <a:lstStyle>
            <a:lvl1pPr>
              <a:defRPr sz="7200"/>
            </a:lvl1pPr>
          </a:lstStyle>
          <a:p>
            <a:r>
              <a:rPr lang="en-US" smtClean="0"/>
              <a:t>Click to edit Master title style</a:t>
            </a:r>
            <a:endParaRPr lang="en-US"/>
          </a:p>
        </p:txBody>
      </p:sp>
      <p:sp>
        <p:nvSpPr>
          <p:cNvPr id="3" name="Text Placeholder 2"/>
          <p:cNvSpPr>
            <a:spLocks noGrp="1"/>
          </p:cNvSpPr>
          <p:nvPr>
            <p:ph type="body" idx="1"/>
          </p:nvPr>
        </p:nvSpPr>
        <p:spPr>
          <a:xfrm>
            <a:off x="998222" y="5507360"/>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79EDBBF-8976-4029-A5D3-0379C4FF31CE}"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3017311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5842" y="2190750"/>
            <a:ext cx="618744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2" y="2190750"/>
            <a:ext cx="618744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9EDBBF-8976-4029-A5D3-0379C4FF31CE}"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3472846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380" y="438154"/>
            <a:ext cx="12618720" cy="159067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008384" y="2017396"/>
            <a:ext cx="6189979"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4" name="Content Placeholder 3"/>
          <p:cNvSpPr>
            <a:spLocks noGrp="1"/>
          </p:cNvSpPr>
          <p:nvPr>
            <p:ph sz="half" idx="2"/>
          </p:nvPr>
        </p:nvSpPr>
        <p:spPr>
          <a:xfrm>
            <a:off x="1008384" y="3006090"/>
            <a:ext cx="6189979"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06641" y="2017396"/>
            <a:ext cx="6220460"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6" name="Content Placeholder 5"/>
          <p:cNvSpPr>
            <a:spLocks noGrp="1"/>
          </p:cNvSpPr>
          <p:nvPr>
            <p:ph sz="quarter" idx="4"/>
          </p:nvPr>
        </p:nvSpPr>
        <p:spPr>
          <a:xfrm>
            <a:off x="7406641" y="3006090"/>
            <a:ext cx="6220460"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9EDBBF-8976-4029-A5D3-0379C4FF31CE}" type="datetimeFigureOut">
              <a:rPr lang="en-US" smtClean="0"/>
              <a:t>10/10/2019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34742788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9EDBBF-8976-4029-A5D3-0379C4FF31CE}" type="datetimeFigureOut">
              <a:rPr lang="en-US" smtClean="0"/>
              <a:t>10/10/2019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41971804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EDBBF-8976-4029-A5D3-0379C4FF31CE}" type="datetimeFigureOut">
              <a:rPr lang="en-US" smtClean="0"/>
              <a:t>10/10/2019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11137037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384" y="548640"/>
            <a:ext cx="4719321" cy="1920240"/>
          </a:xfrm>
        </p:spPr>
        <p:txBody>
          <a:bodyPr anchor="b"/>
          <a:lstStyle>
            <a:lvl1pPr>
              <a:defRPr sz="3840"/>
            </a:lvl1pPr>
          </a:lstStyle>
          <a:p>
            <a:r>
              <a:rPr lang="en-US" smtClean="0"/>
              <a:t>Click to edit Master title style</a:t>
            </a:r>
            <a:endParaRPr lang="en-US"/>
          </a:p>
        </p:txBody>
      </p:sp>
      <p:sp>
        <p:nvSpPr>
          <p:cNvPr id="3" name="Content Placeholder 2"/>
          <p:cNvSpPr>
            <a:spLocks noGrp="1"/>
          </p:cNvSpPr>
          <p:nvPr>
            <p:ph idx="1"/>
          </p:nvPr>
        </p:nvSpPr>
        <p:spPr>
          <a:xfrm>
            <a:off x="6220462" y="1184914"/>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8384" y="2468880"/>
            <a:ext cx="4719321"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B79EDBBF-8976-4029-A5D3-0379C4FF31CE}"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175479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384" y="548640"/>
            <a:ext cx="4719321" cy="1920240"/>
          </a:xfrm>
        </p:spPr>
        <p:txBody>
          <a:bodyPr anchor="b"/>
          <a:lstStyle>
            <a:lvl1pPr>
              <a:defRPr sz="3840"/>
            </a:lvl1pPr>
          </a:lstStyle>
          <a:p>
            <a:r>
              <a:rPr lang="en-US" smtClean="0"/>
              <a:t>Click to edit Master title style</a:t>
            </a:r>
            <a:endParaRPr lang="en-US"/>
          </a:p>
        </p:txBody>
      </p:sp>
      <p:sp>
        <p:nvSpPr>
          <p:cNvPr id="3" name="Picture Placeholder 2"/>
          <p:cNvSpPr>
            <a:spLocks noGrp="1"/>
          </p:cNvSpPr>
          <p:nvPr>
            <p:ph type="pic" idx="1"/>
          </p:nvPr>
        </p:nvSpPr>
        <p:spPr>
          <a:xfrm>
            <a:off x="6220462" y="1184914"/>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1008384" y="2468880"/>
            <a:ext cx="4719321"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B79EDBBF-8976-4029-A5D3-0379C4FF31CE}"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6493-41D7-4E91-8507-544A1C5E2756}" type="slidenum">
              <a:rPr lang="en-US" smtClean="0"/>
              <a:t>‹#›</a:t>
            </a:fld>
            <a:endParaRPr lang="en-US"/>
          </a:p>
        </p:txBody>
      </p:sp>
    </p:spTree>
    <p:extLst>
      <p:ext uri="{BB962C8B-B14F-4D97-AF65-F5344CB8AC3E}">
        <p14:creationId xmlns:p14="http://schemas.microsoft.com/office/powerpoint/2010/main" val="26362874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4"/>
            <a:ext cx="12618720" cy="159067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5840" y="7627624"/>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79EDBBF-8976-4029-A5D3-0379C4FF31CE}" type="datetimeFigureOut">
              <a:rPr lang="en-US" smtClean="0"/>
              <a:t>10/10/2019</a:t>
            </a:fld>
            <a:endParaRPr lang="en-US"/>
          </a:p>
        </p:txBody>
      </p:sp>
      <p:sp>
        <p:nvSpPr>
          <p:cNvPr id="5" name="Footer Placeholder 4"/>
          <p:cNvSpPr>
            <a:spLocks noGrp="1"/>
          </p:cNvSpPr>
          <p:nvPr>
            <p:ph type="ftr" sz="quarter" idx="3"/>
          </p:nvPr>
        </p:nvSpPr>
        <p:spPr>
          <a:xfrm>
            <a:off x="4846320" y="7627624"/>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4"/>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B1016493-41D7-4E91-8507-544A1C5E2756}" type="slidenum">
              <a:rPr lang="en-US" smtClean="0"/>
              <a:t>‹#›</a:t>
            </a:fld>
            <a:endParaRPr lang="en-US"/>
          </a:p>
        </p:txBody>
      </p:sp>
    </p:spTree>
    <p:extLst>
      <p:ext uri="{BB962C8B-B14F-4D97-AF65-F5344CB8AC3E}">
        <p14:creationId xmlns:p14="http://schemas.microsoft.com/office/powerpoint/2010/main" val="6822235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iming>
    <p:tnLst>
      <p:par>
        <p:cTn id="1" dur="indefinite" restart="never" nodeType="tmRoot"/>
      </p:par>
    </p:tnLst>
  </p:timing>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79EDBBF-8976-4029-A5D3-0379C4FF31CE}" type="datetimeFigureOut">
              <a:rPr lang="en-US" smtClean="0"/>
              <a:t>10/10/2019</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B1016493-41D7-4E91-8507-544A1C5E2756}" type="slidenum">
              <a:rPr lang="en-US" smtClean="0"/>
              <a:t>‹#›</a:t>
            </a:fld>
            <a:endParaRPr lang="en-US"/>
          </a:p>
        </p:txBody>
      </p:sp>
    </p:spTree>
    <p:extLst>
      <p:ext uri="{BB962C8B-B14F-4D97-AF65-F5344CB8AC3E}">
        <p14:creationId xmlns:p14="http://schemas.microsoft.com/office/powerpoint/2010/main" val="374341799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hyperlink" Target="https://weather.msfc.nasa.gov/tempo/" TargetMode="External"/><Relationship Id="rId4" Type="http://schemas.openxmlformats.org/officeDocument/2006/relationships/image" Target="../media/image2.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eather.msfc.nasa.gov/tempo/" TargetMode="External"/><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image" Target="../media/image20.tif"/><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hyperlink" Target="https://www.cfa.harvard.edu/atmosphere/publications/TEMPO-Green-Paper-15jul2019.pdf" TargetMode="External"/><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hyperlink" Target="mailto:Aaron.naeger@nasa.gov" TargetMode="External"/><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eather.msfc.nasa.gov/tempo/" TargetMode="External"/><Relationship Id="rId7" Type="http://schemas.openxmlformats.org/officeDocument/2006/relationships/image" Target="../media/image2.pdf"/><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eather.msfc.nasa.gov/tempo/" TargetMode="External"/><Relationship Id="rId7"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bg1">
                <a:alpha val="50000"/>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9814" b="2441"/>
          <a:stretch/>
        </p:blipFill>
        <p:spPr bwMode="auto">
          <a:xfrm>
            <a:off x="0" y="0"/>
            <a:ext cx="9110971" cy="8229600"/>
          </a:xfrm>
          <a:prstGeom prst="round1Rect">
            <a:avLst/>
          </a:prstGeom>
          <a:noFill/>
          <a:ln>
            <a:solidFill>
              <a:schemeClr val="bg1"/>
            </a:solidFill>
          </a:ln>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4" name="Picture 20" descr="Temp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171" y="25400"/>
            <a:ext cx="1589469" cy="15112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12547600" y="7177054"/>
            <a:ext cx="2019300" cy="100965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6006" y="7492285"/>
            <a:ext cx="1969694" cy="42094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7167" y="7291099"/>
            <a:ext cx="1010188" cy="838455"/>
          </a:xfrm>
          <a:prstGeom prst="rect">
            <a:avLst/>
          </a:prstGeom>
        </p:spPr>
      </p:pic>
      <p:sp>
        <p:nvSpPr>
          <p:cNvPr id="8" name="TextBox 2"/>
          <p:cNvSpPr txBox="1">
            <a:spLocks noChangeArrowheads="1"/>
          </p:cNvSpPr>
          <p:nvPr/>
        </p:nvSpPr>
        <p:spPr bwMode="auto">
          <a:xfrm>
            <a:off x="9585917" y="438130"/>
            <a:ext cx="33490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200" b="1" dirty="0" smtClean="0">
                <a:solidFill>
                  <a:srgbClr val="0070C0"/>
                </a:solidFill>
                <a:latin typeface="Calibri" panose="020F0502020204030204" pitchFamily="34" charset="0"/>
                <a:cs typeface="Calibri" panose="020F0502020204030204" pitchFamily="34" charset="0"/>
              </a:rPr>
              <a:t>Tropospheric Emissions: Monitoring of Pollution</a:t>
            </a:r>
            <a:endParaRPr lang="en-US" sz="2200" b="1" dirty="0">
              <a:solidFill>
                <a:srgbClr val="0070C0"/>
              </a:solidFill>
              <a:cs typeface="Arial" charset="0"/>
            </a:endParaRPr>
          </a:p>
        </p:txBody>
      </p:sp>
      <p:sp>
        <p:nvSpPr>
          <p:cNvPr id="10" name="TextBox 2"/>
          <p:cNvSpPr txBox="1">
            <a:spLocks noChangeArrowheads="1"/>
          </p:cNvSpPr>
          <p:nvPr/>
        </p:nvSpPr>
        <p:spPr bwMode="auto">
          <a:xfrm>
            <a:off x="9528767" y="1738056"/>
            <a:ext cx="49149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3600" b="1" dirty="0" smtClean="0">
                <a:solidFill>
                  <a:srgbClr val="3333CC"/>
                </a:solidFill>
                <a:latin typeface="Calibri" panose="020F0502020204030204" pitchFamily="34" charset="0"/>
                <a:cs typeface="Calibri" panose="020F0502020204030204" pitchFamily="34" charset="0"/>
              </a:rPr>
              <a:t>TEMPO Early Adopters Program</a:t>
            </a:r>
            <a:endParaRPr lang="en-US" sz="3600" b="1" dirty="0">
              <a:solidFill>
                <a:srgbClr val="3333CC"/>
              </a:solidFill>
              <a:cs typeface="Arial" charset="0"/>
            </a:endParaRPr>
          </a:p>
        </p:txBody>
      </p:sp>
      <p:sp>
        <p:nvSpPr>
          <p:cNvPr id="12" name="TextBox 2"/>
          <p:cNvSpPr txBox="1">
            <a:spLocks noChangeArrowheads="1"/>
          </p:cNvSpPr>
          <p:nvPr/>
        </p:nvSpPr>
        <p:spPr bwMode="auto">
          <a:xfrm>
            <a:off x="9683750" y="6099799"/>
            <a:ext cx="465831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2100" dirty="0">
                <a:latin typeface="+mn-lt"/>
              </a:rPr>
              <a:t>October </a:t>
            </a:r>
            <a:r>
              <a:rPr lang="en-US" sz="2100" dirty="0" smtClean="0">
                <a:latin typeface="+mn-lt"/>
              </a:rPr>
              <a:t>10, </a:t>
            </a:r>
            <a:r>
              <a:rPr lang="en-US" sz="2100" dirty="0">
                <a:latin typeface="+mn-lt"/>
              </a:rPr>
              <a:t>2019</a:t>
            </a:r>
          </a:p>
          <a:p>
            <a:pPr algn="ctr"/>
            <a:r>
              <a:rPr lang="en-US" sz="2100" dirty="0" smtClean="0">
                <a:latin typeface="+mn-lt"/>
              </a:rPr>
              <a:t>TEMPO Health Applications Conference </a:t>
            </a:r>
          </a:p>
          <a:p>
            <a:pPr algn="ctr"/>
            <a:r>
              <a:rPr lang="en-US" sz="2100" dirty="0" smtClean="0">
                <a:latin typeface="+mn-lt"/>
              </a:rPr>
              <a:t>Huntsville, AL</a:t>
            </a:r>
            <a:endParaRPr lang="en-US" sz="2100" dirty="0">
              <a:latin typeface="+mn-lt"/>
            </a:endParaRPr>
          </a:p>
        </p:txBody>
      </p:sp>
      <p:sp>
        <p:nvSpPr>
          <p:cNvPr id="14" name="TextBox 2"/>
          <p:cNvSpPr txBox="1">
            <a:spLocks noChangeArrowheads="1"/>
          </p:cNvSpPr>
          <p:nvPr/>
        </p:nvSpPr>
        <p:spPr bwMode="auto">
          <a:xfrm>
            <a:off x="9245600" y="3046680"/>
            <a:ext cx="52273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dirty="0">
                <a:latin typeface="+mn-lt"/>
              </a:rPr>
              <a:t>Aaron Naeger</a:t>
            </a:r>
            <a:r>
              <a:rPr lang="en-US" i="1" baseline="30000" dirty="0">
                <a:latin typeface="+mn-lt"/>
              </a:rPr>
              <a:t>1</a:t>
            </a:r>
            <a:r>
              <a:rPr lang="en-US" dirty="0">
                <a:latin typeface="+mn-lt"/>
              </a:rPr>
              <a:t> </a:t>
            </a:r>
          </a:p>
          <a:p>
            <a:pPr algn="ctr"/>
            <a:r>
              <a:rPr lang="en-US" dirty="0">
                <a:latin typeface="+mn-lt"/>
              </a:rPr>
              <a:t>Michael Newchurch</a:t>
            </a:r>
            <a:r>
              <a:rPr lang="en-US" i="1" baseline="30000" dirty="0">
                <a:latin typeface="+mn-lt"/>
              </a:rPr>
              <a:t>2</a:t>
            </a:r>
            <a:r>
              <a:rPr lang="en-US" dirty="0">
                <a:latin typeface="+mn-lt"/>
              </a:rPr>
              <a:t>, Susan Alexander</a:t>
            </a:r>
            <a:r>
              <a:rPr lang="en-US" i="1" baseline="30000" dirty="0">
                <a:latin typeface="+mn-lt"/>
              </a:rPr>
              <a:t>3</a:t>
            </a:r>
            <a:r>
              <a:rPr lang="en-US" dirty="0">
                <a:latin typeface="+mn-lt"/>
              </a:rPr>
              <a:t>, </a:t>
            </a:r>
            <a:r>
              <a:rPr lang="en-US" dirty="0" smtClean="0">
                <a:latin typeface="+mn-lt"/>
              </a:rPr>
              <a:t>Chris Chan Miller</a:t>
            </a:r>
            <a:r>
              <a:rPr lang="en-US" baseline="30000" dirty="0" smtClean="0">
                <a:latin typeface="+mn-lt"/>
              </a:rPr>
              <a:t>4</a:t>
            </a:r>
            <a:r>
              <a:rPr lang="en-US" dirty="0" smtClean="0">
                <a:latin typeface="+mn-lt"/>
              </a:rPr>
              <a:t>, NASA </a:t>
            </a:r>
            <a:r>
              <a:rPr lang="en-US" dirty="0" err="1">
                <a:latin typeface="+mn-lt"/>
              </a:rPr>
              <a:t>SPoRT</a:t>
            </a:r>
            <a:r>
              <a:rPr lang="en-US" dirty="0">
                <a:latin typeface="+mn-lt"/>
              </a:rPr>
              <a:t> Team, TEMPO </a:t>
            </a:r>
            <a:r>
              <a:rPr lang="en-US" dirty="0" smtClean="0">
                <a:latin typeface="+mn-lt"/>
              </a:rPr>
              <a:t>Team </a:t>
            </a:r>
            <a:endParaRPr lang="en-US" dirty="0">
              <a:latin typeface="+mn-lt"/>
            </a:endParaRPr>
          </a:p>
        </p:txBody>
      </p:sp>
      <p:sp>
        <p:nvSpPr>
          <p:cNvPr id="15" name="TextBox 2"/>
          <p:cNvSpPr txBox="1">
            <a:spLocks noChangeArrowheads="1"/>
          </p:cNvSpPr>
          <p:nvPr/>
        </p:nvSpPr>
        <p:spPr bwMode="auto">
          <a:xfrm>
            <a:off x="9340850" y="4691329"/>
            <a:ext cx="48291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1600" i="1" baseline="30000" dirty="0">
                <a:latin typeface="+mn-lt"/>
              </a:rPr>
              <a:t>1</a:t>
            </a:r>
            <a:r>
              <a:rPr lang="en-US" sz="1600" i="1" dirty="0">
                <a:latin typeface="+mn-lt"/>
              </a:rPr>
              <a:t>University of Alabama in Huntsville / NASA </a:t>
            </a:r>
            <a:r>
              <a:rPr lang="en-US" sz="1600" i="1" dirty="0" err="1">
                <a:latin typeface="+mn-lt"/>
              </a:rPr>
              <a:t>SPoRT</a:t>
            </a:r>
            <a:endParaRPr lang="en-US" sz="1600" i="1" dirty="0">
              <a:latin typeface="+mn-lt"/>
            </a:endParaRPr>
          </a:p>
          <a:p>
            <a:pPr algn="ctr"/>
            <a:r>
              <a:rPr lang="en-US" sz="1600" i="1" baseline="30000" dirty="0">
                <a:latin typeface="+mn-lt"/>
              </a:rPr>
              <a:t>2</a:t>
            </a:r>
            <a:r>
              <a:rPr lang="en-US" sz="1600" i="1" dirty="0">
                <a:latin typeface="+mn-lt"/>
              </a:rPr>
              <a:t>University of Alabama in Huntsville / Department of Atmospheric and Earth Science</a:t>
            </a:r>
          </a:p>
          <a:p>
            <a:pPr algn="ctr"/>
            <a:r>
              <a:rPr lang="en-US" sz="1600" i="1" baseline="30000" dirty="0">
                <a:latin typeface="+mn-lt"/>
              </a:rPr>
              <a:t>3</a:t>
            </a:r>
            <a:r>
              <a:rPr lang="en-US" sz="1600" i="1" dirty="0">
                <a:latin typeface="+mn-lt"/>
              </a:rPr>
              <a:t>University of Alabama in Huntsville / College of </a:t>
            </a:r>
            <a:r>
              <a:rPr lang="en-US" sz="1600" i="1" dirty="0" smtClean="0">
                <a:latin typeface="+mn-lt"/>
              </a:rPr>
              <a:t>Nursing</a:t>
            </a:r>
          </a:p>
          <a:p>
            <a:pPr algn="ctr"/>
            <a:r>
              <a:rPr lang="en-US" sz="1600" i="1" baseline="30000" dirty="0" smtClean="0">
                <a:latin typeface="+mn-lt"/>
              </a:rPr>
              <a:t>4</a:t>
            </a:r>
            <a:r>
              <a:rPr lang="en-US" sz="1600" i="1" dirty="0">
                <a:latin typeface="+mn-lt"/>
              </a:rPr>
              <a:t>Harvard-Smithsonian Center for Astrophysics</a:t>
            </a:r>
            <a:endParaRPr lang="en-US" sz="1600" i="1" baseline="30000" dirty="0">
              <a:latin typeface="+mn-lt"/>
            </a:endParaRPr>
          </a:p>
        </p:txBody>
      </p:sp>
    </p:spTree>
    <p:extLst>
      <p:ext uri="{BB962C8B-B14F-4D97-AF65-F5344CB8AC3E}">
        <p14:creationId xmlns:p14="http://schemas.microsoft.com/office/powerpoint/2010/main" val="414751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Synthetic TEMPO data</a:t>
            </a:r>
            <a:endParaRPr lang="en-US" sz="5760" dirty="0">
              <a:solidFill>
                <a:srgbClr val="3333CC"/>
              </a:solidFill>
              <a:effectLst>
                <a:outerShdw blurRad="38100" dist="38100" dir="2700000" algn="tl">
                  <a:srgbClr val="000000">
                    <a:alpha val="43137"/>
                  </a:srgbClr>
                </a:outerShdw>
              </a:effectLst>
              <a:latin typeface="+mn-lt"/>
            </a:endParaRPr>
          </a:p>
        </p:txBody>
      </p:sp>
      <p:pic>
        <p:nvPicPr>
          <p:cNvPr id="14" name="Content Placeholder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9210" y="921234"/>
            <a:ext cx="4038591" cy="5360836"/>
          </a:xfrm>
          <a:prstGeom prst="rect">
            <a:avLst/>
          </a:prstGeom>
        </p:spPr>
      </p:pic>
      <p:sp>
        <p:nvSpPr>
          <p:cNvPr id="15" name="Content Placeholder 2"/>
          <p:cNvSpPr txBox="1">
            <a:spLocks/>
          </p:cNvSpPr>
          <p:nvPr/>
        </p:nvSpPr>
        <p:spPr bwMode="auto">
          <a:xfrm>
            <a:off x="5750896" y="1792941"/>
            <a:ext cx="7466340" cy="403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60949" rIns="121899" bIns="60949" numCol="1" anchor="t" anchorCtr="0" compatLnSpc="1">
            <a:prstTxWarp prst="textNoShape">
              <a:avLst/>
            </a:prstTxWarp>
            <a:normAutofit lnSpcReduction="10000"/>
          </a:bodyPr>
          <a:lstStyle>
            <a:lvl1pPr marL="365125" indent="-219075" algn="l" defTabSz="609600" rtl="0" eaLnBrk="1" fontAlgn="base" hangingPunct="1">
              <a:spcBef>
                <a:spcPts val="800"/>
              </a:spcBef>
              <a:spcAft>
                <a:spcPts val="0"/>
              </a:spcAft>
              <a:buFont typeface="Arial" charset="0"/>
              <a:buChar char="•"/>
              <a:defRPr sz="2200" kern="1200">
                <a:solidFill>
                  <a:schemeClr val="tx1"/>
                </a:solidFill>
                <a:latin typeface="+mn-lt"/>
                <a:ea typeface="Arial" charset="0"/>
                <a:cs typeface="Arial"/>
              </a:defRPr>
            </a:lvl1pPr>
            <a:lvl2pPr marL="620713" indent="-255588"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2pPr>
            <a:lvl3pPr marL="914400" indent="-182563"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3pPr>
            <a:lvl4pPr marL="1157288" indent="-182563"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4pPr>
            <a:lvl5pPr marL="1524000" indent="-182563" algn="l" defTabSz="609600" rtl="0" eaLnBrk="1" fontAlgn="base" hangingPunct="1">
              <a:spcBef>
                <a:spcPts val="400"/>
              </a:spcBef>
              <a:spcAft>
                <a:spcPts val="0"/>
              </a:spcAft>
              <a:buFont typeface="Arial" charset="0"/>
              <a:buChar char="»"/>
              <a:defRPr sz="2200" kern="1200">
                <a:solidFill>
                  <a:schemeClr val="tx1"/>
                </a:solidFill>
                <a:latin typeface="+mn-lt"/>
                <a:ea typeface="Arial" charset="0"/>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a:lstStyle>
          <a:p>
            <a:r>
              <a:rPr lang="en-US" sz="2800" dirty="0"/>
              <a:t>Synthetic TEMPO </a:t>
            </a:r>
            <a:r>
              <a:rPr lang="en-US" sz="2800" dirty="0" smtClean="0"/>
              <a:t>data generated from </a:t>
            </a:r>
            <a:r>
              <a:rPr lang="en-US" sz="2800" dirty="0"/>
              <a:t>simulated gaseous and aerosol composition from </a:t>
            </a:r>
            <a:r>
              <a:rPr lang="en-US" sz="2800" dirty="0" smtClean="0"/>
              <a:t>GEOS-Nature Run (GEOS-NR)</a:t>
            </a:r>
            <a:endParaRPr lang="en-US" sz="2800" dirty="0"/>
          </a:p>
          <a:p>
            <a:r>
              <a:rPr lang="en-US" sz="2800" dirty="0"/>
              <a:t>GEOS-NR spatial resolution of ~12 x 12 km</a:t>
            </a:r>
            <a:r>
              <a:rPr lang="en-US" sz="2800" baseline="30000" dirty="0"/>
              <a:t>2 </a:t>
            </a:r>
            <a:r>
              <a:rPr lang="en-US" sz="2800" dirty="0"/>
              <a:t>spatiotemporally interpolated to finer TEMPO grid</a:t>
            </a:r>
          </a:p>
          <a:p>
            <a:r>
              <a:rPr lang="en-US" sz="2800" dirty="0" smtClean="0"/>
              <a:t>Profiles </a:t>
            </a:r>
            <a:r>
              <a:rPr lang="en-US" sz="2800" dirty="0"/>
              <a:t>and vertical column amounts of species obtained from </a:t>
            </a:r>
            <a:r>
              <a:rPr lang="en-US" sz="2800" dirty="0" smtClean="0"/>
              <a:t>interpolation and algorithm effects</a:t>
            </a:r>
            <a:endParaRPr lang="en-US" sz="2800" dirty="0"/>
          </a:p>
        </p:txBody>
      </p:sp>
      <p:sp>
        <p:nvSpPr>
          <p:cNvPr id="17" name="Content Placeholder 2"/>
          <p:cNvSpPr txBox="1">
            <a:spLocks/>
          </p:cNvSpPr>
          <p:nvPr/>
        </p:nvSpPr>
        <p:spPr>
          <a:xfrm>
            <a:off x="1436400" y="6834238"/>
            <a:ext cx="7757894" cy="5111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smtClean="0"/>
              <a:t>Original synthetic TEMPO Source code courtesy of C. </a:t>
            </a:r>
            <a:r>
              <a:rPr lang="en-US" sz="2000" i="1" smtClean="0"/>
              <a:t>Chan </a:t>
            </a:r>
            <a:r>
              <a:rPr lang="en-US" sz="2000" i="1" smtClean="0"/>
              <a:t>Miller</a:t>
            </a:r>
            <a:endParaRPr lang="en-US" sz="2000" i="1" dirty="0"/>
          </a:p>
        </p:txBody>
      </p:sp>
      <p:sp>
        <p:nvSpPr>
          <p:cNvPr id="24" name="Content Placeholder 2"/>
          <p:cNvSpPr txBox="1">
            <a:spLocks/>
          </p:cNvSpPr>
          <p:nvPr/>
        </p:nvSpPr>
        <p:spPr>
          <a:xfrm>
            <a:off x="324929" y="6227687"/>
            <a:ext cx="4214072" cy="4141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smtClean="0"/>
              <a:t>Zhu et al. (ACP, 2014)</a:t>
            </a:r>
            <a:endParaRPr lang="en-US" sz="2000" i="1" dirty="0"/>
          </a:p>
        </p:txBody>
      </p:sp>
    </p:spTree>
    <p:extLst>
      <p:ext uri="{BB962C8B-B14F-4D97-AF65-F5344CB8AC3E}">
        <p14:creationId xmlns:p14="http://schemas.microsoft.com/office/powerpoint/2010/main" val="1440623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5"/>
              </a:rPr>
              <a:t>https://weather.msfc.nasa.gov/tempo/</a:t>
            </a:r>
            <a:endParaRPr lang="en-US" sz="216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TEMPO Data Granules</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2" name="TextBox 7"/>
          <p:cNvSpPr txBox="1">
            <a:spLocks noChangeArrowheads="1"/>
          </p:cNvSpPr>
          <p:nvPr/>
        </p:nvSpPr>
        <p:spPr bwMode="auto">
          <a:xfrm rot="5400000">
            <a:off x="11059660" y="3762153"/>
            <a:ext cx="3695704" cy="38779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r>
              <a:rPr lang="en-US" altLang="ja-JP" sz="1920" b="1" dirty="0" smtClean="0">
                <a:solidFill>
                  <a:srgbClr val="000000"/>
                </a:solidFill>
              </a:rPr>
              <a:t>Column NO</a:t>
            </a:r>
            <a:r>
              <a:rPr lang="en-US" altLang="ja-JP" sz="1920" b="1" baseline="-25000" dirty="0" smtClean="0">
                <a:solidFill>
                  <a:srgbClr val="000000"/>
                </a:solidFill>
              </a:rPr>
              <a:t>2</a:t>
            </a:r>
            <a:r>
              <a:rPr lang="en-US" altLang="ja-JP" sz="1920" b="1" dirty="0" smtClean="0">
                <a:solidFill>
                  <a:srgbClr val="000000"/>
                </a:solidFill>
              </a:rPr>
              <a:t> (</a:t>
            </a:r>
            <a:r>
              <a:rPr lang="en-US" altLang="ja-JP" sz="1920" b="1" dirty="0">
                <a:solidFill>
                  <a:srgbClr val="000000"/>
                </a:solidFill>
              </a:rPr>
              <a:t>10</a:t>
            </a:r>
            <a:r>
              <a:rPr lang="en-US" altLang="ja-JP" sz="1920" b="1" baseline="30000" dirty="0">
                <a:solidFill>
                  <a:srgbClr val="000000"/>
                </a:solidFill>
              </a:rPr>
              <a:t>15</a:t>
            </a:r>
            <a:r>
              <a:rPr lang="en-US" altLang="ja-JP" sz="1920" b="1" dirty="0">
                <a:solidFill>
                  <a:srgbClr val="000000"/>
                </a:solidFill>
              </a:rPr>
              <a:t> </a:t>
            </a:r>
            <a:r>
              <a:rPr lang="en-US" altLang="ja-JP" sz="1920" b="1" dirty="0" err="1">
                <a:solidFill>
                  <a:srgbClr val="000000"/>
                </a:solidFill>
              </a:rPr>
              <a:t>molec</a:t>
            </a:r>
            <a:r>
              <a:rPr lang="en-US" altLang="ja-JP" sz="1920" b="1" dirty="0">
                <a:solidFill>
                  <a:srgbClr val="000000"/>
                </a:solidFill>
              </a:rPr>
              <a:t>./cm</a:t>
            </a:r>
            <a:r>
              <a:rPr lang="en-US" altLang="ja-JP" sz="1920" b="1" baseline="30000" dirty="0">
                <a:solidFill>
                  <a:srgbClr val="000000"/>
                </a:solidFill>
              </a:rPr>
              <a:t>2</a:t>
            </a:r>
            <a:r>
              <a:rPr lang="en-US" altLang="ja-JP" sz="1920" b="1" dirty="0">
                <a:solidFill>
                  <a:srgbClr val="000000"/>
                </a:solidFill>
              </a:rPr>
              <a:t>)</a:t>
            </a:r>
          </a:p>
        </p:txBody>
      </p:sp>
      <p:pic>
        <p:nvPicPr>
          <p:cNvPr id="13" name="tempo_FullF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t="28616" r="4822" b="28607"/>
          <a:stretch/>
        </p:blipFill>
        <p:spPr>
          <a:xfrm>
            <a:off x="1438147" y="1572005"/>
            <a:ext cx="11356027" cy="4572000"/>
          </a:xfrm>
          <a:prstGeom prst="rect">
            <a:avLst/>
          </a:prstGeom>
        </p:spPr>
      </p:pic>
      <p:sp>
        <p:nvSpPr>
          <p:cNvPr id="21" name="TextBox 20"/>
          <p:cNvSpPr txBox="1"/>
          <p:nvPr/>
        </p:nvSpPr>
        <p:spPr>
          <a:xfrm>
            <a:off x="4796753" y="1101970"/>
            <a:ext cx="4638813" cy="523220"/>
          </a:xfrm>
          <a:prstGeom prst="rect">
            <a:avLst/>
          </a:prstGeom>
          <a:solidFill>
            <a:schemeClr val="bg1"/>
          </a:solidFill>
          <a:ln w="28575">
            <a:solidFill>
              <a:schemeClr val="tx1"/>
            </a:solidFill>
          </a:ln>
        </p:spPr>
        <p:txBody>
          <a:bodyPr wrap="square" rtlCol="0">
            <a:spAutoFit/>
          </a:bodyPr>
          <a:lstStyle/>
          <a:p>
            <a:pPr algn="ctr"/>
            <a:r>
              <a:rPr lang="en-US" sz="2800" b="1" dirty="0" smtClean="0">
                <a:solidFill>
                  <a:srgbClr val="C00000"/>
                </a:solidFill>
                <a:ea typeface="Arial Unicode MS" panose="020B0604020202020204" pitchFamily="34" charset="-128"/>
                <a:cs typeface="Arial" panose="020B0604020202020204" pitchFamily="34" charset="0"/>
              </a:rPr>
              <a:t>TEMPO</a:t>
            </a:r>
            <a:r>
              <a:rPr lang="en-US" sz="2800" b="1" dirty="0">
                <a:solidFill>
                  <a:srgbClr val="C00000"/>
                </a:solidFill>
                <a:ea typeface="Arial Unicode MS" panose="020B0604020202020204" pitchFamily="34" charset="-128"/>
                <a:cs typeface="Arial" panose="020B0604020202020204" pitchFamily="34" charset="0"/>
              </a:rPr>
              <a:t> </a:t>
            </a:r>
            <a:r>
              <a:rPr lang="en-US" sz="2800" b="1" dirty="0" smtClean="0">
                <a:solidFill>
                  <a:srgbClr val="C00000"/>
                </a:solidFill>
                <a:ea typeface="Arial Unicode MS" panose="020B0604020202020204" pitchFamily="34" charset="-128"/>
                <a:cs typeface="Arial" panose="020B0604020202020204" pitchFamily="34" charset="0"/>
              </a:rPr>
              <a:t>NO</a:t>
            </a:r>
            <a:r>
              <a:rPr lang="en-US" sz="2800" b="1" baseline="-25000" dirty="0" smtClean="0">
                <a:solidFill>
                  <a:srgbClr val="C00000"/>
                </a:solidFill>
                <a:ea typeface="Arial Unicode MS" panose="020B0604020202020204" pitchFamily="34" charset="-128"/>
                <a:cs typeface="Arial" panose="020B0604020202020204" pitchFamily="34" charset="0"/>
              </a:rPr>
              <a:t>2</a:t>
            </a:r>
            <a:r>
              <a:rPr lang="en-US" sz="2800" b="1" dirty="0" smtClean="0">
                <a:solidFill>
                  <a:srgbClr val="C00000"/>
                </a:solidFill>
                <a:ea typeface="Arial Unicode MS" panose="020B0604020202020204" pitchFamily="34" charset="-128"/>
                <a:cs typeface="Arial" panose="020B0604020202020204" pitchFamily="34" charset="0"/>
              </a:rPr>
              <a:t> - 1 Aug 2013 </a:t>
            </a:r>
            <a:endParaRPr lang="en-US" sz="2800" b="1" dirty="0">
              <a:solidFill>
                <a:srgbClr val="C00000"/>
              </a:solidFill>
              <a:ea typeface="Arial Unicode MS" panose="020B0604020202020204" pitchFamily="34" charset="-128"/>
              <a:cs typeface="Arial" panose="020B0604020202020204" pitchFamily="34" charset="0"/>
            </a:endParaRPr>
          </a:p>
        </p:txBody>
      </p:sp>
      <p:sp>
        <p:nvSpPr>
          <p:cNvPr id="22" name="Content Placeholder 2"/>
          <p:cNvSpPr txBox="1">
            <a:spLocks/>
          </p:cNvSpPr>
          <p:nvPr/>
        </p:nvSpPr>
        <p:spPr>
          <a:xfrm>
            <a:off x="682388" y="6393805"/>
            <a:ext cx="13402102" cy="10169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E-W hourly scans over TEMPO FOR during daytime period </a:t>
            </a:r>
          </a:p>
          <a:p>
            <a:r>
              <a:rPr lang="en-US" dirty="0" smtClean="0"/>
              <a:t>Individual </a:t>
            </a:r>
            <a:r>
              <a:rPr lang="en-US" dirty="0" err="1" smtClean="0"/>
              <a:t>netCDF</a:t>
            </a:r>
            <a:r>
              <a:rPr lang="en-US" dirty="0" smtClean="0"/>
              <a:t> files for each granule (10 total over hourly scan) and baseline product</a:t>
            </a:r>
          </a:p>
        </p:txBody>
      </p:sp>
    </p:spTree>
    <p:extLst>
      <p:ext uri="{BB962C8B-B14F-4D97-AF65-F5344CB8AC3E}">
        <p14:creationId xmlns:p14="http://schemas.microsoft.com/office/powerpoint/2010/main" val="281398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Tailored TEMPO data products</a:t>
            </a:r>
            <a:endParaRPr lang="en-US" sz="5760" dirty="0">
              <a:solidFill>
                <a:srgbClr val="3333CC"/>
              </a:solidFill>
              <a:effectLst>
                <a:outerShdw blurRad="38100" dist="38100" dir="2700000" algn="tl">
                  <a:srgbClr val="000000">
                    <a:alpha val="43137"/>
                  </a:srgbClr>
                </a:outerShdw>
              </a:effectLst>
              <a:latin typeface="+mn-lt"/>
            </a:endParaRPr>
          </a:p>
        </p:txBody>
      </p:sp>
      <p:pic>
        <p:nvPicPr>
          <p:cNvPr id="14" name="Picture 13"/>
          <p:cNvPicPr>
            <a:picLocks noChangeAspect="1"/>
          </p:cNvPicPr>
          <p:nvPr/>
        </p:nvPicPr>
        <p:blipFill rotWithShape="1">
          <a:blip r:embed="rId7"/>
          <a:srcRect l="1" t="2405" r="79719" b="63566"/>
          <a:stretch/>
        </p:blipFill>
        <p:spPr>
          <a:xfrm>
            <a:off x="89314" y="1196318"/>
            <a:ext cx="7445627" cy="4242928"/>
          </a:xfrm>
          <a:prstGeom prst="rect">
            <a:avLst/>
          </a:prstGeom>
        </p:spPr>
      </p:pic>
      <p:sp>
        <p:nvSpPr>
          <p:cNvPr id="15" name="Content Placeholder 2"/>
          <p:cNvSpPr txBox="1">
            <a:spLocks/>
          </p:cNvSpPr>
          <p:nvPr/>
        </p:nvSpPr>
        <p:spPr>
          <a:xfrm rot="20296993">
            <a:off x="2435951" y="4031057"/>
            <a:ext cx="10601206" cy="10696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3333CC"/>
                </a:solidFill>
              </a:rPr>
              <a:t>Development of tailored/specialized TEMPO data products!</a:t>
            </a:r>
          </a:p>
        </p:txBody>
      </p:sp>
      <p:sp>
        <p:nvSpPr>
          <p:cNvPr id="17" name="Content Placeholder 2"/>
          <p:cNvSpPr txBox="1">
            <a:spLocks/>
          </p:cNvSpPr>
          <p:nvPr/>
        </p:nvSpPr>
        <p:spPr>
          <a:xfrm>
            <a:off x="7534941" y="1359213"/>
            <a:ext cx="4034207" cy="15430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smtClean="0"/>
              <a:t>Formatted ASCII files of TEMPO L2 trace gas concentrations spatially interpolated to county level </a:t>
            </a:r>
            <a:endParaRPr lang="en-US" sz="2400" i="1" dirty="0"/>
          </a:p>
        </p:txBody>
      </p:sp>
    </p:spTree>
    <p:extLst>
      <p:ext uri="{BB962C8B-B14F-4D97-AF65-F5344CB8AC3E}">
        <p14:creationId xmlns:p14="http://schemas.microsoft.com/office/powerpoint/2010/main" val="14306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Display Platforms for TEMPO</a:t>
            </a:r>
            <a:endParaRPr lang="en-US" sz="5760" dirty="0">
              <a:solidFill>
                <a:srgbClr val="3333CC"/>
              </a:solidFill>
              <a:effectLst>
                <a:outerShdw blurRad="38100" dist="38100" dir="2700000" algn="tl">
                  <a:srgbClr val="000000">
                    <a:alpha val="43137"/>
                  </a:srgbClr>
                </a:outerShdw>
              </a:effectLst>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6834" y="3410181"/>
            <a:ext cx="1767048" cy="377636"/>
          </a:xfrm>
          <a:prstGeom prst="rect">
            <a:avLst/>
          </a:prstGeom>
        </p:spPr>
      </p:pic>
      <p:pic>
        <p:nvPicPr>
          <p:cNvPr id="13" name="Picture 12"/>
          <p:cNvPicPr>
            <a:picLocks noChangeAspect="1"/>
          </p:cNvPicPr>
          <p:nvPr/>
        </p:nvPicPr>
        <p:blipFill rotWithShape="1">
          <a:blip r:embed="rId7"/>
          <a:srcRect l="31592" t="28127" r="7160" b="21459"/>
          <a:stretch/>
        </p:blipFill>
        <p:spPr>
          <a:xfrm>
            <a:off x="1553386" y="1129266"/>
            <a:ext cx="11330609" cy="5246055"/>
          </a:xfrm>
          <a:prstGeom prst="rect">
            <a:avLst/>
          </a:prstGeom>
        </p:spPr>
      </p:pic>
      <p:sp>
        <p:nvSpPr>
          <p:cNvPr id="21" name="Oval 20"/>
          <p:cNvSpPr/>
          <p:nvPr/>
        </p:nvSpPr>
        <p:spPr>
          <a:xfrm>
            <a:off x="7745556" y="3903080"/>
            <a:ext cx="503582" cy="377927"/>
          </a:xfrm>
          <a:prstGeom prst="ellipse">
            <a:avLst/>
          </a:pr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163710" y="4092043"/>
            <a:ext cx="2199224" cy="1384995"/>
          </a:xfrm>
          <a:prstGeom prst="rect">
            <a:avLst/>
          </a:prstGeom>
          <a:noFill/>
        </p:spPr>
        <p:txBody>
          <a:bodyPr wrap="square" rtlCol="0">
            <a:spAutoFit/>
          </a:bodyPr>
          <a:lstStyle/>
          <a:p>
            <a:r>
              <a:rPr lang="en-US" sz="2800" b="1" dirty="0">
                <a:solidFill>
                  <a:srgbClr val="FFC000"/>
                </a:solidFill>
              </a:rPr>
              <a:t>High NO</a:t>
            </a:r>
            <a:r>
              <a:rPr lang="en-US" sz="2800" b="1" baseline="-25000" dirty="0">
                <a:solidFill>
                  <a:srgbClr val="FFC000"/>
                </a:solidFill>
              </a:rPr>
              <a:t>2</a:t>
            </a:r>
            <a:r>
              <a:rPr lang="en-US" sz="2800" b="1" dirty="0">
                <a:solidFill>
                  <a:srgbClr val="FFC000"/>
                </a:solidFill>
              </a:rPr>
              <a:t> from active coal plants </a:t>
            </a:r>
            <a:endParaRPr lang="en-US" sz="2800" b="1" baseline="-25000" dirty="0">
              <a:solidFill>
                <a:srgbClr val="FFC000"/>
              </a:solidFill>
            </a:endParaRPr>
          </a:p>
        </p:txBody>
      </p:sp>
      <p:sp>
        <p:nvSpPr>
          <p:cNvPr id="26" name="Content Placeholder 2"/>
          <p:cNvSpPr txBox="1">
            <a:spLocks/>
          </p:cNvSpPr>
          <p:nvPr/>
        </p:nvSpPr>
        <p:spPr>
          <a:xfrm>
            <a:off x="556591" y="6423327"/>
            <a:ext cx="13477461" cy="10169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Esri</a:t>
            </a:r>
            <a:r>
              <a:rPr lang="en-US" dirty="0" smtClean="0"/>
              <a:t> platform </a:t>
            </a:r>
            <a:r>
              <a:rPr lang="en-US" dirty="0"/>
              <a:t>includes point and click feature for retrieving raw geophysical variables at </a:t>
            </a:r>
            <a:r>
              <a:rPr lang="en-US" dirty="0" smtClean="0"/>
              <a:t>satellite pixel </a:t>
            </a:r>
            <a:r>
              <a:rPr lang="en-US" dirty="0"/>
              <a:t>level for on-the-fly analysis</a:t>
            </a:r>
            <a:r>
              <a:rPr lang="en-US" dirty="0" smtClean="0"/>
              <a:t> </a:t>
            </a:r>
          </a:p>
        </p:txBody>
      </p:sp>
      <p:sp>
        <p:nvSpPr>
          <p:cNvPr id="27" name="TextBox 26"/>
          <p:cNvSpPr txBox="1"/>
          <p:nvPr/>
        </p:nvSpPr>
        <p:spPr>
          <a:xfrm>
            <a:off x="2856227" y="2896012"/>
            <a:ext cx="2137689" cy="1384995"/>
          </a:xfrm>
          <a:prstGeom prst="rect">
            <a:avLst/>
          </a:prstGeom>
          <a:noFill/>
        </p:spPr>
        <p:txBody>
          <a:bodyPr wrap="square" rtlCol="0">
            <a:spAutoFit/>
          </a:bodyPr>
          <a:lstStyle/>
          <a:p>
            <a:r>
              <a:rPr lang="en-US" sz="2800" b="1" dirty="0" smtClean="0">
                <a:solidFill>
                  <a:srgbClr val="FFC000"/>
                </a:solidFill>
              </a:rPr>
              <a:t>Smoke plume and NO</a:t>
            </a:r>
            <a:r>
              <a:rPr lang="en-US" sz="2800" b="1" baseline="-25000" dirty="0" smtClean="0">
                <a:solidFill>
                  <a:srgbClr val="FFC000"/>
                </a:solidFill>
              </a:rPr>
              <a:t>2</a:t>
            </a:r>
            <a:r>
              <a:rPr lang="en-US" sz="2800" b="1" dirty="0" smtClean="0">
                <a:solidFill>
                  <a:srgbClr val="FFC000"/>
                </a:solidFill>
              </a:rPr>
              <a:t> </a:t>
            </a:r>
            <a:endParaRPr lang="en-US" sz="2800" b="1" baseline="-25000" dirty="0">
              <a:solidFill>
                <a:srgbClr val="FFC000"/>
              </a:solidFill>
            </a:endParaRPr>
          </a:p>
        </p:txBody>
      </p:sp>
      <p:sp>
        <p:nvSpPr>
          <p:cNvPr id="28" name="Oval 27"/>
          <p:cNvSpPr/>
          <p:nvPr/>
        </p:nvSpPr>
        <p:spPr>
          <a:xfrm>
            <a:off x="4705227" y="2996147"/>
            <a:ext cx="1112477" cy="999195"/>
          </a:xfrm>
          <a:prstGeom prst="ellipse">
            <a:avLst/>
          </a:pr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8"/>
          <a:srcRect l="23436" t="22956" r="3113" b="12319"/>
          <a:stretch/>
        </p:blipFill>
        <p:spPr>
          <a:xfrm>
            <a:off x="3612631" y="1647237"/>
            <a:ext cx="9102158" cy="4511685"/>
          </a:xfrm>
          <a:prstGeom prst="rect">
            <a:avLst/>
          </a:prstGeom>
        </p:spPr>
      </p:pic>
    </p:spTree>
    <p:extLst>
      <p:ext uri="{BB962C8B-B14F-4D97-AF65-F5344CB8AC3E}">
        <p14:creationId xmlns:p14="http://schemas.microsoft.com/office/powerpoint/2010/main" val="20502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7"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TEMPO EA Objectives (2 &amp; 3)</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4" name="Content Placeholder 2"/>
          <p:cNvSpPr txBox="1">
            <a:spLocks/>
          </p:cNvSpPr>
          <p:nvPr/>
        </p:nvSpPr>
        <p:spPr>
          <a:xfrm>
            <a:off x="214643" y="1460460"/>
            <a:ext cx="4807364" cy="5722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Objective 2: </a:t>
            </a:r>
            <a:r>
              <a:rPr lang="en-US" dirty="0"/>
              <a:t>Expand outreach to full spectrum of </a:t>
            </a:r>
            <a:r>
              <a:rPr lang="en-US" dirty="0" smtClean="0"/>
              <a:t>AQ </a:t>
            </a:r>
            <a:r>
              <a:rPr lang="en-US" dirty="0"/>
              <a:t>and </a:t>
            </a:r>
            <a:r>
              <a:rPr lang="en-US" dirty="0" smtClean="0"/>
              <a:t>health </a:t>
            </a:r>
            <a:r>
              <a:rPr lang="en-US" dirty="0"/>
              <a:t>end </a:t>
            </a:r>
            <a:r>
              <a:rPr lang="en-US" dirty="0" smtClean="0"/>
              <a:t>users/stakeholders </a:t>
            </a:r>
            <a:r>
              <a:rPr lang="en-US" dirty="0"/>
              <a:t>from commercial and private </a:t>
            </a:r>
            <a:r>
              <a:rPr lang="en-US" dirty="0" smtClean="0"/>
              <a:t>agencies </a:t>
            </a:r>
            <a:r>
              <a:rPr lang="en-US" dirty="0"/>
              <a:t>to maximize the utility and usability of TEMPO data </a:t>
            </a:r>
            <a:r>
              <a:rPr lang="en-US" dirty="0" smtClean="0"/>
              <a:t>products</a:t>
            </a:r>
          </a:p>
          <a:p>
            <a:r>
              <a:rPr lang="en-US" b="1" dirty="0"/>
              <a:t>Objective 3: </a:t>
            </a:r>
            <a:r>
              <a:rPr lang="en-US" dirty="0"/>
              <a:t>Build framework for synthesizing TEMPO, GOES, and MAIA measurements for developing unprecedented merged Level 3 data products for advancing </a:t>
            </a:r>
            <a:r>
              <a:rPr lang="en-US" dirty="0" smtClean="0"/>
              <a:t>AQ </a:t>
            </a:r>
            <a:r>
              <a:rPr lang="en-US" dirty="0"/>
              <a:t>and health </a:t>
            </a:r>
            <a:r>
              <a:rPr lang="en-US" dirty="0" smtClean="0"/>
              <a:t>applications</a:t>
            </a:r>
            <a:endParaRPr lang="en-US" dirty="0"/>
          </a:p>
          <a:p>
            <a:endParaRPr lang="en-US" dirty="0" smtClean="0"/>
          </a:p>
        </p:txBody>
      </p:sp>
      <p:pic>
        <p:nvPicPr>
          <p:cNvPr id="4" name="Picture 3"/>
          <p:cNvPicPr>
            <a:picLocks noChangeAspect="1"/>
          </p:cNvPicPr>
          <p:nvPr/>
        </p:nvPicPr>
        <p:blipFill rotWithShape="1">
          <a:blip r:embed="rId7"/>
          <a:srcRect l="22669" t="12326" r="7255" b="7055"/>
          <a:stretch/>
        </p:blipFill>
        <p:spPr>
          <a:xfrm>
            <a:off x="5503756" y="1459718"/>
            <a:ext cx="8776310" cy="5679471"/>
          </a:xfrm>
          <a:prstGeom prst="rect">
            <a:avLst/>
          </a:prstGeom>
        </p:spPr>
      </p:pic>
      <p:sp>
        <p:nvSpPr>
          <p:cNvPr id="6" name="Rectangle 5"/>
          <p:cNvSpPr/>
          <p:nvPr/>
        </p:nvSpPr>
        <p:spPr>
          <a:xfrm>
            <a:off x="8370278" y="2078893"/>
            <a:ext cx="2947580" cy="354553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470656" y="2078893"/>
            <a:ext cx="1421255" cy="430887"/>
          </a:xfrm>
          <a:prstGeom prst="rect">
            <a:avLst/>
          </a:prstGeom>
          <a:noFill/>
        </p:spPr>
        <p:txBody>
          <a:bodyPr wrap="square" rtlCol="0">
            <a:spAutoFit/>
          </a:bodyPr>
          <a:lstStyle/>
          <a:p>
            <a:r>
              <a:rPr lang="en-US" sz="2200" b="1" dirty="0" smtClean="0">
                <a:solidFill>
                  <a:schemeClr val="bg1"/>
                </a:solidFill>
              </a:rPr>
              <a:t>Huntsville</a:t>
            </a:r>
            <a:endParaRPr lang="en-US" sz="2200" b="1" baseline="-25000" dirty="0">
              <a:solidFill>
                <a:schemeClr val="bg1"/>
              </a:solidFill>
            </a:endParaRPr>
          </a:p>
        </p:txBody>
      </p:sp>
      <p:sp>
        <p:nvSpPr>
          <p:cNvPr id="22" name="TextBox 21"/>
          <p:cNvSpPr txBox="1"/>
          <p:nvPr/>
        </p:nvSpPr>
        <p:spPr>
          <a:xfrm>
            <a:off x="10319375" y="3420771"/>
            <a:ext cx="1136506" cy="430887"/>
          </a:xfrm>
          <a:prstGeom prst="rect">
            <a:avLst/>
          </a:prstGeom>
          <a:noFill/>
        </p:spPr>
        <p:txBody>
          <a:bodyPr wrap="square" rtlCol="0">
            <a:spAutoFit/>
          </a:bodyPr>
          <a:lstStyle/>
          <a:p>
            <a:r>
              <a:rPr lang="en-US" sz="2200" b="1" dirty="0" smtClean="0">
                <a:solidFill>
                  <a:schemeClr val="bg1"/>
                </a:solidFill>
              </a:rPr>
              <a:t>Atlanta</a:t>
            </a:r>
            <a:endParaRPr lang="en-US" sz="2200" b="1" baseline="-25000" dirty="0">
              <a:solidFill>
                <a:schemeClr val="bg1"/>
              </a:solidFill>
            </a:endParaRPr>
          </a:p>
        </p:txBody>
      </p:sp>
      <p:sp>
        <p:nvSpPr>
          <p:cNvPr id="24" name="Content Placeholder 2"/>
          <p:cNvSpPr txBox="1">
            <a:spLocks/>
          </p:cNvSpPr>
          <p:nvPr/>
        </p:nvSpPr>
        <p:spPr>
          <a:xfrm>
            <a:off x="5261580" y="2604887"/>
            <a:ext cx="3291354" cy="24935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smtClean="0">
                <a:solidFill>
                  <a:schemeClr val="accent2"/>
                </a:solidFill>
              </a:rPr>
              <a:t>MAIA target area over Huntsville &amp; Atlanta</a:t>
            </a:r>
          </a:p>
        </p:txBody>
      </p:sp>
    </p:spTree>
    <p:extLst>
      <p:ext uri="{BB962C8B-B14F-4D97-AF65-F5344CB8AC3E}">
        <p14:creationId xmlns:p14="http://schemas.microsoft.com/office/powerpoint/2010/main" val="20303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229825"/>
            <a:ext cx="11615058" cy="69969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 Constellation of Geostationary Spectrometers</a:t>
            </a:r>
            <a:endParaRPr lang="en-US" sz="5760" dirty="0">
              <a:solidFill>
                <a:srgbClr val="3333CC"/>
              </a:solidFill>
              <a:effectLst>
                <a:outerShdw blurRad="38100" dist="38100" dir="2700000" algn="tl">
                  <a:srgbClr val="000000">
                    <a:alpha val="43137"/>
                  </a:srgbClr>
                </a:outerShdw>
              </a:effectLst>
              <a:latin typeface="+mn-lt"/>
            </a:endParaRPr>
          </a:p>
        </p:txBody>
      </p:sp>
      <p:pic>
        <p:nvPicPr>
          <p:cNvPr id="10" name="그림 3">
            <a:extLst>
              <a:ext uri="{FF2B5EF4-FFF2-40B4-BE49-F238E27FC236}">
                <a16:creationId xmlns:a16="http://schemas.microsoft.com/office/drawing/2014/main" id="{B1229D7F-8446-41EA-AE2E-8BDA674830E3}"/>
              </a:ext>
            </a:extLst>
          </p:cNvPr>
          <p:cNvPicPr>
            <a:picLocks noChangeAspect="1"/>
          </p:cNvPicPr>
          <p:nvPr/>
        </p:nvPicPr>
        <p:blipFill>
          <a:blip r:embed="rId7" cstate="print">
            <a:alphaModFix amt="87000"/>
            <a:extLst>
              <a:ext uri="{28A0092B-C50C-407E-A947-70E740481C1C}">
                <a14:useLocalDpi xmlns:a14="http://schemas.microsoft.com/office/drawing/2010/main" val="0"/>
              </a:ext>
            </a:extLst>
          </a:blip>
          <a:stretch>
            <a:fillRect/>
          </a:stretch>
        </p:blipFill>
        <p:spPr>
          <a:xfrm>
            <a:off x="2279967" y="1156562"/>
            <a:ext cx="10081351" cy="6101193"/>
          </a:xfrm>
          <a:prstGeom prst="rect">
            <a:avLst/>
          </a:prstGeom>
          <a:effectLst/>
        </p:spPr>
      </p:pic>
      <p:sp>
        <p:nvSpPr>
          <p:cNvPr id="15" name="TextBox 14"/>
          <p:cNvSpPr txBox="1"/>
          <p:nvPr/>
        </p:nvSpPr>
        <p:spPr>
          <a:xfrm>
            <a:off x="2605862" y="4965258"/>
            <a:ext cx="3073400" cy="461665"/>
          </a:xfrm>
          <a:prstGeom prst="rect">
            <a:avLst/>
          </a:prstGeom>
          <a:solidFill>
            <a:srgbClr val="FFFFFF"/>
          </a:solidFill>
          <a:ln w="28575">
            <a:solidFill>
              <a:srgbClr val="000000"/>
            </a:solidFill>
          </a:ln>
        </p:spPr>
        <p:txBody>
          <a:bodyPr wrap="square" rtlCol="0">
            <a:spAutoFit/>
          </a:bodyPr>
          <a:lstStyle/>
          <a:p>
            <a:pPr marL="0" marR="0" lvl="0" indent="0" algn="ctr" defTabSz="608013"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C00000"/>
                </a:solidFill>
                <a:effectLst/>
                <a:uLnTx/>
                <a:uFillTx/>
                <a:latin typeface="Century Gothic" charset="0"/>
                <a:ea typeface="Arial Unicode MS" panose="020B0604020202020204" pitchFamily="34" charset="-128"/>
                <a:cs typeface="Arial" panose="020B0604020202020204" pitchFamily="34" charset="0"/>
              </a:rPr>
              <a:t>Launch early 2022</a:t>
            </a:r>
          </a:p>
        </p:txBody>
      </p:sp>
      <p:sp>
        <p:nvSpPr>
          <p:cNvPr id="17" name="TextBox 16"/>
          <p:cNvSpPr txBox="1"/>
          <p:nvPr/>
        </p:nvSpPr>
        <p:spPr>
          <a:xfrm>
            <a:off x="9008779" y="5026795"/>
            <a:ext cx="3073400" cy="461665"/>
          </a:xfrm>
          <a:prstGeom prst="rect">
            <a:avLst/>
          </a:prstGeom>
          <a:solidFill>
            <a:srgbClr val="FFFFFF"/>
          </a:solidFill>
          <a:ln w="28575">
            <a:solidFill>
              <a:srgbClr val="000000"/>
            </a:solidFill>
          </a:ln>
        </p:spPr>
        <p:txBody>
          <a:bodyPr wrap="square" rtlCol="0">
            <a:spAutoFit/>
          </a:bodyPr>
          <a:lstStyle/>
          <a:p>
            <a:pPr marL="0" marR="0" lvl="0" indent="0" algn="ctr" defTabSz="608013"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C00000"/>
                </a:solidFill>
                <a:effectLst/>
                <a:uLnTx/>
                <a:uFillTx/>
                <a:latin typeface="Century Gothic" charset="0"/>
                <a:ea typeface="Arial Unicode MS" panose="020B0604020202020204" pitchFamily="34" charset="-128"/>
                <a:cs typeface="Arial" panose="020B0604020202020204" pitchFamily="34" charset="0"/>
              </a:rPr>
              <a:t>Launch early 2020</a:t>
            </a:r>
          </a:p>
        </p:txBody>
      </p:sp>
      <p:sp>
        <p:nvSpPr>
          <p:cNvPr id="21" name="TextBox 20"/>
          <p:cNvSpPr txBox="1"/>
          <p:nvPr/>
        </p:nvSpPr>
        <p:spPr>
          <a:xfrm>
            <a:off x="6362567" y="4659935"/>
            <a:ext cx="2367074" cy="461665"/>
          </a:xfrm>
          <a:prstGeom prst="rect">
            <a:avLst/>
          </a:prstGeom>
          <a:solidFill>
            <a:srgbClr val="FFFFFF"/>
          </a:solidFill>
          <a:ln w="28575">
            <a:solidFill>
              <a:srgbClr val="000000"/>
            </a:solidFill>
          </a:ln>
        </p:spPr>
        <p:txBody>
          <a:bodyPr wrap="square" rtlCol="0">
            <a:spAutoFit/>
          </a:bodyPr>
          <a:lstStyle/>
          <a:p>
            <a:pPr marL="0" marR="0" lvl="0" indent="0" algn="ctr" defTabSz="608013"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C00000"/>
                </a:solidFill>
                <a:effectLst/>
                <a:uLnTx/>
                <a:uFillTx/>
                <a:latin typeface="Century Gothic" charset="0"/>
                <a:ea typeface="Arial Unicode MS" panose="020B0604020202020204" pitchFamily="34" charset="-128"/>
                <a:cs typeface="Arial" panose="020B0604020202020204" pitchFamily="34" charset="0"/>
              </a:rPr>
              <a:t>Launch 2023</a:t>
            </a:r>
          </a:p>
        </p:txBody>
      </p:sp>
      <p:sp>
        <p:nvSpPr>
          <p:cNvPr id="22" name="TextBox 21"/>
          <p:cNvSpPr txBox="1"/>
          <p:nvPr/>
        </p:nvSpPr>
        <p:spPr>
          <a:xfrm rot="16200000">
            <a:off x="11201182" y="6133305"/>
            <a:ext cx="1994007" cy="276999"/>
          </a:xfrm>
          <a:prstGeom prst="rect">
            <a:avLst/>
          </a:prstGeom>
          <a:noFill/>
        </p:spPr>
        <p:txBody>
          <a:bodyPr wrap="none" rtlCol="0">
            <a:spAutoFit/>
          </a:bodyPr>
          <a:lstStyle/>
          <a:p>
            <a:r>
              <a:rPr kumimoji="1" lang="en-US" altLang="ko-KR" sz="1200" dirty="0" smtClean="0">
                <a:solidFill>
                  <a:schemeClr val="bg1"/>
                </a:solidFill>
                <a:latin typeface="Arial" charset="0"/>
                <a:ea typeface="Arial" charset="0"/>
                <a:cs typeface="Arial" charset="0"/>
              </a:rPr>
              <a:t>Image Credit: NASA </a:t>
            </a:r>
            <a:r>
              <a:rPr kumimoji="1" lang="en-US" altLang="ko-KR" sz="1200" dirty="0" err="1" smtClean="0">
                <a:solidFill>
                  <a:schemeClr val="bg1"/>
                </a:solidFill>
                <a:latin typeface="Arial" charset="0"/>
                <a:ea typeface="Arial" charset="0"/>
                <a:cs typeface="Arial" charset="0"/>
              </a:rPr>
              <a:t>LaRC</a:t>
            </a:r>
            <a:endParaRPr kumimoji="1" lang="ko-KR" altLang="en-US" sz="1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748261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Pre-launch R2O/O2R Activities </a:t>
            </a:r>
            <a:endParaRPr lang="en-US" sz="5760" dirty="0">
              <a:solidFill>
                <a:srgbClr val="3333CC"/>
              </a:solidFill>
              <a:effectLst>
                <a:outerShdw blurRad="38100" dist="38100" dir="2700000" algn="tl">
                  <a:srgbClr val="000000">
                    <a:alpha val="43137"/>
                  </a:srgbClr>
                </a:outerShdw>
              </a:effectLst>
              <a:latin typeface="+mn-lt"/>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3538" y="1372373"/>
            <a:ext cx="5164118" cy="5895580"/>
          </a:xfrm>
          <a:prstGeom prst="rect">
            <a:avLst/>
          </a:prstGeom>
        </p:spPr>
      </p:pic>
      <p:sp>
        <p:nvSpPr>
          <p:cNvPr id="11" name="Content Placeholder 2"/>
          <p:cNvSpPr txBox="1">
            <a:spLocks/>
          </p:cNvSpPr>
          <p:nvPr/>
        </p:nvSpPr>
        <p:spPr>
          <a:xfrm>
            <a:off x="9839039" y="7201425"/>
            <a:ext cx="4313116" cy="680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smtClean="0"/>
              <a:t>NASA </a:t>
            </a:r>
            <a:r>
              <a:rPr lang="en-US" sz="2400" i="1" dirty="0" err="1" smtClean="0"/>
              <a:t>SPoRT</a:t>
            </a:r>
            <a:r>
              <a:rPr lang="en-US" sz="2400" i="1" dirty="0" smtClean="0"/>
              <a:t> R2O/O2R paradigm  </a:t>
            </a:r>
            <a:endParaRPr lang="en-US" sz="2400" i="1" dirty="0"/>
          </a:p>
        </p:txBody>
      </p:sp>
      <p:sp>
        <p:nvSpPr>
          <p:cNvPr id="13" name="Content Placeholder 2"/>
          <p:cNvSpPr txBox="1">
            <a:spLocks/>
          </p:cNvSpPr>
          <p:nvPr/>
        </p:nvSpPr>
        <p:spPr>
          <a:xfrm>
            <a:off x="241539" y="1424132"/>
            <a:ext cx="9264770" cy="26974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440"/>
              </a:spcBef>
              <a:spcAft>
                <a:spcPts val="240"/>
              </a:spcAft>
              <a:buClr>
                <a:srgbClr val="132548"/>
              </a:buClr>
              <a:buSzPct val="100000"/>
            </a:pPr>
            <a:r>
              <a:rPr lang="en-US" dirty="0" err="1" smtClean="0"/>
              <a:t>SPoRT</a:t>
            </a:r>
            <a:r>
              <a:rPr lang="en-US" dirty="0" smtClean="0"/>
              <a:t> has successfully transitioned unique observations from more than 40 satellite datasets to operational end users using established R2O/O2R paradigm that engages in solving forecast problems</a:t>
            </a:r>
          </a:p>
          <a:p>
            <a:pPr>
              <a:spcBef>
                <a:spcPts val="1440"/>
              </a:spcBef>
              <a:spcAft>
                <a:spcPts val="240"/>
              </a:spcAft>
              <a:buClr>
                <a:srgbClr val="132548"/>
              </a:buClr>
              <a:buSzPct val="100000"/>
            </a:pPr>
            <a:r>
              <a:rPr lang="en-US" dirty="0" smtClean="0"/>
              <a:t>This successful paradigm will be used to prepare the user community for TEMPO data</a:t>
            </a:r>
            <a:r>
              <a:rPr lang="en-US" b="1" dirty="0" smtClean="0"/>
              <a:t> </a:t>
            </a:r>
          </a:p>
        </p:txBody>
      </p:sp>
      <p:sp>
        <p:nvSpPr>
          <p:cNvPr id="14" name="Content Placeholder 2"/>
          <p:cNvSpPr txBox="1">
            <a:spLocks/>
          </p:cNvSpPr>
          <p:nvPr/>
        </p:nvSpPr>
        <p:spPr>
          <a:xfrm>
            <a:off x="879206" y="4104352"/>
            <a:ext cx="8108831" cy="3495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440"/>
              </a:spcBef>
              <a:spcAft>
                <a:spcPts val="240"/>
              </a:spcAft>
              <a:buClr>
                <a:srgbClr val="132548"/>
              </a:buClr>
              <a:buSzPct val="100000"/>
            </a:pPr>
            <a:r>
              <a:rPr lang="en-US" b="1" dirty="0" smtClean="0"/>
              <a:t>Keys </a:t>
            </a:r>
            <a:r>
              <a:rPr lang="en-US" b="1" dirty="0"/>
              <a:t>to successful day 1 </a:t>
            </a:r>
            <a:r>
              <a:rPr lang="en-US" b="1" dirty="0" smtClean="0"/>
              <a:t>readiness</a:t>
            </a:r>
          </a:p>
          <a:p>
            <a:pPr marL="698602" lvl="1" indent="-457200">
              <a:spcBef>
                <a:spcPts val="240"/>
              </a:spcBef>
              <a:spcAft>
                <a:spcPts val="480"/>
              </a:spcAft>
              <a:buClr>
                <a:srgbClr val="132548"/>
              </a:buClr>
              <a:buFont typeface="Wingdings" panose="05000000000000000000" pitchFamily="2" charset="2"/>
              <a:buChar char="Ø"/>
            </a:pPr>
            <a:r>
              <a:rPr lang="en-US" sz="2600" dirty="0"/>
              <a:t>Data in the end users’ display system</a:t>
            </a:r>
          </a:p>
          <a:p>
            <a:pPr marL="698602" lvl="1" indent="-457200">
              <a:spcBef>
                <a:spcPts val="240"/>
              </a:spcBef>
              <a:spcAft>
                <a:spcPts val="480"/>
              </a:spcAft>
              <a:buClr>
                <a:srgbClr val="132548"/>
              </a:buClr>
              <a:buFont typeface="Wingdings" panose="05000000000000000000" pitchFamily="2" charset="2"/>
              <a:buChar char="Ø"/>
            </a:pPr>
            <a:r>
              <a:rPr lang="en-US" sz="2600" dirty="0"/>
              <a:t>Targeted training</a:t>
            </a:r>
          </a:p>
          <a:p>
            <a:pPr marL="698602" lvl="1" indent="-457200">
              <a:spcBef>
                <a:spcPts val="240"/>
              </a:spcBef>
              <a:spcAft>
                <a:spcPts val="480"/>
              </a:spcAft>
              <a:buClr>
                <a:srgbClr val="132548"/>
              </a:buClr>
              <a:buFont typeface="Wingdings" panose="05000000000000000000" pitchFamily="2" charset="2"/>
              <a:buChar char="Ø"/>
            </a:pPr>
            <a:r>
              <a:rPr lang="en-US" sz="2600" dirty="0"/>
              <a:t>Assessments to gather feedback from users for the mission </a:t>
            </a:r>
            <a:r>
              <a:rPr lang="en-US" sz="2600" dirty="0" smtClean="0"/>
              <a:t>scientists</a:t>
            </a:r>
            <a:endParaRPr lang="en-US" sz="2640" dirty="0" smtClean="0"/>
          </a:p>
          <a:p>
            <a:pPr>
              <a:spcBef>
                <a:spcPts val="240"/>
              </a:spcBef>
              <a:spcAft>
                <a:spcPts val="480"/>
              </a:spcAft>
              <a:buClr>
                <a:srgbClr val="132548"/>
              </a:buClr>
            </a:pPr>
            <a:r>
              <a:rPr lang="en-US" b="1" dirty="0" smtClean="0">
                <a:solidFill>
                  <a:srgbClr val="3333CC"/>
                </a:solidFill>
              </a:rPr>
              <a:t>Pre-launch </a:t>
            </a:r>
            <a:r>
              <a:rPr lang="en-US" b="1" dirty="0">
                <a:solidFill>
                  <a:srgbClr val="3333CC"/>
                </a:solidFill>
              </a:rPr>
              <a:t>R2O/O2R activities can provide valuable input to mission scientists, algorithm developers, and guide products/capabilities</a:t>
            </a:r>
          </a:p>
          <a:p>
            <a:pPr marL="241402" indent="-457200">
              <a:spcBef>
                <a:spcPts val="240"/>
              </a:spcBef>
              <a:spcAft>
                <a:spcPts val="480"/>
              </a:spcAft>
              <a:buClr>
                <a:srgbClr val="132548"/>
              </a:buClr>
            </a:pPr>
            <a:endParaRPr lang="en-US" dirty="0" smtClean="0"/>
          </a:p>
        </p:txBody>
      </p:sp>
    </p:spTree>
    <p:extLst>
      <p:ext uri="{BB962C8B-B14F-4D97-AF65-F5344CB8AC3E}">
        <p14:creationId xmlns:p14="http://schemas.microsoft.com/office/powerpoint/2010/main" val="446852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Much more to come!</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2" name="Content Placeholder 2"/>
          <p:cNvSpPr txBox="1">
            <a:spLocks/>
          </p:cNvSpPr>
          <p:nvPr/>
        </p:nvSpPr>
        <p:spPr>
          <a:xfrm>
            <a:off x="307975" y="1519768"/>
            <a:ext cx="14007632" cy="57026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TEMPO launch date of early 2022 has been confirmed!</a:t>
            </a:r>
          </a:p>
          <a:p>
            <a:r>
              <a:rPr lang="en-US" sz="2400" dirty="0"/>
              <a:t>Unprecedented TEMPO capabilities will lead to wealth of impactful </a:t>
            </a:r>
            <a:r>
              <a:rPr lang="en-US" sz="2400" dirty="0" smtClean="0"/>
              <a:t>applications</a:t>
            </a:r>
            <a:endParaRPr lang="en-US" sz="2400" dirty="0"/>
          </a:p>
          <a:p>
            <a:pPr lvl="1">
              <a:buFont typeface="Wingdings" panose="05000000000000000000" pitchFamily="2" charset="2"/>
              <a:buChar char="Ø"/>
            </a:pPr>
            <a:r>
              <a:rPr lang="en-US" dirty="0" smtClean="0"/>
              <a:t>TEMPO Green Paper                                                       (</a:t>
            </a:r>
            <a:r>
              <a:rPr lang="en-US" dirty="0">
                <a:hlinkClick r:id="rId7"/>
              </a:rPr>
              <a:t>https://</a:t>
            </a:r>
            <a:r>
              <a:rPr lang="en-US" dirty="0" smtClean="0">
                <a:hlinkClick r:id="rId7"/>
              </a:rPr>
              <a:t>www.cfa.harvard.edu/atmosphere/publications/TEMPO-Green-Paper-15jul2019.pdf</a:t>
            </a:r>
            <a:r>
              <a:rPr lang="en-US" dirty="0" smtClean="0"/>
              <a:t>)</a:t>
            </a:r>
          </a:p>
          <a:p>
            <a:pPr lvl="1">
              <a:buFont typeface="Wingdings" panose="05000000000000000000" pitchFamily="2" charset="2"/>
              <a:buChar char="Ø"/>
            </a:pPr>
            <a:r>
              <a:rPr lang="en-US" dirty="0" smtClean="0"/>
              <a:t>TEMPO EA site with additional highlights and updates on TEMPO applications                                            (</a:t>
            </a:r>
            <a:r>
              <a:rPr lang="en-US" dirty="0">
                <a:hlinkClick r:id="rId3"/>
              </a:rPr>
              <a:t>https://weather.msfc.nasa.gov/tempo</a:t>
            </a:r>
            <a:r>
              <a:rPr lang="en-US" dirty="0" smtClean="0">
                <a:hlinkClick r:id="rId3"/>
              </a:rPr>
              <a:t>/</a:t>
            </a:r>
            <a:r>
              <a:rPr lang="en-US" dirty="0" smtClean="0"/>
              <a:t>)</a:t>
            </a:r>
          </a:p>
          <a:p>
            <a:r>
              <a:rPr lang="en-US" sz="2400" dirty="0"/>
              <a:t>Actively engage with end users/stakeholders during pre-launch phase of TEMPO mission</a:t>
            </a:r>
          </a:p>
          <a:p>
            <a:r>
              <a:rPr lang="en-US" sz="2400" dirty="0"/>
              <a:t>Utilize GEMS </a:t>
            </a:r>
            <a:r>
              <a:rPr lang="en-US" sz="2400" dirty="0" smtClean="0"/>
              <a:t>for demonstrating potential applications of TEMPO mission</a:t>
            </a:r>
          </a:p>
          <a:p>
            <a:r>
              <a:rPr lang="en-US" sz="2400" dirty="0"/>
              <a:t>Diagnose regional and local applications of TEMPO data and recognize tailored products for specific end </a:t>
            </a:r>
            <a:r>
              <a:rPr lang="en-US" sz="2400" dirty="0" smtClean="0"/>
              <a:t>users/stakeholders</a:t>
            </a:r>
            <a:endParaRPr lang="en-US" sz="2400" dirty="0"/>
          </a:p>
          <a:p>
            <a:r>
              <a:rPr lang="en-US" sz="2400" dirty="0"/>
              <a:t>Expand outreach to the commercial and private sectors</a:t>
            </a:r>
          </a:p>
          <a:p>
            <a:r>
              <a:rPr lang="en-US" sz="2400" dirty="0" smtClean="0"/>
              <a:t>TEMPO </a:t>
            </a:r>
            <a:r>
              <a:rPr lang="en-US" sz="2400" dirty="0"/>
              <a:t>and MAIA </a:t>
            </a:r>
            <a:r>
              <a:rPr lang="en-US" sz="2400" dirty="0" smtClean="0"/>
              <a:t>marriage for developing </a:t>
            </a:r>
            <a:r>
              <a:rPr lang="en-US" sz="2400" dirty="0"/>
              <a:t>unprecedented merged products for AQ and health applications </a:t>
            </a:r>
          </a:p>
          <a:p>
            <a:r>
              <a:rPr lang="en-US" b="1" dirty="0" smtClean="0">
                <a:solidFill>
                  <a:srgbClr val="3333CC"/>
                </a:solidFill>
              </a:rPr>
              <a:t>TEMPO EA Meeting in 2020!</a:t>
            </a:r>
            <a:endParaRPr lang="en-US" dirty="0">
              <a:solidFill>
                <a:srgbClr val="3333CC"/>
              </a:solidFill>
            </a:endParaRPr>
          </a:p>
        </p:txBody>
      </p:sp>
    </p:spTree>
    <p:extLst>
      <p:ext uri="{BB962C8B-B14F-4D97-AF65-F5344CB8AC3E}">
        <p14:creationId xmlns:p14="http://schemas.microsoft.com/office/powerpoint/2010/main" val="3735305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10" name="Content Placeholder 2"/>
          <p:cNvSpPr txBox="1">
            <a:spLocks/>
          </p:cNvSpPr>
          <p:nvPr/>
        </p:nvSpPr>
        <p:spPr>
          <a:xfrm>
            <a:off x="4294356" y="1671712"/>
            <a:ext cx="5942730" cy="15411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ea typeface="Calibri" panose="020F0502020204030204" pitchFamily="34" charset="0"/>
              </a:rPr>
              <a:t>Thanks!</a:t>
            </a:r>
            <a:endParaRPr lang="en-US" sz="4800" dirty="0">
              <a:hlinkClick r:id="rId7"/>
            </a:endParaRPr>
          </a:p>
          <a:p>
            <a:pPr marL="0" indent="0" algn="ctr">
              <a:buNone/>
            </a:pPr>
            <a:r>
              <a:rPr lang="en-US" sz="4800" dirty="0"/>
              <a:t>Questions/Comments</a:t>
            </a:r>
          </a:p>
        </p:txBody>
      </p:sp>
      <p:sp>
        <p:nvSpPr>
          <p:cNvPr id="11" name="Content Placeholder 2"/>
          <p:cNvSpPr txBox="1">
            <a:spLocks/>
          </p:cNvSpPr>
          <p:nvPr/>
        </p:nvSpPr>
        <p:spPr>
          <a:xfrm>
            <a:off x="2087932" y="3699779"/>
            <a:ext cx="10355579" cy="16716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ea typeface="Calibri" panose="020F0502020204030204" pitchFamily="34" charset="0"/>
              </a:rPr>
              <a:t>Aaron Naeger</a:t>
            </a:r>
          </a:p>
          <a:p>
            <a:pPr marL="0" indent="0" algn="ctr">
              <a:buNone/>
            </a:pPr>
            <a:r>
              <a:rPr lang="en-US" b="1" dirty="0">
                <a:ea typeface="Calibri" panose="020F0502020204030204" pitchFamily="34" charset="0"/>
              </a:rPr>
              <a:t>Deputy Program Applications (DPA) Lead of TEMPO Mission</a:t>
            </a:r>
          </a:p>
          <a:p>
            <a:pPr marL="0" indent="0" algn="ctr">
              <a:buNone/>
            </a:pPr>
            <a:r>
              <a:rPr lang="en-US" b="1" dirty="0">
                <a:solidFill>
                  <a:srgbClr val="0070C0"/>
                </a:solidFill>
                <a:ea typeface="Calibri" panose="020F0502020204030204" pitchFamily="34" charset="0"/>
              </a:rPr>
              <a:t>aaron.naeger@nasa.gov</a:t>
            </a:r>
            <a:endParaRPr lang="en-US" dirty="0">
              <a:solidFill>
                <a:srgbClr val="0070C0"/>
              </a:solidFill>
              <a:ea typeface="Calibri" panose="020F0502020204030204" pitchFamily="34" charset="0"/>
            </a:endParaRPr>
          </a:p>
        </p:txBody>
      </p:sp>
    </p:spTree>
    <p:extLst>
      <p:ext uri="{BB962C8B-B14F-4D97-AF65-F5344CB8AC3E}">
        <p14:creationId xmlns:p14="http://schemas.microsoft.com/office/powerpoint/2010/main" val="4141224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TEMPO EA Meetings To Date</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0" name="Content Placeholder 2"/>
          <p:cNvSpPr txBox="1">
            <a:spLocks/>
          </p:cNvSpPr>
          <p:nvPr/>
        </p:nvSpPr>
        <p:spPr>
          <a:xfrm>
            <a:off x="307975" y="1320985"/>
            <a:ext cx="14007632" cy="62532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Early engagement with the TEMPO mission has been achieved through 2 EA meetings </a:t>
            </a:r>
          </a:p>
          <a:p>
            <a:r>
              <a:rPr lang="en-US" b="1" dirty="0" smtClean="0"/>
              <a:t>1</a:t>
            </a:r>
            <a:r>
              <a:rPr lang="en-US" b="1" baseline="30000" dirty="0" smtClean="0"/>
              <a:t>st</a:t>
            </a:r>
            <a:r>
              <a:rPr lang="en-US" b="1" dirty="0" smtClean="0"/>
              <a:t> TEMPO Applications Workshop in July 2016 at UAH </a:t>
            </a:r>
          </a:p>
          <a:p>
            <a:pPr lvl="1">
              <a:buFont typeface="Wingdings" panose="05000000000000000000" pitchFamily="2" charset="2"/>
              <a:buChar char="Ø"/>
            </a:pPr>
            <a:r>
              <a:rPr lang="en-US" dirty="0" smtClean="0"/>
              <a:t>156 registered attendees (80 in-person) from NASA and NOAA, national, academic regional, state, and local health and environmental departments, academia, and private sector</a:t>
            </a:r>
          </a:p>
          <a:p>
            <a:pPr lvl="1">
              <a:buFont typeface="Wingdings" panose="05000000000000000000" pitchFamily="2" charset="2"/>
              <a:buChar char="Ø"/>
            </a:pPr>
            <a:r>
              <a:rPr lang="en-US" dirty="0" smtClean="0"/>
              <a:t>Highlighted large spectrum of interest in the TEMPO mission</a:t>
            </a:r>
          </a:p>
          <a:p>
            <a:pPr lvl="1">
              <a:buFont typeface="Wingdings" panose="05000000000000000000" pitchFamily="2" charset="2"/>
              <a:buChar char="Ø"/>
            </a:pPr>
            <a:r>
              <a:rPr lang="en-US" dirty="0"/>
              <a:t>Stressed 4 core application areas of TEMPO </a:t>
            </a:r>
            <a:r>
              <a:rPr lang="en-US" dirty="0" smtClean="0"/>
              <a:t>mission:  </a:t>
            </a:r>
            <a:r>
              <a:rPr lang="en-US" b="1" dirty="0" smtClean="0"/>
              <a:t>(1) </a:t>
            </a:r>
            <a:r>
              <a:rPr lang="en-US" sz="2400" dirty="0" smtClean="0"/>
              <a:t>Air-Quality Forecasting;  </a:t>
            </a:r>
            <a:r>
              <a:rPr lang="en-US" sz="2400" b="1" dirty="0" smtClean="0"/>
              <a:t>(2) </a:t>
            </a:r>
            <a:r>
              <a:rPr lang="en-US" sz="2400" dirty="0" smtClean="0"/>
              <a:t>Planning and Assessment;  </a:t>
            </a:r>
            <a:r>
              <a:rPr lang="en-US" sz="2400" b="1" dirty="0" smtClean="0"/>
              <a:t>(3)</a:t>
            </a:r>
            <a:r>
              <a:rPr lang="en-US" sz="2400" dirty="0" smtClean="0"/>
              <a:t> Emissions;  </a:t>
            </a:r>
            <a:r>
              <a:rPr lang="en-US" sz="2400" b="1" dirty="0" smtClean="0">
                <a:solidFill>
                  <a:srgbClr val="3333CC"/>
                </a:solidFill>
              </a:rPr>
              <a:t>(4)</a:t>
            </a:r>
            <a:r>
              <a:rPr lang="en-US" sz="2400" dirty="0" smtClean="0"/>
              <a:t> </a:t>
            </a:r>
            <a:r>
              <a:rPr lang="en-US" sz="2400" b="1" dirty="0" smtClean="0">
                <a:solidFill>
                  <a:srgbClr val="3333CC"/>
                </a:solidFill>
              </a:rPr>
              <a:t>Health</a:t>
            </a:r>
            <a:r>
              <a:rPr lang="en-US" sz="2400" dirty="0" smtClean="0"/>
              <a:t>, Agricultural, and Environmental</a:t>
            </a:r>
            <a:endParaRPr lang="en-US" sz="2400" dirty="0"/>
          </a:p>
          <a:p>
            <a:r>
              <a:rPr lang="en-US" b="1" dirty="0" smtClean="0"/>
              <a:t>2</a:t>
            </a:r>
            <a:r>
              <a:rPr lang="en-US" b="1" baseline="30000" dirty="0" smtClean="0"/>
              <a:t>nd</a:t>
            </a:r>
            <a:r>
              <a:rPr lang="en-US" b="1" dirty="0" smtClean="0"/>
              <a:t> </a:t>
            </a:r>
            <a:r>
              <a:rPr lang="en-US" b="1" dirty="0"/>
              <a:t>TEMPO EA Workshop in April 2018 at Fort Collins</a:t>
            </a:r>
          </a:p>
          <a:p>
            <a:pPr lvl="1">
              <a:buFont typeface="Wingdings" panose="05000000000000000000" pitchFamily="2" charset="2"/>
              <a:buChar char="Ø"/>
            </a:pPr>
            <a:r>
              <a:rPr lang="en-US" dirty="0" smtClean="0"/>
              <a:t>In-person </a:t>
            </a:r>
            <a:r>
              <a:rPr lang="en-US" dirty="0"/>
              <a:t>attendees included state, local, and federal AQ management agencies in the West </a:t>
            </a:r>
            <a:endParaRPr lang="en-US" dirty="0" smtClean="0"/>
          </a:p>
          <a:p>
            <a:pPr lvl="1">
              <a:buFont typeface="Wingdings" panose="05000000000000000000" pitchFamily="2" charset="2"/>
              <a:buChar char="Ø"/>
            </a:pPr>
            <a:r>
              <a:rPr lang="en-US" dirty="0" smtClean="0"/>
              <a:t>Highlighted anticipated data delivery and display mechanisms for TEMPO, which included NASA </a:t>
            </a:r>
            <a:r>
              <a:rPr lang="en-US" dirty="0" err="1" smtClean="0"/>
              <a:t>SPoRT</a:t>
            </a:r>
            <a:r>
              <a:rPr lang="en-US" dirty="0" smtClean="0"/>
              <a:t> for transitioning real-time TEMPO data products to end users and development of tailored products into preferred display platforms</a:t>
            </a:r>
          </a:p>
          <a:p>
            <a:pPr lvl="1">
              <a:buFont typeface="Wingdings" panose="05000000000000000000" pitchFamily="2" charset="2"/>
              <a:buChar char="Ø"/>
            </a:pPr>
            <a:r>
              <a:rPr lang="en-US" dirty="0" smtClean="0"/>
              <a:t>End user thoughts on potential benefits of TEMPO data mostly stressed the 4 core application areas and regional and local benefits in the West</a:t>
            </a:r>
          </a:p>
          <a:p>
            <a:pPr lvl="1">
              <a:buFont typeface="Wingdings" panose="05000000000000000000" pitchFamily="2" charset="2"/>
              <a:buChar char="Ø"/>
            </a:pPr>
            <a:r>
              <a:rPr lang="en-US" dirty="0" smtClean="0"/>
              <a:t>AQ agencies noted </a:t>
            </a:r>
            <a:r>
              <a:rPr lang="en-US" b="1" dirty="0" smtClean="0">
                <a:solidFill>
                  <a:srgbClr val="3333CC"/>
                </a:solidFill>
              </a:rPr>
              <a:t>strong need for </a:t>
            </a:r>
            <a:r>
              <a:rPr lang="en-US" dirty="0" smtClean="0"/>
              <a:t>real-time TEMPO data products, along with </a:t>
            </a:r>
            <a:r>
              <a:rPr lang="en-US" b="1" dirty="0" smtClean="0">
                <a:solidFill>
                  <a:srgbClr val="3333CC"/>
                </a:solidFill>
              </a:rPr>
              <a:t>a translator between the science and end user communities for effectively preparing end users (HEALTH!) of TEMPO data</a:t>
            </a:r>
            <a:endParaRPr lang="en-US" b="1" dirty="0">
              <a:solidFill>
                <a:srgbClr val="3333CC"/>
              </a:solidFill>
            </a:endParaRPr>
          </a:p>
          <a:p>
            <a:pPr marL="457200" lvl="1" indent="0">
              <a:buNone/>
            </a:pPr>
            <a:endParaRPr lang="en-US" dirty="0" smtClean="0"/>
          </a:p>
        </p:txBody>
      </p:sp>
    </p:spTree>
    <p:extLst>
      <p:ext uri="{BB962C8B-B14F-4D97-AF65-F5344CB8AC3E}">
        <p14:creationId xmlns:p14="http://schemas.microsoft.com/office/powerpoint/2010/main" val="1318254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EA Team at UAH</a:t>
            </a:r>
            <a:endParaRPr lang="en-US" sz="5760" dirty="0">
              <a:solidFill>
                <a:srgbClr val="3333CC"/>
              </a:solidFill>
              <a:effectLst>
                <a:outerShdw blurRad="38100" dist="38100" dir="2700000" algn="tl">
                  <a:srgbClr val="000000">
                    <a:alpha val="43137"/>
                  </a:srgbClr>
                </a:outerShdw>
              </a:effectLst>
              <a:latin typeface="+mn-lt"/>
            </a:endParaRPr>
          </a:p>
        </p:txBody>
      </p:sp>
      <p:pic>
        <p:nvPicPr>
          <p:cNvPr id="1026" name="Picture 2" descr="The TEMPO team 20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2723" y="1353069"/>
            <a:ext cx="7932558" cy="539414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859964" y="6765150"/>
            <a:ext cx="4999899" cy="437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smtClean="0"/>
              <a:t>1</a:t>
            </a:r>
            <a:r>
              <a:rPr lang="en-US" sz="2400" i="1" baseline="30000" dirty="0" smtClean="0"/>
              <a:t>st</a:t>
            </a:r>
            <a:r>
              <a:rPr lang="en-US" sz="2400" i="1" dirty="0" smtClean="0"/>
              <a:t> TEMPO EA meeting in 2016 at UAH </a:t>
            </a:r>
            <a:endParaRPr lang="en-US" sz="2400" i="1" dirty="0"/>
          </a:p>
        </p:txBody>
      </p:sp>
      <p:cxnSp>
        <p:nvCxnSpPr>
          <p:cNvPr id="6" name="Straight Arrow Connector 5"/>
          <p:cNvCxnSpPr/>
          <p:nvPr/>
        </p:nvCxnSpPr>
        <p:spPr>
          <a:xfrm flipH="1">
            <a:off x="7075880" y="2111578"/>
            <a:ext cx="804466" cy="49086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984056" y="2186528"/>
            <a:ext cx="558413" cy="707271"/>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940306" y="2614738"/>
            <a:ext cx="971148" cy="73451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6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TEMPO temporal resolution</a:t>
            </a:r>
            <a:endParaRPr lang="en-US" sz="5760" dirty="0">
              <a:solidFill>
                <a:srgbClr val="3333CC"/>
              </a:solidFill>
              <a:effectLst>
                <a:outerShdw blurRad="38100" dist="38100" dir="2700000" algn="tl">
                  <a:srgbClr val="000000">
                    <a:alpha val="43137"/>
                  </a:srgbClr>
                </a:outerShdw>
              </a:effectLst>
              <a:latin typeface="+mn-lt"/>
            </a:endParaRPr>
          </a:p>
        </p:txBody>
      </p:sp>
      <p:sp>
        <p:nvSpPr>
          <p:cNvPr id="33" name="Content Placeholder 2"/>
          <p:cNvSpPr txBox="1">
            <a:spLocks/>
          </p:cNvSpPr>
          <p:nvPr/>
        </p:nvSpPr>
        <p:spPr>
          <a:xfrm>
            <a:off x="11355754" y="1615600"/>
            <a:ext cx="3149387" cy="539531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Transport of high NO</a:t>
            </a:r>
            <a:r>
              <a:rPr lang="en-US" baseline="-25000" dirty="0" smtClean="0"/>
              <a:t>2</a:t>
            </a:r>
            <a:r>
              <a:rPr lang="en-US" dirty="0" smtClean="0"/>
              <a:t> between morning and mid-day shows importance of monitoring trace gases throughout diurnal cycle</a:t>
            </a:r>
          </a:p>
          <a:p>
            <a:r>
              <a:rPr lang="en-US" dirty="0" smtClean="0"/>
              <a:t>Polar-orbiter satellites with limited daytime scans over regions are incapable of resolving the evolution of trace gases and chemistry</a:t>
            </a:r>
          </a:p>
        </p:txBody>
      </p:sp>
      <p:grpSp>
        <p:nvGrpSpPr>
          <p:cNvPr id="4" name="Group 3"/>
          <p:cNvGrpSpPr/>
          <p:nvPr/>
        </p:nvGrpSpPr>
        <p:grpSpPr>
          <a:xfrm>
            <a:off x="155575" y="1350175"/>
            <a:ext cx="11279993" cy="6098609"/>
            <a:chOff x="155575" y="1350175"/>
            <a:chExt cx="11279993" cy="6098609"/>
          </a:xfrm>
        </p:grpSpPr>
        <p:grpSp>
          <p:nvGrpSpPr>
            <p:cNvPr id="2" name="Group 1"/>
            <p:cNvGrpSpPr/>
            <p:nvPr/>
          </p:nvGrpSpPr>
          <p:grpSpPr>
            <a:xfrm>
              <a:off x="155575" y="1350175"/>
              <a:ext cx="11279993" cy="6098609"/>
              <a:chOff x="155575" y="1350175"/>
              <a:chExt cx="11279993" cy="6098609"/>
            </a:xfrm>
          </p:grpSpPr>
          <p:pic>
            <p:nvPicPr>
              <p:cNvPr id="11" name="Picture 10" descr="Diurnal_ACAM_BakersfieldARVIN_2013012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155575" y="1350175"/>
                <a:ext cx="11279993" cy="2970504"/>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6752" t="28143" r="3249" b="28142"/>
              <a:stretch/>
            </p:blipFill>
            <p:spPr>
              <a:xfrm>
                <a:off x="204562" y="4274972"/>
                <a:ext cx="10825808" cy="2735943"/>
              </a:xfrm>
              <a:prstGeom prst="rect">
                <a:avLst/>
              </a:prstGeom>
            </p:spPr>
          </p:pic>
          <p:sp>
            <p:nvSpPr>
              <p:cNvPr id="13" name="Content Placeholder 2"/>
              <p:cNvSpPr txBox="1">
                <a:spLocks/>
              </p:cNvSpPr>
              <p:nvPr/>
            </p:nvSpPr>
            <p:spPr>
              <a:xfrm>
                <a:off x="6030471" y="7011452"/>
                <a:ext cx="4999899" cy="43733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smtClean="0"/>
                  <a:t>L. </a:t>
                </a:r>
                <a:r>
                  <a:rPr lang="en-US" sz="2400" i="1" dirty="0" err="1" smtClean="0"/>
                  <a:t>Valin</a:t>
                </a:r>
                <a:r>
                  <a:rPr lang="en-US" sz="2400" i="1" dirty="0" smtClean="0"/>
                  <a:t>, 1</a:t>
                </a:r>
                <a:r>
                  <a:rPr lang="en-US" sz="2400" i="1" baseline="30000" dirty="0" smtClean="0"/>
                  <a:t>st</a:t>
                </a:r>
                <a:r>
                  <a:rPr lang="en-US" sz="2400" i="1" dirty="0" smtClean="0"/>
                  <a:t> TEMPO Applications Workshop </a:t>
                </a:r>
                <a:endParaRPr lang="en-US" sz="2400" i="1" dirty="0"/>
              </a:p>
            </p:txBody>
          </p:sp>
          <p:sp>
            <p:nvSpPr>
              <p:cNvPr id="14" name="TextBox 13"/>
              <p:cNvSpPr txBox="1"/>
              <p:nvPr/>
            </p:nvSpPr>
            <p:spPr>
              <a:xfrm>
                <a:off x="2292718" y="1594242"/>
                <a:ext cx="1439636" cy="461665"/>
              </a:xfrm>
              <a:prstGeom prst="rect">
                <a:avLst/>
              </a:prstGeom>
              <a:noFill/>
            </p:spPr>
            <p:txBody>
              <a:bodyPr wrap="square" rtlCol="0">
                <a:spAutoFit/>
              </a:bodyPr>
              <a:lstStyle/>
              <a:p>
                <a:pPr algn="r"/>
                <a:r>
                  <a:rPr lang="en-US" sz="2400" b="1" dirty="0" smtClean="0">
                    <a:latin typeface="Avenir Medium"/>
                  </a:rPr>
                  <a:t>Morning</a:t>
                </a:r>
                <a:endParaRPr lang="en-US" sz="2400" b="1" dirty="0">
                  <a:latin typeface="Avenir Medium"/>
                </a:endParaRPr>
              </a:p>
            </p:txBody>
          </p:sp>
          <p:sp>
            <p:nvSpPr>
              <p:cNvPr id="15" name="TextBox 14"/>
              <p:cNvSpPr txBox="1"/>
              <p:nvPr/>
            </p:nvSpPr>
            <p:spPr>
              <a:xfrm>
                <a:off x="5423293" y="1655576"/>
                <a:ext cx="1948544" cy="461665"/>
              </a:xfrm>
              <a:prstGeom prst="rect">
                <a:avLst/>
              </a:prstGeom>
              <a:noFill/>
            </p:spPr>
            <p:txBody>
              <a:bodyPr wrap="square" rtlCol="0">
                <a:spAutoFit/>
              </a:bodyPr>
              <a:lstStyle/>
              <a:p>
                <a:pPr algn="r"/>
                <a:r>
                  <a:rPr lang="en-US" sz="2400" b="1" dirty="0" smtClean="0">
                    <a:latin typeface="Avenir Medium"/>
                  </a:rPr>
                  <a:t>Mid-day</a:t>
                </a:r>
                <a:endParaRPr lang="en-US" sz="2400" b="1" dirty="0">
                  <a:latin typeface="Avenir Medium"/>
                </a:endParaRPr>
              </a:p>
            </p:txBody>
          </p:sp>
          <p:sp>
            <p:nvSpPr>
              <p:cNvPr id="17" name="TextBox 16"/>
              <p:cNvSpPr txBox="1"/>
              <p:nvPr/>
            </p:nvSpPr>
            <p:spPr>
              <a:xfrm>
                <a:off x="9062776" y="1615600"/>
                <a:ext cx="1948544" cy="461665"/>
              </a:xfrm>
              <a:prstGeom prst="rect">
                <a:avLst/>
              </a:prstGeom>
              <a:noFill/>
            </p:spPr>
            <p:txBody>
              <a:bodyPr wrap="square" rtlCol="0">
                <a:spAutoFit/>
              </a:bodyPr>
              <a:lstStyle/>
              <a:p>
                <a:pPr algn="r"/>
                <a:r>
                  <a:rPr lang="en-US" sz="2400" b="1" dirty="0" smtClean="0">
                    <a:latin typeface="Avenir Medium"/>
                  </a:rPr>
                  <a:t>Afternoon</a:t>
                </a:r>
                <a:endParaRPr lang="en-US" sz="2400" b="1" dirty="0">
                  <a:latin typeface="Avenir Medium"/>
                </a:endParaRPr>
              </a:p>
            </p:txBody>
          </p:sp>
          <p:sp>
            <p:nvSpPr>
              <p:cNvPr id="25" name="TextBox 24"/>
              <p:cNvSpPr txBox="1"/>
              <p:nvPr/>
            </p:nvSpPr>
            <p:spPr>
              <a:xfrm>
                <a:off x="1602278" y="5656577"/>
                <a:ext cx="1439636" cy="400110"/>
              </a:xfrm>
              <a:prstGeom prst="rect">
                <a:avLst/>
              </a:prstGeom>
              <a:noFill/>
            </p:spPr>
            <p:txBody>
              <a:bodyPr wrap="square" rtlCol="0">
                <a:spAutoFit/>
              </a:bodyPr>
              <a:lstStyle/>
              <a:p>
                <a:r>
                  <a:rPr lang="en-US" sz="2000" dirty="0" smtClean="0"/>
                  <a:t>Bakersfield</a:t>
                </a:r>
                <a:endParaRPr lang="en-US" sz="2400" dirty="0"/>
              </a:p>
            </p:txBody>
          </p:sp>
          <p:sp>
            <p:nvSpPr>
              <p:cNvPr id="26" name="TextBox 25"/>
              <p:cNvSpPr txBox="1"/>
              <p:nvPr/>
            </p:nvSpPr>
            <p:spPr>
              <a:xfrm>
                <a:off x="5188015" y="5656577"/>
                <a:ext cx="1439636" cy="400110"/>
              </a:xfrm>
              <a:prstGeom prst="rect">
                <a:avLst/>
              </a:prstGeom>
              <a:noFill/>
            </p:spPr>
            <p:txBody>
              <a:bodyPr wrap="square" rtlCol="0">
                <a:spAutoFit/>
              </a:bodyPr>
              <a:lstStyle/>
              <a:p>
                <a:r>
                  <a:rPr lang="en-US" sz="2000" dirty="0" smtClean="0"/>
                  <a:t>Bakersfield</a:t>
                </a:r>
                <a:endParaRPr lang="en-US" sz="2400" dirty="0"/>
              </a:p>
            </p:txBody>
          </p:sp>
          <p:sp>
            <p:nvSpPr>
              <p:cNvPr id="27" name="TextBox 26"/>
              <p:cNvSpPr txBox="1"/>
              <p:nvPr/>
            </p:nvSpPr>
            <p:spPr>
              <a:xfrm>
                <a:off x="9018386" y="5656577"/>
                <a:ext cx="1439636" cy="400110"/>
              </a:xfrm>
              <a:prstGeom prst="rect">
                <a:avLst/>
              </a:prstGeom>
              <a:noFill/>
            </p:spPr>
            <p:txBody>
              <a:bodyPr wrap="square" rtlCol="0">
                <a:spAutoFit/>
              </a:bodyPr>
              <a:lstStyle/>
              <a:p>
                <a:r>
                  <a:rPr lang="en-US" sz="2000" dirty="0" smtClean="0"/>
                  <a:t>Bakersfield</a:t>
                </a:r>
                <a:endParaRPr lang="en-US" sz="2400" dirty="0"/>
              </a:p>
            </p:txBody>
          </p:sp>
          <p:sp>
            <p:nvSpPr>
              <p:cNvPr id="28" name="TextBox 27"/>
              <p:cNvSpPr txBox="1"/>
              <p:nvPr/>
            </p:nvSpPr>
            <p:spPr>
              <a:xfrm>
                <a:off x="1513114" y="2916852"/>
                <a:ext cx="1439636" cy="400110"/>
              </a:xfrm>
              <a:prstGeom prst="rect">
                <a:avLst/>
              </a:prstGeom>
              <a:noFill/>
            </p:spPr>
            <p:txBody>
              <a:bodyPr wrap="square" rtlCol="0">
                <a:spAutoFit/>
              </a:bodyPr>
              <a:lstStyle/>
              <a:p>
                <a:r>
                  <a:rPr lang="en-US" sz="2000" dirty="0" smtClean="0"/>
                  <a:t>Bakersfield</a:t>
                </a:r>
                <a:endParaRPr lang="en-US" sz="2400" dirty="0"/>
              </a:p>
            </p:txBody>
          </p:sp>
          <p:sp>
            <p:nvSpPr>
              <p:cNvPr id="29" name="TextBox 28"/>
              <p:cNvSpPr txBox="1"/>
              <p:nvPr/>
            </p:nvSpPr>
            <p:spPr>
              <a:xfrm>
                <a:off x="5211659" y="2904977"/>
                <a:ext cx="1439636" cy="400110"/>
              </a:xfrm>
              <a:prstGeom prst="rect">
                <a:avLst/>
              </a:prstGeom>
              <a:noFill/>
            </p:spPr>
            <p:txBody>
              <a:bodyPr wrap="square" rtlCol="0">
                <a:spAutoFit/>
              </a:bodyPr>
              <a:lstStyle/>
              <a:p>
                <a:r>
                  <a:rPr lang="en-US" sz="2000" dirty="0" smtClean="0"/>
                  <a:t>Bakersfield</a:t>
                </a:r>
                <a:endParaRPr lang="en-US" sz="2400" dirty="0"/>
              </a:p>
            </p:txBody>
          </p:sp>
          <p:sp>
            <p:nvSpPr>
              <p:cNvPr id="30" name="TextBox 29"/>
              <p:cNvSpPr txBox="1"/>
              <p:nvPr/>
            </p:nvSpPr>
            <p:spPr>
              <a:xfrm>
                <a:off x="8910204" y="2904977"/>
                <a:ext cx="1439636" cy="400110"/>
              </a:xfrm>
              <a:prstGeom prst="rect">
                <a:avLst/>
              </a:prstGeom>
              <a:noFill/>
            </p:spPr>
            <p:txBody>
              <a:bodyPr wrap="square" rtlCol="0">
                <a:spAutoFit/>
              </a:bodyPr>
              <a:lstStyle/>
              <a:p>
                <a:r>
                  <a:rPr lang="en-US" sz="2000" dirty="0" smtClean="0"/>
                  <a:t>Bakersfield</a:t>
                </a:r>
                <a:endParaRPr lang="en-US" sz="2400" dirty="0"/>
              </a:p>
            </p:txBody>
          </p:sp>
          <p:sp>
            <p:nvSpPr>
              <p:cNvPr id="31" name="TextBox 30"/>
              <p:cNvSpPr txBox="1"/>
              <p:nvPr/>
            </p:nvSpPr>
            <p:spPr>
              <a:xfrm>
                <a:off x="9448209" y="6352466"/>
                <a:ext cx="1803262" cy="646331"/>
              </a:xfrm>
              <a:prstGeom prst="rect">
                <a:avLst/>
              </a:prstGeom>
              <a:noFill/>
            </p:spPr>
            <p:txBody>
              <a:bodyPr wrap="square" rtlCol="0">
                <a:spAutoFit/>
              </a:bodyPr>
              <a:lstStyle/>
              <a:p>
                <a:r>
                  <a:rPr lang="en-US" dirty="0" smtClean="0"/>
                  <a:t>Courtesy of EPA/NERL/CED</a:t>
                </a:r>
                <a:endParaRPr lang="en-US" sz="2000" dirty="0"/>
              </a:p>
            </p:txBody>
          </p:sp>
          <p:sp>
            <p:nvSpPr>
              <p:cNvPr id="32" name="TextBox 31"/>
              <p:cNvSpPr txBox="1"/>
              <p:nvPr/>
            </p:nvSpPr>
            <p:spPr>
              <a:xfrm>
                <a:off x="7470976" y="3605214"/>
                <a:ext cx="2267228" cy="646331"/>
              </a:xfrm>
              <a:prstGeom prst="rect">
                <a:avLst/>
              </a:prstGeom>
              <a:noFill/>
            </p:spPr>
            <p:txBody>
              <a:bodyPr wrap="square" rtlCol="0">
                <a:spAutoFit/>
              </a:bodyPr>
              <a:lstStyle/>
              <a:p>
                <a:r>
                  <a:rPr lang="en-US" dirty="0" smtClean="0"/>
                  <a:t>Data courtesy of NASA-GSFC (S. </a:t>
                </a:r>
                <a:r>
                  <a:rPr lang="en-US" dirty="0" err="1" smtClean="0"/>
                  <a:t>Janz</a:t>
                </a:r>
                <a:r>
                  <a:rPr lang="en-US" dirty="0" smtClean="0"/>
                  <a:t>) </a:t>
                </a:r>
                <a:endParaRPr lang="en-US" sz="2000" dirty="0"/>
              </a:p>
            </p:txBody>
          </p:sp>
        </p:grpSp>
        <p:cxnSp>
          <p:nvCxnSpPr>
            <p:cNvPr id="35" name="Straight Arrow Connector 34"/>
            <p:cNvCxnSpPr/>
            <p:nvPr/>
          </p:nvCxnSpPr>
          <p:spPr>
            <a:xfrm>
              <a:off x="328202" y="3377523"/>
              <a:ext cx="898070" cy="778443"/>
            </a:xfrm>
            <a:prstGeom prst="straightConnector1">
              <a:avLst/>
            </a:prstGeom>
            <a:ln w="41275">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2460000">
              <a:off x="333451" y="3373482"/>
              <a:ext cx="1785640" cy="646331"/>
            </a:xfrm>
            <a:prstGeom prst="rect">
              <a:avLst/>
            </a:prstGeom>
            <a:noFill/>
          </p:spPr>
          <p:txBody>
            <a:bodyPr wrap="square" rtlCol="0">
              <a:spAutoFit/>
            </a:bodyPr>
            <a:lstStyle/>
            <a:p>
              <a:r>
                <a:rPr lang="en-US" sz="3600" dirty="0" smtClean="0">
                  <a:latin typeface="Avenir Book"/>
                </a:rPr>
                <a:t>Wind</a:t>
              </a:r>
              <a:endParaRPr lang="en-US" sz="3600" b="1" dirty="0">
                <a:latin typeface="Avenir Book"/>
              </a:endParaRPr>
            </a:p>
          </p:txBody>
        </p:sp>
      </p:grpSp>
    </p:spTree>
    <p:extLst>
      <p:ext uri="{BB962C8B-B14F-4D97-AF65-F5344CB8AC3E}">
        <p14:creationId xmlns:p14="http://schemas.microsoft.com/office/powerpoint/2010/main" val="1758586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TEMPO spatial resolution</a:t>
            </a:r>
            <a:endParaRPr lang="en-US" sz="5760" dirty="0">
              <a:solidFill>
                <a:srgbClr val="3333CC"/>
              </a:solidFill>
              <a:effectLst>
                <a:outerShdw blurRad="38100" dist="38100" dir="2700000" algn="tl">
                  <a:srgbClr val="000000">
                    <a:alpha val="43137"/>
                  </a:srgbClr>
                </a:outerShdw>
              </a:effectLst>
              <a:latin typeface="+mn-lt"/>
            </a:endParaRPr>
          </a:p>
        </p:txBody>
      </p:sp>
      <p:sp>
        <p:nvSpPr>
          <p:cNvPr id="24" name="Content Placeholder 2"/>
          <p:cNvSpPr txBox="1">
            <a:spLocks/>
          </p:cNvSpPr>
          <p:nvPr/>
        </p:nvSpPr>
        <p:spPr>
          <a:xfrm>
            <a:off x="307975" y="5201573"/>
            <a:ext cx="8841349" cy="243263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Spatial resolution of legacy AQ missions incapable of resolving fine-scale </a:t>
            </a:r>
            <a:r>
              <a:rPr lang="en-US" dirty="0" smtClean="0"/>
              <a:t>emissions</a:t>
            </a:r>
          </a:p>
          <a:p>
            <a:r>
              <a:rPr lang="en-US" dirty="0" smtClean="0"/>
              <a:t>New-generation TROPOMI sensor can resolve fine-scale emissions but still limited in temporal resolution (polar-orbit)</a:t>
            </a:r>
            <a:endParaRPr lang="en-US" dirty="0"/>
          </a:p>
          <a:p>
            <a:r>
              <a:rPr lang="en-US" dirty="0" smtClean="0"/>
              <a:t>TEMPO’s high spatial resolution (2.1 x 4.7 km</a:t>
            </a:r>
            <a:r>
              <a:rPr lang="en-US" baseline="30000" dirty="0" smtClean="0"/>
              <a:t>2</a:t>
            </a:r>
            <a:r>
              <a:rPr lang="en-US" dirty="0" smtClean="0"/>
              <a:t>) will lead to drastic improvement in monitoring emission source regions</a:t>
            </a:r>
          </a:p>
        </p:txBody>
      </p:sp>
      <p:grpSp>
        <p:nvGrpSpPr>
          <p:cNvPr id="17" name="Group 16"/>
          <p:cNvGrpSpPr/>
          <p:nvPr/>
        </p:nvGrpSpPr>
        <p:grpSpPr>
          <a:xfrm>
            <a:off x="352945" y="1378812"/>
            <a:ext cx="13981658" cy="3602646"/>
            <a:chOff x="0" y="1882385"/>
            <a:chExt cx="13981658" cy="3602646"/>
          </a:xfrm>
        </p:grpSpPr>
        <p:pic>
          <p:nvPicPr>
            <p:cNvPr id="15" name="Picture 14"/>
            <p:cNvPicPr>
              <a:picLocks noChangeAspect="1"/>
            </p:cNvPicPr>
            <p:nvPr/>
          </p:nvPicPr>
          <p:blipFill>
            <a:blip r:embed="rId7"/>
            <a:stretch>
              <a:fillRect/>
            </a:stretch>
          </p:blipFill>
          <p:spPr>
            <a:xfrm>
              <a:off x="0" y="1882385"/>
              <a:ext cx="13926989" cy="3602646"/>
            </a:xfrm>
            <a:prstGeom prst="rect">
              <a:avLst/>
            </a:prstGeom>
          </p:spPr>
        </p:pic>
        <p:sp>
          <p:nvSpPr>
            <p:cNvPr id="27" name="TextBox 9"/>
            <p:cNvSpPr txBox="1"/>
            <p:nvPr/>
          </p:nvSpPr>
          <p:spPr>
            <a:xfrm rot="5400000">
              <a:off x="13268697" y="3304406"/>
              <a:ext cx="878016" cy="547906"/>
            </a:xfrm>
            <a:prstGeom prst="rect">
              <a:avLst/>
            </a:prstGeom>
            <a:noFill/>
          </p:spPr>
          <p:txBody>
            <a:bodyPr wrap="square" rtlCol="0">
              <a:noAutofit/>
            </a:bodyPr>
            <a:lstStyle/>
            <a:p>
              <a:pPr marL="0" marR="0">
                <a:spcBef>
                  <a:spcPts val="0"/>
                </a:spcBef>
                <a:spcAft>
                  <a:spcPts val="0"/>
                </a:spcAft>
              </a:pPr>
              <a:r>
                <a:rPr lang="en-US" sz="3200" b="1" dirty="0" smtClean="0">
                  <a:ea typeface="Times New Roman" panose="02020603050405020304" pitchFamily="18" charset="0"/>
                  <a:cs typeface="Times New Roman" panose="02020603050405020304" pitchFamily="18" charset="0"/>
                </a:rPr>
                <a:t>NO</a:t>
              </a:r>
              <a:r>
                <a:rPr lang="en-US" sz="3200" b="1" baseline="-25000" dirty="0" smtClean="0">
                  <a:ea typeface="Times New Roman" panose="02020603050405020304" pitchFamily="18" charset="0"/>
                  <a:cs typeface="Times New Roman" panose="02020603050405020304" pitchFamily="18" charset="0"/>
                </a:rPr>
                <a:t>2</a:t>
              </a:r>
              <a:endParaRPr lang="en-US" sz="3200" b="1" dirty="0">
                <a:effectLst/>
                <a:ea typeface="Times New Roman" panose="02020603050405020304" pitchFamily="18" charset="0"/>
              </a:endParaRPr>
            </a:p>
          </p:txBody>
        </p:sp>
      </p:grpSp>
      <p:grpSp>
        <p:nvGrpSpPr>
          <p:cNvPr id="28" name="Group 27"/>
          <p:cNvGrpSpPr/>
          <p:nvPr/>
        </p:nvGrpSpPr>
        <p:grpSpPr>
          <a:xfrm>
            <a:off x="9513813" y="4334778"/>
            <a:ext cx="4501848" cy="3291157"/>
            <a:chOff x="9513813" y="4334778"/>
            <a:chExt cx="4501848" cy="3291157"/>
          </a:xfrm>
        </p:grpSpPr>
        <p:pic>
          <p:nvPicPr>
            <p:cNvPr id="25" name="Picture 24"/>
            <p:cNvPicPr>
              <a:picLocks noChangeAspect="1"/>
            </p:cNvPicPr>
            <p:nvPr/>
          </p:nvPicPr>
          <p:blipFill rotWithShape="1">
            <a:blip r:embed="rId8"/>
            <a:srcRect l="4188" r="4122"/>
            <a:stretch/>
          </p:blipFill>
          <p:spPr>
            <a:xfrm>
              <a:off x="9513813" y="4334778"/>
              <a:ext cx="4501848" cy="3291157"/>
            </a:xfrm>
            <a:prstGeom prst="rect">
              <a:avLst/>
            </a:prstGeom>
          </p:spPr>
        </p:pic>
        <p:sp>
          <p:nvSpPr>
            <p:cNvPr id="26" name="TextBox 9"/>
            <p:cNvSpPr txBox="1"/>
            <p:nvPr/>
          </p:nvSpPr>
          <p:spPr>
            <a:xfrm>
              <a:off x="11777732" y="4429400"/>
              <a:ext cx="2237929" cy="858470"/>
            </a:xfrm>
            <a:prstGeom prst="rect">
              <a:avLst/>
            </a:prstGeom>
            <a:noFill/>
          </p:spPr>
          <p:txBody>
            <a:bodyPr wrap="square" rtlCol="0">
              <a:noAutofit/>
            </a:bodyPr>
            <a:lstStyle/>
            <a:p>
              <a:pPr marL="0" marR="0">
                <a:spcBef>
                  <a:spcPts val="0"/>
                </a:spcBef>
                <a:spcAft>
                  <a:spcPts val="0"/>
                </a:spcAft>
              </a:pPr>
              <a:r>
                <a:rPr lang="en-US" sz="2000" b="1" kern="1200" dirty="0">
                  <a:solidFill>
                    <a:srgbClr val="FF0000"/>
                  </a:solidFill>
                  <a:effectLst/>
                  <a:ea typeface="Times New Roman" panose="02020603050405020304" pitchFamily="18" charset="0"/>
                  <a:cs typeface="Times New Roman" panose="02020603050405020304" pitchFamily="18" charset="0"/>
                </a:rPr>
                <a:t>~1/300 of GOME-2</a:t>
              </a:r>
              <a:endParaRPr lang="en-US" sz="2000" dirty="0">
                <a:effectLst/>
                <a:ea typeface="Times New Roman" panose="02020603050405020304" pitchFamily="18" charset="0"/>
              </a:endParaRPr>
            </a:p>
            <a:p>
              <a:pPr marL="0" marR="0">
                <a:spcBef>
                  <a:spcPts val="0"/>
                </a:spcBef>
                <a:spcAft>
                  <a:spcPts val="0"/>
                </a:spcAft>
              </a:pPr>
              <a:r>
                <a:rPr lang="en-US" sz="2000" b="1" kern="1200" dirty="0">
                  <a:solidFill>
                    <a:srgbClr val="FF0000"/>
                  </a:solidFill>
                  <a:effectLst/>
                  <a:ea typeface="Times New Roman" panose="02020603050405020304" pitchFamily="18" charset="0"/>
                  <a:cs typeface="Times New Roman" panose="02020603050405020304" pitchFamily="18" charset="0"/>
                </a:rPr>
                <a:t>~1/30 of OMI</a:t>
              </a:r>
              <a:endParaRPr lang="en-US" sz="2000" dirty="0">
                <a:effectLst/>
                <a:ea typeface="Times New Roman" panose="02020603050405020304" pitchFamily="18" charset="0"/>
              </a:endParaRPr>
            </a:p>
          </p:txBody>
        </p:sp>
      </p:grpSp>
      <p:sp>
        <p:nvSpPr>
          <p:cNvPr id="30" name="Content Placeholder 2"/>
          <p:cNvSpPr txBox="1">
            <a:spLocks/>
          </p:cNvSpPr>
          <p:nvPr/>
        </p:nvSpPr>
        <p:spPr>
          <a:xfrm>
            <a:off x="2702999" y="1047954"/>
            <a:ext cx="3010461" cy="437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err="1" smtClean="0"/>
              <a:t>Valin</a:t>
            </a:r>
            <a:r>
              <a:rPr lang="en-US" sz="2400" i="1" dirty="0" smtClean="0"/>
              <a:t> et al. (ACP 2011)</a:t>
            </a:r>
            <a:endParaRPr lang="en-US" sz="2400" i="1" dirty="0"/>
          </a:p>
        </p:txBody>
      </p:sp>
    </p:spTree>
    <p:extLst>
      <p:ext uri="{BB962C8B-B14F-4D97-AF65-F5344CB8AC3E}">
        <p14:creationId xmlns:p14="http://schemas.microsoft.com/office/powerpoint/2010/main" val="42727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 TEMPO EA Meetings and Health</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2" name="Content Placeholder 2"/>
          <p:cNvSpPr txBox="1">
            <a:spLocks/>
          </p:cNvSpPr>
          <p:nvPr/>
        </p:nvSpPr>
        <p:spPr>
          <a:xfrm>
            <a:off x="307975" y="1320986"/>
            <a:ext cx="14007632" cy="47050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Pertinent health-related remarks from 2016 EA Meeting:</a:t>
            </a:r>
          </a:p>
          <a:p>
            <a:pPr marL="914400" lvl="1" indent="-457200">
              <a:buFont typeface="+mj-lt"/>
              <a:buAutoNum type="arabicPeriod"/>
            </a:pPr>
            <a:r>
              <a:rPr lang="en-US" dirty="0"/>
              <a:t>High temporal resolution, expected accuracy, and spatial coverage of TEMPO data will benefit acute health effect </a:t>
            </a:r>
            <a:r>
              <a:rPr lang="en-US" dirty="0" smtClean="0"/>
              <a:t>studies of O</a:t>
            </a:r>
            <a:r>
              <a:rPr lang="en-US" baseline="-25000" dirty="0" smtClean="0"/>
              <a:t>3</a:t>
            </a:r>
            <a:r>
              <a:rPr lang="en-US" dirty="0" smtClean="0"/>
              <a:t> and NO</a:t>
            </a:r>
            <a:r>
              <a:rPr lang="en-US" baseline="-25000" dirty="0" smtClean="0"/>
              <a:t>2</a:t>
            </a:r>
            <a:endParaRPr lang="en-US" dirty="0"/>
          </a:p>
          <a:p>
            <a:pPr marL="914400" lvl="1" indent="-457200">
              <a:buFont typeface="+mj-lt"/>
              <a:buAutoNum type="arabicPeriod"/>
            </a:pPr>
            <a:r>
              <a:rPr lang="en-US" dirty="0" smtClean="0"/>
              <a:t>Spatial resolution will also benefit studies of O</a:t>
            </a:r>
            <a:r>
              <a:rPr lang="en-US" baseline="-25000" dirty="0" smtClean="0"/>
              <a:t>3</a:t>
            </a:r>
            <a:r>
              <a:rPr lang="en-US" dirty="0" smtClean="0"/>
              <a:t>, but not adequate for studying acute health effects of NO</a:t>
            </a:r>
            <a:r>
              <a:rPr lang="en-US" baseline="-25000" dirty="0" smtClean="0"/>
              <a:t>2</a:t>
            </a:r>
            <a:r>
              <a:rPr lang="en-US" dirty="0" smtClean="0"/>
              <a:t>, so need to develop models to improve spatial resolution of TEMPO</a:t>
            </a:r>
          </a:p>
          <a:p>
            <a:pPr marL="914400" lvl="1" indent="-457200">
              <a:buFont typeface="+mj-lt"/>
              <a:buAutoNum type="arabicPeriod"/>
            </a:pPr>
            <a:r>
              <a:rPr lang="en-US" dirty="0" smtClean="0"/>
              <a:t>TEMPO tropospheric trace gas retrievals must be converted to surface-level concentrations for studying acute health effects</a:t>
            </a:r>
          </a:p>
          <a:p>
            <a:pPr marL="914400" lvl="1" indent="-457200">
              <a:buFont typeface="+mj-lt"/>
              <a:buAutoNum type="arabicPeriod"/>
            </a:pPr>
            <a:r>
              <a:rPr lang="en-US" dirty="0" smtClean="0"/>
              <a:t>Given its baseline mission length of less than 2 years, TEMPO observations will not be appropriate for studying chronic effects (e.g., heart attacks linked to long-term exposure)</a:t>
            </a:r>
          </a:p>
          <a:p>
            <a:pPr lvl="2">
              <a:buFont typeface="Wingdings" panose="05000000000000000000" pitchFamily="2" charset="2"/>
              <a:buChar char="Ø"/>
            </a:pPr>
            <a:r>
              <a:rPr lang="en-US" sz="2400" b="1" dirty="0" smtClean="0">
                <a:solidFill>
                  <a:srgbClr val="3333CC"/>
                </a:solidFill>
              </a:rPr>
              <a:t>Importance of extending mission lifetime, TEMPO is built to last 10+ years!  </a:t>
            </a:r>
          </a:p>
          <a:p>
            <a:pPr marL="971550" lvl="1" indent="-514350">
              <a:buFont typeface="+mj-lt"/>
              <a:buAutoNum type="arabicPeriod"/>
            </a:pPr>
            <a:r>
              <a:rPr lang="en-US" dirty="0" smtClean="0"/>
              <a:t>TEMPO spatial resolution is not adequate for health data which is characterized by county or zip code and lack of nighttime coverage of TEMPO could be a concern for NO</a:t>
            </a:r>
            <a:r>
              <a:rPr lang="en-US" baseline="-25000" dirty="0" smtClean="0"/>
              <a:t>2</a:t>
            </a:r>
            <a:endParaRPr lang="en-US" dirty="0" smtClean="0"/>
          </a:p>
          <a:p>
            <a:pPr lvl="2">
              <a:buFont typeface="Wingdings" panose="05000000000000000000" pitchFamily="2" charset="2"/>
              <a:buChar char="Ø"/>
            </a:pPr>
            <a:endParaRPr lang="en-US" sz="2400" b="1" dirty="0">
              <a:solidFill>
                <a:srgbClr val="3333CC"/>
              </a:solidFill>
            </a:endParaRPr>
          </a:p>
        </p:txBody>
      </p:sp>
    </p:spTree>
    <p:extLst>
      <p:ext uri="{BB962C8B-B14F-4D97-AF65-F5344CB8AC3E}">
        <p14:creationId xmlns:p14="http://schemas.microsoft.com/office/powerpoint/2010/main" val="2679862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 TEMPO EA Meetings and Health</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2" name="Content Placeholder 2"/>
          <p:cNvSpPr txBox="1">
            <a:spLocks/>
          </p:cNvSpPr>
          <p:nvPr/>
        </p:nvSpPr>
        <p:spPr>
          <a:xfrm>
            <a:off x="307975" y="1320985"/>
            <a:ext cx="14007632" cy="6313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Pertinent </a:t>
            </a:r>
            <a:r>
              <a:rPr lang="en-US" dirty="0"/>
              <a:t>health-related remarks from </a:t>
            </a:r>
            <a:r>
              <a:rPr lang="en-US" dirty="0" smtClean="0"/>
              <a:t>2018 </a:t>
            </a:r>
            <a:r>
              <a:rPr lang="en-US" dirty="0"/>
              <a:t>EA Meeting:</a:t>
            </a:r>
          </a:p>
          <a:p>
            <a:pPr marL="914400" lvl="1" indent="-457200">
              <a:buFont typeface="+mj-lt"/>
              <a:buAutoNum type="arabicPeriod"/>
            </a:pPr>
            <a:r>
              <a:rPr lang="en-US" dirty="0" smtClean="0"/>
              <a:t>TEMPO data will create a body of data describing surface-level characteristics and diurnal variations of criteria pollutants and UVB rays (associated with malignancies of the skin)</a:t>
            </a:r>
          </a:p>
          <a:p>
            <a:pPr marL="914400" lvl="1" indent="-457200">
              <a:buFont typeface="+mj-lt"/>
              <a:buAutoNum type="arabicPeriod"/>
            </a:pPr>
            <a:r>
              <a:rPr lang="en-US" dirty="0" smtClean="0"/>
              <a:t>TEMPO data is capable of improving the quality of research on the public health impact of pollutants by better addressing existing spatiotemporal confounders, while reducing gaps in the comprehension of pollutants and health relationships </a:t>
            </a:r>
          </a:p>
          <a:p>
            <a:pPr marL="914400" lvl="1" indent="-457200">
              <a:buFont typeface="+mj-lt"/>
              <a:buAutoNum type="arabicPeriod"/>
            </a:pPr>
            <a:r>
              <a:rPr lang="en-US" dirty="0" smtClean="0"/>
              <a:t>Special observations at higher temporal resolution will level the balance of health and AQ data in models used in epidemiological studies, which can improve research designs and increase our understanding of the relationships between surface-level exposures and public health indicators</a:t>
            </a:r>
          </a:p>
          <a:p>
            <a:pPr marL="914400" lvl="1" indent="-457200">
              <a:buFont typeface="+mj-lt"/>
              <a:buAutoNum type="arabicPeriod"/>
            </a:pPr>
            <a:r>
              <a:rPr lang="en-US" dirty="0" smtClean="0"/>
              <a:t>Baseline products will address questions that arise in caring for patients who may be susceptible to health changes associated with increased pollutants</a:t>
            </a:r>
          </a:p>
          <a:p>
            <a:pPr marL="914400" lvl="1" indent="-457200">
              <a:buFont typeface="+mj-lt"/>
              <a:buAutoNum type="arabicPeriod"/>
            </a:pPr>
            <a:r>
              <a:rPr lang="en-US" b="1" dirty="0" smtClean="0">
                <a:solidFill>
                  <a:srgbClr val="3333CC"/>
                </a:solidFill>
              </a:rPr>
              <a:t>A public health workshop on TEMPO data was strongly encouraged!</a:t>
            </a:r>
          </a:p>
          <a:p>
            <a:r>
              <a:rPr lang="en-US" dirty="0" smtClean="0"/>
              <a:t>4 </a:t>
            </a:r>
            <a:r>
              <a:rPr lang="en-US" dirty="0"/>
              <a:t>core application areas of TEMPO mission:  </a:t>
            </a:r>
            <a:r>
              <a:rPr lang="en-US" b="1" dirty="0"/>
              <a:t>(1) </a:t>
            </a:r>
            <a:r>
              <a:rPr lang="en-US" dirty="0"/>
              <a:t>Air-Quality Forecasting;  </a:t>
            </a:r>
            <a:r>
              <a:rPr lang="en-US" b="1" dirty="0"/>
              <a:t>(2) </a:t>
            </a:r>
            <a:r>
              <a:rPr lang="en-US" dirty="0"/>
              <a:t>Planning and Assessment;  </a:t>
            </a:r>
            <a:r>
              <a:rPr lang="en-US" b="1" dirty="0"/>
              <a:t>(3)</a:t>
            </a:r>
            <a:r>
              <a:rPr lang="en-US" dirty="0"/>
              <a:t> Emissions;  </a:t>
            </a:r>
            <a:r>
              <a:rPr lang="en-US" b="1" dirty="0">
                <a:solidFill>
                  <a:srgbClr val="3333CC"/>
                </a:solidFill>
              </a:rPr>
              <a:t>(4)</a:t>
            </a:r>
            <a:r>
              <a:rPr lang="en-US" dirty="0"/>
              <a:t> </a:t>
            </a:r>
            <a:r>
              <a:rPr lang="en-US" b="1" dirty="0">
                <a:solidFill>
                  <a:srgbClr val="3333CC"/>
                </a:solidFill>
              </a:rPr>
              <a:t>Health</a:t>
            </a:r>
            <a:r>
              <a:rPr lang="en-US" dirty="0"/>
              <a:t>, Agricultural, and </a:t>
            </a:r>
            <a:r>
              <a:rPr lang="en-US" dirty="0" smtClean="0"/>
              <a:t>Environmental</a:t>
            </a:r>
          </a:p>
          <a:p>
            <a:pPr lvl="1">
              <a:buFont typeface="Wingdings" panose="05000000000000000000" pitchFamily="2" charset="2"/>
              <a:buChar char="Ø"/>
            </a:pPr>
            <a:r>
              <a:rPr lang="en-US" b="1" dirty="0" smtClean="0">
                <a:solidFill>
                  <a:srgbClr val="3333CC"/>
                </a:solidFill>
              </a:rPr>
              <a:t>Due to tremendous capability of TEMPO for advancing health studies and applications, I recommend designating Health as a separate application area</a:t>
            </a:r>
            <a:endParaRPr lang="en-US" b="1" dirty="0">
              <a:solidFill>
                <a:srgbClr val="3333CC"/>
              </a:solidFill>
            </a:endParaRPr>
          </a:p>
        </p:txBody>
      </p:sp>
    </p:spTree>
    <p:extLst>
      <p:ext uri="{BB962C8B-B14F-4D97-AF65-F5344CB8AC3E}">
        <p14:creationId xmlns:p14="http://schemas.microsoft.com/office/powerpoint/2010/main" val="3684865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TEMPO Public Health Conference</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1" name="Content Placeholder 2"/>
          <p:cNvSpPr txBox="1">
            <a:spLocks/>
          </p:cNvSpPr>
          <p:nvPr/>
        </p:nvSpPr>
        <p:spPr>
          <a:xfrm>
            <a:off x="307975" y="1320985"/>
            <a:ext cx="14007632" cy="34458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Focused forum with following goals:</a:t>
            </a:r>
          </a:p>
          <a:p>
            <a:pPr marL="914400" lvl="1" indent="-457200">
              <a:buFont typeface="+mj-lt"/>
              <a:buAutoNum type="arabicPeriod"/>
            </a:pPr>
            <a:r>
              <a:rPr lang="en-US" sz="2800" dirty="0"/>
              <a:t>P</a:t>
            </a:r>
            <a:r>
              <a:rPr lang="en-US" sz="2800" dirty="0" smtClean="0"/>
              <a:t>resent TEMPO mission, data, and capabilities to health end users and stakeholders</a:t>
            </a:r>
          </a:p>
          <a:p>
            <a:pPr marL="914400" lvl="1" indent="-457200">
              <a:buFont typeface="+mj-lt"/>
              <a:buAutoNum type="arabicPeriod"/>
            </a:pPr>
            <a:r>
              <a:rPr lang="en-US" sz="2800" dirty="0" smtClean="0"/>
              <a:t>Define needs of health community for effectively using and applying TEMPO data</a:t>
            </a:r>
          </a:p>
          <a:p>
            <a:pPr marL="914400" lvl="1" indent="-457200">
              <a:buFont typeface="+mj-lt"/>
              <a:buAutoNum type="arabicPeriod"/>
            </a:pPr>
            <a:r>
              <a:rPr lang="en-US" sz="2800" dirty="0" smtClean="0"/>
              <a:t>Discuss necessary next steps for ensuring these needs are met during pre-launch phase of mission</a:t>
            </a:r>
          </a:p>
          <a:p>
            <a:r>
              <a:rPr lang="en-US" sz="3200" dirty="0" smtClean="0"/>
              <a:t>Discuss synergy of TEMPO and MAIA missions for further advancing health studies and applications </a:t>
            </a:r>
          </a:p>
        </p:txBody>
      </p:sp>
      <p:sp>
        <p:nvSpPr>
          <p:cNvPr id="13" name="Content Placeholder 2"/>
          <p:cNvSpPr txBox="1">
            <a:spLocks/>
          </p:cNvSpPr>
          <p:nvPr/>
        </p:nvSpPr>
        <p:spPr>
          <a:xfrm rot="20858020">
            <a:off x="2193319" y="5075683"/>
            <a:ext cx="10601206" cy="10696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3333CC"/>
                </a:solidFill>
              </a:rPr>
              <a:t>Your input during pre-launch phase of mission is critical! </a:t>
            </a:r>
          </a:p>
        </p:txBody>
      </p:sp>
    </p:spTree>
    <p:extLst>
      <p:ext uri="{BB962C8B-B14F-4D97-AF65-F5344CB8AC3E}">
        <p14:creationId xmlns:p14="http://schemas.microsoft.com/office/powerpoint/2010/main" val="285537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alpha val="75000"/>
                <a:lumMod val="75000"/>
                <a:lumOff val="25000"/>
              </a:schemeClr>
            </a:gs>
            <a:gs pos="99000">
              <a:schemeClr val="accent1">
                <a:lumMod val="45000"/>
                <a:lumOff val="55000"/>
              </a:schemeClr>
            </a:gs>
            <a:gs pos="100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0" descr="Temp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870" y="65087"/>
            <a:ext cx="1147930" cy="10914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20221" y="7634208"/>
            <a:ext cx="4574073" cy="424732"/>
          </a:xfrm>
          <a:prstGeom prst="rect">
            <a:avLst/>
          </a:prstGeom>
        </p:spPr>
        <p:txBody>
          <a:bodyPr wrap="none">
            <a:spAutoFit/>
          </a:bodyPr>
          <a:lstStyle/>
          <a:p>
            <a:r>
              <a:rPr lang="en-US" sz="2160" dirty="0">
                <a:hlinkClick r:id="rId3"/>
              </a:rPr>
              <a:t>https://weather.msfc.nasa.gov/tempo/</a:t>
            </a:r>
            <a:endParaRPr lang="en-US" sz="216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54" y="7488266"/>
            <a:ext cx="806647" cy="66951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22" y="7657756"/>
            <a:ext cx="1767048" cy="377636"/>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25" y="77787"/>
            <a:ext cx="937387" cy="1080910"/>
          </a:xfrm>
          <a:prstGeom prst="rect">
            <a:avLst/>
          </a:prstGeom>
        </p:spPr>
      </p:pic>
      <p:sp>
        <p:nvSpPr>
          <p:cNvPr id="23" name="Title 3"/>
          <p:cNvSpPr txBox="1">
            <a:spLocks/>
          </p:cNvSpPr>
          <p:nvPr/>
        </p:nvSpPr>
        <p:spPr>
          <a:xfrm>
            <a:off x="1513114" y="146697"/>
            <a:ext cx="11615058" cy="100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760" dirty="0" smtClean="0">
                <a:solidFill>
                  <a:srgbClr val="3333CC"/>
                </a:solidFill>
                <a:effectLst>
                  <a:outerShdw blurRad="38100" dist="38100" dir="2700000" algn="tl">
                    <a:srgbClr val="000000">
                      <a:alpha val="43137"/>
                    </a:srgbClr>
                  </a:outerShdw>
                </a:effectLst>
                <a:latin typeface="+mn-lt"/>
              </a:rPr>
              <a:t>TEMPO EA Objectives (1)</a:t>
            </a:r>
            <a:endParaRPr lang="en-US" sz="5760" dirty="0">
              <a:solidFill>
                <a:srgbClr val="3333CC"/>
              </a:solidFill>
              <a:effectLst>
                <a:outerShdw blurRad="38100" dist="38100" dir="2700000" algn="tl">
                  <a:srgbClr val="000000">
                    <a:alpha val="43137"/>
                  </a:srgbClr>
                </a:outerShdw>
              </a:effectLst>
              <a:latin typeface="+mn-lt"/>
            </a:endParaRPr>
          </a:p>
        </p:txBody>
      </p:sp>
      <p:sp>
        <p:nvSpPr>
          <p:cNvPr id="12" name="Content Placeholder 2"/>
          <p:cNvSpPr txBox="1">
            <a:spLocks/>
          </p:cNvSpPr>
          <p:nvPr/>
        </p:nvSpPr>
        <p:spPr>
          <a:xfrm>
            <a:off x="4844221" y="1657397"/>
            <a:ext cx="9594574" cy="527348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Objective </a:t>
            </a:r>
            <a:r>
              <a:rPr lang="en-US" b="1" dirty="0"/>
              <a:t>1: </a:t>
            </a:r>
            <a:r>
              <a:rPr lang="en-US" dirty="0"/>
              <a:t>Fully utilize synthetic TEMPO </a:t>
            </a:r>
            <a:r>
              <a:rPr lang="en-US" dirty="0" smtClean="0"/>
              <a:t>&amp; </a:t>
            </a:r>
            <a:r>
              <a:rPr lang="en-US" dirty="0"/>
              <a:t>operational GEMS data </a:t>
            </a:r>
            <a:r>
              <a:rPr lang="en-US" dirty="0" smtClean="0"/>
              <a:t>for </a:t>
            </a:r>
            <a:r>
              <a:rPr lang="en-US" dirty="0"/>
              <a:t>realizing local and regional applications </a:t>
            </a:r>
            <a:r>
              <a:rPr lang="en-US" dirty="0" smtClean="0"/>
              <a:t>during </a:t>
            </a:r>
            <a:r>
              <a:rPr lang="en-US" dirty="0"/>
              <a:t>pre-launch </a:t>
            </a:r>
            <a:r>
              <a:rPr lang="en-US" dirty="0" smtClean="0"/>
              <a:t>mission phase </a:t>
            </a:r>
            <a:r>
              <a:rPr lang="en-US" dirty="0"/>
              <a:t>to accelerate operational use of </a:t>
            </a:r>
            <a:r>
              <a:rPr lang="en-US" dirty="0" smtClean="0"/>
              <a:t>products </a:t>
            </a:r>
            <a:r>
              <a:rPr lang="en-US" dirty="0"/>
              <a:t>by </a:t>
            </a:r>
            <a:r>
              <a:rPr lang="en-US" dirty="0" smtClean="0"/>
              <a:t>AQ </a:t>
            </a:r>
            <a:r>
              <a:rPr lang="en-US" dirty="0"/>
              <a:t>and public-health </a:t>
            </a:r>
            <a:r>
              <a:rPr lang="en-US" dirty="0" smtClean="0"/>
              <a:t>communities</a:t>
            </a:r>
            <a:endParaRPr lang="en-US" dirty="0"/>
          </a:p>
          <a:p>
            <a:pPr>
              <a:buFont typeface="Wingdings" panose="05000000000000000000" pitchFamily="2" charset="2"/>
              <a:buChar char="Ø"/>
            </a:pPr>
            <a:r>
              <a:rPr lang="en-US" dirty="0"/>
              <a:t>Currently generating 1-year (July 2013-June 2014) of synthetic TEMPO L2 data products based on realistic gaseous and aerosol composition from GEOS-NR (source code from C. Chan </a:t>
            </a:r>
            <a:r>
              <a:rPr lang="en-US" dirty="0" smtClean="0"/>
              <a:t>Miller, SAO) </a:t>
            </a:r>
            <a:endParaRPr lang="en-US" dirty="0"/>
          </a:p>
          <a:p>
            <a:pPr>
              <a:buFont typeface="Wingdings" panose="05000000000000000000" pitchFamily="2" charset="2"/>
              <a:buChar char="Ø"/>
            </a:pPr>
            <a:r>
              <a:rPr lang="en-US" dirty="0"/>
              <a:t>We will conduct analysis into extending synthetic dataset for more recent periods (2016, post-2017) </a:t>
            </a:r>
            <a:endParaRPr lang="en-US" dirty="0" smtClean="0"/>
          </a:p>
          <a:p>
            <a:pPr>
              <a:buFont typeface="Wingdings" panose="05000000000000000000" pitchFamily="2" charset="2"/>
              <a:buChar char="Ø"/>
            </a:pPr>
            <a:r>
              <a:rPr lang="en-US" dirty="0" smtClean="0"/>
              <a:t>Leverage funded project with emphasis on assimilating operational GEMS data into regional model over South Asia to build model assimilation framework for TEMPO data</a:t>
            </a:r>
          </a:p>
          <a:p>
            <a:pPr>
              <a:buFont typeface="Wingdings" panose="05000000000000000000" pitchFamily="2" charset="2"/>
              <a:buChar char="Ø"/>
            </a:pPr>
            <a:r>
              <a:rPr lang="en-US" dirty="0" smtClean="0"/>
              <a:t>Closely engage with specific end users/stakeholders on their needs while realizing breadth of AQ and health issues across TEMPO FOR</a:t>
            </a:r>
            <a:endParaRPr lang="en-US" dirty="0"/>
          </a:p>
        </p:txBody>
      </p:sp>
      <p:pic>
        <p:nvPicPr>
          <p:cNvPr id="2" name="Picture 1"/>
          <p:cNvPicPr>
            <a:picLocks noChangeAspect="1"/>
          </p:cNvPicPr>
          <p:nvPr/>
        </p:nvPicPr>
        <p:blipFill>
          <a:blip r:embed="rId7"/>
          <a:stretch>
            <a:fillRect/>
          </a:stretch>
        </p:blipFill>
        <p:spPr>
          <a:xfrm>
            <a:off x="155576" y="1778510"/>
            <a:ext cx="4529622" cy="4713532"/>
          </a:xfrm>
          <a:prstGeom prst="rect">
            <a:avLst/>
          </a:prstGeom>
        </p:spPr>
      </p:pic>
      <p:sp>
        <p:nvSpPr>
          <p:cNvPr id="13" name="Content Placeholder 2"/>
          <p:cNvSpPr txBox="1">
            <a:spLocks/>
          </p:cNvSpPr>
          <p:nvPr/>
        </p:nvSpPr>
        <p:spPr>
          <a:xfrm>
            <a:off x="697604" y="6464015"/>
            <a:ext cx="3472069" cy="437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smtClean="0"/>
              <a:t>Baseline L2 data products</a:t>
            </a:r>
            <a:endParaRPr lang="en-US" sz="2400" i="1" dirty="0"/>
          </a:p>
        </p:txBody>
      </p:sp>
    </p:spTree>
    <p:extLst>
      <p:ext uri="{BB962C8B-B14F-4D97-AF65-F5344CB8AC3E}">
        <p14:creationId xmlns:p14="http://schemas.microsoft.com/office/powerpoint/2010/main" val="3299482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4078</TotalTime>
  <Words>1563</Words>
  <Application>Microsoft Office PowerPoint</Application>
  <PresentationFormat>Custom</PresentationFormat>
  <Paragraphs>150</Paragraphs>
  <Slides>18</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Arial Unicode MS</vt:lpstr>
      <vt:lpstr>游ゴシック</vt:lpstr>
      <vt:lpstr>Arial</vt:lpstr>
      <vt:lpstr>Avenir Book</vt:lpstr>
      <vt:lpstr>Avenir Medium</vt:lpstr>
      <vt:lpstr>Calibri</vt:lpstr>
      <vt:lpstr>Calibri Light</vt:lpstr>
      <vt:lpstr>Century Gothic</vt:lpstr>
      <vt:lpstr>Times New Roman</vt:lpstr>
      <vt:lpstr>Wingdings</vt:lpstr>
      <vt:lpstr>ヒラギノ角ゴ Pro W3</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and Application of Proxy TEMPO Products to Accelerate Use in Operational Public Health and Air-Quality Decision Support</dc:title>
  <dc:creator>Naeger, Aaron (MSFC-ST11)[UAH]</dc:creator>
  <cp:lastModifiedBy>Naeger, Aaron (MSFC-ST11)[UAH]</cp:lastModifiedBy>
  <cp:revision>271</cp:revision>
  <dcterms:created xsi:type="dcterms:W3CDTF">2018-04-02T20:00:26Z</dcterms:created>
  <dcterms:modified xsi:type="dcterms:W3CDTF">2019-10-10T13:08:45Z</dcterms:modified>
</cp:coreProperties>
</file>