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67" r:id="rId2"/>
    <p:sldId id="5366" r:id="rId3"/>
    <p:sldId id="31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C76C-3200-4FA9-BDF5-784F3E0D9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4D143-85DB-477A-873A-484182FAF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A1D4-67F1-4435-9AA9-D7CAF9A7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6910-1BEC-452F-84AB-86A78BB4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3131-ED2E-4692-8406-BA6D3B7B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2A5D-98BE-4CE0-9888-372D3479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19640-8D61-4C05-809A-F3A488036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D198-A27F-4059-A07C-EA9B37D8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4E9D9-48CC-4CA0-96AD-76E4E001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8DD2-903C-49EB-A0C7-BE6DB522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70A91-8792-45AA-ACA3-EFE3691BC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06DA-9EFA-4CA1-B46D-FEDCCA5A6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DE3A-785E-46F9-B65A-247635BC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D39F-3C51-4296-BFDD-38F9787C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E5A-5751-435A-A29C-7F5A7C7F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6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E0DD-8FEA-4E25-8745-55344665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D48F-D723-4BB1-8D3B-9FCBE197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8008-E49D-4EFF-9672-27C81D01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FBCC-AB4A-43D8-85B9-9E3A0FAE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1746-8E31-4C98-8991-FE28DC23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A07A-1639-409C-ABC4-45EDC038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83F83-BD1A-4587-BFCB-FCB50968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F4BB-6BB2-4413-AAE2-91674D34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890F-E738-4452-8D82-6BB1B035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F6670-1501-47DD-9E1B-5383D185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A34F-0B1C-47C8-A89E-D03E44F6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D045-9E8B-4CCC-BCEB-3716FD42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9787F-21BC-4843-B40D-7DF0E495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5551-E11C-44B2-9A07-5463D4AA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61FC7-B995-49E2-9A8E-65F2BE42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2F4F6-A0F7-4D1C-87B4-88C1A462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4CE6-7277-4026-91FD-9DA8396F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2E3B5-9AEF-4291-8991-C0AB66A6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116D-2840-46C6-A388-041A76EB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50E9-E7F4-4D04-B155-1293E455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E8CC9-CE26-4F82-8BCE-EBE8D6E05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1DBD7-939B-4CF3-B41D-7C86DAA8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64AD4-5401-4A64-AC5D-818A26EC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6A982-827F-44E0-9997-BE5A11D7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0AE0-C329-4C8D-832D-7DBC171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DBCDB-7FC9-4E63-9C9F-3770EEEE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C0EAE-EE81-4100-8AB8-E314C25C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F46FA-F4B1-4E70-B490-FFDEB65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99968-30F6-437D-9B59-A29BDA23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22CB3-0B79-4256-AA6E-954DDF25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917FB-5A98-47EF-9746-1FD72B9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7646-2DBF-494B-856D-611DE12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E718-6286-4CF2-827D-2E0CFBB4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B190-23D0-4434-8737-B19BF1B5E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0ED82-0A0C-4B65-AC2E-E2C903FE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FA6BB-E32E-415D-BA6D-79FFB854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749DC-A49B-4EBB-80A5-B930349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DCA7-5E12-46B2-A023-C9DD78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FAEE0-F3FF-4D7D-9B45-F3D8BB460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AC794-DE0B-4D58-81E4-0A9E752A4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C29C9-6806-4F9E-9E87-A0BBBE05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5CEA-77A0-4FD0-A19B-3E2586FA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E4B3-4B03-45F2-8C48-EE7F66E9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9EB92-EE59-4961-B133-3315C4C3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AA81-59BF-47D5-82B7-5201EE88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53B0B-2E4D-45AE-BA3C-A16CAE6E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77A8-C52C-4392-BA39-4078C65C072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AD28-F84E-41CE-ABFE-4ABB9737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01DB-4144-4F6A-BE61-3015037D6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4C1F-BBA1-4C9B-9AB2-312940D5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8674-2B55-4B6B-82A5-E2DBA33C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6"/>
            <a:ext cx="10515600" cy="872454"/>
          </a:xfr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1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0"/>
            </a:lightRig>
          </a:scene3d>
          <a:sp3d>
            <a:bevelT w="190500"/>
          </a:sp3d>
        </p:spPr>
        <p:txBody>
          <a:bodyPr/>
          <a:lstStyle/>
          <a:p>
            <a:pPr algn="ctr"/>
            <a:r>
              <a:rPr lang="en-US" b="1" dirty="0"/>
              <a:t>NOAA TEMPO Aerosol Detection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D8EB-BA25-4E59-A484-B73CC4C4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" y="1125373"/>
            <a:ext cx="3871403" cy="4351338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39700"/>
          </a:sp3d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Hybrid approach taking into account the synergy between an Imager and a spectrometer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Temporally coincide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Spectrally complement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Spatially overlap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Enterprise approach that lets the algorithm work on any given imager and spectrometer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/>
              <a:t>Imagers: ABI, FCI, AHI, AMI, VIIRS, </a:t>
            </a:r>
            <a:r>
              <a:rPr lang="en-US" sz="1900" dirty="0" err="1"/>
              <a:t>METImage</a:t>
            </a: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/>
              <a:t>Spectrometers: TEMPO, Sentinel-4, GEMS, TROPOMI, UVN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FDCEA-53DC-4359-9DCC-8E3586D45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97" y="989903"/>
            <a:ext cx="6978833" cy="28177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343497-8AF8-4E45-BD75-F33D6E51FD19}"/>
              </a:ext>
            </a:extLst>
          </p:cNvPr>
          <p:cNvGrpSpPr/>
          <p:nvPr/>
        </p:nvGrpSpPr>
        <p:grpSpPr>
          <a:xfrm>
            <a:off x="4014248" y="3806918"/>
            <a:ext cx="8177752" cy="3126224"/>
            <a:chOff x="4014248" y="3806918"/>
            <a:chExt cx="8177752" cy="3126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0E01B9-722A-40AA-B6F8-97B1D039D4C5}"/>
                </a:ext>
              </a:extLst>
            </p:cNvPr>
            <p:cNvGrpSpPr/>
            <p:nvPr/>
          </p:nvGrpSpPr>
          <p:grpSpPr>
            <a:xfrm>
              <a:off x="4014248" y="3806918"/>
              <a:ext cx="8177752" cy="3126224"/>
              <a:chOff x="4014248" y="3806918"/>
              <a:chExt cx="8177752" cy="312622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5BA3550-8F0F-4D73-AC9E-30ECF8900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248" y="3807634"/>
                <a:ext cx="3871404" cy="30503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F1043E-053B-4256-9501-C29352D4E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930" y="3807634"/>
                <a:ext cx="4214070" cy="305036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CF5624-746F-41D3-9CC8-6ECE68DA1899}"/>
                  </a:ext>
                </a:extLst>
              </p:cNvPr>
              <p:cNvSpPr/>
              <p:nvPr/>
            </p:nvSpPr>
            <p:spPr>
              <a:xfrm>
                <a:off x="4406307" y="6625365"/>
                <a:ext cx="77011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>
                    <a:ea typeface="Times New Roman" panose="02020603050405020304" pitchFamily="18" charset="0"/>
                  </a:rPr>
                  <a:t>Comparison of TROPOMI ADP with CALIOP aerosol type for a dust case (left)  and a smoke case (right)</a:t>
                </a:r>
                <a:endParaRPr lang="en-US" sz="1400" b="1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57502A-4BA6-4677-9BCF-AFC0F350BE0B}"/>
                  </a:ext>
                </a:extLst>
              </p:cNvPr>
              <p:cNvSpPr/>
              <p:nvPr/>
            </p:nvSpPr>
            <p:spPr>
              <a:xfrm>
                <a:off x="4297450" y="3807634"/>
                <a:ext cx="91563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100" b="1" dirty="0"/>
                  <a:t>CALIOP VFM</a:t>
                </a:r>
                <a:endParaRPr lang="en-US" sz="1100" b="1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591911-3773-4D2F-AF4D-D9014B75C9AC}"/>
                  </a:ext>
                </a:extLst>
              </p:cNvPr>
              <p:cNvSpPr/>
              <p:nvPr/>
            </p:nvSpPr>
            <p:spPr>
              <a:xfrm>
                <a:off x="6016742" y="3806918"/>
                <a:ext cx="104387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100" b="1" dirty="0"/>
                  <a:t>TROPOMI ADP</a:t>
                </a:r>
                <a:endParaRPr lang="en-US" sz="1100" b="1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D814A5-91B1-48E7-89A9-1FF89B68D855}"/>
                  </a:ext>
                </a:extLst>
              </p:cNvPr>
              <p:cNvSpPr/>
              <p:nvPr/>
            </p:nvSpPr>
            <p:spPr>
              <a:xfrm>
                <a:off x="8306300" y="3806918"/>
                <a:ext cx="91563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100" b="1" dirty="0"/>
                  <a:t>CALIOP VFM</a:t>
                </a:r>
                <a:endParaRPr lang="en-US" sz="1100" b="1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372273-5F5E-4ED4-9E2E-D3EB066207ED}"/>
                  </a:ext>
                </a:extLst>
              </p:cNvPr>
              <p:cNvSpPr/>
              <p:nvPr/>
            </p:nvSpPr>
            <p:spPr>
              <a:xfrm>
                <a:off x="10185029" y="3806918"/>
                <a:ext cx="104387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100" b="1" dirty="0"/>
                  <a:t>TROPOMI ADP</a:t>
                </a:r>
                <a:endParaRPr lang="en-US" sz="1100" b="1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8D8BD-2076-4EF2-B342-0A82BEFBF0E8}"/>
                </a:ext>
              </a:extLst>
            </p:cNvPr>
            <p:cNvSpPr txBox="1"/>
            <p:nvPr/>
          </p:nvSpPr>
          <p:spPr>
            <a:xfrm>
              <a:off x="4369584" y="4716363"/>
              <a:ext cx="8435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ea typeface="Times New Roman" panose="02020603050405020304" pitchFamily="18" charset="0"/>
                </a:rPr>
                <a:t>Jan 08, 2018</a:t>
              </a:r>
              <a:endParaRPr lang="en-US" sz="1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390406-CD8F-4DE9-82AC-465EEA02F742}"/>
                </a:ext>
              </a:extLst>
            </p:cNvPr>
            <p:cNvSpPr txBox="1"/>
            <p:nvPr/>
          </p:nvSpPr>
          <p:spPr>
            <a:xfrm>
              <a:off x="8381135" y="4744645"/>
              <a:ext cx="8851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ea typeface="Times New Roman" panose="02020603050405020304" pitchFamily="18" charset="0"/>
                </a:rPr>
                <a:t>Nov 10, 2018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4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10FD-36A8-4078-8174-CF95159D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48" y="217771"/>
            <a:ext cx="11456761" cy="1325563"/>
          </a:xfr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1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5875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TEMPO/GOES-R Hybrid Algorithm for Smoke and Dust Detection from TEMPO using Simulated Data</a:t>
            </a:r>
          </a:p>
        </p:txBody>
      </p: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5923F630-E3CE-4D52-A022-7EEEB4DCFE8D}"/>
              </a:ext>
            </a:extLst>
          </p:cNvPr>
          <p:cNvSpPr txBox="1">
            <a:spLocks/>
          </p:cNvSpPr>
          <p:nvPr/>
        </p:nvSpPr>
        <p:spPr>
          <a:xfrm>
            <a:off x="330048" y="1801269"/>
            <a:ext cx="5562600" cy="1965188"/>
          </a:xfrm>
          <a:prstGeom prst="rect">
            <a:avLst/>
          </a:prstGeom>
          <a:solidFill>
            <a:srgbClr val="FFFF99">
              <a:alpha val="35000"/>
            </a:srgbClr>
          </a:solidFill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itchFamily="34" charset="0"/>
              </a:rPr>
              <a:t> </a:t>
            </a:r>
            <a:r>
              <a:rPr lang="en-US" sz="1800" dirty="0">
                <a:latin typeface="Corbel" pitchFamily="34" charset="0"/>
              </a:rPr>
              <a:t>NASA generated synthetic radiances for smoke cases</a:t>
            </a:r>
            <a:endParaRPr lang="en-US" sz="1400" dirty="0">
              <a:latin typeface="Corbel" pitchFamily="34" charset="0"/>
            </a:endParaRPr>
          </a:p>
          <a:p>
            <a:pPr lvl="1"/>
            <a:r>
              <a:rPr lang="en-US" sz="1600" dirty="0">
                <a:latin typeface="Corbel" pitchFamily="34" charset="0"/>
              </a:rPr>
              <a:t>Hourly, 7-km nature run for 22 cases; smoke case for August 7, 2006 used in this study</a:t>
            </a:r>
          </a:p>
          <a:p>
            <a:pPr lvl="1"/>
            <a:r>
              <a:rPr lang="en-US" sz="1600" dirty="0">
                <a:latin typeface="Corbel" pitchFamily="34" charset="0"/>
              </a:rPr>
              <a:t>Simulated radiances for GOES-R and TEMPO footprints using VLIDORT</a:t>
            </a:r>
          </a:p>
          <a:p>
            <a:pPr lvl="1"/>
            <a:r>
              <a:rPr lang="en-US" sz="1600" dirty="0">
                <a:latin typeface="Corbel" pitchFamily="34" charset="0"/>
              </a:rPr>
              <a:t>Aerosol optical properties from OPAC data base</a:t>
            </a:r>
          </a:p>
          <a:p>
            <a:pPr lvl="1"/>
            <a:endParaRPr lang="en-US" dirty="0">
              <a:latin typeface="Corbel" pitchFamily="34" charset="0"/>
            </a:endParaRPr>
          </a:p>
        </p:txBody>
      </p:sp>
      <p:sp>
        <p:nvSpPr>
          <p:cNvPr id="20" name="Down Arrow 17">
            <a:extLst>
              <a:ext uri="{FF2B5EF4-FFF2-40B4-BE49-F238E27FC236}">
                <a16:creationId xmlns:a16="http://schemas.microsoft.com/office/drawing/2014/main" id="{82E71B60-98D2-40F3-829B-9C8095D73068}"/>
              </a:ext>
            </a:extLst>
          </p:cNvPr>
          <p:cNvSpPr/>
          <p:nvPr/>
        </p:nvSpPr>
        <p:spPr>
          <a:xfrm>
            <a:off x="2986168" y="5321259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5C9DAC-80E6-449F-B401-FCAC4C2B14ED}"/>
              </a:ext>
            </a:extLst>
          </p:cNvPr>
          <p:cNvGrpSpPr/>
          <p:nvPr/>
        </p:nvGrpSpPr>
        <p:grpSpPr>
          <a:xfrm>
            <a:off x="442824" y="4041099"/>
            <a:ext cx="5449824" cy="1280160"/>
            <a:chOff x="6030684" y="2329541"/>
            <a:chExt cx="5449824" cy="12801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16FC91-3286-4254-96D5-870A6B9F7143}"/>
                </a:ext>
              </a:extLst>
            </p:cNvPr>
            <p:cNvGrpSpPr/>
            <p:nvPr/>
          </p:nvGrpSpPr>
          <p:grpSpPr>
            <a:xfrm>
              <a:off x="6030684" y="2329541"/>
              <a:ext cx="3621024" cy="1280160"/>
              <a:chOff x="6030684" y="3461657"/>
              <a:chExt cx="3621024" cy="1280160"/>
            </a:xfrm>
          </p:grpSpPr>
          <p:pic>
            <p:nvPicPr>
              <p:cNvPr id="16" name="Picture 2" descr="C:\Users\pciren\AppData\Local\Temp\1\scp01792\net\orbit157l\home\pub\pubu\run_abi_modis\code\NASA_G5NR_RETRIEVAL_V5\visual_code\tempo_toa_412nm_refl18.png">
                <a:extLst>
                  <a:ext uri="{FF2B5EF4-FFF2-40B4-BE49-F238E27FC236}">
                    <a16:creationId xmlns:a16="http://schemas.microsoft.com/office/drawing/2014/main" id="{E8CE983C-9249-42DE-86D7-8A5E8748A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30684" y="3461657"/>
                <a:ext cx="1792224" cy="128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7" name="Picture 3" descr="C:\Users\pciren\AppData\Local\Temp\1\scp51302\net\orbit157l\home\pub\pubu\run_abi_modis\code\NASA_G5NR_RETRIEVAL_V5\visual_code\tempo_toa_440nm_refl18.png">
                <a:extLst>
                  <a:ext uri="{FF2B5EF4-FFF2-40B4-BE49-F238E27FC236}">
                    <a16:creationId xmlns:a16="http://schemas.microsoft.com/office/drawing/2014/main" id="{7DF20601-0B67-4E02-80CA-0C2CDFB90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9484" y="3461657"/>
                <a:ext cx="1792224" cy="128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643BD4-9D72-4822-9982-3A0AA7A7DB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88284" y="2329541"/>
              <a:ext cx="1792224" cy="1280160"/>
              <a:chOff x="0" y="-316967"/>
              <a:chExt cx="9144000" cy="6531429"/>
            </a:xfrm>
          </p:grpSpPr>
          <p:pic>
            <p:nvPicPr>
              <p:cNvPr id="24" name="Picture 5" descr="C:\Users\pciren\AppData\Local\Temp\1\scp41829\net\orbit157l\home\pub\pubu\run_abi_modis\code\NASA_G5NR_RETRIEVAL_V5\visual_code\remapped_GOESR_TEMPO_toa_refl19.png">
                <a:extLst>
                  <a:ext uri="{FF2B5EF4-FFF2-40B4-BE49-F238E27FC236}">
                    <a16:creationId xmlns:a16="http://schemas.microsoft.com/office/drawing/2014/main" id="{F627B681-38C8-4EBE-9283-B3F759610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316967"/>
                <a:ext cx="9144000" cy="65314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4B49F7-1095-4F42-9D6B-EC4634AF19E8}"/>
                  </a:ext>
                </a:extLst>
              </p:cNvPr>
              <p:cNvSpPr/>
              <p:nvPr/>
            </p:nvSpPr>
            <p:spPr>
              <a:xfrm>
                <a:off x="3505200" y="160020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>
                  <a:solidFill>
                    <a:srgbClr val="005DA2"/>
                  </a:solidFill>
                </a:endParaRPr>
              </a:p>
            </p:txBody>
          </p:sp>
        </p:grp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688E777-0C34-4F42-BA5C-74EE74D00146}"/>
              </a:ext>
            </a:extLst>
          </p:cNvPr>
          <p:cNvSpPr/>
          <p:nvPr/>
        </p:nvSpPr>
        <p:spPr>
          <a:xfrm>
            <a:off x="4906313" y="5991598"/>
            <a:ext cx="1216158" cy="490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13A43-9BF6-4E18-AC07-5A021EA6BD18}"/>
              </a:ext>
            </a:extLst>
          </p:cNvPr>
          <p:cNvSpPr txBox="1"/>
          <p:nvPr/>
        </p:nvSpPr>
        <p:spPr>
          <a:xfrm>
            <a:off x="9224317" y="5688673"/>
            <a:ext cx="170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Dust      Smoke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673F69-E297-4294-821C-A93CD04B952E}"/>
              </a:ext>
            </a:extLst>
          </p:cNvPr>
          <p:cNvSpPr/>
          <p:nvPr/>
        </p:nvSpPr>
        <p:spPr>
          <a:xfrm>
            <a:off x="6326155" y="6097869"/>
            <a:ext cx="5851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helvetica neue"/>
              </a:rPr>
              <a:t>Castellanos P, Da Silva AM, </a:t>
            </a:r>
            <a:r>
              <a:rPr lang="en-US" sz="1100" dirty="0" err="1">
                <a:solidFill>
                  <a:srgbClr val="222222"/>
                </a:solidFill>
                <a:latin typeface="helvetica neue"/>
              </a:rPr>
              <a:t>Darmenov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 AS, </a:t>
            </a:r>
            <a:r>
              <a:rPr lang="en-US" sz="1100" dirty="0" err="1">
                <a:solidFill>
                  <a:srgbClr val="222222"/>
                </a:solidFill>
                <a:latin typeface="helvetica neue"/>
              </a:rPr>
              <a:t>Buchard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 V, </a:t>
            </a:r>
            <a:r>
              <a:rPr lang="en-US" sz="1100" dirty="0" err="1">
                <a:solidFill>
                  <a:srgbClr val="222222"/>
                </a:solidFill>
                <a:latin typeface="helvetica neue"/>
              </a:rPr>
              <a:t>Govindaraju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 RC, </a:t>
            </a:r>
            <a:r>
              <a:rPr lang="en-US" sz="1100" dirty="0" err="1">
                <a:solidFill>
                  <a:srgbClr val="222222"/>
                </a:solidFill>
                <a:latin typeface="helvetica neue"/>
              </a:rPr>
              <a:t>Ciren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 P, Kondragunta S. A Geostationary Instrument Simulator for Aerosol Observing System Simulation Experiments. </a:t>
            </a:r>
            <a:r>
              <a:rPr lang="en-US" sz="1100" i="1" dirty="0">
                <a:solidFill>
                  <a:srgbClr val="222222"/>
                </a:solidFill>
                <a:latin typeface="helvetica neue"/>
              </a:rPr>
              <a:t>Atmosphere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. 2019; 10(1):2. https://doi.org/10.3390/atmos10010002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E0F84A-C857-412A-91A2-A8194C4B5DDC}"/>
              </a:ext>
            </a:extLst>
          </p:cNvPr>
          <p:cNvSpPr txBox="1"/>
          <p:nvPr/>
        </p:nvSpPr>
        <p:spPr>
          <a:xfrm>
            <a:off x="7848600" y="2198914"/>
            <a:ext cx="30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Smoke plume retrieved with 90% accuracy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D4C635-7690-4653-879F-E098742B7587}"/>
              </a:ext>
            </a:extLst>
          </p:cNvPr>
          <p:cNvGrpSpPr/>
          <p:nvPr/>
        </p:nvGrpSpPr>
        <p:grpSpPr>
          <a:xfrm>
            <a:off x="1430863" y="5827942"/>
            <a:ext cx="3416322" cy="923330"/>
            <a:chOff x="3363169" y="2799177"/>
            <a:chExt cx="3416322" cy="923330"/>
          </a:xfrm>
          <a:solidFill>
            <a:srgbClr val="FFC000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5C2F93-892E-45DD-98A2-E4B1C84CA51D}"/>
                </a:ext>
              </a:extLst>
            </p:cNvPr>
            <p:cNvSpPr txBox="1"/>
            <p:nvPr/>
          </p:nvSpPr>
          <p:spPr>
            <a:xfrm>
              <a:off x="3363169" y="2799177"/>
              <a:ext cx="3416322" cy="92333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20867F-4CA0-4C5A-A838-9A1535D09EA7}"/>
                </a:ext>
              </a:extLst>
            </p:cNvPr>
            <p:cNvSpPr txBox="1"/>
            <p:nvPr/>
          </p:nvSpPr>
          <p:spPr>
            <a:xfrm>
              <a:off x="3397430" y="3286254"/>
              <a:ext cx="2598725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Dust Smoke Discrimination Index</a:t>
              </a:r>
            </a:p>
            <a:p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DSDI = -10[1og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2250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)]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7239ED-EC3B-49E2-B53E-03DC939841E4}"/>
                </a:ext>
              </a:extLst>
            </p:cNvPr>
            <p:cNvSpPr txBox="1"/>
            <p:nvPr/>
          </p:nvSpPr>
          <p:spPr>
            <a:xfrm>
              <a:off x="3422297" y="2860732"/>
              <a:ext cx="3261028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Absorbing Aerosol Index</a:t>
              </a:r>
            </a:p>
            <a:p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AAI = -100[1og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440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 – log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(R’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/R’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440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)]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4C2DB7-37CB-4890-9EE1-B2B3264F3624}"/>
              </a:ext>
            </a:extLst>
          </p:cNvPr>
          <p:cNvSpPr txBox="1"/>
          <p:nvPr/>
        </p:nvSpPr>
        <p:spPr>
          <a:xfrm>
            <a:off x="406249" y="3945757"/>
            <a:ext cx="1207947" cy="27699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TEMPO: 412 nm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CF334F-A6F5-45CD-957A-605F03D3790B}"/>
              </a:ext>
            </a:extLst>
          </p:cNvPr>
          <p:cNvSpPr txBox="1"/>
          <p:nvPr/>
        </p:nvSpPr>
        <p:spPr>
          <a:xfrm>
            <a:off x="2226385" y="3976535"/>
            <a:ext cx="1207947" cy="27699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TEMPO: 440 nm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D07C22-EEB6-4F61-AC42-52199C50D634}"/>
              </a:ext>
            </a:extLst>
          </p:cNvPr>
          <p:cNvSpPr txBox="1"/>
          <p:nvPr/>
        </p:nvSpPr>
        <p:spPr>
          <a:xfrm>
            <a:off x="4063849" y="3945757"/>
            <a:ext cx="1207947" cy="27699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ABI: 2250 nm</a:t>
            </a:r>
          </a:p>
        </p:txBody>
      </p:sp>
      <p:pic>
        <p:nvPicPr>
          <p:cNvPr id="37" name="Picture 1" descr="C:\Users\pciren\Documents\pciren\temp\geo_Cape_movie\test.gif">
            <a:extLst>
              <a:ext uri="{FF2B5EF4-FFF2-40B4-BE49-F238E27FC236}">
                <a16:creationId xmlns:a16="http://schemas.microsoft.com/office/drawing/2014/main" id="{1BE3F24D-D47D-4D0A-89D7-9D3603089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2695" y="1631286"/>
            <a:ext cx="5574115" cy="4017738"/>
          </a:xfrm>
          <a:prstGeom prst="rect">
            <a:avLst/>
          </a:prstGeom>
          <a:noFill/>
        </p:spPr>
      </p:pic>
      <p:sp>
        <p:nvSpPr>
          <p:cNvPr id="38" name="Rounded Rectangular Callout 2">
            <a:extLst>
              <a:ext uri="{FF2B5EF4-FFF2-40B4-BE49-F238E27FC236}">
                <a16:creationId xmlns:a16="http://schemas.microsoft.com/office/drawing/2014/main" id="{5C13B9BC-424B-426E-BE69-9B48D79588C4}"/>
              </a:ext>
            </a:extLst>
          </p:cNvPr>
          <p:cNvSpPr/>
          <p:nvPr/>
        </p:nvSpPr>
        <p:spPr>
          <a:xfrm>
            <a:off x="6454482" y="2260643"/>
            <a:ext cx="2468189" cy="523220"/>
          </a:xfrm>
          <a:prstGeom prst="wedgeRoundRectCallout">
            <a:avLst>
              <a:gd name="adj1" fmla="val -19321"/>
              <a:gd name="adj2" fmla="val 45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GEOS-5 Simulated AOD for A Smoke Event</a:t>
            </a:r>
          </a:p>
        </p:txBody>
      </p:sp>
      <p:sp>
        <p:nvSpPr>
          <p:cNvPr id="39" name="Rounded Rectangular Callout 7">
            <a:extLst>
              <a:ext uri="{FF2B5EF4-FFF2-40B4-BE49-F238E27FC236}">
                <a16:creationId xmlns:a16="http://schemas.microsoft.com/office/drawing/2014/main" id="{0B7AB27F-3094-4C80-8C10-90154EA96434}"/>
              </a:ext>
            </a:extLst>
          </p:cNvPr>
          <p:cNvSpPr/>
          <p:nvPr/>
        </p:nvSpPr>
        <p:spPr>
          <a:xfrm>
            <a:off x="9129211" y="2142456"/>
            <a:ext cx="2468188" cy="641407"/>
          </a:xfrm>
          <a:prstGeom prst="wedgeRoundRectCallout">
            <a:avLst>
              <a:gd name="adj1" fmla="val -19653"/>
              <a:gd name="adj2" fmla="val 49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Retrieved Smoke using Simulated TEMPO and GOES-R Radiances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80E26E-585A-4347-82A8-2D740F346542}"/>
              </a:ext>
            </a:extLst>
          </p:cNvPr>
          <p:cNvSpPr txBox="1"/>
          <p:nvPr/>
        </p:nvSpPr>
        <p:spPr>
          <a:xfrm>
            <a:off x="9390673" y="2840321"/>
            <a:ext cx="250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Smoke plume retrieved with 90% accuracy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ED11D-B890-4C20-85C7-D802C8C89EAE}"/>
              </a:ext>
            </a:extLst>
          </p:cNvPr>
          <p:cNvSpPr/>
          <p:nvPr/>
        </p:nvSpPr>
        <p:spPr>
          <a:xfrm>
            <a:off x="9186370" y="1673976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August 07, 2006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7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D070CC0-318B-44FD-919B-6B390B1D9F09}"/>
              </a:ext>
            </a:extLst>
          </p:cNvPr>
          <p:cNvGrpSpPr/>
          <p:nvPr/>
        </p:nvGrpSpPr>
        <p:grpSpPr>
          <a:xfrm>
            <a:off x="0" y="568791"/>
            <a:ext cx="3330617" cy="6166348"/>
            <a:chOff x="0" y="568791"/>
            <a:chExt cx="3330617" cy="6166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421C8E-38B9-4705-A5BD-BD763FE6A08F}"/>
                </a:ext>
              </a:extLst>
            </p:cNvPr>
            <p:cNvGrpSpPr/>
            <p:nvPr/>
          </p:nvGrpSpPr>
          <p:grpSpPr>
            <a:xfrm>
              <a:off x="0" y="568791"/>
              <a:ext cx="3287637" cy="2295895"/>
              <a:chOff x="0" y="568791"/>
              <a:chExt cx="3287637" cy="229589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23DA03F-9A19-4DD4-B568-56BD02600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87830"/>
                <a:ext cx="3287637" cy="2276856"/>
              </a:xfrm>
              <a:prstGeom prst="rect">
                <a:avLst/>
              </a:prstGeom>
              <a:ln w="22225">
                <a:noFill/>
              </a:ln>
            </p:spPr>
          </p:pic>
          <p:sp>
            <p:nvSpPr>
              <p:cNvPr id="22" name="Google Shape;353;p40">
                <a:extLst>
                  <a:ext uri="{FF2B5EF4-FFF2-40B4-BE49-F238E27FC236}">
                    <a16:creationId xmlns:a16="http://schemas.microsoft.com/office/drawing/2014/main" id="{C1094E36-5CF0-4451-9EF9-A07DFC761B10}"/>
                  </a:ext>
                </a:extLst>
              </p:cNvPr>
              <p:cNvSpPr txBox="1"/>
              <p:nvPr/>
            </p:nvSpPr>
            <p:spPr>
              <a:xfrm>
                <a:off x="1037368" y="568791"/>
                <a:ext cx="1247552" cy="246181"/>
              </a:xfrm>
              <a:prstGeom prst="rect">
                <a:avLst/>
              </a:pr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GEMS: 412 nm</a:t>
                </a:r>
                <a:endParaRPr sz="10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7BDAC9-F80F-4844-A724-AFC00B9217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05" y="2472462"/>
              <a:ext cx="3296712" cy="2276856"/>
              <a:chOff x="7693568" y="-42041"/>
              <a:chExt cx="4784181" cy="328763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2CBC81-0952-4CB9-929A-47BDA63B6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568" y="-42041"/>
                <a:ext cx="4784181" cy="328763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430A1C-6C4B-48CB-8A41-329C5B7AF279}"/>
                  </a:ext>
                </a:extLst>
              </p:cNvPr>
              <p:cNvSpPr txBox="1"/>
              <p:nvPr/>
            </p:nvSpPr>
            <p:spPr>
              <a:xfrm>
                <a:off x="9258497" y="39098"/>
                <a:ext cx="266740" cy="533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4" name="Google Shape;353;p40">
              <a:extLst>
                <a:ext uri="{FF2B5EF4-FFF2-40B4-BE49-F238E27FC236}">
                  <a16:creationId xmlns:a16="http://schemas.microsoft.com/office/drawing/2014/main" id="{6A79EA59-A3E5-46F5-9BD1-667D766D45EA}"/>
                </a:ext>
              </a:extLst>
            </p:cNvPr>
            <p:cNvSpPr txBox="1"/>
            <p:nvPr/>
          </p:nvSpPr>
          <p:spPr>
            <a:xfrm>
              <a:off x="959130" y="2492768"/>
              <a:ext cx="1247552" cy="246181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GEMS: 440 nm</a:t>
              </a:r>
              <a:endParaRPr sz="10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51C178-E0AD-470A-A591-4E690B044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24836"/>
              <a:ext cx="3330617" cy="2266761"/>
            </a:xfrm>
            <a:prstGeom prst="rect">
              <a:avLst/>
            </a:prstGeom>
          </p:spPr>
        </p:pic>
        <p:sp>
          <p:nvSpPr>
            <p:cNvPr id="25" name="Google Shape;353;p40">
              <a:extLst>
                <a:ext uri="{FF2B5EF4-FFF2-40B4-BE49-F238E27FC236}">
                  <a16:creationId xmlns:a16="http://schemas.microsoft.com/office/drawing/2014/main" id="{349B128A-D247-4BB8-83A8-428D947966F5}"/>
                </a:ext>
              </a:extLst>
            </p:cNvPr>
            <p:cNvSpPr txBox="1"/>
            <p:nvPr/>
          </p:nvSpPr>
          <p:spPr>
            <a:xfrm>
              <a:off x="844425" y="4391535"/>
              <a:ext cx="1247552" cy="246181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AHI</a:t>
              </a:r>
              <a:r>
                <a:rPr lang="en-US" sz="1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2250 nm</a:t>
              </a:r>
              <a:endParaRPr sz="1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42BB25-0289-421A-A234-C42E32834BDA}"/>
                </a:ext>
              </a:extLst>
            </p:cNvPr>
            <p:cNvSpPr txBox="1"/>
            <p:nvPr/>
          </p:nvSpPr>
          <p:spPr>
            <a:xfrm>
              <a:off x="1252388" y="6596640"/>
              <a:ext cx="148981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/>
                <a:t>0.0   0.1     0.2      0.3     0.4     0.5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E31408-C59F-4212-910E-17D1B8F0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670" y="2039523"/>
            <a:ext cx="5201860" cy="41614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7E8218-9EA8-4B99-8308-91526C0BC896}"/>
              </a:ext>
            </a:extLst>
          </p:cNvPr>
          <p:cNvGrpSpPr/>
          <p:nvPr/>
        </p:nvGrpSpPr>
        <p:grpSpPr>
          <a:xfrm>
            <a:off x="3412286" y="3263851"/>
            <a:ext cx="3416322" cy="923330"/>
            <a:chOff x="3363169" y="2799177"/>
            <a:chExt cx="3416322" cy="923330"/>
          </a:xfrm>
          <a:solidFill>
            <a:srgbClr val="FFC000"/>
          </a:soli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1A4191-3BC6-4C17-AB32-DBCFC57733DB}"/>
                </a:ext>
              </a:extLst>
            </p:cNvPr>
            <p:cNvSpPr txBox="1"/>
            <p:nvPr/>
          </p:nvSpPr>
          <p:spPr>
            <a:xfrm>
              <a:off x="3363169" y="2799177"/>
              <a:ext cx="3416322" cy="92333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5800E5-086D-4A27-B2D0-D219CD08AB83}"/>
                </a:ext>
              </a:extLst>
            </p:cNvPr>
            <p:cNvSpPr txBox="1"/>
            <p:nvPr/>
          </p:nvSpPr>
          <p:spPr>
            <a:xfrm>
              <a:off x="3420774" y="3260842"/>
              <a:ext cx="2598725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Dust Smoke Discrimination Index</a:t>
              </a:r>
            </a:p>
            <a:p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DSDI = -10[1og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2250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)]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C2FE13-4ED8-4C6B-A6F2-B3DE64ED4D9C}"/>
                </a:ext>
              </a:extLst>
            </p:cNvPr>
            <p:cNvSpPr txBox="1"/>
            <p:nvPr/>
          </p:nvSpPr>
          <p:spPr>
            <a:xfrm>
              <a:off x="3422297" y="2860732"/>
              <a:ext cx="3261028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Absorbing Aerosol Index</a:t>
              </a:r>
            </a:p>
            <a:p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AAI = -100[1og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440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 – log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(R’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412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/R’</a:t>
              </a:r>
              <a:r>
                <a:rPr lang="en-US" sz="1000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440</a:t>
              </a: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)]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E6D64A-A5E7-4AF4-8CD3-FD96E0052809}"/>
              </a:ext>
            </a:extLst>
          </p:cNvPr>
          <p:cNvCxnSpPr>
            <a:cxnSpLocks/>
          </p:cNvCxnSpPr>
          <p:nvPr/>
        </p:nvCxnSpPr>
        <p:spPr>
          <a:xfrm flipV="1">
            <a:off x="6870396" y="3725516"/>
            <a:ext cx="370913" cy="119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3A0C6582-A1AB-400E-B227-D19A4BC28802}"/>
              </a:ext>
            </a:extLst>
          </p:cNvPr>
          <p:cNvSpPr txBox="1">
            <a:spLocks/>
          </p:cNvSpPr>
          <p:nvPr/>
        </p:nvSpPr>
        <p:spPr>
          <a:xfrm>
            <a:off x="3682218" y="199043"/>
            <a:ext cx="8278745" cy="132556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1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8415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TEMPO/GOES-R Hybrid Algorithm Tested using GEMS and AHI Data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A3ADFBE3-B308-4A13-AB00-F022578B84C4}"/>
              </a:ext>
            </a:extLst>
          </p:cNvPr>
          <p:cNvSpPr/>
          <p:nvPr/>
        </p:nvSpPr>
        <p:spPr>
          <a:xfrm>
            <a:off x="2839121" y="1598476"/>
            <a:ext cx="237293" cy="4254081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811DF6-9360-48EF-92CA-61A7CF2432D2}"/>
              </a:ext>
            </a:extLst>
          </p:cNvPr>
          <p:cNvCxnSpPr>
            <a:cxnSpLocks/>
          </p:cNvCxnSpPr>
          <p:nvPr/>
        </p:nvCxnSpPr>
        <p:spPr>
          <a:xfrm>
            <a:off x="3076414" y="3737430"/>
            <a:ext cx="29599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8CC87D-1435-4210-A29C-24BC3FDF9FED}"/>
              </a:ext>
            </a:extLst>
          </p:cNvPr>
          <p:cNvSpPr txBox="1"/>
          <p:nvPr/>
        </p:nvSpPr>
        <p:spPr>
          <a:xfrm>
            <a:off x="1582906" y="6363480"/>
            <a:ext cx="8287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/>
              <a:t>Reflectance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D88B7-0FDF-448E-A07D-F4DB498138A3}"/>
              </a:ext>
            </a:extLst>
          </p:cNvPr>
          <p:cNvSpPr txBox="1"/>
          <p:nvPr/>
        </p:nvSpPr>
        <p:spPr>
          <a:xfrm>
            <a:off x="9959921" y="172625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03/04/2020</a:t>
            </a:r>
          </a:p>
        </p:txBody>
      </p:sp>
    </p:spTree>
    <p:extLst>
      <p:ext uri="{BB962C8B-B14F-4D97-AF65-F5344CB8AC3E}">
        <p14:creationId xmlns:p14="http://schemas.microsoft.com/office/powerpoint/2010/main" val="374164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351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Corbel</vt:lpstr>
      <vt:lpstr>Courier New</vt:lpstr>
      <vt:lpstr>helvetica neue</vt:lpstr>
      <vt:lpstr>Times New Roman</vt:lpstr>
      <vt:lpstr>Verdana</vt:lpstr>
      <vt:lpstr>Wingdings</vt:lpstr>
      <vt:lpstr>Office Theme</vt:lpstr>
      <vt:lpstr>NOAA TEMPO Aerosol Detection Algorithm </vt:lpstr>
      <vt:lpstr>TEMPO/GOES-R Hybrid Algorithm for Smoke and Dust Detection from TEMPO using Simulated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Pubu Ciren</dc:creator>
  <cp:lastModifiedBy>Pubu Ciren</cp:lastModifiedBy>
  <cp:revision>101</cp:revision>
  <dcterms:created xsi:type="dcterms:W3CDTF">2023-04-21T12:13:03Z</dcterms:created>
  <dcterms:modified xsi:type="dcterms:W3CDTF">2023-04-27T23:27:07Z</dcterms:modified>
</cp:coreProperties>
</file>