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1" r:id="rId3"/>
    <p:sldId id="257" r:id="rId4"/>
    <p:sldId id="258" r:id="rId5"/>
    <p:sldId id="260" r:id="rId6"/>
    <p:sldId id="28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p:scale>
          <a:sx n="172" d="100"/>
          <a:sy n="172" d="100"/>
        </p:scale>
        <p:origin x="-7352" y="-37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39CF-33C2-4E1D-BE8E-8229AFBD23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C376EE-5D45-42A1-AAAE-6A859927FE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AB5EC3-67A0-44E5-94D8-BB856C1AC729}"/>
              </a:ext>
            </a:extLst>
          </p:cNvPr>
          <p:cNvSpPr>
            <a:spLocks noGrp="1"/>
          </p:cNvSpPr>
          <p:nvPr>
            <p:ph type="dt" sz="half" idx="10"/>
          </p:nvPr>
        </p:nvSpPr>
        <p:spPr/>
        <p:txBody>
          <a:bodyPr/>
          <a:lstStyle/>
          <a:p>
            <a:fld id="{273D3BB8-70C0-4801-8D98-6196ABB0EA39}" type="datetimeFigureOut">
              <a:rPr lang="en-US" smtClean="0"/>
              <a:t>5/3/2023</a:t>
            </a:fld>
            <a:endParaRPr lang="en-US"/>
          </a:p>
        </p:txBody>
      </p:sp>
      <p:sp>
        <p:nvSpPr>
          <p:cNvPr id="5" name="Footer Placeholder 4">
            <a:extLst>
              <a:ext uri="{FF2B5EF4-FFF2-40B4-BE49-F238E27FC236}">
                <a16:creationId xmlns:a16="http://schemas.microsoft.com/office/drawing/2014/main" id="{3717B9A7-4D4D-40BB-A5E5-78C9DEDD6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EB889D-DE1D-4D8F-B2CA-B36B20AFEA7C}"/>
              </a:ext>
            </a:extLst>
          </p:cNvPr>
          <p:cNvSpPr>
            <a:spLocks noGrp="1"/>
          </p:cNvSpPr>
          <p:nvPr>
            <p:ph type="sldNum" sz="quarter" idx="12"/>
          </p:nvPr>
        </p:nvSpPr>
        <p:spPr/>
        <p:txBody>
          <a:bodyPr/>
          <a:lstStyle/>
          <a:p>
            <a:fld id="{E470C0F1-EB91-4BD9-9222-AEFD5CFD0326}" type="slidenum">
              <a:rPr lang="en-US" smtClean="0"/>
              <a:t>‹#›</a:t>
            </a:fld>
            <a:endParaRPr lang="en-US"/>
          </a:p>
        </p:txBody>
      </p:sp>
    </p:spTree>
    <p:extLst>
      <p:ext uri="{BB962C8B-B14F-4D97-AF65-F5344CB8AC3E}">
        <p14:creationId xmlns:p14="http://schemas.microsoft.com/office/powerpoint/2010/main" val="270432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461B-E26E-445B-A65C-5095F85E0F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4197BB-5CB1-44C0-9281-36E68980E0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DFBEE8-E13F-4324-ADEC-197DE47D0EC9}"/>
              </a:ext>
            </a:extLst>
          </p:cNvPr>
          <p:cNvSpPr>
            <a:spLocks noGrp="1"/>
          </p:cNvSpPr>
          <p:nvPr>
            <p:ph type="dt" sz="half" idx="10"/>
          </p:nvPr>
        </p:nvSpPr>
        <p:spPr/>
        <p:txBody>
          <a:bodyPr/>
          <a:lstStyle/>
          <a:p>
            <a:fld id="{273D3BB8-70C0-4801-8D98-6196ABB0EA39}" type="datetimeFigureOut">
              <a:rPr lang="en-US" smtClean="0"/>
              <a:t>5/3/2023</a:t>
            </a:fld>
            <a:endParaRPr lang="en-US"/>
          </a:p>
        </p:txBody>
      </p:sp>
      <p:sp>
        <p:nvSpPr>
          <p:cNvPr id="5" name="Footer Placeholder 4">
            <a:extLst>
              <a:ext uri="{FF2B5EF4-FFF2-40B4-BE49-F238E27FC236}">
                <a16:creationId xmlns:a16="http://schemas.microsoft.com/office/drawing/2014/main" id="{B530B3F0-ECC3-4D26-B2D5-82D8D89C1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F67A45-5DE0-4AD5-A47B-3DD417B64510}"/>
              </a:ext>
            </a:extLst>
          </p:cNvPr>
          <p:cNvSpPr>
            <a:spLocks noGrp="1"/>
          </p:cNvSpPr>
          <p:nvPr>
            <p:ph type="sldNum" sz="quarter" idx="12"/>
          </p:nvPr>
        </p:nvSpPr>
        <p:spPr/>
        <p:txBody>
          <a:bodyPr/>
          <a:lstStyle/>
          <a:p>
            <a:fld id="{E470C0F1-EB91-4BD9-9222-AEFD5CFD0326}" type="slidenum">
              <a:rPr lang="en-US" smtClean="0"/>
              <a:t>‹#›</a:t>
            </a:fld>
            <a:endParaRPr lang="en-US"/>
          </a:p>
        </p:txBody>
      </p:sp>
    </p:spTree>
    <p:extLst>
      <p:ext uri="{BB962C8B-B14F-4D97-AF65-F5344CB8AC3E}">
        <p14:creationId xmlns:p14="http://schemas.microsoft.com/office/powerpoint/2010/main" val="499898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97C2EB-CD6C-4965-ACC8-2E53BDC6FB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6E5469-A3F3-477F-B45B-B97488FA5AF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F5721-AB10-4AFA-9A4A-818B8ACA49B1}"/>
              </a:ext>
            </a:extLst>
          </p:cNvPr>
          <p:cNvSpPr>
            <a:spLocks noGrp="1"/>
          </p:cNvSpPr>
          <p:nvPr>
            <p:ph type="dt" sz="half" idx="10"/>
          </p:nvPr>
        </p:nvSpPr>
        <p:spPr/>
        <p:txBody>
          <a:bodyPr/>
          <a:lstStyle/>
          <a:p>
            <a:fld id="{273D3BB8-70C0-4801-8D98-6196ABB0EA39}" type="datetimeFigureOut">
              <a:rPr lang="en-US" smtClean="0"/>
              <a:t>5/3/2023</a:t>
            </a:fld>
            <a:endParaRPr lang="en-US"/>
          </a:p>
        </p:txBody>
      </p:sp>
      <p:sp>
        <p:nvSpPr>
          <p:cNvPr id="5" name="Footer Placeholder 4">
            <a:extLst>
              <a:ext uri="{FF2B5EF4-FFF2-40B4-BE49-F238E27FC236}">
                <a16:creationId xmlns:a16="http://schemas.microsoft.com/office/drawing/2014/main" id="{84CABEFC-9C26-4F89-AB6D-FD5CE3F168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4D154D-9543-4ADB-A059-15C8FDAC5043}"/>
              </a:ext>
            </a:extLst>
          </p:cNvPr>
          <p:cNvSpPr>
            <a:spLocks noGrp="1"/>
          </p:cNvSpPr>
          <p:nvPr>
            <p:ph type="sldNum" sz="quarter" idx="12"/>
          </p:nvPr>
        </p:nvSpPr>
        <p:spPr/>
        <p:txBody>
          <a:bodyPr/>
          <a:lstStyle/>
          <a:p>
            <a:fld id="{E470C0F1-EB91-4BD9-9222-AEFD5CFD0326}" type="slidenum">
              <a:rPr lang="en-US" smtClean="0"/>
              <a:t>‹#›</a:t>
            </a:fld>
            <a:endParaRPr lang="en-US"/>
          </a:p>
        </p:txBody>
      </p:sp>
    </p:spTree>
    <p:extLst>
      <p:ext uri="{BB962C8B-B14F-4D97-AF65-F5344CB8AC3E}">
        <p14:creationId xmlns:p14="http://schemas.microsoft.com/office/powerpoint/2010/main" val="137089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2CAF2-9A05-4159-9FC9-C1BC692804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F4D66E-DFD3-42F7-B253-D5768945E4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5D4A46-19A5-48EB-A896-F26198EC9BF9}"/>
              </a:ext>
            </a:extLst>
          </p:cNvPr>
          <p:cNvSpPr>
            <a:spLocks noGrp="1"/>
          </p:cNvSpPr>
          <p:nvPr>
            <p:ph type="dt" sz="half" idx="10"/>
          </p:nvPr>
        </p:nvSpPr>
        <p:spPr/>
        <p:txBody>
          <a:bodyPr/>
          <a:lstStyle/>
          <a:p>
            <a:fld id="{273D3BB8-70C0-4801-8D98-6196ABB0EA39}" type="datetimeFigureOut">
              <a:rPr lang="en-US" smtClean="0"/>
              <a:t>5/3/2023</a:t>
            </a:fld>
            <a:endParaRPr lang="en-US"/>
          </a:p>
        </p:txBody>
      </p:sp>
      <p:sp>
        <p:nvSpPr>
          <p:cNvPr id="5" name="Footer Placeholder 4">
            <a:extLst>
              <a:ext uri="{FF2B5EF4-FFF2-40B4-BE49-F238E27FC236}">
                <a16:creationId xmlns:a16="http://schemas.microsoft.com/office/drawing/2014/main" id="{8F30B6D8-1A51-497B-9D9C-3B082EF90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07B64F-C9C4-4828-8060-030394B6C38E}"/>
              </a:ext>
            </a:extLst>
          </p:cNvPr>
          <p:cNvSpPr>
            <a:spLocks noGrp="1"/>
          </p:cNvSpPr>
          <p:nvPr>
            <p:ph type="sldNum" sz="quarter" idx="12"/>
          </p:nvPr>
        </p:nvSpPr>
        <p:spPr/>
        <p:txBody>
          <a:bodyPr/>
          <a:lstStyle/>
          <a:p>
            <a:fld id="{E470C0F1-EB91-4BD9-9222-AEFD5CFD0326}" type="slidenum">
              <a:rPr lang="en-US" smtClean="0"/>
              <a:t>‹#›</a:t>
            </a:fld>
            <a:endParaRPr lang="en-US"/>
          </a:p>
        </p:txBody>
      </p:sp>
    </p:spTree>
    <p:extLst>
      <p:ext uri="{BB962C8B-B14F-4D97-AF65-F5344CB8AC3E}">
        <p14:creationId xmlns:p14="http://schemas.microsoft.com/office/powerpoint/2010/main" val="48429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FE7C9-2A6A-4BD2-9439-D80402C13B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1DFA82-45D7-4FD3-B5D7-023A8D3A9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59DC51C-81FA-426F-B259-333DFD0CB25D}"/>
              </a:ext>
            </a:extLst>
          </p:cNvPr>
          <p:cNvSpPr>
            <a:spLocks noGrp="1"/>
          </p:cNvSpPr>
          <p:nvPr>
            <p:ph type="dt" sz="half" idx="10"/>
          </p:nvPr>
        </p:nvSpPr>
        <p:spPr/>
        <p:txBody>
          <a:bodyPr/>
          <a:lstStyle/>
          <a:p>
            <a:fld id="{273D3BB8-70C0-4801-8D98-6196ABB0EA39}" type="datetimeFigureOut">
              <a:rPr lang="en-US" smtClean="0"/>
              <a:t>5/3/2023</a:t>
            </a:fld>
            <a:endParaRPr lang="en-US"/>
          </a:p>
        </p:txBody>
      </p:sp>
      <p:sp>
        <p:nvSpPr>
          <p:cNvPr id="5" name="Footer Placeholder 4">
            <a:extLst>
              <a:ext uri="{FF2B5EF4-FFF2-40B4-BE49-F238E27FC236}">
                <a16:creationId xmlns:a16="http://schemas.microsoft.com/office/drawing/2014/main" id="{8AE0AD1E-FE79-4647-8EAB-E58A1D51E5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58E7F-DD61-4DFC-B37E-34B10F942EE4}"/>
              </a:ext>
            </a:extLst>
          </p:cNvPr>
          <p:cNvSpPr>
            <a:spLocks noGrp="1"/>
          </p:cNvSpPr>
          <p:nvPr>
            <p:ph type="sldNum" sz="quarter" idx="12"/>
          </p:nvPr>
        </p:nvSpPr>
        <p:spPr/>
        <p:txBody>
          <a:bodyPr/>
          <a:lstStyle/>
          <a:p>
            <a:fld id="{E470C0F1-EB91-4BD9-9222-AEFD5CFD0326}" type="slidenum">
              <a:rPr lang="en-US" smtClean="0"/>
              <a:t>‹#›</a:t>
            </a:fld>
            <a:endParaRPr lang="en-US"/>
          </a:p>
        </p:txBody>
      </p:sp>
    </p:spTree>
    <p:extLst>
      <p:ext uri="{BB962C8B-B14F-4D97-AF65-F5344CB8AC3E}">
        <p14:creationId xmlns:p14="http://schemas.microsoft.com/office/powerpoint/2010/main" val="20574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6CC96-1AA4-4D0B-A301-4E5F92DC76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7251C3-11D0-43E9-B6CE-EDBE29D8A8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4AB09C-8416-4BF9-A277-76FBDB4BD5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AC56EC-5EFE-407B-8DDA-0A1E5E871B6C}"/>
              </a:ext>
            </a:extLst>
          </p:cNvPr>
          <p:cNvSpPr>
            <a:spLocks noGrp="1"/>
          </p:cNvSpPr>
          <p:nvPr>
            <p:ph type="dt" sz="half" idx="10"/>
          </p:nvPr>
        </p:nvSpPr>
        <p:spPr/>
        <p:txBody>
          <a:bodyPr/>
          <a:lstStyle/>
          <a:p>
            <a:fld id="{273D3BB8-70C0-4801-8D98-6196ABB0EA39}" type="datetimeFigureOut">
              <a:rPr lang="en-US" smtClean="0"/>
              <a:t>5/3/2023</a:t>
            </a:fld>
            <a:endParaRPr lang="en-US"/>
          </a:p>
        </p:txBody>
      </p:sp>
      <p:sp>
        <p:nvSpPr>
          <p:cNvPr id="6" name="Footer Placeholder 5">
            <a:extLst>
              <a:ext uri="{FF2B5EF4-FFF2-40B4-BE49-F238E27FC236}">
                <a16:creationId xmlns:a16="http://schemas.microsoft.com/office/drawing/2014/main" id="{4A7B8FEE-6F7C-43CE-B4A7-B28476BAB4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39006F-0357-4C31-84F0-95C0172B0EA2}"/>
              </a:ext>
            </a:extLst>
          </p:cNvPr>
          <p:cNvSpPr>
            <a:spLocks noGrp="1"/>
          </p:cNvSpPr>
          <p:nvPr>
            <p:ph type="sldNum" sz="quarter" idx="12"/>
          </p:nvPr>
        </p:nvSpPr>
        <p:spPr/>
        <p:txBody>
          <a:bodyPr/>
          <a:lstStyle/>
          <a:p>
            <a:fld id="{E470C0F1-EB91-4BD9-9222-AEFD5CFD0326}" type="slidenum">
              <a:rPr lang="en-US" smtClean="0"/>
              <a:t>‹#›</a:t>
            </a:fld>
            <a:endParaRPr lang="en-US"/>
          </a:p>
        </p:txBody>
      </p:sp>
    </p:spTree>
    <p:extLst>
      <p:ext uri="{BB962C8B-B14F-4D97-AF65-F5344CB8AC3E}">
        <p14:creationId xmlns:p14="http://schemas.microsoft.com/office/powerpoint/2010/main" val="2462595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D3073-9E6B-44AE-A5F7-439A1F6D5A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D41311-960F-4858-9FC6-F3076B209D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F627FF-A59C-4F21-A730-43CEFCC502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5ABDEF-E1C3-4D07-9D00-B59326A040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F3D113-E1F2-4214-BDDF-9D5221FC07B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FBC632-5BD2-4A52-BC86-CF3D9FB7C19E}"/>
              </a:ext>
            </a:extLst>
          </p:cNvPr>
          <p:cNvSpPr>
            <a:spLocks noGrp="1"/>
          </p:cNvSpPr>
          <p:nvPr>
            <p:ph type="dt" sz="half" idx="10"/>
          </p:nvPr>
        </p:nvSpPr>
        <p:spPr/>
        <p:txBody>
          <a:bodyPr/>
          <a:lstStyle/>
          <a:p>
            <a:fld id="{273D3BB8-70C0-4801-8D98-6196ABB0EA39}" type="datetimeFigureOut">
              <a:rPr lang="en-US" smtClean="0"/>
              <a:t>5/3/2023</a:t>
            </a:fld>
            <a:endParaRPr lang="en-US"/>
          </a:p>
        </p:txBody>
      </p:sp>
      <p:sp>
        <p:nvSpPr>
          <p:cNvPr id="8" name="Footer Placeholder 7">
            <a:extLst>
              <a:ext uri="{FF2B5EF4-FFF2-40B4-BE49-F238E27FC236}">
                <a16:creationId xmlns:a16="http://schemas.microsoft.com/office/drawing/2014/main" id="{86EABF01-CF98-437B-8F50-08C5C922CE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845966-FF40-45BC-9C46-0CAF15C5D42C}"/>
              </a:ext>
            </a:extLst>
          </p:cNvPr>
          <p:cNvSpPr>
            <a:spLocks noGrp="1"/>
          </p:cNvSpPr>
          <p:nvPr>
            <p:ph type="sldNum" sz="quarter" idx="12"/>
          </p:nvPr>
        </p:nvSpPr>
        <p:spPr/>
        <p:txBody>
          <a:bodyPr/>
          <a:lstStyle/>
          <a:p>
            <a:fld id="{E470C0F1-EB91-4BD9-9222-AEFD5CFD0326}" type="slidenum">
              <a:rPr lang="en-US" smtClean="0"/>
              <a:t>‹#›</a:t>
            </a:fld>
            <a:endParaRPr lang="en-US"/>
          </a:p>
        </p:txBody>
      </p:sp>
    </p:spTree>
    <p:extLst>
      <p:ext uri="{BB962C8B-B14F-4D97-AF65-F5344CB8AC3E}">
        <p14:creationId xmlns:p14="http://schemas.microsoft.com/office/powerpoint/2010/main" val="3132632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E4C9E-0372-40D6-A3B7-2FA2C3519A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A78ACC-5A94-4F41-A750-1F1509552E3F}"/>
              </a:ext>
            </a:extLst>
          </p:cNvPr>
          <p:cNvSpPr>
            <a:spLocks noGrp="1"/>
          </p:cNvSpPr>
          <p:nvPr>
            <p:ph type="dt" sz="half" idx="10"/>
          </p:nvPr>
        </p:nvSpPr>
        <p:spPr/>
        <p:txBody>
          <a:bodyPr/>
          <a:lstStyle/>
          <a:p>
            <a:fld id="{273D3BB8-70C0-4801-8D98-6196ABB0EA39}" type="datetimeFigureOut">
              <a:rPr lang="en-US" smtClean="0"/>
              <a:t>5/3/2023</a:t>
            </a:fld>
            <a:endParaRPr lang="en-US"/>
          </a:p>
        </p:txBody>
      </p:sp>
      <p:sp>
        <p:nvSpPr>
          <p:cNvPr id="4" name="Footer Placeholder 3">
            <a:extLst>
              <a:ext uri="{FF2B5EF4-FFF2-40B4-BE49-F238E27FC236}">
                <a16:creationId xmlns:a16="http://schemas.microsoft.com/office/drawing/2014/main" id="{4E1CBD93-7CBD-42AC-8F5A-5FB99AA50B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5E0E4C-7D86-4F2B-94FC-ED27F4BC14DE}"/>
              </a:ext>
            </a:extLst>
          </p:cNvPr>
          <p:cNvSpPr>
            <a:spLocks noGrp="1"/>
          </p:cNvSpPr>
          <p:nvPr>
            <p:ph type="sldNum" sz="quarter" idx="12"/>
          </p:nvPr>
        </p:nvSpPr>
        <p:spPr/>
        <p:txBody>
          <a:bodyPr/>
          <a:lstStyle/>
          <a:p>
            <a:fld id="{E470C0F1-EB91-4BD9-9222-AEFD5CFD0326}" type="slidenum">
              <a:rPr lang="en-US" smtClean="0"/>
              <a:t>‹#›</a:t>
            </a:fld>
            <a:endParaRPr lang="en-US"/>
          </a:p>
        </p:txBody>
      </p:sp>
    </p:spTree>
    <p:extLst>
      <p:ext uri="{BB962C8B-B14F-4D97-AF65-F5344CB8AC3E}">
        <p14:creationId xmlns:p14="http://schemas.microsoft.com/office/powerpoint/2010/main" val="2387806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9071CC-7581-4A77-8625-43C6F21DF209}"/>
              </a:ext>
            </a:extLst>
          </p:cNvPr>
          <p:cNvSpPr>
            <a:spLocks noGrp="1"/>
          </p:cNvSpPr>
          <p:nvPr>
            <p:ph type="dt" sz="half" idx="10"/>
          </p:nvPr>
        </p:nvSpPr>
        <p:spPr/>
        <p:txBody>
          <a:bodyPr/>
          <a:lstStyle/>
          <a:p>
            <a:fld id="{273D3BB8-70C0-4801-8D98-6196ABB0EA39}" type="datetimeFigureOut">
              <a:rPr lang="en-US" smtClean="0"/>
              <a:t>5/3/2023</a:t>
            </a:fld>
            <a:endParaRPr lang="en-US"/>
          </a:p>
        </p:txBody>
      </p:sp>
      <p:sp>
        <p:nvSpPr>
          <p:cNvPr id="3" name="Footer Placeholder 2">
            <a:extLst>
              <a:ext uri="{FF2B5EF4-FFF2-40B4-BE49-F238E27FC236}">
                <a16:creationId xmlns:a16="http://schemas.microsoft.com/office/drawing/2014/main" id="{957E8005-2114-4016-A580-51F479D559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0CF7E1-8444-4F41-928F-3CB553404C72}"/>
              </a:ext>
            </a:extLst>
          </p:cNvPr>
          <p:cNvSpPr>
            <a:spLocks noGrp="1"/>
          </p:cNvSpPr>
          <p:nvPr>
            <p:ph type="sldNum" sz="quarter" idx="12"/>
          </p:nvPr>
        </p:nvSpPr>
        <p:spPr/>
        <p:txBody>
          <a:bodyPr/>
          <a:lstStyle/>
          <a:p>
            <a:fld id="{E470C0F1-EB91-4BD9-9222-AEFD5CFD0326}" type="slidenum">
              <a:rPr lang="en-US" smtClean="0"/>
              <a:t>‹#›</a:t>
            </a:fld>
            <a:endParaRPr lang="en-US"/>
          </a:p>
        </p:txBody>
      </p:sp>
    </p:spTree>
    <p:extLst>
      <p:ext uri="{BB962C8B-B14F-4D97-AF65-F5344CB8AC3E}">
        <p14:creationId xmlns:p14="http://schemas.microsoft.com/office/powerpoint/2010/main" val="705766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F359B-4259-4DCC-B825-5181A9AFBF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66C397-02ED-4AA7-9C23-F978FDA505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2194A5-106E-47AA-A3A8-3B02CF153E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8330C6-B9F3-4F59-A757-9CE3B1D1174F}"/>
              </a:ext>
            </a:extLst>
          </p:cNvPr>
          <p:cNvSpPr>
            <a:spLocks noGrp="1"/>
          </p:cNvSpPr>
          <p:nvPr>
            <p:ph type="dt" sz="half" idx="10"/>
          </p:nvPr>
        </p:nvSpPr>
        <p:spPr/>
        <p:txBody>
          <a:bodyPr/>
          <a:lstStyle/>
          <a:p>
            <a:fld id="{273D3BB8-70C0-4801-8D98-6196ABB0EA39}" type="datetimeFigureOut">
              <a:rPr lang="en-US" smtClean="0"/>
              <a:t>5/3/2023</a:t>
            </a:fld>
            <a:endParaRPr lang="en-US"/>
          </a:p>
        </p:txBody>
      </p:sp>
      <p:sp>
        <p:nvSpPr>
          <p:cNvPr id="6" name="Footer Placeholder 5">
            <a:extLst>
              <a:ext uri="{FF2B5EF4-FFF2-40B4-BE49-F238E27FC236}">
                <a16:creationId xmlns:a16="http://schemas.microsoft.com/office/drawing/2014/main" id="{99239E03-E931-4B64-98E1-14D469FF7F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26A86F-E736-44E6-8E78-ED5BE7A0BC62}"/>
              </a:ext>
            </a:extLst>
          </p:cNvPr>
          <p:cNvSpPr>
            <a:spLocks noGrp="1"/>
          </p:cNvSpPr>
          <p:nvPr>
            <p:ph type="sldNum" sz="quarter" idx="12"/>
          </p:nvPr>
        </p:nvSpPr>
        <p:spPr/>
        <p:txBody>
          <a:bodyPr/>
          <a:lstStyle/>
          <a:p>
            <a:fld id="{E470C0F1-EB91-4BD9-9222-AEFD5CFD0326}" type="slidenum">
              <a:rPr lang="en-US" smtClean="0"/>
              <a:t>‹#›</a:t>
            </a:fld>
            <a:endParaRPr lang="en-US"/>
          </a:p>
        </p:txBody>
      </p:sp>
    </p:spTree>
    <p:extLst>
      <p:ext uri="{BB962C8B-B14F-4D97-AF65-F5344CB8AC3E}">
        <p14:creationId xmlns:p14="http://schemas.microsoft.com/office/powerpoint/2010/main" val="3943815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E80C9-BCA3-40AB-AC04-5E62AD219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A5124B-3628-4195-9897-3F1026AE3A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40D7DC-15F4-4522-9E77-84CD4CEBBB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01E46B-C3AA-46D8-8B55-1A1F7E446928}"/>
              </a:ext>
            </a:extLst>
          </p:cNvPr>
          <p:cNvSpPr>
            <a:spLocks noGrp="1"/>
          </p:cNvSpPr>
          <p:nvPr>
            <p:ph type="dt" sz="half" idx="10"/>
          </p:nvPr>
        </p:nvSpPr>
        <p:spPr/>
        <p:txBody>
          <a:bodyPr/>
          <a:lstStyle/>
          <a:p>
            <a:fld id="{273D3BB8-70C0-4801-8D98-6196ABB0EA39}" type="datetimeFigureOut">
              <a:rPr lang="en-US" smtClean="0"/>
              <a:t>5/3/2023</a:t>
            </a:fld>
            <a:endParaRPr lang="en-US"/>
          </a:p>
        </p:txBody>
      </p:sp>
      <p:sp>
        <p:nvSpPr>
          <p:cNvPr id="6" name="Footer Placeholder 5">
            <a:extLst>
              <a:ext uri="{FF2B5EF4-FFF2-40B4-BE49-F238E27FC236}">
                <a16:creationId xmlns:a16="http://schemas.microsoft.com/office/drawing/2014/main" id="{181CB642-F79B-4073-A89C-4376C9608F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C58570-9713-4850-B9B8-D9E73D1EBC14}"/>
              </a:ext>
            </a:extLst>
          </p:cNvPr>
          <p:cNvSpPr>
            <a:spLocks noGrp="1"/>
          </p:cNvSpPr>
          <p:nvPr>
            <p:ph type="sldNum" sz="quarter" idx="12"/>
          </p:nvPr>
        </p:nvSpPr>
        <p:spPr/>
        <p:txBody>
          <a:bodyPr/>
          <a:lstStyle/>
          <a:p>
            <a:fld id="{E470C0F1-EB91-4BD9-9222-AEFD5CFD0326}" type="slidenum">
              <a:rPr lang="en-US" smtClean="0"/>
              <a:t>‹#›</a:t>
            </a:fld>
            <a:endParaRPr lang="en-US"/>
          </a:p>
        </p:txBody>
      </p:sp>
    </p:spTree>
    <p:extLst>
      <p:ext uri="{BB962C8B-B14F-4D97-AF65-F5344CB8AC3E}">
        <p14:creationId xmlns:p14="http://schemas.microsoft.com/office/powerpoint/2010/main" val="679076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2C133D-87E4-48D5-A913-88C46F6FF2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21693C-80C3-4FEB-93C3-030F5F56F9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D5DB6F-A1A6-4A12-9EEC-4831D07E39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D3BB8-70C0-4801-8D98-6196ABB0EA39}" type="datetimeFigureOut">
              <a:rPr lang="en-US" smtClean="0"/>
              <a:t>5/3/2023</a:t>
            </a:fld>
            <a:endParaRPr lang="en-US"/>
          </a:p>
        </p:txBody>
      </p:sp>
      <p:sp>
        <p:nvSpPr>
          <p:cNvPr id="5" name="Footer Placeholder 4">
            <a:extLst>
              <a:ext uri="{FF2B5EF4-FFF2-40B4-BE49-F238E27FC236}">
                <a16:creationId xmlns:a16="http://schemas.microsoft.com/office/drawing/2014/main" id="{44EAD55E-E331-4F21-8C8D-AF6ADBA9FE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9DF089-60BC-4233-957C-56FE42D230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70C0F1-EB91-4BD9-9222-AEFD5CFD0326}" type="slidenum">
              <a:rPr lang="en-US" smtClean="0"/>
              <a:t>‹#›</a:t>
            </a:fld>
            <a:endParaRPr lang="en-US"/>
          </a:p>
        </p:txBody>
      </p:sp>
    </p:spTree>
    <p:extLst>
      <p:ext uri="{BB962C8B-B14F-4D97-AF65-F5344CB8AC3E}">
        <p14:creationId xmlns:p14="http://schemas.microsoft.com/office/powerpoint/2010/main" val="486469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doi.org/10.1175/JTECH-D-20-0050.1"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F3718-6CCE-40E7-A532-18CFEC10636C}"/>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4DCBC0E9-3727-4D31-909F-7D125A2B943B}"/>
              </a:ext>
            </a:extLst>
          </p:cNvPr>
          <p:cNvSpPr>
            <a:spLocks noGrp="1"/>
          </p:cNvSpPr>
          <p:nvPr>
            <p:ph idx="1"/>
          </p:nvPr>
        </p:nvSpPr>
        <p:spPr/>
        <p:txBody>
          <a:bodyPr>
            <a:normAutofit fontScale="40000" lnSpcReduction="20000"/>
          </a:bodyPr>
          <a:lstStyle/>
          <a:p>
            <a:pPr marL="0" indent="0">
              <a:buNone/>
            </a:pPr>
            <a:r>
              <a:rPr lang="en-US" dirty="0"/>
              <a:t>Omar</a:t>
            </a:r>
          </a:p>
          <a:p>
            <a:r>
              <a:rPr lang="en-US" dirty="0"/>
              <a:t>What are some demonstrated applications </a:t>
            </a:r>
            <a:r>
              <a:rPr lang="en-US" dirty="0" err="1"/>
              <a:t>wrt</a:t>
            </a:r>
            <a:r>
              <a:rPr lang="en-US" dirty="0"/>
              <a:t> air quality monitoring and forecasting of OMI or TROPOMI retrievals of UV absorption AOD?</a:t>
            </a:r>
          </a:p>
          <a:p>
            <a:r>
              <a:rPr lang="en-US" dirty="0"/>
              <a:t>In the </a:t>
            </a:r>
            <a:r>
              <a:rPr lang="en-US" dirty="0" err="1"/>
              <a:t>GeoXO</a:t>
            </a:r>
            <a:r>
              <a:rPr lang="en-US" dirty="0"/>
              <a:t> science team session on Monday, we discussed what role TEMPO can play in Hazards monitoring. We know when we have a chemical property explosion or a tire factory burning, black smoke that is released, we cannot do an AOD retrieval in the visible.  Have you looked at some of those cases in the UV?</a:t>
            </a:r>
          </a:p>
          <a:p>
            <a:pPr marL="0" indent="0">
              <a:buNone/>
            </a:pPr>
            <a:r>
              <a:rPr lang="en-US" dirty="0"/>
              <a:t>Pawan</a:t>
            </a:r>
          </a:p>
          <a:p>
            <a:r>
              <a:rPr lang="en-US" dirty="0"/>
              <a:t>What are some of the advances in AERONET retrievals </a:t>
            </a:r>
            <a:r>
              <a:rPr lang="en-US" dirty="0" err="1"/>
              <a:t>wrt</a:t>
            </a:r>
            <a:r>
              <a:rPr lang="en-US" dirty="0"/>
              <a:t> aerosol properties etc.</a:t>
            </a:r>
          </a:p>
          <a:p>
            <a:r>
              <a:rPr lang="en-US" dirty="0"/>
              <a:t>How do you envision TEMPO algorithms using AERONET AOD etc. in validation of its retrievals</a:t>
            </a:r>
          </a:p>
          <a:p>
            <a:pPr marL="0" indent="0">
              <a:buNone/>
            </a:pPr>
            <a:r>
              <a:rPr lang="en-US" dirty="0" err="1"/>
              <a:t>Pubu</a:t>
            </a:r>
            <a:endParaRPr lang="en-US" dirty="0"/>
          </a:p>
          <a:p>
            <a:r>
              <a:rPr lang="en-US" dirty="0"/>
              <a:t>How can advance your smoke/dust detection with UV AI?</a:t>
            </a:r>
          </a:p>
          <a:p>
            <a:r>
              <a:rPr lang="en-US" dirty="0"/>
              <a:t>Your hybrid algorithm uses only one Imager and spectrometer.  What is the value of adding two imagers and one spectrometer?</a:t>
            </a:r>
          </a:p>
          <a:p>
            <a:pPr marL="0" indent="0">
              <a:buNone/>
            </a:pPr>
            <a:r>
              <a:rPr lang="en-US" dirty="0" err="1"/>
              <a:t>Jhoon</a:t>
            </a:r>
            <a:endParaRPr lang="en-US" dirty="0"/>
          </a:p>
          <a:p>
            <a:r>
              <a:rPr lang="en-US" dirty="0"/>
              <a:t>Hai Zhang from my team developed a bias correction algorithm to correct diurnal bias in the retrievals.  Would you like to test it on your retrievals and test how it compares to your ML based correction?  Though ours is an empirical correction, it is based on physical aspect of identifying errors in surface characterization</a:t>
            </a:r>
          </a:p>
          <a:p>
            <a:r>
              <a:rPr lang="en-US" dirty="0"/>
              <a:t>You have AOCH from O2-O2 absorption as well as OE based retrieval.  Which one do you recommend?</a:t>
            </a:r>
          </a:p>
          <a:p>
            <a:pPr marL="0" indent="0">
              <a:buNone/>
            </a:pPr>
            <a:r>
              <a:rPr lang="en-US" dirty="0"/>
              <a:t>Jun</a:t>
            </a:r>
          </a:p>
          <a:p>
            <a:r>
              <a:rPr lang="en-US" dirty="0"/>
              <a:t>What are some of your concerns regarding validation of your ALH retrievals, especially when there are multiple stratified aerosol layers in the atmosphere</a:t>
            </a:r>
          </a:p>
        </p:txBody>
      </p:sp>
    </p:spTree>
    <p:extLst>
      <p:ext uri="{BB962C8B-B14F-4D97-AF65-F5344CB8AC3E}">
        <p14:creationId xmlns:p14="http://schemas.microsoft.com/office/powerpoint/2010/main" val="2758737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B1083-264B-4E96-BD57-64B7956BF751}"/>
              </a:ext>
            </a:extLst>
          </p:cNvPr>
          <p:cNvSpPr>
            <a:spLocks noGrp="1"/>
          </p:cNvSpPr>
          <p:nvPr>
            <p:ph type="title"/>
          </p:nvPr>
        </p:nvSpPr>
        <p:spPr>
          <a:xfrm>
            <a:off x="168965" y="-15083"/>
            <a:ext cx="12023035" cy="1325563"/>
          </a:xfrm>
        </p:spPr>
        <p:txBody>
          <a:bodyPr>
            <a:normAutofit/>
          </a:bodyPr>
          <a:lstStyle/>
          <a:p>
            <a:r>
              <a:rPr lang="en-US" sz="4000" dirty="0"/>
              <a:t>Aerosol Layer Height Retrieval and Validation Challenges</a:t>
            </a:r>
          </a:p>
        </p:txBody>
      </p:sp>
      <p:graphicFrame>
        <p:nvGraphicFramePr>
          <p:cNvPr id="4" name="Table 3">
            <a:extLst>
              <a:ext uri="{FF2B5EF4-FFF2-40B4-BE49-F238E27FC236}">
                <a16:creationId xmlns:a16="http://schemas.microsoft.com/office/drawing/2014/main" id="{4E42A1D3-124C-4CEB-8712-F037C1CBC127}"/>
              </a:ext>
            </a:extLst>
          </p:cNvPr>
          <p:cNvGraphicFramePr>
            <a:graphicFrameLocks noGrp="1"/>
          </p:cNvGraphicFramePr>
          <p:nvPr>
            <p:extLst/>
          </p:nvPr>
        </p:nvGraphicFramePr>
        <p:xfrm>
          <a:off x="73994" y="1238585"/>
          <a:ext cx="8128000" cy="3408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838343486"/>
                    </a:ext>
                  </a:extLst>
                </a:gridCol>
                <a:gridCol w="2032000">
                  <a:extLst>
                    <a:ext uri="{9D8B030D-6E8A-4147-A177-3AD203B41FA5}">
                      <a16:colId xmlns:a16="http://schemas.microsoft.com/office/drawing/2014/main" val="2805867491"/>
                    </a:ext>
                  </a:extLst>
                </a:gridCol>
                <a:gridCol w="2032000">
                  <a:extLst>
                    <a:ext uri="{9D8B030D-6E8A-4147-A177-3AD203B41FA5}">
                      <a16:colId xmlns:a16="http://schemas.microsoft.com/office/drawing/2014/main" val="3149363433"/>
                    </a:ext>
                  </a:extLst>
                </a:gridCol>
                <a:gridCol w="2032000">
                  <a:extLst>
                    <a:ext uri="{9D8B030D-6E8A-4147-A177-3AD203B41FA5}">
                      <a16:colId xmlns:a16="http://schemas.microsoft.com/office/drawing/2014/main" val="3346481005"/>
                    </a:ext>
                  </a:extLst>
                </a:gridCol>
              </a:tblGrid>
              <a:tr h="370840">
                <a:tc gridSpan="4">
                  <a:txBody>
                    <a:bodyPr/>
                    <a:lstStyle/>
                    <a:p>
                      <a:pPr algn="ctr"/>
                      <a:r>
                        <a:rPr lang="en-US" dirty="0"/>
                        <a:t>NIER GEMS vs. CALIOP January 01,2021 – September 30, 2022</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71454258"/>
                  </a:ext>
                </a:extLst>
              </a:tr>
              <a:tr h="370840">
                <a:tc>
                  <a:txBody>
                    <a:bodyPr/>
                    <a:lstStyle/>
                    <a:p>
                      <a:r>
                        <a:rPr lang="en-US" b="1" dirty="0"/>
                        <a:t>Scenario</a:t>
                      </a:r>
                    </a:p>
                  </a:txBody>
                  <a:tcPr/>
                </a:tc>
                <a:tc>
                  <a:txBody>
                    <a:bodyPr/>
                    <a:lstStyle/>
                    <a:p>
                      <a:pPr algn="ctr"/>
                      <a:r>
                        <a:rPr lang="en-US" b="1" dirty="0"/>
                        <a:t>Bias (km)</a:t>
                      </a:r>
                    </a:p>
                  </a:txBody>
                  <a:tcPr/>
                </a:tc>
                <a:tc>
                  <a:txBody>
                    <a:bodyPr/>
                    <a:lstStyle/>
                    <a:p>
                      <a:pPr algn="ctr"/>
                      <a:r>
                        <a:rPr lang="en-US" b="1" dirty="0"/>
                        <a:t>Precision (km)</a:t>
                      </a:r>
                    </a:p>
                  </a:txBody>
                  <a:tcPr/>
                </a:tc>
                <a:tc>
                  <a:txBody>
                    <a:bodyPr/>
                    <a:lstStyle/>
                    <a:p>
                      <a:pPr algn="ctr"/>
                      <a:r>
                        <a:rPr lang="en-US" b="1" dirty="0"/>
                        <a:t>RMSE (km)</a:t>
                      </a:r>
                    </a:p>
                  </a:txBody>
                  <a:tcPr/>
                </a:tc>
                <a:extLst>
                  <a:ext uri="{0D108BD9-81ED-4DB2-BD59-A6C34878D82A}">
                    <a16:rowId xmlns:a16="http://schemas.microsoft.com/office/drawing/2014/main" val="4261623722"/>
                  </a:ext>
                </a:extLst>
              </a:tr>
              <a:tr h="370840">
                <a:tc>
                  <a:txBody>
                    <a:bodyPr/>
                    <a:lstStyle/>
                    <a:p>
                      <a:r>
                        <a:rPr lang="en-US" dirty="0"/>
                        <a:t>AOD &lt; 0.4</a:t>
                      </a:r>
                    </a:p>
                  </a:txBody>
                  <a:tcPr/>
                </a:tc>
                <a:tc>
                  <a:txBody>
                    <a:bodyPr/>
                    <a:lstStyle/>
                    <a:p>
                      <a:pPr algn="ctr"/>
                      <a:r>
                        <a:rPr lang="en-US" dirty="0"/>
                        <a:t>0.48</a:t>
                      </a:r>
                    </a:p>
                  </a:txBody>
                  <a:tcPr/>
                </a:tc>
                <a:tc>
                  <a:txBody>
                    <a:bodyPr/>
                    <a:lstStyle/>
                    <a:p>
                      <a:pPr algn="ctr"/>
                      <a:r>
                        <a:rPr lang="en-US" dirty="0"/>
                        <a:t>1.42</a:t>
                      </a:r>
                    </a:p>
                  </a:txBody>
                  <a:tcPr/>
                </a:tc>
                <a:tc>
                  <a:txBody>
                    <a:bodyPr/>
                    <a:lstStyle/>
                    <a:p>
                      <a:pPr algn="ctr"/>
                      <a:r>
                        <a:rPr lang="en-US" dirty="0"/>
                        <a:t>1.50</a:t>
                      </a:r>
                    </a:p>
                  </a:txBody>
                  <a:tcPr/>
                </a:tc>
                <a:extLst>
                  <a:ext uri="{0D108BD9-81ED-4DB2-BD59-A6C34878D82A}">
                    <a16:rowId xmlns:a16="http://schemas.microsoft.com/office/drawing/2014/main" val="672858451"/>
                  </a:ext>
                </a:extLst>
              </a:tr>
              <a:tr h="370840">
                <a:tc>
                  <a:txBody>
                    <a:bodyPr/>
                    <a:lstStyle/>
                    <a:p>
                      <a:r>
                        <a:rPr lang="en-US" dirty="0"/>
                        <a:t>0.4 &lt; AOD &lt; 0.8</a:t>
                      </a:r>
                    </a:p>
                  </a:txBody>
                  <a:tcPr/>
                </a:tc>
                <a:tc>
                  <a:txBody>
                    <a:bodyPr/>
                    <a:lstStyle/>
                    <a:p>
                      <a:pPr algn="ctr"/>
                      <a:r>
                        <a:rPr lang="en-US" dirty="0"/>
                        <a:t>0.11</a:t>
                      </a:r>
                    </a:p>
                  </a:txBody>
                  <a:tcPr/>
                </a:tc>
                <a:tc>
                  <a:txBody>
                    <a:bodyPr/>
                    <a:lstStyle/>
                    <a:p>
                      <a:pPr algn="ctr"/>
                      <a:r>
                        <a:rPr lang="en-US" dirty="0"/>
                        <a:t>1.31</a:t>
                      </a:r>
                    </a:p>
                  </a:txBody>
                  <a:tcPr/>
                </a:tc>
                <a:tc>
                  <a:txBody>
                    <a:bodyPr/>
                    <a:lstStyle/>
                    <a:p>
                      <a:pPr algn="ctr"/>
                      <a:r>
                        <a:rPr lang="en-US" dirty="0"/>
                        <a:t>1.32</a:t>
                      </a:r>
                    </a:p>
                  </a:txBody>
                  <a:tcPr/>
                </a:tc>
                <a:extLst>
                  <a:ext uri="{0D108BD9-81ED-4DB2-BD59-A6C34878D82A}">
                    <a16:rowId xmlns:a16="http://schemas.microsoft.com/office/drawing/2014/main" val="3320816901"/>
                  </a:ext>
                </a:extLst>
              </a:tr>
              <a:tr h="370840">
                <a:tc>
                  <a:txBody>
                    <a:bodyPr/>
                    <a:lstStyle/>
                    <a:p>
                      <a:r>
                        <a:rPr lang="en-US" dirty="0"/>
                        <a:t>AOD &gt; 0.8</a:t>
                      </a:r>
                    </a:p>
                  </a:txBody>
                  <a:tcPr/>
                </a:tc>
                <a:tc>
                  <a:txBody>
                    <a:bodyPr/>
                    <a:lstStyle/>
                    <a:p>
                      <a:pPr algn="ctr"/>
                      <a:r>
                        <a:rPr lang="en-US" dirty="0"/>
                        <a:t>-0.33</a:t>
                      </a:r>
                    </a:p>
                  </a:txBody>
                  <a:tcPr/>
                </a:tc>
                <a:tc>
                  <a:txBody>
                    <a:bodyPr/>
                    <a:lstStyle/>
                    <a:p>
                      <a:pPr algn="ctr"/>
                      <a:r>
                        <a:rPr lang="en-US" dirty="0"/>
                        <a:t>1.32</a:t>
                      </a:r>
                    </a:p>
                  </a:txBody>
                  <a:tcPr/>
                </a:tc>
                <a:tc>
                  <a:txBody>
                    <a:bodyPr/>
                    <a:lstStyle/>
                    <a:p>
                      <a:pPr algn="ctr"/>
                      <a:r>
                        <a:rPr lang="en-US" dirty="0"/>
                        <a:t>1.32</a:t>
                      </a:r>
                    </a:p>
                  </a:txBody>
                  <a:tcPr/>
                </a:tc>
                <a:extLst>
                  <a:ext uri="{0D108BD9-81ED-4DB2-BD59-A6C34878D82A}">
                    <a16:rowId xmlns:a16="http://schemas.microsoft.com/office/drawing/2014/main" val="2549893266"/>
                  </a:ext>
                </a:extLst>
              </a:tr>
              <a:tr h="370840">
                <a:tc>
                  <a:txBody>
                    <a:bodyPr/>
                    <a:lstStyle/>
                    <a:p>
                      <a:r>
                        <a:rPr lang="en-US" dirty="0"/>
                        <a:t>Single vertical aerosol layer</a:t>
                      </a:r>
                    </a:p>
                  </a:txBody>
                  <a:tcPr/>
                </a:tc>
                <a:tc>
                  <a:txBody>
                    <a:bodyPr/>
                    <a:lstStyle/>
                    <a:p>
                      <a:pPr algn="ctr"/>
                      <a:r>
                        <a:rPr lang="en-US" dirty="0"/>
                        <a:t>0.07</a:t>
                      </a:r>
                    </a:p>
                  </a:txBody>
                  <a:tcPr/>
                </a:tc>
                <a:tc>
                  <a:txBody>
                    <a:bodyPr/>
                    <a:lstStyle/>
                    <a:p>
                      <a:pPr algn="ctr"/>
                      <a:r>
                        <a:rPr lang="en-US" dirty="0"/>
                        <a:t>1.33</a:t>
                      </a:r>
                    </a:p>
                  </a:txBody>
                  <a:tcPr/>
                </a:tc>
                <a:tc>
                  <a:txBody>
                    <a:bodyPr/>
                    <a:lstStyle/>
                    <a:p>
                      <a:pPr algn="ctr"/>
                      <a:r>
                        <a:rPr lang="en-US" dirty="0"/>
                        <a:t>1.34</a:t>
                      </a:r>
                    </a:p>
                  </a:txBody>
                  <a:tcPr/>
                </a:tc>
                <a:extLst>
                  <a:ext uri="{0D108BD9-81ED-4DB2-BD59-A6C34878D82A}">
                    <a16:rowId xmlns:a16="http://schemas.microsoft.com/office/drawing/2014/main" val="1816388707"/>
                  </a:ext>
                </a:extLst>
              </a:tr>
              <a:tr h="370840">
                <a:tc>
                  <a:txBody>
                    <a:bodyPr/>
                    <a:lstStyle/>
                    <a:p>
                      <a:r>
                        <a:rPr lang="en-US" dirty="0"/>
                        <a:t>Multiple stratified vertical aerosol layers</a:t>
                      </a:r>
                    </a:p>
                  </a:txBody>
                  <a:tcPr/>
                </a:tc>
                <a:tc>
                  <a:txBody>
                    <a:bodyPr/>
                    <a:lstStyle/>
                    <a:p>
                      <a:pPr algn="ctr"/>
                      <a:r>
                        <a:rPr lang="en-US" dirty="0"/>
                        <a:t>0.77</a:t>
                      </a:r>
                    </a:p>
                  </a:txBody>
                  <a:tcPr/>
                </a:tc>
                <a:tc>
                  <a:txBody>
                    <a:bodyPr/>
                    <a:lstStyle/>
                    <a:p>
                      <a:pPr algn="ctr"/>
                      <a:r>
                        <a:rPr lang="en-US" dirty="0"/>
                        <a:t>1.41</a:t>
                      </a:r>
                    </a:p>
                  </a:txBody>
                  <a:tcPr/>
                </a:tc>
                <a:tc>
                  <a:txBody>
                    <a:bodyPr/>
                    <a:lstStyle/>
                    <a:p>
                      <a:pPr algn="ctr"/>
                      <a:r>
                        <a:rPr lang="en-US" dirty="0"/>
                        <a:t>1.60</a:t>
                      </a:r>
                    </a:p>
                  </a:txBody>
                  <a:tcPr/>
                </a:tc>
                <a:extLst>
                  <a:ext uri="{0D108BD9-81ED-4DB2-BD59-A6C34878D82A}">
                    <a16:rowId xmlns:a16="http://schemas.microsoft.com/office/drawing/2014/main" val="3260197739"/>
                  </a:ext>
                </a:extLst>
              </a:tr>
            </a:tbl>
          </a:graphicData>
        </a:graphic>
      </p:graphicFrame>
      <p:graphicFrame>
        <p:nvGraphicFramePr>
          <p:cNvPr id="7" name="Table 6">
            <a:extLst>
              <a:ext uri="{FF2B5EF4-FFF2-40B4-BE49-F238E27FC236}">
                <a16:creationId xmlns:a16="http://schemas.microsoft.com/office/drawing/2014/main" id="{ABD81B9E-E2F4-4FD8-B9B4-0965FA208AE6}"/>
              </a:ext>
            </a:extLst>
          </p:cNvPr>
          <p:cNvGraphicFramePr>
            <a:graphicFrameLocks noGrp="1"/>
          </p:cNvGraphicFramePr>
          <p:nvPr>
            <p:extLst/>
          </p:nvPr>
        </p:nvGraphicFramePr>
        <p:xfrm>
          <a:off x="73994" y="4631197"/>
          <a:ext cx="8128000" cy="2286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08513803"/>
                    </a:ext>
                  </a:extLst>
                </a:gridCol>
                <a:gridCol w="2032000">
                  <a:extLst>
                    <a:ext uri="{9D8B030D-6E8A-4147-A177-3AD203B41FA5}">
                      <a16:colId xmlns:a16="http://schemas.microsoft.com/office/drawing/2014/main" val="4067385805"/>
                    </a:ext>
                  </a:extLst>
                </a:gridCol>
                <a:gridCol w="2032000">
                  <a:extLst>
                    <a:ext uri="{9D8B030D-6E8A-4147-A177-3AD203B41FA5}">
                      <a16:colId xmlns:a16="http://schemas.microsoft.com/office/drawing/2014/main" val="2737666876"/>
                    </a:ext>
                  </a:extLst>
                </a:gridCol>
                <a:gridCol w="2032000">
                  <a:extLst>
                    <a:ext uri="{9D8B030D-6E8A-4147-A177-3AD203B41FA5}">
                      <a16:colId xmlns:a16="http://schemas.microsoft.com/office/drawing/2014/main" val="4262378249"/>
                    </a:ext>
                  </a:extLst>
                </a:gridCol>
              </a:tblGrid>
              <a:tr h="0">
                <a:tc gridSpan="4">
                  <a:txBody>
                    <a:bodyPr/>
                    <a:lstStyle/>
                    <a:p>
                      <a:pPr algn="ctr"/>
                      <a:r>
                        <a:rPr lang="en-US" dirty="0"/>
                        <a:t>U Iowa TROPOMI vs. CALIOP September 2020</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559098229"/>
                  </a:ext>
                </a:extLst>
              </a:tr>
              <a:tr h="370840">
                <a:tc>
                  <a:txBody>
                    <a:bodyPr/>
                    <a:lstStyle/>
                    <a:p>
                      <a:r>
                        <a:rPr lang="en-US" dirty="0"/>
                        <a:t>All data (UVAI &gt; 1.0)</a:t>
                      </a:r>
                    </a:p>
                  </a:txBody>
                  <a:tcPr/>
                </a:tc>
                <a:tc>
                  <a:txBody>
                    <a:bodyPr/>
                    <a:lstStyle/>
                    <a:p>
                      <a:pPr algn="ctr"/>
                      <a:r>
                        <a:rPr lang="en-US" dirty="0"/>
                        <a:t>-1.20</a:t>
                      </a:r>
                    </a:p>
                  </a:txBody>
                  <a:tcPr/>
                </a:tc>
                <a:tc>
                  <a:txBody>
                    <a:bodyPr/>
                    <a:lstStyle/>
                    <a:p>
                      <a:pPr algn="ctr"/>
                      <a:r>
                        <a:rPr lang="en-US" dirty="0"/>
                        <a:t>1.91</a:t>
                      </a:r>
                    </a:p>
                  </a:txBody>
                  <a:tcPr/>
                </a:tc>
                <a:tc>
                  <a:txBody>
                    <a:bodyPr/>
                    <a:lstStyle/>
                    <a:p>
                      <a:pPr algn="ctr"/>
                      <a:r>
                        <a:rPr lang="en-US" dirty="0"/>
                        <a:t>2.26</a:t>
                      </a:r>
                    </a:p>
                  </a:txBody>
                  <a:tcPr/>
                </a:tc>
                <a:extLst>
                  <a:ext uri="{0D108BD9-81ED-4DB2-BD59-A6C34878D82A}">
                    <a16:rowId xmlns:a16="http://schemas.microsoft.com/office/drawing/2014/main" val="3463088092"/>
                  </a:ext>
                </a:extLst>
              </a:tr>
              <a:tr h="370840">
                <a:tc>
                  <a:txBody>
                    <a:bodyPr/>
                    <a:lstStyle/>
                    <a:p>
                      <a:r>
                        <a:rPr lang="en-US" dirty="0"/>
                        <a:t>Over Land (UVAI &gt; 1.0)</a:t>
                      </a:r>
                    </a:p>
                  </a:txBody>
                  <a:tcPr/>
                </a:tc>
                <a:tc>
                  <a:txBody>
                    <a:bodyPr/>
                    <a:lstStyle/>
                    <a:p>
                      <a:pPr algn="ctr"/>
                      <a:r>
                        <a:rPr lang="en-US" dirty="0"/>
                        <a:t>-1.24</a:t>
                      </a:r>
                    </a:p>
                  </a:txBody>
                  <a:tcPr/>
                </a:tc>
                <a:tc>
                  <a:txBody>
                    <a:bodyPr/>
                    <a:lstStyle/>
                    <a:p>
                      <a:pPr algn="ctr"/>
                      <a:r>
                        <a:rPr lang="en-US" dirty="0"/>
                        <a:t>1.88</a:t>
                      </a:r>
                    </a:p>
                  </a:txBody>
                  <a:tcPr/>
                </a:tc>
                <a:tc>
                  <a:txBody>
                    <a:bodyPr/>
                    <a:lstStyle/>
                    <a:p>
                      <a:pPr algn="ctr"/>
                      <a:r>
                        <a:rPr lang="en-US" dirty="0"/>
                        <a:t>2.25</a:t>
                      </a:r>
                    </a:p>
                  </a:txBody>
                  <a:tcPr/>
                </a:tc>
                <a:extLst>
                  <a:ext uri="{0D108BD9-81ED-4DB2-BD59-A6C34878D82A}">
                    <a16:rowId xmlns:a16="http://schemas.microsoft.com/office/drawing/2014/main" val="553940712"/>
                  </a:ext>
                </a:extLst>
              </a:tr>
              <a:tr h="370840">
                <a:tc>
                  <a:txBody>
                    <a:bodyPr/>
                    <a:lstStyle/>
                    <a:p>
                      <a:r>
                        <a:rPr lang="en-US" dirty="0"/>
                        <a:t>Over Ocean (UVAI &gt; 1.0)</a:t>
                      </a:r>
                    </a:p>
                  </a:txBody>
                  <a:tcPr/>
                </a:tc>
                <a:tc>
                  <a:txBody>
                    <a:bodyPr/>
                    <a:lstStyle/>
                    <a:p>
                      <a:pPr algn="ctr"/>
                      <a:r>
                        <a:rPr lang="en-US" dirty="0"/>
                        <a:t>-1.03</a:t>
                      </a:r>
                    </a:p>
                  </a:txBody>
                  <a:tcPr/>
                </a:tc>
                <a:tc>
                  <a:txBody>
                    <a:bodyPr/>
                    <a:lstStyle/>
                    <a:p>
                      <a:pPr algn="ctr"/>
                      <a:r>
                        <a:rPr lang="en-US" dirty="0"/>
                        <a:t>2.05</a:t>
                      </a:r>
                    </a:p>
                  </a:txBody>
                  <a:tcPr/>
                </a:tc>
                <a:tc>
                  <a:txBody>
                    <a:bodyPr/>
                    <a:lstStyle/>
                    <a:p>
                      <a:pPr algn="ctr"/>
                      <a:r>
                        <a:rPr lang="en-US" dirty="0"/>
                        <a:t>2.30</a:t>
                      </a:r>
                    </a:p>
                  </a:txBody>
                  <a:tcPr/>
                </a:tc>
                <a:extLst>
                  <a:ext uri="{0D108BD9-81ED-4DB2-BD59-A6C34878D82A}">
                    <a16:rowId xmlns:a16="http://schemas.microsoft.com/office/drawing/2014/main" val="232938559"/>
                  </a:ext>
                </a:extLst>
              </a:tr>
            </a:tbl>
          </a:graphicData>
        </a:graphic>
      </p:graphicFrame>
      <p:sp>
        <p:nvSpPr>
          <p:cNvPr id="8" name="Rectangle 7">
            <a:extLst>
              <a:ext uri="{FF2B5EF4-FFF2-40B4-BE49-F238E27FC236}">
                <a16:creationId xmlns:a16="http://schemas.microsoft.com/office/drawing/2014/main" id="{92A9E73E-B752-4FB8-A9E2-443E190BC13A}"/>
              </a:ext>
            </a:extLst>
          </p:cNvPr>
          <p:cNvSpPr/>
          <p:nvPr/>
        </p:nvSpPr>
        <p:spPr>
          <a:xfrm>
            <a:off x="8348868" y="2259449"/>
            <a:ext cx="2663689" cy="1354217"/>
          </a:xfrm>
          <a:prstGeom prst="rect">
            <a:avLst/>
          </a:prstGeom>
        </p:spPr>
        <p:txBody>
          <a:bodyPr wrap="square">
            <a:spAutoFit/>
          </a:bodyPr>
          <a:lstStyle/>
          <a:p>
            <a:r>
              <a:rPr lang="en-US" sz="1200" b="1" dirty="0">
                <a:solidFill>
                  <a:srgbClr val="222222"/>
                </a:solidFill>
                <a:latin typeface="helvetica neue"/>
              </a:rPr>
              <a:t>GEMS ALH Algorithm Reference</a:t>
            </a:r>
          </a:p>
          <a:p>
            <a:r>
              <a:rPr lang="en-US" sz="1000" dirty="0">
                <a:solidFill>
                  <a:srgbClr val="222222"/>
                </a:solidFill>
                <a:latin typeface="helvetica neue"/>
              </a:rPr>
              <a:t>Kim M, Kim J, Torres O, </a:t>
            </a:r>
            <a:r>
              <a:rPr lang="en-US" sz="1000" dirty="0" err="1">
                <a:solidFill>
                  <a:srgbClr val="222222"/>
                </a:solidFill>
                <a:latin typeface="helvetica neue"/>
              </a:rPr>
              <a:t>Ahn</a:t>
            </a:r>
            <a:r>
              <a:rPr lang="en-US" sz="1000" dirty="0">
                <a:solidFill>
                  <a:srgbClr val="222222"/>
                </a:solidFill>
                <a:latin typeface="helvetica neue"/>
              </a:rPr>
              <a:t> C, Kim W, </a:t>
            </a:r>
            <a:r>
              <a:rPr lang="en-US" sz="1000" dirty="0" err="1">
                <a:solidFill>
                  <a:srgbClr val="222222"/>
                </a:solidFill>
                <a:latin typeface="helvetica neue"/>
              </a:rPr>
              <a:t>Jeong</a:t>
            </a:r>
            <a:r>
              <a:rPr lang="en-US" sz="1000" dirty="0">
                <a:solidFill>
                  <a:srgbClr val="222222"/>
                </a:solidFill>
                <a:latin typeface="helvetica neue"/>
              </a:rPr>
              <a:t> U, Go S, Liu X, Moon KJ, Kim D-R. Optimal Estimation-Based Algorithm to Retrieve Aerosol Optical Properties for GEMS Measurements over Asia. </a:t>
            </a:r>
            <a:r>
              <a:rPr lang="en-US" sz="1000" i="1" dirty="0">
                <a:solidFill>
                  <a:srgbClr val="222222"/>
                </a:solidFill>
                <a:latin typeface="helvetica neue"/>
              </a:rPr>
              <a:t>Remote Sensing</a:t>
            </a:r>
            <a:r>
              <a:rPr lang="en-US" sz="1000" dirty="0">
                <a:solidFill>
                  <a:srgbClr val="222222"/>
                </a:solidFill>
                <a:latin typeface="helvetica neue"/>
              </a:rPr>
              <a:t>. 2018; 10(2):162. https://doi.org/10.3390/rs10020162</a:t>
            </a:r>
            <a:endParaRPr lang="en-US" sz="1000" dirty="0"/>
          </a:p>
        </p:txBody>
      </p:sp>
      <p:sp>
        <p:nvSpPr>
          <p:cNvPr id="10" name="Rectangle 9">
            <a:extLst>
              <a:ext uri="{FF2B5EF4-FFF2-40B4-BE49-F238E27FC236}">
                <a16:creationId xmlns:a16="http://schemas.microsoft.com/office/drawing/2014/main" id="{42BAFC96-8B1E-46C3-9BE0-35DAA1281C60}"/>
              </a:ext>
            </a:extLst>
          </p:cNvPr>
          <p:cNvSpPr/>
          <p:nvPr/>
        </p:nvSpPr>
        <p:spPr>
          <a:xfrm>
            <a:off x="8348868" y="4651065"/>
            <a:ext cx="2888974" cy="1661993"/>
          </a:xfrm>
          <a:prstGeom prst="rect">
            <a:avLst/>
          </a:prstGeom>
        </p:spPr>
        <p:txBody>
          <a:bodyPr wrap="square">
            <a:spAutoFit/>
          </a:bodyPr>
          <a:lstStyle/>
          <a:p>
            <a:r>
              <a:rPr lang="en-US" sz="1200" b="1" dirty="0">
                <a:latin typeface="helvetica neue"/>
              </a:rPr>
              <a:t>TROPOMI ALH Algorithm Reference</a:t>
            </a:r>
          </a:p>
          <a:p>
            <a:r>
              <a:rPr lang="en-US" sz="1000" dirty="0">
                <a:latin typeface="helvetica neue"/>
              </a:rPr>
              <a:t>Chen X, Wang J, Xu X, Zhou M, Zhang H, Garcia L-C, </a:t>
            </a:r>
            <a:r>
              <a:rPr lang="en-US" sz="1000" dirty="0" err="1">
                <a:latin typeface="helvetica neue"/>
              </a:rPr>
              <a:t>Colarco</a:t>
            </a:r>
            <a:r>
              <a:rPr lang="en-US" sz="1000" dirty="0">
                <a:latin typeface="helvetica neue"/>
              </a:rPr>
              <a:t> P, </a:t>
            </a:r>
            <a:r>
              <a:rPr lang="en-US" sz="1000" dirty="0" err="1">
                <a:latin typeface="helvetica neue"/>
              </a:rPr>
              <a:t>Janz</a:t>
            </a:r>
            <a:r>
              <a:rPr lang="en-US" sz="1000" dirty="0">
                <a:latin typeface="helvetica neue"/>
              </a:rPr>
              <a:t> S J, </a:t>
            </a:r>
            <a:r>
              <a:rPr lang="en-US" sz="1000" dirty="0" err="1">
                <a:latin typeface="helvetica neue"/>
              </a:rPr>
              <a:t>Yorks</a:t>
            </a:r>
            <a:r>
              <a:rPr lang="en-US" sz="1000" dirty="0">
                <a:latin typeface="helvetica neue"/>
              </a:rPr>
              <a:t> J, McGill M, Reid J R, de Graaf M, Kondragunta S,</a:t>
            </a:r>
          </a:p>
          <a:p>
            <a:r>
              <a:rPr lang="en-US" sz="1000" dirty="0">
                <a:latin typeface="helvetica neue"/>
              </a:rPr>
              <a:t>First retrieval of absorbing aerosol height over dark target using TROPOMI oxygen B band: Algorithm development and application for surface particulate matter estimates,</a:t>
            </a:r>
          </a:p>
          <a:p>
            <a:r>
              <a:rPr lang="en-US" sz="1000" dirty="0">
                <a:latin typeface="helvetica neue"/>
              </a:rPr>
              <a:t>Remote Sensing of Environment, Volume 265, 2021</a:t>
            </a:r>
          </a:p>
        </p:txBody>
      </p:sp>
    </p:spTree>
    <p:extLst>
      <p:ext uri="{BB962C8B-B14F-4D97-AF65-F5344CB8AC3E}">
        <p14:creationId xmlns:p14="http://schemas.microsoft.com/office/powerpoint/2010/main" val="101167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0E4C9E-A0A1-4226-A873-B801576EC3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314" y="1196335"/>
            <a:ext cx="5313687" cy="3985265"/>
          </a:xfrm>
          <a:prstGeom prst="rect">
            <a:avLst/>
          </a:prstGeom>
        </p:spPr>
      </p:pic>
      <p:pic>
        <p:nvPicPr>
          <p:cNvPr id="5" name="Picture 4">
            <a:extLst>
              <a:ext uri="{FF2B5EF4-FFF2-40B4-BE49-F238E27FC236}">
                <a16:creationId xmlns:a16="http://schemas.microsoft.com/office/drawing/2014/main" id="{8CA29415-F459-46B9-AB69-8CE026014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999" y="709417"/>
            <a:ext cx="5460502" cy="2917109"/>
          </a:xfrm>
          <a:prstGeom prst="rect">
            <a:avLst/>
          </a:prstGeom>
        </p:spPr>
      </p:pic>
      <p:pic>
        <p:nvPicPr>
          <p:cNvPr id="7" name="Picture 6">
            <a:extLst>
              <a:ext uri="{FF2B5EF4-FFF2-40B4-BE49-F238E27FC236}">
                <a16:creationId xmlns:a16="http://schemas.microsoft.com/office/drawing/2014/main" id="{1F7C34A7-DCA0-470B-B1CA-21ECF8CA8E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634" y="3822850"/>
            <a:ext cx="5300867" cy="2856995"/>
          </a:xfrm>
          <a:prstGeom prst="rect">
            <a:avLst/>
          </a:prstGeom>
        </p:spPr>
      </p:pic>
      <p:sp>
        <p:nvSpPr>
          <p:cNvPr id="8" name="TextBox 7">
            <a:extLst>
              <a:ext uri="{FF2B5EF4-FFF2-40B4-BE49-F238E27FC236}">
                <a16:creationId xmlns:a16="http://schemas.microsoft.com/office/drawing/2014/main" id="{A520B357-907A-4F8E-BFF3-945D58D069A1}"/>
              </a:ext>
            </a:extLst>
          </p:cNvPr>
          <p:cNvSpPr txBox="1"/>
          <p:nvPr/>
        </p:nvSpPr>
        <p:spPr>
          <a:xfrm>
            <a:off x="604634" y="241923"/>
            <a:ext cx="3581400" cy="369332"/>
          </a:xfrm>
          <a:prstGeom prst="rect">
            <a:avLst/>
          </a:prstGeom>
          <a:noFill/>
        </p:spPr>
        <p:txBody>
          <a:bodyPr wrap="square" rtlCol="0">
            <a:spAutoFit/>
          </a:bodyPr>
          <a:lstStyle/>
          <a:p>
            <a:r>
              <a:rPr lang="en-US" b="1" dirty="0"/>
              <a:t>Source Region Aerosol</a:t>
            </a:r>
          </a:p>
        </p:txBody>
      </p:sp>
      <p:sp>
        <p:nvSpPr>
          <p:cNvPr id="2" name="TextBox 1">
            <a:extLst>
              <a:ext uri="{FF2B5EF4-FFF2-40B4-BE49-F238E27FC236}">
                <a16:creationId xmlns:a16="http://schemas.microsoft.com/office/drawing/2014/main" id="{5C019149-F614-43D2-BF25-3B677420E113}"/>
              </a:ext>
            </a:extLst>
          </p:cNvPr>
          <p:cNvSpPr txBox="1"/>
          <p:nvPr/>
        </p:nvSpPr>
        <p:spPr>
          <a:xfrm>
            <a:off x="6433314" y="6062870"/>
            <a:ext cx="4678634" cy="369332"/>
          </a:xfrm>
          <a:prstGeom prst="rect">
            <a:avLst/>
          </a:prstGeom>
          <a:noFill/>
        </p:spPr>
        <p:txBody>
          <a:bodyPr wrap="square" rtlCol="0">
            <a:spAutoFit/>
          </a:bodyPr>
          <a:lstStyle/>
          <a:p>
            <a:r>
              <a:rPr lang="en-US" b="1" i="1" dirty="0"/>
              <a:t>CALIOP data from NASA</a:t>
            </a:r>
          </a:p>
        </p:txBody>
      </p:sp>
    </p:spTree>
    <p:extLst>
      <p:ext uri="{BB962C8B-B14F-4D97-AF65-F5344CB8AC3E}">
        <p14:creationId xmlns:p14="http://schemas.microsoft.com/office/powerpoint/2010/main" val="1824458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FADACF-A783-4BC8-B4E6-23B10C4FEA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6439" y="920110"/>
            <a:ext cx="5852172" cy="4389129"/>
          </a:xfrm>
          <a:prstGeom prst="rect">
            <a:avLst/>
          </a:prstGeom>
        </p:spPr>
      </p:pic>
      <p:pic>
        <p:nvPicPr>
          <p:cNvPr id="5" name="Picture 4">
            <a:extLst>
              <a:ext uri="{FF2B5EF4-FFF2-40B4-BE49-F238E27FC236}">
                <a16:creationId xmlns:a16="http://schemas.microsoft.com/office/drawing/2014/main" id="{108E63E0-3B58-4E7E-8647-5C87290C4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224" y="603483"/>
            <a:ext cx="5289052" cy="2825517"/>
          </a:xfrm>
          <a:prstGeom prst="rect">
            <a:avLst/>
          </a:prstGeom>
        </p:spPr>
      </p:pic>
      <p:pic>
        <p:nvPicPr>
          <p:cNvPr id="7" name="Picture 6">
            <a:extLst>
              <a:ext uri="{FF2B5EF4-FFF2-40B4-BE49-F238E27FC236}">
                <a16:creationId xmlns:a16="http://schemas.microsoft.com/office/drawing/2014/main" id="{7F3BC82F-E422-4647-8B2A-36B775D79C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831" y="3617843"/>
            <a:ext cx="5361445" cy="2864191"/>
          </a:xfrm>
          <a:prstGeom prst="rect">
            <a:avLst/>
          </a:prstGeom>
        </p:spPr>
      </p:pic>
      <p:sp>
        <p:nvSpPr>
          <p:cNvPr id="6" name="TextBox 5">
            <a:extLst>
              <a:ext uri="{FF2B5EF4-FFF2-40B4-BE49-F238E27FC236}">
                <a16:creationId xmlns:a16="http://schemas.microsoft.com/office/drawing/2014/main" id="{42A09748-B81F-4B3E-8118-F1BBB80B6F5F}"/>
              </a:ext>
            </a:extLst>
          </p:cNvPr>
          <p:cNvSpPr txBox="1"/>
          <p:nvPr/>
        </p:nvSpPr>
        <p:spPr>
          <a:xfrm>
            <a:off x="445608" y="234151"/>
            <a:ext cx="3581400" cy="369332"/>
          </a:xfrm>
          <a:prstGeom prst="rect">
            <a:avLst/>
          </a:prstGeom>
          <a:noFill/>
        </p:spPr>
        <p:txBody>
          <a:bodyPr wrap="square" rtlCol="0">
            <a:spAutoFit/>
          </a:bodyPr>
          <a:lstStyle/>
          <a:p>
            <a:r>
              <a:rPr lang="en-US" b="1" dirty="0"/>
              <a:t>Transported Region Aerosol</a:t>
            </a:r>
          </a:p>
        </p:txBody>
      </p:sp>
      <p:sp>
        <p:nvSpPr>
          <p:cNvPr id="8" name="TextBox 7">
            <a:extLst>
              <a:ext uri="{FF2B5EF4-FFF2-40B4-BE49-F238E27FC236}">
                <a16:creationId xmlns:a16="http://schemas.microsoft.com/office/drawing/2014/main" id="{3CD405C6-59CA-4B8A-B611-954711078ADB}"/>
              </a:ext>
            </a:extLst>
          </p:cNvPr>
          <p:cNvSpPr txBox="1"/>
          <p:nvPr/>
        </p:nvSpPr>
        <p:spPr>
          <a:xfrm>
            <a:off x="6433314" y="6062870"/>
            <a:ext cx="4678634" cy="369332"/>
          </a:xfrm>
          <a:prstGeom prst="rect">
            <a:avLst/>
          </a:prstGeom>
          <a:noFill/>
        </p:spPr>
        <p:txBody>
          <a:bodyPr wrap="square" rtlCol="0">
            <a:spAutoFit/>
          </a:bodyPr>
          <a:lstStyle/>
          <a:p>
            <a:r>
              <a:rPr lang="en-US" b="1" i="1" dirty="0"/>
              <a:t>CALIOP data from NASA</a:t>
            </a:r>
          </a:p>
        </p:txBody>
      </p:sp>
    </p:spTree>
    <p:extLst>
      <p:ext uri="{BB962C8B-B14F-4D97-AF65-F5344CB8AC3E}">
        <p14:creationId xmlns:p14="http://schemas.microsoft.com/office/powerpoint/2010/main" val="1182592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225A2BD-5B7C-4734-B2C3-563A78B8AE9B}"/>
              </a:ext>
            </a:extLst>
          </p:cNvPr>
          <p:cNvGrpSpPr/>
          <p:nvPr/>
        </p:nvGrpSpPr>
        <p:grpSpPr>
          <a:xfrm>
            <a:off x="308113" y="725557"/>
            <a:ext cx="6878961" cy="5159221"/>
            <a:chOff x="419937" y="1063319"/>
            <a:chExt cx="6878961" cy="5159221"/>
          </a:xfrm>
        </p:grpSpPr>
        <p:grpSp>
          <p:nvGrpSpPr>
            <p:cNvPr id="3" name="Group 2">
              <a:extLst>
                <a:ext uri="{FF2B5EF4-FFF2-40B4-BE49-F238E27FC236}">
                  <a16:creationId xmlns:a16="http://schemas.microsoft.com/office/drawing/2014/main" id="{940DD7B2-C4A6-49A3-B212-2263E6219F56}"/>
                </a:ext>
              </a:extLst>
            </p:cNvPr>
            <p:cNvGrpSpPr/>
            <p:nvPr/>
          </p:nvGrpSpPr>
          <p:grpSpPr>
            <a:xfrm>
              <a:off x="419937" y="1063319"/>
              <a:ext cx="6878961" cy="5159221"/>
              <a:chOff x="212547" y="148919"/>
              <a:chExt cx="6878961" cy="5159221"/>
            </a:xfrm>
          </p:grpSpPr>
          <p:pic>
            <p:nvPicPr>
              <p:cNvPr id="6" name="Picture 5">
                <a:extLst>
                  <a:ext uri="{FF2B5EF4-FFF2-40B4-BE49-F238E27FC236}">
                    <a16:creationId xmlns:a16="http://schemas.microsoft.com/office/drawing/2014/main" id="{3F13BC94-856E-4147-A0C8-F63BF5D23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47" y="148919"/>
                <a:ext cx="6878961" cy="5159221"/>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0962875-9B44-43DA-BB6D-F11B6DE4EFC4}"/>
                      </a:ext>
                    </a:extLst>
                  </p:cNvPr>
                  <p:cNvSpPr/>
                  <p:nvPr/>
                </p:nvSpPr>
                <p:spPr>
                  <a:xfrm>
                    <a:off x="3874606" y="1091249"/>
                    <a:ext cx="1910458" cy="699935"/>
                  </a:xfrm>
                  <a:prstGeom prst="rect">
                    <a:avLst/>
                  </a:prstGeom>
                  <a:solidFill>
                    <a:schemeClr val="bg2"/>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𝐴𝐿𝐻</m:t>
                          </m:r>
                          <m:r>
                            <a:rPr lang="en-US" i="1">
                              <a:latin typeface="Cambria Math" panose="02040503050406030204" pitchFamily="18" charset="0"/>
                            </a:rPr>
                            <m:t>=</m:t>
                          </m:r>
                          <m:f>
                            <m:fPr>
                              <m:ctrlPr>
                                <a:rPr lang="en-US" i="1">
                                  <a:latin typeface="Cambria Math" panose="02040503050406030204" pitchFamily="18" charset="0"/>
                                </a:rPr>
                              </m:ctrlPr>
                            </m:fPr>
                            <m:num>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𝑖</m:t>
                                      </m:r>
                                      <m:r>
                                        <a:rPr lang="en-US" i="1">
                                          <a:latin typeface="Cambria Math" panose="02040503050406030204" pitchFamily="18" charset="0"/>
                                        </a:rPr>
                                        <m:t> </m:t>
                                      </m:r>
                                    </m:sub>
                                  </m:sSub>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𝑖</m:t>
                                      </m:r>
                                    </m:sub>
                                  </m:sSub>
                                </m:e>
                              </m:nary>
                            </m:num>
                            <m:den>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𝑖</m:t>
                                      </m:r>
                                      <m:r>
                                        <a:rPr lang="en-US" i="1">
                                          <a:latin typeface="Cambria Math" panose="02040503050406030204" pitchFamily="18" charset="0"/>
                                        </a:rPr>
                                        <m:t> </m:t>
                                      </m:r>
                                    </m:sub>
                                  </m:sSub>
                                </m:e>
                              </m:nary>
                            </m:den>
                          </m:f>
                        </m:oMath>
                      </m:oMathPara>
                    </a14:m>
                    <a:endParaRPr lang="en-US" dirty="0"/>
                  </a:p>
                </p:txBody>
              </p:sp>
            </mc:Choice>
            <mc:Fallback xmlns="">
              <p:sp>
                <p:nvSpPr>
                  <p:cNvPr id="8" name="Rectangle 7">
                    <a:extLst>
                      <a:ext uri="{FF2B5EF4-FFF2-40B4-BE49-F238E27FC236}">
                        <a16:creationId xmlns:a16="http://schemas.microsoft.com/office/drawing/2014/main" id="{C0962875-9B44-43DA-BB6D-F11B6DE4EFC4}"/>
                      </a:ext>
                    </a:extLst>
                  </p:cNvPr>
                  <p:cNvSpPr>
                    <a:spLocks noRot="1" noChangeAspect="1" noMove="1" noResize="1" noEditPoints="1" noAdjustHandles="1" noChangeArrowheads="1" noChangeShapeType="1" noTextEdit="1"/>
                  </p:cNvSpPr>
                  <p:nvPr/>
                </p:nvSpPr>
                <p:spPr>
                  <a:xfrm>
                    <a:off x="3874606" y="1091249"/>
                    <a:ext cx="1910458" cy="699935"/>
                  </a:xfrm>
                  <a:prstGeom prst="rect">
                    <a:avLst/>
                  </a:prstGeom>
                  <a:blipFill>
                    <a:blip r:embed="rId3"/>
                    <a:stretch>
                      <a:fillRect/>
                    </a:stretch>
                  </a:blipFill>
                </p:spPr>
                <p:txBody>
                  <a:bodyPr/>
                  <a:lstStyle/>
                  <a:p>
                    <a:r>
                      <a:rPr lang="en-US">
                        <a:noFill/>
                      </a:rPr>
                      <a:t> </a:t>
                    </a:r>
                  </a:p>
                </p:txBody>
              </p:sp>
            </mc:Fallback>
          </mc:AlternateContent>
        </p:grpSp>
        <p:pic>
          <p:nvPicPr>
            <p:cNvPr id="10" name="Picture 9">
              <a:extLst>
                <a:ext uri="{FF2B5EF4-FFF2-40B4-BE49-F238E27FC236}">
                  <a16:creationId xmlns:a16="http://schemas.microsoft.com/office/drawing/2014/main" id="{B2E50FC5-2B6F-4123-8226-31476FB3A0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9355" y="1368410"/>
              <a:ext cx="2099709" cy="1000937"/>
            </a:xfrm>
            <a:prstGeom prst="rect">
              <a:avLst/>
            </a:prstGeom>
          </p:spPr>
        </p:pic>
      </p:grpSp>
      <p:pic>
        <p:nvPicPr>
          <p:cNvPr id="5" name="Picture 4">
            <a:extLst>
              <a:ext uri="{FF2B5EF4-FFF2-40B4-BE49-F238E27FC236}">
                <a16:creationId xmlns:a16="http://schemas.microsoft.com/office/drawing/2014/main" id="{B01684DF-BF56-422E-AFDD-2DD61E6B97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9630" y="5729452"/>
            <a:ext cx="2857500" cy="504825"/>
          </a:xfrm>
          <a:prstGeom prst="rect">
            <a:avLst/>
          </a:prstGeom>
        </p:spPr>
      </p:pic>
      <p:sp>
        <p:nvSpPr>
          <p:cNvPr id="9" name="Rectangle 8">
            <a:extLst>
              <a:ext uri="{FF2B5EF4-FFF2-40B4-BE49-F238E27FC236}">
                <a16:creationId xmlns:a16="http://schemas.microsoft.com/office/drawing/2014/main" id="{57E8FF79-FBF2-4189-AA3F-2794B588E795}"/>
              </a:ext>
            </a:extLst>
          </p:cNvPr>
          <p:cNvSpPr/>
          <p:nvPr/>
        </p:nvSpPr>
        <p:spPr>
          <a:xfrm>
            <a:off x="7187074" y="2645303"/>
            <a:ext cx="3687418" cy="1015663"/>
          </a:xfrm>
          <a:prstGeom prst="rect">
            <a:avLst/>
          </a:prstGeom>
        </p:spPr>
        <p:txBody>
          <a:bodyPr wrap="square">
            <a:spAutoFit/>
          </a:bodyPr>
          <a:lstStyle/>
          <a:p>
            <a:r>
              <a:rPr lang="en-US" sz="1000" dirty="0" err="1">
                <a:solidFill>
                  <a:srgbClr val="333333"/>
                </a:solidFill>
                <a:latin typeface="Times New Roman" panose="02020603050405020304" pitchFamily="18" charset="0"/>
              </a:rPr>
              <a:t>Caicedo</a:t>
            </a:r>
            <a:r>
              <a:rPr lang="en-US" sz="1000" dirty="0">
                <a:solidFill>
                  <a:srgbClr val="333333"/>
                </a:solidFill>
                <a:latin typeface="Times New Roman" panose="02020603050405020304" pitchFamily="18" charset="0"/>
              </a:rPr>
              <a:t>, V., R. Delgado, R. Sakai, T. </a:t>
            </a:r>
            <a:r>
              <a:rPr lang="en-US" sz="1000" dirty="0" err="1">
                <a:solidFill>
                  <a:srgbClr val="333333"/>
                </a:solidFill>
                <a:latin typeface="Times New Roman" panose="02020603050405020304" pitchFamily="18" charset="0"/>
              </a:rPr>
              <a:t>Knepp</a:t>
            </a:r>
            <a:r>
              <a:rPr lang="en-US" sz="1000" dirty="0">
                <a:solidFill>
                  <a:srgbClr val="333333"/>
                </a:solidFill>
                <a:latin typeface="Times New Roman" panose="02020603050405020304" pitchFamily="18" charset="0"/>
              </a:rPr>
              <a:t>, D. Williams, K. Cavender, B. </a:t>
            </a:r>
            <a:r>
              <a:rPr lang="en-US" sz="1000" dirty="0" err="1">
                <a:solidFill>
                  <a:srgbClr val="333333"/>
                </a:solidFill>
                <a:latin typeface="Times New Roman" panose="02020603050405020304" pitchFamily="18" charset="0"/>
              </a:rPr>
              <a:t>Lefer</a:t>
            </a:r>
            <a:r>
              <a:rPr lang="en-US" sz="1000" dirty="0">
                <a:solidFill>
                  <a:srgbClr val="333333"/>
                </a:solidFill>
                <a:latin typeface="Times New Roman" panose="02020603050405020304" pitchFamily="18" charset="0"/>
              </a:rPr>
              <a:t>, and J. </a:t>
            </a:r>
            <a:r>
              <a:rPr lang="en-US" sz="1000" dirty="0" err="1">
                <a:solidFill>
                  <a:srgbClr val="333333"/>
                </a:solidFill>
                <a:latin typeface="Times New Roman" panose="02020603050405020304" pitchFamily="18" charset="0"/>
              </a:rPr>
              <a:t>Szykman</a:t>
            </a:r>
            <a:r>
              <a:rPr lang="en-US" sz="1000" dirty="0">
                <a:solidFill>
                  <a:srgbClr val="333333"/>
                </a:solidFill>
                <a:latin typeface="Times New Roman" panose="02020603050405020304" pitchFamily="18" charset="0"/>
              </a:rPr>
              <a:t>, 2020: An Automated Common Algorithm for Planetary Boundary Layer Retrievals Using Aerosol Lidars in Support of the U.S. EPA Photochemical Assessment Monitoring Stations Program. </a:t>
            </a:r>
            <a:r>
              <a:rPr lang="en-US" sz="1000" i="1" dirty="0">
                <a:solidFill>
                  <a:srgbClr val="333333"/>
                </a:solidFill>
                <a:latin typeface="Times New Roman" panose="02020603050405020304" pitchFamily="18" charset="0"/>
              </a:rPr>
              <a:t>J. Atmos. Oceanic Technol.</a:t>
            </a:r>
            <a:r>
              <a:rPr lang="en-US" sz="1000" dirty="0">
                <a:solidFill>
                  <a:srgbClr val="333333"/>
                </a:solidFill>
                <a:latin typeface="Times New Roman" panose="02020603050405020304" pitchFamily="18" charset="0"/>
              </a:rPr>
              <a:t>, </a:t>
            </a:r>
            <a:r>
              <a:rPr lang="en-US" sz="1000" b="1" dirty="0">
                <a:solidFill>
                  <a:srgbClr val="333333"/>
                </a:solidFill>
                <a:latin typeface="Times New Roman" panose="02020603050405020304" pitchFamily="18" charset="0"/>
              </a:rPr>
              <a:t>37</a:t>
            </a:r>
            <a:r>
              <a:rPr lang="en-US" sz="1000" dirty="0">
                <a:solidFill>
                  <a:srgbClr val="333333"/>
                </a:solidFill>
                <a:latin typeface="Times New Roman" panose="02020603050405020304" pitchFamily="18" charset="0"/>
              </a:rPr>
              <a:t>, 1847–1864, </a:t>
            </a:r>
            <a:r>
              <a:rPr lang="en-US" sz="1000" dirty="0">
                <a:latin typeface="Times New Roman" panose="02020603050405020304" pitchFamily="18" charset="0"/>
                <a:hlinkClick r:id="rId6"/>
              </a:rPr>
              <a:t>https://doi.org/10.1175/JTECH-D-20-0050.1</a:t>
            </a:r>
            <a:r>
              <a:rPr lang="en-US" sz="1000" dirty="0">
                <a:solidFill>
                  <a:srgbClr val="333333"/>
                </a:solidFill>
                <a:latin typeface="Times New Roman" panose="02020603050405020304" pitchFamily="18" charset="0"/>
              </a:rPr>
              <a:t>.</a:t>
            </a:r>
            <a:endParaRPr lang="en-US" sz="1000" dirty="0"/>
          </a:p>
        </p:txBody>
      </p:sp>
      <p:pic>
        <p:nvPicPr>
          <p:cNvPr id="1028" name="Picture 4" descr="Duke Forest, NC - UCN">
            <a:extLst>
              <a:ext uri="{FF2B5EF4-FFF2-40B4-BE49-F238E27FC236}">
                <a16:creationId xmlns:a16="http://schemas.microsoft.com/office/drawing/2014/main" id="{298618B8-2AFB-4575-B3BB-9E9A9DE829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25402" y="4550879"/>
            <a:ext cx="204787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827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519C2B-9EDA-4104-92E8-129B362682E0}"/>
              </a:ext>
            </a:extLst>
          </p:cNvPr>
          <p:cNvPicPr>
            <a:picLocks noChangeAspect="1"/>
          </p:cNvPicPr>
          <p:nvPr/>
        </p:nvPicPr>
        <p:blipFill>
          <a:blip r:embed="rId2"/>
          <a:stretch>
            <a:fillRect/>
          </a:stretch>
        </p:blipFill>
        <p:spPr>
          <a:xfrm>
            <a:off x="7456327" y="0"/>
            <a:ext cx="4987825" cy="3743091"/>
          </a:xfrm>
          <a:prstGeom prst="rect">
            <a:avLst/>
          </a:prstGeom>
        </p:spPr>
      </p:pic>
      <p:pic>
        <p:nvPicPr>
          <p:cNvPr id="7" name="Picture 6">
            <a:extLst>
              <a:ext uri="{FF2B5EF4-FFF2-40B4-BE49-F238E27FC236}">
                <a16:creationId xmlns:a16="http://schemas.microsoft.com/office/drawing/2014/main" id="{405582FE-6857-4BCD-8030-39544C0E1FDA}"/>
              </a:ext>
            </a:extLst>
          </p:cNvPr>
          <p:cNvPicPr>
            <a:picLocks noChangeAspect="1"/>
          </p:cNvPicPr>
          <p:nvPr/>
        </p:nvPicPr>
        <p:blipFill>
          <a:blip r:embed="rId3"/>
          <a:stretch>
            <a:fillRect/>
          </a:stretch>
        </p:blipFill>
        <p:spPr>
          <a:xfrm>
            <a:off x="7142713" y="3458094"/>
            <a:ext cx="5301439" cy="3504205"/>
          </a:xfrm>
          <a:prstGeom prst="rect">
            <a:avLst/>
          </a:prstGeom>
        </p:spPr>
      </p:pic>
      <p:sp>
        <p:nvSpPr>
          <p:cNvPr id="9" name="TextBox 8"/>
          <p:cNvSpPr txBox="1"/>
          <p:nvPr/>
        </p:nvSpPr>
        <p:spPr>
          <a:xfrm>
            <a:off x="7946968" y="3430722"/>
            <a:ext cx="1376980" cy="369332"/>
          </a:xfrm>
          <a:prstGeom prst="rect">
            <a:avLst/>
          </a:prstGeom>
          <a:noFill/>
        </p:spPr>
        <p:txBody>
          <a:bodyPr wrap="none" rtlCol="0">
            <a:spAutoFit/>
          </a:bodyPr>
          <a:lstStyle/>
          <a:p>
            <a:r>
              <a:rPr lang="en-US"/>
              <a:t>black carbon</a:t>
            </a:r>
            <a:endParaRPr lang="en-US" dirty="0"/>
          </a:p>
        </p:txBody>
      </p:sp>
      <p:sp>
        <p:nvSpPr>
          <p:cNvPr id="10" name="Rectangle 9"/>
          <p:cNvSpPr/>
          <p:nvPr/>
        </p:nvSpPr>
        <p:spPr>
          <a:xfrm>
            <a:off x="10199749" y="3402241"/>
            <a:ext cx="1900777" cy="369332"/>
          </a:xfrm>
          <a:prstGeom prst="rect">
            <a:avLst/>
          </a:prstGeom>
        </p:spPr>
        <p:txBody>
          <a:bodyPr wrap="none">
            <a:spAutoFit/>
          </a:bodyPr>
          <a:lstStyle/>
          <a:p>
            <a:r>
              <a:rPr lang="en-US" dirty="0"/>
              <a:t>aerosol scattering </a:t>
            </a:r>
          </a:p>
        </p:txBody>
      </p:sp>
      <p:sp>
        <p:nvSpPr>
          <p:cNvPr id="11" name="Rectangle 10"/>
          <p:cNvSpPr/>
          <p:nvPr/>
        </p:nvSpPr>
        <p:spPr>
          <a:xfrm>
            <a:off x="8999850" y="-56963"/>
            <a:ext cx="1293624" cy="369332"/>
          </a:xfrm>
          <a:prstGeom prst="rect">
            <a:avLst/>
          </a:prstGeom>
        </p:spPr>
        <p:txBody>
          <a:bodyPr wrap="none">
            <a:spAutoFit/>
          </a:bodyPr>
          <a:lstStyle/>
          <a:p>
            <a:r>
              <a:rPr lang="en-US" dirty="0"/>
              <a:t>Flight Track </a:t>
            </a:r>
          </a:p>
        </p:txBody>
      </p:sp>
      <p:cxnSp>
        <p:nvCxnSpPr>
          <p:cNvPr id="13" name="Straight Connector 12"/>
          <p:cNvCxnSpPr/>
          <p:nvPr/>
        </p:nvCxnSpPr>
        <p:spPr>
          <a:xfrm flipV="1">
            <a:off x="7847215" y="4305993"/>
            <a:ext cx="4098174" cy="47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847215" y="5865141"/>
            <a:ext cx="4098174" cy="37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88513" y="3237186"/>
            <a:ext cx="7456328" cy="2938248"/>
            <a:chOff x="0" y="3919751"/>
            <a:chExt cx="7456328" cy="2938248"/>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48772"/>
            <a:stretch/>
          </p:blipFill>
          <p:spPr>
            <a:xfrm>
              <a:off x="0" y="3919751"/>
              <a:ext cx="7456328" cy="2938248"/>
            </a:xfrm>
            <a:prstGeom prst="rect">
              <a:avLst/>
            </a:prstGeom>
          </p:spPr>
        </p:pic>
        <p:sp>
          <p:nvSpPr>
            <p:cNvPr id="20" name="Rectangle 19"/>
            <p:cNvSpPr/>
            <p:nvPr/>
          </p:nvSpPr>
          <p:spPr>
            <a:xfrm>
              <a:off x="3728164" y="5210196"/>
              <a:ext cx="381128" cy="805014"/>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endCxn id="20" idx="0"/>
            </p:cNvCxnSpPr>
            <p:nvPr/>
          </p:nvCxnSpPr>
          <p:spPr>
            <a:xfrm>
              <a:off x="3349128" y="4472848"/>
              <a:ext cx="569600" cy="737348"/>
            </a:xfrm>
            <a:prstGeom prst="straightConnector1">
              <a:avLst/>
            </a:prstGeom>
            <a:ln w="666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005071" y="4197427"/>
              <a:ext cx="1266940" cy="440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Flight track</a:t>
              </a:r>
            </a:p>
          </p:txBody>
        </p:sp>
      </p:grpSp>
      <p:sp>
        <p:nvSpPr>
          <p:cNvPr id="17" name="TextBox 16"/>
          <p:cNvSpPr txBox="1"/>
          <p:nvPr/>
        </p:nvSpPr>
        <p:spPr>
          <a:xfrm>
            <a:off x="8294848" y="5282766"/>
            <a:ext cx="2997167" cy="369332"/>
          </a:xfrm>
          <a:prstGeom prst="rect">
            <a:avLst/>
          </a:prstGeom>
          <a:solidFill>
            <a:schemeClr val="bg1">
              <a:lumMod val="85000"/>
            </a:schemeClr>
          </a:solidFill>
        </p:spPr>
        <p:txBody>
          <a:bodyPr wrap="none" rtlCol="0">
            <a:spAutoFit/>
          </a:bodyPr>
          <a:lstStyle/>
          <a:p>
            <a:r>
              <a:rPr lang="en-US" dirty="0"/>
              <a:t>TROPOMI aerosol layer height</a:t>
            </a:r>
          </a:p>
        </p:txBody>
      </p:sp>
      <p:grpSp>
        <p:nvGrpSpPr>
          <p:cNvPr id="18" name="Group 17"/>
          <p:cNvGrpSpPr/>
          <p:nvPr/>
        </p:nvGrpSpPr>
        <p:grpSpPr>
          <a:xfrm>
            <a:off x="727931" y="5758482"/>
            <a:ext cx="6015768" cy="369332"/>
            <a:chOff x="420020" y="5245291"/>
            <a:chExt cx="6015768" cy="369332"/>
          </a:xfrm>
        </p:grpSpPr>
        <p:sp>
          <p:nvSpPr>
            <p:cNvPr id="21" name="TextBox 20"/>
            <p:cNvSpPr txBox="1"/>
            <p:nvPr/>
          </p:nvSpPr>
          <p:spPr>
            <a:xfrm>
              <a:off x="5691674" y="5245291"/>
              <a:ext cx="744114" cy="369332"/>
            </a:xfrm>
            <a:prstGeom prst="rect">
              <a:avLst/>
            </a:prstGeom>
            <a:noFill/>
          </p:spPr>
          <p:txBody>
            <a:bodyPr wrap="none" rtlCol="0">
              <a:spAutoFit/>
            </a:bodyPr>
            <a:lstStyle/>
            <a:p>
              <a:r>
                <a:rPr lang="en-US" b="1" dirty="0"/>
                <a:t>South</a:t>
              </a:r>
            </a:p>
          </p:txBody>
        </p:sp>
        <p:sp>
          <p:nvSpPr>
            <p:cNvPr id="24" name="TextBox 23"/>
            <p:cNvSpPr txBox="1"/>
            <p:nvPr/>
          </p:nvSpPr>
          <p:spPr>
            <a:xfrm>
              <a:off x="420020" y="5245291"/>
              <a:ext cx="745717" cy="369332"/>
            </a:xfrm>
            <a:prstGeom prst="rect">
              <a:avLst/>
            </a:prstGeom>
            <a:noFill/>
          </p:spPr>
          <p:txBody>
            <a:bodyPr wrap="none" rtlCol="0">
              <a:spAutoFit/>
            </a:bodyPr>
            <a:lstStyle/>
            <a:p>
              <a:r>
                <a:rPr lang="en-US" b="1" dirty="0"/>
                <a:t>North</a:t>
              </a:r>
            </a:p>
          </p:txBody>
        </p:sp>
        <p:cxnSp>
          <p:nvCxnSpPr>
            <p:cNvPr id="25" name="Straight Arrow Connector 24"/>
            <p:cNvCxnSpPr>
              <a:endCxn id="24" idx="3"/>
            </p:cNvCxnSpPr>
            <p:nvPr/>
          </p:nvCxnSpPr>
          <p:spPr>
            <a:xfrm flipH="1">
              <a:off x="1165737" y="5429957"/>
              <a:ext cx="450727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443846" y="257958"/>
            <a:ext cx="6698867" cy="2862322"/>
          </a:xfrm>
          <a:prstGeom prst="rect">
            <a:avLst/>
          </a:prstGeom>
          <a:noFill/>
        </p:spPr>
        <p:txBody>
          <a:bodyPr wrap="square" rtlCol="0">
            <a:spAutoFit/>
          </a:bodyPr>
          <a:lstStyle/>
          <a:p>
            <a:pPr marL="285750" indent="-285750">
              <a:buFont typeface="Arial" panose="020B0604020202020204" pitchFamily="34" charset="0"/>
              <a:buChar char="•"/>
            </a:pPr>
            <a:r>
              <a:rPr lang="en-US" dirty="0"/>
              <a:t>Sentinel 5P TROPOMI aerosol layer height (ALH) and CALIOP/CALIPSO Vertical Feature Mask (VFM) overpasses occurred during University of Maryland flight track spiral through the transported smoke plume on September 16, 2020 northeast of Baltimore, Maryland</a:t>
            </a:r>
          </a:p>
          <a:p>
            <a:pPr marL="285750" indent="-285750">
              <a:buFont typeface="Arial" panose="020B0604020202020204" pitchFamily="34" charset="0"/>
              <a:buChar char="•"/>
            </a:pPr>
            <a:r>
              <a:rPr lang="en-US" dirty="0"/>
              <a:t>TROPOMI ALH derived using O2 A-band absorption reported the smoke at much lower altitude (1Km) than aircraft observations (peak at 3.1 km)</a:t>
            </a:r>
          </a:p>
          <a:p>
            <a:pPr marL="285750" indent="-285750">
              <a:buFont typeface="Arial" panose="020B0604020202020204" pitchFamily="34" charset="0"/>
              <a:buChar char="•"/>
            </a:pPr>
            <a:r>
              <a:rPr lang="en-US" dirty="0"/>
              <a:t>CALIOP/CALIPSO VFM observed two stratified smoke plumes, one around 3-4 km and one at 5-6 km.</a:t>
            </a:r>
          </a:p>
        </p:txBody>
      </p:sp>
      <p:sp>
        <p:nvSpPr>
          <p:cNvPr id="8" name="Down Arrow 7"/>
          <p:cNvSpPr/>
          <p:nvPr/>
        </p:nvSpPr>
        <p:spPr>
          <a:xfrm>
            <a:off x="9709087" y="5604598"/>
            <a:ext cx="187215" cy="21304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980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2010</TotalTime>
  <Words>716</Words>
  <Application>Microsoft Office PowerPoint</Application>
  <PresentationFormat>Widescreen</PresentationFormat>
  <Paragraphs>76</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Cambria Math</vt:lpstr>
      <vt:lpstr>helvetica neue</vt:lpstr>
      <vt:lpstr>Times New Roman</vt:lpstr>
      <vt:lpstr>Office Theme</vt:lpstr>
      <vt:lpstr>Questions</vt:lpstr>
      <vt:lpstr>Aerosol Layer Height Retrieval and Validation Challenges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Ceilometer data</dc:title>
  <dc:creator>Hai Zhang</dc:creator>
  <cp:lastModifiedBy>Shobha Kondragunta</cp:lastModifiedBy>
  <cp:revision>28</cp:revision>
  <dcterms:created xsi:type="dcterms:W3CDTF">2022-09-22T20:28:43Z</dcterms:created>
  <dcterms:modified xsi:type="dcterms:W3CDTF">2023-05-03T11:57:52Z</dcterms:modified>
</cp:coreProperties>
</file>