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524" r:id="rId2"/>
    <p:sldId id="339" r:id="rId3"/>
    <p:sldId id="53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/>
  </p:normalViewPr>
  <p:slideViewPr>
    <p:cSldViewPr snapToGrid="0">
      <p:cViewPr varScale="1">
        <p:scale>
          <a:sx n="124" d="100"/>
          <a:sy n="124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Jun" userId="41e36dea-48b7-4baa-8886-ae2c61c6bd0e" providerId="ADAL" clId="{337F19D3-2534-3D48-816B-3EEA34830949}"/>
    <pc:docChg chg="custSel modSld">
      <pc:chgData name="Wang, Jun" userId="41e36dea-48b7-4baa-8886-ae2c61c6bd0e" providerId="ADAL" clId="{337F19D3-2534-3D48-816B-3EEA34830949}" dt="2023-04-26T19:14:55.393" v="47" actId="20577"/>
      <pc:docMkLst>
        <pc:docMk/>
      </pc:docMkLst>
      <pc:sldChg chg="modSp mod">
        <pc:chgData name="Wang, Jun" userId="41e36dea-48b7-4baa-8886-ae2c61c6bd0e" providerId="ADAL" clId="{337F19D3-2534-3D48-816B-3EEA34830949}" dt="2023-04-26T19:14:55.393" v="47" actId="20577"/>
        <pc:sldMkLst>
          <pc:docMk/>
          <pc:sldMk cId="2554002508" sldId="524"/>
        </pc:sldMkLst>
        <pc:spChg chg="mod">
          <ac:chgData name="Wang, Jun" userId="41e36dea-48b7-4baa-8886-ae2c61c6bd0e" providerId="ADAL" clId="{337F19D3-2534-3D48-816B-3EEA34830949}" dt="2023-04-26T19:14:55.393" v="47" actId="20577"/>
          <ac:spMkLst>
            <pc:docMk/>
            <pc:sldMk cId="2554002508" sldId="524"/>
            <ac:spMk id="5" creationId="{9B751172-410B-B242-9D33-69A452CEB6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15D2E-F3B1-A840-BF69-B9A989463167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351CC-F445-9A40-B824-2A74704EC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4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on the figure: AOCH, PM2.5</a:t>
            </a:r>
          </a:p>
          <a:p>
            <a:r>
              <a:rPr lang="en-US" dirty="0"/>
              <a:t>UVAI no info.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64D7C-964D-B945-82FB-B99D3055E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055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40261-62E8-F249-AFF4-E78CCC58C7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2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5" indent="0" algn="ctr">
              <a:buNone/>
              <a:defRPr/>
            </a:lvl2pPr>
            <a:lvl3pPr marL="914390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7" indent="0" algn="ctr">
              <a:buNone/>
              <a:defRPr/>
            </a:lvl6pPr>
            <a:lvl7pPr marL="2743172" indent="0" algn="ctr">
              <a:buNone/>
              <a:defRPr/>
            </a:lvl7pPr>
            <a:lvl8pPr marL="3200368" indent="0" algn="ctr">
              <a:buNone/>
              <a:defRPr/>
            </a:lvl8pPr>
            <a:lvl9pPr marL="365756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A1E5-858C-F24D-B29E-102AAB8D4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54748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CD67E-BB1B-8248-966E-AC3F4F0920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9126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00" y="533400"/>
            <a:ext cx="2692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533400"/>
            <a:ext cx="78740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D37F2-DBD2-6848-81A8-4D229887A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7371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FB708-FC12-3C46-8A5F-D9A09CB52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17820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5" indent="0">
              <a:buNone/>
              <a:defRPr sz="1800"/>
            </a:lvl2pPr>
            <a:lvl3pPr marL="914390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7" indent="0">
              <a:buNone/>
              <a:defRPr sz="1400"/>
            </a:lvl6pPr>
            <a:lvl7pPr marL="2743172" indent="0">
              <a:buNone/>
              <a:defRPr sz="1400"/>
            </a:lvl7pPr>
            <a:lvl8pPr marL="3200368" indent="0">
              <a:buNone/>
              <a:defRPr sz="1400"/>
            </a:lvl8pPr>
            <a:lvl9pPr marL="365756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3149-3357-DB44-9FC8-6C8D19A12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95050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841A2-400B-CB4E-B885-30F42F24EC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2110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90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7" indent="0">
              <a:buNone/>
              <a:defRPr sz="1600" b="1"/>
            </a:lvl6pPr>
            <a:lvl7pPr marL="2743172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90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7" indent="0">
              <a:buNone/>
              <a:defRPr sz="1600" b="1"/>
            </a:lvl6pPr>
            <a:lvl7pPr marL="2743172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2320F-906A-E843-9C28-4AC8EEE4CC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2841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F421-22C2-FF40-9AB7-1D73853F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616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05993-02A8-4447-8FA1-48598B78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5676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90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7" indent="0">
              <a:buNone/>
              <a:defRPr sz="900"/>
            </a:lvl6pPr>
            <a:lvl7pPr marL="2743172" indent="0">
              <a:buNone/>
              <a:defRPr sz="900"/>
            </a:lvl7pPr>
            <a:lvl8pPr marL="3200368" indent="0">
              <a:buNone/>
              <a:defRPr sz="900"/>
            </a:lvl8pPr>
            <a:lvl9pPr marL="36575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E07-7438-A343-B397-5B434252C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88274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5" indent="0">
              <a:buNone/>
              <a:defRPr sz="2800"/>
            </a:lvl2pPr>
            <a:lvl3pPr marL="914390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7" indent="0">
              <a:buNone/>
              <a:defRPr sz="2000"/>
            </a:lvl6pPr>
            <a:lvl7pPr marL="2743172" indent="0">
              <a:buNone/>
              <a:defRPr sz="2000"/>
            </a:lvl7pPr>
            <a:lvl8pPr marL="3200368" indent="0">
              <a:buNone/>
              <a:defRPr sz="2000"/>
            </a:lvl8pPr>
            <a:lvl9pPr marL="3657564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90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7" indent="0">
              <a:buNone/>
              <a:defRPr sz="900"/>
            </a:lvl6pPr>
            <a:lvl7pPr marL="2743172" indent="0">
              <a:buNone/>
              <a:defRPr sz="900"/>
            </a:lvl7pPr>
            <a:lvl8pPr marL="3200368" indent="0">
              <a:buNone/>
              <a:defRPr sz="900"/>
            </a:lvl8pPr>
            <a:lvl9pPr marL="36575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3EA5E-D33B-5448-8BBA-B435945A5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5983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5334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charset="0"/>
              </a:defRPr>
            </a:lvl1pPr>
          </a:lstStyle>
          <a:p>
            <a:pPr defTabSz="9143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charset="0"/>
              </a:defRPr>
            </a:lvl1pPr>
          </a:lstStyle>
          <a:p>
            <a:pPr defTabSz="9143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charset="0"/>
              </a:defRPr>
            </a:lvl1pPr>
          </a:lstStyle>
          <a:p>
            <a:pPr defTabSz="914390" fontAlgn="base">
              <a:spcBef>
                <a:spcPct val="0"/>
              </a:spcBef>
              <a:spcAft>
                <a:spcPct val="0"/>
              </a:spcAft>
              <a:defRPr/>
            </a:pPr>
            <a:fld id="{B288D412-57B1-4049-A134-E3FB489FF5F4}" type="slidenum">
              <a:rPr lang="en-US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39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3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5pPr>
      <a:lvl6pPr marL="457195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6pPr>
      <a:lvl7pPr marL="91439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7pPr>
      <a:lvl8pPr marL="1371587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8pPr>
      <a:lvl9pPr marL="1828782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9pPr>
    </p:titleStyle>
    <p:bodyStyle>
      <a:lvl1pPr marL="342896" indent="-342896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742943" indent="-285748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0000"/>
          </a:solidFill>
          <a:latin typeface="+mn-lt"/>
          <a:ea typeface="ＭＳ Ｐゴシック" charset="-128"/>
        </a:defRPr>
      </a:lvl2pPr>
      <a:lvl3pPr marL="1142988" indent="-228598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3pPr>
      <a:lvl4pPr marL="1600184" indent="-228598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0000"/>
          </a:solidFill>
          <a:latin typeface="+mn-lt"/>
          <a:ea typeface="ＭＳ Ｐゴシック" charset="-128"/>
        </a:defRPr>
      </a:lvl4pPr>
      <a:lvl5pPr marL="2057380" indent="-2285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000000"/>
          </a:solidFill>
          <a:latin typeface="+mn-lt"/>
          <a:ea typeface="ＭＳ Ｐゴシック" charset="-128"/>
        </a:defRPr>
      </a:lvl5pPr>
      <a:lvl6pPr marL="2514575" indent="-2285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6pPr>
      <a:lvl7pPr marL="2971770" indent="-2285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7pPr>
      <a:lvl8pPr marL="3428965" indent="-2285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8pPr>
      <a:lvl9pPr marL="3886162" indent="-2285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0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4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34FD2-E296-B543-81C4-C64EC6DCA69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62"/>
          <a:stretch/>
        </p:blipFill>
        <p:spPr>
          <a:xfrm>
            <a:off x="1789176" y="2016251"/>
            <a:ext cx="8641080" cy="46428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751172-410B-B242-9D33-69A452CE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12" y="-99030"/>
            <a:ext cx="9326880" cy="1143000"/>
          </a:xfrm>
        </p:spPr>
        <p:txBody>
          <a:bodyPr/>
          <a:lstStyle/>
          <a:p>
            <a:r>
              <a:rPr lang="en-US" dirty="0"/>
              <a:t>Demonstration </a:t>
            </a:r>
            <a:r>
              <a:rPr lang="en-US"/>
              <a:t>of AOCH for </a:t>
            </a:r>
            <a:r>
              <a:rPr lang="en-US" dirty="0"/>
              <a:t>air quality studies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EC478-41C0-E749-9842-A9315E30FFE3}"/>
              </a:ext>
            </a:extLst>
          </p:cNvPr>
          <p:cNvSpPr txBox="1"/>
          <p:nvPr/>
        </p:nvSpPr>
        <p:spPr>
          <a:xfrm>
            <a:off x="760476" y="723589"/>
            <a:ext cx="1069848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Air quality forecast is needed by the state/local communities to make advisories/decisions for mitigating public exposure to air pollution.</a:t>
            </a:r>
          </a:p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Aerosol layer height is one of the most needed information air quality mangers wants (based on HAQST group discussion on air quality forecast in smoke conditions).  </a:t>
            </a:r>
          </a:p>
        </p:txBody>
      </p:sp>
    </p:spTree>
    <p:extLst>
      <p:ext uri="{BB962C8B-B14F-4D97-AF65-F5344CB8AC3E}">
        <p14:creationId xmlns:p14="http://schemas.microsoft.com/office/powerpoint/2010/main" val="255400250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0BB9-3C1F-0C4B-9CB6-1AA3CF7EC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50" y="149152"/>
            <a:ext cx="9464040" cy="715914"/>
          </a:xfrm>
        </p:spPr>
        <p:txBody>
          <a:bodyPr>
            <a:normAutofit/>
          </a:bodyPr>
          <a:lstStyle/>
          <a:p>
            <a:r>
              <a:rPr lang="en-US" sz="2880" dirty="0"/>
              <a:t>Hourly mapping of smoke height</a:t>
            </a:r>
          </a:p>
        </p:txBody>
      </p:sp>
      <p:pic>
        <p:nvPicPr>
          <p:cNvPr id="4" name="Content Placeholder 21" descr="Calendar&#10;&#10;Description automatically generated">
            <a:extLst>
              <a:ext uri="{FF2B5EF4-FFF2-40B4-BE49-F238E27FC236}">
                <a16:creationId xmlns:a16="http://schemas.microsoft.com/office/drawing/2014/main" id="{2EDD5F3C-7A8D-0244-A695-B48096425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6076" y="1173161"/>
            <a:ext cx="6061228" cy="553568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2ED339-07A3-A646-92D7-451865785E3B}"/>
              </a:ext>
            </a:extLst>
          </p:cNvPr>
          <p:cNvSpPr txBox="1"/>
          <p:nvPr/>
        </p:nvSpPr>
        <p:spPr>
          <a:xfrm>
            <a:off x="927710" y="1338161"/>
            <a:ext cx="4407464" cy="389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548640">
              <a:buFont typeface="Arial" panose="020B0604020202020204" pitchFamily="34" charset="0"/>
              <a:buChar char="•"/>
              <a:defRPr/>
            </a:pPr>
            <a:r>
              <a:rPr lang="en-US" sz="2160" dirty="0">
                <a:solidFill>
                  <a:srgbClr val="000000"/>
                </a:solidFill>
                <a:latin typeface="Helvetica"/>
              </a:rPr>
              <a:t>Algorithm Revisions</a:t>
            </a:r>
          </a:p>
          <a:p>
            <a:pPr marL="891540" lvl="1" indent="-342900" defTabSz="548640">
              <a:buFont typeface="System Font Regular"/>
              <a:buChar char="−"/>
              <a:defRPr/>
            </a:pPr>
            <a:r>
              <a:rPr lang="en-US" sz="1680" dirty="0">
                <a:solidFill>
                  <a:srgbClr val="000000"/>
                </a:solidFill>
                <a:latin typeface="Helvetica"/>
              </a:rPr>
              <a:t>vicarious calibration based on TROPOMI data</a:t>
            </a:r>
          </a:p>
          <a:p>
            <a:pPr marL="891540" lvl="1" indent="-342900" defTabSz="548640">
              <a:buFont typeface="System Font Regular"/>
              <a:buChar char="−"/>
              <a:defRPr/>
            </a:pPr>
            <a:r>
              <a:rPr lang="en-US" sz="1680" dirty="0">
                <a:solidFill>
                  <a:srgbClr val="000000"/>
                </a:solidFill>
                <a:latin typeface="Helvetica"/>
              </a:rPr>
              <a:t>adjust cloud mask so that thick smokes would not be misclassified as clouds</a:t>
            </a:r>
          </a:p>
          <a:p>
            <a:pPr marL="891540" lvl="1" indent="-342900" defTabSz="548640">
              <a:buFont typeface="System Font Regular"/>
              <a:buChar char="−"/>
              <a:defRPr/>
            </a:pPr>
            <a:endParaRPr lang="en-US" sz="1680" dirty="0">
              <a:solidFill>
                <a:srgbClr val="000000"/>
              </a:solidFill>
              <a:latin typeface="Helvetica"/>
            </a:endParaRPr>
          </a:p>
          <a:p>
            <a:pPr marL="342900" indent="-342900" defTabSz="548640">
              <a:buFont typeface="Arial" panose="020B0604020202020204" pitchFamily="34" charset="0"/>
              <a:buChar char="•"/>
              <a:defRPr/>
            </a:pPr>
            <a:r>
              <a:rPr lang="en-US" sz="2160" dirty="0">
                <a:solidFill>
                  <a:srgbClr val="000000"/>
                </a:solidFill>
                <a:latin typeface="Helvetica"/>
              </a:rPr>
              <a:t>Descending smoke heights lead to increasing PM</a:t>
            </a:r>
            <a:r>
              <a:rPr lang="en-US" sz="2160" baseline="-25000" dirty="0">
                <a:solidFill>
                  <a:srgbClr val="000000"/>
                </a:solidFill>
                <a:latin typeface="Helvetica"/>
              </a:rPr>
              <a:t>2.5</a:t>
            </a:r>
          </a:p>
          <a:p>
            <a:pPr marL="342900" indent="-342900" defTabSz="548640">
              <a:buFont typeface="Arial" panose="020B0604020202020204" pitchFamily="34" charset="0"/>
              <a:buChar char="•"/>
              <a:defRPr/>
            </a:pPr>
            <a:endParaRPr lang="en-US" sz="1680" dirty="0">
              <a:solidFill>
                <a:srgbClr val="000000"/>
              </a:solidFill>
              <a:latin typeface="Helvetica"/>
            </a:endParaRPr>
          </a:p>
          <a:p>
            <a:pPr marL="342900" indent="-342900" defTabSz="548640">
              <a:buFont typeface="Arial" panose="020B0604020202020204" pitchFamily="34" charset="0"/>
              <a:buChar char="•"/>
              <a:defRPr/>
            </a:pPr>
            <a:r>
              <a:rPr lang="en-US" sz="2160" dirty="0">
                <a:solidFill>
                  <a:srgbClr val="000000"/>
                </a:solidFill>
                <a:latin typeface="Helvetica"/>
              </a:rPr>
              <a:t>Positive vertical pressure velocity indicates descending air motion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B5448-C8E1-E94A-B6FC-CD03E4498E68}"/>
              </a:ext>
            </a:extLst>
          </p:cNvPr>
          <p:cNvSpPr txBox="1"/>
          <p:nvPr/>
        </p:nvSpPr>
        <p:spPr>
          <a:xfrm>
            <a:off x="5967119" y="3884772"/>
            <a:ext cx="98456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>
              <a:defRPr/>
            </a:pPr>
            <a:r>
              <a:rPr lang="en-US" sz="2160" dirty="0">
                <a:solidFill>
                  <a:srgbClr val="000000"/>
                </a:solidFill>
                <a:latin typeface="Helvetica"/>
              </a:rPr>
              <a:t>AOCH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B0349-3E54-734B-8A8A-FEBBA0F2B10A}"/>
              </a:ext>
            </a:extLst>
          </p:cNvPr>
          <p:cNvSpPr txBox="1"/>
          <p:nvPr/>
        </p:nvSpPr>
        <p:spPr>
          <a:xfrm>
            <a:off x="6096001" y="4809881"/>
            <a:ext cx="85632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>
              <a:defRPr/>
            </a:pPr>
            <a:r>
              <a:rPr lang="en-US" sz="2160" dirty="0">
                <a:solidFill>
                  <a:srgbClr val="000000"/>
                </a:solidFill>
                <a:latin typeface="Helvetica"/>
              </a:rPr>
              <a:t>PM</a:t>
            </a:r>
            <a:r>
              <a:rPr lang="en-US" sz="2160" baseline="-25000" dirty="0">
                <a:solidFill>
                  <a:srgbClr val="000000"/>
                </a:solidFill>
                <a:latin typeface="Helvetica"/>
              </a:rPr>
              <a:t>2.5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FF0A9-48B1-F14C-A33F-385C9B014583}"/>
              </a:ext>
            </a:extLst>
          </p:cNvPr>
          <p:cNvSpPr txBox="1"/>
          <p:nvPr/>
        </p:nvSpPr>
        <p:spPr>
          <a:xfrm>
            <a:off x="6285089" y="2571280"/>
            <a:ext cx="81022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>
              <a:defRPr/>
            </a:pPr>
            <a:r>
              <a:rPr lang="en-US" sz="2160" dirty="0">
                <a:solidFill>
                  <a:srgbClr val="000000"/>
                </a:solidFill>
                <a:latin typeface="Helvetica"/>
              </a:rPr>
              <a:t>UVAI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98A7-E2BC-479A-986B-9EB148E143A0}"/>
              </a:ext>
            </a:extLst>
          </p:cNvPr>
          <p:cNvSpPr txBox="1"/>
          <p:nvPr/>
        </p:nvSpPr>
        <p:spPr>
          <a:xfrm>
            <a:off x="6239693" y="6070791"/>
            <a:ext cx="68179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>
              <a:defRPr/>
            </a:pPr>
            <a:r>
              <a:rPr lang="en-US" sz="2160" dirty="0">
                <a:solidFill>
                  <a:srgbClr val="000000"/>
                </a:solidFill>
                <a:latin typeface="Helvetica"/>
              </a:rPr>
              <a:t>V. V</a:t>
            </a:r>
            <a:endParaRPr lang="en-US" sz="2160" baseline="-25000" dirty="0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78FF0B-2BE1-3445-A196-1B9756C4792C}"/>
              </a:ext>
            </a:extLst>
          </p:cNvPr>
          <p:cNvSpPr txBox="1"/>
          <p:nvPr/>
        </p:nvSpPr>
        <p:spPr>
          <a:xfrm>
            <a:off x="753293" y="5977687"/>
            <a:ext cx="4108267" cy="610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5878"/>
            <a:r>
              <a:rPr lang="en-US" sz="1685" dirty="0">
                <a:solidFill>
                  <a:srgbClr val="000000"/>
                </a:solidFill>
                <a:latin typeface="Helvetica"/>
              </a:rPr>
              <a:t>Lu, Z. et al., 2022; In collaboration with Shobha </a:t>
            </a:r>
            <a:r>
              <a:rPr lang="en-US" sz="1685" dirty="0" err="1">
                <a:solidFill>
                  <a:srgbClr val="000000"/>
                </a:solidFill>
                <a:latin typeface="Helvetica"/>
              </a:rPr>
              <a:t>Kondragunta</a:t>
            </a:r>
            <a:r>
              <a:rPr lang="en-US" sz="1685" dirty="0">
                <a:solidFill>
                  <a:srgbClr val="000000"/>
                </a:solidFill>
                <a:latin typeface="Helvetica"/>
              </a:rPr>
              <a:t> @ NOAA</a:t>
            </a:r>
          </a:p>
        </p:txBody>
      </p:sp>
    </p:spTree>
    <p:extLst>
      <p:ext uri="{BB962C8B-B14F-4D97-AF65-F5344CB8AC3E}">
        <p14:creationId xmlns:p14="http://schemas.microsoft.com/office/powerpoint/2010/main" val="2520307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B9BDA-DE9B-07B9-1EE6-2552A833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091" y="-3997"/>
            <a:ext cx="10363200" cy="1143000"/>
          </a:xfrm>
        </p:spPr>
        <p:txBody>
          <a:bodyPr/>
          <a:lstStyle/>
          <a:p>
            <a:r>
              <a:rPr lang="en-US" dirty="0"/>
              <a:t>Beyond aerosol optical centroid height: retrieve vertical profile of aerosol extinction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BD8EC-6D6D-F366-5D9C-8C6147896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139003"/>
            <a:ext cx="4475366" cy="5101936"/>
          </a:xfrm>
        </p:spPr>
        <p:txBody>
          <a:bodyPr/>
          <a:lstStyle/>
          <a:p>
            <a:r>
              <a:rPr lang="en-US" sz="1600" dirty="0"/>
              <a:t>PCA of CALIPO aerosol extinction profile; derive major PCs that represent the basic modes of vertical change of aerosol extinction profile.</a:t>
            </a:r>
          </a:p>
          <a:p>
            <a:r>
              <a:rPr lang="en-US" sz="1600" dirty="0"/>
              <a:t>Use CALIPSO aerosol extinction profile climatology as the prior, and retrieve the weights the basic PC </a:t>
            </a:r>
          </a:p>
          <a:p>
            <a:r>
              <a:rPr lang="en-US" sz="1600" dirty="0"/>
              <a:t>We show that 2-3 PCs can be sufficient to represent 80-90% of the variability in change of aerosol extinction vertical profile</a:t>
            </a:r>
          </a:p>
          <a:p>
            <a:r>
              <a:rPr lang="en-US" sz="1600" dirty="0"/>
              <a:t>We develop the theoretical basis and codes for retrieving aerosol vertical profile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F2DC1B-7466-4C8C-D81A-594F285AA226}"/>
                  </a:ext>
                </a:extLst>
              </p:cNvPr>
              <p:cNvSpPr txBox="1"/>
              <p:nvPr/>
            </p:nvSpPr>
            <p:spPr>
              <a:xfrm>
                <a:off x="434745" y="4822714"/>
                <a:ext cx="3964034" cy="909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AutoNum type="arabicParenBoth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𝐅</m:t>
                            </m:r>
                            <m:d>
                              <m:d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F2DC1B-7466-4C8C-D81A-594F285AA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45" y="4822714"/>
                <a:ext cx="3964034" cy="909736"/>
              </a:xfrm>
              <a:prstGeom prst="rect">
                <a:avLst/>
              </a:prstGeom>
              <a:blipFill>
                <a:blip r:embed="rId3"/>
                <a:stretch>
                  <a:fillRect l="-3195" t="-1370" r="-639"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6A728A-BD95-4C53-0960-7F217999BE3C}"/>
                  </a:ext>
                </a:extLst>
              </p:cNvPr>
              <p:cNvSpPr txBox="1"/>
              <p:nvPr/>
            </p:nvSpPr>
            <p:spPr>
              <a:xfrm>
                <a:off x="299727" y="5718997"/>
                <a:ext cx="6098146" cy="533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(2)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num>
                      <m:den>
                        <m: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den>
                    </m:f>
                    <m: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num>
                      <m:den>
                        <m: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ext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ext</m:t>
                            </m:r>
                          </m:sub>
                        </m:sSub>
                      </m:num>
                      <m:den>
                        <m: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den>
                    </m:f>
                    <m: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num>
                      <m:den>
                        <m: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ext</m:t>
                            </m:r>
                          </m:sub>
                        </m:sSub>
                      </m:den>
                    </m:f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6A728A-BD95-4C53-0960-7F217999B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7" y="5718997"/>
                <a:ext cx="6098146" cy="533800"/>
              </a:xfrm>
              <a:prstGeom prst="rect">
                <a:avLst/>
              </a:prstGeom>
              <a:blipFill>
                <a:blip r:embed="rId4"/>
                <a:stretch>
                  <a:fillRect l="-830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0D0EDC-0D64-13B7-CE5C-69F8B8592C80}"/>
                  </a:ext>
                </a:extLst>
              </p:cNvPr>
              <p:cNvSpPr txBox="1"/>
              <p:nvPr/>
            </p:nvSpPr>
            <p:spPr>
              <a:xfrm>
                <a:off x="299728" y="6176479"/>
                <a:ext cx="5106801" cy="5031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(3)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num>
                      <m:den>
                        <m: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  <m:sub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sub>
                              <m:sup>
                                <m: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  <m: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  <m:sub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  <m:sup>
                                <m: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Sup>
                      <m:sSubSup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sub>
                      <m:sup>
                        <m: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0D0EDC-0D64-13B7-CE5C-69F8B8592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8" y="6176479"/>
                <a:ext cx="5106801" cy="503151"/>
              </a:xfrm>
              <a:prstGeom prst="rect">
                <a:avLst/>
              </a:prstGeom>
              <a:blipFill>
                <a:blip r:embed="rId5"/>
                <a:stretch>
                  <a:fillRect l="-993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753F250-89A2-FCE5-BCB4-27CA703EA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1620" y="1204312"/>
            <a:ext cx="7384126" cy="483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9234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 Theme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100A06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2FD25F75-46D5-8A42-AEDB-1F7F00C492B2}" vid="{2E328289-0710-4A44-A63D-BA0E9309B1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256</Words>
  <Application>Microsoft Macintosh PowerPoint</Application>
  <PresentationFormat>Widescreen</PresentationFormat>
  <Paragraphs>29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System Font Regular</vt:lpstr>
      <vt:lpstr>Arial</vt:lpstr>
      <vt:lpstr>Calibri</vt:lpstr>
      <vt:lpstr>Cambria Math</vt:lpstr>
      <vt:lpstr>Helvetica</vt:lpstr>
      <vt:lpstr>Times New Roman</vt:lpstr>
      <vt:lpstr>Default Theme</vt:lpstr>
      <vt:lpstr>Demonstration of AOCH for air quality studies</vt:lpstr>
      <vt:lpstr>Hourly mapping of smoke height</vt:lpstr>
      <vt:lpstr>Beyond aerosol optical centroid height: retrieve vertical profile of aerosol extinction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Demonstration for societal benefits</dc:title>
  <dc:creator>Wang, Jun</dc:creator>
  <cp:lastModifiedBy>Wang, Jun</cp:lastModifiedBy>
  <cp:revision>1</cp:revision>
  <dcterms:created xsi:type="dcterms:W3CDTF">2023-04-26T16:21:17Z</dcterms:created>
  <dcterms:modified xsi:type="dcterms:W3CDTF">2023-04-26T19:14:56Z</dcterms:modified>
</cp:coreProperties>
</file>