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517" r:id="rId2"/>
    <p:sldId id="518" r:id="rId3"/>
    <p:sldId id="519" r:id="rId4"/>
    <p:sldId id="52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8B810"/>
    <a:srgbClr val="33CC33"/>
    <a:srgbClr val="66FF33"/>
    <a:srgbClr val="0099FF"/>
    <a:srgbClr val="0000FF"/>
    <a:srgbClr val="000099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1" autoAdjust="0"/>
    <p:restoredTop sz="94660"/>
  </p:normalViewPr>
  <p:slideViewPr>
    <p:cSldViewPr snapToGrid="0">
      <p:cViewPr varScale="1">
        <p:scale>
          <a:sx n="81" d="100"/>
          <a:sy n="81" d="100"/>
        </p:scale>
        <p:origin x="566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291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3CD5ED1-4E5F-4479-866B-0815A79A1B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781D14-DE74-4BF2-85B0-58119D139B0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9E480-7A9F-450E-98A6-5B7E67D60226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BEF23-D6B2-44A2-AD32-BE5B4AFB35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D8D9C6-153A-4E69-9D80-8D554AE296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51E62-1B8A-487F-8A70-7DE246A28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604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F1E9E-9B8A-4622-9D50-4CC03E01C1CD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1FA54-0328-4391-811B-7BB3C3BBA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060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jfif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B5C8-4AEE-48C2-9019-AD3503AF3CA8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3AA5-82BE-468E-90B3-DD1DC185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45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B5C8-4AEE-48C2-9019-AD3503AF3CA8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3AA5-82BE-468E-90B3-DD1DC185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36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B5C8-4AEE-48C2-9019-AD3503AF3CA8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3AA5-82BE-468E-90B3-DD1DC185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51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B5C8-4AEE-48C2-9019-AD3503AF3CA8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3AA5-82BE-468E-90B3-DD1DC185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47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B5C8-4AEE-48C2-9019-AD3503AF3CA8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3AA5-82BE-468E-90B3-DD1DC185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983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B5C8-4AEE-48C2-9019-AD3503AF3CA8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3AA5-82BE-468E-90B3-DD1DC185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0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bg>
      <p:bgPr>
        <a:gradFill>
          <a:gsLst>
            <a:gs pos="52000">
              <a:schemeClr val="accent1">
                <a:lumMod val="40000"/>
                <a:lumOff val="60000"/>
              </a:schemeClr>
            </a:gs>
            <a:gs pos="52000">
              <a:schemeClr val="accent1">
                <a:lumMod val="40000"/>
                <a:lumOff val="60000"/>
              </a:schemeClr>
            </a:gs>
            <a:gs pos="52000">
              <a:schemeClr val="accent1">
                <a:lumMod val="40000"/>
                <a:lumOff val="60000"/>
              </a:schemeClr>
            </a:gs>
            <a:gs pos="33000">
              <a:schemeClr val="bg1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058A104-BD85-43DC-B7DE-BC094E06F844}"/>
              </a:ext>
            </a:extLst>
          </p:cNvPr>
          <p:cNvSpPr txBox="1">
            <a:spLocks/>
          </p:cNvSpPr>
          <p:nvPr userDrawn="1"/>
        </p:nvSpPr>
        <p:spPr>
          <a:xfrm>
            <a:off x="6307282" y="1897026"/>
            <a:ext cx="5859041" cy="189440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endParaRPr lang="en-US" b="1" dirty="0">
              <a:solidFill>
                <a:schemeClr val="accent5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D5E36D66-6B7B-4BC6-9D0D-77E6CB4FE304}"/>
              </a:ext>
            </a:extLst>
          </p:cNvPr>
          <p:cNvSpPr txBox="1">
            <a:spLocks/>
          </p:cNvSpPr>
          <p:nvPr userDrawn="1"/>
        </p:nvSpPr>
        <p:spPr>
          <a:xfrm>
            <a:off x="6986387" y="3775301"/>
            <a:ext cx="4842770" cy="22176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400"/>
              </a:spcBef>
              <a:buNone/>
            </a:pPr>
            <a:endParaRPr lang="en-US" b="1" dirty="0">
              <a:solidFill>
                <a:schemeClr val="accent5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CE8648-0272-4D2B-8487-FBE9AAFDE28B}"/>
              </a:ext>
            </a:extLst>
          </p:cNvPr>
          <p:cNvSpPr txBox="1">
            <a:spLocks/>
          </p:cNvSpPr>
          <p:nvPr userDrawn="1"/>
        </p:nvSpPr>
        <p:spPr>
          <a:xfrm>
            <a:off x="6307282" y="1897026"/>
            <a:ext cx="5859041" cy="189440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endParaRPr lang="en-US" b="1" dirty="0">
              <a:solidFill>
                <a:schemeClr val="accent5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B66751D-3348-4BA1-8E47-80E28F187514}"/>
              </a:ext>
            </a:extLst>
          </p:cNvPr>
          <p:cNvSpPr txBox="1">
            <a:spLocks/>
          </p:cNvSpPr>
          <p:nvPr userDrawn="1"/>
        </p:nvSpPr>
        <p:spPr>
          <a:xfrm>
            <a:off x="6986387" y="3775301"/>
            <a:ext cx="4842770" cy="22176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400"/>
              </a:spcBef>
              <a:buNone/>
            </a:pPr>
            <a:endParaRPr lang="en-US" b="1" dirty="0">
              <a:solidFill>
                <a:schemeClr val="accent5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3E5AEF-E0D6-4832-BD26-4C0BD3F20B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2"/>
          <a:stretch/>
        </p:blipFill>
        <p:spPr>
          <a:xfrm>
            <a:off x="31899" y="4238427"/>
            <a:ext cx="3564274" cy="25908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FF7CCD-2EDD-4C4B-87C1-AA5379BE5C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802" y="32203"/>
            <a:ext cx="3255975" cy="2441982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1DCE8F-EE5A-432E-9B22-87139D38957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680" y="4200486"/>
            <a:ext cx="3505537" cy="2629152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B44716-C329-4697-818F-2F1FA50DF01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5" y="237109"/>
            <a:ext cx="2571365" cy="3857048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0" name="Picture 9" descr="MAIA_title.png">
            <a:extLst>
              <a:ext uri="{FF2B5EF4-FFF2-40B4-BE49-F238E27FC236}">
                <a16:creationId xmlns:a16="http://schemas.microsoft.com/office/drawing/2014/main" id="{E9CFCEB3-FFED-42DD-BD62-BA754DC9C3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247" t="537" r="735" b="66732"/>
          <a:stretch/>
        </p:blipFill>
        <p:spPr>
          <a:xfrm>
            <a:off x="4298653" y="2209420"/>
            <a:ext cx="2228743" cy="225511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4" name="Picture 2" descr="Symbols of NASA | NASA">
            <a:extLst>
              <a:ext uri="{FF2B5EF4-FFF2-40B4-BE49-F238E27FC236}">
                <a16:creationId xmlns:a16="http://schemas.microsoft.com/office/drawing/2014/main" id="{7B274061-A81C-47F1-9F46-45D1562CD23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8" t="4979" r="21277" b="6861"/>
          <a:stretch/>
        </p:blipFill>
        <p:spPr bwMode="auto">
          <a:xfrm>
            <a:off x="5800952" y="4671"/>
            <a:ext cx="1483877" cy="113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31B604B-2304-4A22-ACE5-1CA97FB612B4}"/>
              </a:ext>
            </a:extLst>
          </p:cNvPr>
          <p:cNvSpPr txBox="1"/>
          <p:nvPr userDrawn="1"/>
        </p:nvSpPr>
        <p:spPr>
          <a:xfrm>
            <a:off x="466454" y="28362"/>
            <a:ext cx="4903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i="0" u="none" dirty="0">
                <a:solidFill>
                  <a:srgbClr val="08B8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Building the Pathway from TEMPO to </a:t>
            </a:r>
            <a:r>
              <a:rPr lang="en-US" sz="1800" b="0" i="0" u="none" dirty="0" err="1">
                <a:solidFill>
                  <a:srgbClr val="08B8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GeoXO</a:t>
            </a:r>
            <a:endParaRPr lang="en-US" sz="1800" b="0" i="0" u="none" dirty="0">
              <a:solidFill>
                <a:srgbClr val="08B8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F002986A-987E-4427-8BB3-3EE0FB25B1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15602" y="2566215"/>
            <a:ext cx="4098282" cy="912019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AB4AC167-A5CD-43E0-B2BF-FD3E24640E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17917" y="4135510"/>
            <a:ext cx="3606292" cy="6013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Authors</a:t>
            </a:r>
          </a:p>
        </p:txBody>
      </p:sp>
      <p:pic>
        <p:nvPicPr>
          <p:cNvPr id="3" name="Picture 2" descr="A picture containing text, outdoor, sky, person&#10;&#10;Description automatically generated">
            <a:extLst>
              <a:ext uri="{FF2B5EF4-FFF2-40B4-BE49-F238E27FC236}">
                <a16:creationId xmlns:a16="http://schemas.microsoft.com/office/drawing/2014/main" id="{D1784684-906E-45A1-B6F7-BDB04BBE1A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1"/>
          <a:stretch/>
        </p:blipFill>
        <p:spPr>
          <a:xfrm>
            <a:off x="2361807" y="2613124"/>
            <a:ext cx="2087161" cy="203827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0" name="Picture 19" descr="A close-up of a compass&#10;&#10;Description automatically generated with low confidence">
            <a:extLst>
              <a:ext uri="{FF2B5EF4-FFF2-40B4-BE49-F238E27FC236}">
                <a16:creationId xmlns:a16="http://schemas.microsoft.com/office/drawing/2014/main" id="{23855AFC-A977-4A18-AB8C-54D2ECC2391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35" y="1048901"/>
            <a:ext cx="1876041" cy="1449668"/>
          </a:xfrm>
          <a:prstGeom prst="rect">
            <a:avLst/>
          </a:prstGeom>
        </p:spPr>
      </p:pic>
      <p:pic>
        <p:nvPicPr>
          <p:cNvPr id="22" name="Picture 2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524DD1E-2333-4E6E-B863-1F9A987CAF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692" y="1070698"/>
            <a:ext cx="1466057" cy="1398393"/>
          </a:xfrm>
          <a:prstGeom prst="rect">
            <a:avLst/>
          </a:prstGeom>
        </p:spPr>
      </p:pic>
      <p:pic>
        <p:nvPicPr>
          <p:cNvPr id="25" name="Picture 24" descr="Diagram, logo&#10;&#10;Description automatically generated">
            <a:extLst>
              <a:ext uri="{FF2B5EF4-FFF2-40B4-BE49-F238E27FC236}">
                <a16:creationId xmlns:a16="http://schemas.microsoft.com/office/drawing/2014/main" id="{89AA9A9B-2CB8-4C31-8C07-0A475AEEECD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674" y="1216617"/>
            <a:ext cx="1100170" cy="1124948"/>
          </a:xfrm>
          <a:prstGeom prst="rect">
            <a:avLst/>
          </a:prstGeom>
        </p:spPr>
      </p:pic>
      <p:pic>
        <p:nvPicPr>
          <p:cNvPr id="27" name="Picture 26" descr="Logo, icon, company name&#10;&#10;Description automatically generated">
            <a:extLst>
              <a:ext uri="{FF2B5EF4-FFF2-40B4-BE49-F238E27FC236}">
                <a16:creationId xmlns:a16="http://schemas.microsoft.com/office/drawing/2014/main" id="{636D7EEB-AEBF-41DE-8CDF-CD2F3CF57058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723" y="85159"/>
            <a:ext cx="990633" cy="99063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28C81E5-9CAA-4D40-9AC8-3DBBC235EE76}"/>
              </a:ext>
            </a:extLst>
          </p:cNvPr>
          <p:cNvSpPr txBox="1"/>
          <p:nvPr userDrawn="1"/>
        </p:nvSpPr>
        <p:spPr>
          <a:xfrm>
            <a:off x="6929236" y="216344"/>
            <a:ext cx="4365597" cy="758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50" b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Joint Science Meeting for TEMPO, </a:t>
            </a:r>
            <a:r>
              <a:rPr lang="en-US" sz="2050" b="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GeoXO</a:t>
            </a:r>
            <a:r>
              <a:rPr lang="en-US" sz="2050" b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ACX, &amp; </a:t>
            </a:r>
            <a:r>
              <a:rPr lang="en-US" sz="2050" b="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TOLNet</a:t>
            </a:r>
            <a:endParaRPr lang="en-US" sz="205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pic>
        <p:nvPicPr>
          <p:cNvPr id="13" name="Picture 1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E3866A4-3944-4715-998F-4D07B8AB3B5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35" y="5948756"/>
            <a:ext cx="5486415" cy="91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4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bg>
      <p:bgPr>
        <a:gradFill>
          <a:gsLst>
            <a:gs pos="75000">
              <a:schemeClr val="bg1">
                <a:alpha val="75000"/>
                <a:lumMod val="75000"/>
                <a:lumOff val="25000"/>
              </a:schemeClr>
            </a:gs>
            <a:gs pos="100000">
              <a:schemeClr val="accent1">
                <a:alpha val="75000"/>
                <a:lumMod val="75000"/>
                <a:lumOff val="25000"/>
              </a:schemeClr>
            </a:gs>
            <a:gs pos="100000">
              <a:schemeClr val="accent1">
                <a:alpha val="75000"/>
                <a:lumMod val="75000"/>
                <a:lumOff val="2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30345" y="6365294"/>
            <a:ext cx="436113" cy="365125"/>
          </a:xfrm>
        </p:spPr>
        <p:txBody>
          <a:bodyPr/>
          <a:lstStyle/>
          <a:p>
            <a:fld id="{BBC93AA5-82BE-468E-90B3-DD1DC18545A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Picture 20" descr="Tempo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58" y="164800"/>
            <a:ext cx="870374" cy="82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1283882" y="164800"/>
            <a:ext cx="9250326" cy="76179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aseline="0"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354013" y="1268413"/>
            <a:ext cx="11499850" cy="4852301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4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7" name="Picture 6" descr="A close-up of a compass&#10;&#10;Description automatically generated with low confidence">
            <a:extLst>
              <a:ext uri="{FF2B5EF4-FFF2-40B4-BE49-F238E27FC236}">
                <a16:creationId xmlns:a16="http://schemas.microsoft.com/office/drawing/2014/main" id="{A7A8BB7B-D3D5-4138-AEA3-51FD3889FA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385" y="10255"/>
            <a:ext cx="1470969" cy="113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674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7B5C8-4AEE-48C2-9019-AD3503AF3CA8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93AA5-82BE-468E-90B3-DD1DC185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55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7" r:id="rId7"/>
    <p:sldLayoutId id="214748366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8F7AE8-2161-43B8-A093-0DD9B77F70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15602" y="2760615"/>
            <a:ext cx="4098282" cy="1148985"/>
          </a:xfrm>
        </p:spPr>
        <p:txBody>
          <a:bodyPr/>
          <a:lstStyle/>
          <a:p>
            <a:r>
              <a:rPr lang="en-US" sz="2800" b="1" dirty="0">
                <a:latin typeface="+mn-lt"/>
              </a:rPr>
              <a:t>Assessing Diurnal Emissions with TEMPO</a:t>
            </a:r>
            <a:endParaRPr lang="en-US" sz="2000" b="1" dirty="0">
              <a:latin typeface="+mn-lt"/>
            </a:endParaRPr>
          </a:p>
          <a:p>
            <a:r>
              <a:rPr lang="en-US" sz="2000" b="1" dirty="0">
                <a:latin typeface="+mn-lt"/>
              </a:rPr>
              <a:t>Panel Talk</a:t>
            </a:r>
            <a:endParaRPr lang="en-US" sz="2800" b="1" dirty="0">
              <a:latin typeface="+mn-lt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0A41C2-74CD-477F-B525-16F226D36B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46717" y="4329910"/>
            <a:ext cx="3606292" cy="6013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Ken Pickering</a:t>
            </a:r>
          </a:p>
          <a:p>
            <a:r>
              <a:rPr lang="en-US" sz="2000" b="1" dirty="0"/>
              <a:t>University of Maryland</a:t>
            </a:r>
          </a:p>
        </p:txBody>
      </p:sp>
    </p:spTree>
    <p:extLst>
      <p:ext uri="{BB962C8B-B14F-4D97-AF65-F5344CB8AC3E}">
        <p14:creationId xmlns:p14="http://schemas.microsoft.com/office/powerpoint/2010/main" val="383899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98DEB2-EBFB-4C08-A678-061994ADB0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+mn-lt"/>
              </a:rPr>
              <a:t>Diurnal Variation of Emissions for Air Quality Modeling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A3903B-FB49-4F69-9501-4C21E32DE8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1072800"/>
            <a:ext cx="12192000" cy="5785199"/>
          </a:xfrm>
        </p:spPr>
        <p:txBody>
          <a:bodyPr>
            <a:normAutofit/>
          </a:bodyPr>
          <a:lstStyle/>
          <a:p>
            <a:r>
              <a:rPr lang="en-US" sz="1800" b="1" dirty="0"/>
              <a:t>Air quality models (e.g., CMAQ, </a:t>
            </a:r>
            <a:r>
              <a:rPr lang="en-US" sz="1800" b="1" dirty="0" err="1"/>
              <a:t>CAMx</a:t>
            </a:r>
            <a:r>
              <a:rPr lang="en-US" sz="1800" b="1" dirty="0"/>
              <a:t>, etc.) require emissions to be distributed realistically by hour of the day.  EPA SMOKE-MOVES software contains diurnal emission profiles for various source types.  How accurate are they?</a:t>
            </a:r>
          </a:p>
          <a:p>
            <a:r>
              <a:rPr lang="en-US" sz="1800" b="1" dirty="0"/>
              <a:t>Can TEMPO data be used to evaluate and improve these diurnal emission distributions?</a:t>
            </a:r>
          </a:p>
          <a:p>
            <a:r>
              <a:rPr lang="en-US" sz="1800" b="1" dirty="0"/>
              <a:t>-   Hourly tropospheric columns of NO</a:t>
            </a:r>
            <a:r>
              <a:rPr lang="en-US" sz="1800" b="1" baseline="-25000" dirty="0"/>
              <a:t>2</a:t>
            </a:r>
            <a:r>
              <a:rPr lang="en-US" sz="1800" b="1" dirty="0"/>
              <a:t> will be available each day during daylight hours at 2 x 4.75 km spatial resolution</a:t>
            </a:r>
          </a:p>
          <a:p>
            <a:r>
              <a:rPr lang="en-US" sz="1800" b="1" dirty="0"/>
              <a:t>-   Should enable estimates of emission variation for major sources, major roadways, area sources</a:t>
            </a:r>
          </a:p>
          <a:p>
            <a:endParaRPr lang="en-US" sz="1800" b="1" dirty="0"/>
          </a:p>
          <a:p>
            <a:endParaRPr lang="en-US" sz="1800" b="1" dirty="0"/>
          </a:p>
          <a:p>
            <a:endParaRPr lang="en-US" sz="1800" b="1" dirty="0"/>
          </a:p>
          <a:p>
            <a:endParaRPr lang="en-US" sz="1800" b="1" dirty="0"/>
          </a:p>
          <a:p>
            <a:endParaRPr lang="en-US" sz="1800" b="1" dirty="0"/>
          </a:p>
          <a:p>
            <a:endParaRPr lang="en-US" sz="1800" b="1" dirty="0"/>
          </a:p>
          <a:p>
            <a:endParaRPr lang="en-US" sz="1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13" y="2715613"/>
            <a:ext cx="4044991" cy="26798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7417" y="2745314"/>
            <a:ext cx="3778983" cy="22552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7417" y="4885281"/>
            <a:ext cx="6038868" cy="20880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6000" y="2745314"/>
            <a:ext cx="3296434" cy="19824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1213" y="5567466"/>
            <a:ext cx="42017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Examples of diurnal NO</a:t>
            </a:r>
            <a:r>
              <a:rPr lang="en-US" b="1" baseline="-25000" dirty="0"/>
              <a:t>x</a:t>
            </a:r>
            <a:r>
              <a:rPr lang="en-US" b="1" dirty="0"/>
              <a:t> emission profiles</a:t>
            </a:r>
          </a:p>
          <a:p>
            <a:r>
              <a:rPr lang="en-US" b="1" dirty="0"/>
              <a:t>from SMOKE-MOVES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8000" y="2930400"/>
            <a:ext cx="10220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Small EGUs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80800" y="3089665"/>
            <a:ext cx="7938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Airports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02401" y="2874222"/>
            <a:ext cx="971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Prescribed</a:t>
            </a:r>
          </a:p>
          <a:p>
            <a:r>
              <a:rPr lang="en-US" sz="1400" b="1" dirty="0"/>
              <a:t>Fires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76360" y="5178158"/>
            <a:ext cx="1394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Onroad</a:t>
            </a:r>
            <a:r>
              <a:rPr lang="en-US" sz="1400" b="1" dirty="0"/>
              <a:t> Vehicles</a:t>
            </a:r>
          </a:p>
        </p:txBody>
      </p:sp>
    </p:spTree>
    <p:extLst>
      <p:ext uri="{BB962C8B-B14F-4D97-AF65-F5344CB8AC3E}">
        <p14:creationId xmlns:p14="http://schemas.microsoft.com/office/powerpoint/2010/main" val="484402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latin typeface="+mn-lt"/>
              </a:rPr>
              <a:t>Issues with Use of Tropospheric Columns in Estimating Emissions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0" y="1268413"/>
            <a:ext cx="12192000" cy="558958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013" y="1296291"/>
            <a:ext cx="3890299" cy="2824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 descr="amfs_p3b_cmaq_summar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6000" y="1289091"/>
            <a:ext cx="5824800" cy="28535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17932" y="4113770"/>
            <a:ext cx="614713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b="1" u="sng" dirty="0">
                <a:ea typeface="Calibri" pitchFamily="34" charset="0"/>
                <a:cs typeface="Times New Roman" pitchFamily="18" charset="0"/>
              </a:rPr>
              <a:t>Challenge for TEMPO</a:t>
            </a:r>
            <a:r>
              <a:rPr lang="en-US" altLang="en-US" b="1" dirty="0">
                <a:ea typeface="Calibri" pitchFamily="34" charset="0"/>
                <a:cs typeface="Times New Roman" pitchFamily="18" charset="0"/>
              </a:rPr>
              <a:t>:</a:t>
            </a:r>
          </a:p>
          <a:p>
            <a:r>
              <a:rPr lang="en-US" altLang="en-US" b="1" dirty="0">
                <a:ea typeface="Calibri" pitchFamily="34" charset="0"/>
                <a:cs typeface="Times New Roman" pitchFamily="18" charset="0"/>
              </a:rPr>
              <a:t>NO</a:t>
            </a:r>
            <a:r>
              <a:rPr lang="en-US" altLang="en-US" b="1" baseline="-25000" dirty="0">
                <a:ea typeface="Calibri" pitchFamily="34" charset="0"/>
                <a:cs typeface="Times New Roman" pitchFamily="18" charset="0"/>
              </a:rPr>
              <a:t>2</a:t>
            </a:r>
            <a:r>
              <a:rPr lang="en-US" altLang="en-US" b="1" dirty="0">
                <a:ea typeface="Calibri" pitchFamily="34" charset="0"/>
                <a:cs typeface="Times New Roman" pitchFamily="18" charset="0"/>
              </a:rPr>
              <a:t> tropospheric column retrievals are highly sensitive to</a:t>
            </a:r>
          </a:p>
          <a:p>
            <a:r>
              <a:rPr lang="en-US" altLang="en-US" b="1" dirty="0">
                <a:ea typeface="Calibri" pitchFamily="34" charset="0"/>
                <a:cs typeface="Times New Roman" pitchFamily="18" charset="0"/>
              </a:rPr>
              <a:t> diurnal variation in model-derived a-priori profile shapes</a:t>
            </a:r>
            <a:r>
              <a:rPr lang="en-US" altLang="en-US" b="1" i="1" dirty="0">
                <a:solidFill>
                  <a:srgbClr val="663300"/>
                </a:solidFill>
                <a:ea typeface="Calibri" pitchFamily="34" charset="0"/>
                <a:cs typeface="Times New Roman" pitchFamily="18" charset="0"/>
              </a:rPr>
              <a:t>.</a:t>
            </a:r>
          </a:p>
          <a:p>
            <a:endParaRPr lang="en-US" altLang="en-US" b="1" dirty="0">
              <a:solidFill>
                <a:srgbClr val="663300"/>
              </a:solidFill>
              <a:ea typeface="Calibri" pitchFamily="34" charset="0"/>
              <a:cs typeface="Times New Roman" pitchFamily="18" charset="0"/>
            </a:endParaRPr>
          </a:p>
          <a:p>
            <a:r>
              <a:rPr lang="en-US" b="1" dirty="0">
                <a:cs typeface="Times New Roman" pitchFamily="18" charset="0"/>
              </a:rPr>
              <a:t>Model vertical mixing scheme plays a large role in determining</a:t>
            </a:r>
          </a:p>
          <a:p>
            <a:r>
              <a:rPr lang="en-US" b="1" dirty="0">
                <a:cs typeface="Times New Roman" pitchFamily="18" charset="0"/>
              </a:rPr>
              <a:t>profile shapes.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26400" y="2160000"/>
            <a:ext cx="50400" cy="741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09045" y="3067200"/>
            <a:ext cx="2800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Ranges displayed result from variation of</a:t>
            </a:r>
          </a:p>
          <a:p>
            <a:r>
              <a:rPr lang="en-US" sz="1200" b="1" dirty="0"/>
              <a:t>surface reflectivity, solar zenith angle,</a:t>
            </a:r>
          </a:p>
          <a:p>
            <a:r>
              <a:rPr lang="en-US" sz="1200" b="1" dirty="0"/>
              <a:t>and aerosol optical depth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4434" y="4142636"/>
            <a:ext cx="449757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DISCOVER-AQ data often showed surface</a:t>
            </a:r>
          </a:p>
          <a:p>
            <a:r>
              <a:rPr lang="en-US" b="1" dirty="0"/>
              <a:t>and column NO</a:t>
            </a:r>
            <a:r>
              <a:rPr lang="en-US" b="1" baseline="-25000" dirty="0"/>
              <a:t>2</a:t>
            </a:r>
            <a:r>
              <a:rPr lang="en-US" b="1" dirty="0"/>
              <a:t> not well correlated.  Vertical</a:t>
            </a:r>
          </a:p>
          <a:p>
            <a:r>
              <a:rPr lang="en-US" b="1" dirty="0"/>
              <a:t>mixing rate throughout the morning may </a:t>
            </a:r>
          </a:p>
          <a:p>
            <a:r>
              <a:rPr lang="en-US" b="1" dirty="0"/>
              <a:t>exceed emission rate, allowing columns to</a:t>
            </a:r>
          </a:p>
          <a:p>
            <a:r>
              <a:rPr lang="en-US" b="1" dirty="0"/>
              <a:t>increase, but surface NO</a:t>
            </a:r>
            <a:r>
              <a:rPr lang="en-US" b="1" baseline="-25000" dirty="0"/>
              <a:t>2</a:t>
            </a:r>
            <a:r>
              <a:rPr lang="en-US" b="1" dirty="0"/>
              <a:t> to decrease.</a:t>
            </a:r>
          </a:p>
          <a:p>
            <a:endParaRPr lang="en-US" b="1" dirty="0"/>
          </a:p>
          <a:p>
            <a:r>
              <a:rPr lang="en-US" b="1" dirty="0"/>
              <a:t>Column increases should reflect magnitude</a:t>
            </a:r>
          </a:p>
          <a:p>
            <a:r>
              <a:rPr lang="en-US" b="1" dirty="0"/>
              <a:t>of emissions.</a:t>
            </a:r>
          </a:p>
          <a:p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93531" y="3852261"/>
            <a:ext cx="1022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Jim Crawford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79200" y="3436532"/>
            <a:ext cx="883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Lok Lamsal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7EA030-468E-74F6-9B58-83B711C539C3}"/>
              </a:ext>
            </a:extLst>
          </p:cNvPr>
          <p:cNvSpPr txBox="1"/>
          <p:nvPr/>
        </p:nvSpPr>
        <p:spPr>
          <a:xfrm>
            <a:off x="2451600" y="1342759"/>
            <a:ext cx="10054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DISCOVER-AQ</a:t>
            </a:r>
          </a:p>
          <a:p>
            <a:r>
              <a:rPr lang="en-US" sz="1100" b="1" dirty="0"/>
              <a:t>Colorado</a:t>
            </a:r>
          </a:p>
        </p:txBody>
      </p:sp>
    </p:spTree>
    <p:extLst>
      <p:ext uri="{BB962C8B-B14F-4D97-AF65-F5344CB8AC3E}">
        <p14:creationId xmlns:p14="http://schemas.microsoft.com/office/powerpoint/2010/main" val="2157558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latin typeface="+mn-lt"/>
              </a:rPr>
              <a:t>Free Tropospheric NO</a:t>
            </a:r>
            <a:r>
              <a:rPr lang="en-US" sz="2400" b="1" baseline="-25000" dirty="0">
                <a:latin typeface="+mn-lt"/>
              </a:rPr>
              <a:t>2</a:t>
            </a:r>
            <a:r>
              <a:rPr lang="en-US" sz="2400" b="1" dirty="0">
                <a:latin typeface="+mn-lt"/>
              </a:rPr>
              <a:t> Complicates Satellite Emission Estimates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00800" y="1116000"/>
            <a:ext cx="12091200" cy="565199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/>
              <a:t>As anthropogenic NOx emissions have declined substantially over North America in the last 20 years, the fraction of the tropospheric column NO</a:t>
            </a:r>
            <a:r>
              <a:rPr lang="en-US" sz="1800" b="1" baseline="-25000" dirty="0"/>
              <a:t>2</a:t>
            </a:r>
            <a:r>
              <a:rPr lang="en-US" sz="1800" b="1" dirty="0"/>
              <a:t> due to these emissions has also decreased, causing greater uncertainty in linking surface emissions to satellite-derived NO</a:t>
            </a:r>
            <a:r>
              <a:rPr lang="en-US" sz="1800" b="1" baseline="-25000" dirty="0"/>
              <a:t>2</a:t>
            </a:r>
            <a:r>
              <a:rPr lang="en-US" sz="1800" b="1" dirty="0"/>
              <a:t> columns.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/>
              <a:t>The need for accurate information on free tropospheric sources of NO</a:t>
            </a:r>
            <a:r>
              <a:rPr lang="en-US" sz="1800" b="1" baseline="-25000" dirty="0"/>
              <a:t>2</a:t>
            </a:r>
            <a:r>
              <a:rPr lang="en-US" sz="1800" b="1" dirty="0"/>
              <a:t> (lightning, aviation, elevated wildfire plumes, aerosol nitrate photolysis) has therefore increased in importance (</a:t>
            </a:r>
            <a:r>
              <a:rPr lang="en-US" sz="1800" b="1" dirty="0" err="1"/>
              <a:t>Silvern</a:t>
            </a:r>
            <a:r>
              <a:rPr lang="en-US" sz="1800" b="1" dirty="0"/>
              <a:t> et al., 2019; Qu et al., 2021; Shah et al., 2023; Dang et al., 2023)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/>
              <a:t>Wildfire contribution episodic, but has increased in the last decade; aviation contribution varies with economy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/>
              <a:t>Lightning contribution:   both diurnal variation and episodic occurrence; global long-term variation very small except 2020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663" y="3752188"/>
            <a:ext cx="4156937" cy="15398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473" y="5229405"/>
            <a:ext cx="3126927" cy="409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30195" y="3562779"/>
            <a:ext cx="25698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Diurnal Variation of Lightning Flashes</a:t>
            </a:r>
          </a:p>
        </p:txBody>
      </p:sp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000" y="3562779"/>
            <a:ext cx="5251800" cy="188042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086727" y="5342905"/>
            <a:ext cx="12592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/>
              <a:t>Beirle</a:t>
            </a:r>
            <a:r>
              <a:rPr lang="en-US" sz="1200" b="1" dirty="0"/>
              <a:t> et al, 2014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31147" y="5256609"/>
            <a:ext cx="15782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/>
              <a:t>Füllekrug</a:t>
            </a:r>
            <a:r>
              <a:rPr lang="en-US" sz="1200" b="1" dirty="0"/>
              <a:t> et al. (2022)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400" y="5639404"/>
            <a:ext cx="122134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OMI, TROPOMI, GCAS NO</a:t>
            </a:r>
            <a:r>
              <a:rPr lang="en-US" b="1" baseline="-25000" dirty="0"/>
              <a:t>2</a:t>
            </a:r>
            <a:r>
              <a:rPr lang="en-US" b="1" dirty="0"/>
              <a:t> data have been used in estimates of lightning NO</a:t>
            </a:r>
            <a:r>
              <a:rPr lang="en-US" b="1" baseline="-25000" dirty="0"/>
              <a:t>x</a:t>
            </a:r>
            <a:r>
              <a:rPr lang="en-US" b="1" dirty="0"/>
              <a:t> production per flash (Pickering et al., 2016;</a:t>
            </a:r>
          </a:p>
          <a:p>
            <a:r>
              <a:rPr lang="en-US" b="1" dirty="0"/>
              <a:t>Bucsela et al., 2019, Allen et al., 2019; Allen et al., 2021a; Allen et al., 2021b). </a:t>
            </a:r>
          </a:p>
          <a:p>
            <a:r>
              <a:rPr lang="en-US" b="1" dirty="0">
                <a:solidFill>
                  <a:srgbClr val="008000"/>
                </a:solidFill>
              </a:rPr>
              <a:t>TEMPO “Green Paper” Lightning NO</a:t>
            </a:r>
            <a:r>
              <a:rPr lang="en-US" b="1" baseline="-25000" dirty="0">
                <a:solidFill>
                  <a:srgbClr val="008000"/>
                </a:solidFill>
              </a:rPr>
              <a:t>x</a:t>
            </a:r>
            <a:r>
              <a:rPr lang="en-US" b="1" dirty="0">
                <a:solidFill>
                  <a:srgbClr val="008000"/>
                </a:solidFill>
              </a:rPr>
              <a:t> Experiment in Summer 2023 </a:t>
            </a:r>
            <a:r>
              <a:rPr lang="en-US" b="1" dirty="0"/>
              <a:t>– high time and spatial resolution; will reduce uncertainties</a:t>
            </a:r>
          </a:p>
          <a:p>
            <a:r>
              <a:rPr lang="en-US" b="1" dirty="0"/>
              <a:t>such as NO</a:t>
            </a:r>
            <a:r>
              <a:rPr lang="en-US" b="1" baseline="-25000" dirty="0"/>
              <a:t>x</a:t>
            </a:r>
            <a:r>
              <a:rPr lang="en-US" b="1" dirty="0"/>
              <a:t> lifetime in near field of convection; background NO</a:t>
            </a:r>
            <a:r>
              <a:rPr lang="en-US" b="1" baseline="-25000" dirty="0"/>
              <a:t>2</a:t>
            </a:r>
            <a:r>
              <a:rPr lang="en-US" b="1" dirty="0"/>
              <a:t>; diurnal variation of UT NO</a:t>
            </a:r>
            <a:r>
              <a:rPr lang="en-US" b="1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80561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3835</TotalTime>
  <Words>480</Words>
  <Application>Microsoft Office PowerPoint</Application>
  <PresentationFormat>Widescreen</PresentationFormat>
  <Paragraphs>55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HPES ACES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Naeger, Aaron (MSFC-ST11)[UAH]</dc:creator>
  <cp:lastModifiedBy>Ken</cp:lastModifiedBy>
  <cp:revision>233</cp:revision>
  <dcterms:created xsi:type="dcterms:W3CDTF">2020-05-12T18:08:23Z</dcterms:created>
  <dcterms:modified xsi:type="dcterms:W3CDTF">2023-05-01T19:39:47Z</dcterms:modified>
</cp:coreProperties>
</file>