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9" r:id="rId2"/>
    <p:sldId id="260" r:id="rId3"/>
    <p:sldId id="261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15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25F5-0566-4437-BED2-75074FC81386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DCC48-E888-4E8F-A754-712A42429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81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25F5-0566-4437-BED2-75074FC81386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DCC48-E888-4E8F-A754-712A42429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79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25F5-0566-4437-BED2-75074FC81386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DCC48-E888-4E8F-A754-712A42429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151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25F5-0566-4437-BED2-75074FC81386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DCC48-E888-4E8F-A754-712A42429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163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25F5-0566-4437-BED2-75074FC81386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DCC48-E888-4E8F-A754-712A42429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873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25F5-0566-4437-BED2-75074FC81386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DCC48-E888-4E8F-A754-712A42429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723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25F5-0566-4437-BED2-75074FC81386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DCC48-E888-4E8F-A754-712A42429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154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25F5-0566-4437-BED2-75074FC81386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DCC48-E888-4E8F-A754-712A42429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675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25F5-0566-4437-BED2-75074FC81386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DCC48-E888-4E8F-A754-712A42429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232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25F5-0566-4437-BED2-75074FC81386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DCC48-E888-4E8F-A754-712A42429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945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25F5-0566-4437-BED2-75074FC81386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DCC48-E888-4E8F-A754-712A42429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89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625F5-0566-4437-BED2-75074FC81386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DCC48-E888-4E8F-A754-712A42429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47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41" y="3127248"/>
            <a:ext cx="4690417" cy="36080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38BDA3-5AF3-4349-9087-D2669CBF9BFA}"/>
              </a:ext>
            </a:extLst>
          </p:cNvPr>
          <p:cNvSpPr txBox="1"/>
          <p:nvPr/>
        </p:nvSpPr>
        <p:spPr>
          <a:xfrm>
            <a:off x="6054305" y="6211669"/>
            <a:ext cx="6219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Li, F., X. Zhang, S. Kondragunta, X. Lu, I. </a:t>
            </a:r>
            <a:r>
              <a:rPr lang="en-US" sz="1200" b="1" i="1" dirty="0" err="1"/>
              <a:t>Csiszar</a:t>
            </a:r>
            <a:r>
              <a:rPr lang="en-US" sz="1200" b="1" i="1" dirty="0"/>
              <a:t>, and C. Schmidt, Hourly biomass burning emissions product from blended geostationary and polar-orbiting satellites for air quality forecasting applications, RSE, 2022</a:t>
            </a:r>
          </a:p>
        </p:txBody>
      </p:sp>
      <p:pic>
        <p:nvPicPr>
          <p:cNvPr id="10" name="Google Shape;212;p2">
            <a:extLst>
              <a:ext uri="{FF2B5EF4-FFF2-40B4-BE49-F238E27FC236}">
                <a16:creationId xmlns:a16="http://schemas.microsoft.com/office/drawing/2014/main" id="{8B6A4638-4E69-44DB-9CDB-4F78AF2ED5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90524" y="888553"/>
            <a:ext cx="4529658" cy="2610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3907B2-ED22-45BA-BB33-0422FA8447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4" y="3608744"/>
            <a:ext cx="5784279" cy="260292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363CF30-8D2B-43B7-929F-83B2E775DA35}"/>
              </a:ext>
            </a:extLst>
          </p:cNvPr>
          <p:cNvSpPr txBox="1">
            <a:spLocks/>
          </p:cNvSpPr>
          <p:nvPr/>
        </p:nvSpPr>
        <p:spPr>
          <a:xfrm>
            <a:off x="485775" y="3"/>
            <a:ext cx="11325225" cy="7863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70C0"/>
                </a:solidFill>
              </a:rPr>
              <a:t>Regional ABI and VIIRS based fire Emissions (RAVE)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C9D2FDC-185C-4AC2-976D-DEC181883DE7}"/>
              </a:ext>
            </a:extLst>
          </p:cNvPr>
          <p:cNvSpPr txBox="1">
            <a:spLocks/>
          </p:cNvSpPr>
          <p:nvPr/>
        </p:nvSpPr>
        <p:spPr>
          <a:xfrm>
            <a:off x="740664" y="1036130"/>
            <a:ext cx="5185390" cy="177301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Hourly fire emissions by fusing GOES-R ABI and VIIRS fire radiative power (FRP)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RAVE product provides hourly 3km emissions for 11 species (</a:t>
            </a:r>
            <a:r>
              <a:rPr lang="en-US" sz="2000" dirty="0"/>
              <a:t>CO2, CO, PM</a:t>
            </a:r>
            <a:r>
              <a:rPr lang="en-US" sz="2000" baseline="-25000" dirty="0"/>
              <a:t>2.5</a:t>
            </a:r>
            <a:r>
              <a:rPr lang="en-US" sz="2000" dirty="0"/>
              <a:t>, BC, OC, SO</a:t>
            </a:r>
            <a:r>
              <a:rPr lang="en-US" sz="2000" baseline="-25000" dirty="0"/>
              <a:t>2</a:t>
            </a:r>
            <a:r>
              <a:rPr lang="en-US" sz="2000" dirty="0"/>
              <a:t>, NO</a:t>
            </a:r>
            <a:r>
              <a:rPr lang="en-US" sz="2000" baseline="-25000" dirty="0"/>
              <a:t>x</a:t>
            </a:r>
            <a:r>
              <a:rPr lang="en-US" sz="2000" dirty="0"/>
              <a:t>, NH</a:t>
            </a:r>
            <a:r>
              <a:rPr lang="en-US" sz="2000" baseline="-25000" dirty="0"/>
              <a:t>3</a:t>
            </a:r>
            <a:r>
              <a:rPr lang="en-US" sz="2000" dirty="0"/>
              <a:t>, VOCs, TPM, and CH</a:t>
            </a:r>
            <a:r>
              <a:rPr lang="en-US" sz="2000" baseline="-25000" dirty="0"/>
              <a:t>4</a:t>
            </a:r>
            <a:r>
              <a:rPr lang="en-US" dirty="0"/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Operational RAVE product supports several NOAA air quality forecast models.</a:t>
            </a:r>
          </a:p>
        </p:txBody>
      </p:sp>
    </p:spTree>
    <p:extLst>
      <p:ext uri="{BB962C8B-B14F-4D97-AF65-F5344CB8AC3E}">
        <p14:creationId xmlns:p14="http://schemas.microsoft.com/office/powerpoint/2010/main" val="370521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308542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RAVE Emissions Evaluated using TROPOMI CO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AF45B0D-C961-4174-AA01-F0F534E4AF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94745" y="1280159"/>
                <a:ext cx="4483311" cy="4324509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/>
                  <a:t>Identify fresh smoke plumes using VIIRS true color imagery and TROPOMI Aerosol </a:t>
                </a:r>
                <a:r>
                  <a:rPr lang="en-US" sz="2400" dirty="0"/>
                  <a:t>I</a:t>
                </a:r>
                <a:r>
                  <a:rPr lang="en-US" sz="2400" dirty="0" smtClean="0"/>
                  <a:t>ndex</a:t>
                </a:r>
                <a:endParaRPr lang="en-US" sz="2400" dirty="0"/>
              </a:p>
              <a:p>
                <a:r>
                  <a:rPr lang="en-US" sz="2400" dirty="0" smtClean="0"/>
                  <a:t>Analyze TROPOMI CO within the smoke </a:t>
                </a:r>
                <a:r>
                  <a:rPr lang="en-US" sz="2400" dirty="0" smtClean="0"/>
                  <a:t>plume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𝐶𝑂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𝑝𝑙𝑢𝑚𝑒</m:t>
                        </m:r>
                      </m:sub>
                    </m:sSub>
                  </m:oMath>
                </a14:m>
                <a:r>
                  <a:rPr lang="en-US" sz="2400" dirty="0" smtClean="0"/>
                  <a:t>)</a:t>
                </a:r>
                <a:endParaRPr lang="en-US" sz="2400" dirty="0"/>
              </a:p>
              <a:p>
                <a:r>
                  <a:rPr lang="en-US" sz="2400" dirty="0"/>
                  <a:t>Calculate background TROPOMI </a:t>
                </a:r>
                <a:r>
                  <a:rPr lang="en-US" sz="2400" dirty="0" smtClean="0"/>
                  <a:t>CO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𝐶𝑂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𝑏𝑔</m:t>
                        </m:r>
                      </m:sub>
                    </m:sSub>
                  </m:oMath>
                </a14:m>
                <a:r>
                  <a:rPr lang="en-US" sz="2400" dirty="0" smtClean="0"/>
                  <a:t>)</a:t>
                </a:r>
                <a:endParaRPr lang="en-US" sz="2400" dirty="0"/>
              </a:p>
              <a:p>
                <a:r>
                  <a:rPr lang="en-US" sz="2400" dirty="0"/>
                  <a:t>Calculate </a:t>
                </a:r>
                <a:r>
                  <a:rPr lang="en-US" sz="2400" dirty="0" smtClean="0"/>
                  <a:t>enhanced CO (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𝐶𝑂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𝐶𝑂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𝑝𝑙𝑢𝑚𝑒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𝐶𝑂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𝑏𝑔</m:t>
                        </m:r>
                      </m:sub>
                    </m:sSub>
                  </m:oMath>
                </a14:m>
                <a:r>
                  <a:rPr lang="en-US" sz="2400" dirty="0" smtClean="0"/>
                  <a:t>) </a:t>
                </a:r>
                <a:r>
                  <a:rPr lang="en-US" sz="2400" dirty="0"/>
                  <a:t>due to fires and compare to RAVE CO</a:t>
                </a:r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AF45B0D-C961-4174-AA01-F0F534E4AF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94745" y="1280159"/>
                <a:ext cx="4483311" cy="4324509"/>
              </a:xfrm>
              <a:blipFill>
                <a:blip r:embed="rId2"/>
                <a:stretch>
                  <a:fillRect l="-1766" t="-1975" r="-19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106" y="3970869"/>
            <a:ext cx="3069037" cy="28050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5851" y="673457"/>
            <a:ext cx="3301776" cy="27624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08" y="666558"/>
            <a:ext cx="3262312" cy="27624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708" y="3720646"/>
            <a:ext cx="3262312" cy="27680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F202C5-A4E7-4E2B-9087-9B7B153EB0E1}"/>
              </a:ext>
            </a:extLst>
          </p:cNvPr>
          <p:cNvSpPr txBox="1"/>
          <p:nvPr/>
        </p:nvSpPr>
        <p:spPr>
          <a:xfrm>
            <a:off x="7332383" y="5867806"/>
            <a:ext cx="46080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Li, F., X. Zhang, S. Kondragunta, X. Lu, I. </a:t>
            </a:r>
            <a:r>
              <a:rPr lang="en-US" sz="1200" b="1" i="1" dirty="0" err="1"/>
              <a:t>Csiszar</a:t>
            </a:r>
            <a:r>
              <a:rPr lang="en-US" sz="1200" b="1" i="1" dirty="0"/>
              <a:t>, and C. Schmidt, Hourly biomass burning emissions product from blended geostationary and polar-orbiting satellites for air quality forecasting applications, RSE, 2022</a:t>
            </a:r>
          </a:p>
        </p:txBody>
      </p:sp>
    </p:spTree>
    <p:extLst>
      <p:ext uri="{BB962C8B-B14F-4D97-AF65-F5344CB8AC3E}">
        <p14:creationId xmlns:p14="http://schemas.microsoft.com/office/powerpoint/2010/main" val="193829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98641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Opportunities: Hourly TEMPO NO</a:t>
            </a:r>
            <a:r>
              <a:rPr lang="en-US" b="1" baseline="-25000" dirty="0">
                <a:solidFill>
                  <a:srgbClr val="0070C0"/>
                </a:solidFill>
              </a:rPr>
              <a:t>2</a:t>
            </a:r>
            <a:r>
              <a:rPr lang="en-US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648" y="4651474"/>
            <a:ext cx="11364792" cy="1985861"/>
          </a:xfrm>
        </p:spPr>
        <p:txBody>
          <a:bodyPr>
            <a:noAutofit/>
          </a:bodyPr>
          <a:lstStyle/>
          <a:p>
            <a:r>
              <a:rPr lang="en-US" sz="2200" dirty="0"/>
              <a:t>Apply hourly TEMPO NO</a:t>
            </a:r>
            <a:r>
              <a:rPr lang="en-US" sz="2200" baseline="-25000" dirty="0"/>
              <a:t>2</a:t>
            </a:r>
            <a:r>
              <a:rPr lang="en-US" sz="2200" dirty="0"/>
              <a:t> observations to evaluate daytime hourly RAVE NO</a:t>
            </a:r>
            <a:r>
              <a:rPr lang="en-US" sz="2200" baseline="-25000" dirty="0"/>
              <a:t>x</a:t>
            </a:r>
            <a:r>
              <a:rPr lang="en-US" sz="2200" dirty="0"/>
              <a:t> emissions in a similar way as with TROPOMI CO observations.</a:t>
            </a:r>
          </a:p>
          <a:p>
            <a:r>
              <a:rPr lang="en-US" sz="2200" dirty="0"/>
              <a:t>Unlike CO, NO</a:t>
            </a:r>
            <a:r>
              <a:rPr lang="en-US" sz="2200" baseline="-25000" dirty="0"/>
              <a:t>2</a:t>
            </a:r>
            <a:r>
              <a:rPr lang="en-US" sz="2200" dirty="0"/>
              <a:t> is not long-lived and amount of NO</a:t>
            </a:r>
            <a:r>
              <a:rPr lang="en-US" sz="2200" baseline="-25000" dirty="0"/>
              <a:t>2</a:t>
            </a:r>
            <a:r>
              <a:rPr lang="en-US" sz="2200" dirty="0"/>
              <a:t> emitted depends on </a:t>
            </a:r>
            <a:r>
              <a:rPr lang="en-US" sz="2200" dirty="0" smtClean="0"/>
              <a:t>fuel type and fuel consumption.</a:t>
            </a:r>
            <a:endParaRPr lang="en-US" sz="2200" dirty="0"/>
          </a:p>
          <a:p>
            <a:r>
              <a:rPr lang="en-US" sz="2200" dirty="0"/>
              <a:t>Analysis of TROPOMI and TEMPO NO</a:t>
            </a:r>
            <a:r>
              <a:rPr lang="en-US" sz="2200" baseline="-25000" dirty="0"/>
              <a:t>2</a:t>
            </a:r>
            <a:r>
              <a:rPr lang="en-US" sz="2200" dirty="0"/>
              <a:t> data will be carried for different types of fires prior to using in RAVE validation </a:t>
            </a:r>
            <a:r>
              <a:rPr lang="en-US" sz="2200" dirty="0" smtClean="0"/>
              <a:t>work.</a:t>
            </a:r>
            <a:endParaRPr lang="en-US" sz="2200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085088" y="807798"/>
            <a:ext cx="10332720" cy="3804732"/>
            <a:chOff x="364399" y="1764680"/>
            <a:chExt cx="7587742" cy="2793970"/>
          </a:xfrm>
        </p:grpSpPr>
        <p:grpSp>
          <p:nvGrpSpPr>
            <p:cNvPr id="5" name="Group 4"/>
            <p:cNvGrpSpPr/>
            <p:nvPr/>
          </p:nvGrpSpPr>
          <p:grpSpPr>
            <a:xfrm>
              <a:off x="412423" y="2021199"/>
              <a:ext cx="7492713" cy="2414841"/>
              <a:chOff x="412423" y="2021199"/>
              <a:chExt cx="7492713" cy="2414841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12423" y="2021199"/>
                <a:ext cx="7492713" cy="2414841"/>
                <a:chOff x="824847" y="1972511"/>
                <a:chExt cx="7492713" cy="2414841"/>
              </a:xfrm>
            </p:grpSpPr>
            <p:pic>
              <p:nvPicPr>
                <p:cNvPr id="42" name="Picture 41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6634"/>
                <a:stretch/>
              </p:blipFill>
              <p:spPr>
                <a:xfrm>
                  <a:off x="4517136" y="1976432"/>
                  <a:ext cx="3800424" cy="2410919"/>
                </a:xfrm>
                <a:prstGeom prst="rect">
                  <a:avLst/>
                </a:prstGeom>
              </p:spPr>
            </p:pic>
            <p:grpSp>
              <p:nvGrpSpPr>
                <p:cNvPr id="44" name="Group 43"/>
                <p:cNvGrpSpPr/>
                <p:nvPr/>
              </p:nvGrpSpPr>
              <p:grpSpPr>
                <a:xfrm>
                  <a:off x="824847" y="1972511"/>
                  <a:ext cx="3675113" cy="2414841"/>
                  <a:chOff x="88097" y="2459449"/>
                  <a:chExt cx="3675113" cy="2414841"/>
                </a:xfrm>
              </p:grpSpPr>
              <p:pic>
                <p:nvPicPr>
                  <p:cNvPr id="48" name="Picture 47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88097" y="2459449"/>
                    <a:ext cx="3675113" cy="2414841"/>
                  </a:xfrm>
                  <a:prstGeom prst="rect">
                    <a:avLst/>
                  </a:prstGeom>
                </p:spPr>
              </p:pic>
              <p:pic>
                <p:nvPicPr>
                  <p:cNvPr id="49" name="Picture 48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t="23112" r="2016" b="3678"/>
                  <a:stretch/>
                </p:blipFill>
                <p:spPr>
                  <a:xfrm>
                    <a:off x="118227" y="2489896"/>
                    <a:ext cx="1978006" cy="393192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20" name="Oval 19"/>
              <p:cNvSpPr/>
              <p:nvPr/>
            </p:nvSpPr>
            <p:spPr>
              <a:xfrm rot="1872446">
                <a:off x="1264529" y="3658220"/>
                <a:ext cx="511791" cy="229195"/>
              </a:xfrm>
              <a:prstGeom prst="ellipse">
                <a:avLst/>
              </a:prstGeom>
              <a:noFill/>
              <a:ln w="19050">
                <a:solidFill>
                  <a:srgbClr val="C91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 rot="6814206">
                <a:off x="1628541" y="3225879"/>
                <a:ext cx="417108" cy="211120"/>
              </a:xfrm>
              <a:prstGeom prst="ellipse">
                <a:avLst/>
              </a:prstGeom>
              <a:noFill/>
              <a:ln w="19050">
                <a:solidFill>
                  <a:srgbClr val="C91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 rot="9304009">
                <a:off x="2114200" y="3954947"/>
                <a:ext cx="417108" cy="211120"/>
              </a:xfrm>
              <a:prstGeom prst="ellipse">
                <a:avLst/>
              </a:prstGeom>
              <a:noFill/>
              <a:ln w="19050">
                <a:solidFill>
                  <a:srgbClr val="C91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 rot="7756955">
                <a:off x="798561" y="3354091"/>
                <a:ext cx="472092" cy="211120"/>
              </a:xfrm>
              <a:prstGeom prst="ellipse">
                <a:avLst/>
              </a:prstGeom>
              <a:noFill/>
              <a:ln w="19050">
                <a:solidFill>
                  <a:srgbClr val="C91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 rot="9304009">
                <a:off x="2041253" y="3356389"/>
                <a:ext cx="297194" cy="304344"/>
              </a:xfrm>
              <a:prstGeom prst="ellipse">
                <a:avLst/>
              </a:prstGeom>
              <a:noFill/>
              <a:ln w="19050">
                <a:solidFill>
                  <a:srgbClr val="C91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 rot="9304009">
                <a:off x="2794154" y="2535059"/>
                <a:ext cx="297194" cy="304344"/>
              </a:xfrm>
              <a:prstGeom prst="ellipse">
                <a:avLst/>
              </a:prstGeom>
              <a:noFill/>
              <a:ln w="19050">
                <a:solidFill>
                  <a:srgbClr val="C91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 rot="9304009">
                <a:off x="3850750" y="2271692"/>
                <a:ext cx="209668" cy="304344"/>
              </a:xfrm>
              <a:prstGeom prst="ellipse">
                <a:avLst/>
              </a:prstGeom>
              <a:noFill/>
              <a:ln w="19050">
                <a:solidFill>
                  <a:srgbClr val="C91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 rot="9304009">
                <a:off x="2753612" y="3232981"/>
                <a:ext cx="751907" cy="431795"/>
              </a:xfrm>
              <a:prstGeom prst="ellipse">
                <a:avLst/>
              </a:prstGeom>
              <a:noFill/>
              <a:ln w="19050">
                <a:solidFill>
                  <a:srgbClr val="C91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 rot="7488085">
                <a:off x="3373474" y="2668791"/>
                <a:ext cx="259949" cy="376457"/>
              </a:xfrm>
              <a:prstGeom prst="ellipse">
                <a:avLst/>
              </a:prstGeom>
              <a:noFill/>
              <a:ln w="19050">
                <a:solidFill>
                  <a:srgbClr val="C91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 rot="9304009">
                <a:off x="447175" y="3694928"/>
                <a:ext cx="229851" cy="216428"/>
              </a:xfrm>
              <a:prstGeom prst="ellipse">
                <a:avLst/>
              </a:prstGeom>
              <a:noFill/>
              <a:ln w="19050">
                <a:solidFill>
                  <a:srgbClr val="C91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 rot="1872446">
                <a:off x="4982178" y="3687010"/>
                <a:ext cx="511791" cy="229195"/>
              </a:xfrm>
              <a:prstGeom prst="ellipse">
                <a:avLst/>
              </a:prstGeom>
              <a:noFill/>
              <a:ln w="19050">
                <a:solidFill>
                  <a:srgbClr val="C91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 rot="6814206">
                <a:off x="5346190" y="3213725"/>
                <a:ext cx="417108" cy="211120"/>
              </a:xfrm>
              <a:prstGeom prst="ellipse">
                <a:avLst/>
              </a:prstGeom>
              <a:noFill/>
              <a:ln w="19050">
                <a:solidFill>
                  <a:srgbClr val="C91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 rot="9304009">
                <a:off x="5831849" y="4004209"/>
                <a:ext cx="417108" cy="211120"/>
              </a:xfrm>
              <a:prstGeom prst="ellipse">
                <a:avLst/>
              </a:prstGeom>
              <a:noFill/>
              <a:ln w="19050">
                <a:solidFill>
                  <a:srgbClr val="C91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 rot="7756955">
                <a:off x="4509386" y="3376057"/>
                <a:ext cx="472092" cy="211120"/>
              </a:xfrm>
              <a:prstGeom prst="ellipse">
                <a:avLst/>
              </a:prstGeom>
              <a:noFill/>
              <a:ln w="19050">
                <a:solidFill>
                  <a:srgbClr val="C91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 rot="9304009">
                <a:off x="5758902" y="3385179"/>
                <a:ext cx="297194" cy="304344"/>
              </a:xfrm>
              <a:prstGeom prst="ellipse">
                <a:avLst/>
              </a:prstGeom>
              <a:noFill/>
              <a:ln w="19050">
                <a:solidFill>
                  <a:srgbClr val="C91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 rot="9304009">
                <a:off x="6600515" y="2502433"/>
                <a:ext cx="297194" cy="304344"/>
              </a:xfrm>
              <a:prstGeom prst="ellipse">
                <a:avLst/>
              </a:prstGeom>
              <a:noFill/>
              <a:ln w="19050">
                <a:solidFill>
                  <a:srgbClr val="C91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 rot="9304009">
                <a:off x="7657111" y="2239066"/>
                <a:ext cx="209668" cy="304344"/>
              </a:xfrm>
              <a:prstGeom prst="ellipse">
                <a:avLst/>
              </a:prstGeom>
              <a:noFill/>
              <a:ln w="19050">
                <a:solidFill>
                  <a:srgbClr val="C91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 rot="9304009">
                <a:off x="6471261" y="3261771"/>
                <a:ext cx="751907" cy="431795"/>
              </a:xfrm>
              <a:prstGeom prst="ellipse">
                <a:avLst/>
              </a:prstGeom>
              <a:noFill/>
              <a:ln w="19050">
                <a:solidFill>
                  <a:srgbClr val="C91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 rot="7488085">
                <a:off x="7152539" y="2622517"/>
                <a:ext cx="259949" cy="376457"/>
              </a:xfrm>
              <a:prstGeom prst="ellipse">
                <a:avLst/>
              </a:prstGeom>
              <a:noFill/>
              <a:ln w="19050">
                <a:solidFill>
                  <a:srgbClr val="C91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 rot="9304009">
                <a:off x="4164824" y="3723718"/>
                <a:ext cx="229851" cy="216428"/>
              </a:xfrm>
              <a:prstGeom prst="ellipse">
                <a:avLst/>
              </a:prstGeom>
              <a:noFill/>
              <a:ln w="19050">
                <a:solidFill>
                  <a:srgbClr val="C91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 rot="9304009">
                <a:off x="2200230" y="2718131"/>
                <a:ext cx="253981" cy="236457"/>
              </a:xfrm>
              <a:prstGeom prst="ellipse">
                <a:avLst/>
              </a:prstGeom>
              <a:noFill/>
              <a:ln w="19050">
                <a:solidFill>
                  <a:srgbClr val="C91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 rot="9304009">
                <a:off x="5963717" y="2692515"/>
                <a:ext cx="253981" cy="236457"/>
              </a:xfrm>
              <a:prstGeom prst="ellipse">
                <a:avLst/>
              </a:prstGeom>
              <a:noFill/>
              <a:ln w="19050">
                <a:solidFill>
                  <a:srgbClr val="C91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6973988" y="4183267"/>
              <a:ext cx="9781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2:25 PM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198768" y="4189318"/>
              <a:ext cx="9781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2:30 PM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61758" y="1764680"/>
              <a:ext cx="1653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TROPOMI NO</a:t>
              </a:r>
              <a:r>
                <a:rPr lang="en-US" b="1" baseline="-25000" dirty="0"/>
                <a:t>2</a:t>
              </a:r>
              <a:r>
                <a:rPr lang="en-US" b="1" dirty="0"/>
                <a:t>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363792" y="1765133"/>
              <a:ext cx="17838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Suomi NPP VIIRS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4399" y="4186529"/>
              <a:ext cx="1595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April 5th, 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453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</TotalTime>
  <Words>313</Words>
  <Application>Microsoft Office PowerPoint</Application>
  <PresentationFormat>Widescreen</PresentationFormat>
  <Paragraphs>20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Cambria Math</vt:lpstr>
      <vt:lpstr>Office Theme</vt:lpstr>
      <vt:lpstr>PowerPoint Presentation</vt:lpstr>
      <vt:lpstr>RAVE Emissions Evaluated using TROPOMI CO</vt:lpstr>
      <vt:lpstr>Opportunities: Hourly TEMPO NO2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Li, Fangjun</dc:creator>
  <cp:lastModifiedBy>Li, Fangjun</cp:lastModifiedBy>
  <cp:revision>54</cp:revision>
  <dcterms:created xsi:type="dcterms:W3CDTF">2023-04-28T15:11:33Z</dcterms:created>
  <dcterms:modified xsi:type="dcterms:W3CDTF">2023-05-01T03:06:42Z</dcterms:modified>
</cp:coreProperties>
</file>