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73" r:id="rId6"/>
    <p:sldMasterId id="214748368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</p:sldIdLst>
  <p:sldSz cy="6858000" cx="12192000"/>
  <p:notesSz cx="6858000" cy="9144000"/>
  <p:embeddedFontLst>
    <p:embeddedFont>
      <p:font typeface="Helvetica Neue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52">
          <p15:clr>
            <a:srgbClr val="A4A3A4"/>
          </p15:clr>
        </p15:guide>
        <p15:guide id="2" pos="3823">
          <p15:clr>
            <a:srgbClr val="A4A3A4"/>
          </p15:clr>
        </p15:guide>
        <p15:guide id="3" pos="3843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jIeKELvmcx0OXH8m7N779ixHsw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52" orient="horz"/>
        <p:guide pos="3823"/>
        <p:guide pos="384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font" Target="fonts/HelveticaNeue-regular.fntdata"/><Relationship Id="rId14" Type="http://schemas.openxmlformats.org/officeDocument/2006/relationships/slide" Target="slides/slide6.xml"/><Relationship Id="rId17" Type="http://schemas.openxmlformats.org/officeDocument/2006/relationships/font" Target="fonts/HelveticaNeue-italic.fntdata"/><Relationship Id="rId16" Type="http://schemas.openxmlformats.org/officeDocument/2006/relationships/font" Target="fonts/HelveticaNeue-bold.fntdata"/><Relationship Id="rId5" Type="http://schemas.openxmlformats.org/officeDocument/2006/relationships/slideMaster" Target="slideMasters/slideMaster2.xml"/><Relationship Id="rId19" Type="http://customschemas.google.com/relationships/presentationmetadata" Target="metadata"/><Relationship Id="rId6" Type="http://schemas.openxmlformats.org/officeDocument/2006/relationships/slideMaster" Target="slideMasters/slideMaster3.xml"/><Relationship Id="rId18" Type="http://schemas.openxmlformats.org/officeDocument/2006/relationships/font" Target="fonts/HelveticaNeue-boldItalic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9" name="Google Shape;31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0" name="Google Shape;32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4" name="Google Shape;36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"/>
                <a:ea typeface="Times"/>
                <a:cs typeface="Times"/>
                <a:sym typeface="Times"/>
              </a:rPr>
              <a:t>Known to be a sulfate </a:t>
            </a:r>
            <a:endParaRPr/>
          </a:p>
        </p:txBody>
      </p:sp>
      <p:sp>
        <p:nvSpPr>
          <p:cNvPr id="365" name="Google Shape;36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73" name="Google Shape;37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74" name="Google Shape;37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 txBox="1"/>
          <p:nvPr>
            <p:ph type="title"/>
          </p:nvPr>
        </p:nvSpPr>
        <p:spPr>
          <a:xfrm>
            <a:off x="731838" y="107950"/>
            <a:ext cx="10723562" cy="1336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0"/>
          <p:cNvSpPr txBox="1"/>
          <p:nvPr>
            <p:ph idx="1" type="body"/>
          </p:nvPr>
        </p:nvSpPr>
        <p:spPr>
          <a:xfrm>
            <a:off x="731838" y="1600200"/>
            <a:ext cx="10723562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algn="l">
              <a:spcBef>
                <a:spcPts val="2000"/>
              </a:spcBef>
              <a:spcAft>
                <a:spcPts val="0"/>
              </a:spcAft>
              <a:buSzPts val="1980"/>
              <a:buChar char="⚫"/>
              <a:defRPr/>
            </a:lvl1pPr>
            <a:lvl2pPr indent="-354330" lvl="1" marL="9144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10" type="dt"/>
          </p:nvPr>
        </p:nvSpPr>
        <p:spPr>
          <a:xfrm>
            <a:off x="7505700" y="62753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idx="11" type="ftr"/>
          </p:nvPr>
        </p:nvSpPr>
        <p:spPr>
          <a:xfrm>
            <a:off x="354013" y="6275388"/>
            <a:ext cx="6453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0"/>
          <p:cNvSpPr txBox="1"/>
          <p:nvPr>
            <p:ph idx="12" type="sldNum"/>
          </p:nvPr>
        </p:nvSpPr>
        <p:spPr>
          <a:xfrm>
            <a:off x="10529888" y="6275388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/>
          <p:nvPr/>
        </p:nvSpPr>
        <p:spPr>
          <a:xfrm>
            <a:off x="1771650" y="1295400"/>
            <a:ext cx="8648700" cy="315277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80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3520"/>
              <a:buFont typeface="Noto Sans Symbols"/>
              <a:buNone/>
            </a:pPr>
            <a:r>
              <a:t/>
            </a:r>
            <a:endParaRPr sz="32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8" name="Google Shape;98;p25"/>
          <p:cNvSpPr txBox="1"/>
          <p:nvPr>
            <p:ph type="ctrTitle"/>
          </p:nvPr>
        </p:nvSpPr>
        <p:spPr>
          <a:xfrm>
            <a:off x="1763895" y="1524002"/>
            <a:ext cx="8664211" cy="17248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5060"/>
              <a:buFont typeface="Noto Sans Symbols"/>
              <a:buNone/>
              <a:defRPr sz="4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" type="subTitle"/>
          </p:nvPr>
        </p:nvSpPr>
        <p:spPr>
          <a:xfrm>
            <a:off x="1763909" y="3299015"/>
            <a:ext cx="8664212" cy="916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sz="18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42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25"/>
          <p:cNvSpPr txBox="1"/>
          <p:nvPr>
            <p:ph idx="10" type="dt"/>
          </p:nvPr>
        </p:nvSpPr>
        <p:spPr>
          <a:xfrm>
            <a:off x="7505700" y="62753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1" type="ftr"/>
          </p:nvPr>
        </p:nvSpPr>
        <p:spPr>
          <a:xfrm>
            <a:off x="354013" y="6275388"/>
            <a:ext cx="6453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10529888" y="6275388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icture">
  <p:cSld name="Title Slide with Pictur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type="ctrTitle"/>
          </p:nvPr>
        </p:nvSpPr>
        <p:spPr>
          <a:xfrm>
            <a:off x="484731" y="3352809"/>
            <a:ext cx="11222567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1" type="subTitle"/>
          </p:nvPr>
        </p:nvSpPr>
        <p:spPr>
          <a:xfrm>
            <a:off x="484731" y="4771036"/>
            <a:ext cx="11222567" cy="972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42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26"/>
          <p:cNvSpPr/>
          <p:nvPr>
            <p:ph idx="2" type="pic"/>
          </p:nvPr>
        </p:nvSpPr>
        <p:spPr>
          <a:xfrm>
            <a:off x="494640" y="363544"/>
            <a:ext cx="11202720" cy="2836863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803"/>
              </a:srgbClr>
            </a:outerShdw>
          </a:effectLst>
        </p:spPr>
      </p:sp>
      <p:sp>
        <p:nvSpPr>
          <p:cNvPr id="107" name="Google Shape;107;p26"/>
          <p:cNvSpPr txBox="1"/>
          <p:nvPr>
            <p:ph idx="10" type="dt"/>
          </p:nvPr>
        </p:nvSpPr>
        <p:spPr>
          <a:xfrm>
            <a:off x="7505700" y="62753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1" type="ftr"/>
          </p:nvPr>
        </p:nvSpPr>
        <p:spPr>
          <a:xfrm>
            <a:off x="354013" y="6275388"/>
            <a:ext cx="6453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12" type="sldNum"/>
          </p:nvPr>
        </p:nvSpPr>
        <p:spPr>
          <a:xfrm>
            <a:off x="10529888" y="6275388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type="title"/>
          </p:nvPr>
        </p:nvSpPr>
        <p:spPr>
          <a:xfrm>
            <a:off x="732381" y="2403146"/>
            <a:ext cx="10742084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46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732381" y="3736006"/>
            <a:ext cx="10742084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3" name="Google Shape;113;p27"/>
          <p:cNvSpPr txBox="1"/>
          <p:nvPr>
            <p:ph idx="10" type="dt"/>
          </p:nvPr>
        </p:nvSpPr>
        <p:spPr>
          <a:xfrm>
            <a:off x="7505700" y="62753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11" type="ftr"/>
          </p:nvPr>
        </p:nvSpPr>
        <p:spPr>
          <a:xfrm>
            <a:off x="354013" y="6275388"/>
            <a:ext cx="6453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10529888" y="6275388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732367" y="107579"/>
            <a:ext cx="10723035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732367" y="1600201"/>
            <a:ext cx="512064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indent="-354330" lvl="1" marL="9144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9" name="Google Shape;119;p28"/>
          <p:cNvSpPr txBox="1"/>
          <p:nvPr>
            <p:ph idx="2" type="body"/>
          </p:nvPr>
        </p:nvSpPr>
        <p:spPr>
          <a:xfrm>
            <a:off x="6334761" y="1600201"/>
            <a:ext cx="512064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indent="-354330" lvl="1" marL="9144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0" name="Google Shape;120;p28"/>
          <p:cNvSpPr txBox="1"/>
          <p:nvPr>
            <p:ph idx="10" type="dt"/>
          </p:nvPr>
        </p:nvSpPr>
        <p:spPr>
          <a:xfrm>
            <a:off x="7505700" y="62753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1" type="ftr"/>
          </p:nvPr>
        </p:nvSpPr>
        <p:spPr>
          <a:xfrm>
            <a:off x="354013" y="6275388"/>
            <a:ext cx="6453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8"/>
          <p:cNvSpPr txBox="1"/>
          <p:nvPr>
            <p:ph idx="12" type="sldNum"/>
          </p:nvPr>
        </p:nvSpPr>
        <p:spPr>
          <a:xfrm>
            <a:off x="10529888" y="6275388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/>
          <p:nvPr>
            <p:ph type="title"/>
          </p:nvPr>
        </p:nvSpPr>
        <p:spPr>
          <a:xfrm>
            <a:off x="732365" y="107579"/>
            <a:ext cx="10723035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" type="body"/>
          </p:nvPr>
        </p:nvSpPr>
        <p:spPr>
          <a:xfrm>
            <a:off x="732365" y="1453232"/>
            <a:ext cx="5120640" cy="750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640"/>
              <a:buNone/>
              <a:defRPr b="0" sz="2400">
                <a:solidFill>
                  <a:srgbClr val="6DB7D7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2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29"/>
          <p:cNvSpPr txBox="1"/>
          <p:nvPr>
            <p:ph idx="2" type="body"/>
          </p:nvPr>
        </p:nvSpPr>
        <p:spPr>
          <a:xfrm>
            <a:off x="732365" y="2347423"/>
            <a:ext cx="5120640" cy="359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indent="-354330" lvl="1" marL="9144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7" name="Google Shape;127;p29"/>
          <p:cNvSpPr txBox="1"/>
          <p:nvPr>
            <p:ph idx="3" type="body"/>
          </p:nvPr>
        </p:nvSpPr>
        <p:spPr>
          <a:xfrm>
            <a:off x="6334760" y="1453232"/>
            <a:ext cx="5120640" cy="750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640"/>
              <a:buNone/>
              <a:defRPr b="0" sz="2400">
                <a:solidFill>
                  <a:srgbClr val="6DB7D7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2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8" name="Google Shape;128;p29"/>
          <p:cNvSpPr txBox="1"/>
          <p:nvPr>
            <p:ph idx="4" type="body"/>
          </p:nvPr>
        </p:nvSpPr>
        <p:spPr>
          <a:xfrm>
            <a:off x="6334760" y="2347423"/>
            <a:ext cx="5120640" cy="359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indent="-354330" lvl="1" marL="9144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9" name="Google Shape;129;p29"/>
          <p:cNvSpPr txBox="1"/>
          <p:nvPr>
            <p:ph idx="10" type="dt"/>
          </p:nvPr>
        </p:nvSpPr>
        <p:spPr>
          <a:xfrm>
            <a:off x="7505700" y="62753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11" type="ftr"/>
          </p:nvPr>
        </p:nvSpPr>
        <p:spPr>
          <a:xfrm>
            <a:off x="354013" y="6275388"/>
            <a:ext cx="6453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idx="12" type="sldNum"/>
          </p:nvPr>
        </p:nvSpPr>
        <p:spPr>
          <a:xfrm>
            <a:off x="10529888" y="6275388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/>
          <p:nvPr>
            <p:ph type="title"/>
          </p:nvPr>
        </p:nvSpPr>
        <p:spPr>
          <a:xfrm>
            <a:off x="731838" y="107950"/>
            <a:ext cx="10723562" cy="1336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0"/>
          <p:cNvSpPr txBox="1"/>
          <p:nvPr>
            <p:ph idx="10" type="dt"/>
          </p:nvPr>
        </p:nvSpPr>
        <p:spPr>
          <a:xfrm>
            <a:off x="7505700" y="62753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1" type="ftr"/>
          </p:nvPr>
        </p:nvSpPr>
        <p:spPr>
          <a:xfrm>
            <a:off x="354013" y="6275388"/>
            <a:ext cx="6453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0"/>
          <p:cNvSpPr txBox="1"/>
          <p:nvPr>
            <p:ph idx="12" type="sldNum"/>
          </p:nvPr>
        </p:nvSpPr>
        <p:spPr>
          <a:xfrm>
            <a:off x="10529888" y="6275388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/>
          <p:nvPr>
            <p:ph idx="10" type="dt"/>
          </p:nvPr>
        </p:nvSpPr>
        <p:spPr>
          <a:xfrm>
            <a:off x="7505700" y="62753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1"/>
          <p:cNvSpPr txBox="1"/>
          <p:nvPr>
            <p:ph idx="11" type="ftr"/>
          </p:nvPr>
        </p:nvSpPr>
        <p:spPr>
          <a:xfrm>
            <a:off x="354013" y="6275388"/>
            <a:ext cx="6453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1"/>
          <p:cNvSpPr txBox="1"/>
          <p:nvPr>
            <p:ph idx="12" type="sldNum"/>
          </p:nvPr>
        </p:nvSpPr>
        <p:spPr>
          <a:xfrm>
            <a:off x="10529888" y="6275388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 txBox="1"/>
          <p:nvPr>
            <p:ph type="title"/>
          </p:nvPr>
        </p:nvSpPr>
        <p:spPr>
          <a:xfrm>
            <a:off x="711199" y="611874"/>
            <a:ext cx="5120640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2"/>
          <p:cNvSpPr txBox="1"/>
          <p:nvPr>
            <p:ph idx="1" type="body"/>
          </p:nvPr>
        </p:nvSpPr>
        <p:spPr>
          <a:xfrm>
            <a:off x="6323765" y="368303"/>
            <a:ext cx="5120640" cy="55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2270" lvl="0" marL="457200" algn="l">
              <a:spcBef>
                <a:spcPts val="2000"/>
              </a:spcBef>
              <a:spcAft>
                <a:spcPts val="0"/>
              </a:spcAft>
              <a:buSzPts val="2420"/>
              <a:buChar char="⚫"/>
              <a:defRPr sz="2200"/>
            </a:lvl1pPr>
            <a:lvl2pPr indent="-368300" lvl="1" marL="914400" algn="l">
              <a:spcBef>
                <a:spcPts val="600"/>
              </a:spcBef>
              <a:spcAft>
                <a:spcPts val="0"/>
              </a:spcAft>
              <a:buSzPts val="2200"/>
              <a:buChar char="⚫"/>
              <a:defRPr sz="2000"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4" name="Google Shape;144;p32"/>
          <p:cNvSpPr txBox="1"/>
          <p:nvPr>
            <p:ph idx="2" type="body"/>
          </p:nvPr>
        </p:nvSpPr>
        <p:spPr>
          <a:xfrm>
            <a:off x="711199" y="1787856"/>
            <a:ext cx="5120640" cy="3720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000"/>
              </a:spcBef>
              <a:spcAft>
                <a:spcPts val="0"/>
              </a:spcAft>
              <a:buSzPts val="198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2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5" name="Google Shape;145;p32"/>
          <p:cNvSpPr txBox="1"/>
          <p:nvPr>
            <p:ph idx="10" type="dt"/>
          </p:nvPr>
        </p:nvSpPr>
        <p:spPr>
          <a:xfrm>
            <a:off x="7505700" y="62753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2"/>
          <p:cNvSpPr txBox="1"/>
          <p:nvPr>
            <p:ph idx="11" type="ftr"/>
          </p:nvPr>
        </p:nvSpPr>
        <p:spPr>
          <a:xfrm>
            <a:off x="354013" y="6275388"/>
            <a:ext cx="6453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2"/>
          <p:cNvSpPr txBox="1"/>
          <p:nvPr>
            <p:ph idx="12" type="sldNum"/>
          </p:nvPr>
        </p:nvSpPr>
        <p:spPr>
          <a:xfrm>
            <a:off x="10529888" y="6275388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/>
          <p:nvPr>
            <p:ph type="title"/>
          </p:nvPr>
        </p:nvSpPr>
        <p:spPr>
          <a:xfrm>
            <a:off x="711212" y="611874"/>
            <a:ext cx="5439393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3"/>
          <p:cNvSpPr txBox="1"/>
          <p:nvPr>
            <p:ph idx="1" type="body"/>
          </p:nvPr>
        </p:nvSpPr>
        <p:spPr>
          <a:xfrm>
            <a:off x="711212" y="1787856"/>
            <a:ext cx="5439393" cy="3720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000"/>
              </a:spcBef>
              <a:spcAft>
                <a:spcPts val="0"/>
              </a:spcAft>
              <a:buSzPts val="198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2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1" name="Google Shape;151;p33"/>
          <p:cNvSpPr/>
          <p:nvPr>
            <p:ph idx="2" type="pic"/>
          </p:nvPr>
        </p:nvSpPr>
        <p:spPr>
          <a:xfrm>
            <a:off x="6787489" y="359393"/>
            <a:ext cx="4876800" cy="531807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803"/>
              </a:srgbClr>
            </a:outerShdw>
          </a:effectLst>
        </p:spPr>
      </p:sp>
      <p:sp>
        <p:nvSpPr>
          <p:cNvPr id="152" name="Google Shape;152;p33"/>
          <p:cNvSpPr txBox="1"/>
          <p:nvPr>
            <p:ph idx="10" type="dt"/>
          </p:nvPr>
        </p:nvSpPr>
        <p:spPr>
          <a:xfrm>
            <a:off x="7505700" y="62753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3"/>
          <p:cNvSpPr txBox="1"/>
          <p:nvPr>
            <p:ph idx="11" type="ftr"/>
          </p:nvPr>
        </p:nvSpPr>
        <p:spPr>
          <a:xfrm>
            <a:off x="354013" y="6275388"/>
            <a:ext cx="6453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3"/>
          <p:cNvSpPr txBox="1"/>
          <p:nvPr>
            <p:ph idx="12" type="sldNum"/>
          </p:nvPr>
        </p:nvSpPr>
        <p:spPr>
          <a:xfrm>
            <a:off x="10529888" y="6275388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/>
          <p:nvPr>
            <p:ph type="title"/>
          </p:nvPr>
        </p:nvSpPr>
        <p:spPr>
          <a:xfrm>
            <a:off x="731838" y="107950"/>
            <a:ext cx="10723562" cy="1336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4"/>
          <p:cNvSpPr txBox="1"/>
          <p:nvPr>
            <p:ph idx="1" type="body"/>
          </p:nvPr>
        </p:nvSpPr>
        <p:spPr>
          <a:xfrm rot="5400000">
            <a:off x="3921919" y="-1589881"/>
            <a:ext cx="4343400" cy="10723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algn="l">
              <a:spcBef>
                <a:spcPts val="2000"/>
              </a:spcBef>
              <a:spcAft>
                <a:spcPts val="0"/>
              </a:spcAft>
              <a:buSzPts val="1980"/>
              <a:buChar char="⚫"/>
              <a:defRPr/>
            </a:lvl1pPr>
            <a:lvl2pPr indent="-354330" lvl="1" marL="9144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34"/>
          <p:cNvSpPr txBox="1"/>
          <p:nvPr>
            <p:ph idx="10" type="dt"/>
          </p:nvPr>
        </p:nvSpPr>
        <p:spPr>
          <a:xfrm>
            <a:off x="7505700" y="62753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4"/>
          <p:cNvSpPr txBox="1"/>
          <p:nvPr>
            <p:ph idx="11" type="ftr"/>
          </p:nvPr>
        </p:nvSpPr>
        <p:spPr>
          <a:xfrm>
            <a:off x="354013" y="6275388"/>
            <a:ext cx="6453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4"/>
          <p:cNvSpPr txBox="1"/>
          <p:nvPr>
            <p:ph idx="12" type="sldNum"/>
          </p:nvPr>
        </p:nvSpPr>
        <p:spPr>
          <a:xfrm>
            <a:off x="10529888" y="6275388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>
            <p:ph type="title"/>
          </p:nvPr>
        </p:nvSpPr>
        <p:spPr>
          <a:xfrm rot="5400000">
            <a:off x="8054739" y="2139953"/>
            <a:ext cx="5575300" cy="203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1" type="body"/>
          </p:nvPr>
        </p:nvSpPr>
        <p:spPr>
          <a:xfrm rot="5400000">
            <a:off x="2404532" y="-1303865"/>
            <a:ext cx="5575300" cy="8919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algn="l">
              <a:spcBef>
                <a:spcPts val="2000"/>
              </a:spcBef>
              <a:spcAft>
                <a:spcPts val="0"/>
              </a:spcAft>
              <a:buSzPts val="1980"/>
              <a:buChar char="⚫"/>
              <a:defRPr/>
            </a:lvl1pPr>
            <a:lvl2pPr indent="-354330" lvl="1" marL="9144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0" type="dt"/>
          </p:nvPr>
        </p:nvSpPr>
        <p:spPr>
          <a:xfrm>
            <a:off x="7505700" y="62753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5"/>
          <p:cNvSpPr txBox="1"/>
          <p:nvPr>
            <p:ph idx="11" type="ftr"/>
          </p:nvPr>
        </p:nvSpPr>
        <p:spPr>
          <a:xfrm>
            <a:off x="354013" y="6275388"/>
            <a:ext cx="6453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5"/>
          <p:cNvSpPr txBox="1"/>
          <p:nvPr>
            <p:ph idx="12" type="sldNum"/>
          </p:nvPr>
        </p:nvSpPr>
        <p:spPr>
          <a:xfrm>
            <a:off x="10529888" y="6275388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1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2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/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6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/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/>
            </a:lvl9pPr>
          </a:lstStyle>
          <a:p/>
        </p:txBody>
      </p:sp>
      <p:sp>
        <p:nvSpPr>
          <p:cNvPr id="180" name="Google Shape;180;p36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6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6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7"/>
          <p:cNvSpPr txBox="1"/>
          <p:nvPr>
            <p:ph idx="1"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6" name="Google Shape;186;p37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7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7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/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8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 sz="1500"/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None/>
              <a:defRPr sz="135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/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Times"/>
              <a:buNone/>
              <a:defRPr sz="1050"/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Times"/>
              <a:buNone/>
              <a:defRPr sz="1050"/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Times"/>
              <a:buNone/>
              <a:defRPr sz="1050"/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Times"/>
              <a:buNone/>
              <a:defRPr sz="1050"/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Times"/>
              <a:buNone/>
              <a:defRPr sz="1050"/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Times"/>
              <a:buNone/>
              <a:defRPr sz="1050"/>
            </a:lvl9pPr>
          </a:lstStyle>
          <a:p/>
        </p:txBody>
      </p:sp>
      <p:sp>
        <p:nvSpPr>
          <p:cNvPr id="192" name="Google Shape;192;p38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8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8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9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9"/>
          <p:cNvSpPr txBox="1"/>
          <p:nvPr>
            <p:ph idx="1" type="body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»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»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»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»"/>
              <a:defRPr sz="1350"/>
            </a:lvl9pPr>
          </a:lstStyle>
          <a:p/>
        </p:txBody>
      </p:sp>
      <p:sp>
        <p:nvSpPr>
          <p:cNvPr id="198" name="Google Shape;198;p39"/>
          <p:cNvSpPr txBox="1"/>
          <p:nvPr>
            <p:ph idx="2" type="body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»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»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»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»"/>
              <a:defRPr sz="1350"/>
            </a:lvl9pPr>
          </a:lstStyle>
          <a:p/>
        </p:txBody>
      </p:sp>
      <p:sp>
        <p:nvSpPr>
          <p:cNvPr id="199" name="Google Shape;199;p39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9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9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0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9pPr>
          </a:lstStyle>
          <a:p/>
        </p:txBody>
      </p:sp>
      <p:sp>
        <p:nvSpPr>
          <p:cNvPr id="205" name="Google Shape;205;p40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»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»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»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»"/>
              <a:defRPr sz="1200"/>
            </a:lvl9pPr>
          </a:lstStyle>
          <a:p/>
        </p:txBody>
      </p:sp>
      <p:sp>
        <p:nvSpPr>
          <p:cNvPr id="206" name="Google Shape;206;p40"/>
          <p:cNvSpPr txBox="1"/>
          <p:nvPr>
            <p:ph idx="3" type="body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1" sz="1200"/>
            </a:lvl9pPr>
          </a:lstStyle>
          <a:p/>
        </p:txBody>
      </p:sp>
      <p:sp>
        <p:nvSpPr>
          <p:cNvPr id="207" name="Google Shape;207;p40"/>
          <p:cNvSpPr txBox="1"/>
          <p:nvPr>
            <p:ph idx="4" type="body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»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»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»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Char char="»"/>
              <a:defRPr sz="1200"/>
            </a:lvl9pPr>
          </a:lstStyle>
          <a:p/>
        </p:txBody>
      </p:sp>
      <p:sp>
        <p:nvSpPr>
          <p:cNvPr id="208" name="Google Shape;208;p40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0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0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1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1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41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2"/>
          <p:cNvSpPr txBox="1"/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2"/>
          <p:cNvSpPr txBox="1"/>
          <p:nvPr>
            <p:ph idx="1" type="body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»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»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»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»"/>
              <a:defRPr sz="1500"/>
            </a:lvl9pPr>
          </a:lstStyle>
          <a:p/>
        </p:txBody>
      </p:sp>
      <p:sp>
        <p:nvSpPr>
          <p:cNvPr id="219" name="Google Shape;219;p42"/>
          <p:cNvSpPr txBox="1"/>
          <p:nvPr>
            <p:ph idx="2" type="body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Times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9pPr>
          </a:lstStyle>
          <a:p/>
        </p:txBody>
      </p:sp>
      <p:sp>
        <p:nvSpPr>
          <p:cNvPr id="220" name="Google Shape;220;p42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4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42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3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43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43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Times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Times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Times"/>
              <a:buNone/>
              <a:defRPr sz="675"/>
            </a:lvl9pPr>
          </a:lstStyle>
          <a:p/>
        </p:txBody>
      </p:sp>
      <p:sp>
        <p:nvSpPr>
          <p:cNvPr id="227" name="Google Shape;227;p43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43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43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44"/>
          <p:cNvSpPr txBox="1"/>
          <p:nvPr>
            <p:ph idx="1" type="body"/>
          </p:nvPr>
        </p:nvSpPr>
        <p:spPr>
          <a:xfrm rot="5400000">
            <a:off x="4038600" y="-11430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33" name="Google Shape;233;p44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44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44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 txBox="1"/>
          <p:nvPr>
            <p:ph type="title"/>
          </p:nvPr>
        </p:nvSpPr>
        <p:spPr>
          <a:xfrm rot="5400000">
            <a:off x="7239000" y="2057400"/>
            <a:ext cx="54864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45"/>
          <p:cNvSpPr txBox="1"/>
          <p:nvPr>
            <p:ph idx="1" type="body"/>
          </p:nvPr>
        </p:nvSpPr>
        <p:spPr>
          <a:xfrm rot="5400000">
            <a:off x="1955800" y="-431800"/>
            <a:ext cx="5486400" cy="7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39" name="Google Shape;239;p45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5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45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1" name="Google Shape;2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4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3" name="Google Shape;263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4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4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4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6" name="Google Shape;276;p4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4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8" name="Google Shape;278;p4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" name="Google Shape;279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5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94" name="Google Shape;294;p5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5" name="Google Shape;295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5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p5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02" name="Google Shape;302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5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8" name="Google Shape;308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5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4" name="Google Shape;314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 txBox="1"/>
          <p:nvPr>
            <p:ph type="title"/>
          </p:nvPr>
        </p:nvSpPr>
        <p:spPr>
          <a:xfrm>
            <a:off x="731838" y="107950"/>
            <a:ext cx="10723562" cy="1336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6" name="Google Shape;86;p9"/>
          <p:cNvSpPr txBox="1"/>
          <p:nvPr>
            <p:ph idx="1" type="body"/>
          </p:nvPr>
        </p:nvSpPr>
        <p:spPr>
          <a:xfrm>
            <a:off x="731838" y="1600200"/>
            <a:ext cx="10723562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624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⚫"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2269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420"/>
              <a:buFont typeface="Noto Sans Symbols"/>
              <a:buChar char="⚫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2200"/>
              <a:buFont typeface="Noto Sans Symbols"/>
              <a:buChar char="⚫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7" name="Google Shape;87;p9"/>
          <p:cNvSpPr txBox="1"/>
          <p:nvPr>
            <p:ph idx="10" type="dt"/>
          </p:nvPr>
        </p:nvSpPr>
        <p:spPr>
          <a:xfrm>
            <a:off x="7505700" y="627538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8" name="Google Shape;88;p9"/>
          <p:cNvSpPr txBox="1"/>
          <p:nvPr>
            <p:ph idx="11" type="ftr"/>
          </p:nvPr>
        </p:nvSpPr>
        <p:spPr>
          <a:xfrm>
            <a:off x="354013" y="6275388"/>
            <a:ext cx="64531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9" name="Google Shape;89;p9"/>
          <p:cNvSpPr txBox="1"/>
          <p:nvPr>
            <p:ph idx="12" type="sldNum"/>
          </p:nvPr>
        </p:nvSpPr>
        <p:spPr>
          <a:xfrm>
            <a:off x="10529888" y="6275388"/>
            <a:ext cx="132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69" name="Google Shape;169;p11"/>
          <p:cNvSpPr txBox="1"/>
          <p:nvPr>
            <p:ph idx="1"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"/>
              <a:buChar char="–"/>
              <a:defRPr b="0" i="0" sz="21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–"/>
              <a:defRPr b="0" i="0" sz="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»"/>
              <a:defRPr b="0" i="0" sz="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»"/>
              <a:defRPr b="0" i="0" sz="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»"/>
              <a:defRPr b="0" i="0" sz="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»"/>
              <a:defRPr b="0" i="0" sz="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»"/>
              <a:defRPr b="0" i="0" sz="15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70" name="Google Shape;170;p11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71" name="Google Shape;171;p1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72" name="Google Shape;172;p11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4" name="Google Shape;244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Google Shape;24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3.jpg"/><Relationship Id="rId8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"/>
          <p:cNvSpPr txBox="1"/>
          <p:nvPr/>
        </p:nvSpPr>
        <p:spPr>
          <a:xfrm>
            <a:off x="4510316" y="3932954"/>
            <a:ext cx="283488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plume is visible among significant meteorological cloud, with mid-visible AOD&gt;3; Fig. A) and is dominated by </a:t>
            </a:r>
            <a:r>
              <a:rPr b="0" i="1" lang="en-US" sz="1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 sizes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(Angstrom Exp. ~0.5; Fig B). </a:t>
            </a:r>
            <a:endParaRPr/>
          </a:p>
        </p:txBody>
      </p:sp>
      <p:sp>
        <p:nvSpPr>
          <p:cNvPr id="323" name="Google Shape;323;p1"/>
          <p:cNvSpPr txBox="1"/>
          <p:nvPr/>
        </p:nvSpPr>
        <p:spPr>
          <a:xfrm>
            <a:off x="4590196" y="4886988"/>
            <a:ext cx="266606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plume shows </a:t>
            </a:r>
            <a:r>
              <a:rPr b="0" i="1" lang="en-US" sz="1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evidence of non-spherical particles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(fraction &gt;0.7; Fig. C) that are </a:t>
            </a:r>
            <a:r>
              <a:rPr b="0" i="1" lang="en-US" sz="1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light-absorbing (dark)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(SSA~0.92; Fig. D). In summary, the MISR Research Aerosol (RA) retrieval algorithm indicates </a:t>
            </a:r>
            <a:r>
              <a:rPr b="0" i="1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large, non-spherical, light-absorbing (brown) particles, an </a:t>
            </a:r>
            <a:r>
              <a:rPr b="0" i="1" lang="en-US" sz="1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ash-rich</a:t>
            </a:r>
            <a:r>
              <a:rPr b="0" i="1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volcanic plume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  <p:sp>
        <p:nvSpPr>
          <p:cNvPr id="324" name="Google Shape;324;p1"/>
          <p:cNvSpPr txBox="1"/>
          <p:nvPr/>
        </p:nvSpPr>
        <p:spPr>
          <a:xfrm>
            <a:off x="9102299" y="6559551"/>
            <a:ext cx="30797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1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J. Limbacher, V. Flower, R. Kahn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NASA GSFC</a:t>
            </a:r>
            <a:endParaRPr/>
          </a:p>
        </p:txBody>
      </p:sp>
      <p:sp>
        <p:nvSpPr>
          <p:cNvPr id="325" name="Google Shape;325;p1"/>
          <p:cNvSpPr/>
          <p:nvPr/>
        </p:nvSpPr>
        <p:spPr>
          <a:xfrm>
            <a:off x="2433639" y="842963"/>
            <a:ext cx="730408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MISR Research Algorithm – Aerosol Amount and Type Retrievals</a:t>
            </a:r>
            <a:endParaRPr/>
          </a:p>
        </p:txBody>
      </p:sp>
      <p:sp>
        <p:nvSpPr>
          <p:cNvPr id="326" name="Google Shape;326;p1"/>
          <p:cNvSpPr txBox="1"/>
          <p:nvPr/>
        </p:nvSpPr>
        <p:spPr>
          <a:xfrm>
            <a:off x="1890714" y="93664"/>
            <a:ext cx="8434387" cy="73818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Volcanic eruption plume from </a:t>
            </a:r>
            <a:r>
              <a:rPr b="1" i="1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Soufriere Volcano</a:t>
            </a:r>
            <a:r>
              <a:rPr b="1" i="0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St. Vincent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MISR</a:t>
            </a:r>
            <a:r>
              <a:rPr b="1" i="1" lang="en-US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Active Aerosol Plume-Height (AAP) Project </a:t>
            </a:r>
            <a:r>
              <a:rPr b="1" i="1" lang="en-US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April 2021</a:t>
            </a:r>
            <a:endParaRPr/>
          </a:p>
        </p:txBody>
      </p:sp>
      <p:grpSp>
        <p:nvGrpSpPr>
          <p:cNvPr id="327" name="Google Shape;327;p1"/>
          <p:cNvGrpSpPr/>
          <p:nvPr/>
        </p:nvGrpSpPr>
        <p:grpSpPr>
          <a:xfrm>
            <a:off x="7475104" y="1458914"/>
            <a:ext cx="2184399" cy="4960937"/>
            <a:chOff x="1822451" y="1458914"/>
            <a:chExt cx="2184399" cy="4960937"/>
          </a:xfrm>
        </p:grpSpPr>
        <p:grpSp>
          <p:nvGrpSpPr>
            <p:cNvPr id="328" name="Google Shape;328;p1"/>
            <p:cNvGrpSpPr/>
            <p:nvPr/>
          </p:nvGrpSpPr>
          <p:grpSpPr>
            <a:xfrm>
              <a:off x="1822451" y="1458914"/>
              <a:ext cx="2119313" cy="2274887"/>
              <a:chOff x="233803" y="1458853"/>
              <a:chExt cx="2118876" cy="2274811"/>
            </a:xfrm>
          </p:grpSpPr>
          <p:pic>
            <p:nvPicPr>
              <p:cNvPr id="329" name="Google Shape;329;p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33803" y="1458853"/>
                <a:ext cx="2118876" cy="22748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0" name="Google Shape;330;p1"/>
              <p:cNvSpPr/>
              <p:nvPr/>
            </p:nvSpPr>
            <p:spPr>
              <a:xfrm>
                <a:off x="519494" y="3405063"/>
                <a:ext cx="1149113" cy="2762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AOD (550 nm)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1"/>
              <p:cNvSpPr/>
              <p:nvPr/>
            </p:nvSpPr>
            <p:spPr>
              <a:xfrm>
                <a:off x="343318" y="1598548"/>
                <a:ext cx="314260" cy="3063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1"/>
            <p:cNvGrpSpPr/>
            <p:nvPr/>
          </p:nvGrpSpPr>
          <p:grpSpPr>
            <a:xfrm>
              <a:off x="1887538" y="4144964"/>
              <a:ext cx="2119312" cy="2274887"/>
              <a:chOff x="298198" y="4144608"/>
              <a:chExt cx="2118876" cy="2274811"/>
            </a:xfrm>
          </p:grpSpPr>
          <p:pic>
            <p:nvPicPr>
              <p:cNvPr id="333" name="Google Shape;333;p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98198" y="4144608"/>
                <a:ext cx="2118876" cy="22748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4" name="Google Shape;334;p1"/>
              <p:cNvSpPr/>
              <p:nvPr/>
            </p:nvSpPr>
            <p:spPr>
              <a:xfrm>
                <a:off x="679120" y="6068594"/>
                <a:ext cx="1028488" cy="2778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Fr. Non-Sph.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1"/>
              <p:cNvSpPr/>
              <p:nvPr/>
            </p:nvSpPr>
            <p:spPr>
              <a:xfrm>
                <a:off x="371208" y="4311289"/>
                <a:ext cx="314260" cy="307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6" name="Google Shape;336;p1"/>
            <p:cNvSpPr/>
            <p:nvPr/>
          </p:nvSpPr>
          <p:spPr>
            <a:xfrm>
              <a:off x="2416176" y="1817689"/>
              <a:ext cx="773113" cy="523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Particle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Amount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"/>
            <p:cNvSpPr/>
            <p:nvPr/>
          </p:nvSpPr>
          <p:spPr>
            <a:xfrm>
              <a:off x="2469326" y="4417439"/>
              <a:ext cx="733425" cy="5222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Particle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Shape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" name="Google Shape;338;p1"/>
          <p:cNvGrpSpPr/>
          <p:nvPr/>
        </p:nvGrpSpPr>
        <p:grpSpPr>
          <a:xfrm>
            <a:off x="9785218" y="1458914"/>
            <a:ext cx="2124076" cy="4965699"/>
            <a:chOff x="8205788" y="1458914"/>
            <a:chExt cx="2124076" cy="4965699"/>
          </a:xfrm>
        </p:grpSpPr>
        <p:grpSp>
          <p:nvGrpSpPr>
            <p:cNvPr id="339" name="Google Shape;339;p1"/>
            <p:cNvGrpSpPr/>
            <p:nvPr/>
          </p:nvGrpSpPr>
          <p:grpSpPr>
            <a:xfrm>
              <a:off x="8205788" y="1458914"/>
              <a:ext cx="2119312" cy="2274887"/>
              <a:chOff x="6681761" y="1458853"/>
              <a:chExt cx="2118876" cy="2274811"/>
            </a:xfrm>
          </p:grpSpPr>
          <p:pic>
            <p:nvPicPr>
              <p:cNvPr id="340" name="Google Shape;340;p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681761" y="1458853"/>
                <a:ext cx="2118876" cy="22748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1" name="Google Shape;341;p1"/>
              <p:cNvSpPr/>
              <p:nvPr/>
            </p:nvSpPr>
            <p:spPr>
              <a:xfrm>
                <a:off x="7005544" y="3359027"/>
                <a:ext cx="1180857" cy="2762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Angstrom Exp.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"/>
              <p:cNvSpPr/>
              <p:nvPr/>
            </p:nvSpPr>
            <p:spPr>
              <a:xfrm>
                <a:off x="6827781" y="1596960"/>
                <a:ext cx="314260" cy="307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" name="Google Shape;343;p1"/>
            <p:cNvGrpSpPr/>
            <p:nvPr/>
          </p:nvGrpSpPr>
          <p:grpSpPr>
            <a:xfrm>
              <a:off x="8205789" y="4144963"/>
              <a:ext cx="2124075" cy="2279650"/>
              <a:chOff x="6681761" y="4144608"/>
              <a:chExt cx="2124012" cy="2280325"/>
            </a:xfrm>
          </p:grpSpPr>
          <p:pic>
            <p:nvPicPr>
              <p:cNvPr id="344" name="Google Shape;344;p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681761" y="4144608"/>
                <a:ext cx="2124012" cy="2280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5" name="Google Shape;345;p1"/>
              <p:cNvSpPr/>
              <p:nvPr/>
            </p:nvSpPr>
            <p:spPr>
              <a:xfrm>
                <a:off x="6984964" y="6061287"/>
                <a:ext cx="1079468" cy="2763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SSA (550 nm)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1"/>
              <p:cNvSpPr/>
              <p:nvPr/>
            </p:nvSpPr>
            <p:spPr>
              <a:xfrm>
                <a:off x="6854793" y="4306581"/>
                <a:ext cx="314316" cy="308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</a:t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7" name="Google Shape;347;p1"/>
            <p:cNvSpPr/>
            <p:nvPr/>
          </p:nvSpPr>
          <p:spPr>
            <a:xfrm>
              <a:off x="8847139" y="1792476"/>
              <a:ext cx="731837" cy="523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Particle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Size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"/>
            <p:cNvSpPr/>
            <p:nvPr/>
          </p:nvSpPr>
          <p:spPr>
            <a:xfrm>
              <a:off x="8674864" y="4498400"/>
              <a:ext cx="954087" cy="522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Particle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Brightness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1"/>
          <p:cNvGrpSpPr/>
          <p:nvPr/>
        </p:nvGrpSpPr>
        <p:grpSpPr>
          <a:xfrm>
            <a:off x="380516" y="1350477"/>
            <a:ext cx="3901614" cy="2236667"/>
            <a:chOff x="266353" y="1192333"/>
            <a:chExt cx="3901614" cy="2236667"/>
          </a:xfrm>
        </p:grpSpPr>
        <p:pic>
          <p:nvPicPr>
            <p:cNvPr id="350" name="Google Shape;350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66353" y="1192333"/>
              <a:ext cx="3901614" cy="2236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1" name="Google Shape;351;p1"/>
            <p:cNvSpPr/>
            <p:nvPr/>
          </p:nvSpPr>
          <p:spPr>
            <a:xfrm>
              <a:off x="1903677" y="3117579"/>
              <a:ext cx="1623649" cy="276999"/>
            </a:xfrm>
            <a:prstGeom prst="rect">
              <a:avLst/>
            </a:prstGeom>
            <a:solidFill>
              <a:schemeClr val="dk1">
                <a:alpha val="5098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MODIS Context Image</a:t>
              </a:r>
              <a:endParaRPr/>
            </a:p>
          </p:txBody>
        </p:sp>
        <p:sp>
          <p:nvSpPr>
            <p:cNvPr id="352" name="Google Shape;352;p1"/>
            <p:cNvSpPr/>
            <p:nvPr/>
          </p:nvSpPr>
          <p:spPr>
            <a:xfrm>
              <a:off x="3112748" y="2044680"/>
              <a:ext cx="82204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Plume region  </a:t>
              </a:r>
              <a:endParaRPr/>
            </a:p>
          </p:txBody>
        </p:sp>
        <p:sp>
          <p:nvSpPr>
            <p:cNvPr id="353" name="Google Shape;353;p1"/>
            <p:cNvSpPr/>
            <p:nvPr/>
          </p:nvSpPr>
          <p:spPr>
            <a:xfrm>
              <a:off x="1133122" y="1554982"/>
              <a:ext cx="2530745" cy="933279"/>
            </a:xfrm>
            <a:custGeom>
              <a:rect b="b" l="l" r="r" t="t"/>
              <a:pathLst>
                <a:path extrusionOk="0" h="454172" w="1174792">
                  <a:moveTo>
                    <a:pt x="0" y="211947"/>
                  </a:moveTo>
                  <a:lnTo>
                    <a:pt x="60557" y="296726"/>
                  </a:lnTo>
                  <a:lnTo>
                    <a:pt x="115057" y="363338"/>
                  </a:lnTo>
                  <a:lnTo>
                    <a:pt x="266448" y="387561"/>
                  </a:lnTo>
                  <a:lnTo>
                    <a:pt x="357282" y="417839"/>
                  </a:lnTo>
                  <a:lnTo>
                    <a:pt x="442061" y="442061"/>
                  </a:lnTo>
                  <a:lnTo>
                    <a:pt x="551062" y="448117"/>
                  </a:lnTo>
                  <a:lnTo>
                    <a:pt x="654008" y="448117"/>
                  </a:lnTo>
                  <a:lnTo>
                    <a:pt x="750898" y="454172"/>
                  </a:lnTo>
                  <a:lnTo>
                    <a:pt x="799343" y="436006"/>
                  </a:lnTo>
                  <a:lnTo>
                    <a:pt x="884122" y="357282"/>
                  </a:lnTo>
                  <a:lnTo>
                    <a:pt x="981012" y="290670"/>
                  </a:lnTo>
                  <a:lnTo>
                    <a:pt x="1017346" y="254337"/>
                  </a:lnTo>
                  <a:lnTo>
                    <a:pt x="1083958" y="157447"/>
                  </a:lnTo>
                  <a:lnTo>
                    <a:pt x="1150570" y="115057"/>
                  </a:lnTo>
                  <a:lnTo>
                    <a:pt x="1174792" y="0"/>
                  </a:lnTo>
                  <a:lnTo>
                    <a:pt x="1120292" y="0"/>
                  </a:lnTo>
                  <a:lnTo>
                    <a:pt x="896233" y="36334"/>
                  </a:lnTo>
                  <a:lnTo>
                    <a:pt x="702453" y="60557"/>
                  </a:lnTo>
                  <a:lnTo>
                    <a:pt x="575285" y="90835"/>
                  </a:lnTo>
                  <a:lnTo>
                    <a:pt x="363338" y="115057"/>
                  </a:lnTo>
                  <a:lnTo>
                    <a:pt x="248281" y="133224"/>
                  </a:lnTo>
                  <a:lnTo>
                    <a:pt x="102946" y="145335"/>
                  </a:lnTo>
                  <a:lnTo>
                    <a:pt x="60557" y="181669"/>
                  </a:lnTo>
                  <a:lnTo>
                    <a:pt x="0" y="211947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"/>
            <p:cNvSpPr/>
            <p:nvPr/>
          </p:nvSpPr>
          <p:spPr>
            <a:xfrm rot="-4675529">
              <a:off x="1183073" y="2929304"/>
              <a:ext cx="6716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MISR</a:t>
              </a:r>
              <a:endParaRPr/>
            </a:p>
          </p:txBody>
        </p:sp>
        <p:sp>
          <p:nvSpPr>
            <p:cNvPr id="355" name="Google Shape;355;p1"/>
            <p:cNvSpPr txBox="1"/>
            <p:nvPr/>
          </p:nvSpPr>
          <p:spPr>
            <a:xfrm>
              <a:off x="2323477" y="1196520"/>
              <a:ext cx="1844489" cy="276999"/>
            </a:xfrm>
            <a:prstGeom prst="rect">
              <a:avLst/>
            </a:prstGeom>
            <a:solidFill>
              <a:schemeClr val="dk1">
                <a:alpha val="5098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 Soufriere, St Vincent</a:t>
              </a:r>
              <a:endParaRPr b="1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"/>
            <p:cNvSpPr/>
            <p:nvPr/>
          </p:nvSpPr>
          <p:spPr>
            <a:xfrm>
              <a:off x="1060305" y="1929383"/>
              <a:ext cx="128573" cy="127757"/>
            </a:xfrm>
            <a:prstGeom prst="triangle">
              <a:avLst>
                <a:gd fmla="val 50000" name="adj"/>
              </a:avLst>
            </a:prstGeom>
            <a:solidFill>
              <a:srgbClr val="FF0000"/>
            </a:solidFill>
            <a:ln cap="flat" cmpd="sng" w="9525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1"/>
          <p:cNvGrpSpPr/>
          <p:nvPr/>
        </p:nvGrpSpPr>
        <p:grpSpPr>
          <a:xfrm>
            <a:off x="376779" y="3743045"/>
            <a:ext cx="3895792" cy="2898269"/>
            <a:chOff x="4570777" y="983503"/>
            <a:chExt cx="4285371" cy="3188096"/>
          </a:xfrm>
        </p:grpSpPr>
        <p:pic>
          <p:nvPicPr>
            <p:cNvPr id="358" name="Google Shape;358;p1"/>
            <p:cNvPicPr preferRelativeResize="0"/>
            <p:nvPr/>
          </p:nvPicPr>
          <p:blipFill rotWithShape="1">
            <a:blip r:embed="rId8">
              <a:alphaModFix/>
            </a:blip>
            <a:srcRect b="0" l="0" r="0" t="4458"/>
            <a:stretch/>
          </p:blipFill>
          <p:spPr>
            <a:xfrm>
              <a:off x="4570777" y="983503"/>
              <a:ext cx="3833474" cy="3160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p1"/>
            <p:cNvSpPr/>
            <p:nvPr/>
          </p:nvSpPr>
          <p:spPr>
            <a:xfrm>
              <a:off x="4612831" y="3866900"/>
              <a:ext cx="2289176" cy="304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MISR Plume Heights (ASL)</a:t>
              </a:r>
              <a:endParaRPr/>
            </a:p>
          </p:txBody>
        </p:sp>
        <p:pic>
          <p:nvPicPr>
            <p:cNvPr id="360" name="Google Shape;360;p1"/>
            <p:cNvPicPr preferRelativeResize="0"/>
            <p:nvPr/>
          </p:nvPicPr>
          <p:blipFill rotWithShape="1">
            <a:blip r:embed="rId8">
              <a:alphaModFix/>
            </a:blip>
            <a:srcRect b="35171" l="94136" r="0" t="38100"/>
            <a:stretch/>
          </p:blipFill>
          <p:spPr>
            <a:xfrm>
              <a:off x="8188242" y="1326485"/>
              <a:ext cx="667906" cy="26270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1" name="Google Shape;361;p1"/>
          <p:cNvSpPr txBox="1"/>
          <p:nvPr/>
        </p:nvSpPr>
        <p:spPr>
          <a:xfrm>
            <a:off x="4485209" y="1474520"/>
            <a:ext cx="274244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explosive eruption of </a:t>
            </a:r>
            <a:r>
              <a:rPr b="1" i="1" lang="en-US" sz="1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Soufriere volcano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began on 9 April 2021. On 10 April MISR observed a </a:t>
            </a:r>
            <a:r>
              <a:rPr b="1" i="1" lang="en-US" sz="1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 plume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the volcano, reaching an </a:t>
            </a:r>
            <a:r>
              <a:rPr b="1" i="1" lang="en-US" sz="1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altitude of ~18-20 km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its core, with fringes transported at </a:t>
            </a:r>
            <a:r>
              <a:rPr b="1" i="1" lang="en-US" sz="1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~12 km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The plume was transported to the </a:t>
            </a:r>
            <a:r>
              <a:rPr b="1" i="1" lang="en-US" sz="1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east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significant lateral spreading. Visual characteristics indicate </a:t>
            </a:r>
            <a:r>
              <a:rPr b="1" i="1" lang="en-US" sz="1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ash</a:t>
            </a:r>
            <a:r>
              <a:rPr b="1" i="1" lang="en-US" sz="1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components. Activity continued for at least several more days, with ongoing eruptions potentially causing </a:t>
            </a:r>
            <a:r>
              <a:rPr b="1" i="1" lang="en-US" sz="1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regional hazards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b="1" i="1" lang="en-US" sz="1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populations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1" i="1" lang="en-US" sz="1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aviation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0" i="0" sz="1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"/>
          <p:cNvSpPr/>
          <p:nvPr/>
        </p:nvSpPr>
        <p:spPr>
          <a:xfrm>
            <a:off x="2139950" y="260350"/>
            <a:ext cx="7923213" cy="101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mes New Roman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Timeline of Plume Observations </a:t>
            </a:r>
            <a:r>
              <a:rPr b="0" i="0" lang="en-US" sz="3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1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Holuhraun</a:t>
            </a:r>
            <a:r>
              <a:rPr b="0" i="0" lang="en-US" sz="3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b="0" i="1" lang="en-US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Aug 2014-Feb 2015 </a:t>
            </a:r>
            <a:endParaRPr b="0" i="1" sz="2400" u="none" cap="none" strike="noStrike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68" name="Google Shape;36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550" y="1485900"/>
            <a:ext cx="8410575" cy="50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"/>
          <p:cNvSpPr txBox="1"/>
          <p:nvPr/>
        </p:nvSpPr>
        <p:spPr>
          <a:xfrm>
            <a:off x="8874125" y="2081213"/>
            <a:ext cx="2951163" cy="38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ct val="109936"/>
              <a:buFont typeface="Times New Roman"/>
              <a:buNone/>
            </a:pPr>
            <a:r>
              <a:rPr b="0" i="0" lang="en-US" sz="1729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Multi-sensor eruption assessment </a:t>
            </a:r>
            <a:endParaRPr b="1" i="1" sz="1729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Times New Roman"/>
              <a:buNone/>
            </a:pPr>
            <a:r>
              <a:rPr b="1" i="1" lang="en-US" sz="17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Particle properties relatively constant </a:t>
            </a:r>
            <a:r>
              <a:rPr b="0" i="0" lang="en-US" sz="1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the eruption progressed </a:t>
            </a:r>
            <a:r>
              <a:rPr b="0" i="0" lang="en-US" sz="13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(minor variations due to cloud contamination)</a:t>
            </a:r>
            <a:endParaRPr/>
          </a:p>
          <a:p>
            <a:pPr indent="-349284" lvl="1" marL="806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⚫"/>
            </a:pPr>
            <a:r>
              <a:rPr b="0" i="0" lang="en-US" sz="1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Retrievals dominated by </a:t>
            </a:r>
            <a:r>
              <a:rPr b="1" i="1" lang="en-US" sz="17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small, spherical, non-absorbing </a:t>
            </a:r>
            <a:r>
              <a:rPr b="0" i="0" lang="en-US" sz="1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components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Times New Roman"/>
              <a:buNone/>
            </a:pPr>
            <a:r>
              <a:rPr b="0" i="0" lang="en-US" sz="1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the eruption progressed there were </a:t>
            </a:r>
            <a:r>
              <a:rPr b="1" i="1" lang="en-US" sz="17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decreases</a:t>
            </a:r>
            <a:r>
              <a:rPr b="0" i="0" lang="en-US" sz="1700" u="none" cap="none" strike="noStrik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1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in:</a:t>
            </a:r>
            <a:endParaRPr/>
          </a:p>
          <a:p>
            <a:pPr indent="-349284" lvl="1" marL="806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⚫"/>
            </a:pPr>
            <a:r>
              <a:rPr b="0" i="0" lang="en-US" sz="1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plume detection and height </a:t>
            </a:r>
            <a:endParaRPr/>
          </a:p>
          <a:p>
            <a:pPr indent="-349284" lvl="1" marL="806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⚫"/>
            </a:pPr>
            <a:r>
              <a:rPr b="0" i="0" lang="en-US" sz="1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b="0" baseline="-25000" i="0" lang="en-US" sz="1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b="0" i="0" lang="en-US" sz="1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emission </a:t>
            </a:r>
            <a:endParaRPr/>
          </a:p>
          <a:p>
            <a:pPr indent="-349284" lvl="1" marL="8064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Noto Sans Symbols"/>
              <a:buChar char="⚫"/>
            </a:pPr>
            <a:r>
              <a:rPr b="0" i="0" lang="en-US" sz="1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lava flow detection 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DB7D7"/>
              </a:buClr>
              <a:buSzPct val="110000"/>
              <a:buFont typeface="Times New Roman"/>
              <a:buNone/>
            </a:pPr>
            <a:r>
              <a:rPr b="0" i="0" lang="en-US" sz="1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 </a:t>
            </a:r>
            <a:r>
              <a:rPr b="1" i="1" lang="en-US" sz="17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higher thermal radiance </a:t>
            </a:r>
            <a:r>
              <a:rPr b="0" i="0" lang="en-US" sz="1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b="1" i="1" lang="en-US" sz="17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17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 flow area</a:t>
            </a:r>
            <a:r>
              <a:rPr b="0" i="0" lang="en-US" sz="17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17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 observed at Eyjafjallajökull </a:t>
            </a: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10153650" y="6567488"/>
            <a:ext cx="18954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</a:pPr>
            <a:r>
              <a:rPr b="0" i="1" lang="en-US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Flower &amp; Kahn JGR., 2020</a:t>
            </a:r>
            <a:endParaRPr b="0" i="0" sz="1200" u="none" cap="none" strike="noStrike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"/>
          <p:cNvSpPr txBox="1"/>
          <p:nvPr/>
        </p:nvSpPr>
        <p:spPr>
          <a:xfrm>
            <a:off x="2708275" y="295275"/>
            <a:ext cx="6775450" cy="800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Williams Flats Fire Complex, Washington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06 August 2019 (FIREX-AQ Campaign)</a:t>
            </a:r>
            <a:endParaRPr/>
          </a:p>
        </p:txBody>
      </p:sp>
      <p:sp>
        <p:nvSpPr>
          <p:cNvPr id="377" name="Google Shape;377;p3"/>
          <p:cNvSpPr txBox="1"/>
          <p:nvPr/>
        </p:nvSpPr>
        <p:spPr>
          <a:xfrm>
            <a:off x="9850438" y="6518275"/>
            <a:ext cx="2355850" cy="27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"/>
              <a:buNone/>
            </a:pPr>
            <a:r>
              <a:rPr b="0" i="1" lang="en-US" sz="12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Junghenn-Noyes, Kahn, et al. 2020</a:t>
            </a:r>
            <a:endParaRPr b="0" i="0" sz="1200" u="none" cap="none" strike="noStrike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378" name="Google Shape;378;p3"/>
          <p:cNvGrpSpPr/>
          <p:nvPr/>
        </p:nvGrpSpPr>
        <p:grpSpPr>
          <a:xfrm>
            <a:off x="4543425" y="4489450"/>
            <a:ext cx="3143250" cy="1962150"/>
            <a:chOff x="4654007" y="4332353"/>
            <a:chExt cx="3151000" cy="2379627"/>
          </a:xfrm>
        </p:grpSpPr>
        <p:pic>
          <p:nvPicPr>
            <p:cNvPr descr="A close up of a map&#10;&#10;Description automatically generated" id="379" name="Google Shape;379;p3"/>
            <p:cNvPicPr preferRelativeResize="0"/>
            <p:nvPr/>
          </p:nvPicPr>
          <p:blipFill rotWithShape="1">
            <a:blip r:embed="rId3">
              <a:alphaModFix/>
            </a:blip>
            <a:srcRect b="9296" l="6972" r="10785" t="9962"/>
            <a:stretch/>
          </p:blipFill>
          <p:spPr>
            <a:xfrm>
              <a:off x="4654007" y="4332353"/>
              <a:ext cx="3151000" cy="2379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3"/>
            <p:cNvSpPr txBox="1"/>
            <p:nvPr/>
          </p:nvSpPr>
          <p:spPr>
            <a:xfrm>
              <a:off x="5253801" y="4392792"/>
              <a:ext cx="2119471" cy="3694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ANG ~ 1/particle size</a:t>
              </a:r>
              <a:endParaRPr/>
            </a:p>
          </p:txBody>
        </p:sp>
      </p:grpSp>
      <p:grpSp>
        <p:nvGrpSpPr>
          <p:cNvPr id="381" name="Google Shape;381;p3"/>
          <p:cNvGrpSpPr/>
          <p:nvPr/>
        </p:nvGrpSpPr>
        <p:grpSpPr>
          <a:xfrm>
            <a:off x="8578850" y="1793875"/>
            <a:ext cx="3144838" cy="1963738"/>
            <a:chOff x="8769095" y="1360956"/>
            <a:chExt cx="3151001" cy="2379627"/>
          </a:xfrm>
        </p:grpSpPr>
        <p:pic>
          <p:nvPicPr>
            <p:cNvPr descr="A screenshot of a cell phone&#10;&#10;Description automatically generated" id="382" name="Google Shape;382;p3"/>
            <p:cNvPicPr preferRelativeResize="0"/>
            <p:nvPr/>
          </p:nvPicPr>
          <p:blipFill rotWithShape="1">
            <a:blip r:embed="rId4">
              <a:alphaModFix/>
            </a:blip>
            <a:srcRect b="9296" l="7284" r="10474" t="9962"/>
            <a:stretch/>
          </p:blipFill>
          <p:spPr>
            <a:xfrm>
              <a:off x="8769095" y="1360956"/>
              <a:ext cx="3151001" cy="2379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3" name="Google Shape;383;p3"/>
            <p:cNvSpPr txBox="1"/>
            <p:nvPr/>
          </p:nvSpPr>
          <p:spPr>
            <a:xfrm>
              <a:off x="9252405" y="1423989"/>
              <a:ext cx="2455159" cy="369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SSA ~ particle brightness</a:t>
              </a:r>
              <a:endParaRPr/>
            </a:p>
          </p:txBody>
        </p:sp>
      </p:grpSp>
      <p:grpSp>
        <p:nvGrpSpPr>
          <p:cNvPr id="384" name="Google Shape;384;p3"/>
          <p:cNvGrpSpPr/>
          <p:nvPr/>
        </p:nvGrpSpPr>
        <p:grpSpPr>
          <a:xfrm>
            <a:off x="488950" y="4414838"/>
            <a:ext cx="3144838" cy="1962150"/>
            <a:chOff x="281776" y="4082395"/>
            <a:chExt cx="3151000" cy="2379627"/>
          </a:xfrm>
        </p:grpSpPr>
        <p:pic>
          <p:nvPicPr>
            <p:cNvPr descr="A screenshot of a cell phone&#10;&#10;Description automatically generated" id="385" name="Google Shape;385;p3"/>
            <p:cNvPicPr preferRelativeResize="0"/>
            <p:nvPr/>
          </p:nvPicPr>
          <p:blipFill rotWithShape="1">
            <a:blip r:embed="rId5">
              <a:alphaModFix/>
            </a:blip>
            <a:srcRect b="9070" l="7097" r="12102" t="11600"/>
            <a:stretch/>
          </p:blipFill>
          <p:spPr>
            <a:xfrm>
              <a:off x="281776" y="4082395"/>
              <a:ext cx="3151000" cy="2379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p3"/>
            <p:cNvSpPr txBox="1"/>
            <p:nvPr/>
          </p:nvSpPr>
          <p:spPr>
            <a:xfrm>
              <a:off x="916697" y="4123975"/>
              <a:ext cx="2022801" cy="335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rPr>
                <a:t>Black Smoke AOD Fraction</a:t>
              </a:r>
              <a:endParaRPr/>
            </a:p>
          </p:txBody>
        </p:sp>
        <p:cxnSp>
          <p:nvCxnSpPr>
            <p:cNvPr id="387" name="Google Shape;387;p3"/>
            <p:cNvCxnSpPr/>
            <p:nvPr/>
          </p:nvCxnSpPr>
          <p:spPr>
            <a:xfrm rot="10800000">
              <a:off x="1858580" y="5250717"/>
              <a:ext cx="199050" cy="616683"/>
            </a:xfrm>
            <a:prstGeom prst="straightConnector1">
              <a:avLst/>
            </a:prstGeom>
            <a:noFill/>
            <a:ln cap="flat" cmpd="sng" w="57150">
              <a:solidFill>
                <a:srgbClr val="7030A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88" name="Google Shape;388;p3"/>
            <p:cNvCxnSpPr/>
            <p:nvPr/>
          </p:nvCxnSpPr>
          <p:spPr>
            <a:xfrm flipH="1" rot="10800000">
              <a:off x="762000" y="5036025"/>
              <a:ext cx="323170" cy="484933"/>
            </a:xfrm>
            <a:prstGeom prst="straightConnector1">
              <a:avLst/>
            </a:prstGeom>
            <a:noFill/>
            <a:ln cap="flat" cmpd="sng" w="57150">
              <a:solidFill>
                <a:srgbClr val="7030A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89" name="Google Shape;389;p3"/>
          <p:cNvGrpSpPr/>
          <p:nvPr/>
        </p:nvGrpSpPr>
        <p:grpSpPr>
          <a:xfrm>
            <a:off x="8478838" y="4273550"/>
            <a:ext cx="3236912" cy="2111375"/>
            <a:chOff x="8733764" y="3909813"/>
            <a:chExt cx="3242589" cy="2559182"/>
          </a:xfrm>
        </p:grpSpPr>
        <p:grpSp>
          <p:nvGrpSpPr>
            <p:cNvPr id="390" name="Google Shape;390;p3"/>
            <p:cNvGrpSpPr/>
            <p:nvPr/>
          </p:nvGrpSpPr>
          <p:grpSpPr>
            <a:xfrm>
              <a:off x="8733764" y="3909813"/>
              <a:ext cx="3242589" cy="2559182"/>
              <a:chOff x="8733764" y="3909813"/>
              <a:chExt cx="3242589" cy="2559182"/>
            </a:xfrm>
          </p:grpSpPr>
          <p:pic>
            <p:nvPicPr>
              <p:cNvPr descr="A picture containing screenshot&#10;&#10;Description automatically generated" id="391" name="Google Shape;391;p3"/>
              <p:cNvPicPr preferRelativeResize="0"/>
              <p:nvPr/>
            </p:nvPicPr>
            <p:blipFill rotWithShape="1">
              <a:blip r:embed="rId6">
                <a:alphaModFix/>
              </a:blip>
              <a:srcRect b="9894" l="0" r="0" t="8646"/>
              <a:stretch/>
            </p:blipFill>
            <p:spPr>
              <a:xfrm>
                <a:off x="8733764" y="3909813"/>
                <a:ext cx="3242589" cy="255918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2" name="Google Shape;392;p3"/>
              <p:cNvSpPr txBox="1"/>
              <p:nvPr/>
            </p:nvSpPr>
            <p:spPr>
              <a:xfrm>
                <a:off x="9314524" y="3913610"/>
                <a:ext cx="2087914" cy="335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Times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rPr>
                  <a:t>Brown Smoke AOD Fraction</a:t>
                </a:r>
                <a:endParaRPr/>
              </a:p>
            </p:txBody>
          </p:sp>
        </p:grpSp>
        <p:cxnSp>
          <p:nvCxnSpPr>
            <p:cNvPr id="393" name="Google Shape;393;p3"/>
            <p:cNvCxnSpPr/>
            <p:nvPr/>
          </p:nvCxnSpPr>
          <p:spPr>
            <a:xfrm>
              <a:off x="9806503" y="4211041"/>
              <a:ext cx="376243" cy="289124"/>
            </a:xfrm>
            <a:prstGeom prst="straightConnector1">
              <a:avLst/>
            </a:prstGeom>
            <a:noFill/>
            <a:ln cap="flat" cmpd="sng" w="57150">
              <a:solidFill>
                <a:srgbClr val="FE584B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94" name="Google Shape;394;p3"/>
          <p:cNvGrpSpPr/>
          <p:nvPr/>
        </p:nvGrpSpPr>
        <p:grpSpPr>
          <a:xfrm>
            <a:off x="2800350" y="725488"/>
            <a:ext cx="6230938" cy="4044950"/>
            <a:chOff x="-528375" y="2063321"/>
            <a:chExt cx="7552944" cy="5394959"/>
          </a:xfrm>
        </p:grpSpPr>
        <p:pic>
          <p:nvPicPr>
            <p:cNvPr descr="A picture containing photo, screen, monitor, computer&#10;&#10;Description automatically generated" id="395" name="Google Shape;395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528375" y="2063321"/>
              <a:ext cx="7552944" cy="5394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Google Shape;396;p3"/>
            <p:cNvSpPr txBox="1"/>
            <p:nvPr/>
          </p:nvSpPr>
          <p:spPr>
            <a:xfrm>
              <a:off x="2829558" y="4320396"/>
              <a:ext cx="671586" cy="307012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900"/>
                <a:buFont typeface="Helvetica Neue"/>
                <a:buNone/>
              </a:pPr>
              <a:r>
                <a:rPr b="0" i="0" lang="en-US" sz="900" u="none" cap="none" strike="noStrike">
                  <a:solidFill>
                    <a:srgbClr val="59595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II</a:t>
              </a:r>
              <a:endParaRPr/>
            </a:p>
          </p:txBody>
        </p:sp>
        <p:sp>
          <p:nvSpPr>
            <p:cNvPr id="397" name="Google Shape;397;p3"/>
            <p:cNvSpPr txBox="1"/>
            <p:nvPr/>
          </p:nvSpPr>
          <p:spPr>
            <a:xfrm>
              <a:off x="1723076" y="4532129"/>
              <a:ext cx="219372" cy="37265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900"/>
                <a:buFont typeface="Helvetica Neue"/>
                <a:buNone/>
              </a:pPr>
              <a:r>
                <a:rPr b="0" i="0" lang="en-US" sz="900" u="none" cap="none" strike="noStrike">
                  <a:solidFill>
                    <a:srgbClr val="59595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</a:t>
              </a:r>
              <a:endParaRPr/>
            </a:p>
          </p:txBody>
        </p:sp>
        <p:sp>
          <p:nvSpPr>
            <p:cNvPr id="398" name="Google Shape;398;p3"/>
            <p:cNvSpPr txBox="1"/>
            <p:nvPr/>
          </p:nvSpPr>
          <p:spPr>
            <a:xfrm>
              <a:off x="4161186" y="4515190"/>
              <a:ext cx="536884" cy="307012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900"/>
                <a:buFont typeface="Helvetica Neue"/>
                <a:buNone/>
              </a:pPr>
              <a:r>
                <a:rPr b="0" i="0" lang="en-US" sz="900" u="none" cap="none" strike="noStrike">
                  <a:solidFill>
                    <a:srgbClr val="59595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III</a:t>
              </a:r>
              <a:endParaRPr/>
            </a:p>
          </p:txBody>
        </p:sp>
        <p:sp>
          <p:nvSpPr>
            <p:cNvPr id="399" name="Google Shape;399;p3"/>
            <p:cNvSpPr txBox="1"/>
            <p:nvPr/>
          </p:nvSpPr>
          <p:spPr>
            <a:xfrm>
              <a:off x="852635" y="3446142"/>
              <a:ext cx="1302519" cy="30784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900"/>
                <a:buFont typeface="Helvetica Neue"/>
                <a:buNone/>
              </a:pPr>
              <a:r>
                <a:rPr b="0" i="0" lang="en-US" sz="900" u="none" cap="none" strike="noStrike">
                  <a:solidFill>
                    <a:srgbClr val="59595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~33 mins aged</a:t>
              </a:r>
              <a:endParaRPr/>
            </a:p>
          </p:txBody>
        </p:sp>
        <p:cxnSp>
          <p:nvCxnSpPr>
            <p:cNvPr id="400" name="Google Shape;400;p3"/>
            <p:cNvCxnSpPr>
              <a:stCxn id="399" idx="2"/>
            </p:cNvCxnSpPr>
            <p:nvPr/>
          </p:nvCxnSpPr>
          <p:spPr>
            <a:xfrm>
              <a:off x="1503895" y="3753983"/>
              <a:ext cx="521400" cy="3450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401" name="Google Shape;401;p3"/>
            <p:cNvSpPr txBox="1"/>
            <p:nvPr/>
          </p:nvSpPr>
          <p:spPr>
            <a:xfrm>
              <a:off x="2269072" y="3447535"/>
              <a:ext cx="1356375" cy="30784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900"/>
                <a:buFont typeface="Helvetica Neue"/>
                <a:buNone/>
              </a:pPr>
              <a:r>
                <a:rPr b="0" i="0" lang="en-US" sz="900" u="none" cap="none" strike="noStrike">
                  <a:solidFill>
                    <a:srgbClr val="59595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~140 mins aged</a:t>
              </a:r>
              <a:endParaRPr/>
            </a:p>
          </p:txBody>
        </p:sp>
        <p:sp>
          <p:nvSpPr>
            <p:cNvPr id="402" name="Google Shape;402;p3"/>
            <p:cNvSpPr txBox="1"/>
            <p:nvPr/>
          </p:nvSpPr>
          <p:spPr>
            <a:xfrm>
              <a:off x="2746812" y="4896310"/>
              <a:ext cx="671587" cy="30913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900"/>
                <a:buFont typeface="Helvetica Neue"/>
                <a:buNone/>
              </a:pPr>
              <a:r>
                <a:rPr b="0" i="0" lang="en-US" sz="900" u="none" cap="none" strike="noStrike">
                  <a:solidFill>
                    <a:srgbClr val="59595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IV</a:t>
              </a:r>
              <a:endParaRPr/>
            </a:p>
          </p:txBody>
        </p:sp>
        <p:cxnSp>
          <p:nvCxnSpPr>
            <p:cNvPr id="403" name="Google Shape;403;p3"/>
            <p:cNvCxnSpPr>
              <a:stCxn id="401" idx="2"/>
            </p:cNvCxnSpPr>
            <p:nvPr/>
          </p:nvCxnSpPr>
          <p:spPr>
            <a:xfrm>
              <a:off x="2947260" y="3755376"/>
              <a:ext cx="794700" cy="3939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404" name="Google Shape;404;p3"/>
            <p:cNvSpPr txBox="1"/>
            <p:nvPr/>
          </p:nvSpPr>
          <p:spPr>
            <a:xfrm>
              <a:off x="4087439" y="3446396"/>
              <a:ext cx="1356375" cy="30784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900"/>
                <a:buFont typeface="Helvetica Neue"/>
                <a:buNone/>
              </a:pPr>
              <a:r>
                <a:rPr b="0" i="0" lang="en-US" sz="900" u="none" cap="none" strike="noStrike">
                  <a:solidFill>
                    <a:srgbClr val="59595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~200 mins aged</a:t>
              </a:r>
              <a:endParaRPr/>
            </a:p>
          </p:txBody>
        </p:sp>
        <p:cxnSp>
          <p:nvCxnSpPr>
            <p:cNvPr id="405" name="Google Shape;405;p3"/>
            <p:cNvCxnSpPr/>
            <p:nvPr/>
          </p:nvCxnSpPr>
          <p:spPr>
            <a:xfrm>
              <a:off x="4821226" y="3723308"/>
              <a:ext cx="96216" cy="108619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406" name="Google Shape;406;p3"/>
            <p:cNvSpPr txBox="1"/>
            <p:nvPr/>
          </p:nvSpPr>
          <p:spPr>
            <a:xfrm>
              <a:off x="3193254" y="6247167"/>
              <a:ext cx="2861460" cy="408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Times"/>
                <a:buNone/>
              </a:pPr>
              <a:r>
                <a:rPr b="1" i="0" lang="en-US" sz="1050" u="none" cap="none" strike="noStrike">
                  <a:solidFill>
                    <a:srgbClr val="FFFFFF"/>
                  </a:solidFill>
                  <a:latin typeface="Times"/>
                  <a:ea typeface="Times"/>
                  <a:cs typeface="Times"/>
                  <a:sym typeface="Times"/>
                </a:rPr>
                <a:t>Terra/MODIS 19:07 UTC</a:t>
              </a:r>
              <a:endParaRPr/>
            </a:p>
          </p:txBody>
        </p:sp>
      </p:grpSp>
      <p:sp>
        <p:nvSpPr>
          <p:cNvPr id="407" name="Google Shape;407;p3"/>
          <p:cNvSpPr txBox="1"/>
          <p:nvPr/>
        </p:nvSpPr>
        <p:spPr>
          <a:xfrm>
            <a:off x="273050" y="2405063"/>
            <a:ext cx="2638425" cy="161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• Oxidation progressively along plume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"/>
              <a:buNone/>
            </a:pPr>
            <a:r>
              <a:t/>
            </a:r>
            <a:endParaRPr b="0" i="0" sz="300" u="none" cap="none" strike="noStrike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• Region II: Coagulation or hydration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"/>
              <a:buNone/>
            </a:pPr>
            <a:r>
              <a:t/>
            </a:r>
            <a:endParaRPr b="0" i="0" sz="300" u="none" cap="none" strike="noStrike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• Region III: Gravitational settling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"/>
              <a:buNone/>
            </a:pPr>
            <a:r>
              <a:t/>
            </a:r>
            <a:endParaRPr b="0" i="0" sz="300" u="none" cap="none" strike="noStrike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• Region IV: More BC from SW fire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"/>
              <a:buNone/>
            </a:pPr>
            <a:r>
              <a:t/>
            </a:r>
            <a:endParaRPr b="0" i="0" sz="300" u="none" cap="none" strike="noStrike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• Validated w/FIREX </a:t>
            </a:r>
            <a:r>
              <a:rPr b="0" i="1" lang="en-US" sz="12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in situ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data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"/>
              <a:buNone/>
            </a:pPr>
            <a:r>
              <a:t/>
            </a:r>
            <a:endParaRPr b="0" i="0" sz="300" u="none" cap="none" strike="noStrike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• Can now use MISR data globally,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      where field data are lacking</a:t>
            </a:r>
            <a:endParaRPr/>
          </a:p>
        </p:txBody>
      </p:sp>
      <p:sp>
        <p:nvSpPr>
          <p:cNvPr id="408" name="Google Shape;408;p3"/>
          <p:cNvSpPr txBox="1"/>
          <p:nvPr/>
        </p:nvSpPr>
        <p:spPr>
          <a:xfrm>
            <a:off x="127000" y="1681163"/>
            <a:ext cx="300355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From </a:t>
            </a:r>
            <a:r>
              <a:rPr b="1" i="1" lang="en-US" sz="18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Particle Type</a:t>
            </a:r>
            <a:r>
              <a:rPr b="0" i="0" lang="en-US" sz="18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, can infer: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"/>
              <a:buNone/>
            </a:pPr>
            <a:r>
              <a:rPr b="1" i="1" lang="en-US" sz="1800" u="none" cap="none" strike="noStrik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Processes</a:t>
            </a:r>
            <a:r>
              <a:rPr b="0" i="0" lang="en-US" sz="18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rPr>
              <a:t> &amp; </a:t>
            </a:r>
            <a:r>
              <a:rPr b="1" i="1" lang="en-US" sz="1800" u="none" cap="none" strike="noStrik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Timescales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"/>
          <p:cNvSpPr txBox="1"/>
          <p:nvPr/>
        </p:nvSpPr>
        <p:spPr>
          <a:xfrm>
            <a:off x="4528904" y="3075057"/>
            <a:ext cx="3134191" cy="707886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Backup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"/>
          <p:cNvSpPr txBox="1"/>
          <p:nvPr/>
        </p:nvSpPr>
        <p:spPr>
          <a:xfrm>
            <a:off x="377706" y="530577"/>
            <a:ext cx="1164248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Variables of Interest will depend on the composition and elevation of the eruption plume…</a:t>
            </a:r>
            <a:endParaRPr/>
          </a:p>
        </p:txBody>
      </p:sp>
      <p:sp>
        <p:nvSpPr>
          <p:cNvPr id="419" name="Google Shape;419;p5"/>
          <p:cNvSpPr txBox="1"/>
          <p:nvPr/>
        </p:nvSpPr>
        <p:spPr>
          <a:xfrm flipH="1">
            <a:off x="3049201" y="1410549"/>
            <a:ext cx="6093598" cy="2139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TEMPO Variables Likely of Use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Aerosol: AOD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AAOD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UV-AI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Plume Height: UV-B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 </a:t>
            </a:r>
            <a:r>
              <a:rPr b="1"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Volcanic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Gases: SO</a:t>
            </a:r>
            <a:r>
              <a:rPr b="1" baseline="-25000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</a:t>
            </a:r>
            <a:r>
              <a:rPr b="1" baseline="-25000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 </a:t>
            </a:r>
            <a:r>
              <a:rPr b="1"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Wildfire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Gases: H</a:t>
            </a:r>
            <a:r>
              <a:rPr b="1" baseline="-25000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C=O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(Formaldehyde);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possibly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baseline="-25000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1" baseline="-25000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="1" baseline="-25000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(Glyoxal) 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20" name="Google Shape;420;p5"/>
          <p:cNvSpPr txBox="1"/>
          <p:nvPr/>
        </p:nvSpPr>
        <p:spPr>
          <a:xfrm>
            <a:off x="2727738" y="4148525"/>
            <a:ext cx="6736524" cy="1461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Other Space-based Resources Likely to Contribute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Fire, Volcano </a:t>
            </a:r>
            <a:r>
              <a:rPr b="1" lang="en-US" sz="1800" u="sng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Hotspots</a:t>
            </a:r>
            <a:r>
              <a:rPr b="1"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MODIS/VIIRS 4-micron thermal anomaly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Aerosol Particle </a:t>
            </a:r>
            <a:r>
              <a:rPr b="1" lang="en-US" sz="1800" u="sng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Size</a:t>
            </a:r>
            <a:r>
              <a:rPr b="1"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b="1" lang="en-US" sz="1800" u="sng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Shape</a:t>
            </a:r>
            <a:r>
              <a:rPr b="1"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(ash/sulfate): MISR; PACE HARP-2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Plume </a:t>
            </a:r>
            <a:r>
              <a:rPr b="1" lang="en-US" sz="1800" u="sng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Extent</a:t>
            </a:r>
            <a:r>
              <a:rPr b="1"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; </a:t>
            </a:r>
            <a:r>
              <a:rPr b="1" lang="en-US" sz="1800" u="sng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Height</a:t>
            </a:r>
            <a:r>
              <a:rPr b="1"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; Particle </a:t>
            </a:r>
            <a:r>
              <a:rPr b="1" lang="en-US" sz="1800" u="sng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Properties</a:t>
            </a:r>
            <a:r>
              <a:rPr b="1"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GOES ABIs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"/>
          <p:cNvSpPr txBox="1"/>
          <p:nvPr/>
        </p:nvSpPr>
        <p:spPr>
          <a:xfrm>
            <a:off x="0" y="-159082"/>
            <a:ext cx="12192000" cy="1722230"/>
          </a:xfrm>
          <a:prstGeom prst="rect">
            <a:avLst/>
          </a:prstGeom>
          <a:noFill/>
          <a:ln>
            <a:noFill/>
          </a:ln>
        </p:spPr>
        <p:txBody>
          <a:bodyPr anchorCtr="0" anchor="t" bIns="250800" lIns="501600" spcFirstLastPara="1" rIns="501600" wrap="square" tIns="2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C31A"/>
              </a:buClr>
              <a:buSzPts val="2800"/>
              <a:buFont typeface="Helvetica Neue"/>
              <a:buNone/>
            </a:pPr>
            <a:r>
              <a:rPr b="1" i="1" lang="en-US" sz="2800" u="none" cap="none" strike="noStrike">
                <a:solidFill>
                  <a:srgbClr val="2AC31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Green Paper – </a:t>
            </a:r>
            <a:r>
              <a:rPr b="1" i="1" lang="en-US" sz="2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Central American Volcanic Plumes:</a:t>
            </a:r>
            <a:r>
              <a:rPr b="1" i="1" lang="en-US" sz="24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None/>
            </a:pPr>
            <a:r>
              <a:rPr b="1" i="1" lang="en-US" sz="20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TEMPO High-Temporal-Resolution Aerosol &amp; Gas Observations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t/>
            </a:r>
            <a:endParaRPr b="1" i="1" sz="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b="1" i="1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Ralph Kahn</a:t>
            </a:r>
            <a:r>
              <a:rPr b="1" baseline="30000" i="1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="1" i="1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Verity Flower</a:t>
            </a:r>
            <a:r>
              <a:rPr b="1" baseline="30000" i="1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1" i="1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James Limbacher</a:t>
            </a:r>
            <a:r>
              <a:rPr b="1" baseline="30000" i="1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="1" i="1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Kathleen McKee</a:t>
            </a:r>
            <a:r>
              <a:rPr b="1" baseline="30000" i="1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b="1" i="1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Katherine Noyes</a:t>
            </a:r>
            <a:r>
              <a:rPr b="1" baseline="30000" i="1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="1" i="1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Aaron Naeger</a:t>
            </a:r>
            <a:r>
              <a:rPr b="1" baseline="30000" i="1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b="1" baseline="30000" i="1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Helvetica Neue"/>
              <a:buNone/>
            </a:pPr>
            <a:r>
              <a:rPr b="1" baseline="30000" i="1" lang="en-US" sz="10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="1" i="1" lang="en-US" sz="10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NASA Goddard Space Flight Center, </a:t>
            </a:r>
            <a:r>
              <a:rPr b="1" baseline="30000" i="1" lang="en-US" sz="10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1" i="1" lang="en-US" sz="10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U. of Stirling, </a:t>
            </a:r>
            <a:r>
              <a:rPr b="1" baseline="30000" i="1" lang="en-US" sz="10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="1" i="1" lang="en-US" sz="10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NOAA, </a:t>
            </a:r>
            <a:r>
              <a:rPr b="1" baseline="30000" i="1" lang="en-US" sz="10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b="1" i="1" lang="en-US" sz="10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Vanderbilt U., </a:t>
            </a:r>
            <a:r>
              <a:rPr b="1" baseline="30000" i="1" lang="en-US" sz="10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b="1" i="1" lang="en-US" sz="10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U. Alabama Huntsville</a:t>
            </a:r>
            <a:endParaRPr/>
          </a:p>
        </p:txBody>
      </p:sp>
      <p:grpSp>
        <p:nvGrpSpPr>
          <p:cNvPr id="427" name="Google Shape;427;p6"/>
          <p:cNvGrpSpPr/>
          <p:nvPr/>
        </p:nvGrpSpPr>
        <p:grpSpPr>
          <a:xfrm>
            <a:off x="1479475" y="1563148"/>
            <a:ext cx="8303129" cy="4091854"/>
            <a:chOff x="1210533" y="2628760"/>
            <a:chExt cx="8303129" cy="4091854"/>
          </a:xfrm>
        </p:grpSpPr>
        <p:grpSp>
          <p:nvGrpSpPr>
            <p:cNvPr id="428" name="Google Shape;428;p6"/>
            <p:cNvGrpSpPr/>
            <p:nvPr/>
          </p:nvGrpSpPr>
          <p:grpSpPr>
            <a:xfrm>
              <a:off x="2678337" y="2628760"/>
              <a:ext cx="6835325" cy="4091854"/>
              <a:chOff x="186987" y="102870"/>
              <a:chExt cx="5753100" cy="4314825"/>
            </a:xfrm>
          </p:grpSpPr>
          <p:pic>
            <p:nvPicPr>
              <p:cNvPr descr="Map&#10;&#10;Description automatically generated" id="429" name="Google Shape;429;p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86987" y="102870"/>
                <a:ext cx="5753100" cy="43148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0" name="Google Shape;430;p6"/>
              <p:cNvSpPr/>
              <p:nvPr/>
            </p:nvSpPr>
            <p:spPr>
              <a:xfrm>
                <a:off x="577585" y="3816283"/>
                <a:ext cx="2340848" cy="562537"/>
              </a:xfrm>
              <a:prstGeom prst="rect">
                <a:avLst/>
              </a:prstGeom>
              <a:solidFill>
                <a:srgbClr val="B6FFF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1" name="Google Shape;431;p6"/>
              <p:cNvGrpSpPr/>
              <p:nvPr/>
            </p:nvGrpSpPr>
            <p:grpSpPr>
              <a:xfrm>
                <a:off x="617501" y="3855656"/>
                <a:ext cx="1844345" cy="523220"/>
                <a:chOff x="505292" y="6083320"/>
                <a:chExt cx="1691496" cy="523220"/>
              </a:xfrm>
            </p:grpSpPr>
            <p:sp>
              <p:nvSpPr>
                <p:cNvPr id="432" name="Google Shape;432;p6"/>
                <p:cNvSpPr txBox="1"/>
                <p:nvPr/>
              </p:nvSpPr>
              <p:spPr>
                <a:xfrm>
                  <a:off x="640080" y="6083320"/>
                  <a:ext cx="1556708" cy="52322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r>
                    <a:rPr b="0" i="0" lang="en-US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Eruption Observed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Calibri"/>
                    <a:buNone/>
                  </a:pPr>
                  <a:r>
                    <a:rPr b="0" i="0" lang="en-US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Eruption Credible</a:t>
                  </a:r>
                  <a:endParaRPr/>
                </a:p>
              </p:txBody>
            </p:sp>
            <p:sp>
              <p:nvSpPr>
                <p:cNvPr id="433" name="Google Shape;433;p6"/>
                <p:cNvSpPr/>
                <p:nvPr/>
              </p:nvSpPr>
              <p:spPr>
                <a:xfrm>
                  <a:off x="505292" y="6160542"/>
                  <a:ext cx="135227" cy="147486"/>
                </a:xfrm>
                <a:prstGeom prst="ellipse">
                  <a:avLst/>
                </a:prstGeom>
                <a:solidFill>
                  <a:srgbClr val="E53144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6"/>
                <p:cNvSpPr/>
                <p:nvPr/>
              </p:nvSpPr>
              <p:spPr>
                <a:xfrm>
                  <a:off x="511925" y="6365946"/>
                  <a:ext cx="135227" cy="147486"/>
                </a:xfrm>
                <a:prstGeom prst="ellipse">
                  <a:avLst/>
                </a:prstGeom>
                <a:solidFill>
                  <a:srgbClr val="EEED02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cxnSp>
          <p:nvCxnSpPr>
            <p:cNvPr id="435" name="Google Shape;435;p6"/>
            <p:cNvCxnSpPr/>
            <p:nvPr/>
          </p:nvCxnSpPr>
          <p:spPr>
            <a:xfrm>
              <a:off x="1995695" y="4918841"/>
              <a:ext cx="4236939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36" name="Google Shape;436;p6"/>
            <p:cNvSpPr txBox="1"/>
            <p:nvPr/>
          </p:nvSpPr>
          <p:spPr>
            <a:xfrm>
              <a:off x="1210533" y="4749613"/>
              <a:ext cx="8511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Times"/>
                <a:buNone/>
              </a:pPr>
              <a:r>
                <a:rPr b="1" i="1" lang="en-US" sz="1400" u="none" cap="none" strike="noStrike">
                  <a:solidFill>
                    <a:srgbClr val="FF0000"/>
                  </a:solidFill>
                  <a:latin typeface="Times"/>
                  <a:ea typeface="Times"/>
                  <a:cs typeface="Times"/>
                  <a:sym typeface="Times"/>
                </a:rPr>
                <a:t>17.5°N</a:t>
              </a:r>
              <a:endParaRPr/>
            </a:p>
          </p:txBody>
        </p:sp>
        <p:cxnSp>
          <p:nvCxnSpPr>
            <p:cNvPr id="437" name="Google Shape;437;p6"/>
            <p:cNvCxnSpPr/>
            <p:nvPr/>
          </p:nvCxnSpPr>
          <p:spPr>
            <a:xfrm>
              <a:off x="1995695" y="5167960"/>
              <a:ext cx="4550578" cy="0"/>
            </a:xfrm>
            <a:prstGeom prst="straightConnector1">
              <a:avLst/>
            </a:prstGeom>
            <a:noFill/>
            <a:ln cap="flat" cmpd="sng" w="3810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38" name="Google Shape;438;p6"/>
            <p:cNvSpPr txBox="1"/>
            <p:nvPr/>
          </p:nvSpPr>
          <p:spPr>
            <a:xfrm>
              <a:off x="1214258" y="5005435"/>
              <a:ext cx="83955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400"/>
                <a:buFont typeface="Times"/>
                <a:buNone/>
              </a:pPr>
              <a:r>
                <a:rPr b="1" i="1" lang="en-US" sz="1400" u="none" cap="none" strike="noStrike">
                  <a:solidFill>
                    <a:srgbClr val="00B050"/>
                  </a:solidFill>
                  <a:latin typeface="Times"/>
                  <a:ea typeface="Times"/>
                  <a:cs typeface="Times"/>
                  <a:sym typeface="Times"/>
                </a:rPr>
                <a:t>15.5°N</a:t>
              </a:r>
              <a:endParaRPr/>
            </a:p>
          </p:txBody>
        </p:sp>
      </p:grpSp>
      <p:sp>
        <p:nvSpPr>
          <p:cNvPr id="439" name="Google Shape;439;p6"/>
          <p:cNvSpPr txBox="1"/>
          <p:nvPr/>
        </p:nvSpPr>
        <p:spPr>
          <a:xfrm>
            <a:off x="1165898" y="5849321"/>
            <a:ext cx="9672587" cy="83099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"/>
              <a:buNone/>
            </a:pPr>
            <a:r>
              <a:rPr b="1" i="1" lang="en-US" sz="2400" u="none" cap="none" strike="noStrik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Can we extend the southmost scan operations even further,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"/>
              <a:buNone/>
            </a:pPr>
            <a:r>
              <a:rPr b="1" i="1" lang="en-US" sz="2400" u="none" cap="none" strike="noStrik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to cover as many potentially active volcanoes as possible?</a:t>
            </a:r>
            <a:endParaRPr/>
          </a:p>
        </p:txBody>
      </p:sp>
      <p:sp>
        <p:nvSpPr>
          <p:cNvPr id="440" name="Google Shape;440;p6"/>
          <p:cNvSpPr txBox="1"/>
          <p:nvPr/>
        </p:nvSpPr>
        <p:spPr>
          <a:xfrm>
            <a:off x="3642554" y="1761919"/>
            <a:ext cx="3034027" cy="58477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Times"/>
              <a:buNone/>
            </a:pPr>
            <a:r>
              <a:rPr b="1" i="1" lang="en-US" sz="1600" u="sng" cap="none" strike="noStrik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Note</a:t>
            </a:r>
            <a:r>
              <a:rPr b="1" i="1" lang="en-US" sz="1600" u="none" cap="none" strike="noStrik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: Pixel resolution becomes </a:t>
            </a:r>
            <a:r>
              <a:rPr b="1" i="1" lang="en-US" sz="1600" u="sng" cap="none" strike="noStrik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higher</a:t>
            </a:r>
            <a:r>
              <a:rPr b="1" i="1" lang="en-US" sz="1600" u="none" cap="none" strike="noStrik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 toward the equator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2018-06-22T15:04:29Z</dcterms:created>
  <dc:creator>Ralph Kahn</dc:creator>
</cp:coreProperties>
</file>