
<file path=[Content_Types].xml><?xml version="1.0" encoding="utf-8"?>
<Types xmlns="http://schemas.openxmlformats.org/package/2006/content-types">
  <Default Extension="png" ContentType="image/png"/>
  <Default Extension="jfif" ContentType="image/jpe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tiff" ContentType="image/tiff"/>
  <Default Extension="m4v"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2.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3.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4.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9" r:id="rId2"/>
    <p:sldMasterId id="2147483720" r:id="rId3"/>
    <p:sldMasterId id="2147483732" r:id="rId4"/>
    <p:sldMasterId id="2147483744" r:id="rId5"/>
  </p:sldMasterIdLst>
  <p:notesMasterIdLst>
    <p:notesMasterId r:id="rId41"/>
  </p:notesMasterIdLst>
  <p:handoutMasterIdLst>
    <p:handoutMasterId r:id="rId42"/>
  </p:handoutMasterIdLst>
  <p:sldIdLst>
    <p:sldId id="545" r:id="rId6"/>
    <p:sldId id="519" r:id="rId7"/>
    <p:sldId id="547" r:id="rId8"/>
    <p:sldId id="548" r:id="rId9"/>
    <p:sldId id="549" r:id="rId10"/>
    <p:sldId id="550" r:id="rId11"/>
    <p:sldId id="537" r:id="rId12"/>
    <p:sldId id="538" r:id="rId13"/>
    <p:sldId id="539" r:id="rId14"/>
    <p:sldId id="524" r:id="rId15"/>
    <p:sldId id="525" r:id="rId16"/>
    <p:sldId id="526" r:id="rId17"/>
    <p:sldId id="551" r:id="rId18"/>
    <p:sldId id="552" r:id="rId19"/>
    <p:sldId id="553" r:id="rId20"/>
    <p:sldId id="520" r:id="rId21"/>
    <p:sldId id="521" r:id="rId22"/>
    <p:sldId id="522" r:id="rId23"/>
    <p:sldId id="523" r:id="rId24"/>
    <p:sldId id="534" r:id="rId25"/>
    <p:sldId id="535" r:id="rId26"/>
    <p:sldId id="536" r:id="rId27"/>
    <p:sldId id="527" r:id="rId28"/>
    <p:sldId id="528" r:id="rId29"/>
    <p:sldId id="529" r:id="rId30"/>
    <p:sldId id="530" r:id="rId31"/>
    <p:sldId id="531" r:id="rId32"/>
    <p:sldId id="532" r:id="rId33"/>
    <p:sldId id="533" r:id="rId34"/>
    <p:sldId id="540" r:id="rId35"/>
    <p:sldId id="541" r:id="rId36"/>
    <p:sldId id="542" r:id="rId37"/>
    <p:sldId id="543" r:id="rId38"/>
    <p:sldId id="546" r:id="rId39"/>
    <p:sldId id="518" r:id="rId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useTimings="0">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000"/>
    <a:srgbClr val="08B810"/>
    <a:srgbClr val="33CC33"/>
    <a:srgbClr val="66FF33"/>
    <a:srgbClr val="0099FF"/>
    <a:srgbClr val="0000FF"/>
    <a:srgbClr val="000099"/>
    <a:srgbClr val="E6E6E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011" autoAdjust="0"/>
    <p:restoredTop sz="94660"/>
  </p:normalViewPr>
  <p:slideViewPr>
    <p:cSldViewPr snapToGrid="0">
      <p:cViewPr varScale="1">
        <p:scale>
          <a:sx n="65" d="100"/>
          <a:sy n="65" d="100"/>
        </p:scale>
        <p:origin x="568" y="40"/>
      </p:cViewPr>
      <p:guideLst/>
    </p:cSldViewPr>
  </p:slideViewPr>
  <p:notesTextViewPr>
    <p:cViewPr>
      <p:scale>
        <a:sx n="3" d="2"/>
        <a:sy n="3" d="2"/>
      </p:scale>
      <p:origin x="0" y="0"/>
    </p:cViewPr>
  </p:notesTextViewPr>
  <p:notesViewPr>
    <p:cSldViewPr snapToGrid="0" showGuides="1">
      <p:cViewPr varScale="1">
        <p:scale>
          <a:sx n="85" d="100"/>
          <a:sy n="85" d="100"/>
        </p:scale>
        <p:origin x="2910" y="9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handoutMaster" Target="handoutMasters/handoutMaster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3CD5ED1-4E5F-4479-866B-0815A79A1B9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83781D14-DE74-4BF2-85B0-58119D139B04}"/>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BB9E480-7A9F-450E-98A6-5B7E67D60226}" type="datetimeFigureOut">
              <a:rPr lang="en-US" smtClean="0"/>
              <a:t>5/2/2023</a:t>
            </a:fld>
            <a:endParaRPr lang="en-US"/>
          </a:p>
        </p:txBody>
      </p:sp>
      <p:sp>
        <p:nvSpPr>
          <p:cNvPr id="4" name="Footer Placeholder 3">
            <a:extLst>
              <a:ext uri="{FF2B5EF4-FFF2-40B4-BE49-F238E27FC236}">
                <a16:creationId xmlns:a16="http://schemas.microsoft.com/office/drawing/2014/main" id="{ACBBEF23-D6B2-44A2-AD32-BE5B4AFB35F0}"/>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61D8D9C6-153A-4E69-9D80-8D554AE296D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FC51E62-1B8A-487F-8A70-7DE246A28768}" type="slidenum">
              <a:rPr lang="en-US" smtClean="0"/>
              <a:t>‹#›</a:t>
            </a:fld>
            <a:endParaRPr lang="en-US"/>
          </a:p>
        </p:txBody>
      </p:sp>
    </p:spTree>
    <p:extLst>
      <p:ext uri="{BB962C8B-B14F-4D97-AF65-F5344CB8AC3E}">
        <p14:creationId xmlns:p14="http://schemas.microsoft.com/office/powerpoint/2010/main" val="395860425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A7F1E9E-9B8A-4622-9D50-4CC03E01C1CD}" type="datetimeFigureOut">
              <a:rPr lang="en-US" smtClean="0"/>
              <a:t>5/2/2023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5B1FA54-0328-4391-811B-7BB3C3BBAAC2}" type="slidenum">
              <a:rPr lang="en-US" smtClean="0"/>
              <a:t>‹#›</a:t>
            </a:fld>
            <a:endParaRPr lang="en-US"/>
          </a:p>
        </p:txBody>
      </p:sp>
    </p:spTree>
    <p:extLst>
      <p:ext uri="{BB962C8B-B14F-4D97-AF65-F5344CB8AC3E}">
        <p14:creationId xmlns:p14="http://schemas.microsoft.com/office/powerpoint/2010/main" val="37250604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
        <p:cNvGrpSpPr/>
        <p:nvPr/>
      </p:nvGrpSpPr>
      <p:grpSpPr>
        <a:xfrm>
          <a:off x="0" y="0"/>
          <a:ext cx="0" cy="0"/>
          <a:chOff x="0" y="0"/>
          <a:chExt cx="0" cy="0"/>
        </a:xfrm>
      </p:grpSpPr>
      <p:sp>
        <p:nvSpPr>
          <p:cNvPr id="331" name="Google Shape;331;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332" name="Google Shape;332;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285750" lvl="0" indent="-209550" algn="l" rtl="0">
              <a:spcBef>
                <a:spcPts val="0"/>
              </a:spcBef>
              <a:spcAft>
                <a:spcPts val="0"/>
              </a:spcAft>
              <a:buClr>
                <a:schemeClr val="dk1"/>
              </a:buClr>
              <a:buSzPts val="1200"/>
              <a:buFont typeface="Arial"/>
              <a:buNone/>
            </a:pPr>
            <a:endParaRPr>
              <a:solidFill>
                <a:srgbClr val="000000"/>
              </a:solidFill>
              <a:latin typeface="Arial"/>
              <a:ea typeface="Arial"/>
              <a:cs typeface="Arial"/>
              <a:sym typeface="Arial"/>
            </a:endParaRPr>
          </a:p>
        </p:txBody>
      </p:sp>
    </p:spTree>
    <p:extLst>
      <p:ext uri="{BB962C8B-B14F-4D97-AF65-F5344CB8AC3E}">
        <p14:creationId xmlns:p14="http://schemas.microsoft.com/office/powerpoint/2010/main" val="1881105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5B1FA54-0328-4391-811B-7BB3C3BBAAC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457756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5B1FA54-0328-4391-811B-7BB3C3BBAAC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101363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3C64D7C-964D-B945-82FB-B99D3055EE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017128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3C64D7C-964D-B945-82FB-B99D3055EE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077035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Notes:</a:t>
            </a:r>
            <a:r>
              <a:rPr lang="en-US" baseline="0" dirty="0" smtClean="0"/>
              <a:t> </a:t>
            </a:r>
            <a:r>
              <a:rPr lang="en-US" dirty="0" smtClean="0"/>
              <a:t>Alt</a:t>
            </a:r>
            <a:r>
              <a:rPr lang="en-US" baseline="0" dirty="0" smtClean="0"/>
              <a:t> axis timed factor of 10.</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464777-17A4-4457-BE2C-71D46BD68E9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893956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Actual resolution: 2.1 km N-S x 4.5 km E-W</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5B1FA54-0328-4391-811B-7BB3C3BBAAC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12041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Actual resolution: 2.1 km N-S x 4.5 km E-W</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5B1FA54-0328-4391-811B-7BB3C3BBAAC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843332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5B1FA54-0328-4391-811B-7BB3C3BBAAC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338372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50" b="0" dirty="0"/>
              <a:t>Figure 2 of </a:t>
            </a:r>
            <a:r>
              <a:rPr lang="en-US" sz="1050" b="0" dirty="0" err="1"/>
              <a:t>Golberg</a:t>
            </a:r>
            <a:r>
              <a:rPr lang="en-US" sz="1050" b="0" dirty="0"/>
              <a:t> et al., 2021: TROPOMI NO2 in the United States: A Detailed Look at the Annual Averages, Weekly Cycles, Effects of Temperature, and Correlation With Surface NO2 Concentrations, https://doi.org/10.1029/2020EF001665. TROPOMI NO2 oversampled to 0.01° × 0.01° spatial resolution during 1 May 2018–31 December 2019. Only pixels exceeding a quality assurance flag of 0.75 are included.) Color bar has been adjusted to better differentiate spatial heterogeneities on a local scale.</a:t>
            </a:r>
          </a:p>
          <a:p>
            <a:endParaRPr lang="en-US" sz="1050" b="0" dirty="0"/>
          </a:p>
          <a:p>
            <a:endParaRPr lang="en-US" sz="1050" b="0"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5B1FA54-0328-4391-811B-7BB3C3BBAAC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555510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50" b="0" dirty="0"/>
              <a:t>Figure 2 of Goldberg et al., 2021: TROPOMI NO2 in the United States: A Detailed Look at the Annual Averages, Weekly Cycles, Effects of Temperature, and Correlation With Surface NO2 Concentrations, https://doi.org/10.1029/2020EF001665. TROPOMI NO2 oversampled to 0.01° × 0.01° spatial resolution during 1 May 2018–31 December 2019. Only pixels exceeding a quality assurance flag of 0.75 are included.) Color bar has been adjusted to better differentiate spatial heterogeneities on a local scale.</a:t>
            </a:r>
          </a:p>
          <a:p>
            <a:endParaRPr lang="en-US" sz="1050" b="0" dirty="0"/>
          </a:p>
          <a:p>
            <a:endParaRPr lang="en-US" sz="1050" b="0"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5B1FA54-0328-4391-811B-7BB3C3BBAAC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539012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17.png"/><Relationship Id="rId2" Type="http://schemas.openxmlformats.org/officeDocument/2006/relationships/image" Target="../media/image30.png"/><Relationship Id="rId1" Type="http://schemas.openxmlformats.org/officeDocument/2006/relationships/slideMaster" Target="../slideMasters/slideMaster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31.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7.jpeg"/><Relationship Id="rId13" Type="http://schemas.openxmlformats.org/officeDocument/2006/relationships/image" Target="../media/image12.PNG"/><Relationship Id="rId3" Type="http://schemas.openxmlformats.org/officeDocument/2006/relationships/image" Target="../media/image2.jpe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5.jpeg"/><Relationship Id="rId11" Type="http://schemas.openxmlformats.org/officeDocument/2006/relationships/image" Target="../media/image10.jfif"/><Relationship Id="rId5" Type="http://schemas.openxmlformats.org/officeDocument/2006/relationships/image" Target="../media/image4.jpg"/><Relationship Id="rId10" Type="http://schemas.openxmlformats.org/officeDocument/2006/relationships/image" Target="../media/image9.png"/><Relationship Id="rId4" Type="http://schemas.openxmlformats.org/officeDocument/2006/relationships/image" Target="../media/image3.jpeg"/><Relationship Id="rId9" Type="http://schemas.openxmlformats.org/officeDocument/2006/relationships/image" Target="../media/image8.png"/></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4"/>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FCD7B5C8-4AEE-48C2-9019-AD3503AF3CA8}" type="datetimeFigureOut">
              <a:rPr lang="en-US" smtClean="0"/>
              <a:t>5/2/2023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C93AA5-82BE-468E-90B3-DD1DC18545AD}" type="slidenum">
              <a:rPr lang="en-US" smtClean="0"/>
              <a:t>‹#›</a:t>
            </a:fld>
            <a:endParaRPr lang="en-US"/>
          </a:p>
        </p:txBody>
      </p:sp>
    </p:spTree>
    <p:extLst>
      <p:ext uri="{BB962C8B-B14F-4D97-AF65-F5344CB8AC3E}">
        <p14:creationId xmlns:p14="http://schemas.microsoft.com/office/powerpoint/2010/main" val="11539455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cSld name="Content Layout - NASA">
    <p:spTree>
      <p:nvGrpSpPr>
        <p:cNvPr id="1" name=""/>
        <p:cNvGrpSpPr/>
        <p:nvPr/>
      </p:nvGrpSpPr>
      <p:grpSpPr>
        <a:xfrm>
          <a:off x="0" y="0"/>
          <a:ext cx="0" cy="0"/>
          <a:chOff x="0" y="0"/>
          <a:chExt cx="0" cy="0"/>
        </a:xfrm>
      </p:grpSpPr>
      <p:sp>
        <p:nvSpPr>
          <p:cNvPr id="8" name="Content Placeholder 2"/>
          <p:cNvSpPr>
            <a:spLocks noGrp="1"/>
          </p:cNvSpPr>
          <p:nvPr>
            <p:ph idx="1"/>
          </p:nvPr>
        </p:nvSpPr>
        <p:spPr>
          <a:xfrm>
            <a:off x="101600" y="1143000"/>
            <a:ext cx="11988800" cy="5410200"/>
          </a:xfrm>
          <a:prstGeom prst="rect">
            <a:avLst/>
          </a:prstGeom>
        </p:spPr>
        <p:txBody>
          <a:bodyPr/>
          <a:lstStyle>
            <a:lvl1pPr marL="457189" indent="-457189">
              <a:buClrTx/>
              <a:buFont typeface="Wingdings" charset="2"/>
              <a:buChar char="Ø"/>
              <a:defRPr sz="2800" b="0">
                <a:latin typeface="+mn-lt"/>
              </a:defRPr>
            </a:lvl1pPr>
            <a:lvl2pPr marL="990575" indent="-380990">
              <a:buClr>
                <a:schemeClr val="tx1"/>
              </a:buClr>
              <a:buFont typeface="Arial"/>
              <a:buChar char="•"/>
              <a:defRPr sz="2800" b="0">
                <a:latin typeface="+mn-lt"/>
              </a:defRPr>
            </a:lvl2pPr>
            <a:lvl3pPr marL="1523962" indent="-304792">
              <a:buFont typeface="Calibri" panose="020F0502020204030204" pitchFamily="34" charset="0"/>
              <a:buChar char="–"/>
              <a:defRPr sz="2400" b="0">
                <a:latin typeface="+mn-lt"/>
              </a:defRPr>
            </a:lvl3pPr>
            <a:lvl4pPr marL="2133547" indent="-304792">
              <a:buFont typeface="Courier New" panose="02070309020205020404" pitchFamily="49" charset="0"/>
              <a:buChar char="o"/>
              <a:defRPr sz="2400" b="0">
                <a:latin typeface="+mn-lt"/>
              </a:defRPr>
            </a:lvl4pPr>
            <a:lvl5pPr>
              <a:defRPr sz="2400" b="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itle 2"/>
          <p:cNvSpPr>
            <a:spLocks noGrp="1"/>
          </p:cNvSpPr>
          <p:nvPr>
            <p:ph type="title"/>
          </p:nvPr>
        </p:nvSpPr>
        <p:spPr>
          <a:xfrm>
            <a:off x="2438401" y="0"/>
            <a:ext cx="8410944" cy="975701"/>
          </a:xfrm>
          <a:prstGeom prst="rect">
            <a:avLst/>
          </a:prstGeom>
        </p:spPr>
        <p:txBody>
          <a:bodyPr anchor="ctr"/>
          <a:lstStyle>
            <a:lvl1pPr algn="ctr">
              <a:defRPr sz="3600" b="0">
                <a:solidFill>
                  <a:schemeClr val="bg1"/>
                </a:solidFill>
                <a:latin typeface="+mn-lt"/>
              </a:defRPr>
            </a:lvl1pPr>
          </a:lstStyle>
          <a:p>
            <a:r>
              <a:rPr lang="en-US"/>
              <a:t>Click to edit Master title style</a:t>
            </a:r>
          </a:p>
        </p:txBody>
      </p:sp>
      <p:sp>
        <p:nvSpPr>
          <p:cNvPr id="2" name="Date Placeholder 1"/>
          <p:cNvSpPr>
            <a:spLocks noGrp="1"/>
          </p:cNvSpPr>
          <p:nvPr>
            <p:ph type="dt" sz="half" idx="10"/>
          </p:nvPr>
        </p:nvSpPr>
        <p:spPr/>
        <p:txBody>
          <a:bodyPr/>
          <a:lstStyle/>
          <a:p>
            <a:r>
              <a:rPr lang="en-US"/>
              <a:t>February 8-9, 2023</a:t>
            </a:r>
          </a:p>
        </p:txBody>
      </p:sp>
      <p:sp>
        <p:nvSpPr>
          <p:cNvPr id="4" name="Footer Placeholder 3"/>
          <p:cNvSpPr>
            <a:spLocks noGrp="1"/>
          </p:cNvSpPr>
          <p:nvPr>
            <p:ph type="ftr" sz="quarter" idx="11"/>
          </p:nvPr>
        </p:nvSpPr>
        <p:spPr/>
        <p:txBody>
          <a:bodyPr/>
          <a:lstStyle/>
          <a:p>
            <a:r>
              <a:rPr lang="en-US"/>
              <a:t>TEMPO ORR/MRR</a:t>
            </a:r>
          </a:p>
        </p:txBody>
      </p:sp>
      <p:sp>
        <p:nvSpPr>
          <p:cNvPr id="5" name="Slide Number Placeholder 4"/>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2168745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Only - NASA">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r>
              <a:rPr lang="en-US"/>
              <a:t>February 8-9, 2023</a:t>
            </a:r>
          </a:p>
        </p:txBody>
      </p:sp>
      <p:sp>
        <p:nvSpPr>
          <p:cNvPr id="4" name="Footer Placeholder 3"/>
          <p:cNvSpPr>
            <a:spLocks noGrp="1"/>
          </p:cNvSpPr>
          <p:nvPr>
            <p:ph type="ftr" sz="quarter" idx="11"/>
          </p:nvPr>
        </p:nvSpPr>
        <p:spPr/>
        <p:txBody>
          <a:bodyPr/>
          <a:lstStyle/>
          <a:p>
            <a:r>
              <a:rPr lang="en-US"/>
              <a:t>TEMPO ORR/MRR</a:t>
            </a:r>
          </a:p>
        </p:txBody>
      </p:sp>
      <p:sp>
        <p:nvSpPr>
          <p:cNvPr id="5" name="Slide Number Placeholder 4"/>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
        <p:nvSpPr>
          <p:cNvPr id="6" name="Title 2"/>
          <p:cNvSpPr>
            <a:spLocks noGrp="1"/>
          </p:cNvSpPr>
          <p:nvPr>
            <p:ph type="title"/>
          </p:nvPr>
        </p:nvSpPr>
        <p:spPr>
          <a:xfrm>
            <a:off x="2438401" y="0"/>
            <a:ext cx="8410944" cy="975701"/>
          </a:xfrm>
          <a:prstGeom prst="rect">
            <a:avLst/>
          </a:prstGeom>
        </p:spPr>
        <p:txBody>
          <a:bodyPr anchor="ctr"/>
          <a:lstStyle>
            <a:lvl1pPr algn="ctr">
              <a:defRPr sz="3600" b="0">
                <a:solidFill>
                  <a:schemeClr val="bg1"/>
                </a:solidFill>
                <a:latin typeface="+mn-lt"/>
              </a:defRPr>
            </a:lvl1pPr>
          </a:lstStyle>
          <a:p>
            <a:r>
              <a:rPr lang="en-US"/>
              <a:t>Click to edit Master title style</a:t>
            </a:r>
          </a:p>
        </p:txBody>
      </p:sp>
    </p:spTree>
    <p:extLst>
      <p:ext uri="{BB962C8B-B14F-4D97-AF65-F5344CB8AC3E}">
        <p14:creationId xmlns:p14="http://schemas.microsoft.com/office/powerpoint/2010/main" val="4280680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Logo For Use">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r>
              <a:rPr lang="en-US"/>
              <a:t>February 8-9, 2023</a:t>
            </a:r>
          </a:p>
        </p:txBody>
      </p:sp>
      <p:sp>
        <p:nvSpPr>
          <p:cNvPr id="4" name="Footer Placeholder 3"/>
          <p:cNvSpPr>
            <a:spLocks noGrp="1"/>
          </p:cNvSpPr>
          <p:nvPr>
            <p:ph type="ftr" sz="quarter" idx="11"/>
          </p:nvPr>
        </p:nvSpPr>
        <p:spPr/>
        <p:txBody>
          <a:bodyPr/>
          <a:lstStyle/>
          <a:p>
            <a:r>
              <a:rPr lang="en-US"/>
              <a:t>TEMPO ORR/MRR</a:t>
            </a:r>
          </a:p>
        </p:txBody>
      </p:sp>
      <p:sp>
        <p:nvSpPr>
          <p:cNvPr id="5" name="Slide Number Placeholder 4"/>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pic>
        <p:nvPicPr>
          <p:cNvPr id="7" name="Picture 6">
            <a:extLst>
              <a:ext uri="{FF2B5EF4-FFF2-40B4-BE49-F238E27FC236}">
                <a16:creationId xmlns:a16="http://schemas.microsoft.com/office/drawing/2014/main" id="{20A92427-416E-FE48-A31E-73E7DD1A1197}"/>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275783" y="3033728"/>
            <a:ext cx="1077216" cy="890713"/>
          </a:xfrm>
          <a:prstGeom prst="rect">
            <a:avLst/>
          </a:prstGeom>
        </p:spPr>
      </p:pic>
      <p:pic>
        <p:nvPicPr>
          <p:cNvPr id="8" name="Picture 7">
            <a:extLst>
              <a:ext uri="{FF2B5EF4-FFF2-40B4-BE49-F238E27FC236}">
                <a16:creationId xmlns:a16="http://schemas.microsoft.com/office/drawing/2014/main" id="{3E4191DF-B26B-8945-94BD-4BD63808492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682318" y="3019349"/>
            <a:ext cx="964041" cy="910483"/>
          </a:xfrm>
          <a:prstGeom prst="rect">
            <a:avLst/>
          </a:prstGeom>
        </p:spPr>
      </p:pic>
      <p:pic>
        <p:nvPicPr>
          <p:cNvPr id="11" name="Picture 10">
            <a:extLst>
              <a:ext uri="{FF2B5EF4-FFF2-40B4-BE49-F238E27FC236}">
                <a16:creationId xmlns:a16="http://schemas.microsoft.com/office/drawing/2014/main" id="{74AB10F0-E507-0C4C-A726-C009BCAF1FD0}"/>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221658" y="3024349"/>
            <a:ext cx="900484" cy="900484"/>
          </a:xfrm>
          <a:prstGeom prst="rect">
            <a:avLst/>
          </a:prstGeom>
        </p:spPr>
      </p:pic>
      <p:pic>
        <p:nvPicPr>
          <p:cNvPr id="15" name="Picture 14">
            <a:extLst>
              <a:ext uri="{FF2B5EF4-FFF2-40B4-BE49-F238E27FC236}">
                <a16:creationId xmlns:a16="http://schemas.microsoft.com/office/drawing/2014/main" id="{79888A8F-835F-2149-BDE0-D234D33247F5}"/>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7453876" y="3019349"/>
            <a:ext cx="1098653" cy="1087987"/>
          </a:xfrm>
          <a:prstGeom prst="rect">
            <a:avLst/>
          </a:prstGeom>
        </p:spPr>
      </p:pic>
      <p:pic>
        <p:nvPicPr>
          <p:cNvPr id="17" name="Picture 16">
            <a:extLst>
              <a:ext uri="{FF2B5EF4-FFF2-40B4-BE49-F238E27FC236}">
                <a16:creationId xmlns:a16="http://schemas.microsoft.com/office/drawing/2014/main" id="{00E34357-53CB-2741-9195-BB161B16D346}"/>
              </a:ext>
            </a:extLst>
          </p:cNvPr>
          <p:cNvPicPr>
            <a:picLocks noChangeAspect="1"/>
          </p:cNvPicPr>
          <p:nvPr/>
        </p:nvPicPr>
        <p:blipFill>
          <a:blip r:embed="rId6"/>
          <a:stretch>
            <a:fillRect/>
          </a:stretch>
        </p:blipFill>
        <p:spPr>
          <a:xfrm>
            <a:off x="8884265" y="3237653"/>
            <a:ext cx="1818665" cy="496636"/>
          </a:xfrm>
          <a:prstGeom prst="rect">
            <a:avLst/>
          </a:prstGeom>
        </p:spPr>
      </p:pic>
      <p:sp>
        <p:nvSpPr>
          <p:cNvPr id="12" name="Title 2"/>
          <p:cNvSpPr>
            <a:spLocks noGrp="1"/>
          </p:cNvSpPr>
          <p:nvPr>
            <p:ph type="title" hasCustomPrompt="1"/>
          </p:nvPr>
        </p:nvSpPr>
        <p:spPr>
          <a:xfrm>
            <a:off x="2438401" y="0"/>
            <a:ext cx="8410944" cy="975701"/>
          </a:xfrm>
          <a:prstGeom prst="rect">
            <a:avLst/>
          </a:prstGeom>
        </p:spPr>
        <p:txBody>
          <a:bodyPr anchor="ctr"/>
          <a:lstStyle>
            <a:lvl1pPr algn="ctr">
              <a:defRPr sz="3600" b="0">
                <a:solidFill>
                  <a:schemeClr val="bg1"/>
                </a:solidFill>
                <a:latin typeface="+mn-lt"/>
              </a:defRPr>
            </a:lvl1pPr>
          </a:lstStyle>
          <a:p>
            <a:r>
              <a:rPr lang="en-US"/>
              <a:t>Logos</a:t>
            </a:r>
          </a:p>
        </p:txBody>
      </p:sp>
      <p:pic>
        <p:nvPicPr>
          <p:cNvPr id="13" name="Picture 12">
            <a:extLst>
              <a:ext uri="{FF2B5EF4-FFF2-40B4-BE49-F238E27FC236}">
                <a16:creationId xmlns:a16="http://schemas.microsoft.com/office/drawing/2014/main" id="{6C26CCF7-2416-F54B-8C58-3955DD80C2F6}"/>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5021547" y="3003659"/>
            <a:ext cx="914400" cy="1056133"/>
          </a:xfrm>
          <a:prstGeom prst="rect">
            <a:avLst/>
          </a:prstGeom>
        </p:spPr>
      </p:pic>
    </p:spTree>
    <p:extLst>
      <p:ext uri="{BB962C8B-B14F-4D97-AF65-F5344CB8AC3E}">
        <p14:creationId xmlns:p14="http://schemas.microsoft.com/office/powerpoint/2010/main" val="321347840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1_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r>
              <a:rPr lang="en-US"/>
              <a:t>February 8-9, 2023</a:t>
            </a:r>
          </a:p>
        </p:txBody>
      </p:sp>
      <p:sp>
        <p:nvSpPr>
          <p:cNvPr id="4" name="Footer Placeholder 3"/>
          <p:cNvSpPr>
            <a:spLocks noGrp="1"/>
          </p:cNvSpPr>
          <p:nvPr>
            <p:ph type="ftr" sz="quarter" idx="11"/>
          </p:nvPr>
        </p:nvSpPr>
        <p:spPr/>
        <p:txBody>
          <a:bodyPr/>
          <a:lstStyle/>
          <a:p>
            <a:r>
              <a:rPr lang="en-US"/>
              <a:t>TEMPO ORR/MRR</a:t>
            </a:r>
          </a:p>
        </p:txBody>
      </p:sp>
      <p:sp>
        <p:nvSpPr>
          <p:cNvPr id="5" name="Slide Number Placeholder 4"/>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
        <p:nvSpPr>
          <p:cNvPr id="6" name="Title 2"/>
          <p:cNvSpPr>
            <a:spLocks noGrp="1"/>
          </p:cNvSpPr>
          <p:nvPr>
            <p:ph type="title" hasCustomPrompt="1"/>
          </p:nvPr>
        </p:nvSpPr>
        <p:spPr>
          <a:xfrm>
            <a:off x="2969679" y="0"/>
            <a:ext cx="7880527" cy="975701"/>
          </a:xfrm>
          <a:prstGeom prst="rect">
            <a:avLst/>
          </a:prstGeom>
        </p:spPr>
        <p:txBody>
          <a:bodyPr anchor="ctr"/>
          <a:lstStyle>
            <a:lvl1pPr algn="ctr">
              <a:defRPr sz="3600" b="0">
                <a:solidFill>
                  <a:schemeClr val="bg1"/>
                </a:solidFill>
                <a:latin typeface="+mn-lt"/>
              </a:defRPr>
            </a:lvl1pPr>
          </a:lstStyle>
          <a:p>
            <a:r>
              <a:rPr lang="en-US"/>
              <a:t>Disclaimers</a:t>
            </a:r>
          </a:p>
        </p:txBody>
      </p:sp>
      <p:sp>
        <p:nvSpPr>
          <p:cNvPr id="7" name="Rectangle 6"/>
          <p:cNvSpPr/>
          <p:nvPr/>
        </p:nvSpPr>
        <p:spPr>
          <a:xfrm>
            <a:off x="4537991" y="1598989"/>
            <a:ext cx="3116020" cy="225639"/>
          </a:xfrm>
          <a:prstGeom prst="rect">
            <a:avLst/>
          </a:prstGeom>
          <a:solidFill>
            <a:schemeClr val="bg1"/>
          </a:solidFill>
          <a:ln>
            <a:solidFill>
              <a:srgbClr val="D00002"/>
            </a:solidFill>
          </a:ln>
        </p:spPr>
        <p:txBody>
          <a:bodyPr wrap="square" lIns="0" tIns="0" rIns="0" bIns="0">
            <a:spAutoFit/>
          </a:bodyPr>
          <a:lstStyle/>
          <a:p>
            <a:pPr algn="ctr">
              <a:lnSpc>
                <a:spcPct val="110000"/>
              </a:lnSpc>
            </a:pPr>
            <a:r>
              <a:rPr lang="en-US" sz="1333" b="1">
                <a:solidFill>
                  <a:srgbClr val="FF0000"/>
                </a:solidFill>
                <a:latin typeface="Arial"/>
                <a:cs typeface="Arial"/>
              </a:rPr>
              <a:t>SENSITIVE BUT UNCLASSIFIED (SBU)</a:t>
            </a:r>
            <a:endParaRPr lang="en-US" sz="1333" b="1">
              <a:latin typeface="Arial"/>
              <a:cs typeface="Arial"/>
            </a:endParaRPr>
          </a:p>
        </p:txBody>
      </p:sp>
      <p:sp>
        <p:nvSpPr>
          <p:cNvPr id="9" name="Rectangle 8"/>
          <p:cNvSpPr/>
          <p:nvPr/>
        </p:nvSpPr>
        <p:spPr>
          <a:xfrm>
            <a:off x="2016771" y="2692749"/>
            <a:ext cx="8158459" cy="1694503"/>
          </a:xfrm>
          <a:prstGeom prst="rect">
            <a:avLst/>
          </a:prstGeom>
          <a:solidFill>
            <a:schemeClr val="bg1"/>
          </a:solidFill>
          <a:ln>
            <a:solidFill>
              <a:srgbClr val="D00002"/>
            </a:solidFill>
          </a:ln>
        </p:spPr>
        <p:txBody>
          <a:bodyPr wrap="square">
            <a:spAutoFit/>
          </a:bodyPr>
          <a:lstStyle/>
          <a:p>
            <a:pPr algn="ctr">
              <a:lnSpc>
                <a:spcPct val="110000"/>
              </a:lnSpc>
            </a:pPr>
            <a:r>
              <a:rPr lang="en-US" sz="1400" b="1">
                <a:solidFill>
                  <a:srgbClr val="FF0000"/>
                </a:solidFill>
                <a:latin typeface="Arial Narrow"/>
                <a:ea typeface="Times New Roman"/>
                <a:cs typeface="Arial"/>
              </a:rPr>
              <a:t>ITAR Restricted </a:t>
            </a:r>
            <a:r>
              <a:rPr lang="en-US" sz="1400" b="1">
                <a:latin typeface="Arial Narrow"/>
                <a:ea typeface="Times New Roman"/>
                <a:cs typeface="Arial"/>
              </a:rPr>
              <a:t/>
            </a:r>
            <a:br>
              <a:rPr lang="en-US" sz="1400" b="1">
                <a:latin typeface="Arial Narrow"/>
                <a:ea typeface="Times New Roman"/>
                <a:cs typeface="Arial"/>
              </a:rPr>
            </a:br>
            <a:r>
              <a:rPr lang="en-US" sz="1400" b="1">
                <a:latin typeface="Arial Narrow"/>
                <a:ea typeface="Times New Roman"/>
                <a:cs typeface="Arial"/>
              </a:rPr>
              <a:t>-- International Traffic in Arms Regulations (ITAR) Notice –</a:t>
            </a:r>
          </a:p>
          <a:p>
            <a:pPr>
              <a:lnSpc>
                <a:spcPct val="110000"/>
              </a:lnSpc>
            </a:pPr>
            <a:r>
              <a:rPr lang="en-US" sz="1333" b="1">
                <a:solidFill>
                  <a:srgbClr val="FF0000"/>
                </a:solidFill>
                <a:latin typeface="Arial"/>
                <a:cs typeface="Arial"/>
              </a:rPr>
              <a:t>WARNING: </a:t>
            </a:r>
            <a:r>
              <a:rPr lang="en-US" sz="1333" b="1">
                <a:latin typeface="Arial Narrow"/>
                <a:ea typeface="Times New Roman"/>
                <a:cs typeface="Arial"/>
              </a:rPr>
              <a:t>This document contains information which falls under the purview of the U.S. Munitions List (USML) as defined in the International Traffic in Arms Regulations (ITAR), 22 CFR 120-130, and is export controlled.</a:t>
            </a:r>
            <a:endParaRPr lang="en-US" sz="1333">
              <a:latin typeface="Times New Roman"/>
              <a:ea typeface="Times New Roman"/>
              <a:cs typeface="Arial"/>
            </a:endParaRPr>
          </a:p>
          <a:p>
            <a:pPr>
              <a:lnSpc>
                <a:spcPct val="110000"/>
              </a:lnSpc>
            </a:pPr>
            <a:r>
              <a:rPr lang="en-US" sz="1333">
                <a:latin typeface="Arial Narrow"/>
                <a:ea typeface="Times New Roman"/>
                <a:cs typeface="Arial"/>
              </a:rPr>
              <a:t> It shall not be transferred to foreign nationals in the U.S. or abroad without specific approval of a knowledgeable NASA export control official, and/or unless an export license or license exemption is obtained/available from the United States Department of State.  Violations of these regulations are punishable by fine, imprisonment, or both.</a:t>
            </a:r>
            <a:endParaRPr lang="en-US" sz="1333">
              <a:latin typeface="Times New Roman"/>
              <a:ea typeface="Times New Roman"/>
              <a:cs typeface="Arial"/>
            </a:endParaRPr>
          </a:p>
        </p:txBody>
      </p:sp>
      <p:sp>
        <p:nvSpPr>
          <p:cNvPr id="10" name="Rectangle 9"/>
          <p:cNvSpPr/>
          <p:nvPr/>
        </p:nvSpPr>
        <p:spPr>
          <a:xfrm>
            <a:off x="2016771" y="4544800"/>
            <a:ext cx="8158459" cy="1733488"/>
          </a:xfrm>
          <a:prstGeom prst="rect">
            <a:avLst/>
          </a:prstGeom>
          <a:solidFill>
            <a:schemeClr val="bg1"/>
          </a:solidFill>
          <a:ln>
            <a:solidFill>
              <a:srgbClr val="D00002"/>
            </a:solidFill>
          </a:ln>
        </p:spPr>
        <p:txBody>
          <a:bodyPr wrap="square">
            <a:spAutoFit/>
          </a:bodyPr>
          <a:lstStyle/>
          <a:p>
            <a:pPr algn="ctr"/>
            <a:r>
              <a:rPr lang="en-US" sz="1600" b="1" kern="1200">
                <a:solidFill>
                  <a:srgbClr val="FF0000"/>
                </a:solidFill>
                <a:effectLst/>
                <a:latin typeface="+mn-lt"/>
                <a:ea typeface="+mn-ea"/>
                <a:cs typeface="+mn-cs"/>
              </a:rPr>
              <a:t>EAR ECCN 9E515.a.</a:t>
            </a:r>
          </a:p>
          <a:p>
            <a:pPr algn="ctr"/>
            <a:r>
              <a:rPr lang="en-US" sz="2400" b="1" kern="1200">
                <a:solidFill>
                  <a:schemeClr val="tx1"/>
                </a:solidFill>
                <a:effectLst/>
                <a:latin typeface="+mn-lt"/>
                <a:ea typeface="+mn-ea"/>
                <a:cs typeface="+mn-cs"/>
              </a:rPr>
              <a:t>- Export Administration Regulations (EAR) Notice -</a:t>
            </a:r>
          </a:p>
          <a:p>
            <a:r>
              <a:rPr lang="en-US" sz="1333" b="1" kern="1200">
                <a:solidFill>
                  <a:srgbClr val="FF0000"/>
                </a:solidFill>
                <a:effectLst/>
                <a:latin typeface="+mn-lt"/>
                <a:ea typeface="+mn-ea"/>
                <a:cs typeface="+mn-cs"/>
              </a:rPr>
              <a:t>WARNING: </a:t>
            </a:r>
            <a:r>
              <a:rPr lang="en-US" sz="1333" b="1" kern="1200">
                <a:solidFill>
                  <a:schemeClr val="tx1"/>
                </a:solidFill>
                <a:effectLst/>
                <a:latin typeface="+mn-lt"/>
                <a:ea typeface="+mn-ea"/>
                <a:cs typeface="+mn-cs"/>
              </a:rPr>
              <a:t>This document contains information within the purview of the Export Administration Regulations (EAR), 15 CFR §730-774, and is export-controlled.  </a:t>
            </a:r>
            <a:r>
              <a:rPr lang="en-US" sz="1333" b="0" kern="1200">
                <a:solidFill>
                  <a:schemeClr val="tx1"/>
                </a:solidFill>
                <a:effectLst/>
                <a:latin typeface="+mn-lt"/>
                <a:ea typeface="+mn-ea"/>
                <a:cs typeface="+mn-cs"/>
              </a:rPr>
              <a:t>It may not be transferred to foreign persons in the U.S. or abroad without specific approval of a knowledgeable export control official, and/or unless an export license or license exception is obtained/available from the Bureau of Industry and Security, United States Department of Commerce.  Violations of these regulations are punishable by fine, imprisonment, or both.</a:t>
            </a:r>
          </a:p>
        </p:txBody>
      </p:sp>
      <p:sp>
        <p:nvSpPr>
          <p:cNvPr id="2" name="TextBox 1"/>
          <p:cNvSpPr txBox="1"/>
          <p:nvPr/>
        </p:nvSpPr>
        <p:spPr>
          <a:xfrm>
            <a:off x="3814159" y="1121376"/>
            <a:ext cx="4563685" cy="523220"/>
          </a:xfrm>
          <a:prstGeom prst="rect">
            <a:avLst/>
          </a:prstGeom>
          <a:noFill/>
        </p:spPr>
        <p:txBody>
          <a:bodyPr wrap="none" rtlCol="0">
            <a:spAutoFit/>
          </a:bodyPr>
          <a:lstStyle/>
          <a:p>
            <a:pPr algn="ctr"/>
            <a:r>
              <a:rPr lang="en-US" sz="1400"/>
              <a:t>Per NID 1600.55 (per NPR</a:t>
            </a:r>
            <a:r>
              <a:rPr lang="en-US" sz="1400" baseline="0"/>
              <a:t> 1600.1)</a:t>
            </a:r>
            <a:endParaRPr lang="en-US" sz="1400"/>
          </a:p>
          <a:p>
            <a:r>
              <a:rPr lang="en-US" sz="1400"/>
              <a:t>Top of title page and every page containing SBU Information</a:t>
            </a:r>
          </a:p>
        </p:txBody>
      </p:sp>
      <p:sp>
        <p:nvSpPr>
          <p:cNvPr id="11" name="Rectangle 10"/>
          <p:cNvSpPr/>
          <p:nvPr/>
        </p:nvSpPr>
        <p:spPr>
          <a:xfrm>
            <a:off x="2702840" y="2099690"/>
            <a:ext cx="6786320" cy="225639"/>
          </a:xfrm>
          <a:prstGeom prst="rect">
            <a:avLst/>
          </a:prstGeom>
          <a:solidFill>
            <a:schemeClr val="bg1"/>
          </a:solidFill>
          <a:ln>
            <a:solidFill>
              <a:srgbClr val="D00002"/>
            </a:solidFill>
          </a:ln>
        </p:spPr>
        <p:txBody>
          <a:bodyPr wrap="square" lIns="0" tIns="0" rIns="0" bIns="0">
            <a:spAutoFit/>
          </a:bodyPr>
          <a:lstStyle/>
          <a:p>
            <a:pPr algn="ctr">
              <a:lnSpc>
                <a:spcPct val="110000"/>
              </a:lnSpc>
            </a:pPr>
            <a:r>
              <a:rPr lang="en-US" sz="1333" b="1">
                <a:solidFill>
                  <a:srgbClr val="FF0000"/>
                </a:solidFill>
                <a:latin typeface="Arial"/>
                <a:cs typeface="Arial"/>
              </a:rPr>
              <a:t>SENSITIVE BUT UNCLASSIFIED (SBU);</a:t>
            </a:r>
            <a:r>
              <a:rPr lang="en-US" sz="1333" b="1" baseline="0">
                <a:solidFill>
                  <a:srgbClr val="FF0000"/>
                </a:solidFill>
                <a:latin typeface="Arial"/>
                <a:cs typeface="Arial"/>
              </a:rPr>
              <a:t> TEMPO Project Manager; TEMPO; &lt;date&gt; </a:t>
            </a:r>
            <a:endParaRPr lang="en-US" sz="1333" b="1">
              <a:latin typeface="Arial"/>
              <a:cs typeface="Arial"/>
            </a:endParaRPr>
          </a:p>
        </p:txBody>
      </p:sp>
      <p:sp>
        <p:nvSpPr>
          <p:cNvPr id="12" name="TextBox 11"/>
          <p:cNvSpPr txBox="1"/>
          <p:nvPr/>
        </p:nvSpPr>
        <p:spPr>
          <a:xfrm>
            <a:off x="3636781" y="1788077"/>
            <a:ext cx="4849469" cy="307777"/>
          </a:xfrm>
          <a:prstGeom prst="rect">
            <a:avLst/>
          </a:prstGeom>
          <a:noFill/>
        </p:spPr>
        <p:txBody>
          <a:bodyPr wrap="none" rtlCol="0">
            <a:spAutoFit/>
          </a:bodyPr>
          <a:lstStyle/>
          <a:p>
            <a:r>
              <a:rPr lang="en-US" sz="1400"/>
              <a:t>Bottom of title page and every page containing SBU Information</a:t>
            </a:r>
          </a:p>
        </p:txBody>
      </p:sp>
    </p:spTree>
    <p:extLst>
      <p:ext uri="{BB962C8B-B14F-4D97-AF65-F5344CB8AC3E}">
        <p14:creationId xmlns:p14="http://schemas.microsoft.com/office/powerpoint/2010/main" val="418617460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2_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r>
              <a:rPr lang="en-US"/>
              <a:t>February 8-9, 2023</a:t>
            </a:r>
          </a:p>
        </p:txBody>
      </p:sp>
      <p:sp>
        <p:nvSpPr>
          <p:cNvPr id="4" name="Footer Placeholder 3"/>
          <p:cNvSpPr>
            <a:spLocks noGrp="1"/>
          </p:cNvSpPr>
          <p:nvPr>
            <p:ph type="ftr" sz="quarter" idx="11"/>
          </p:nvPr>
        </p:nvSpPr>
        <p:spPr/>
        <p:txBody>
          <a:bodyPr/>
          <a:lstStyle/>
          <a:p>
            <a:r>
              <a:rPr lang="en-US"/>
              <a:t>TEMPO ORR/MRR</a:t>
            </a:r>
          </a:p>
        </p:txBody>
      </p:sp>
      <p:sp>
        <p:nvSpPr>
          <p:cNvPr id="5" name="Slide Number Placeholder 4"/>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
        <p:nvSpPr>
          <p:cNvPr id="6" name="Title 2"/>
          <p:cNvSpPr>
            <a:spLocks noGrp="1"/>
          </p:cNvSpPr>
          <p:nvPr>
            <p:ph type="title" hasCustomPrompt="1"/>
          </p:nvPr>
        </p:nvSpPr>
        <p:spPr>
          <a:xfrm>
            <a:off x="2969679" y="0"/>
            <a:ext cx="7880527" cy="975701"/>
          </a:xfrm>
          <a:prstGeom prst="rect">
            <a:avLst/>
          </a:prstGeom>
        </p:spPr>
        <p:txBody>
          <a:bodyPr anchor="ctr"/>
          <a:lstStyle>
            <a:lvl1pPr algn="ctr">
              <a:defRPr sz="3600" b="0">
                <a:solidFill>
                  <a:schemeClr val="bg1"/>
                </a:solidFill>
                <a:latin typeface="+mn-lt"/>
              </a:defRPr>
            </a:lvl1pPr>
          </a:lstStyle>
          <a:p>
            <a:r>
              <a:rPr lang="en-US"/>
              <a:t>Disclaimers</a:t>
            </a:r>
          </a:p>
        </p:txBody>
      </p:sp>
      <p:sp>
        <p:nvSpPr>
          <p:cNvPr id="11" name="Rectangle 10"/>
          <p:cNvSpPr/>
          <p:nvPr/>
        </p:nvSpPr>
        <p:spPr>
          <a:xfrm>
            <a:off x="306567" y="1061642"/>
            <a:ext cx="10785733" cy="1651671"/>
          </a:xfrm>
          <a:prstGeom prst="rect">
            <a:avLst/>
          </a:prstGeom>
          <a:solidFill>
            <a:schemeClr val="bg1"/>
          </a:solidFill>
        </p:spPr>
        <p:txBody>
          <a:bodyPr wrap="square">
            <a:spAutoFit/>
          </a:bodyPr>
          <a:lstStyle/>
          <a:p>
            <a:pPr algn="ctr"/>
            <a:r>
              <a:rPr lang="en-US" sz="2133" b="1">
                <a:solidFill>
                  <a:srgbClr val="FF0000"/>
                </a:solidFill>
              </a:rPr>
              <a:t>Limited Rights Notice </a:t>
            </a:r>
            <a:endParaRPr lang="en-US" sz="2133" b="1" i="1">
              <a:solidFill>
                <a:srgbClr val="FF0000"/>
              </a:solidFill>
            </a:endParaRPr>
          </a:p>
          <a:p>
            <a:pPr lvl="0"/>
            <a:r>
              <a:rPr lang="en-US" sz="1600">
                <a:solidFill>
                  <a:srgbClr val="FF0000"/>
                </a:solidFill>
              </a:rPr>
              <a:t>(a) These data are submitted with limited rights under Government Contract No. NNL13AQ01C.  These data may be reproduced and used by the</a:t>
            </a:r>
            <a:r>
              <a:rPr lang="en-US" sz="1600" i="1">
                <a:solidFill>
                  <a:srgbClr val="FF0000"/>
                </a:solidFill>
              </a:rPr>
              <a:t> </a:t>
            </a:r>
            <a:r>
              <a:rPr lang="en-US" sz="1600">
                <a:solidFill>
                  <a:srgbClr val="FF0000"/>
                </a:solidFill>
              </a:rPr>
              <a:t>Government with the express limitation that they will not, without written permission of the contractor, be used for purposes of manufacture nor disclosed outside the Government; except that the Government may disclose these data outside the Government for the following purposes, if any, provided that the Government makes such disclosure subject to prohibition against further use and disclosure: None</a:t>
            </a:r>
            <a:endParaRPr lang="en-US" sz="1600" i="1">
              <a:solidFill>
                <a:srgbClr val="FF0000"/>
              </a:solidFill>
            </a:endParaRPr>
          </a:p>
        </p:txBody>
      </p:sp>
    </p:spTree>
    <p:extLst>
      <p:ext uri="{BB962C8B-B14F-4D97-AF65-F5344CB8AC3E}">
        <p14:creationId xmlns:p14="http://schemas.microsoft.com/office/powerpoint/2010/main" val="36719321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Section Header">
    <p:spTree>
      <p:nvGrpSpPr>
        <p:cNvPr id="1" name=""/>
        <p:cNvGrpSpPr/>
        <p:nvPr/>
      </p:nvGrpSpPr>
      <p:grpSpPr>
        <a:xfrm>
          <a:off x="0" y="0"/>
          <a:ext cx="0" cy="0"/>
          <a:chOff x="0" y="0"/>
          <a:chExt cx="0" cy="0"/>
        </a:xfrm>
      </p:grpSpPr>
      <p:sp>
        <p:nvSpPr>
          <p:cNvPr id="6" name="Title 5"/>
          <p:cNvSpPr>
            <a:spLocks noGrp="1"/>
          </p:cNvSpPr>
          <p:nvPr>
            <p:ph type="title"/>
          </p:nvPr>
        </p:nvSpPr>
        <p:spPr>
          <a:xfrm>
            <a:off x="838200" y="2900680"/>
            <a:ext cx="10515600" cy="1325033"/>
          </a:xfrm>
          <a:prstGeom prst="rect">
            <a:avLst/>
          </a:prstGeom>
        </p:spPr>
        <p:txBody>
          <a:bodyPr/>
          <a:lstStyle>
            <a:lvl1pPr>
              <a:defRPr lang="en-US" sz="5400" b="0" smtClean="0">
                <a:solidFill>
                  <a:srgbClr val="000090"/>
                </a:solidFill>
                <a:cs typeface="Arial Rounded MT Bold"/>
              </a:defRPr>
            </a:lvl1pPr>
          </a:lstStyle>
          <a:p>
            <a:r>
              <a:rPr lang="en-US"/>
              <a:t>Click to edit Master title style</a:t>
            </a:r>
          </a:p>
        </p:txBody>
      </p:sp>
      <p:sp>
        <p:nvSpPr>
          <p:cNvPr id="7" name="Date Placeholder 6"/>
          <p:cNvSpPr>
            <a:spLocks noGrp="1"/>
          </p:cNvSpPr>
          <p:nvPr>
            <p:ph type="dt" sz="half" idx="10"/>
          </p:nvPr>
        </p:nvSpPr>
        <p:spPr/>
        <p:txBody>
          <a:bodyPr/>
          <a:lstStyle/>
          <a:p>
            <a:r>
              <a:rPr lang="en-US"/>
              <a:t>February 8-9, 2023</a:t>
            </a:r>
          </a:p>
        </p:txBody>
      </p:sp>
      <p:sp>
        <p:nvSpPr>
          <p:cNvPr id="8" name="Footer Placeholder 7"/>
          <p:cNvSpPr>
            <a:spLocks noGrp="1"/>
          </p:cNvSpPr>
          <p:nvPr>
            <p:ph type="ftr" sz="quarter" idx="11"/>
          </p:nvPr>
        </p:nvSpPr>
        <p:spPr/>
        <p:txBody>
          <a:bodyPr/>
          <a:lstStyle/>
          <a:p>
            <a:r>
              <a:rPr lang="en-US"/>
              <a:t>TEMPO ORR/MRR</a:t>
            </a:r>
          </a:p>
        </p:txBody>
      </p:sp>
      <p:sp>
        <p:nvSpPr>
          <p:cNvPr id="9" name="Slide Number Placeholder 8"/>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92805936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Questions">
    <p:spTree>
      <p:nvGrpSpPr>
        <p:cNvPr id="1" name=""/>
        <p:cNvGrpSpPr/>
        <p:nvPr/>
      </p:nvGrpSpPr>
      <p:grpSpPr>
        <a:xfrm>
          <a:off x="0" y="0"/>
          <a:ext cx="0" cy="0"/>
          <a:chOff x="0" y="0"/>
          <a:chExt cx="0" cy="0"/>
        </a:xfrm>
      </p:grpSpPr>
      <p:sp>
        <p:nvSpPr>
          <p:cNvPr id="3" name="Title Placeholder 10"/>
          <p:cNvSpPr txBox="1">
            <a:spLocks/>
          </p:cNvSpPr>
          <p:nvPr/>
        </p:nvSpPr>
        <p:spPr>
          <a:xfrm>
            <a:off x="0" y="3101189"/>
            <a:ext cx="12192000" cy="646331"/>
          </a:xfrm>
          <a:prstGeom prst="rect">
            <a:avLst/>
          </a:prstGeom>
        </p:spPr>
        <p:txBody>
          <a:bodyPr vert="horz" lIns="121920" tIns="60960" rIns="121920" bIns="60960" rtlCol="0" anchor="ctr">
            <a:noAutofit/>
          </a:bodyPr>
          <a:lstStyle>
            <a:lvl1pPr algn="ctr" defTabSz="457200" rtl="0" eaLnBrk="1" latinLnBrk="0" hangingPunct="1">
              <a:spcBef>
                <a:spcPct val="0"/>
              </a:spcBef>
              <a:buNone/>
              <a:defRPr sz="3200" kern="1200">
                <a:solidFill>
                  <a:srgbClr val="FFFF00"/>
                </a:solidFill>
                <a:latin typeface="Arial"/>
                <a:ea typeface="+mj-ea"/>
                <a:cs typeface="Arial"/>
              </a:defRPr>
            </a:lvl1pPr>
          </a:lstStyle>
          <a:p>
            <a:r>
              <a:rPr lang="en-US" sz="7200" b="0">
                <a:solidFill>
                  <a:srgbClr val="000090"/>
                </a:solidFill>
                <a:latin typeface="+mn-lt"/>
                <a:cs typeface="Arial Rounded MT Bold"/>
              </a:rPr>
              <a:t>Questions</a:t>
            </a:r>
            <a:endParaRPr lang="en-US" sz="6000" b="0">
              <a:solidFill>
                <a:srgbClr val="000090"/>
              </a:solidFill>
              <a:latin typeface="+mn-lt"/>
              <a:cs typeface="Arial Rounded MT Bold"/>
            </a:endParaRPr>
          </a:p>
        </p:txBody>
      </p:sp>
    </p:spTree>
    <p:extLst>
      <p:ext uri="{BB962C8B-B14F-4D97-AF65-F5344CB8AC3E}">
        <p14:creationId xmlns:p14="http://schemas.microsoft.com/office/powerpoint/2010/main" val="176900683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Backup">
    <p:spTree>
      <p:nvGrpSpPr>
        <p:cNvPr id="1" name=""/>
        <p:cNvGrpSpPr/>
        <p:nvPr/>
      </p:nvGrpSpPr>
      <p:grpSpPr>
        <a:xfrm>
          <a:off x="0" y="0"/>
          <a:ext cx="0" cy="0"/>
          <a:chOff x="0" y="0"/>
          <a:chExt cx="0" cy="0"/>
        </a:xfrm>
      </p:grpSpPr>
      <p:sp>
        <p:nvSpPr>
          <p:cNvPr id="3" name="Title Placeholder 10"/>
          <p:cNvSpPr txBox="1">
            <a:spLocks/>
          </p:cNvSpPr>
          <p:nvPr/>
        </p:nvSpPr>
        <p:spPr>
          <a:xfrm>
            <a:off x="0" y="3101189"/>
            <a:ext cx="12192000" cy="646331"/>
          </a:xfrm>
          <a:prstGeom prst="rect">
            <a:avLst/>
          </a:prstGeom>
        </p:spPr>
        <p:txBody>
          <a:bodyPr vert="horz" lIns="121920" tIns="60960" rIns="121920" bIns="60960" rtlCol="0" anchor="ctr">
            <a:noAutofit/>
          </a:bodyPr>
          <a:lstStyle>
            <a:lvl1pPr algn="ctr" defTabSz="457200" rtl="0" eaLnBrk="1" latinLnBrk="0" hangingPunct="1">
              <a:spcBef>
                <a:spcPct val="0"/>
              </a:spcBef>
              <a:buNone/>
              <a:defRPr sz="3200" kern="1200">
                <a:solidFill>
                  <a:srgbClr val="FFFF00"/>
                </a:solidFill>
                <a:latin typeface="Arial"/>
                <a:ea typeface="+mj-ea"/>
                <a:cs typeface="Arial"/>
              </a:defRPr>
            </a:lvl1pPr>
          </a:lstStyle>
          <a:p>
            <a:r>
              <a:rPr lang="en-US" sz="7200" b="0">
                <a:solidFill>
                  <a:srgbClr val="000090"/>
                </a:solidFill>
                <a:latin typeface="+mn-lt"/>
                <a:cs typeface="Arial Rounded MT Bold"/>
              </a:rPr>
              <a:t>Backup</a:t>
            </a:r>
          </a:p>
        </p:txBody>
      </p:sp>
    </p:spTree>
    <p:extLst>
      <p:ext uri="{BB962C8B-B14F-4D97-AF65-F5344CB8AC3E}">
        <p14:creationId xmlns:p14="http://schemas.microsoft.com/office/powerpoint/2010/main" val="220932913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Logo">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AEDD07B-0B4F-C141-BE97-9114F86A1893}"/>
              </a:ext>
            </a:extLst>
          </p:cNvPr>
          <p:cNvPicPr>
            <a:picLocks noChangeAspect="1"/>
          </p:cNvPicPr>
          <p:nvPr/>
        </p:nvPicPr>
        <p:blipFill>
          <a:blip r:embed="rId2"/>
          <a:stretch>
            <a:fillRect/>
          </a:stretch>
        </p:blipFill>
        <p:spPr>
          <a:xfrm>
            <a:off x="5369859" y="2834341"/>
            <a:ext cx="1828800" cy="1727200"/>
          </a:xfrm>
          <a:prstGeom prst="rect">
            <a:avLst/>
          </a:prstGeom>
        </p:spPr>
      </p:pic>
    </p:spTree>
    <p:extLst>
      <p:ext uri="{BB962C8B-B14F-4D97-AF65-F5344CB8AC3E}">
        <p14:creationId xmlns:p14="http://schemas.microsoft.com/office/powerpoint/2010/main" val="229968795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304800" y="1066800"/>
            <a:ext cx="1158240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4"/>
          <p:cNvSpPr>
            <a:spLocks noGrp="1" noChangeArrowheads="1"/>
          </p:cNvSpPr>
          <p:nvPr>
            <p:ph type="dt" sz="quarter" idx="10"/>
          </p:nvPr>
        </p:nvSpPr>
        <p:spPr>
          <a:ln/>
        </p:spPr>
        <p:txBody>
          <a:bodyPr/>
          <a:lstStyle>
            <a:lvl1pPr>
              <a:defRPr/>
            </a:lvl1pPr>
          </a:lstStyle>
          <a:p>
            <a:r>
              <a:rPr lang="en-US"/>
              <a:t>February 8-9, 2023</a:t>
            </a:r>
          </a:p>
        </p:txBody>
      </p:sp>
      <p:sp>
        <p:nvSpPr>
          <p:cNvPr id="5" name="Rectangle 15"/>
          <p:cNvSpPr>
            <a:spLocks noGrp="1" noChangeArrowheads="1"/>
          </p:cNvSpPr>
          <p:nvPr>
            <p:ph type="ftr" sz="quarter" idx="11"/>
          </p:nvPr>
        </p:nvSpPr>
        <p:spPr>
          <a:ln/>
        </p:spPr>
        <p:txBody>
          <a:bodyPr/>
          <a:lstStyle>
            <a:lvl1pPr>
              <a:defRPr/>
            </a:lvl1pPr>
          </a:lstStyle>
          <a:p>
            <a:r>
              <a:rPr lang="en-US"/>
              <a:t>TEMPO ORR/MRR</a:t>
            </a:r>
          </a:p>
        </p:txBody>
      </p:sp>
      <p:sp>
        <p:nvSpPr>
          <p:cNvPr id="6" name="Rectangle 16"/>
          <p:cNvSpPr>
            <a:spLocks noGrp="1" noChangeArrowheads="1"/>
          </p:cNvSpPr>
          <p:nvPr>
            <p:ph type="sldNum" sz="quarter" idx="12"/>
          </p:nvPr>
        </p:nvSpPr>
        <p:spPr>
          <a:ln/>
        </p:spPr>
        <p:txBody>
          <a:bodyPr/>
          <a:lstStyle>
            <a:lvl1pPr>
              <a:defRPr/>
            </a:lvl1p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7185592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CD7B5C8-4AEE-48C2-9019-AD3503AF3CA8}" type="datetimeFigureOut">
              <a:rPr lang="en-US" smtClean="0"/>
              <a:t>5/2/2023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C93AA5-82BE-468E-90B3-DD1DC18545AD}" type="slidenum">
              <a:rPr lang="en-US" smtClean="0"/>
              <a:t>‹#›</a:t>
            </a:fld>
            <a:endParaRPr lang="en-US"/>
          </a:p>
        </p:txBody>
      </p:sp>
    </p:spTree>
    <p:extLst>
      <p:ext uri="{BB962C8B-B14F-4D97-AF65-F5344CB8AC3E}">
        <p14:creationId xmlns:p14="http://schemas.microsoft.com/office/powerpoint/2010/main" val="209823618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cSld name="9_Custom Layout">
    <p:spTree>
      <p:nvGrpSpPr>
        <p:cNvPr id="1" name=""/>
        <p:cNvGrpSpPr/>
        <p:nvPr/>
      </p:nvGrpSpPr>
      <p:grpSpPr>
        <a:xfrm>
          <a:off x="0" y="0"/>
          <a:ext cx="0" cy="0"/>
          <a:chOff x="0" y="0"/>
          <a:chExt cx="0" cy="0"/>
        </a:xfrm>
      </p:grpSpPr>
      <p:pic>
        <p:nvPicPr>
          <p:cNvPr id="4" name="Picture 3" descr="TEMPO ppt Banner v8.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2192000" cy="1065276"/>
          </a:xfrm>
          <a:prstGeom prst="rect">
            <a:avLst/>
          </a:prstGeom>
        </p:spPr>
      </p:pic>
      <p:sp>
        <p:nvSpPr>
          <p:cNvPr id="9" name="Title 1"/>
          <p:cNvSpPr>
            <a:spLocks noGrp="1"/>
          </p:cNvSpPr>
          <p:nvPr>
            <p:ph type="title"/>
          </p:nvPr>
        </p:nvSpPr>
        <p:spPr>
          <a:xfrm>
            <a:off x="2379609" y="274638"/>
            <a:ext cx="7963743" cy="638108"/>
          </a:xfrm>
          <a:prstGeom prst="rect">
            <a:avLst/>
          </a:prstGeom>
        </p:spPr>
        <p:txBody>
          <a:bodyPr vert="horz"/>
          <a:lstStyle>
            <a:lvl1pPr>
              <a:defRPr sz="2800" b="1" i="0">
                <a:solidFill>
                  <a:srgbClr val="FFFFFF"/>
                </a:solidFill>
                <a:latin typeface="Arial"/>
                <a:cs typeface="Arial"/>
              </a:defRPr>
            </a:lvl1pPr>
          </a:lstStyle>
          <a:p>
            <a:r>
              <a:rPr lang="en-US"/>
              <a:t>Click to edit Master title style</a:t>
            </a:r>
          </a:p>
        </p:txBody>
      </p:sp>
      <p:sp>
        <p:nvSpPr>
          <p:cNvPr id="7" name="Content Placeholder 2"/>
          <p:cNvSpPr>
            <a:spLocks noGrp="1"/>
          </p:cNvSpPr>
          <p:nvPr>
            <p:ph idx="1"/>
          </p:nvPr>
        </p:nvSpPr>
        <p:spPr>
          <a:xfrm>
            <a:off x="101600" y="1143000"/>
            <a:ext cx="11988800" cy="5410200"/>
          </a:xfrm>
          <a:prstGeom prst="rect">
            <a:avLst/>
          </a:prstGeom>
        </p:spPr>
        <p:txBody>
          <a:bodyPr/>
          <a:lstStyle>
            <a:lvl1pPr marL="342900" indent="-342900">
              <a:buClrTx/>
              <a:buFont typeface="Wingdings" charset="2"/>
              <a:buChar char="Ø"/>
              <a:defRPr b="1">
                <a:latin typeface="+mn-lt"/>
              </a:defRPr>
            </a:lvl1pPr>
            <a:lvl2pPr marL="742950" indent="-285750">
              <a:buClr>
                <a:srgbClr val="0000A9"/>
              </a:buClr>
              <a:buFont typeface="Arial"/>
              <a:buChar char="•"/>
              <a:defRPr b="0">
                <a:latin typeface="+mn-lt"/>
              </a:defRPr>
            </a:lvl2pPr>
            <a:lvl3pPr>
              <a:defRPr b="0">
                <a:latin typeface="+mn-lt"/>
              </a:defRPr>
            </a:lvl3pPr>
            <a:lvl4pPr>
              <a:defRPr b="0">
                <a:latin typeface="+mn-lt"/>
              </a:defRPr>
            </a:lvl4pPr>
            <a:lvl5pPr>
              <a:defRPr b="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8">
            <a:extLst>
              <a:ext uri="{FF2B5EF4-FFF2-40B4-BE49-F238E27FC236}">
                <a16:creationId xmlns:a16="http://schemas.microsoft.com/office/drawing/2014/main" id="{ED29E1B4-5585-C84C-8A32-8BAC3D59C839}"/>
              </a:ext>
            </a:extLst>
          </p:cNvPr>
          <p:cNvSpPr>
            <a:spLocks noGrp="1"/>
          </p:cNvSpPr>
          <p:nvPr>
            <p:ph type="sldNum" sz="quarter" idx="12"/>
          </p:nvPr>
        </p:nvSpPr>
        <p:spPr>
          <a:xfrm>
            <a:off x="9236440" y="6504026"/>
            <a:ext cx="2844800" cy="365125"/>
          </a:xfrm>
        </p:spPr>
        <p:txBody>
          <a:bodyPr/>
          <a:lstStyle/>
          <a:p>
            <a:pPr marL="0" lvl="0" indent="0" algn="r" rtl="0">
              <a:spcBef>
                <a:spcPts val="0"/>
              </a:spcBef>
              <a:spcAft>
                <a:spcPts val="0"/>
              </a:spcAft>
              <a:buNone/>
            </a:pPr>
            <a:fld id="{00000000-1234-1234-1234-123412341234}" type="slidenum">
              <a:rPr lang="en-US" smtClean="0"/>
              <a:t>‹#›</a:t>
            </a:fld>
            <a:endParaRPr lang="en-US"/>
          </a:p>
        </p:txBody>
      </p:sp>
      <p:sp>
        <p:nvSpPr>
          <p:cNvPr id="10" name="Footer Placeholder 4">
            <a:extLst>
              <a:ext uri="{FF2B5EF4-FFF2-40B4-BE49-F238E27FC236}">
                <a16:creationId xmlns:a16="http://schemas.microsoft.com/office/drawing/2014/main" id="{2EE3F73D-D53E-4649-A630-0572053E9E49}"/>
              </a:ext>
            </a:extLst>
          </p:cNvPr>
          <p:cNvSpPr>
            <a:spLocks noGrp="1"/>
          </p:cNvSpPr>
          <p:nvPr>
            <p:ph type="ftr" sz="quarter" idx="3"/>
          </p:nvPr>
        </p:nvSpPr>
        <p:spPr>
          <a:xfrm>
            <a:off x="4165600" y="6504026"/>
            <a:ext cx="3860800" cy="365125"/>
          </a:xfrm>
          <a:prstGeom prst="rect">
            <a:avLst/>
          </a:prstGeom>
        </p:spPr>
        <p:txBody>
          <a:bodyPr vert="horz" lIns="91440" tIns="45720" rIns="91440" bIns="45720" rtlCol="0" anchor="ctr"/>
          <a:lstStyle>
            <a:lvl1pPr algn="ctr">
              <a:defRPr sz="1100">
                <a:solidFill>
                  <a:schemeClr val="tx1">
                    <a:tint val="75000"/>
                  </a:schemeClr>
                </a:solidFill>
              </a:defRPr>
            </a:lvl1pPr>
          </a:lstStyle>
          <a:p>
            <a:r>
              <a:rPr lang="en-US"/>
              <a:t>TEMPO ORR/MRR</a:t>
            </a:r>
          </a:p>
        </p:txBody>
      </p:sp>
    </p:spTree>
    <p:extLst>
      <p:ext uri="{BB962C8B-B14F-4D97-AF65-F5344CB8AC3E}">
        <p14:creationId xmlns:p14="http://schemas.microsoft.com/office/powerpoint/2010/main" val="91361898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5_Custom Layout">
  <p:cSld name="5_Custom Layout">
    <p:spTree>
      <p:nvGrpSpPr>
        <p:cNvPr id="1" name="Shape 69"/>
        <p:cNvGrpSpPr/>
        <p:nvPr/>
      </p:nvGrpSpPr>
      <p:grpSpPr>
        <a:xfrm>
          <a:off x="0" y="0"/>
          <a:ext cx="0" cy="0"/>
          <a:chOff x="0" y="0"/>
          <a:chExt cx="0" cy="0"/>
        </a:xfrm>
      </p:grpSpPr>
      <p:sp>
        <p:nvSpPr>
          <p:cNvPr id="72" name="Google Shape;72;p21"/>
          <p:cNvSpPr txBox="1">
            <a:spLocks noGrp="1"/>
          </p:cNvSpPr>
          <p:nvPr>
            <p:ph type="title"/>
          </p:nvPr>
        </p:nvSpPr>
        <p:spPr>
          <a:xfrm>
            <a:off x="2539931" y="274638"/>
            <a:ext cx="7963743" cy="638108"/>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rgbClr val="D9D9D9"/>
              </a:buClr>
              <a:buSzPts val="2800"/>
              <a:buFont typeface="Arial Rounded"/>
              <a:buNone/>
              <a:defRPr sz="2800" b="1">
                <a:solidFill>
                  <a:srgbClr val="D9D9D9"/>
                </a:solidFill>
                <a:latin typeface="Arial Rounded"/>
                <a:ea typeface="Arial Rounded"/>
                <a:cs typeface="Arial Rounded"/>
                <a:sym typeface="Arial Rounded"/>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3" name="Google Shape;73;p21"/>
          <p:cNvSpPr txBox="1">
            <a:spLocks noGrp="1"/>
          </p:cNvSpPr>
          <p:nvPr>
            <p:ph type="ftr" idx="11"/>
          </p:nvPr>
        </p:nvSpPr>
        <p:spPr>
          <a:xfrm>
            <a:off x="3239543" y="6549635"/>
            <a:ext cx="5411508" cy="365125"/>
          </a:xfrm>
          <a:prstGeom prst="rect">
            <a:avLst/>
          </a:prstGeom>
          <a:noFill/>
          <a:ln>
            <a:noFill/>
          </a:ln>
        </p:spPr>
        <p:txBody>
          <a:bodyPr spcFirstLastPara="1" wrap="square" lIns="91425" tIns="45700" rIns="91425" bIns="45700" anchor="ctr" anchorCtr="0">
            <a:noAutofit/>
          </a:bodyPr>
          <a:lstStyle>
            <a:lvl1pPr marR="0" lvl="0" algn="ctr">
              <a:lnSpc>
                <a:spcPct val="100000"/>
              </a:lnSpc>
              <a:spcBef>
                <a:spcPts val="0"/>
              </a:spcBef>
              <a:spcAft>
                <a:spcPts val="0"/>
              </a:spcAft>
              <a:buClr>
                <a:srgbClr val="888888"/>
              </a:buClr>
              <a:buSzPts val="1200"/>
              <a:buFont typeface="Calibri"/>
              <a:buNone/>
              <a:defRPr sz="1200">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en-US"/>
              <a:t>TEMPO ORR/MRR</a:t>
            </a:r>
            <a:endParaRPr/>
          </a:p>
        </p:txBody>
      </p:sp>
      <p:sp>
        <p:nvSpPr>
          <p:cNvPr id="74" name="Google Shape;74;p21"/>
          <p:cNvSpPr txBox="1">
            <a:spLocks noGrp="1"/>
          </p:cNvSpPr>
          <p:nvPr>
            <p:ph type="dt" idx="10"/>
          </p:nvPr>
        </p:nvSpPr>
        <p:spPr>
          <a:xfrm>
            <a:off x="231095" y="6550584"/>
            <a:ext cx="2096155"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sz="1200">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en-US"/>
              <a:t>February 8-9, 2023</a:t>
            </a:r>
            <a:endParaRPr/>
          </a:p>
        </p:txBody>
      </p:sp>
    </p:spTree>
    <p:extLst>
      <p:ext uri="{BB962C8B-B14F-4D97-AF65-F5344CB8AC3E}">
        <p14:creationId xmlns:p14="http://schemas.microsoft.com/office/powerpoint/2010/main" val="12902354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4_Custom Layout">
  <p:cSld name="4_Custom Layout">
    <p:spTree>
      <p:nvGrpSpPr>
        <p:cNvPr id="1" name="Shape 14"/>
        <p:cNvGrpSpPr/>
        <p:nvPr/>
      </p:nvGrpSpPr>
      <p:grpSpPr>
        <a:xfrm>
          <a:off x="0" y="0"/>
          <a:ext cx="0" cy="0"/>
          <a:chOff x="0" y="0"/>
          <a:chExt cx="0" cy="0"/>
        </a:xfrm>
      </p:grpSpPr>
    </p:spTree>
    <p:extLst>
      <p:ext uri="{BB962C8B-B14F-4D97-AF65-F5344CB8AC3E}">
        <p14:creationId xmlns:p14="http://schemas.microsoft.com/office/powerpoint/2010/main" val="238406094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6_Custom Layout">
    <p:spTree>
      <p:nvGrpSpPr>
        <p:cNvPr id="1" name=""/>
        <p:cNvGrpSpPr/>
        <p:nvPr/>
      </p:nvGrpSpPr>
      <p:grpSpPr>
        <a:xfrm>
          <a:off x="0" y="0"/>
          <a:ext cx="0" cy="0"/>
          <a:chOff x="0" y="0"/>
          <a:chExt cx="0" cy="0"/>
        </a:xfrm>
      </p:grpSpPr>
      <p:sp>
        <p:nvSpPr>
          <p:cNvPr id="3" name="Content Placeholder 2"/>
          <p:cNvSpPr>
            <a:spLocks noGrp="1"/>
          </p:cNvSpPr>
          <p:nvPr>
            <p:ph idx="1"/>
          </p:nvPr>
        </p:nvSpPr>
        <p:spPr>
          <a:xfrm>
            <a:off x="101600" y="1143000"/>
            <a:ext cx="11988800" cy="5410200"/>
          </a:xfrm>
          <a:prstGeom prst="rect">
            <a:avLst/>
          </a:prstGeom>
        </p:spPr>
        <p:txBody>
          <a:bodyPr/>
          <a:lstStyle>
            <a:lvl1pPr marL="257175" indent="-257175">
              <a:buClrTx/>
              <a:buFont typeface="Wingdings" charset="2"/>
              <a:buChar char="Ø"/>
              <a:defRPr b="1">
                <a:latin typeface="+mn-lt"/>
              </a:defRPr>
            </a:lvl1pPr>
            <a:lvl2pPr marL="557213" indent="-214313">
              <a:buClr>
                <a:srgbClr val="0000A9"/>
              </a:buClr>
              <a:buFont typeface="Arial"/>
              <a:buChar char="•"/>
              <a:defRPr b="0">
                <a:latin typeface="+mn-lt"/>
              </a:defRPr>
            </a:lvl2pPr>
            <a:lvl3pPr>
              <a:defRPr b="0">
                <a:latin typeface="+mn-lt"/>
              </a:defRPr>
            </a:lvl3pPr>
            <a:lvl4pPr>
              <a:defRPr b="0">
                <a:latin typeface="+mn-lt"/>
              </a:defRPr>
            </a:lvl4pPr>
            <a:lvl5pPr>
              <a:defRPr b="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p:cNvSpPr txBox="1">
            <a:spLocks/>
          </p:cNvSpPr>
          <p:nvPr userDrawn="1"/>
        </p:nvSpPr>
        <p:spPr>
          <a:xfrm>
            <a:off x="9243484" y="6627813"/>
            <a:ext cx="2844800" cy="228600"/>
          </a:xfrm>
          <a:prstGeom prst="rect">
            <a:avLst/>
          </a:prstGeom>
        </p:spPr>
        <p:txBody>
          <a:bodyPr anchor="ctr"/>
          <a:lstStyle>
            <a:lvl1pPr eaLnBrk="0" hangingPunct="0">
              <a:defRPr sz="2400">
                <a:solidFill>
                  <a:schemeClr val="tx1"/>
                </a:solidFill>
                <a:latin typeface="Arial" charset="0"/>
                <a:ea typeface="ヒラギノ角ゴ Pro W3" charset="0"/>
                <a:cs typeface="ヒラギノ角ゴ Pro W3" charset="0"/>
              </a:defRPr>
            </a:lvl1pPr>
            <a:lvl2pPr marL="37931725" indent="-37474525" eaLnBrk="0" hangingPunct="0">
              <a:defRPr sz="2400">
                <a:solidFill>
                  <a:schemeClr val="tx1"/>
                </a:solidFill>
                <a:latin typeface="Arial" charset="0"/>
                <a:ea typeface="ヒラギノ角ゴ Pro W3" charset="0"/>
                <a:cs typeface="ヒラギノ角ゴ Pro W3" charset="0"/>
              </a:defRPr>
            </a:lvl2pPr>
            <a:lvl3pPr eaLnBrk="0" hangingPunct="0">
              <a:defRPr sz="2400">
                <a:solidFill>
                  <a:schemeClr val="tx1"/>
                </a:solidFill>
                <a:latin typeface="Arial" charset="0"/>
                <a:ea typeface="ヒラギノ角ゴ Pro W3" charset="0"/>
                <a:cs typeface="ヒラギノ角ゴ Pro W3" charset="0"/>
              </a:defRPr>
            </a:lvl3pPr>
            <a:lvl4pPr eaLnBrk="0" hangingPunct="0">
              <a:defRPr sz="2400">
                <a:solidFill>
                  <a:schemeClr val="tx1"/>
                </a:solidFill>
                <a:latin typeface="Arial" charset="0"/>
                <a:ea typeface="ヒラギノ角ゴ Pro W3" charset="0"/>
                <a:cs typeface="ヒラギノ角ゴ Pro W3" charset="0"/>
              </a:defRPr>
            </a:lvl4pPr>
            <a:lvl5pPr eaLnBrk="0" hangingPunct="0">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r" eaLnBrk="1" hangingPunct="1">
              <a:defRPr/>
            </a:pPr>
            <a:fld id="{4609CC25-F897-7C4C-A607-3A4F014AEC31}" type="slidenum">
              <a:rPr lang="en-US" sz="750" smtClean="0">
                <a:solidFill>
                  <a:srgbClr val="000000"/>
                </a:solidFill>
                <a:latin typeface="Calibri" charset="0"/>
              </a:rPr>
              <a:pPr algn="r" eaLnBrk="1" hangingPunct="1">
                <a:defRPr/>
              </a:pPr>
              <a:t>‹#›</a:t>
            </a:fld>
            <a:endParaRPr lang="en-US" sz="750">
              <a:solidFill>
                <a:srgbClr val="000000"/>
              </a:solidFill>
              <a:latin typeface="Calibri" charset="0"/>
            </a:endParaRPr>
          </a:p>
        </p:txBody>
      </p:sp>
      <p:sp>
        <p:nvSpPr>
          <p:cNvPr id="2" name="Title 1"/>
          <p:cNvSpPr>
            <a:spLocks noGrp="1"/>
          </p:cNvSpPr>
          <p:nvPr>
            <p:ph type="title"/>
          </p:nvPr>
        </p:nvSpPr>
        <p:spPr>
          <a:xfrm>
            <a:off x="2539933" y="274638"/>
            <a:ext cx="7451967" cy="638108"/>
          </a:xfrm>
          <a:prstGeom prst="rect">
            <a:avLst/>
          </a:prstGeom>
        </p:spPr>
        <p:txBody>
          <a:bodyPr vert="horz"/>
          <a:lstStyle>
            <a:lvl1pPr>
              <a:defRPr sz="2100">
                <a:solidFill>
                  <a:srgbClr val="D9D9D9"/>
                </a:solidFill>
                <a:latin typeface="Arial Rounded MT Bold"/>
                <a:cs typeface="Arial Rounded MT Bold"/>
              </a:defRPr>
            </a:lvl1pPr>
          </a:lstStyle>
          <a:p>
            <a:r>
              <a:rPr lang="en-US"/>
              <a:t>Click to edit Master title style</a:t>
            </a:r>
          </a:p>
        </p:txBody>
      </p:sp>
      <p:sp>
        <p:nvSpPr>
          <p:cNvPr id="6" name="Date Placeholder 2">
            <a:extLst>
              <a:ext uri="{FF2B5EF4-FFF2-40B4-BE49-F238E27FC236}">
                <a16:creationId xmlns:a16="http://schemas.microsoft.com/office/drawing/2014/main" id="{9CE51E9C-5593-4F02-8D43-69EB3594B706}"/>
              </a:ext>
            </a:extLst>
          </p:cNvPr>
          <p:cNvSpPr>
            <a:spLocks noGrp="1"/>
          </p:cNvSpPr>
          <p:nvPr>
            <p:ph type="dt" sz="half" idx="2"/>
          </p:nvPr>
        </p:nvSpPr>
        <p:spPr>
          <a:xfrm>
            <a:off x="0" y="6529700"/>
            <a:ext cx="2743200" cy="182880"/>
          </a:xfrm>
          <a:prstGeom prst="rect">
            <a:avLst/>
          </a:prstGeom>
        </p:spPr>
        <p:txBody>
          <a:bodyPr/>
          <a:lstStyle>
            <a:lvl1pPr>
              <a:defRPr sz="1350" b="0">
                <a:solidFill>
                  <a:schemeClr val="bg2">
                    <a:lumMod val="50000"/>
                  </a:schemeClr>
                </a:solidFill>
              </a:defRPr>
            </a:lvl1pPr>
          </a:lstStyle>
          <a:p>
            <a:r>
              <a:rPr lang="en-US"/>
              <a:t>February 8-9, 2023</a:t>
            </a:r>
          </a:p>
        </p:txBody>
      </p:sp>
      <p:grpSp>
        <p:nvGrpSpPr>
          <p:cNvPr id="5" name="Group 4">
            <a:extLst>
              <a:ext uri="{FF2B5EF4-FFF2-40B4-BE49-F238E27FC236}">
                <a16:creationId xmlns:a16="http://schemas.microsoft.com/office/drawing/2014/main" id="{4386602E-3498-4C57-BE6D-73C35B8809BF}"/>
              </a:ext>
            </a:extLst>
          </p:cNvPr>
          <p:cNvGrpSpPr/>
          <p:nvPr userDrawn="1"/>
        </p:nvGrpSpPr>
        <p:grpSpPr>
          <a:xfrm>
            <a:off x="10044215" y="41347"/>
            <a:ext cx="953829" cy="955748"/>
            <a:chOff x="10044214" y="41347"/>
            <a:chExt cx="953829" cy="955748"/>
          </a:xfrm>
        </p:grpSpPr>
        <p:pic>
          <p:nvPicPr>
            <p:cNvPr id="8" name="Picture 7">
              <a:extLst>
                <a:ext uri="{FF2B5EF4-FFF2-40B4-BE49-F238E27FC236}">
                  <a16:creationId xmlns:a16="http://schemas.microsoft.com/office/drawing/2014/main" id="{E878C91B-CCA6-4B39-B3E7-1EF35377DFC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96532" y="41347"/>
              <a:ext cx="816000" cy="940666"/>
            </a:xfrm>
            <a:prstGeom prst="rect">
              <a:avLst/>
            </a:prstGeom>
          </p:spPr>
        </p:pic>
        <p:sp>
          <p:nvSpPr>
            <p:cNvPr id="4" name="TextBox 3">
              <a:extLst>
                <a:ext uri="{FF2B5EF4-FFF2-40B4-BE49-F238E27FC236}">
                  <a16:creationId xmlns:a16="http://schemas.microsoft.com/office/drawing/2014/main" id="{DA469EE8-BE9A-4076-9C74-9E6E66E1950E}"/>
                </a:ext>
              </a:extLst>
            </p:cNvPr>
            <p:cNvSpPr txBox="1"/>
            <p:nvPr userDrawn="1"/>
          </p:nvSpPr>
          <p:spPr>
            <a:xfrm>
              <a:off x="10044214" y="766263"/>
              <a:ext cx="953829" cy="230832"/>
            </a:xfrm>
            <a:prstGeom prst="rect">
              <a:avLst/>
            </a:prstGeom>
            <a:noFill/>
          </p:spPr>
          <p:txBody>
            <a:bodyPr wrap="square" rtlCol="0">
              <a:spAutoFit/>
            </a:bodyPr>
            <a:lstStyle/>
            <a:p>
              <a:r>
                <a:rPr lang="en-US" sz="900">
                  <a:solidFill>
                    <a:schemeClr val="bg1"/>
                  </a:solidFill>
                  <a:latin typeface="Times New Roman" panose="02020603050405020304" pitchFamily="18" charset="0"/>
                  <a:cs typeface="Times New Roman" panose="02020603050405020304" pitchFamily="18" charset="0"/>
                </a:rPr>
                <a:t>Smithsonian</a:t>
              </a:r>
            </a:p>
          </p:txBody>
        </p:sp>
      </p:grpSp>
    </p:spTree>
    <p:extLst>
      <p:ext uri="{BB962C8B-B14F-4D97-AF65-F5344CB8AC3E}">
        <p14:creationId xmlns:p14="http://schemas.microsoft.com/office/powerpoint/2010/main" val="199825660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1_Title Only">
  <p:cSld name="1_Title Only">
    <p:bg>
      <p:bgPr>
        <a:gradFill>
          <a:gsLst>
            <a:gs pos="0">
              <a:srgbClr val="FEFEFE">
                <a:alpha val="74901"/>
              </a:srgbClr>
            </a:gs>
            <a:gs pos="75000">
              <a:srgbClr val="FEFEFE">
                <a:alpha val="74901"/>
              </a:srgbClr>
            </a:gs>
            <a:gs pos="100000">
              <a:srgbClr val="79A0CD">
                <a:alpha val="74901"/>
              </a:srgbClr>
            </a:gs>
          </a:gsLst>
          <a:lin ang="16200000" scaled="0"/>
        </a:gradFill>
        <a:effectLst/>
      </p:bgPr>
    </p:bg>
    <p:spTree>
      <p:nvGrpSpPr>
        <p:cNvPr id="1" name="Shape 115"/>
        <p:cNvGrpSpPr/>
        <p:nvPr/>
      </p:nvGrpSpPr>
      <p:grpSpPr>
        <a:xfrm>
          <a:off x="0" y="0"/>
          <a:ext cx="0" cy="0"/>
          <a:chOff x="0" y="0"/>
          <a:chExt cx="0" cy="0"/>
        </a:xfrm>
      </p:grpSpPr>
      <p:sp>
        <p:nvSpPr>
          <p:cNvPr id="116" name="Google Shape;116;p25"/>
          <p:cNvSpPr txBox="1">
            <a:spLocks noGrp="1"/>
          </p:cNvSpPr>
          <p:nvPr>
            <p:ph type="dt" idx="10"/>
          </p:nvPr>
        </p:nvSpPr>
        <p:spPr>
          <a:xfrm>
            <a:off x="190116" y="6356351"/>
            <a:ext cx="1020846" cy="365125"/>
          </a:xfrm>
          <a:prstGeom prst="rect">
            <a:avLst/>
          </a:prstGeom>
          <a:noFill/>
          <a:ln>
            <a:noFill/>
          </a:ln>
        </p:spPr>
        <p:txBody>
          <a:bodyPr spcFirstLastPara="1" wrap="square" lIns="91325" tIns="45650" rIns="91325" bIns="4565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en-US"/>
              <a:t>February 8-9, 2023</a:t>
            </a:r>
            <a:endParaRPr/>
          </a:p>
        </p:txBody>
      </p:sp>
      <p:sp>
        <p:nvSpPr>
          <p:cNvPr id="117" name="Google Shape;117;p25"/>
          <p:cNvSpPr txBox="1">
            <a:spLocks noGrp="1"/>
          </p:cNvSpPr>
          <p:nvPr>
            <p:ph type="sldNum" idx="12"/>
          </p:nvPr>
        </p:nvSpPr>
        <p:spPr>
          <a:xfrm>
            <a:off x="11051145" y="6365294"/>
            <a:ext cx="1015314" cy="365125"/>
          </a:xfrm>
          <a:prstGeom prst="rect">
            <a:avLst/>
          </a:prstGeom>
          <a:noFill/>
          <a:ln>
            <a:noFill/>
          </a:ln>
        </p:spPr>
        <p:txBody>
          <a:bodyPr spcFirstLastPara="1" wrap="square" lIns="91325" tIns="45650" rIns="91325" bIns="45650" anchor="ctr" anchorCtr="0">
            <a:noAutofit/>
          </a:bodyPr>
          <a:lstStyle>
            <a:lvl1pPr marL="0" lvl="0" indent="0" algn="r">
              <a:spcBef>
                <a:spcPts val="0"/>
              </a:spcBef>
              <a:spcAft>
                <a:spcPts val="0"/>
              </a:spcAft>
              <a:buNone/>
              <a:defRPr/>
            </a:lvl1pPr>
            <a:lvl2pPr marL="0" lvl="1" indent="0" algn="r">
              <a:spcBef>
                <a:spcPts val="0"/>
              </a:spcBef>
              <a:spcAft>
                <a:spcPts val="0"/>
              </a:spcAft>
              <a:buNone/>
              <a:defRPr/>
            </a:lvl2pPr>
            <a:lvl3pPr marL="0" lvl="2" indent="0" algn="r">
              <a:spcBef>
                <a:spcPts val="0"/>
              </a:spcBef>
              <a:spcAft>
                <a:spcPts val="0"/>
              </a:spcAft>
              <a:buNone/>
              <a:defRPr/>
            </a:lvl3pPr>
            <a:lvl4pPr marL="0" lvl="3" indent="0" algn="r">
              <a:spcBef>
                <a:spcPts val="0"/>
              </a:spcBef>
              <a:spcAft>
                <a:spcPts val="0"/>
              </a:spcAft>
              <a:buNone/>
              <a:defRPr/>
            </a:lvl4pPr>
            <a:lvl5pPr marL="0" lvl="4" indent="0" algn="r">
              <a:spcBef>
                <a:spcPts val="0"/>
              </a:spcBef>
              <a:spcAft>
                <a:spcPts val="0"/>
              </a:spcAft>
              <a:buNone/>
              <a:defRPr/>
            </a:lvl5pPr>
            <a:lvl6pPr marL="0" lvl="5" indent="0" algn="r">
              <a:spcBef>
                <a:spcPts val="0"/>
              </a:spcBef>
              <a:spcAft>
                <a:spcPts val="0"/>
              </a:spcAft>
              <a:buNone/>
              <a:defRPr/>
            </a:lvl6pPr>
            <a:lvl7pPr marL="0" lvl="6" indent="0" algn="r">
              <a:spcBef>
                <a:spcPts val="0"/>
              </a:spcBef>
              <a:spcAft>
                <a:spcPts val="0"/>
              </a:spcAft>
              <a:buNone/>
              <a:defRPr/>
            </a:lvl7pPr>
            <a:lvl8pPr marL="0" lvl="7" indent="0" algn="r">
              <a:spcBef>
                <a:spcPts val="0"/>
              </a:spcBef>
              <a:spcAft>
                <a:spcPts val="0"/>
              </a:spcAft>
              <a:buNone/>
              <a:defRPr/>
            </a:lvl8pPr>
            <a:lvl9pPr marL="0" lvl="8" indent="0" algn="r">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
        <p:nvSpPr>
          <p:cNvPr id="123" name="Google Shape;123;p25"/>
          <p:cNvSpPr txBox="1">
            <a:spLocks noGrp="1"/>
          </p:cNvSpPr>
          <p:nvPr>
            <p:ph type="body" idx="1"/>
          </p:nvPr>
        </p:nvSpPr>
        <p:spPr>
          <a:xfrm>
            <a:off x="1173893" y="164800"/>
            <a:ext cx="9844215" cy="761791"/>
          </a:xfrm>
          <a:prstGeom prst="rect">
            <a:avLst/>
          </a:prstGeom>
          <a:noFill/>
          <a:ln>
            <a:noFill/>
          </a:ln>
        </p:spPr>
        <p:txBody>
          <a:bodyPr spcFirstLastPara="1" wrap="square" lIns="91425" tIns="45700" rIns="91425" bIns="45700" anchor="ctr" anchorCtr="0">
            <a:normAutofit/>
          </a:bodyPr>
          <a:lstStyle>
            <a:lvl1pPr marL="457200" marR="0" lvl="0" indent="-228600" algn="ctr" rtl="0">
              <a:spcBef>
                <a:spcPts val="64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4" name="Google Shape;124;p25"/>
          <p:cNvSpPr txBox="1">
            <a:spLocks noGrp="1"/>
          </p:cNvSpPr>
          <p:nvPr>
            <p:ph type="body" idx="2"/>
          </p:nvPr>
        </p:nvSpPr>
        <p:spPr>
          <a:xfrm>
            <a:off x="354013" y="1268413"/>
            <a:ext cx="11499850" cy="4852301"/>
          </a:xfrm>
          <a:prstGeom prst="rect">
            <a:avLst/>
          </a:prstGeom>
          <a:noFill/>
          <a:ln>
            <a:noFill/>
          </a:ln>
        </p:spPr>
        <p:txBody>
          <a:bodyPr spcFirstLastPara="1" wrap="square" lIns="91425" tIns="45700" rIns="91425" bIns="45700" anchor="t" anchorCtr="0">
            <a:normAutofit/>
          </a:bodyPr>
          <a:lstStyle>
            <a:lvl1pPr marL="457200" marR="0" lvl="0" indent="-228600" algn="l" rtl="0">
              <a:spcBef>
                <a:spcPts val="48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1pPr>
            <a:lvl2pPr marL="914400" marR="0" lvl="1" indent="-228600" algn="l" rtl="0">
              <a:spcBef>
                <a:spcPts val="48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388124745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7_Custom Layout">
    <p:spTree>
      <p:nvGrpSpPr>
        <p:cNvPr id="1" name=""/>
        <p:cNvGrpSpPr/>
        <p:nvPr/>
      </p:nvGrpSpPr>
      <p:grpSpPr>
        <a:xfrm>
          <a:off x="0" y="0"/>
          <a:ext cx="0" cy="0"/>
          <a:chOff x="0" y="0"/>
          <a:chExt cx="0" cy="0"/>
        </a:xfrm>
      </p:grpSpPr>
      <p:pic>
        <p:nvPicPr>
          <p:cNvPr id="3" name="Picture 6" descr="TEMPO ppt Banner v7.jpg"/>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0" y="3176"/>
            <a:ext cx="12192000" cy="1065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Title 1"/>
          <p:cNvSpPr>
            <a:spLocks noGrp="1"/>
          </p:cNvSpPr>
          <p:nvPr>
            <p:ph type="title"/>
          </p:nvPr>
        </p:nvSpPr>
        <p:spPr>
          <a:xfrm>
            <a:off x="2539963" y="274638"/>
            <a:ext cx="7963743" cy="638108"/>
          </a:xfrm>
          <a:prstGeom prst="rect">
            <a:avLst/>
          </a:prstGeom>
        </p:spPr>
        <p:txBody>
          <a:bodyPr vert="horz" lIns="91326" tIns="45664" rIns="91326" bIns="45664"/>
          <a:lstStyle>
            <a:lvl1pPr>
              <a:defRPr sz="2800">
                <a:solidFill>
                  <a:srgbClr val="D9D9D9"/>
                </a:solidFill>
                <a:latin typeface="Arial Rounded MT Bold"/>
                <a:cs typeface="Arial Rounded MT Bold"/>
              </a:defRPr>
            </a:lvl1pPr>
          </a:lstStyle>
          <a:p>
            <a:r>
              <a:rPr lang="en-US"/>
              <a:t>Click to edit Master title style</a:t>
            </a:r>
          </a:p>
        </p:txBody>
      </p:sp>
      <p:sp>
        <p:nvSpPr>
          <p:cNvPr id="4" name="Date Placeholder 9"/>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r>
              <a:rPr lang="en-US"/>
              <a:t>February 8-9, 2023</a:t>
            </a:r>
          </a:p>
        </p:txBody>
      </p:sp>
      <p:sp>
        <p:nvSpPr>
          <p:cNvPr id="5" name="Footer Placeholder 10"/>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r>
              <a:rPr lang="en-US"/>
              <a:t>TEMPO ORR/MRR</a:t>
            </a:r>
          </a:p>
        </p:txBody>
      </p:sp>
      <p:sp>
        <p:nvSpPr>
          <p:cNvPr id="6" name="Slide Number Placeholder 11"/>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464442FC-C654-E44A-A663-725279F4C8FF}" type="slidenum">
              <a:rPr lang="en-US"/>
              <a:pPr>
                <a:defRPr/>
              </a:pPr>
              <a:t>‹#›</a:t>
            </a:fld>
            <a:endParaRPr lang="en-US"/>
          </a:p>
        </p:txBody>
      </p:sp>
    </p:spTree>
    <p:extLst>
      <p:ext uri="{BB962C8B-B14F-4D97-AF65-F5344CB8AC3E}">
        <p14:creationId xmlns:p14="http://schemas.microsoft.com/office/powerpoint/2010/main" val="18703809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r>
              <a:rPr lang="en-US">
                <a:solidFill>
                  <a:prstClr val="black">
                    <a:tint val="75000"/>
                  </a:prstClr>
                </a:solidFill>
                <a:latin typeface="Calibri"/>
              </a:rPr>
              <a:t>February 8-9, 2023</a:t>
            </a:r>
          </a:p>
        </p:txBody>
      </p:sp>
      <p:sp>
        <p:nvSpPr>
          <p:cNvPr id="3" name="Rectangle 5"/>
          <p:cNvSpPr>
            <a:spLocks noGrp="1" noChangeArrowheads="1"/>
          </p:cNvSpPr>
          <p:nvPr>
            <p:ph type="ftr" sz="quarter" idx="11"/>
          </p:nvPr>
        </p:nvSpPr>
        <p:spPr>
          <a:ln/>
        </p:spPr>
        <p:txBody>
          <a:bodyPr/>
          <a:lstStyle>
            <a:lvl1pPr>
              <a:defRPr/>
            </a:lvl1pPr>
          </a:lstStyle>
          <a:p>
            <a:pPr>
              <a:defRPr/>
            </a:pPr>
            <a:r>
              <a:rPr lang="en-US">
                <a:solidFill>
                  <a:prstClr val="black">
                    <a:tint val="75000"/>
                  </a:prstClr>
                </a:solidFill>
                <a:latin typeface="Calibri"/>
              </a:rPr>
              <a:t>TEMPO ORR/MRR</a:t>
            </a:r>
          </a:p>
        </p:txBody>
      </p:sp>
      <p:sp>
        <p:nvSpPr>
          <p:cNvPr id="4" name="Rectangle 6"/>
          <p:cNvSpPr>
            <a:spLocks noGrp="1" noChangeArrowheads="1"/>
          </p:cNvSpPr>
          <p:nvPr>
            <p:ph type="sldNum" sz="quarter" idx="12"/>
          </p:nvPr>
        </p:nvSpPr>
        <p:spPr>
          <a:ln/>
        </p:spPr>
        <p:txBody>
          <a:bodyPr/>
          <a:lstStyle>
            <a:lvl1pPr>
              <a:defRPr/>
            </a:lvl1pPr>
          </a:lstStyle>
          <a:p>
            <a:pPr>
              <a:defRPr/>
            </a:pPr>
            <a:fld id="{90F3D2DF-2FA7-D542-9882-A5D5130A4A1E}"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41143916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8_Custom Layout">
    <p:spTree>
      <p:nvGrpSpPr>
        <p:cNvPr id="1" name=""/>
        <p:cNvGrpSpPr/>
        <p:nvPr/>
      </p:nvGrpSpPr>
      <p:grpSpPr>
        <a:xfrm>
          <a:off x="0" y="0"/>
          <a:ext cx="0" cy="0"/>
          <a:chOff x="0" y="0"/>
          <a:chExt cx="0" cy="0"/>
        </a:xfrm>
      </p:grpSpPr>
      <p:pic>
        <p:nvPicPr>
          <p:cNvPr id="3" name="Picture 6" descr="TEMPO ppt Banner v7.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3176"/>
            <a:ext cx="12192000" cy="1065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Title 1"/>
          <p:cNvSpPr>
            <a:spLocks noGrp="1"/>
          </p:cNvSpPr>
          <p:nvPr>
            <p:ph type="title"/>
          </p:nvPr>
        </p:nvSpPr>
        <p:spPr>
          <a:xfrm>
            <a:off x="2539963" y="274638"/>
            <a:ext cx="7963743" cy="638108"/>
          </a:xfrm>
          <a:prstGeom prst="rect">
            <a:avLst/>
          </a:prstGeom>
        </p:spPr>
        <p:txBody>
          <a:bodyPr vert="horz" lIns="91326" tIns="45664" rIns="91326" bIns="45664"/>
          <a:lstStyle>
            <a:lvl1pPr>
              <a:defRPr sz="2800">
                <a:solidFill>
                  <a:srgbClr val="D9D9D9"/>
                </a:solidFill>
                <a:latin typeface="Arial Rounded MT Bold"/>
                <a:cs typeface="Arial Rounded MT Bold"/>
              </a:defRPr>
            </a:lvl1pPr>
          </a:lstStyle>
          <a:p>
            <a:r>
              <a:rPr lang="en-US"/>
              <a:t>Click to edit Master title style</a:t>
            </a:r>
          </a:p>
        </p:txBody>
      </p:sp>
      <p:sp>
        <p:nvSpPr>
          <p:cNvPr id="4" name="Date Placeholder 9"/>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r>
              <a:rPr lang="en-US"/>
              <a:t>February 8-9, 2023</a:t>
            </a:r>
          </a:p>
        </p:txBody>
      </p:sp>
      <p:sp>
        <p:nvSpPr>
          <p:cNvPr id="5" name="Footer Placeholder 10"/>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r>
              <a:rPr lang="en-US"/>
              <a:t>TEMPO ORR/MRR</a:t>
            </a:r>
          </a:p>
        </p:txBody>
      </p:sp>
      <p:sp>
        <p:nvSpPr>
          <p:cNvPr id="6" name="Slide Number Placeholder 11"/>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464442FC-C654-E44A-A663-725279F4C8FF}" type="slidenum">
              <a:rPr lang="en-US"/>
              <a:pPr>
                <a:defRPr/>
              </a:pPr>
              <a:t>‹#›</a:t>
            </a:fld>
            <a:endParaRPr lang="en-US"/>
          </a:p>
        </p:txBody>
      </p:sp>
    </p:spTree>
    <p:extLst>
      <p:ext uri="{BB962C8B-B14F-4D97-AF65-F5344CB8AC3E}">
        <p14:creationId xmlns:p14="http://schemas.microsoft.com/office/powerpoint/2010/main" val="195822140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0_Custom Layout">
    <p:spTree>
      <p:nvGrpSpPr>
        <p:cNvPr id="1" name=""/>
        <p:cNvGrpSpPr/>
        <p:nvPr/>
      </p:nvGrpSpPr>
      <p:grpSpPr>
        <a:xfrm>
          <a:off x="0" y="0"/>
          <a:ext cx="0" cy="0"/>
          <a:chOff x="0" y="0"/>
          <a:chExt cx="0" cy="0"/>
        </a:xfrm>
      </p:grpSpPr>
      <p:pic>
        <p:nvPicPr>
          <p:cNvPr id="8" name="Picture 7" descr="TEMPO ppt Banner v7.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3866"/>
            <a:ext cx="12192000" cy="1063752"/>
          </a:xfrm>
          <a:prstGeom prst="rect">
            <a:avLst/>
          </a:prstGeom>
        </p:spPr>
      </p:pic>
      <p:sp>
        <p:nvSpPr>
          <p:cNvPr id="7" name="Slide Number Placeholder 5"/>
          <p:cNvSpPr txBox="1">
            <a:spLocks/>
          </p:cNvSpPr>
          <p:nvPr userDrawn="1"/>
        </p:nvSpPr>
        <p:spPr>
          <a:xfrm>
            <a:off x="9243484" y="6627813"/>
            <a:ext cx="2844800" cy="228600"/>
          </a:xfrm>
          <a:prstGeom prst="rect">
            <a:avLst/>
          </a:prstGeom>
        </p:spPr>
        <p:txBody>
          <a:bodyPr anchor="ctr"/>
          <a:lstStyle>
            <a:lvl1pPr eaLnBrk="0" hangingPunct="0">
              <a:defRPr sz="2400">
                <a:solidFill>
                  <a:schemeClr val="tx1"/>
                </a:solidFill>
                <a:latin typeface="Arial" charset="0"/>
                <a:ea typeface="ヒラギノ角ゴ Pro W3" charset="0"/>
                <a:cs typeface="ヒラギノ角ゴ Pro W3" charset="0"/>
              </a:defRPr>
            </a:lvl1pPr>
            <a:lvl2pPr marL="37931725" indent="-37474525" eaLnBrk="0" hangingPunct="0">
              <a:defRPr sz="2400">
                <a:solidFill>
                  <a:schemeClr val="tx1"/>
                </a:solidFill>
                <a:latin typeface="Arial" charset="0"/>
                <a:ea typeface="ヒラギノ角ゴ Pro W3" charset="0"/>
                <a:cs typeface="ヒラギノ角ゴ Pro W3" charset="0"/>
              </a:defRPr>
            </a:lvl2pPr>
            <a:lvl3pPr eaLnBrk="0" hangingPunct="0">
              <a:defRPr sz="2400">
                <a:solidFill>
                  <a:schemeClr val="tx1"/>
                </a:solidFill>
                <a:latin typeface="Arial" charset="0"/>
                <a:ea typeface="ヒラギノ角ゴ Pro W3" charset="0"/>
                <a:cs typeface="ヒラギノ角ゴ Pro W3" charset="0"/>
              </a:defRPr>
            </a:lvl3pPr>
            <a:lvl4pPr eaLnBrk="0" hangingPunct="0">
              <a:defRPr sz="2400">
                <a:solidFill>
                  <a:schemeClr val="tx1"/>
                </a:solidFill>
                <a:latin typeface="Arial" charset="0"/>
                <a:ea typeface="ヒラギノ角ゴ Pro W3" charset="0"/>
                <a:cs typeface="ヒラギノ角ゴ Pro W3" charset="0"/>
              </a:defRPr>
            </a:lvl4pPr>
            <a:lvl5pPr eaLnBrk="0" hangingPunct="0">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r" eaLnBrk="1" hangingPunct="1">
              <a:defRPr/>
            </a:pPr>
            <a:fld id="{4609CC25-F897-7C4C-A607-3A4F014AEC31}" type="slidenum">
              <a:rPr lang="en-US" sz="1000" smtClean="0">
                <a:solidFill>
                  <a:srgbClr val="000000"/>
                </a:solidFill>
                <a:latin typeface="Calibri" charset="0"/>
              </a:rPr>
              <a:pPr algn="r" eaLnBrk="1" hangingPunct="1">
                <a:defRPr/>
              </a:pPr>
              <a:t>‹#›</a:t>
            </a:fld>
            <a:endParaRPr lang="en-US" sz="1000">
              <a:solidFill>
                <a:srgbClr val="000000"/>
              </a:solidFill>
              <a:latin typeface="Calibri" charset="0"/>
            </a:endParaRPr>
          </a:p>
        </p:txBody>
      </p:sp>
      <p:sp>
        <p:nvSpPr>
          <p:cNvPr id="9" name="Title 1"/>
          <p:cNvSpPr>
            <a:spLocks noGrp="1"/>
          </p:cNvSpPr>
          <p:nvPr>
            <p:ph type="title"/>
          </p:nvPr>
        </p:nvSpPr>
        <p:spPr>
          <a:xfrm>
            <a:off x="2539931" y="274638"/>
            <a:ext cx="7963743" cy="638108"/>
          </a:xfrm>
          <a:prstGeom prst="rect">
            <a:avLst/>
          </a:prstGeom>
        </p:spPr>
        <p:txBody>
          <a:bodyPr vert="horz"/>
          <a:lstStyle>
            <a:lvl1pPr>
              <a:defRPr sz="2800">
                <a:solidFill>
                  <a:srgbClr val="D9D9D9"/>
                </a:solidFill>
                <a:latin typeface="Arial Rounded MT Bold"/>
                <a:cs typeface="Arial Rounded MT Bold"/>
              </a:defRPr>
            </a:lvl1pPr>
          </a:lstStyle>
          <a:p>
            <a:r>
              <a:rPr lang="en-US"/>
              <a:t>Click to edit Master title style</a:t>
            </a:r>
          </a:p>
        </p:txBody>
      </p:sp>
      <p:sp>
        <p:nvSpPr>
          <p:cNvPr id="6" name="Footer Placeholder 4"/>
          <p:cNvSpPr>
            <a:spLocks noGrp="1"/>
          </p:cNvSpPr>
          <p:nvPr>
            <p:ph type="ftr" sz="quarter" idx="3"/>
          </p:nvPr>
        </p:nvSpPr>
        <p:spPr>
          <a:xfrm>
            <a:off x="3239543" y="6549635"/>
            <a:ext cx="5411508" cy="365125"/>
          </a:xfrm>
          <a:prstGeom prst="rect">
            <a:avLst/>
          </a:prstGeom>
        </p:spPr>
        <p:txBody>
          <a:bodyPr vert="horz" lIns="91440" tIns="45720" rIns="91440" bIns="45720" rtlCol="0" anchor="ctr"/>
          <a:lstStyle>
            <a:lvl1pPr marL="0" marR="0" indent="0" algn="ctr" defTabSz="457200" rtl="0" eaLnBrk="1" fontAlgn="auto" latinLnBrk="0" hangingPunct="1">
              <a:lnSpc>
                <a:spcPct val="100000"/>
              </a:lnSpc>
              <a:spcBef>
                <a:spcPts val="0"/>
              </a:spcBef>
              <a:spcAft>
                <a:spcPts val="0"/>
              </a:spcAft>
              <a:buClrTx/>
              <a:buSzTx/>
              <a:buFontTx/>
              <a:buNone/>
              <a:tabLst/>
              <a:defRPr sz="1200">
                <a:solidFill>
                  <a:schemeClr val="tx1">
                    <a:tint val="75000"/>
                  </a:schemeClr>
                </a:solidFill>
              </a:defRPr>
            </a:lvl1pPr>
          </a:lstStyle>
          <a:p>
            <a:r>
              <a:rPr lang="en-US">
                <a:solidFill>
                  <a:prstClr val="black">
                    <a:tint val="75000"/>
                  </a:prstClr>
                </a:solidFill>
                <a:latin typeface="Calibri"/>
              </a:rPr>
              <a:t>TEMPO ORR/MRR</a:t>
            </a:r>
          </a:p>
        </p:txBody>
      </p:sp>
      <p:sp>
        <p:nvSpPr>
          <p:cNvPr id="10" name="Date Placeholder 3"/>
          <p:cNvSpPr>
            <a:spLocks noGrp="1"/>
          </p:cNvSpPr>
          <p:nvPr>
            <p:ph type="dt" sz="half" idx="10"/>
          </p:nvPr>
        </p:nvSpPr>
        <p:spPr>
          <a:xfrm>
            <a:off x="171331" y="6550584"/>
            <a:ext cx="2096155" cy="365125"/>
          </a:xfrm>
        </p:spPr>
        <p:txBody>
          <a:bodyPr/>
          <a:lstStyle/>
          <a:p>
            <a:r>
              <a:rPr lang="en-US">
                <a:solidFill>
                  <a:prstClr val="black">
                    <a:tint val="75000"/>
                  </a:prstClr>
                </a:solidFill>
                <a:latin typeface="Calibri"/>
              </a:rPr>
              <a:t>February 8-9, 2023</a:t>
            </a:r>
          </a:p>
        </p:txBody>
      </p:sp>
    </p:spTree>
    <p:extLst>
      <p:ext uri="{BB962C8B-B14F-4D97-AF65-F5344CB8AC3E}">
        <p14:creationId xmlns:p14="http://schemas.microsoft.com/office/powerpoint/2010/main" val="106646057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1_Custom Layout">
    <p:spTree>
      <p:nvGrpSpPr>
        <p:cNvPr id="1" name=""/>
        <p:cNvGrpSpPr/>
        <p:nvPr/>
      </p:nvGrpSpPr>
      <p:grpSpPr>
        <a:xfrm>
          <a:off x="0" y="0"/>
          <a:ext cx="0" cy="0"/>
          <a:chOff x="0" y="0"/>
          <a:chExt cx="0" cy="0"/>
        </a:xfrm>
      </p:grpSpPr>
      <p:pic>
        <p:nvPicPr>
          <p:cNvPr id="3" name="Picture 2" descr="TEMPO PPT Cover Image B v4.jp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3524773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831850" y="4589464"/>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FCD7B5C8-4AEE-48C2-9019-AD3503AF3CA8}" type="datetimeFigureOut">
              <a:rPr lang="en-US" smtClean="0"/>
              <a:t>5/2/2023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C93AA5-82BE-468E-90B3-DD1DC18545AD}" type="slidenum">
              <a:rPr lang="en-US" smtClean="0"/>
              <a:t>‹#›</a:t>
            </a:fld>
            <a:endParaRPr lang="en-US"/>
          </a:p>
        </p:txBody>
      </p:sp>
    </p:spTree>
    <p:extLst>
      <p:ext uri="{BB962C8B-B14F-4D97-AF65-F5344CB8AC3E}">
        <p14:creationId xmlns:p14="http://schemas.microsoft.com/office/powerpoint/2010/main" val="240465153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2" name="Picture 6" descr="TEMPO PPT Cover Image B v3.jpg"/>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7554666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pic>
        <p:nvPicPr>
          <p:cNvPr id="2" name="Picture 6" descr="TEMPO PPT Cover Image B v4.jpg"/>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6942875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4" name="Picture 6" descr="TEMPO ppt Banner v7.jpg"/>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0" y="25"/>
            <a:ext cx="12192000" cy="1063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Content Placeholder 2"/>
          <p:cNvSpPr>
            <a:spLocks noGrp="1"/>
          </p:cNvSpPr>
          <p:nvPr>
            <p:ph idx="1"/>
          </p:nvPr>
        </p:nvSpPr>
        <p:spPr>
          <a:xfrm>
            <a:off x="101601" y="1143000"/>
            <a:ext cx="11988800" cy="5410200"/>
          </a:xfrm>
          <a:prstGeom prst="rect">
            <a:avLst/>
          </a:prstGeom>
        </p:spPr>
        <p:txBody>
          <a:bodyPr lIns="91326" tIns="45664" rIns="91326" bIns="45664"/>
          <a:lstStyle>
            <a:lvl1pPr marL="342484" indent="-342484">
              <a:buClrTx/>
              <a:buFont typeface="Wingdings" charset="2"/>
              <a:buChar char="Ø"/>
              <a:defRPr b="1">
                <a:latin typeface="+mn-lt"/>
              </a:defRPr>
            </a:lvl1pPr>
            <a:lvl2pPr marL="742038" indent="-285404">
              <a:buClr>
                <a:srgbClr val="0000A9"/>
              </a:buClr>
              <a:buFont typeface="Arial"/>
              <a:buChar char="•"/>
              <a:defRPr b="0">
                <a:latin typeface="+mn-lt"/>
              </a:defRPr>
            </a:lvl2pPr>
            <a:lvl3pPr>
              <a:defRPr b="0">
                <a:latin typeface="+mn-lt"/>
              </a:defRPr>
            </a:lvl3pPr>
            <a:lvl4pPr>
              <a:defRPr b="0">
                <a:latin typeface="+mn-lt"/>
              </a:defRPr>
            </a:lvl4pPr>
            <a:lvl5pPr>
              <a:defRPr b="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a:xfrm>
            <a:off x="2539931" y="186292"/>
            <a:ext cx="8360607" cy="638108"/>
          </a:xfrm>
          <a:prstGeom prst="rect">
            <a:avLst/>
          </a:prstGeom>
        </p:spPr>
        <p:txBody>
          <a:bodyPr vert="horz" lIns="91326" tIns="45664" rIns="91326" bIns="45664"/>
          <a:lstStyle>
            <a:lvl1pPr>
              <a:defRPr sz="2800">
                <a:solidFill>
                  <a:srgbClr val="D9D9D9"/>
                </a:solidFill>
                <a:latin typeface="Arial Rounded MT Bold"/>
                <a:cs typeface="Arial Rounded MT Bold"/>
              </a:defRPr>
            </a:lvl1pPr>
          </a:lstStyle>
          <a:p>
            <a:r>
              <a:rPr lang="en-US"/>
              <a:t>Click to edit Master title style</a:t>
            </a:r>
          </a:p>
        </p:txBody>
      </p:sp>
      <p:sp>
        <p:nvSpPr>
          <p:cNvPr id="5" name="Date Placeholder 6"/>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r>
              <a:rPr lang="en-US"/>
              <a:t>February 8-9, 2023</a:t>
            </a:r>
          </a:p>
        </p:txBody>
      </p:sp>
      <p:sp>
        <p:nvSpPr>
          <p:cNvPr id="6" name="Footer Placeholder 7"/>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r>
              <a:rPr lang="en-US"/>
              <a:t>TEMPO ORR/MRR</a:t>
            </a:r>
          </a:p>
        </p:txBody>
      </p:sp>
      <p:sp>
        <p:nvSpPr>
          <p:cNvPr id="7" name="Slide Number Placeholder 8"/>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086AE945-6537-434A-852D-82A287E37B63}" type="slidenum">
              <a:rPr lang="en-US"/>
              <a:pPr>
                <a:defRPr/>
              </a:pPr>
              <a:t>‹#›</a:t>
            </a:fld>
            <a:endParaRPr lang="en-US"/>
          </a:p>
        </p:txBody>
      </p:sp>
    </p:spTree>
    <p:extLst>
      <p:ext uri="{BB962C8B-B14F-4D97-AF65-F5344CB8AC3E}">
        <p14:creationId xmlns:p14="http://schemas.microsoft.com/office/powerpoint/2010/main" val="116099345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9" name="Title 1"/>
          <p:cNvSpPr>
            <a:spLocks noGrp="1"/>
          </p:cNvSpPr>
          <p:nvPr>
            <p:ph type="title"/>
          </p:nvPr>
        </p:nvSpPr>
        <p:spPr>
          <a:xfrm>
            <a:off x="2539931" y="274638"/>
            <a:ext cx="8360607" cy="638108"/>
          </a:xfrm>
          <a:prstGeom prst="rect">
            <a:avLst/>
          </a:prstGeom>
        </p:spPr>
        <p:txBody>
          <a:bodyPr vert="horz" lIns="91326" tIns="45664" rIns="91326" bIns="45664"/>
          <a:lstStyle>
            <a:lvl1pPr>
              <a:defRPr sz="2800">
                <a:solidFill>
                  <a:srgbClr val="D9D9D9"/>
                </a:solidFill>
                <a:latin typeface="Arial Rounded MT Bold"/>
                <a:cs typeface="Arial Rounded MT Bold"/>
              </a:defRPr>
            </a:lvl1pPr>
          </a:lstStyle>
          <a:p>
            <a:r>
              <a:rPr lang="en-US"/>
              <a:t>Click to edit Master title style</a:t>
            </a:r>
          </a:p>
        </p:txBody>
      </p:sp>
      <p:sp>
        <p:nvSpPr>
          <p:cNvPr id="3" name="Date Placeholder 4"/>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r>
              <a:rPr lang="en-US"/>
              <a:t>February 8-9, 2023</a:t>
            </a:r>
          </a:p>
        </p:txBody>
      </p:sp>
      <p:sp>
        <p:nvSpPr>
          <p:cNvPr id="4" name="Footer Placeholder 5"/>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r>
              <a:rPr lang="en-US"/>
              <a:t>TEMPO ORR/MRR</a:t>
            </a:r>
          </a:p>
        </p:txBody>
      </p:sp>
      <p:sp>
        <p:nvSpPr>
          <p:cNvPr id="5" name="Slide Number Placeholder 6"/>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3EB325B7-BE2F-E44F-9339-8DD6E6AD7D59}" type="slidenum">
              <a:rPr lang="en-US"/>
              <a:pPr>
                <a:defRPr/>
              </a:pPr>
              <a:t>‹#›</a:t>
            </a:fld>
            <a:endParaRPr lang="en-US"/>
          </a:p>
        </p:txBody>
      </p:sp>
    </p:spTree>
    <p:extLst>
      <p:ext uri="{BB962C8B-B14F-4D97-AF65-F5344CB8AC3E}">
        <p14:creationId xmlns:p14="http://schemas.microsoft.com/office/powerpoint/2010/main" val="243517961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
        <p:nvSpPr>
          <p:cNvPr id="2" name="Title Placeholder 10"/>
          <p:cNvSpPr txBox="1">
            <a:spLocks/>
          </p:cNvSpPr>
          <p:nvPr userDrawn="1"/>
        </p:nvSpPr>
        <p:spPr>
          <a:xfrm>
            <a:off x="0" y="3101977"/>
            <a:ext cx="12192000" cy="646113"/>
          </a:xfrm>
          <a:prstGeom prst="rect">
            <a:avLst/>
          </a:prstGeom>
        </p:spPr>
        <p:txBody>
          <a:bodyPr lIns="91326" tIns="45664" rIns="91326" bIns="45664" anchor="ctr"/>
          <a:lstStyle>
            <a:lvl1pPr algn="ctr" defTabSz="457200" rtl="0" eaLnBrk="1" latinLnBrk="0" hangingPunct="1">
              <a:spcBef>
                <a:spcPct val="0"/>
              </a:spcBef>
              <a:buNone/>
              <a:defRPr sz="3200" kern="1200">
                <a:solidFill>
                  <a:srgbClr val="FFFF00"/>
                </a:solidFill>
                <a:latin typeface="Arial"/>
                <a:ea typeface="+mj-ea"/>
                <a:cs typeface="Arial"/>
              </a:defRPr>
            </a:lvl1pPr>
          </a:lstStyle>
          <a:p>
            <a:pPr>
              <a:defRPr/>
            </a:pPr>
            <a:r>
              <a:rPr lang="en-US" sz="4800" b="1">
                <a:solidFill>
                  <a:srgbClr val="000090"/>
                </a:solidFill>
                <a:latin typeface="Arial Rounded MT Bold"/>
                <a:cs typeface="Arial Rounded MT Bold"/>
              </a:rPr>
              <a:t>BACKUP</a:t>
            </a:r>
          </a:p>
        </p:txBody>
      </p:sp>
    </p:spTree>
    <p:extLst>
      <p:ext uri="{BB962C8B-B14F-4D97-AF65-F5344CB8AC3E}">
        <p14:creationId xmlns:p14="http://schemas.microsoft.com/office/powerpoint/2010/main" val="328941249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4_Custom Layout">
    <p:spTree>
      <p:nvGrpSpPr>
        <p:cNvPr id="1" name=""/>
        <p:cNvGrpSpPr/>
        <p:nvPr/>
      </p:nvGrpSpPr>
      <p:grpSpPr>
        <a:xfrm>
          <a:off x="0" y="0"/>
          <a:ext cx="0" cy="0"/>
          <a:chOff x="0" y="0"/>
          <a:chExt cx="0" cy="0"/>
        </a:xfrm>
      </p:grpSpPr>
      <p:sp>
        <p:nvSpPr>
          <p:cNvPr id="2" name="Rectangle 1"/>
          <p:cNvSpPr/>
          <p:nvPr userDrawn="1"/>
        </p:nvSpPr>
        <p:spPr>
          <a:xfrm>
            <a:off x="0" y="0"/>
            <a:ext cx="12192000" cy="6858000"/>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lIns="91326" tIns="45664" rIns="91326" bIns="45664" anchor="ctr"/>
          <a:lstStyle/>
          <a:p>
            <a:pPr algn="ctr" defTabSz="456633" fontAlgn="base">
              <a:spcBef>
                <a:spcPct val="0"/>
              </a:spcBef>
              <a:spcAft>
                <a:spcPct val="0"/>
              </a:spcAft>
            </a:pPr>
            <a:endParaRPr lang="ja-JP" altLang="en-US" sz="1400">
              <a:solidFill>
                <a:srgbClr val="FFFFFF"/>
              </a:solidFill>
              <a:latin typeface="Calibri" charset="0"/>
              <a:ea typeface="ＭＳ Ｐゴシック" charset="0"/>
              <a:cs typeface="ＭＳ Ｐゴシック" charset="0"/>
            </a:endParaRPr>
          </a:p>
        </p:txBody>
      </p:sp>
      <p:pic>
        <p:nvPicPr>
          <p:cNvPr id="3" name="Picture 7" descr="TEMPO Logo FINAL med res.jpg"/>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4811185" y="2511426"/>
            <a:ext cx="2569633" cy="1835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44980296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Title Chart - N S">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AE00922-7687-EA47-9BC8-EBC78CD432EE}"/>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32158951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1_Content Layout - NASA">
    <p:spTree>
      <p:nvGrpSpPr>
        <p:cNvPr id="1" name=""/>
        <p:cNvGrpSpPr/>
        <p:nvPr/>
      </p:nvGrpSpPr>
      <p:grpSpPr>
        <a:xfrm>
          <a:off x="0" y="0"/>
          <a:ext cx="0" cy="0"/>
          <a:chOff x="0" y="0"/>
          <a:chExt cx="0" cy="0"/>
        </a:xfrm>
      </p:grpSpPr>
      <p:sp>
        <p:nvSpPr>
          <p:cNvPr id="8" name="Content Placeholder 2"/>
          <p:cNvSpPr>
            <a:spLocks noGrp="1"/>
          </p:cNvSpPr>
          <p:nvPr>
            <p:ph idx="1"/>
          </p:nvPr>
        </p:nvSpPr>
        <p:spPr>
          <a:xfrm>
            <a:off x="101600" y="1143000"/>
            <a:ext cx="11988800" cy="5410200"/>
          </a:xfrm>
          <a:prstGeom prst="rect">
            <a:avLst/>
          </a:prstGeom>
        </p:spPr>
        <p:txBody>
          <a:bodyPr/>
          <a:lstStyle>
            <a:lvl1pPr marL="457189" indent="-457189">
              <a:buClrTx/>
              <a:buFont typeface="Wingdings" charset="2"/>
              <a:buChar char="Ø"/>
              <a:defRPr sz="2800" b="0">
                <a:latin typeface="+mn-lt"/>
              </a:defRPr>
            </a:lvl1pPr>
            <a:lvl2pPr marL="990575" indent="-380990">
              <a:buClr>
                <a:schemeClr val="tx1"/>
              </a:buClr>
              <a:buFont typeface="Arial"/>
              <a:buChar char="•"/>
              <a:defRPr sz="2800" b="0">
                <a:latin typeface="+mn-lt"/>
              </a:defRPr>
            </a:lvl2pPr>
            <a:lvl3pPr marL="1523962" indent="-304792">
              <a:buFont typeface="Calibri" panose="020F0502020204030204" pitchFamily="34" charset="0"/>
              <a:buChar char="–"/>
              <a:defRPr sz="2400" b="0">
                <a:latin typeface="+mn-lt"/>
              </a:defRPr>
            </a:lvl3pPr>
            <a:lvl4pPr marL="2133547" indent="-304792">
              <a:buFont typeface="Courier New" panose="02070309020205020404" pitchFamily="49" charset="0"/>
              <a:buChar char="o"/>
              <a:defRPr sz="2400" b="0">
                <a:latin typeface="+mn-lt"/>
              </a:defRPr>
            </a:lvl4pPr>
            <a:lvl5pPr>
              <a:defRPr sz="2400" b="0">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itle 2"/>
          <p:cNvSpPr>
            <a:spLocks noGrp="1"/>
          </p:cNvSpPr>
          <p:nvPr>
            <p:ph type="title"/>
          </p:nvPr>
        </p:nvSpPr>
        <p:spPr>
          <a:xfrm>
            <a:off x="2438401" y="0"/>
            <a:ext cx="8410944" cy="975701"/>
          </a:xfrm>
          <a:prstGeom prst="rect">
            <a:avLst/>
          </a:prstGeom>
        </p:spPr>
        <p:txBody>
          <a:bodyPr anchor="ctr"/>
          <a:lstStyle>
            <a:lvl1pPr algn="ctr">
              <a:defRPr sz="3600" b="0">
                <a:solidFill>
                  <a:schemeClr val="bg1"/>
                </a:solidFill>
                <a:latin typeface="+mn-lt"/>
              </a:defRPr>
            </a:lvl1pPr>
          </a:lstStyle>
          <a:p>
            <a:r>
              <a:rPr lang="en-US"/>
              <a:t>Click to edit Master title style</a:t>
            </a:r>
          </a:p>
        </p:txBody>
      </p:sp>
      <p:sp>
        <p:nvSpPr>
          <p:cNvPr id="2" name="Date Placeholder 1"/>
          <p:cNvSpPr>
            <a:spLocks noGrp="1"/>
          </p:cNvSpPr>
          <p:nvPr>
            <p:ph type="dt" sz="half" idx="10"/>
          </p:nvPr>
        </p:nvSpPr>
        <p:spPr/>
        <p:txBody>
          <a:bodyPr/>
          <a:lstStyle/>
          <a:p>
            <a:r>
              <a:rPr lang="en-US"/>
              <a:t>February 8-9, 2023</a:t>
            </a:r>
          </a:p>
        </p:txBody>
      </p:sp>
      <p:sp>
        <p:nvSpPr>
          <p:cNvPr id="4" name="Footer Placeholder 3"/>
          <p:cNvSpPr>
            <a:spLocks noGrp="1"/>
          </p:cNvSpPr>
          <p:nvPr>
            <p:ph type="ftr" sz="quarter" idx="11"/>
          </p:nvPr>
        </p:nvSpPr>
        <p:spPr/>
        <p:txBody>
          <a:bodyPr/>
          <a:lstStyle/>
          <a:p>
            <a:r>
              <a:rPr lang="en-US"/>
              <a:t>TEMPO ORR/MRR</a:t>
            </a:r>
          </a:p>
        </p:txBody>
      </p:sp>
      <p:sp>
        <p:nvSpPr>
          <p:cNvPr id="5" name="Slide Number Placeholder 4"/>
          <p:cNvSpPr>
            <a:spLocks noGrp="1"/>
          </p:cNvSpPr>
          <p:nvPr>
            <p:ph type="sldNum" sz="quarter" idx="12"/>
          </p:nvPr>
        </p:nvSpPr>
        <p:spPr/>
        <p:txBody>
          <a:bodyPr/>
          <a:lstStyle/>
          <a:p>
            <a:fld id="{DA0E24C6-B8C2-40F0-BF2D-44D0E3E3802A}" type="slidenum">
              <a:rPr lang="en-US" smtClean="0"/>
              <a:t>‹#›</a:t>
            </a:fld>
            <a:endParaRPr lang="en-US"/>
          </a:p>
        </p:txBody>
      </p:sp>
    </p:spTree>
    <p:extLst>
      <p:ext uri="{BB962C8B-B14F-4D97-AF65-F5344CB8AC3E}">
        <p14:creationId xmlns:p14="http://schemas.microsoft.com/office/powerpoint/2010/main" val="112089088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Title Only - NASA">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r>
              <a:rPr lang="en-US"/>
              <a:t>February 8-9, 2023</a:t>
            </a:r>
          </a:p>
        </p:txBody>
      </p:sp>
      <p:sp>
        <p:nvSpPr>
          <p:cNvPr id="4" name="Footer Placeholder 3"/>
          <p:cNvSpPr>
            <a:spLocks noGrp="1"/>
          </p:cNvSpPr>
          <p:nvPr>
            <p:ph type="ftr" sz="quarter" idx="11"/>
          </p:nvPr>
        </p:nvSpPr>
        <p:spPr/>
        <p:txBody>
          <a:bodyPr/>
          <a:lstStyle/>
          <a:p>
            <a:r>
              <a:rPr lang="en-US"/>
              <a:t>TEMPO ORR/MRR</a:t>
            </a:r>
          </a:p>
        </p:txBody>
      </p:sp>
      <p:sp>
        <p:nvSpPr>
          <p:cNvPr id="5" name="Slide Number Placeholder 4"/>
          <p:cNvSpPr>
            <a:spLocks noGrp="1"/>
          </p:cNvSpPr>
          <p:nvPr>
            <p:ph type="sldNum" sz="quarter" idx="12"/>
          </p:nvPr>
        </p:nvSpPr>
        <p:spPr/>
        <p:txBody>
          <a:bodyPr/>
          <a:lstStyle/>
          <a:p>
            <a:fld id="{DA0E24C6-B8C2-40F0-BF2D-44D0E3E3802A}" type="slidenum">
              <a:rPr lang="en-US" smtClean="0"/>
              <a:t>‹#›</a:t>
            </a:fld>
            <a:endParaRPr lang="en-US"/>
          </a:p>
        </p:txBody>
      </p:sp>
      <p:sp>
        <p:nvSpPr>
          <p:cNvPr id="6" name="Title 2"/>
          <p:cNvSpPr>
            <a:spLocks noGrp="1"/>
          </p:cNvSpPr>
          <p:nvPr>
            <p:ph type="title"/>
          </p:nvPr>
        </p:nvSpPr>
        <p:spPr>
          <a:xfrm>
            <a:off x="2438401" y="0"/>
            <a:ext cx="8410944" cy="975701"/>
          </a:xfrm>
          <a:prstGeom prst="rect">
            <a:avLst/>
          </a:prstGeom>
        </p:spPr>
        <p:txBody>
          <a:bodyPr anchor="ctr"/>
          <a:lstStyle>
            <a:lvl1pPr algn="ctr">
              <a:defRPr sz="3600" b="0">
                <a:solidFill>
                  <a:schemeClr val="bg1"/>
                </a:solidFill>
                <a:latin typeface="+mn-lt"/>
              </a:defRPr>
            </a:lvl1pPr>
          </a:lstStyle>
          <a:p>
            <a:r>
              <a:rPr lang="en-US"/>
              <a:t>Click to edit Master title style</a:t>
            </a:r>
          </a:p>
        </p:txBody>
      </p:sp>
    </p:spTree>
    <p:extLst>
      <p:ext uri="{BB962C8B-B14F-4D97-AF65-F5344CB8AC3E}">
        <p14:creationId xmlns:p14="http://schemas.microsoft.com/office/powerpoint/2010/main" val="367545469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Logo For Use">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r>
              <a:rPr lang="en-US"/>
              <a:t>February 8-9, 2023</a:t>
            </a:r>
          </a:p>
        </p:txBody>
      </p:sp>
      <p:sp>
        <p:nvSpPr>
          <p:cNvPr id="4" name="Footer Placeholder 3"/>
          <p:cNvSpPr>
            <a:spLocks noGrp="1"/>
          </p:cNvSpPr>
          <p:nvPr>
            <p:ph type="ftr" sz="quarter" idx="11"/>
          </p:nvPr>
        </p:nvSpPr>
        <p:spPr/>
        <p:txBody>
          <a:bodyPr/>
          <a:lstStyle/>
          <a:p>
            <a:r>
              <a:rPr lang="en-US"/>
              <a:t>TEMPO ORR/MRR</a:t>
            </a:r>
          </a:p>
        </p:txBody>
      </p:sp>
      <p:sp>
        <p:nvSpPr>
          <p:cNvPr id="5" name="Slide Number Placeholder 4"/>
          <p:cNvSpPr>
            <a:spLocks noGrp="1"/>
          </p:cNvSpPr>
          <p:nvPr>
            <p:ph type="sldNum" sz="quarter" idx="12"/>
          </p:nvPr>
        </p:nvSpPr>
        <p:spPr/>
        <p:txBody>
          <a:bodyPr/>
          <a:lstStyle/>
          <a:p>
            <a:fld id="{DA0E24C6-B8C2-40F0-BF2D-44D0E3E3802A}" type="slidenum">
              <a:rPr lang="en-US" smtClean="0"/>
              <a:t>‹#›</a:t>
            </a:fld>
            <a:endParaRPr lang="en-US"/>
          </a:p>
        </p:txBody>
      </p:sp>
      <p:pic>
        <p:nvPicPr>
          <p:cNvPr id="7" name="Picture 6">
            <a:extLst>
              <a:ext uri="{FF2B5EF4-FFF2-40B4-BE49-F238E27FC236}">
                <a16:creationId xmlns:a16="http://schemas.microsoft.com/office/drawing/2014/main" id="{20A92427-416E-FE48-A31E-73E7DD1A119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275783" y="3033728"/>
            <a:ext cx="1077216" cy="890713"/>
          </a:xfrm>
          <a:prstGeom prst="rect">
            <a:avLst/>
          </a:prstGeom>
        </p:spPr>
      </p:pic>
      <p:pic>
        <p:nvPicPr>
          <p:cNvPr id="8" name="Picture 7">
            <a:extLst>
              <a:ext uri="{FF2B5EF4-FFF2-40B4-BE49-F238E27FC236}">
                <a16:creationId xmlns:a16="http://schemas.microsoft.com/office/drawing/2014/main" id="{3E4191DF-B26B-8945-94BD-4BD638084925}"/>
              </a:ext>
            </a:extLst>
          </p:cNvPr>
          <p:cNvPicPr>
            <a:picLocks noChangeAspect="1"/>
          </p:cNvPicPr>
          <p:nvPr userDrawn="1"/>
        </p:nvPicPr>
        <p:blipFill>
          <a:blip r:embed="rId3"/>
          <a:stretch>
            <a:fillRect/>
          </a:stretch>
        </p:blipFill>
        <p:spPr>
          <a:xfrm>
            <a:off x="3682318" y="3019349"/>
            <a:ext cx="964041" cy="910483"/>
          </a:xfrm>
          <a:prstGeom prst="rect">
            <a:avLst/>
          </a:prstGeom>
        </p:spPr>
      </p:pic>
      <p:pic>
        <p:nvPicPr>
          <p:cNvPr id="11" name="Picture 10">
            <a:extLst>
              <a:ext uri="{FF2B5EF4-FFF2-40B4-BE49-F238E27FC236}">
                <a16:creationId xmlns:a16="http://schemas.microsoft.com/office/drawing/2014/main" id="{74AB10F0-E507-0C4C-A726-C009BCAF1FD0}"/>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221658" y="3024349"/>
            <a:ext cx="900484" cy="900484"/>
          </a:xfrm>
          <a:prstGeom prst="rect">
            <a:avLst/>
          </a:prstGeom>
        </p:spPr>
      </p:pic>
      <p:pic>
        <p:nvPicPr>
          <p:cNvPr id="15" name="Picture 14">
            <a:extLst>
              <a:ext uri="{FF2B5EF4-FFF2-40B4-BE49-F238E27FC236}">
                <a16:creationId xmlns:a16="http://schemas.microsoft.com/office/drawing/2014/main" id="{79888A8F-835F-2149-BDE0-D234D33247F5}"/>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7453876" y="3019349"/>
            <a:ext cx="1098653" cy="1087987"/>
          </a:xfrm>
          <a:prstGeom prst="rect">
            <a:avLst/>
          </a:prstGeom>
        </p:spPr>
      </p:pic>
      <p:pic>
        <p:nvPicPr>
          <p:cNvPr id="17" name="Picture 16">
            <a:extLst>
              <a:ext uri="{FF2B5EF4-FFF2-40B4-BE49-F238E27FC236}">
                <a16:creationId xmlns:a16="http://schemas.microsoft.com/office/drawing/2014/main" id="{00E34357-53CB-2741-9195-BB161B16D346}"/>
              </a:ext>
            </a:extLst>
          </p:cNvPr>
          <p:cNvPicPr>
            <a:picLocks noChangeAspect="1"/>
          </p:cNvPicPr>
          <p:nvPr userDrawn="1"/>
        </p:nvPicPr>
        <p:blipFill>
          <a:blip r:embed="rId6"/>
          <a:stretch>
            <a:fillRect/>
          </a:stretch>
        </p:blipFill>
        <p:spPr>
          <a:xfrm>
            <a:off x="8884265" y="3237653"/>
            <a:ext cx="1818665" cy="496636"/>
          </a:xfrm>
          <a:prstGeom prst="rect">
            <a:avLst/>
          </a:prstGeom>
        </p:spPr>
      </p:pic>
      <p:sp>
        <p:nvSpPr>
          <p:cNvPr id="12" name="Title 2"/>
          <p:cNvSpPr>
            <a:spLocks noGrp="1"/>
          </p:cNvSpPr>
          <p:nvPr>
            <p:ph type="title" hasCustomPrompt="1"/>
          </p:nvPr>
        </p:nvSpPr>
        <p:spPr>
          <a:xfrm>
            <a:off x="2438401" y="0"/>
            <a:ext cx="8410944" cy="975701"/>
          </a:xfrm>
          <a:prstGeom prst="rect">
            <a:avLst/>
          </a:prstGeom>
        </p:spPr>
        <p:txBody>
          <a:bodyPr anchor="ctr"/>
          <a:lstStyle>
            <a:lvl1pPr algn="ctr">
              <a:defRPr sz="3600" b="0">
                <a:solidFill>
                  <a:schemeClr val="bg1"/>
                </a:solidFill>
                <a:latin typeface="+mn-lt"/>
              </a:defRPr>
            </a:lvl1pPr>
          </a:lstStyle>
          <a:p>
            <a:r>
              <a:rPr lang="en-US"/>
              <a:t>Logos</a:t>
            </a:r>
          </a:p>
        </p:txBody>
      </p:sp>
      <p:pic>
        <p:nvPicPr>
          <p:cNvPr id="13" name="Picture 12">
            <a:extLst>
              <a:ext uri="{FF2B5EF4-FFF2-40B4-BE49-F238E27FC236}">
                <a16:creationId xmlns:a16="http://schemas.microsoft.com/office/drawing/2014/main" id="{6C26CCF7-2416-F54B-8C58-3955DD80C2F6}"/>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4975678" y="3003659"/>
            <a:ext cx="914400" cy="1056133"/>
          </a:xfrm>
          <a:prstGeom prst="rect">
            <a:avLst/>
          </a:prstGeom>
        </p:spPr>
      </p:pic>
    </p:spTree>
    <p:extLst>
      <p:ext uri="{BB962C8B-B14F-4D97-AF65-F5344CB8AC3E}">
        <p14:creationId xmlns:p14="http://schemas.microsoft.com/office/powerpoint/2010/main" val="5123601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CD7B5C8-4AEE-48C2-9019-AD3503AF3CA8}" type="datetimeFigureOut">
              <a:rPr lang="en-US" smtClean="0"/>
              <a:t>5/2/2023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C93AA5-82BE-468E-90B3-DD1DC18545AD}" type="slidenum">
              <a:rPr lang="en-US" smtClean="0"/>
              <a:t>‹#›</a:t>
            </a:fld>
            <a:endParaRPr lang="en-US"/>
          </a:p>
        </p:txBody>
      </p:sp>
    </p:spTree>
    <p:extLst>
      <p:ext uri="{BB962C8B-B14F-4D97-AF65-F5344CB8AC3E}">
        <p14:creationId xmlns:p14="http://schemas.microsoft.com/office/powerpoint/2010/main" val="357694756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5_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r>
              <a:rPr lang="en-US"/>
              <a:t>February 8-9, 2023</a:t>
            </a:r>
          </a:p>
        </p:txBody>
      </p:sp>
      <p:sp>
        <p:nvSpPr>
          <p:cNvPr id="4" name="Footer Placeholder 3"/>
          <p:cNvSpPr>
            <a:spLocks noGrp="1"/>
          </p:cNvSpPr>
          <p:nvPr>
            <p:ph type="ftr" sz="quarter" idx="11"/>
          </p:nvPr>
        </p:nvSpPr>
        <p:spPr/>
        <p:txBody>
          <a:bodyPr/>
          <a:lstStyle/>
          <a:p>
            <a:r>
              <a:rPr lang="en-US"/>
              <a:t>TEMPO ORR/MRR</a:t>
            </a:r>
          </a:p>
        </p:txBody>
      </p:sp>
      <p:sp>
        <p:nvSpPr>
          <p:cNvPr id="5" name="Slide Number Placeholder 4"/>
          <p:cNvSpPr>
            <a:spLocks noGrp="1"/>
          </p:cNvSpPr>
          <p:nvPr>
            <p:ph type="sldNum" sz="quarter" idx="12"/>
          </p:nvPr>
        </p:nvSpPr>
        <p:spPr/>
        <p:txBody>
          <a:bodyPr/>
          <a:lstStyle/>
          <a:p>
            <a:fld id="{DA0E24C6-B8C2-40F0-BF2D-44D0E3E3802A}" type="slidenum">
              <a:rPr lang="en-US" smtClean="0"/>
              <a:t>‹#›</a:t>
            </a:fld>
            <a:endParaRPr lang="en-US"/>
          </a:p>
        </p:txBody>
      </p:sp>
      <p:sp>
        <p:nvSpPr>
          <p:cNvPr id="6" name="Title 2"/>
          <p:cNvSpPr>
            <a:spLocks noGrp="1"/>
          </p:cNvSpPr>
          <p:nvPr>
            <p:ph type="title" hasCustomPrompt="1"/>
          </p:nvPr>
        </p:nvSpPr>
        <p:spPr>
          <a:xfrm>
            <a:off x="2969679" y="0"/>
            <a:ext cx="7880527" cy="975701"/>
          </a:xfrm>
          <a:prstGeom prst="rect">
            <a:avLst/>
          </a:prstGeom>
        </p:spPr>
        <p:txBody>
          <a:bodyPr anchor="ctr"/>
          <a:lstStyle>
            <a:lvl1pPr algn="ctr">
              <a:defRPr sz="3600" b="0">
                <a:solidFill>
                  <a:schemeClr val="bg1"/>
                </a:solidFill>
                <a:latin typeface="+mn-lt"/>
              </a:defRPr>
            </a:lvl1pPr>
          </a:lstStyle>
          <a:p>
            <a:r>
              <a:rPr lang="en-US"/>
              <a:t>Disclaimers</a:t>
            </a:r>
          </a:p>
        </p:txBody>
      </p:sp>
      <p:sp>
        <p:nvSpPr>
          <p:cNvPr id="7" name="Rectangle 6"/>
          <p:cNvSpPr/>
          <p:nvPr userDrawn="1"/>
        </p:nvSpPr>
        <p:spPr>
          <a:xfrm>
            <a:off x="4537991" y="1598989"/>
            <a:ext cx="3116020" cy="225639"/>
          </a:xfrm>
          <a:prstGeom prst="rect">
            <a:avLst/>
          </a:prstGeom>
          <a:solidFill>
            <a:schemeClr val="bg1"/>
          </a:solidFill>
          <a:ln>
            <a:solidFill>
              <a:srgbClr val="D00002"/>
            </a:solidFill>
          </a:ln>
        </p:spPr>
        <p:txBody>
          <a:bodyPr wrap="square" lIns="0" tIns="0" rIns="0" bIns="0">
            <a:spAutoFit/>
          </a:bodyPr>
          <a:lstStyle/>
          <a:p>
            <a:pPr algn="ctr">
              <a:lnSpc>
                <a:spcPct val="110000"/>
              </a:lnSpc>
            </a:pPr>
            <a:r>
              <a:rPr lang="en-US" sz="1333" b="1">
                <a:solidFill>
                  <a:srgbClr val="FF0000"/>
                </a:solidFill>
                <a:latin typeface="Arial"/>
                <a:cs typeface="Arial"/>
              </a:rPr>
              <a:t>SENSITIVE BUT UNCLASSIFIED (SBU)</a:t>
            </a:r>
            <a:endParaRPr lang="en-US" sz="1333" b="1">
              <a:latin typeface="Arial"/>
              <a:cs typeface="Arial"/>
            </a:endParaRPr>
          </a:p>
        </p:txBody>
      </p:sp>
      <p:sp>
        <p:nvSpPr>
          <p:cNvPr id="9" name="Rectangle 8"/>
          <p:cNvSpPr/>
          <p:nvPr userDrawn="1"/>
        </p:nvSpPr>
        <p:spPr>
          <a:xfrm>
            <a:off x="2016771" y="2692749"/>
            <a:ext cx="8158459" cy="1694503"/>
          </a:xfrm>
          <a:prstGeom prst="rect">
            <a:avLst/>
          </a:prstGeom>
          <a:solidFill>
            <a:schemeClr val="bg1"/>
          </a:solidFill>
          <a:ln>
            <a:solidFill>
              <a:srgbClr val="D00002"/>
            </a:solidFill>
          </a:ln>
        </p:spPr>
        <p:txBody>
          <a:bodyPr wrap="square">
            <a:spAutoFit/>
          </a:bodyPr>
          <a:lstStyle/>
          <a:p>
            <a:pPr algn="ctr">
              <a:lnSpc>
                <a:spcPct val="110000"/>
              </a:lnSpc>
            </a:pPr>
            <a:r>
              <a:rPr lang="en-US" sz="1400" b="1">
                <a:solidFill>
                  <a:srgbClr val="FF0000"/>
                </a:solidFill>
                <a:latin typeface="Arial Narrow"/>
                <a:ea typeface="Times New Roman"/>
                <a:cs typeface="Arial"/>
              </a:rPr>
              <a:t>ITAR Restricted </a:t>
            </a:r>
            <a:r>
              <a:rPr lang="en-US" sz="1400" b="1">
                <a:latin typeface="Arial Narrow"/>
                <a:ea typeface="Times New Roman"/>
                <a:cs typeface="Arial"/>
              </a:rPr>
              <a:t/>
            </a:r>
            <a:br>
              <a:rPr lang="en-US" sz="1400" b="1">
                <a:latin typeface="Arial Narrow"/>
                <a:ea typeface="Times New Roman"/>
                <a:cs typeface="Arial"/>
              </a:rPr>
            </a:br>
            <a:r>
              <a:rPr lang="en-US" sz="1400" b="1">
                <a:latin typeface="Arial Narrow"/>
                <a:ea typeface="Times New Roman"/>
                <a:cs typeface="Arial"/>
              </a:rPr>
              <a:t>-- International Traffic in Arms Regulations (ITAR) Notice –</a:t>
            </a:r>
          </a:p>
          <a:p>
            <a:pPr>
              <a:lnSpc>
                <a:spcPct val="110000"/>
              </a:lnSpc>
            </a:pPr>
            <a:r>
              <a:rPr lang="en-US" sz="1333" b="1">
                <a:solidFill>
                  <a:srgbClr val="FF0000"/>
                </a:solidFill>
                <a:latin typeface="Arial"/>
                <a:cs typeface="Arial"/>
              </a:rPr>
              <a:t>WARNING: </a:t>
            </a:r>
            <a:r>
              <a:rPr lang="en-US" sz="1333" b="1">
                <a:latin typeface="Arial Narrow"/>
                <a:ea typeface="Times New Roman"/>
                <a:cs typeface="Arial"/>
              </a:rPr>
              <a:t>This document contains information which falls under the purview of the U.S. Munitions List (USML) as defined in the International Traffic in Arms Regulations (ITAR), 22 CFR 120-130, and is export controlled.</a:t>
            </a:r>
            <a:endParaRPr lang="en-US" sz="1333">
              <a:latin typeface="Times New Roman"/>
              <a:ea typeface="Times New Roman"/>
              <a:cs typeface="Arial"/>
            </a:endParaRPr>
          </a:p>
          <a:p>
            <a:pPr>
              <a:lnSpc>
                <a:spcPct val="110000"/>
              </a:lnSpc>
            </a:pPr>
            <a:r>
              <a:rPr lang="en-US" sz="1333">
                <a:latin typeface="Arial Narrow"/>
                <a:ea typeface="Times New Roman"/>
                <a:cs typeface="Arial"/>
              </a:rPr>
              <a:t> It shall not be transferred to foreign nationals in the U.S. or abroad without specific approval of a knowledgeable NASA export control official, and/or unless an export license or license exemption is obtained/available from the United States Department of State.  Violations of these regulations are punishable by fine, imprisonment, or both.</a:t>
            </a:r>
            <a:endParaRPr lang="en-US" sz="1333">
              <a:latin typeface="Times New Roman"/>
              <a:ea typeface="Times New Roman"/>
              <a:cs typeface="Arial"/>
            </a:endParaRPr>
          </a:p>
        </p:txBody>
      </p:sp>
      <p:sp>
        <p:nvSpPr>
          <p:cNvPr id="10" name="Rectangle 9"/>
          <p:cNvSpPr/>
          <p:nvPr userDrawn="1"/>
        </p:nvSpPr>
        <p:spPr>
          <a:xfrm>
            <a:off x="2016771" y="4544800"/>
            <a:ext cx="8158459" cy="1733488"/>
          </a:xfrm>
          <a:prstGeom prst="rect">
            <a:avLst/>
          </a:prstGeom>
          <a:solidFill>
            <a:schemeClr val="bg1"/>
          </a:solidFill>
          <a:ln>
            <a:solidFill>
              <a:srgbClr val="D00002"/>
            </a:solidFill>
          </a:ln>
        </p:spPr>
        <p:txBody>
          <a:bodyPr wrap="square">
            <a:spAutoFit/>
          </a:bodyPr>
          <a:lstStyle/>
          <a:p>
            <a:pPr algn="ctr"/>
            <a:r>
              <a:rPr lang="en-US" sz="1600" b="1" kern="1200">
                <a:solidFill>
                  <a:srgbClr val="FF0000"/>
                </a:solidFill>
                <a:effectLst/>
                <a:latin typeface="+mn-lt"/>
                <a:ea typeface="+mn-ea"/>
                <a:cs typeface="+mn-cs"/>
              </a:rPr>
              <a:t>EAR ECCN 9E515.a.</a:t>
            </a:r>
          </a:p>
          <a:p>
            <a:pPr algn="ctr"/>
            <a:r>
              <a:rPr lang="en-US" sz="2400" b="1" kern="1200">
                <a:solidFill>
                  <a:schemeClr val="tx1"/>
                </a:solidFill>
                <a:effectLst/>
                <a:latin typeface="+mn-lt"/>
                <a:ea typeface="+mn-ea"/>
                <a:cs typeface="+mn-cs"/>
              </a:rPr>
              <a:t>- Export Administration Regulations (EAR) Notice -</a:t>
            </a:r>
          </a:p>
          <a:p>
            <a:r>
              <a:rPr lang="en-US" sz="1333" b="1" kern="1200">
                <a:solidFill>
                  <a:srgbClr val="FF0000"/>
                </a:solidFill>
                <a:effectLst/>
                <a:latin typeface="+mn-lt"/>
                <a:ea typeface="+mn-ea"/>
                <a:cs typeface="+mn-cs"/>
              </a:rPr>
              <a:t>WARNING: </a:t>
            </a:r>
            <a:r>
              <a:rPr lang="en-US" sz="1333" b="1" kern="1200">
                <a:solidFill>
                  <a:schemeClr val="tx1"/>
                </a:solidFill>
                <a:effectLst/>
                <a:latin typeface="+mn-lt"/>
                <a:ea typeface="+mn-ea"/>
                <a:cs typeface="+mn-cs"/>
              </a:rPr>
              <a:t>This document contains information within the purview of the Export Administration Regulations (EAR), 15 CFR §730-774, and is export-controlled.  </a:t>
            </a:r>
            <a:r>
              <a:rPr lang="en-US" sz="1333" b="0" kern="1200">
                <a:solidFill>
                  <a:schemeClr val="tx1"/>
                </a:solidFill>
                <a:effectLst/>
                <a:latin typeface="+mn-lt"/>
                <a:ea typeface="+mn-ea"/>
                <a:cs typeface="+mn-cs"/>
              </a:rPr>
              <a:t>It may not be transferred to foreign persons in the U.S. or abroad without specific approval of a knowledgeable export control official, and/or unless an export license or license exception is obtained/available from the Bureau of Industry and Security, United States Department of Commerce.  Violations of these regulations are punishable by fine, imprisonment, or both.</a:t>
            </a:r>
          </a:p>
        </p:txBody>
      </p:sp>
      <p:sp>
        <p:nvSpPr>
          <p:cNvPr id="2" name="TextBox 1"/>
          <p:cNvSpPr txBox="1"/>
          <p:nvPr userDrawn="1"/>
        </p:nvSpPr>
        <p:spPr>
          <a:xfrm>
            <a:off x="3814159" y="1121376"/>
            <a:ext cx="4563685" cy="523220"/>
          </a:xfrm>
          <a:prstGeom prst="rect">
            <a:avLst/>
          </a:prstGeom>
          <a:noFill/>
        </p:spPr>
        <p:txBody>
          <a:bodyPr wrap="none" rtlCol="0">
            <a:spAutoFit/>
          </a:bodyPr>
          <a:lstStyle/>
          <a:p>
            <a:pPr algn="ctr"/>
            <a:r>
              <a:rPr lang="en-US" sz="1400"/>
              <a:t>Per NID 1600.55 (per NPR</a:t>
            </a:r>
            <a:r>
              <a:rPr lang="en-US" sz="1400" baseline="0"/>
              <a:t> 1600.1)</a:t>
            </a:r>
            <a:endParaRPr lang="en-US" sz="1400"/>
          </a:p>
          <a:p>
            <a:r>
              <a:rPr lang="en-US" sz="1400"/>
              <a:t>Top of title page and every page containing SBU Information</a:t>
            </a:r>
          </a:p>
        </p:txBody>
      </p:sp>
      <p:sp>
        <p:nvSpPr>
          <p:cNvPr id="11" name="Rectangle 10"/>
          <p:cNvSpPr/>
          <p:nvPr userDrawn="1"/>
        </p:nvSpPr>
        <p:spPr>
          <a:xfrm>
            <a:off x="2702840" y="2099690"/>
            <a:ext cx="6786320" cy="225639"/>
          </a:xfrm>
          <a:prstGeom prst="rect">
            <a:avLst/>
          </a:prstGeom>
          <a:solidFill>
            <a:schemeClr val="bg1"/>
          </a:solidFill>
          <a:ln>
            <a:solidFill>
              <a:srgbClr val="D00002"/>
            </a:solidFill>
          </a:ln>
        </p:spPr>
        <p:txBody>
          <a:bodyPr wrap="square" lIns="0" tIns="0" rIns="0" bIns="0">
            <a:spAutoFit/>
          </a:bodyPr>
          <a:lstStyle/>
          <a:p>
            <a:pPr algn="ctr">
              <a:lnSpc>
                <a:spcPct val="110000"/>
              </a:lnSpc>
            </a:pPr>
            <a:r>
              <a:rPr lang="en-US" sz="1333" b="1">
                <a:solidFill>
                  <a:srgbClr val="FF0000"/>
                </a:solidFill>
                <a:latin typeface="Arial"/>
                <a:cs typeface="Arial"/>
              </a:rPr>
              <a:t>SENSITIVE BUT UNCLASSIFIED (SBU);</a:t>
            </a:r>
            <a:r>
              <a:rPr lang="en-US" sz="1333" b="1" baseline="0">
                <a:solidFill>
                  <a:srgbClr val="FF0000"/>
                </a:solidFill>
                <a:latin typeface="Arial"/>
                <a:cs typeface="Arial"/>
              </a:rPr>
              <a:t> TEMPO Project Manager; TEMPO; &lt;date&gt; </a:t>
            </a:r>
            <a:endParaRPr lang="en-US" sz="1333" b="1">
              <a:latin typeface="Arial"/>
              <a:cs typeface="Arial"/>
            </a:endParaRPr>
          </a:p>
        </p:txBody>
      </p:sp>
      <p:sp>
        <p:nvSpPr>
          <p:cNvPr id="12" name="TextBox 11"/>
          <p:cNvSpPr txBox="1"/>
          <p:nvPr userDrawn="1"/>
        </p:nvSpPr>
        <p:spPr>
          <a:xfrm>
            <a:off x="3636781" y="1788077"/>
            <a:ext cx="4849469" cy="307777"/>
          </a:xfrm>
          <a:prstGeom prst="rect">
            <a:avLst/>
          </a:prstGeom>
          <a:noFill/>
        </p:spPr>
        <p:txBody>
          <a:bodyPr wrap="none" rtlCol="0">
            <a:spAutoFit/>
          </a:bodyPr>
          <a:lstStyle/>
          <a:p>
            <a:r>
              <a:rPr lang="en-US" sz="1400"/>
              <a:t>Bottom of title page and every page containing SBU Information</a:t>
            </a:r>
          </a:p>
        </p:txBody>
      </p:sp>
    </p:spTree>
    <p:extLst>
      <p:ext uri="{BB962C8B-B14F-4D97-AF65-F5344CB8AC3E}">
        <p14:creationId xmlns:p14="http://schemas.microsoft.com/office/powerpoint/2010/main" val="366673028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6_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r>
              <a:rPr lang="en-US"/>
              <a:t>February 8-9, 2023</a:t>
            </a:r>
          </a:p>
        </p:txBody>
      </p:sp>
      <p:sp>
        <p:nvSpPr>
          <p:cNvPr id="4" name="Footer Placeholder 3"/>
          <p:cNvSpPr>
            <a:spLocks noGrp="1"/>
          </p:cNvSpPr>
          <p:nvPr>
            <p:ph type="ftr" sz="quarter" idx="11"/>
          </p:nvPr>
        </p:nvSpPr>
        <p:spPr/>
        <p:txBody>
          <a:bodyPr/>
          <a:lstStyle/>
          <a:p>
            <a:r>
              <a:rPr lang="en-US"/>
              <a:t>TEMPO ORR/MRR</a:t>
            </a:r>
          </a:p>
        </p:txBody>
      </p:sp>
      <p:sp>
        <p:nvSpPr>
          <p:cNvPr id="5" name="Slide Number Placeholder 4"/>
          <p:cNvSpPr>
            <a:spLocks noGrp="1"/>
          </p:cNvSpPr>
          <p:nvPr>
            <p:ph type="sldNum" sz="quarter" idx="12"/>
          </p:nvPr>
        </p:nvSpPr>
        <p:spPr/>
        <p:txBody>
          <a:bodyPr/>
          <a:lstStyle/>
          <a:p>
            <a:fld id="{DA0E24C6-B8C2-40F0-BF2D-44D0E3E3802A}" type="slidenum">
              <a:rPr lang="en-US" smtClean="0"/>
              <a:t>‹#›</a:t>
            </a:fld>
            <a:endParaRPr lang="en-US"/>
          </a:p>
        </p:txBody>
      </p:sp>
      <p:sp>
        <p:nvSpPr>
          <p:cNvPr id="6" name="Title 2"/>
          <p:cNvSpPr>
            <a:spLocks noGrp="1"/>
          </p:cNvSpPr>
          <p:nvPr>
            <p:ph type="title" hasCustomPrompt="1"/>
          </p:nvPr>
        </p:nvSpPr>
        <p:spPr>
          <a:xfrm>
            <a:off x="2969679" y="0"/>
            <a:ext cx="7880527" cy="975701"/>
          </a:xfrm>
          <a:prstGeom prst="rect">
            <a:avLst/>
          </a:prstGeom>
        </p:spPr>
        <p:txBody>
          <a:bodyPr anchor="ctr"/>
          <a:lstStyle>
            <a:lvl1pPr algn="ctr">
              <a:defRPr sz="3600" b="0">
                <a:solidFill>
                  <a:schemeClr val="bg1"/>
                </a:solidFill>
                <a:latin typeface="+mn-lt"/>
              </a:defRPr>
            </a:lvl1pPr>
          </a:lstStyle>
          <a:p>
            <a:r>
              <a:rPr lang="en-US"/>
              <a:t>Disclaimers</a:t>
            </a:r>
          </a:p>
        </p:txBody>
      </p:sp>
      <p:sp>
        <p:nvSpPr>
          <p:cNvPr id="11" name="Rectangle 10"/>
          <p:cNvSpPr/>
          <p:nvPr userDrawn="1"/>
        </p:nvSpPr>
        <p:spPr>
          <a:xfrm>
            <a:off x="306567" y="1061642"/>
            <a:ext cx="10785733" cy="1651671"/>
          </a:xfrm>
          <a:prstGeom prst="rect">
            <a:avLst/>
          </a:prstGeom>
          <a:solidFill>
            <a:schemeClr val="bg1"/>
          </a:solidFill>
        </p:spPr>
        <p:txBody>
          <a:bodyPr wrap="square">
            <a:spAutoFit/>
          </a:bodyPr>
          <a:lstStyle/>
          <a:p>
            <a:pPr algn="ctr"/>
            <a:r>
              <a:rPr lang="en-US" sz="2133" b="1">
                <a:solidFill>
                  <a:srgbClr val="FF0000"/>
                </a:solidFill>
              </a:rPr>
              <a:t>Limited Rights Notice </a:t>
            </a:r>
            <a:endParaRPr lang="en-US" sz="2133" b="1" i="1">
              <a:solidFill>
                <a:srgbClr val="FF0000"/>
              </a:solidFill>
            </a:endParaRPr>
          </a:p>
          <a:p>
            <a:pPr lvl="0"/>
            <a:r>
              <a:rPr lang="en-US" sz="1600">
                <a:solidFill>
                  <a:srgbClr val="FF0000"/>
                </a:solidFill>
              </a:rPr>
              <a:t>(a) These data are submitted with limited rights under Government Contract No. NNL13AQ01C.  These data may be reproduced and used by the</a:t>
            </a:r>
            <a:r>
              <a:rPr lang="en-US" sz="1600" i="1">
                <a:solidFill>
                  <a:srgbClr val="FF0000"/>
                </a:solidFill>
              </a:rPr>
              <a:t> </a:t>
            </a:r>
            <a:r>
              <a:rPr lang="en-US" sz="1600">
                <a:solidFill>
                  <a:srgbClr val="FF0000"/>
                </a:solidFill>
              </a:rPr>
              <a:t>Government with the express limitation that they will not, without written permission of the contractor, be used for purposes of manufacture nor disclosed outside the Government; except that the Government may disclose these data outside the Government for the following purposes, if any, provided that the Government makes such disclosure subject to prohibition against further use and disclosure: None</a:t>
            </a:r>
            <a:endParaRPr lang="en-US" sz="1600" i="1">
              <a:solidFill>
                <a:srgbClr val="FF0000"/>
              </a:solidFill>
            </a:endParaRPr>
          </a:p>
        </p:txBody>
      </p:sp>
    </p:spTree>
    <p:extLst>
      <p:ext uri="{BB962C8B-B14F-4D97-AF65-F5344CB8AC3E}">
        <p14:creationId xmlns:p14="http://schemas.microsoft.com/office/powerpoint/2010/main" val="19468942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6" name="Title 5"/>
          <p:cNvSpPr>
            <a:spLocks noGrp="1"/>
          </p:cNvSpPr>
          <p:nvPr>
            <p:ph type="title"/>
          </p:nvPr>
        </p:nvSpPr>
        <p:spPr>
          <a:xfrm>
            <a:off x="838200" y="2900680"/>
            <a:ext cx="10515600" cy="1325033"/>
          </a:xfrm>
          <a:prstGeom prst="rect">
            <a:avLst/>
          </a:prstGeom>
        </p:spPr>
        <p:txBody>
          <a:bodyPr/>
          <a:lstStyle>
            <a:lvl1pPr>
              <a:defRPr lang="en-US" sz="5400" b="0" smtClean="0">
                <a:solidFill>
                  <a:srgbClr val="000090"/>
                </a:solidFill>
                <a:cs typeface="Arial Rounded MT Bold"/>
              </a:defRPr>
            </a:lvl1pPr>
          </a:lstStyle>
          <a:p>
            <a:r>
              <a:rPr lang="en-US"/>
              <a:t>Click to edit Master title style</a:t>
            </a:r>
          </a:p>
        </p:txBody>
      </p:sp>
      <p:sp>
        <p:nvSpPr>
          <p:cNvPr id="7" name="Date Placeholder 6"/>
          <p:cNvSpPr>
            <a:spLocks noGrp="1"/>
          </p:cNvSpPr>
          <p:nvPr>
            <p:ph type="dt" sz="half" idx="10"/>
          </p:nvPr>
        </p:nvSpPr>
        <p:spPr/>
        <p:txBody>
          <a:bodyPr/>
          <a:lstStyle/>
          <a:p>
            <a:r>
              <a:rPr lang="en-US"/>
              <a:t>February 8-9, 2023</a:t>
            </a:r>
          </a:p>
        </p:txBody>
      </p:sp>
      <p:sp>
        <p:nvSpPr>
          <p:cNvPr id="8" name="Footer Placeholder 7"/>
          <p:cNvSpPr>
            <a:spLocks noGrp="1"/>
          </p:cNvSpPr>
          <p:nvPr>
            <p:ph type="ftr" sz="quarter" idx="11"/>
          </p:nvPr>
        </p:nvSpPr>
        <p:spPr/>
        <p:txBody>
          <a:bodyPr/>
          <a:lstStyle/>
          <a:p>
            <a:r>
              <a:rPr lang="en-US"/>
              <a:t>TEMPO ORR/MRR</a:t>
            </a:r>
          </a:p>
        </p:txBody>
      </p:sp>
      <p:sp>
        <p:nvSpPr>
          <p:cNvPr id="9" name="Slide Number Placeholder 8"/>
          <p:cNvSpPr>
            <a:spLocks noGrp="1"/>
          </p:cNvSpPr>
          <p:nvPr>
            <p:ph type="sldNum" sz="quarter" idx="12"/>
          </p:nvPr>
        </p:nvSpPr>
        <p:spPr/>
        <p:txBody>
          <a:bodyPr/>
          <a:lstStyle/>
          <a:p>
            <a:fld id="{DA0E24C6-B8C2-40F0-BF2D-44D0E3E3802A}" type="slidenum">
              <a:rPr lang="en-US" smtClean="0"/>
              <a:t>‹#›</a:t>
            </a:fld>
            <a:endParaRPr lang="en-US"/>
          </a:p>
        </p:txBody>
      </p:sp>
    </p:spTree>
    <p:extLst>
      <p:ext uri="{BB962C8B-B14F-4D97-AF65-F5344CB8AC3E}">
        <p14:creationId xmlns:p14="http://schemas.microsoft.com/office/powerpoint/2010/main" val="310826188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Questions">
    <p:spTree>
      <p:nvGrpSpPr>
        <p:cNvPr id="1" name=""/>
        <p:cNvGrpSpPr/>
        <p:nvPr/>
      </p:nvGrpSpPr>
      <p:grpSpPr>
        <a:xfrm>
          <a:off x="0" y="0"/>
          <a:ext cx="0" cy="0"/>
          <a:chOff x="0" y="0"/>
          <a:chExt cx="0" cy="0"/>
        </a:xfrm>
      </p:grpSpPr>
      <p:sp>
        <p:nvSpPr>
          <p:cNvPr id="3" name="Title Placeholder 10"/>
          <p:cNvSpPr txBox="1">
            <a:spLocks/>
          </p:cNvSpPr>
          <p:nvPr userDrawn="1"/>
        </p:nvSpPr>
        <p:spPr>
          <a:xfrm>
            <a:off x="0" y="3101189"/>
            <a:ext cx="12192000" cy="646331"/>
          </a:xfrm>
          <a:prstGeom prst="rect">
            <a:avLst/>
          </a:prstGeom>
        </p:spPr>
        <p:txBody>
          <a:bodyPr vert="horz" lIns="121920" tIns="60960" rIns="121920" bIns="60960" rtlCol="0" anchor="ctr">
            <a:noAutofit/>
          </a:bodyPr>
          <a:lstStyle>
            <a:lvl1pPr algn="ctr" defTabSz="457200" rtl="0" eaLnBrk="1" latinLnBrk="0" hangingPunct="1">
              <a:spcBef>
                <a:spcPct val="0"/>
              </a:spcBef>
              <a:buNone/>
              <a:defRPr sz="3200" kern="1200">
                <a:solidFill>
                  <a:srgbClr val="FFFF00"/>
                </a:solidFill>
                <a:latin typeface="Arial"/>
                <a:ea typeface="+mj-ea"/>
                <a:cs typeface="Arial"/>
              </a:defRPr>
            </a:lvl1pPr>
          </a:lstStyle>
          <a:p>
            <a:r>
              <a:rPr lang="en-US" sz="7200" b="0">
                <a:solidFill>
                  <a:srgbClr val="000090"/>
                </a:solidFill>
                <a:latin typeface="+mn-lt"/>
                <a:cs typeface="Arial Rounded MT Bold"/>
              </a:rPr>
              <a:t>Questions</a:t>
            </a:r>
            <a:endParaRPr lang="en-US" sz="6000" b="0">
              <a:solidFill>
                <a:srgbClr val="000090"/>
              </a:solidFill>
              <a:latin typeface="+mn-lt"/>
              <a:cs typeface="Arial Rounded MT Bold"/>
            </a:endParaRPr>
          </a:p>
        </p:txBody>
      </p:sp>
    </p:spTree>
    <p:extLst>
      <p:ext uri="{BB962C8B-B14F-4D97-AF65-F5344CB8AC3E}">
        <p14:creationId xmlns:p14="http://schemas.microsoft.com/office/powerpoint/2010/main" val="277261581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_Backup">
    <p:spTree>
      <p:nvGrpSpPr>
        <p:cNvPr id="1" name=""/>
        <p:cNvGrpSpPr/>
        <p:nvPr/>
      </p:nvGrpSpPr>
      <p:grpSpPr>
        <a:xfrm>
          <a:off x="0" y="0"/>
          <a:ext cx="0" cy="0"/>
          <a:chOff x="0" y="0"/>
          <a:chExt cx="0" cy="0"/>
        </a:xfrm>
      </p:grpSpPr>
      <p:sp>
        <p:nvSpPr>
          <p:cNvPr id="3" name="Title Placeholder 10"/>
          <p:cNvSpPr txBox="1">
            <a:spLocks/>
          </p:cNvSpPr>
          <p:nvPr userDrawn="1"/>
        </p:nvSpPr>
        <p:spPr>
          <a:xfrm>
            <a:off x="0" y="3101189"/>
            <a:ext cx="12192000" cy="646331"/>
          </a:xfrm>
          <a:prstGeom prst="rect">
            <a:avLst/>
          </a:prstGeom>
        </p:spPr>
        <p:txBody>
          <a:bodyPr vert="horz" lIns="121920" tIns="60960" rIns="121920" bIns="60960" rtlCol="0" anchor="ctr">
            <a:noAutofit/>
          </a:bodyPr>
          <a:lstStyle>
            <a:lvl1pPr algn="ctr" defTabSz="457200" rtl="0" eaLnBrk="1" latinLnBrk="0" hangingPunct="1">
              <a:spcBef>
                <a:spcPct val="0"/>
              </a:spcBef>
              <a:buNone/>
              <a:defRPr sz="3200" kern="1200">
                <a:solidFill>
                  <a:srgbClr val="FFFF00"/>
                </a:solidFill>
                <a:latin typeface="Arial"/>
                <a:ea typeface="+mj-ea"/>
                <a:cs typeface="Arial"/>
              </a:defRPr>
            </a:lvl1pPr>
          </a:lstStyle>
          <a:p>
            <a:r>
              <a:rPr lang="en-US" sz="7200" b="0">
                <a:solidFill>
                  <a:srgbClr val="000090"/>
                </a:solidFill>
                <a:latin typeface="+mn-lt"/>
                <a:cs typeface="Arial Rounded MT Bold"/>
              </a:rPr>
              <a:t>Backup</a:t>
            </a:r>
          </a:p>
        </p:txBody>
      </p:sp>
    </p:spTree>
    <p:extLst>
      <p:ext uri="{BB962C8B-B14F-4D97-AF65-F5344CB8AC3E}">
        <p14:creationId xmlns:p14="http://schemas.microsoft.com/office/powerpoint/2010/main" val="315847191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_Logo">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AEDD07B-0B4F-C141-BE97-9114F86A1893}"/>
              </a:ext>
            </a:extLst>
          </p:cNvPr>
          <p:cNvPicPr>
            <a:picLocks noChangeAspect="1"/>
          </p:cNvPicPr>
          <p:nvPr userDrawn="1"/>
        </p:nvPicPr>
        <p:blipFill>
          <a:blip r:embed="rId2"/>
          <a:stretch>
            <a:fillRect/>
          </a:stretch>
        </p:blipFill>
        <p:spPr>
          <a:xfrm>
            <a:off x="5369859" y="2834341"/>
            <a:ext cx="1828800" cy="1727200"/>
          </a:xfrm>
          <a:prstGeom prst="rect">
            <a:avLst/>
          </a:prstGeom>
        </p:spPr>
      </p:pic>
    </p:spTree>
    <p:extLst>
      <p:ext uri="{BB962C8B-B14F-4D97-AF65-F5344CB8AC3E}">
        <p14:creationId xmlns:p14="http://schemas.microsoft.com/office/powerpoint/2010/main" val="249552939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17_Custom Layout">
    <p:spTree>
      <p:nvGrpSpPr>
        <p:cNvPr id="1" name=""/>
        <p:cNvGrpSpPr/>
        <p:nvPr/>
      </p:nvGrpSpPr>
      <p:grpSpPr>
        <a:xfrm>
          <a:off x="0" y="0"/>
          <a:ext cx="0" cy="0"/>
          <a:chOff x="0" y="0"/>
          <a:chExt cx="0" cy="0"/>
        </a:xfrm>
      </p:grpSpPr>
      <p:pic>
        <p:nvPicPr>
          <p:cNvPr id="8" name="Picture 7" descr="TEMPO ppt Banner v7.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3866"/>
            <a:ext cx="12192000" cy="1063752"/>
          </a:xfrm>
          <a:prstGeom prst="rect">
            <a:avLst/>
          </a:prstGeom>
        </p:spPr>
      </p:pic>
      <p:sp>
        <p:nvSpPr>
          <p:cNvPr id="9" name="Title 1"/>
          <p:cNvSpPr>
            <a:spLocks noGrp="1"/>
          </p:cNvSpPr>
          <p:nvPr>
            <p:ph type="title"/>
          </p:nvPr>
        </p:nvSpPr>
        <p:spPr>
          <a:xfrm>
            <a:off x="2539931" y="274638"/>
            <a:ext cx="7963743" cy="638108"/>
          </a:xfrm>
          <a:prstGeom prst="rect">
            <a:avLst/>
          </a:prstGeom>
        </p:spPr>
        <p:txBody>
          <a:bodyPr vert="horz"/>
          <a:lstStyle>
            <a:lvl1pPr>
              <a:defRPr sz="2800">
                <a:solidFill>
                  <a:srgbClr val="D9D9D9"/>
                </a:solidFill>
                <a:latin typeface="Arial Rounded MT Bold"/>
                <a:cs typeface="Arial Rounded MT Bold"/>
              </a:defRPr>
            </a:lvl1pPr>
          </a:lstStyle>
          <a:p>
            <a:r>
              <a:rPr lang="en-US"/>
              <a:t>Click to edit Master title style</a:t>
            </a:r>
          </a:p>
        </p:txBody>
      </p:sp>
      <p:sp>
        <p:nvSpPr>
          <p:cNvPr id="10" name="Date Placeholder 9"/>
          <p:cNvSpPr>
            <a:spLocks noGrp="1"/>
          </p:cNvSpPr>
          <p:nvPr>
            <p:ph type="dt" sz="half" idx="10"/>
          </p:nvPr>
        </p:nvSpPr>
        <p:spPr/>
        <p:txBody>
          <a:bodyPr/>
          <a:lstStyle/>
          <a:p>
            <a:r>
              <a:rPr lang="en-US">
                <a:solidFill>
                  <a:prstClr val="black">
                    <a:tint val="75000"/>
                  </a:prstClr>
                </a:solidFill>
                <a:latin typeface="Calibri"/>
              </a:rPr>
              <a:t>February 8-9, 2023</a:t>
            </a:r>
          </a:p>
        </p:txBody>
      </p:sp>
      <p:sp>
        <p:nvSpPr>
          <p:cNvPr id="11" name="Footer Placeholder 10"/>
          <p:cNvSpPr>
            <a:spLocks noGrp="1"/>
          </p:cNvSpPr>
          <p:nvPr>
            <p:ph type="ftr" sz="quarter" idx="11"/>
          </p:nvPr>
        </p:nvSpPr>
        <p:spPr/>
        <p:txBody>
          <a:bodyPr/>
          <a:lstStyle/>
          <a:p>
            <a:r>
              <a:rPr lang="en-US">
                <a:solidFill>
                  <a:prstClr val="black">
                    <a:tint val="75000"/>
                  </a:prstClr>
                </a:solidFill>
                <a:latin typeface="Calibri"/>
              </a:rPr>
              <a:t>TEMPO ORR/MRR</a:t>
            </a:r>
          </a:p>
        </p:txBody>
      </p:sp>
      <p:sp>
        <p:nvSpPr>
          <p:cNvPr id="12" name="Slide Number Placeholder 11"/>
          <p:cNvSpPr>
            <a:spLocks noGrp="1"/>
          </p:cNvSpPr>
          <p:nvPr>
            <p:ph type="sldNum" sz="quarter" idx="12"/>
          </p:nvPr>
        </p:nvSpPr>
        <p:spPr/>
        <p:txBody>
          <a:bodyPr/>
          <a:lstStyle/>
          <a:p>
            <a:fld id="{AEC11D65-9821-2B49-88CD-D477606C3ED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22197162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18_Custom Layout">
    <p:spTree>
      <p:nvGrpSpPr>
        <p:cNvPr id="1" name=""/>
        <p:cNvGrpSpPr/>
        <p:nvPr/>
      </p:nvGrpSpPr>
      <p:grpSpPr>
        <a:xfrm>
          <a:off x="0" y="0"/>
          <a:ext cx="0" cy="0"/>
          <a:chOff x="0" y="0"/>
          <a:chExt cx="0" cy="0"/>
        </a:xfrm>
      </p:grpSpPr>
      <p:sp>
        <p:nvSpPr>
          <p:cNvPr id="3" name="Content Placeholder 2"/>
          <p:cNvSpPr>
            <a:spLocks noGrp="1"/>
          </p:cNvSpPr>
          <p:nvPr>
            <p:ph idx="1"/>
          </p:nvPr>
        </p:nvSpPr>
        <p:spPr>
          <a:xfrm>
            <a:off x="101600" y="1143000"/>
            <a:ext cx="11988800" cy="5410200"/>
          </a:xfrm>
          <a:prstGeom prst="rect">
            <a:avLst/>
          </a:prstGeom>
        </p:spPr>
        <p:txBody>
          <a:bodyPr/>
          <a:lstStyle>
            <a:lvl1pPr marL="257175" indent="-257175">
              <a:buClrTx/>
              <a:buFont typeface="Wingdings" charset="2"/>
              <a:buChar char="Ø"/>
              <a:defRPr b="1">
                <a:latin typeface="+mn-lt"/>
              </a:defRPr>
            </a:lvl1pPr>
            <a:lvl2pPr marL="557213" indent="-214313">
              <a:buClr>
                <a:srgbClr val="0000A9"/>
              </a:buClr>
              <a:buFont typeface="Arial"/>
              <a:buChar char="•"/>
              <a:defRPr b="0">
                <a:latin typeface="+mn-lt"/>
              </a:defRPr>
            </a:lvl2pPr>
            <a:lvl3pPr>
              <a:defRPr b="0">
                <a:latin typeface="+mn-lt"/>
              </a:defRPr>
            </a:lvl3pPr>
            <a:lvl4pPr>
              <a:defRPr b="0">
                <a:latin typeface="+mn-lt"/>
              </a:defRPr>
            </a:lvl4pPr>
            <a:lvl5pPr>
              <a:defRPr b="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p:cNvSpPr txBox="1">
            <a:spLocks/>
          </p:cNvSpPr>
          <p:nvPr userDrawn="1"/>
        </p:nvSpPr>
        <p:spPr>
          <a:xfrm>
            <a:off x="9243484" y="6627813"/>
            <a:ext cx="2844800" cy="228600"/>
          </a:xfrm>
          <a:prstGeom prst="rect">
            <a:avLst/>
          </a:prstGeom>
        </p:spPr>
        <p:txBody>
          <a:bodyPr anchor="ctr"/>
          <a:lstStyle>
            <a:lvl1pPr eaLnBrk="0" hangingPunct="0">
              <a:defRPr sz="2400">
                <a:solidFill>
                  <a:schemeClr val="tx1"/>
                </a:solidFill>
                <a:latin typeface="Arial" charset="0"/>
                <a:ea typeface="ヒラギノ角ゴ Pro W3" charset="0"/>
                <a:cs typeface="ヒラギノ角ゴ Pro W3" charset="0"/>
              </a:defRPr>
            </a:lvl1pPr>
            <a:lvl2pPr marL="37931725" indent="-37474525" eaLnBrk="0" hangingPunct="0">
              <a:defRPr sz="2400">
                <a:solidFill>
                  <a:schemeClr val="tx1"/>
                </a:solidFill>
                <a:latin typeface="Arial" charset="0"/>
                <a:ea typeface="ヒラギノ角ゴ Pro W3" charset="0"/>
                <a:cs typeface="ヒラギノ角ゴ Pro W3" charset="0"/>
              </a:defRPr>
            </a:lvl2pPr>
            <a:lvl3pPr eaLnBrk="0" hangingPunct="0">
              <a:defRPr sz="2400">
                <a:solidFill>
                  <a:schemeClr val="tx1"/>
                </a:solidFill>
                <a:latin typeface="Arial" charset="0"/>
                <a:ea typeface="ヒラギノ角ゴ Pro W3" charset="0"/>
                <a:cs typeface="ヒラギノ角ゴ Pro W3" charset="0"/>
              </a:defRPr>
            </a:lvl3pPr>
            <a:lvl4pPr eaLnBrk="0" hangingPunct="0">
              <a:defRPr sz="2400">
                <a:solidFill>
                  <a:schemeClr val="tx1"/>
                </a:solidFill>
                <a:latin typeface="Arial" charset="0"/>
                <a:ea typeface="ヒラギノ角ゴ Pro W3" charset="0"/>
                <a:cs typeface="ヒラギノ角ゴ Pro W3" charset="0"/>
              </a:defRPr>
            </a:lvl4pPr>
            <a:lvl5pPr eaLnBrk="0" hangingPunct="0">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r" eaLnBrk="1" hangingPunct="1">
              <a:defRPr/>
            </a:pPr>
            <a:fld id="{4609CC25-F897-7C4C-A607-3A4F014AEC31}" type="slidenum">
              <a:rPr lang="en-US" sz="750" smtClean="0">
                <a:solidFill>
                  <a:srgbClr val="000000"/>
                </a:solidFill>
                <a:latin typeface="Calibri" charset="0"/>
              </a:rPr>
              <a:pPr algn="r" eaLnBrk="1" hangingPunct="1">
                <a:defRPr/>
              </a:pPr>
              <a:t>‹#›</a:t>
            </a:fld>
            <a:endParaRPr lang="en-US" sz="750">
              <a:solidFill>
                <a:srgbClr val="000000"/>
              </a:solidFill>
              <a:latin typeface="Calibri" charset="0"/>
            </a:endParaRPr>
          </a:p>
        </p:txBody>
      </p:sp>
      <p:sp>
        <p:nvSpPr>
          <p:cNvPr id="2" name="Title 1"/>
          <p:cNvSpPr>
            <a:spLocks noGrp="1"/>
          </p:cNvSpPr>
          <p:nvPr>
            <p:ph type="title"/>
          </p:nvPr>
        </p:nvSpPr>
        <p:spPr>
          <a:xfrm>
            <a:off x="2539933" y="274638"/>
            <a:ext cx="7451967" cy="638108"/>
          </a:xfrm>
          <a:prstGeom prst="rect">
            <a:avLst/>
          </a:prstGeom>
        </p:spPr>
        <p:txBody>
          <a:bodyPr vert="horz"/>
          <a:lstStyle>
            <a:lvl1pPr>
              <a:defRPr sz="2100">
                <a:solidFill>
                  <a:srgbClr val="D9D9D9"/>
                </a:solidFill>
                <a:latin typeface="Arial Rounded MT Bold"/>
                <a:cs typeface="Arial Rounded MT Bold"/>
              </a:defRPr>
            </a:lvl1pPr>
          </a:lstStyle>
          <a:p>
            <a:r>
              <a:rPr lang="en-US"/>
              <a:t>Click to edit Master title style</a:t>
            </a:r>
          </a:p>
        </p:txBody>
      </p:sp>
      <p:sp>
        <p:nvSpPr>
          <p:cNvPr id="6" name="Date Placeholder 2">
            <a:extLst>
              <a:ext uri="{FF2B5EF4-FFF2-40B4-BE49-F238E27FC236}">
                <a16:creationId xmlns:a16="http://schemas.microsoft.com/office/drawing/2014/main" id="{9CE51E9C-5593-4F02-8D43-69EB3594B706}"/>
              </a:ext>
            </a:extLst>
          </p:cNvPr>
          <p:cNvSpPr>
            <a:spLocks noGrp="1"/>
          </p:cNvSpPr>
          <p:nvPr>
            <p:ph type="dt" sz="half" idx="2"/>
          </p:nvPr>
        </p:nvSpPr>
        <p:spPr>
          <a:xfrm>
            <a:off x="0" y="6529700"/>
            <a:ext cx="2743200" cy="182880"/>
          </a:xfrm>
          <a:prstGeom prst="rect">
            <a:avLst/>
          </a:prstGeom>
        </p:spPr>
        <p:txBody>
          <a:bodyPr/>
          <a:lstStyle>
            <a:lvl1pPr>
              <a:defRPr sz="1350" b="0">
                <a:solidFill>
                  <a:schemeClr val="bg2">
                    <a:lumMod val="50000"/>
                  </a:schemeClr>
                </a:solidFill>
              </a:defRPr>
            </a:lvl1pPr>
          </a:lstStyle>
          <a:p>
            <a:r>
              <a:rPr lang="en-US"/>
              <a:t>February 8-9, 2023</a:t>
            </a:r>
          </a:p>
        </p:txBody>
      </p:sp>
      <p:grpSp>
        <p:nvGrpSpPr>
          <p:cNvPr id="5" name="Group 4">
            <a:extLst>
              <a:ext uri="{FF2B5EF4-FFF2-40B4-BE49-F238E27FC236}">
                <a16:creationId xmlns:a16="http://schemas.microsoft.com/office/drawing/2014/main" id="{4386602E-3498-4C57-BE6D-73C35B8809BF}"/>
              </a:ext>
            </a:extLst>
          </p:cNvPr>
          <p:cNvGrpSpPr/>
          <p:nvPr userDrawn="1"/>
        </p:nvGrpSpPr>
        <p:grpSpPr>
          <a:xfrm>
            <a:off x="10044215" y="41347"/>
            <a:ext cx="953829" cy="955748"/>
            <a:chOff x="10044214" y="41347"/>
            <a:chExt cx="953829" cy="955748"/>
          </a:xfrm>
        </p:grpSpPr>
        <p:pic>
          <p:nvPicPr>
            <p:cNvPr id="8" name="Picture 7">
              <a:extLst>
                <a:ext uri="{FF2B5EF4-FFF2-40B4-BE49-F238E27FC236}">
                  <a16:creationId xmlns:a16="http://schemas.microsoft.com/office/drawing/2014/main" id="{E878C91B-CCA6-4B39-B3E7-1EF35377DFC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96532" y="41347"/>
              <a:ext cx="816000" cy="940666"/>
            </a:xfrm>
            <a:prstGeom prst="rect">
              <a:avLst/>
            </a:prstGeom>
          </p:spPr>
        </p:pic>
        <p:sp>
          <p:nvSpPr>
            <p:cNvPr id="4" name="TextBox 3">
              <a:extLst>
                <a:ext uri="{FF2B5EF4-FFF2-40B4-BE49-F238E27FC236}">
                  <a16:creationId xmlns:a16="http://schemas.microsoft.com/office/drawing/2014/main" id="{DA469EE8-BE9A-4076-9C74-9E6E66E1950E}"/>
                </a:ext>
              </a:extLst>
            </p:cNvPr>
            <p:cNvSpPr txBox="1"/>
            <p:nvPr userDrawn="1"/>
          </p:nvSpPr>
          <p:spPr>
            <a:xfrm>
              <a:off x="10044214" y="766263"/>
              <a:ext cx="953829" cy="230832"/>
            </a:xfrm>
            <a:prstGeom prst="rect">
              <a:avLst/>
            </a:prstGeom>
            <a:noFill/>
          </p:spPr>
          <p:txBody>
            <a:bodyPr wrap="square" rtlCol="0">
              <a:spAutoFit/>
            </a:bodyPr>
            <a:lstStyle/>
            <a:p>
              <a:r>
                <a:rPr lang="en-US" sz="900">
                  <a:solidFill>
                    <a:schemeClr val="bg1"/>
                  </a:solidFill>
                  <a:latin typeface="Times New Roman" panose="02020603050405020304" pitchFamily="18" charset="0"/>
                  <a:cs typeface="Times New Roman" panose="02020603050405020304" pitchFamily="18" charset="0"/>
                </a:rPr>
                <a:t>Smithsonian</a:t>
              </a:r>
            </a:p>
          </p:txBody>
        </p:sp>
      </p:grpSp>
    </p:spTree>
    <p:extLst>
      <p:ext uri="{BB962C8B-B14F-4D97-AF65-F5344CB8AC3E}">
        <p14:creationId xmlns:p14="http://schemas.microsoft.com/office/powerpoint/2010/main" val="398236210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2_Title Chart - N S">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AE00922-7687-EA47-9BC8-EBC78CD432E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2736023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2_Title Only - NASA">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0" y="6621140"/>
            <a:ext cx="2743200" cy="182880"/>
          </a:xfrm>
          <a:prstGeom prst="rect">
            <a:avLst/>
          </a:prstGeom>
        </p:spPr>
        <p:txBody>
          <a:bodyPr vert="horz" lIns="91440" tIns="0" rIns="91440" bIns="0" rtlCol="0" anchor="ctr"/>
          <a:lstStyle>
            <a:lvl1pPr>
              <a:defRPr lang="en-US" sz="1200" smtClean="0">
                <a:solidFill>
                  <a:schemeClr val="tx1">
                    <a:tint val="75000"/>
                  </a:schemeClr>
                </a:solidFill>
              </a:defRPr>
            </a:lvl1pPr>
          </a:lstStyle>
          <a:p>
            <a:r>
              <a:rPr lang="en-US"/>
              <a:t>February 8-9, 2023</a:t>
            </a:r>
          </a:p>
        </p:txBody>
      </p:sp>
      <p:sp>
        <p:nvSpPr>
          <p:cNvPr id="5" name="Slide Number Placeholder 4"/>
          <p:cNvSpPr>
            <a:spLocks noGrp="1"/>
          </p:cNvSpPr>
          <p:nvPr>
            <p:ph type="sldNum" sz="quarter" idx="12"/>
          </p:nvPr>
        </p:nvSpPr>
        <p:spPr/>
        <p:txBody>
          <a:bodyPr/>
          <a:lstStyle/>
          <a:p>
            <a:fld id="{DA0E24C6-B8C2-40F0-BF2D-44D0E3E3802A}" type="slidenum">
              <a:rPr lang="en-US" smtClean="0"/>
              <a:t>‹#›</a:t>
            </a:fld>
            <a:endParaRPr lang="en-US"/>
          </a:p>
        </p:txBody>
      </p:sp>
      <p:sp>
        <p:nvSpPr>
          <p:cNvPr id="6" name="Title 2"/>
          <p:cNvSpPr>
            <a:spLocks noGrp="1"/>
          </p:cNvSpPr>
          <p:nvPr>
            <p:ph type="title"/>
          </p:nvPr>
        </p:nvSpPr>
        <p:spPr>
          <a:xfrm>
            <a:off x="2438401" y="2"/>
            <a:ext cx="8410944" cy="975701"/>
          </a:xfrm>
          <a:prstGeom prst="rect">
            <a:avLst/>
          </a:prstGeom>
        </p:spPr>
        <p:txBody>
          <a:bodyPr anchor="ctr"/>
          <a:lstStyle>
            <a:lvl1pPr algn="ctr">
              <a:defRPr sz="2700" b="0">
                <a:solidFill>
                  <a:schemeClr val="bg1"/>
                </a:solidFill>
                <a:latin typeface="+mn-lt"/>
              </a:defRPr>
            </a:lvl1pPr>
          </a:lstStyle>
          <a:p>
            <a:r>
              <a:rPr lang="en-US"/>
              <a:t>Click to edit Master title style</a:t>
            </a:r>
          </a:p>
        </p:txBody>
      </p:sp>
    </p:spTree>
    <p:extLst>
      <p:ext uri="{BB962C8B-B14F-4D97-AF65-F5344CB8AC3E}">
        <p14:creationId xmlns:p14="http://schemas.microsoft.com/office/powerpoint/2010/main" val="35714298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6"/>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4"/>
            <a:ext cx="515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4"/>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CD7B5C8-4AEE-48C2-9019-AD3503AF3CA8}" type="datetimeFigureOut">
              <a:rPr lang="en-US" smtClean="0"/>
              <a:t>5/2/2023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BC93AA5-82BE-468E-90B3-DD1DC18545AD}" type="slidenum">
              <a:rPr lang="en-US" smtClean="0"/>
              <a:t>‹#›</a:t>
            </a:fld>
            <a:endParaRPr lang="en-US"/>
          </a:p>
        </p:txBody>
      </p:sp>
    </p:spTree>
    <p:extLst>
      <p:ext uri="{BB962C8B-B14F-4D97-AF65-F5344CB8AC3E}">
        <p14:creationId xmlns:p14="http://schemas.microsoft.com/office/powerpoint/2010/main" val="360798306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sp>
        <p:nvSpPr>
          <p:cNvPr id="6" name="Title 5"/>
          <p:cNvSpPr>
            <a:spLocks noGrp="1"/>
          </p:cNvSpPr>
          <p:nvPr>
            <p:ph type="title"/>
          </p:nvPr>
        </p:nvSpPr>
        <p:spPr>
          <a:xfrm>
            <a:off x="838200" y="2900682"/>
            <a:ext cx="10515600" cy="1325033"/>
          </a:xfrm>
          <a:prstGeom prst="rect">
            <a:avLst/>
          </a:prstGeom>
        </p:spPr>
        <p:txBody>
          <a:bodyPr/>
          <a:lstStyle>
            <a:lvl1pPr>
              <a:defRPr lang="en-US" sz="4050" b="0" smtClean="0">
                <a:solidFill>
                  <a:srgbClr val="000090"/>
                </a:solidFill>
                <a:cs typeface="Arial Rounded MT Bold"/>
              </a:defRPr>
            </a:lvl1pPr>
          </a:lstStyle>
          <a:p>
            <a:r>
              <a:rPr lang="en-US"/>
              <a:t>Click to edit Master title style</a:t>
            </a:r>
          </a:p>
        </p:txBody>
      </p:sp>
      <p:sp>
        <p:nvSpPr>
          <p:cNvPr id="9" name="Slide Number Placeholder 8"/>
          <p:cNvSpPr>
            <a:spLocks noGrp="1"/>
          </p:cNvSpPr>
          <p:nvPr>
            <p:ph type="sldNum" sz="quarter" idx="12"/>
          </p:nvPr>
        </p:nvSpPr>
        <p:spPr/>
        <p:txBody>
          <a:bodyPr/>
          <a:lstStyle/>
          <a:p>
            <a:fld id="{DA0E24C6-B8C2-40F0-BF2D-44D0E3E3802A}" type="slidenum">
              <a:rPr lang="en-US" smtClean="0"/>
              <a:t>‹#›</a:t>
            </a:fld>
            <a:endParaRPr lang="en-US"/>
          </a:p>
        </p:txBody>
      </p:sp>
      <p:sp>
        <p:nvSpPr>
          <p:cNvPr id="7" name="Date Placeholder 2">
            <a:extLst>
              <a:ext uri="{FF2B5EF4-FFF2-40B4-BE49-F238E27FC236}">
                <a16:creationId xmlns:a16="http://schemas.microsoft.com/office/drawing/2014/main" id="{92356197-65FC-4F71-A33A-6CAF78ADFBE9}"/>
              </a:ext>
            </a:extLst>
          </p:cNvPr>
          <p:cNvSpPr>
            <a:spLocks noGrp="1"/>
          </p:cNvSpPr>
          <p:nvPr>
            <p:ph type="dt" sz="half" idx="2"/>
          </p:nvPr>
        </p:nvSpPr>
        <p:spPr>
          <a:xfrm>
            <a:off x="0" y="6529700"/>
            <a:ext cx="2743200" cy="182880"/>
          </a:xfrm>
          <a:prstGeom prst="rect">
            <a:avLst/>
          </a:prstGeom>
        </p:spPr>
        <p:txBody>
          <a:bodyPr/>
          <a:lstStyle>
            <a:lvl1pPr>
              <a:defRPr sz="1350" b="0">
                <a:solidFill>
                  <a:schemeClr val="bg2">
                    <a:lumMod val="50000"/>
                  </a:schemeClr>
                </a:solidFill>
              </a:defRPr>
            </a:lvl1pPr>
          </a:lstStyle>
          <a:p>
            <a:r>
              <a:rPr lang="en-US"/>
              <a:t>February 8-9, 2023</a:t>
            </a:r>
          </a:p>
        </p:txBody>
      </p:sp>
    </p:spTree>
    <p:extLst>
      <p:ext uri="{BB962C8B-B14F-4D97-AF65-F5344CB8AC3E}">
        <p14:creationId xmlns:p14="http://schemas.microsoft.com/office/powerpoint/2010/main" val="373210719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2_Questions">
    <p:spTree>
      <p:nvGrpSpPr>
        <p:cNvPr id="1" name=""/>
        <p:cNvGrpSpPr/>
        <p:nvPr/>
      </p:nvGrpSpPr>
      <p:grpSpPr>
        <a:xfrm>
          <a:off x="0" y="0"/>
          <a:ext cx="0" cy="0"/>
          <a:chOff x="0" y="0"/>
          <a:chExt cx="0" cy="0"/>
        </a:xfrm>
      </p:grpSpPr>
      <p:sp>
        <p:nvSpPr>
          <p:cNvPr id="3" name="Title Placeholder 10"/>
          <p:cNvSpPr txBox="1">
            <a:spLocks/>
          </p:cNvSpPr>
          <p:nvPr userDrawn="1"/>
        </p:nvSpPr>
        <p:spPr>
          <a:xfrm>
            <a:off x="0" y="3101191"/>
            <a:ext cx="12192000" cy="646331"/>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3200" kern="1200">
                <a:solidFill>
                  <a:srgbClr val="FFFF00"/>
                </a:solidFill>
                <a:latin typeface="Arial"/>
                <a:ea typeface="+mj-ea"/>
                <a:cs typeface="Arial"/>
              </a:defRPr>
            </a:lvl1pPr>
          </a:lstStyle>
          <a:p>
            <a:r>
              <a:rPr lang="en-US" sz="5400" b="0">
                <a:solidFill>
                  <a:srgbClr val="000090"/>
                </a:solidFill>
                <a:latin typeface="+mn-lt"/>
                <a:cs typeface="Arial Rounded MT Bold"/>
              </a:rPr>
              <a:t>Questions</a:t>
            </a:r>
            <a:endParaRPr lang="en-US" sz="4500" b="0">
              <a:solidFill>
                <a:srgbClr val="000090"/>
              </a:solidFill>
              <a:latin typeface="+mn-lt"/>
              <a:cs typeface="Arial Rounded MT Bold"/>
            </a:endParaRPr>
          </a:p>
        </p:txBody>
      </p:sp>
    </p:spTree>
    <p:extLst>
      <p:ext uri="{BB962C8B-B14F-4D97-AF65-F5344CB8AC3E}">
        <p14:creationId xmlns:p14="http://schemas.microsoft.com/office/powerpoint/2010/main" val="34358839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2_Backup">
    <p:spTree>
      <p:nvGrpSpPr>
        <p:cNvPr id="1" name=""/>
        <p:cNvGrpSpPr/>
        <p:nvPr/>
      </p:nvGrpSpPr>
      <p:grpSpPr>
        <a:xfrm>
          <a:off x="0" y="0"/>
          <a:ext cx="0" cy="0"/>
          <a:chOff x="0" y="0"/>
          <a:chExt cx="0" cy="0"/>
        </a:xfrm>
      </p:grpSpPr>
      <p:sp>
        <p:nvSpPr>
          <p:cNvPr id="3" name="Title Placeholder 10"/>
          <p:cNvSpPr txBox="1">
            <a:spLocks/>
          </p:cNvSpPr>
          <p:nvPr userDrawn="1"/>
        </p:nvSpPr>
        <p:spPr>
          <a:xfrm>
            <a:off x="0" y="3101191"/>
            <a:ext cx="12192000" cy="646331"/>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3200" kern="1200">
                <a:solidFill>
                  <a:srgbClr val="FFFF00"/>
                </a:solidFill>
                <a:latin typeface="Arial"/>
                <a:ea typeface="+mj-ea"/>
                <a:cs typeface="Arial"/>
              </a:defRPr>
            </a:lvl1pPr>
          </a:lstStyle>
          <a:p>
            <a:r>
              <a:rPr lang="en-US" sz="5400" b="0">
                <a:solidFill>
                  <a:srgbClr val="000090"/>
                </a:solidFill>
                <a:latin typeface="+mn-lt"/>
                <a:cs typeface="Arial Rounded MT Bold"/>
              </a:rPr>
              <a:t>Backup</a:t>
            </a:r>
          </a:p>
        </p:txBody>
      </p:sp>
    </p:spTree>
    <p:extLst>
      <p:ext uri="{BB962C8B-B14F-4D97-AF65-F5344CB8AC3E}">
        <p14:creationId xmlns:p14="http://schemas.microsoft.com/office/powerpoint/2010/main" val="18499055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2_Logo">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AEDD07B-0B4F-C141-BE97-9114F86A189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369859" y="2834341"/>
            <a:ext cx="1828800" cy="1727200"/>
          </a:xfrm>
          <a:prstGeom prst="rect">
            <a:avLst/>
          </a:prstGeom>
        </p:spPr>
      </p:pic>
    </p:spTree>
    <p:extLst>
      <p:ext uri="{BB962C8B-B14F-4D97-AF65-F5344CB8AC3E}">
        <p14:creationId xmlns:p14="http://schemas.microsoft.com/office/powerpoint/2010/main" val="310197102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19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2668039" y="0"/>
            <a:ext cx="8309316" cy="964406"/>
          </a:xfrm>
          <a:prstGeom prst="rect">
            <a:avLst/>
          </a:prstGeom>
        </p:spPr>
        <p:txBody>
          <a:bodyPr vert="horz" anchor="ctr"/>
          <a:lstStyle>
            <a:lvl1pPr>
              <a:defRPr sz="2100">
                <a:solidFill>
                  <a:srgbClr val="FFFFFF"/>
                </a:solidFill>
              </a:defRPr>
            </a:lvl1pPr>
          </a:lstStyle>
          <a:p>
            <a:r>
              <a:rPr lang="en-US"/>
              <a:t>Click to edit Master title style</a:t>
            </a:r>
          </a:p>
        </p:txBody>
      </p:sp>
      <p:sp>
        <p:nvSpPr>
          <p:cNvPr id="4" name="Slide Number Placeholder 3"/>
          <p:cNvSpPr>
            <a:spLocks noGrp="1"/>
          </p:cNvSpPr>
          <p:nvPr>
            <p:ph type="sldNum" sz="quarter" idx="11"/>
          </p:nvPr>
        </p:nvSpPr>
        <p:spPr/>
        <p:txBody>
          <a:bodyPr/>
          <a:lstStyle/>
          <a:p>
            <a:fld id="{24528EB1-4DC2-B445-862E-7D59106F092A}" type="slidenum">
              <a:rPr lang="en-US" smtClean="0">
                <a:solidFill>
                  <a:srgbClr val="000000"/>
                </a:solidFill>
              </a:rPr>
              <a:pPr/>
              <a:t>‹#›</a:t>
            </a:fld>
            <a:endParaRPr lang="en-US">
              <a:solidFill>
                <a:srgbClr val="000000"/>
              </a:solidFill>
            </a:endParaRPr>
          </a:p>
        </p:txBody>
      </p:sp>
      <p:sp>
        <p:nvSpPr>
          <p:cNvPr id="7" name="Content Placeholder 6"/>
          <p:cNvSpPr>
            <a:spLocks noGrp="1"/>
          </p:cNvSpPr>
          <p:nvPr>
            <p:ph sz="quarter" idx="13"/>
          </p:nvPr>
        </p:nvSpPr>
        <p:spPr>
          <a:xfrm>
            <a:off x="266702" y="1158875"/>
            <a:ext cx="11605684" cy="5360988"/>
          </a:xfrm>
          <a:prstGeom prst="rect">
            <a:avLst/>
          </a:prstGeom>
        </p:spPr>
        <p:txBody>
          <a:bodyPr vert="horz"/>
          <a:lstStyle>
            <a:lvl1pPr>
              <a:defRPr sz="1800"/>
            </a:lvl1pPr>
            <a:lvl2pPr>
              <a:defRPr sz="1500"/>
            </a:lvl2pPr>
            <a:lvl3pPr>
              <a:defRPr sz="135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Date Placeholder 2">
            <a:extLst>
              <a:ext uri="{FF2B5EF4-FFF2-40B4-BE49-F238E27FC236}">
                <a16:creationId xmlns:a16="http://schemas.microsoft.com/office/drawing/2014/main" id="{BA34F9E2-853F-407C-8157-7FF8CE2EE911}"/>
              </a:ext>
            </a:extLst>
          </p:cNvPr>
          <p:cNvSpPr>
            <a:spLocks noGrp="1"/>
          </p:cNvSpPr>
          <p:nvPr>
            <p:ph type="dt" sz="half" idx="2"/>
          </p:nvPr>
        </p:nvSpPr>
        <p:spPr>
          <a:xfrm>
            <a:off x="0" y="6529700"/>
            <a:ext cx="2743200" cy="182880"/>
          </a:xfrm>
          <a:prstGeom prst="rect">
            <a:avLst/>
          </a:prstGeom>
        </p:spPr>
        <p:txBody>
          <a:bodyPr/>
          <a:lstStyle>
            <a:lvl1pPr>
              <a:defRPr sz="1350" b="0">
                <a:solidFill>
                  <a:schemeClr val="bg2">
                    <a:lumMod val="50000"/>
                  </a:schemeClr>
                </a:solidFill>
              </a:defRPr>
            </a:lvl1pPr>
          </a:lstStyle>
          <a:p>
            <a:r>
              <a:rPr lang="en-US"/>
              <a:t>February 8-9, 2023</a:t>
            </a:r>
          </a:p>
        </p:txBody>
      </p:sp>
    </p:spTree>
    <p:extLst>
      <p:ext uri="{BB962C8B-B14F-4D97-AF65-F5344CB8AC3E}">
        <p14:creationId xmlns:p14="http://schemas.microsoft.com/office/powerpoint/2010/main" val="269850402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20_Custom Layout">
    <p:spTree>
      <p:nvGrpSpPr>
        <p:cNvPr id="1" name=""/>
        <p:cNvGrpSpPr/>
        <p:nvPr/>
      </p:nvGrpSpPr>
      <p:grpSpPr>
        <a:xfrm>
          <a:off x="0" y="0"/>
          <a:ext cx="0" cy="0"/>
          <a:chOff x="0" y="0"/>
          <a:chExt cx="0" cy="0"/>
        </a:xfrm>
      </p:grpSpPr>
      <p:pic>
        <p:nvPicPr>
          <p:cNvPr id="8" name="Picture 7" descr="TEMPO ppt Banner v7.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3866"/>
            <a:ext cx="12192000" cy="1063752"/>
          </a:xfrm>
          <a:prstGeom prst="rect">
            <a:avLst/>
          </a:prstGeom>
        </p:spPr>
      </p:pic>
      <p:sp>
        <p:nvSpPr>
          <p:cNvPr id="9" name="Title 1"/>
          <p:cNvSpPr>
            <a:spLocks noGrp="1"/>
          </p:cNvSpPr>
          <p:nvPr>
            <p:ph type="title"/>
          </p:nvPr>
        </p:nvSpPr>
        <p:spPr>
          <a:xfrm>
            <a:off x="2539931" y="274638"/>
            <a:ext cx="7963743" cy="638108"/>
          </a:xfrm>
          <a:prstGeom prst="rect">
            <a:avLst/>
          </a:prstGeom>
        </p:spPr>
        <p:txBody>
          <a:bodyPr vert="horz"/>
          <a:lstStyle>
            <a:lvl1pPr>
              <a:defRPr sz="2800">
                <a:solidFill>
                  <a:srgbClr val="D9D9D9"/>
                </a:solidFill>
                <a:latin typeface="Arial Rounded MT Bold"/>
                <a:cs typeface="Arial Rounded MT Bold"/>
              </a:defRPr>
            </a:lvl1pPr>
          </a:lstStyle>
          <a:p>
            <a:r>
              <a:rPr lang="en-US"/>
              <a:t>Click to edit Master title style</a:t>
            </a:r>
          </a:p>
        </p:txBody>
      </p:sp>
      <p:sp>
        <p:nvSpPr>
          <p:cNvPr id="10" name="Date Placeholder 9"/>
          <p:cNvSpPr>
            <a:spLocks noGrp="1"/>
          </p:cNvSpPr>
          <p:nvPr>
            <p:ph type="dt" sz="half" idx="10"/>
          </p:nvPr>
        </p:nvSpPr>
        <p:spPr/>
        <p:txBody>
          <a:bodyPr/>
          <a:lstStyle/>
          <a:p>
            <a:r>
              <a:rPr lang="en-US">
                <a:solidFill>
                  <a:prstClr val="black">
                    <a:tint val="75000"/>
                  </a:prstClr>
                </a:solidFill>
                <a:latin typeface="Calibri"/>
                <a:ea typeface="ＭＳ Ｐゴシック"/>
              </a:rPr>
              <a:t>February 8-9, 2023</a:t>
            </a:r>
          </a:p>
        </p:txBody>
      </p:sp>
      <p:sp>
        <p:nvSpPr>
          <p:cNvPr id="11" name="Footer Placeholder 10"/>
          <p:cNvSpPr>
            <a:spLocks noGrp="1"/>
          </p:cNvSpPr>
          <p:nvPr>
            <p:ph type="ftr" sz="quarter" idx="11"/>
          </p:nvPr>
        </p:nvSpPr>
        <p:spPr>
          <a:xfrm>
            <a:off x="4038600" y="6621140"/>
            <a:ext cx="4114800" cy="182880"/>
          </a:xfrm>
          <a:prstGeom prst="rect">
            <a:avLst/>
          </a:prstGeom>
        </p:spPr>
        <p:txBody>
          <a:bodyPr/>
          <a:lstStyle/>
          <a:p>
            <a:r>
              <a:rPr lang="en-US">
                <a:solidFill>
                  <a:prstClr val="black">
                    <a:tint val="75000"/>
                  </a:prstClr>
                </a:solidFill>
                <a:latin typeface="Calibri"/>
                <a:ea typeface="ＭＳ Ｐゴシック"/>
              </a:rPr>
              <a:t>TEMPO ORR/MRR</a:t>
            </a:r>
          </a:p>
        </p:txBody>
      </p:sp>
      <p:sp>
        <p:nvSpPr>
          <p:cNvPr id="12" name="Slide Number Placeholder 11"/>
          <p:cNvSpPr>
            <a:spLocks noGrp="1"/>
          </p:cNvSpPr>
          <p:nvPr>
            <p:ph type="sldNum" sz="quarter" idx="12"/>
          </p:nvPr>
        </p:nvSpPr>
        <p:spPr/>
        <p:txBody>
          <a:bodyPr/>
          <a:lstStyle/>
          <a:p>
            <a:fld id="{AEC11D65-9821-2B49-88CD-D477606C3EDA}" type="slidenum">
              <a:rPr lang="en-US" smtClean="0">
                <a:solidFill>
                  <a:prstClr val="black">
                    <a:tint val="75000"/>
                  </a:prstClr>
                </a:solidFill>
                <a:latin typeface="Calibri"/>
                <a:ea typeface="ＭＳ Ｐゴシック"/>
              </a:rPr>
              <a:pPr/>
              <a:t>‹#›</a:t>
            </a:fld>
            <a:endParaRPr 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208509922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21_Custom Layout">
    <p:spTree>
      <p:nvGrpSpPr>
        <p:cNvPr id="1" name=""/>
        <p:cNvGrpSpPr/>
        <p:nvPr/>
      </p:nvGrpSpPr>
      <p:grpSpPr>
        <a:xfrm>
          <a:off x="0" y="0"/>
          <a:ext cx="0" cy="0"/>
          <a:chOff x="0" y="0"/>
          <a:chExt cx="0" cy="0"/>
        </a:xfrm>
      </p:grpSpPr>
      <p:pic>
        <p:nvPicPr>
          <p:cNvPr id="8" name="Picture 7" descr="TEMPO ppt Banner v7.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3866"/>
            <a:ext cx="12192000" cy="1063752"/>
          </a:xfrm>
          <a:prstGeom prst="rect">
            <a:avLst/>
          </a:prstGeom>
        </p:spPr>
      </p:pic>
      <p:sp>
        <p:nvSpPr>
          <p:cNvPr id="9" name="Title 1"/>
          <p:cNvSpPr>
            <a:spLocks noGrp="1"/>
          </p:cNvSpPr>
          <p:nvPr>
            <p:ph type="title"/>
          </p:nvPr>
        </p:nvSpPr>
        <p:spPr>
          <a:xfrm>
            <a:off x="2539931" y="274638"/>
            <a:ext cx="7963743" cy="638108"/>
          </a:xfrm>
          <a:prstGeom prst="rect">
            <a:avLst/>
          </a:prstGeom>
        </p:spPr>
        <p:txBody>
          <a:bodyPr vert="horz"/>
          <a:lstStyle>
            <a:lvl1pPr>
              <a:defRPr sz="2800">
                <a:solidFill>
                  <a:srgbClr val="D9D9D9"/>
                </a:solidFill>
                <a:latin typeface="Arial Rounded MT Bold"/>
                <a:cs typeface="Arial Rounded MT Bold"/>
              </a:defRPr>
            </a:lvl1pPr>
          </a:lstStyle>
          <a:p>
            <a:r>
              <a:rPr lang="en-US"/>
              <a:t>Click to edit Master title style</a:t>
            </a:r>
          </a:p>
        </p:txBody>
      </p:sp>
      <p:sp>
        <p:nvSpPr>
          <p:cNvPr id="10" name="Date Placeholder 9"/>
          <p:cNvSpPr>
            <a:spLocks noGrp="1"/>
          </p:cNvSpPr>
          <p:nvPr>
            <p:ph type="dt" sz="half" idx="10"/>
          </p:nvPr>
        </p:nvSpPr>
        <p:spPr/>
        <p:txBody>
          <a:bodyPr/>
          <a:lstStyle/>
          <a:p>
            <a:r>
              <a:rPr lang="en-US">
                <a:solidFill>
                  <a:srgbClr val="000000"/>
                </a:solidFill>
                <a:latin typeface="Times New Roman"/>
              </a:rPr>
              <a:t>February 8-9, 2023</a:t>
            </a:r>
          </a:p>
        </p:txBody>
      </p:sp>
      <p:sp>
        <p:nvSpPr>
          <p:cNvPr id="11" name="Footer Placeholder 10"/>
          <p:cNvSpPr>
            <a:spLocks noGrp="1"/>
          </p:cNvSpPr>
          <p:nvPr>
            <p:ph type="ftr" sz="quarter" idx="11"/>
          </p:nvPr>
        </p:nvSpPr>
        <p:spPr>
          <a:xfrm>
            <a:off x="4038600" y="6621140"/>
            <a:ext cx="4114800" cy="182880"/>
          </a:xfrm>
          <a:prstGeom prst="rect">
            <a:avLst/>
          </a:prstGeom>
        </p:spPr>
        <p:txBody>
          <a:bodyPr/>
          <a:lstStyle/>
          <a:p>
            <a:r>
              <a:rPr lang="en-US">
                <a:solidFill>
                  <a:srgbClr val="000000"/>
                </a:solidFill>
                <a:latin typeface="Times New Roman"/>
              </a:rPr>
              <a:t>TEMPO ORR/MRR</a:t>
            </a:r>
          </a:p>
        </p:txBody>
      </p:sp>
      <p:sp>
        <p:nvSpPr>
          <p:cNvPr id="12" name="Slide Number Placeholder 11"/>
          <p:cNvSpPr>
            <a:spLocks noGrp="1"/>
          </p:cNvSpPr>
          <p:nvPr>
            <p:ph type="sldNum" sz="quarter" idx="12"/>
          </p:nvPr>
        </p:nvSpPr>
        <p:spPr/>
        <p:txBody>
          <a:bodyPr/>
          <a:lstStyle/>
          <a:p>
            <a:fld id="{AEC11D65-9821-2B49-88CD-D477606C3EDA}"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3423387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22_Custom Layout">
    <p:spTree>
      <p:nvGrpSpPr>
        <p:cNvPr id="1" name=""/>
        <p:cNvGrpSpPr/>
        <p:nvPr/>
      </p:nvGrpSpPr>
      <p:grpSpPr>
        <a:xfrm>
          <a:off x="0" y="0"/>
          <a:ext cx="0" cy="0"/>
          <a:chOff x="0" y="0"/>
          <a:chExt cx="0" cy="0"/>
        </a:xfrm>
      </p:grpSpPr>
      <p:pic>
        <p:nvPicPr>
          <p:cNvPr id="8" name="Picture 7" descr="TEMPO ppt Banner v7.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3866"/>
            <a:ext cx="12192000" cy="1063752"/>
          </a:xfrm>
          <a:prstGeom prst="rect">
            <a:avLst/>
          </a:prstGeom>
        </p:spPr>
      </p:pic>
      <p:sp>
        <p:nvSpPr>
          <p:cNvPr id="9" name="Title 1"/>
          <p:cNvSpPr>
            <a:spLocks noGrp="1"/>
          </p:cNvSpPr>
          <p:nvPr>
            <p:ph type="title"/>
          </p:nvPr>
        </p:nvSpPr>
        <p:spPr>
          <a:xfrm>
            <a:off x="2539931" y="274638"/>
            <a:ext cx="7963743" cy="638108"/>
          </a:xfrm>
          <a:prstGeom prst="rect">
            <a:avLst/>
          </a:prstGeom>
        </p:spPr>
        <p:txBody>
          <a:bodyPr vert="horz"/>
          <a:lstStyle>
            <a:lvl1pPr>
              <a:defRPr sz="2800">
                <a:solidFill>
                  <a:srgbClr val="D9D9D9"/>
                </a:solidFill>
                <a:latin typeface="Arial Rounded MT Bold"/>
                <a:cs typeface="Arial Rounded MT Bold"/>
              </a:defRPr>
            </a:lvl1pPr>
          </a:lstStyle>
          <a:p>
            <a:r>
              <a:rPr lang="en-US"/>
              <a:t>Click to edit Master title style</a:t>
            </a:r>
          </a:p>
        </p:txBody>
      </p:sp>
      <p:sp>
        <p:nvSpPr>
          <p:cNvPr id="10" name="Date Placeholder 9"/>
          <p:cNvSpPr>
            <a:spLocks noGrp="1"/>
          </p:cNvSpPr>
          <p:nvPr>
            <p:ph type="dt" sz="half" idx="10"/>
          </p:nvPr>
        </p:nvSpPr>
        <p:spPr/>
        <p:txBody>
          <a:bodyPr/>
          <a:lstStyle/>
          <a:p>
            <a:r>
              <a:rPr lang="en-US">
                <a:solidFill>
                  <a:srgbClr val="000000"/>
                </a:solidFill>
                <a:latin typeface="Times New Roman"/>
              </a:rPr>
              <a:t>February 8-9, 2023</a:t>
            </a:r>
          </a:p>
        </p:txBody>
      </p:sp>
      <p:sp>
        <p:nvSpPr>
          <p:cNvPr id="11" name="Footer Placeholder 10"/>
          <p:cNvSpPr>
            <a:spLocks noGrp="1"/>
          </p:cNvSpPr>
          <p:nvPr>
            <p:ph type="ftr" sz="quarter" idx="11"/>
          </p:nvPr>
        </p:nvSpPr>
        <p:spPr>
          <a:xfrm>
            <a:off x="4038600" y="6621140"/>
            <a:ext cx="4114800" cy="182880"/>
          </a:xfrm>
          <a:prstGeom prst="rect">
            <a:avLst/>
          </a:prstGeom>
        </p:spPr>
        <p:txBody>
          <a:bodyPr/>
          <a:lstStyle/>
          <a:p>
            <a:r>
              <a:rPr lang="en-US">
                <a:solidFill>
                  <a:srgbClr val="000000"/>
                </a:solidFill>
                <a:latin typeface="Times New Roman"/>
              </a:rPr>
              <a:t>TEMPO ORR/MRR</a:t>
            </a:r>
          </a:p>
        </p:txBody>
      </p:sp>
      <p:sp>
        <p:nvSpPr>
          <p:cNvPr id="12" name="Slide Number Placeholder 11"/>
          <p:cNvSpPr>
            <a:spLocks noGrp="1"/>
          </p:cNvSpPr>
          <p:nvPr>
            <p:ph type="sldNum" sz="quarter" idx="12"/>
          </p:nvPr>
        </p:nvSpPr>
        <p:spPr/>
        <p:txBody>
          <a:bodyPr/>
          <a:lstStyle/>
          <a:p>
            <a:fld id="{AEC11D65-9821-2B49-88CD-D477606C3EDA}"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1368397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23_Custom Layout">
    <p:spTree>
      <p:nvGrpSpPr>
        <p:cNvPr id="1" name=""/>
        <p:cNvGrpSpPr/>
        <p:nvPr/>
      </p:nvGrpSpPr>
      <p:grpSpPr>
        <a:xfrm>
          <a:off x="0" y="0"/>
          <a:ext cx="0" cy="0"/>
          <a:chOff x="0" y="0"/>
          <a:chExt cx="0" cy="0"/>
        </a:xfrm>
      </p:grpSpPr>
      <p:pic>
        <p:nvPicPr>
          <p:cNvPr id="8" name="Picture 7" descr="TEMPO ppt Banner v7.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3866"/>
            <a:ext cx="12192000" cy="1063752"/>
          </a:xfrm>
          <a:prstGeom prst="rect">
            <a:avLst/>
          </a:prstGeom>
        </p:spPr>
      </p:pic>
      <p:sp>
        <p:nvSpPr>
          <p:cNvPr id="9" name="Title 1"/>
          <p:cNvSpPr>
            <a:spLocks noGrp="1"/>
          </p:cNvSpPr>
          <p:nvPr>
            <p:ph type="title"/>
          </p:nvPr>
        </p:nvSpPr>
        <p:spPr>
          <a:xfrm>
            <a:off x="2539931" y="274638"/>
            <a:ext cx="7963743" cy="638108"/>
          </a:xfrm>
          <a:prstGeom prst="rect">
            <a:avLst/>
          </a:prstGeom>
        </p:spPr>
        <p:txBody>
          <a:bodyPr vert="horz"/>
          <a:lstStyle>
            <a:lvl1pPr>
              <a:defRPr sz="2800">
                <a:solidFill>
                  <a:srgbClr val="D9D9D9"/>
                </a:solidFill>
                <a:latin typeface="Arial Rounded MT Bold"/>
                <a:cs typeface="Arial Rounded MT Bold"/>
              </a:defRPr>
            </a:lvl1pPr>
          </a:lstStyle>
          <a:p>
            <a:r>
              <a:rPr lang="en-US"/>
              <a:t>Click to edit Master title style</a:t>
            </a:r>
          </a:p>
        </p:txBody>
      </p:sp>
      <p:sp>
        <p:nvSpPr>
          <p:cNvPr id="10" name="Date Placeholder 9"/>
          <p:cNvSpPr>
            <a:spLocks noGrp="1"/>
          </p:cNvSpPr>
          <p:nvPr>
            <p:ph type="dt" sz="half" idx="10"/>
          </p:nvPr>
        </p:nvSpPr>
        <p:spPr/>
        <p:txBody>
          <a:bodyPr/>
          <a:lstStyle/>
          <a:p>
            <a:r>
              <a:rPr lang="en-US">
                <a:solidFill>
                  <a:prstClr val="black">
                    <a:tint val="75000"/>
                  </a:prstClr>
                </a:solidFill>
                <a:latin typeface="Calibri"/>
              </a:rPr>
              <a:t>February 8-9, 2023</a:t>
            </a:r>
          </a:p>
        </p:txBody>
      </p:sp>
      <p:sp>
        <p:nvSpPr>
          <p:cNvPr id="11" name="Footer Placeholder 10"/>
          <p:cNvSpPr>
            <a:spLocks noGrp="1"/>
          </p:cNvSpPr>
          <p:nvPr>
            <p:ph type="ftr" sz="quarter" idx="11"/>
          </p:nvPr>
        </p:nvSpPr>
        <p:spPr>
          <a:xfrm>
            <a:off x="4038600" y="6621140"/>
            <a:ext cx="4114800" cy="182880"/>
          </a:xfrm>
          <a:prstGeom prst="rect">
            <a:avLst/>
          </a:prstGeom>
        </p:spPr>
        <p:txBody>
          <a:bodyPr/>
          <a:lstStyle/>
          <a:p>
            <a:r>
              <a:rPr lang="en-US">
                <a:solidFill>
                  <a:prstClr val="black">
                    <a:tint val="75000"/>
                  </a:prstClr>
                </a:solidFill>
                <a:latin typeface="Calibri"/>
              </a:rPr>
              <a:t>TEMPO ORR/MRR</a:t>
            </a:r>
          </a:p>
        </p:txBody>
      </p:sp>
      <p:sp>
        <p:nvSpPr>
          <p:cNvPr id="12" name="Slide Number Placeholder 11"/>
          <p:cNvSpPr>
            <a:spLocks noGrp="1"/>
          </p:cNvSpPr>
          <p:nvPr>
            <p:ph type="sldNum" sz="quarter" idx="12"/>
          </p:nvPr>
        </p:nvSpPr>
        <p:spPr/>
        <p:txBody>
          <a:bodyPr/>
          <a:lstStyle/>
          <a:p>
            <a:fld id="{AEC11D65-9821-2B49-88CD-D477606C3ED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61405083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0021518-D2A2-45DC-B9B7-222A96E499C2}" type="datetimeFigureOut">
              <a:rPr lang="en-US" smtClean="0"/>
              <a:t>5/2/2023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7B47A29-400C-480C-88C3-4238C0076982}" type="slidenum">
              <a:rPr lang="en-US" smtClean="0"/>
              <a:t>‹#›</a:t>
            </a:fld>
            <a:endParaRPr lang="en-US"/>
          </a:p>
        </p:txBody>
      </p:sp>
    </p:spTree>
    <p:extLst>
      <p:ext uri="{BB962C8B-B14F-4D97-AF65-F5344CB8AC3E}">
        <p14:creationId xmlns:p14="http://schemas.microsoft.com/office/powerpoint/2010/main" val="39835245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CD7B5C8-4AEE-48C2-9019-AD3503AF3CA8}" type="datetimeFigureOut">
              <a:rPr lang="en-US" smtClean="0"/>
              <a:t>5/2/2023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BC93AA5-82BE-468E-90B3-DD1DC18545AD}" type="slidenum">
              <a:rPr lang="en-US" smtClean="0"/>
              <a:t>‹#›</a:t>
            </a:fld>
            <a:endParaRPr lang="en-US"/>
          </a:p>
        </p:txBody>
      </p:sp>
    </p:spTree>
    <p:extLst>
      <p:ext uri="{BB962C8B-B14F-4D97-AF65-F5344CB8AC3E}">
        <p14:creationId xmlns:p14="http://schemas.microsoft.com/office/powerpoint/2010/main" val="33628075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0021518-D2A2-45DC-B9B7-222A96E499C2}" type="datetimeFigureOut">
              <a:rPr lang="en-US" smtClean="0"/>
              <a:t>5/2/2023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7B47A29-400C-480C-88C3-4238C0076982}" type="slidenum">
              <a:rPr lang="en-US" smtClean="0"/>
              <a:t>‹#›</a:t>
            </a:fld>
            <a:endParaRPr lang="en-US"/>
          </a:p>
        </p:txBody>
      </p:sp>
    </p:spTree>
    <p:extLst>
      <p:ext uri="{BB962C8B-B14F-4D97-AF65-F5344CB8AC3E}">
        <p14:creationId xmlns:p14="http://schemas.microsoft.com/office/powerpoint/2010/main" val="269584977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60021518-D2A2-45DC-B9B7-222A96E499C2}" type="datetimeFigureOut">
              <a:rPr lang="en-US" smtClean="0"/>
              <a:t>5/2/2023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7B47A29-400C-480C-88C3-4238C0076982}" type="slidenum">
              <a:rPr lang="en-US" smtClean="0"/>
              <a:t>‹#›</a:t>
            </a:fld>
            <a:endParaRPr lang="en-US"/>
          </a:p>
        </p:txBody>
      </p:sp>
    </p:spTree>
    <p:extLst>
      <p:ext uri="{BB962C8B-B14F-4D97-AF65-F5344CB8AC3E}">
        <p14:creationId xmlns:p14="http://schemas.microsoft.com/office/powerpoint/2010/main" val="41996477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0021518-D2A2-45DC-B9B7-222A96E499C2}" type="datetimeFigureOut">
              <a:rPr lang="en-US" smtClean="0"/>
              <a:t>5/2/2023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7B47A29-400C-480C-88C3-4238C0076982}" type="slidenum">
              <a:rPr lang="en-US" smtClean="0"/>
              <a:t>‹#›</a:t>
            </a:fld>
            <a:endParaRPr lang="en-US"/>
          </a:p>
        </p:txBody>
      </p:sp>
    </p:spTree>
    <p:extLst>
      <p:ext uri="{BB962C8B-B14F-4D97-AF65-F5344CB8AC3E}">
        <p14:creationId xmlns:p14="http://schemas.microsoft.com/office/powerpoint/2010/main" val="366510927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0021518-D2A2-45DC-B9B7-222A96E499C2}" type="datetimeFigureOut">
              <a:rPr lang="en-US" smtClean="0"/>
              <a:t>5/2/2023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7B47A29-400C-480C-88C3-4238C0076982}" type="slidenum">
              <a:rPr lang="en-US" smtClean="0"/>
              <a:t>‹#›</a:t>
            </a:fld>
            <a:endParaRPr lang="en-US"/>
          </a:p>
        </p:txBody>
      </p:sp>
    </p:spTree>
    <p:extLst>
      <p:ext uri="{BB962C8B-B14F-4D97-AF65-F5344CB8AC3E}">
        <p14:creationId xmlns:p14="http://schemas.microsoft.com/office/powerpoint/2010/main" val="391439270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0021518-D2A2-45DC-B9B7-222A96E499C2}" type="datetimeFigureOut">
              <a:rPr lang="en-US" smtClean="0"/>
              <a:t>5/2/2023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7B47A29-400C-480C-88C3-4238C0076982}" type="slidenum">
              <a:rPr lang="en-US" smtClean="0"/>
              <a:t>‹#›</a:t>
            </a:fld>
            <a:endParaRPr lang="en-US"/>
          </a:p>
        </p:txBody>
      </p:sp>
    </p:spTree>
    <p:extLst>
      <p:ext uri="{BB962C8B-B14F-4D97-AF65-F5344CB8AC3E}">
        <p14:creationId xmlns:p14="http://schemas.microsoft.com/office/powerpoint/2010/main" val="235988353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0021518-D2A2-45DC-B9B7-222A96E499C2}" type="datetimeFigureOut">
              <a:rPr lang="en-US" smtClean="0"/>
              <a:t>5/2/2023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7B47A29-400C-480C-88C3-4238C0076982}" type="slidenum">
              <a:rPr lang="en-US" smtClean="0"/>
              <a:t>‹#›</a:t>
            </a:fld>
            <a:endParaRPr lang="en-US"/>
          </a:p>
        </p:txBody>
      </p:sp>
    </p:spTree>
    <p:extLst>
      <p:ext uri="{BB962C8B-B14F-4D97-AF65-F5344CB8AC3E}">
        <p14:creationId xmlns:p14="http://schemas.microsoft.com/office/powerpoint/2010/main" val="126708718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60021518-D2A2-45DC-B9B7-222A96E499C2}" type="datetimeFigureOut">
              <a:rPr lang="en-US" smtClean="0"/>
              <a:t>5/2/2023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7B47A29-400C-480C-88C3-4238C0076982}" type="slidenum">
              <a:rPr lang="en-US" smtClean="0"/>
              <a:t>‹#›</a:t>
            </a:fld>
            <a:endParaRPr lang="en-US"/>
          </a:p>
        </p:txBody>
      </p:sp>
    </p:spTree>
    <p:extLst>
      <p:ext uri="{BB962C8B-B14F-4D97-AF65-F5344CB8AC3E}">
        <p14:creationId xmlns:p14="http://schemas.microsoft.com/office/powerpoint/2010/main" val="345780923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60021518-D2A2-45DC-B9B7-222A96E499C2}" type="datetimeFigureOut">
              <a:rPr lang="en-US" smtClean="0"/>
              <a:t>5/2/2023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7B47A29-400C-480C-88C3-4238C0076982}" type="slidenum">
              <a:rPr lang="en-US" smtClean="0"/>
              <a:t>‹#›</a:t>
            </a:fld>
            <a:endParaRPr lang="en-US"/>
          </a:p>
        </p:txBody>
      </p:sp>
    </p:spTree>
    <p:extLst>
      <p:ext uri="{BB962C8B-B14F-4D97-AF65-F5344CB8AC3E}">
        <p14:creationId xmlns:p14="http://schemas.microsoft.com/office/powerpoint/2010/main" val="396229178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0021518-D2A2-45DC-B9B7-222A96E499C2}" type="datetimeFigureOut">
              <a:rPr lang="en-US" smtClean="0"/>
              <a:t>5/2/2023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7B47A29-400C-480C-88C3-4238C0076982}" type="slidenum">
              <a:rPr lang="en-US" smtClean="0"/>
              <a:t>‹#›</a:t>
            </a:fld>
            <a:endParaRPr lang="en-US"/>
          </a:p>
        </p:txBody>
      </p:sp>
    </p:spTree>
    <p:extLst>
      <p:ext uri="{BB962C8B-B14F-4D97-AF65-F5344CB8AC3E}">
        <p14:creationId xmlns:p14="http://schemas.microsoft.com/office/powerpoint/2010/main" val="68636001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0021518-D2A2-45DC-B9B7-222A96E499C2}" type="datetimeFigureOut">
              <a:rPr lang="en-US" smtClean="0"/>
              <a:t>5/2/2023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7B47A29-400C-480C-88C3-4238C0076982}" type="slidenum">
              <a:rPr lang="en-US" smtClean="0"/>
              <a:t>‹#›</a:t>
            </a:fld>
            <a:endParaRPr lang="en-US"/>
          </a:p>
        </p:txBody>
      </p:sp>
    </p:spTree>
    <p:extLst>
      <p:ext uri="{BB962C8B-B14F-4D97-AF65-F5344CB8AC3E}">
        <p14:creationId xmlns:p14="http://schemas.microsoft.com/office/powerpoint/2010/main" val="6212265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7_Blank">
    <p:bg>
      <p:bgPr>
        <a:gradFill>
          <a:gsLst>
            <a:gs pos="52000">
              <a:schemeClr val="accent1">
                <a:lumMod val="40000"/>
                <a:lumOff val="60000"/>
              </a:schemeClr>
            </a:gs>
            <a:gs pos="52000">
              <a:schemeClr val="accent1">
                <a:lumMod val="40000"/>
                <a:lumOff val="60000"/>
              </a:schemeClr>
            </a:gs>
            <a:gs pos="52000">
              <a:schemeClr val="accent1">
                <a:lumMod val="40000"/>
                <a:lumOff val="60000"/>
              </a:schemeClr>
            </a:gs>
            <a:gs pos="33000">
              <a:schemeClr val="bg1"/>
            </a:gs>
          </a:gsLst>
          <a:lin ang="10800000" scaled="0"/>
        </a:gradFill>
        <a:effectLst/>
      </p:bgPr>
    </p:bg>
    <p:spTree>
      <p:nvGrpSpPr>
        <p:cNvPr id="1" name=""/>
        <p:cNvGrpSpPr/>
        <p:nvPr/>
      </p:nvGrpSpPr>
      <p:grpSpPr>
        <a:xfrm>
          <a:off x="0" y="0"/>
          <a:ext cx="0" cy="0"/>
          <a:chOff x="0" y="0"/>
          <a:chExt cx="0" cy="0"/>
        </a:xfrm>
      </p:grpSpPr>
      <p:sp>
        <p:nvSpPr>
          <p:cNvPr id="19" name="Text Placeholder 3">
            <a:extLst>
              <a:ext uri="{FF2B5EF4-FFF2-40B4-BE49-F238E27FC236}">
                <a16:creationId xmlns:a16="http://schemas.microsoft.com/office/drawing/2014/main" id="{1058A104-BD85-43DC-B7DE-BC094E06F844}"/>
              </a:ext>
            </a:extLst>
          </p:cNvPr>
          <p:cNvSpPr txBox="1">
            <a:spLocks/>
          </p:cNvSpPr>
          <p:nvPr userDrawn="1"/>
        </p:nvSpPr>
        <p:spPr>
          <a:xfrm>
            <a:off x="6307282" y="1897026"/>
            <a:ext cx="5859041" cy="1894405"/>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endParaRPr lang="en-US" b="1" dirty="0">
              <a:solidFill>
                <a:schemeClr val="accent5">
                  <a:lumMod val="75000"/>
                </a:schemeClr>
              </a:solidFill>
              <a:latin typeface="Helvetica" panose="020B0604020202020204" pitchFamily="34" charset="0"/>
              <a:cs typeface="Helvetica" panose="020B0604020202020204" pitchFamily="34" charset="0"/>
            </a:endParaRPr>
          </a:p>
        </p:txBody>
      </p:sp>
      <p:sp>
        <p:nvSpPr>
          <p:cNvPr id="23" name="Text Placeholder 3">
            <a:extLst>
              <a:ext uri="{FF2B5EF4-FFF2-40B4-BE49-F238E27FC236}">
                <a16:creationId xmlns:a16="http://schemas.microsoft.com/office/drawing/2014/main" id="{D5E36D66-6B7B-4BC6-9D0D-77E6CB4FE304}"/>
              </a:ext>
            </a:extLst>
          </p:cNvPr>
          <p:cNvSpPr txBox="1">
            <a:spLocks/>
          </p:cNvSpPr>
          <p:nvPr userDrawn="1"/>
        </p:nvSpPr>
        <p:spPr>
          <a:xfrm>
            <a:off x="6986387" y="3775301"/>
            <a:ext cx="4842770" cy="2217623"/>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400"/>
              </a:spcBef>
              <a:buNone/>
            </a:pPr>
            <a:endParaRPr lang="en-US" b="1" dirty="0">
              <a:solidFill>
                <a:schemeClr val="accent5">
                  <a:lumMod val="75000"/>
                </a:schemeClr>
              </a:solidFill>
              <a:latin typeface="Helvetica" panose="020B0604020202020204" pitchFamily="34" charset="0"/>
              <a:cs typeface="Helvetica" panose="020B0604020202020204" pitchFamily="34" charset="0"/>
            </a:endParaRPr>
          </a:p>
        </p:txBody>
      </p:sp>
      <p:sp>
        <p:nvSpPr>
          <p:cNvPr id="4" name="Text Placeholder 3">
            <a:extLst>
              <a:ext uri="{FF2B5EF4-FFF2-40B4-BE49-F238E27FC236}">
                <a16:creationId xmlns:a16="http://schemas.microsoft.com/office/drawing/2014/main" id="{72CE8648-0272-4D2B-8487-FBE9AAFDE28B}"/>
              </a:ext>
            </a:extLst>
          </p:cNvPr>
          <p:cNvSpPr txBox="1">
            <a:spLocks/>
          </p:cNvSpPr>
          <p:nvPr userDrawn="1"/>
        </p:nvSpPr>
        <p:spPr>
          <a:xfrm>
            <a:off x="6307282" y="1897026"/>
            <a:ext cx="5859041" cy="1894405"/>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endParaRPr lang="en-US" b="1" dirty="0">
              <a:solidFill>
                <a:schemeClr val="accent5">
                  <a:lumMod val="75000"/>
                </a:schemeClr>
              </a:solidFill>
              <a:latin typeface="Helvetica" panose="020B0604020202020204" pitchFamily="34" charset="0"/>
              <a:cs typeface="Helvetica" panose="020B0604020202020204" pitchFamily="34" charset="0"/>
            </a:endParaRPr>
          </a:p>
        </p:txBody>
      </p:sp>
      <p:sp>
        <p:nvSpPr>
          <p:cNvPr id="5" name="Text Placeholder 3">
            <a:extLst>
              <a:ext uri="{FF2B5EF4-FFF2-40B4-BE49-F238E27FC236}">
                <a16:creationId xmlns:a16="http://schemas.microsoft.com/office/drawing/2014/main" id="{5B66751D-3348-4BA1-8E47-80E28F187514}"/>
              </a:ext>
            </a:extLst>
          </p:cNvPr>
          <p:cNvSpPr txBox="1">
            <a:spLocks/>
          </p:cNvSpPr>
          <p:nvPr userDrawn="1"/>
        </p:nvSpPr>
        <p:spPr>
          <a:xfrm>
            <a:off x="6986387" y="3775301"/>
            <a:ext cx="4842770" cy="2217623"/>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400"/>
              </a:spcBef>
              <a:buNone/>
            </a:pPr>
            <a:endParaRPr lang="en-US" b="1" dirty="0">
              <a:solidFill>
                <a:schemeClr val="accent5">
                  <a:lumMod val="75000"/>
                </a:schemeClr>
              </a:solidFill>
              <a:latin typeface="Helvetica" panose="020B0604020202020204" pitchFamily="34" charset="0"/>
              <a:cs typeface="Helvetica" panose="020B0604020202020204" pitchFamily="34" charset="0"/>
            </a:endParaRPr>
          </a:p>
        </p:txBody>
      </p:sp>
      <p:pic>
        <p:nvPicPr>
          <p:cNvPr id="6" name="Picture 5">
            <a:extLst>
              <a:ext uri="{FF2B5EF4-FFF2-40B4-BE49-F238E27FC236}">
                <a16:creationId xmlns:a16="http://schemas.microsoft.com/office/drawing/2014/main" id="{B43E5AEF-E0D6-4832-BD26-4C0BD3F20BD3}"/>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8642"/>
          <a:stretch/>
        </p:blipFill>
        <p:spPr>
          <a:xfrm>
            <a:off x="31899" y="4238427"/>
            <a:ext cx="3564274" cy="2590800"/>
          </a:xfrm>
          <a:prstGeom prst="rect">
            <a:avLst/>
          </a:prstGeom>
          <a:effectLst>
            <a:softEdge rad="635000"/>
          </a:effectLst>
        </p:spPr>
      </p:pic>
      <p:pic>
        <p:nvPicPr>
          <p:cNvPr id="7" name="Picture 6">
            <a:extLst>
              <a:ext uri="{FF2B5EF4-FFF2-40B4-BE49-F238E27FC236}">
                <a16:creationId xmlns:a16="http://schemas.microsoft.com/office/drawing/2014/main" id="{5BFF7CCD-2EDD-4C4B-87C1-AA5379BE5C3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713802" y="32203"/>
            <a:ext cx="3255975" cy="2441982"/>
          </a:xfrm>
          <a:prstGeom prst="rect">
            <a:avLst/>
          </a:prstGeom>
          <a:effectLst>
            <a:softEdge rad="635000"/>
          </a:effectLst>
        </p:spPr>
      </p:pic>
      <p:pic>
        <p:nvPicPr>
          <p:cNvPr id="8" name="Picture 7">
            <a:extLst>
              <a:ext uri="{FF2B5EF4-FFF2-40B4-BE49-F238E27FC236}">
                <a16:creationId xmlns:a16="http://schemas.microsoft.com/office/drawing/2014/main" id="{761DCE8F-EE5A-432E-9B22-87139D38957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399680" y="4200486"/>
            <a:ext cx="3505537" cy="2629152"/>
          </a:xfrm>
          <a:prstGeom prst="rect">
            <a:avLst/>
          </a:prstGeom>
          <a:effectLst>
            <a:softEdge rad="635000"/>
          </a:effectLst>
        </p:spPr>
      </p:pic>
      <p:pic>
        <p:nvPicPr>
          <p:cNvPr id="9" name="Picture 8">
            <a:extLst>
              <a:ext uri="{FF2B5EF4-FFF2-40B4-BE49-F238E27FC236}">
                <a16:creationId xmlns:a16="http://schemas.microsoft.com/office/drawing/2014/main" id="{F7B44716-C329-4697-818F-2F1FA50DF010}"/>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6715" y="237109"/>
            <a:ext cx="2571365" cy="3857048"/>
          </a:xfrm>
          <a:prstGeom prst="rect">
            <a:avLst/>
          </a:prstGeom>
          <a:effectLst>
            <a:softEdge rad="635000"/>
          </a:effectLst>
        </p:spPr>
      </p:pic>
      <p:pic>
        <p:nvPicPr>
          <p:cNvPr id="10" name="Picture 9" descr="MAIA_title.png">
            <a:extLst>
              <a:ext uri="{FF2B5EF4-FFF2-40B4-BE49-F238E27FC236}">
                <a16:creationId xmlns:a16="http://schemas.microsoft.com/office/drawing/2014/main" id="{E9CFCEB3-FFED-42DD-BD62-BA754DC9C3EF}"/>
              </a:ext>
            </a:extLst>
          </p:cNvPr>
          <p:cNvPicPr>
            <a:picLocks noChangeAspect="1"/>
          </p:cNvPicPr>
          <p:nvPr userDrawn="1"/>
        </p:nvPicPr>
        <p:blipFill rotWithShape="1">
          <a:blip r:embed="rId6" cstate="email">
            <a:extLst>
              <a:ext uri="{28A0092B-C50C-407E-A947-70E740481C1C}">
                <a14:useLocalDpi xmlns:a14="http://schemas.microsoft.com/office/drawing/2010/main"/>
              </a:ext>
            </a:extLst>
          </a:blip>
          <a:srcRect l="67247" t="537" r="735" b="66732"/>
          <a:stretch/>
        </p:blipFill>
        <p:spPr>
          <a:xfrm>
            <a:off x="4298653" y="2209420"/>
            <a:ext cx="2228743" cy="2255118"/>
          </a:xfrm>
          <a:prstGeom prst="rect">
            <a:avLst/>
          </a:prstGeom>
          <a:effectLst>
            <a:softEdge rad="317500"/>
          </a:effectLst>
        </p:spPr>
      </p:pic>
      <p:pic>
        <p:nvPicPr>
          <p:cNvPr id="14" name="Picture 2" descr="Symbols of NASA | NASA">
            <a:extLst>
              <a:ext uri="{FF2B5EF4-FFF2-40B4-BE49-F238E27FC236}">
                <a16:creationId xmlns:a16="http://schemas.microsoft.com/office/drawing/2014/main" id="{7B274061-A81C-47F1-9F46-45D1562CD238}"/>
              </a:ext>
            </a:extLst>
          </p:cNvPr>
          <p:cNvPicPr>
            <a:picLocks noChangeAspect="1" noChangeArrowheads="1"/>
          </p:cNvPicPr>
          <p:nvPr userDrawn="1"/>
        </p:nvPicPr>
        <p:blipFill rotWithShape="1">
          <a:blip r:embed="rId7" cstate="print">
            <a:extLst>
              <a:ext uri="{28A0092B-C50C-407E-A947-70E740481C1C}">
                <a14:useLocalDpi xmlns:a14="http://schemas.microsoft.com/office/drawing/2010/main" val="0"/>
              </a:ext>
            </a:extLst>
          </a:blip>
          <a:srcRect l="21198" t="4979" r="21277" b="6861"/>
          <a:stretch/>
        </p:blipFill>
        <p:spPr bwMode="auto">
          <a:xfrm>
            <a:off x="5800952" y="4671"/>
            <a:ext cx="1483877" cy="1137070"/>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431B604B-2304-4A22-ACE5-1CA97FB612B4}"/>
              </a:ext>
            </a:extLst>
          </p:cNvPr>
          <p:cNvSpPr txBox="1"/>
          <p:nvPr userDrawn="1"/>
        </p:nvSpPr>
        <p:spPr>
          <a:xfrm>
            <a:off x="466454" y="28362"/>
            <a:ext cx="4903716" cy="369332"/>
          </a:xfrm>
          <a:prstGeom prst="rect">
            <a:avLst/>
          </a:prstGeom>
          <a:noFill/>
        </p:spPr>
        <p:txBody>
          <a:bodyPr wrap="square" rtlCol="0">
            <a:spAutoFit/>
          </a:bodyPr>
          <a:lstStyle/>
          <a:p>
            <a:pPr algn="ctr"/>
            <a:r>
              <a:rPr lang="en-US" sz="1800" b="0" i="0" u="none" dirty="0">
                <a:solidFill>
                  <a:srgbClr val="08B810"/>
                </a:solidFill>
                <a:effectLst>
                  <a:outerShdw blurRad="38100" dist="38100" dir="2700000" algn="tl">
                    <a:srgbClr val="000000">
                      <a:alpha val="43137"/>
                    </a:srgbClr>
                  </a:outerShdw>
                </a:effectLst>
                <a:latin typeface="Helvetica" panose="020B0604020202020204" pitchFamily="34" charset="0"/>
                <a:cs typeface="Helvetica" panose="020B0604020202020204" pitchFamily="34" charset="0"/>
              </a:rPr>
              <a:t>Building the Pathway from TEMPO to </a:t>
            </a:r>
            <a:r>
              <a:rPr lang="en-US" sz="1800" b="0" i="0" u="none" dirty="0" err="1">
                <a:solidFill>
                  <a:srgbClr val="08B810"/>
                </a:solidFill>
                <a:effectLst>
                  <a:outerShdw blurRad="38100" dist="38100" dir="2700000" algn="tl">
                    <a:srgbClr val="000000">
                      <a:alpha val="43137"/>
                    </a:srgbClr>
                  </a:outerShdw>
                </a:effectLst>
                <a:latin typeface="Helvetica" panose="020B0604020202020204" pitchFamily="34" charset="0"/>
                <a:cs typeface="Helvetica" panose="020B0604020202020204" pitchFamily="34" charset="0"/>
              </a:rPr>
              <a:t>GeoXO</a:t>
            </a:r>
            <a:endParaRPr lang="en-US" sz="1800" b="0" i="0" u="none" dirty="0">
              <a:solidFill>
                <a:srgbClr val="08B810"/>
              </a:solidFill>
              <a:effectLst>
                <a:outerShdw blurRad="38100" dist="38100" dir="2700000" algn="tl">
                  <a:srgbClr val="000000">
                    <a:alpha val="43137"/>
                  </a:srgbClr>
                </a:outerShdw>
              </a:effectLst>
              <a:latin typeface="Helvetica" panose="020B0604020202020204" pitchFamily="34" charset="0"/>
              <a:cs typeface="Helvetica" panose="020B0604020202020204" pitchFamily="34" charset="0"/>
            </a:endParaRPr>
          </a:p>
        </p:txBody>
      </p:sp>
      <p:sp>
        <p:nvSpPr>
          <p:cNvPr id="17" name="Text Placeholder 19">
            <a:extLst>
              <a:ext uri="{FF2B5EF4-FFF2-40B4-BE49-F238E27FC236}">
                <a16:creationId xmlns:a16="http://schemas.microsoft.com/office/drawing/2014/main" id="{F002986A-987E-4427-8BB3-3EE0FB25B192}"/>
              </a:ext>
            </a:extLst>
          </p:cNvPr>
          <p:cNvSpPr>
            <a:spLocks noGrp="1"/>
          </p:cNvSpPr>
          <p:nvPr>
            <p:ph type="body" sz="quarter" idx="13" hasCustomPrompt="1"/>
          </p:nvPr>
        </p:nvSpPr>
        <p:spPr>
          <a:xfrm>
            <a:off x="7215602" y="2566215"/>
            <a:ext cx="4098282" cy="912019"/>
          </a:xfrm>
        </p:spPr>
        <p:txBody>
          <a:bodyPr anchor="ctr">
            <a:noAutofit/>
          </a:bodyPr>
          <a:lstStyle>
            <a:lvl1pPr marL="0" indent="0" algn="ctr">
              <a:buNone/>
              <a:defRPr sz="3200">
                <a:latin typeface="+mj-lt"/>
              </a:defRPr>
            </a:lvl1pPr>
          </a:lstStyle>
          <a:p>
            <a:pPr lvl="0"/>
            <a:r>
              <a:rPr lang="en-US" dirty="0"/>
              <a:t>Title</a:t>
            </a:r>
          </a:p>
        </p:txBody>
      </p:sp>
      <p:sp>
        <p:nvSpPr>
          <p:cNvPr id="18" name="Text Placeholder 21">
            <a:extLst>
              <a:ext uri="{FF2B5EF4-FFF2-40B4-BE49-F238E27FC236}">
                <a16:creationId xmlns:a16="http://schemas.microsoft.com/office/drawing/2014/main" id="{AB4AC167-A5CD-43E0-B2BF-FD3E24640E00}"/>
              </a:ext>
            </a:extLst>
          </p:cNvPr>
          <p:cNvSpPr>
            <a:spLocks noGrp="1"/>
          </p:cNvSpPr>
          <p:nvPr>
            <p:ph type="body" sz="quarter" idx="14" hasCustomPrompt="1"/>
          </p:nvPr>
        </p:nvSpPr>
        <p:spPr>
          <a:xfrm>
            <a:off x="7517917" y="4135510"/>
            <a:ext cx="3606292" cy="601300"/>
          </a:xfrm>
        </p:spPr>
        <p:txBody>
          <a:bodyPr anchor="ctr">
            <a:normAutofit/>
          </a:bodyPr>
          <a:lstStyle>
            <a:lvl1pPr marL="0" indent="0" algn="ctr">
              <a:buNone/>
              <a:defRPr sz="2400"/>
            </a:lvl1pPr>
          </a:lstStyle>
          <a:p>
            <a:pPr lvl="0"/>
            <a:r>
              <a:rPr lang="en-US" dirty="0"/>
              <a:t>Authors</a:t>
            </a:r>
          </a:p>
        </p:txBody>
      </p:sp>
      <p:pic>
        <p:nvPicPr>
          <p:cNvPr id="3" name="Picture 2" descr="A picture containing text, outdoor, sky, person&#10;&#10;Description automatically generated">
            <a:extLst>
              <a:ext uri="{FF2B5EF4-FFF2-40B4-BE49-F238E27FC236}">
                <a16:creationId xmlns:a16="http://schemas.microsoft.com/office/drawing/2014/main" id="{D1784684-906E-45A1-B6F7-BDB04BBE1AC1}"/>
              </a:ext>
            </a:extLst>
          </p:cNvPr>
          <p:cNvPicPr>
            <a:picLocks noChangeAspect="1"/>
          </p:cNvPicPr>
          <p:nvPr userDrawn="1"/>
        </p:nvPicPr>
        <p:blipFill rotWithShape="1">
          <a:blip r:embed="rId8" cstate="print">
            <a:extLst>
              <a:ext uri="{28A0092B-C50C-407E-A947-70E740481C1C}">
                <a14:useLocalDpi xmlns:a14="http://schemas.microsoft.com/office/drawing/2010/main" val="0"/>
              </a:ext>
            </a:extLst>
          </a:blip>
          <a:srcRect l="32161"/>
          <a:stretch/>
        </p:blipFill>
        <p:spPr>
          <a:xfrm>
            <a:off x="2361807" y="2613124"/>
            <a:ext cx="2087161" cy="2038278"/>
          </a:xfrm>
          <a:prstGeom prst="rect">
            <a:avLst/>
          </a:prstGeom>
          <a:effectLst>
            <a:softEdge rad="317500"/>
          </a:effectLst>
        </p:spPr>
      </p:pic>
      <p:pic>
        <p:nvPicPr>
          <p:cNvPr id="20" name="Picture 19" descr="A close-up of a compass&#10;&#10;Description automatically generated with low confidence">
            <a:extLst>
              <a:ext uri="{FF2B5EF4-FFF2-40B4-BE49-F238E27FC236}">
                <a16:creationId xmlns:a16="http://schemas.microsoft.com/office/drawing/2014/main" id="{23855AFC-A977-4A18-AB8C-54D2ECC2391A}"/>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6709835" y="1048901"/>
            <a:ext cx="1876041" cy="1449668"/>
          </a:xfrm>
          <a:prstGeom prst="rect">
            <a:avLst/>
          </a:prstGeom>
        </p:spPr>
      </p:pic>
      <p:pic>
        <p:nvPicPr>
          <p:cNvPr id="22" name="Picture 21" descr="A picture containing text, clipart&#10;&#10;Description automatically generated">
            <a:extLst>
              <a:ext uri="{FF2B5EF4-FFF2-40B4-BE49-F238E27FC236}">
                <a16:creationId xmlns:a16="http://schemas.microsoft.com/office/drawing/2014/main" id="{6524DD1E-2333-4E6E-B863-1F9A987CAFA7}"/>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8478692" y="1070698"/>
            <a:ext cx="1466057" cy="1398393"/>
          </a:xfrm>
          <a:prstGeom prst="rect">
            <a:avLst/>
          </a:prstGeom>
        </p:spPr>
      </p:pic>
      <p:pic>
        <p:nvPicPr>
          <p:cNvPr id="25" name="Picture 24" descr="Diagram, logo&#10;&#10;Description automatically generated">
            <a:extLst>
              <a:ext uri="{FF2B5EF4-FFF2-40B4-BE49-F238E27FC236}">
                <a16:creationId xmlns:a16="http://schemas.microsoft.com/office/drawing/2014/main" id="{89AA9A9B-2CB8-4C31-8C07-0A475AEEECDD}"/>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10139674" y="1216617"/>
            <a:ext cx="1100170" cy="1124948"/>
          </a:xfrm>
          <a:prstGeom prst="rect">
            <a:avLst/>
          </a:prstGeom>
        </p:spPr>
      </p:pic>
      <p:pic>
        <p:nvPicPr>
          <p:cNvPr id="27" name="Picture 26" descr="Logo, icon, company name&#10;&#10;Description automatically generated">
            <a:extLst>
              <a:ext uri="{FF2B5EF4-FFF2-40B4-BE49-F238E27FC236}">
                <a16:creationId xmlns:a16="http://schemas.microsoft.com/office/drawing/2014/main" id="{636D7EEB-AEBF-41DE-8CDF-CD2F3CF57058}"/>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1173723" y="85159"/>
            <a:ext cx="990633" cy="990633"/>
          </a:xfrm>
          <a:prstGeom prst="rect">
            <a:avLst/>
          </a:prstGeom>
        </p:spPr>
      </p:pic>
      <p:sp>
        <p:nvSpPr>
          <p:cNvPr id="21" name="TextBox 20">
            <a:extLst>
              <a:ext uri="{FF2B5EF4-FFF2-40B4-BE49-F238E27FC236}">
                <a16:creationId xmlns:a16="http://schemas.microsoft.com/office/drawing/2014/main" id="{528C81E5-9CAA-4D40-9AC8-3DBBC235EE76}"/>
              </a:ext>
            </a:extLst>
          </p:cNvPr>
          <p:cNvSpPr txBox="1"/>
          <p:nvPr userDrawn="1"/>
        </p:nvSpPr>
        <p:spPr>
          <a:xfrm>
            <a:off x="6929236" y="216344"/>
            <a:ext cx="4365597" cy="758797"/>
          </a:xfrm>
          <a:prstGeom prst="rect">
            <a:avLst/>
          </a:prstGeom>
          <a:noFill/>
        </p:spPr>
        <p:txBody>
          <a:bodyPr wrap="square" rtlCol="0">
            <a:spAutoFit/>
          </a:bodyPr>
          <a:lstStyle/>
          <a:p>
            <a:pPr marL="0" marR="0" algn="ctr">
              <a:lnSpc>
                <a:spcPct val="107000"/>
              </a:lnSpc>
              <a:spcBef>
                <a:spcPts val="0"/>
              </a:spcBef>
              <a:spcAft>
                <a:spcPts val="800"/>
              </a:spcAft>
            </a:pPr>
            <a:r>
              <a:rPr lang="en-US" sz="2050" b="0" dirty="0">
                <a:solidFill>
                  <a:schemeClr val="accent1">
                    <a:lumMod val="75000"/>
                  </a:schemeClr>
                </a:solidFill>
                <a:effectLst>
                  <a:outerShdw blurRad="38100" dist="38100" dir="2700000" algn="tl">
                    <a:srgbClr val="000000">
                      <a:alpha val="43137"/>
                    </a:srgbClr>
                  </a:outerShdw>
                </a:effectLst>
                <a:latin typeface="Helvetica" panose="020B0604020202020204" pitchFamily="34" charset="0"/>
                <a:ea typeface="Calibri" panose="020F0502020204030204" pitchFamily="34" charset="0"/>
                <a:cs typeface="Helvetica" panose="020B0604020202020204" pitchFamily="34" charset="0"/>
              </a:rPr>
              <a:t>Joint Science Meeting for TEMPO, </a:t>
            </a:r>
            <a:r>
              <a:rPr lang="en-US" sz="2050" b="0" dirty="0" err="1">
                <a:solidFill>
                  <a:schemeClr val="accent1">
                    <a:lumMod val="75000"/>
                  </a:schemeClr>
                </a:solidFill>
                <a:effectLst>
                  <a:outerShdw blurRad="38100" dist="38100" dir="2700000" algn="tl">
                    <a:srgbClr val="000000">
                      <a:alpha val="43137"/>
                    </a:srgbClr>
                  </a:outerShdw>
                </a:effectLst>
                <a:latin typeface="Helvetica" panose="020B0604020202020204" pitchFamily="34" charset="0"/>
                <a:ea typeface="Calibri" panose="020F0502020204030204" pitchFamily="34" charset="0"/>
                <a:cs typeface="Helvetica" panose="020B0604020202020204" pitchFamily="34" charset="0"/>
              </a:rPr>
              <a:t>GeoXO</a:t>
            </a:r>
            <a:r>
              <a:rPr lang="en-US" sz="2050" b="0" dirty="0">
                <a:solidFill>
                  <a:schemeClr val="accent1">
                    <a:lumMod val="75000"/>
                  </a:schemeClr>
                </a:solidFill>
                <a:effectLst>
                  <a:outerShdw blurRad="38100" dist="38100" dir="2700000" algn="tl">
                    <a:srgbClr val="000000">
                      <a:alpha val="43137"/>
                    </a:srgbClr>
                  </a:outerShdw>
                </a:effectLst>
                <a:latin typeface="Helvetica" panose="020B0604020202020204" pitchFamily="34" charset="0"/>
                <a:ea typeface="Calibri" panose="020F0502020204030204" pitchFamily="34" charset="0"/>
                <a:cs typeface="Helvetica" panose="020B0604020202020204" pitchFamily="34" charset="0"/>
              </a:rPr>
              <a:t> ACX, &amp; </a:t>
            </a:r>
            <a:r>
              <a:rPr lang="en-US" sz="2050" b="0" dirty="0" err="1">
                <a:solidFill>
                  <a:schemeClr val="accent1">
                    <a:lumMod val="75000"/>
                  </a:schemeClr>
                </a:solidFill>
                <a:effectLst>
                  <a:outerShdw blurRad="38100" dist="38100" dir="2700000" algn="tl">
                    <a:srgbClr val="000000">
                      <a:alpha val="43137"/>
                    </a:srgbClr>
                  </a:outerShdw>
                </a:effectLst>
                <a:latin typeface="Helvetica" panose="020B0604020202020204" pitchFamily="34" charset="0"/>
                <a:ea typeface="Calibri" panose="020F0502020204030204" pitchFamily="34" charset="0"/>
                <a:cs typeface="Helvetica" panose="020B0604020202020204" pitchFamily="34" charset="0"/>
              </a:rPr>
              <a:t>TOLNet</a:t>
            </a:r>
            <a:endParaRPr lang="en-US" sz="2050" b="0" dirty="0">
              <a:solidFill>
                <a:schemeClr val="accent1">
                  <a:lumMod val="75000"/>
                </a:schemeClr>
              </a:solidFill>
              <a:effectLst>
                <a:outerShdw blurRad="38100" dist="38100" dir="2700000" algn="tl">
                  <a:srgbClr val="000000">
                    <a:alpha val="43137"/>
                  </a:srgbClr>
                </a:outerShdw>
              </a:effectLst>
              <a:latin typeface="Helvetica" panose="020B0604020202020204" pitchFamily="34" charset="0"/>
              <a:ea typeface="Calibri" panose="020F0502020204030204" pitchFamily="34" charset="0"/>
              <a:cs typeface="Helvetica" panose="020B0604020202020204" pitchFamily="34" charset="0"/>
            </a:endParaRPr>
          </a:p>
        </p:txBody>
      </p:sp>
      <p:pic>
        <p:nvPicPr>
          <p:cNvPr id="13" name="Picture 12" descr="Graphical user interface, website&#10;&#10;Description automatically generated">
            <a:extLst>
              <a:ext uri="{FF2B5EF4-FFF2-40B4-BE49-F238E27FC236}">
                <a16:creationId xmlns:a16="http://schemas.microsoft.com/office/drawing/2014/main" id="{AE3866A4-3944-4715-998F-4D07B8AB3B51}"/>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6709835" y="5948756"/>
            <a:ext cx="5486415" cy="912261"/>
          </a:xfrm>
          <a:prstGeom prst="rect">
            <a:avLst/>
          </a:prstGeom>
        </p:spPr>
      </p:pic>
    </p:spTree>
    <p:extLst>
      <p:ext uri="{BB962C8B-B14F-4D97-AF65-F5344CB8AC3E}">
        <p14:creationId xmlns:p14="http://schemas.microsoft.com/office/powerpoint/2010/main" val="37117431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3E95F9-F6A2-CC38-0F5D-4142A3E6714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C03CCBA-CA93-DA44-B8A0-E4AEE61E40F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A826282-57F7-0F89-C582-8661369E7B26}"/>
              </a:ext>
            </a:extLst>
          </p:cNvPr>
          <p:cNvSpPr>
            <a:spLocks noGrp="1"/>
          </p:cNvSpPr>
          <p:nvPr>
            <p:ph type="dt" sz="half" idx="10"/>
          </p:nvPr>
        </p:nvSpPr>
        <p:spPr/>
        <p:txBody>
          <a:bodyPr/>
          <a:lstStyle/>
          <a:p>
            <a:fld id="{DCA581E4-A0F6-473C-A5AE-5521275B7829}" type="datetimeFigureOut">
              <a:rPr lang="en-US" smtClean="0"/>
              <a:t>5/2/2023</a:t>
            </a:fld>
            <a:endParaRPr lang="en-US"/>
          </a:p>
        </p:txBody>
      </p:sp>
      <p:sp>
        <p:nvSpPr>
          <p:cNvPr id="5" name="Footer Placeholder 4">
            <a:extLst>
              <a:ext uri="{FF2B5EF4-FFF2-40B4-BE49-F238E27FC236}">
                <a16:creationId xmlns:a16="http://schemas.microsoft.com/office/drawing/2014/main" id="{48A7BE6D-852E-9D38-D331-D68DD57D221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14D3266-50D9-3158-2038-CB5717FD9450}"/>
              </a:ext>
            </a:extLst>
          </p:cNvPr>
          <p:cNvSpPr>
            <a:spLocks noGrp="1"/>
          </p:cNvSpPr>
          <p:nvPr>
            <p:ph type="sldNum" sz="quarter" idx="12"/>
          </p:nvPr>
        </p:nvSpPr>
        <p:spPr/>
        <p:txBody>
          <a:bodyPr/>
          <a:lstStyle/>
          <a:p>
            <a:fld id="{3A0B7946-502D-4B67-AFE6-BF8553B1BFEA}" type="slidenum">
              <a:rPr lang="en-US" smtClean="0"/>
              <a:t>‹#›</a:t>
            </a:fld>
            <a:endParaRPr lang="en-US"/>
          </a:p>
        </p:txBody>
      </p:sp>
    </p:spTree>
    <p:extLst>
      <p:ext uri="{BB962C8B-B14F-4D97-AF65-F5344CB8AC3E}">
        <p14:creationId xmlns:p14="http://schemas.microsoft.com/office/powerpoint/2010/main" val="183515360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7C374E-1E3B-15C8-23E1-92C0D6D7748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3A87C69-D6B2-AD3B-25C8-D40E789C301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662364F-E3DF-2472-499F-817D0EFF075C}"/>
              </a:ext>
            </a:extLst>
          </p:cNvPr>
          <p:cNvSpPr>
            <a:spLocks noGrp="1"/>
          </p:cNvSpPr>
          <p:nvPr>
            <p:ph type="dt" sz="half" idx="10"/>
          </p:nvPr>
        </p:nvSpPr>
        <p:spPr/>
        <p:txBody>
          <a:bodyPr/>
          <a:lstStyle/>
          <a:p>
            <a:fld id="{DCA581E4-A0F6-473C-A5AE-5521275B7829}" type="datetimeFigureOut">
              <a:rPr lang="en-US" smtClean="0"/>
              <a:t>5/2/2023</a:t>
            </a:fld>
            <a:endParaRPr lang="en-US"/>
          </a:p>
        </p:txBody>
      </p:sp>
      <p:sp>
        <p:nvSpPr>
          <p:cNvPr id="5" name="Footer Placeholder 4">
            <a:extLst>
              <a:ext uri="{FF2B5EF4-FFF2-40B4-BE49-F238E27FC236}">
                <a16:creationId xmlns:a16="http://schemas.microsoft.com/office/drawing/2014/main" id="{CD4AAB5C-2E9E-3993-A500-B0E7773B248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2DC3D8F-FE93-9640-F2AF-74766C3F8888}"/>
              </a:ext>
            </a:extLst>
          </p:cNvPr>
          <p:cNvSpPr>
            <a:spLocks noGrp="1"/>
          </p:cNvSpPr>
          <p:nvPr>
            <p:ph type="sldNum" sz="quarter" idx="12"/>
          </p:nvPr>
        </p:nvSpPr>
        <p:spPr/>
        <p:txBody>
          <a:bodyPr/>
          <a:lstStyle/>
          <a:p>
            <a:fld id="{3A0B7946-502D-4B67-AFE6-BF8553B1BFEA}" type="slidenum">
              <a:rPr lang="en-US" smtClean="0"/>
              <a:t>‹#›</a:t>
            </a:fld>
            <a:endParaRPr lang="en-US"/>
          </a:p>
        </p:txBody>
      </p:sp>
    </p:spTree>
    <p:extLst>
      <p:ext uri="{BB962C8B-B14F-4D97-AF65-F5344CB8AC3E}">
        <p14:creationId xmlns:p14="http://schemas.microsoft.com/office/powerpoint/2010/main" val="392087359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4F6D92-A9EC-A8A0-48EB-FC1DF968EDB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CC93724-C6CB-BFBC-DB1A-4B87933C4FE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67E70D5-CCA7-14D5-FC03-86339603FAFE}"/>
              </a:ext>
            </a:extLst>
          </p:cNvPr>
          <p:cNvSpPr>
            <a:spLocks noGrp="1"/>
          </p:cNvSpPr>
          <p:nvPr>
            <p:ph type="dt" sz="half" idx="10"/>
          </p:nvPr>
        </p:nvSpPr>
        <p:spPr/>
        <p:txBody>
          <a:bodyPr/>
          <a:lstStyle/>
          <a:p>
            <a:fld id="{DCA581E4-A0F6-473C-A5AE-5521275B7829}" type="datetimeFigureOut">
              <a:rPr lang="en-US" smtClean="0"/>
              <a:t>5/2/2023</a:t>
            </a:fld>
            <a:endParaRPr lang="en-US"/>
          </a:p>
        </p:txBody>
      </p:sp>
      <p:sp>
        <p:nvSpPr>
          <p:cNvPr id="5" name="Footer Placeholder 4">
            <a:extLst>
              <a:ext uri="{FF2B5EF4-FFF2-40B4-BE49-F238E27FC236}">
                <a16:creationId xmlns:a16="http://schemas.microsoft.com/office/drawing/2014/main" id="{B4C30BCD-CBC4-0D69-ECDB-0137185587C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7DE7CB8-780C-F35A-B675-FF770D0E17CB}"/>
              </a:ext>
            </a:extLst>
          </p:cNvPr>
          <p:cNvSpPr>
            <a:spLocks noGrp="1"/>
          </p:cNvSpPr>
          <p:nvPr>
            <p:ph type="sldNum" sz="quarter" idx="12"/>
          </p:nvPr>
        </p:nvSpPr>
        <p:spPr/>
        <p:txBody>
          <a:bodyPr/>
          <a:lstStyle/>
          <a:p>
            <a:fld id="{3A0B7946-502D-4B67-AFE6-BF8553B1BFEA}" type="slidenum">
              <a:rPr lang="en-US" smtClean="0"/>
              <a:t>‹#›</a:t>
            </a:fld>
            <a:endParaRPr lang="en-US"/>
          </a:p>
        </p:txBody>
      </p:sp>
    </p:spTree>
    <p:extLst>
      <p:ext uri="{BB962C8B-B14F-4D97-AF65-F5344CB8AC3E}">
        <p14:creationId xmlns:p14="http://schemas.microsoft.com/office/powerpoint/2010/main" val="300498345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FFFD5A-3636-E666-9D59-9566D1C967C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3C26E7-9B8D-FE44-6974-AF8984114F1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B84CDB9-1323-065F-B958-9AA4EA7E8EF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8BDB5B6-83E9-4505-9E20-5863B5A18C0C}"/>
              </a:ext>
            </a:extLst>
          </p:cNvPr>
          <p:cNvSpPr>
            <a:spLocks noGrp="1"/>
          </p:cNvSpPr>
          <p:nvPr>
            <p:ph type="dt" sz="half" idx="10"/>
          </p:nvPr>
        </p:nvSpPr>
        <p:spPr/>
        <p:txBody>
          <a:bodyPr/>
          <a:lstStyle/>
          <a:p>
            <a:fld id="{DCA581E4-A0F6-473C-A5AE-5521275B7829}" type="datetimeFigureOut">
              <a:rPr lang="en-US" smtClean="0"/>
              <a:t>5/2/2023</a:t>
            </a:fld>
            <a:endParaRPr lang="en-US"/>
          </a:p>
        </p:txBody>
      </p:sp>
      <p:sp>
        <p:nvSpPr>
          <p:cNvPr id="6" name="Footer Placeholder 5">
            <a:extLst>
              <a:ext uri="{FF2B5EF4-FFF2-40B4-BE49-F238E27FC236}">
                <a16:creationId xmlns:a16="http://schemas.microsoft.com/office/drawing/2014/main" id="{8006EB15-9F86-39A8-007B-1A76D7787E5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F22827D-436E-90F5-0FC9-467275B7028B}"/>
              </a:ext>
            </a:extLst>
          </p:cNvPr>
          <p:cNvSpPr>
            <a:spLocks noGrp="1"/>
          </p:cNvSpPr>
          <p:nvPr>
            <p:ph type="sldNum" sz="quarter" idx="12"/>
          </p:nvPr>
        </p:nvSpPr>
        <p:spPr/>
        <p:txBody>
          <a:bodyPr/>
          <a:lstStyle/>
          <a:p>
            <a:fld id="{3A0B7946-502D-4B67-AFE6-BF8553B1BFEA}" type="slidenum">
              <a:rPr lang="en-US" smtClean="0"/>
              <a:t>‹#›</a:t>
            </a:fld>
            <a:endParaRPr lang="en-US"/>
          </a:p>
        </p:txBody>
      </p:sp>
    </p:spTree>
    <p:extLst>
      <p:ext uri="{BB962C8B-B14F-4D97-AF65-F5344CB8AC3E}">
        <p14:creationId xmlns:p14="http://schemas.microsoft.com/office/powerpoint/2010/main" val="32939629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D7EAC0-E9E3-07F8-2036-645BE6C40E4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F0CA0ED-3A1F-F39C-5616-E4E82FC4B9E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F1FCBD0-6690-C79B-AFE2-2AC045A667A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2B6D65D-88AB-317B-C1F0-353C63A7DF6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238130D-D9E5-2E64-DD09-D489F1FED21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E0876D1-BB49-1C7E-80C3-0D772BFD7234}"/>
              </a:ext>
            </a:extLst>
          </p:cNvPr>
          <p:cNvSpPr>
            <a:spLocks noGrp="1"/>
          </p:cNvSpPr>
          <p:nvPr>
            <p:ph type="dt" sz="half" idx="10"/>
          </p:nvPr>
        </p:nvSpPr>
        <p:spPr/>
        <p:txBody>
          <a:bodyPr/>
          <a:lstStyle/>
          <a:p>
            <a:fld id="{DCA581E4-A0F6-473C-A5AE-5521275B7829}" type="datetimeFigureOut">
              <a:rPr lang="en-US" smtClean="0"/>
              <a:t>5/2/2023</a:t>
            </a:fld>
            <a:endParaRPr lang="en-US"/>
          </a:p>
        </p:txBody>
      </p:sp>
      <p:sp>
        <p:nvSpPr>
          <p:cNvPr id="8" name="Footer Placeholder 7">
            <a:extLst>
              <a:ext uri="{FF2B5EF4-FFF2-40B4-BE49-F238E27FC236}">
                <a16:creationId xmlns:a16="http://schemas.microsoft.com/office/drawing/2014/main" id="{9CC4A507-55E7-0EA2-2C81-AC4B333F745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01A8D88-FA97-79DE-9E48-AAC0631AB179}"/>
              </a:ext>
            </a:extLst>
          </p:cNvPr>
          <p:cNvSpPr>
            <a:spLocks noGrp="1"/>
          </p:cNvSpPr>
          <p:nvPr>
            <p:ph type="sldNum" sz="quarter" idx="12"/>
          </p:nvPr>
        </p:nvSpPr>
        <p:spPr/>
        <p:txBody>
          <a:bodyPr/>
          <a:lstStyle/>
          <a:p>
            <a:fld id="{3A0B7946-502D-4B67-AFE6-BF8553B1BFEA}" type="slidenum">
              <a:rPr lang="en-US" smtClean="0"/>
              <a:t>‹#›</a:t>
            </a:fld>
            <a:endParaRPr lang="en-US"/>
          </a:p>
        </p:txBody>
      </p:sp>
    </p:spTree>
    <p:extLst>
      <p:ext uri="{BB962C8B-B14F-4D97-AF65-F5344CB8AC3E}">
        <p14:creationId xmlns:p14="http://schemas.microsoft.com/office/powerpoint/2010/main" val="294808678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6FB46D-3A2B-907F-227F-708779F7E75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613F77D-69C5-3FFB-F3FB-DB424260E4A7}"/>
              </a:ext>
            </a:extLst>
          </p:cNvPr>
          <p:cNvSpPr>
            <a:spLocks noGrp="1"/>
          </p:cNvSpPr>
          <p:nvPr>
            <p:ph type="dt" sz="half" idx="10"/>
          </p:nvPr>
        </p:nvSpPr>
        <p:spPr/>
        <p:txBody>
          <a:bodyPr/>
          <a:lstStyle/>
          <a:p>
            <a:fld id="{DCA581E4-A0F6-473C-A5AE-5521275B7829}" type="datetimeFigureOut">
              <a:rPr lang="en-US" smtClean="0"/>
              <a:t>5/2/2023</a:t>
            </a:fld>
            <a:endParaRPr lang="en-US"/>
          </a:p>
        </p:txBody>
      </p:sp>
      <p:sp>
        <p:nvSpPr>
          <p:cNvPr id="4" name="Footer Placeholder 3">
            <a:extLst>
              <a:ext uri="{FF2B5EF4-FFF2-40B4-BE49-F238E27FC236}">
                <a16:creationId xmlns:a16="http://schemas.microsoft.com/office/drawing/2014/main" id="{954017BC-E794-D004-3A54-60F45B3E9A5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1A7C371-6A87-9E9A-57D1-4101F97ED27B}"/>
              </a:ext>
            </a:extLst>
          </p:cNvPr>
          <p:cNvSpPr>
            <a:spLocks noGrp="1"/>
          </p:cNvSpPr>
          <p:nvPr>
            <p:ph type="sldNum" sz="quarter" idx="12"/>
          </p:nvPr>
        </p:nvSpPr>
        <p:spPr/>
        <p:txBody>
          <a:bodyPr/>
          <a:lstStyle/>
          <a:p>
            <a:fld id="{3A0B7946-502D-4B67-AFE6-BF8553B1BFEA}" type="slidenum">
              <a:rPr lang="en-US" smtClean="0"/>
              <a:t>‹#›</a:t>
            </a:fld>
            <a:endParaRPr lang="en-US"/>
          </a:p>
        </p:txBody>
      </p:sp>
    </p:spTree>
    <p:extLst>
      <p:ext uri="{BB962C8B-B14F-4D97-AF65-F5344CB8AC3E}">
        <p14:creationId xmlns:p14="http://schemas.microsoft.com/office/powerpoint/2010/main" val="376348222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3D583FC-BF49-2AEA-8ACA-E2BCDA1977A5}"/>
              </a:ext>
            </a:extLst>
          </p:cNvPr>
          <p:cNvSpPr>
            <a:spLocks noGrp="1"/>
          </p:cNvSpPr>
          <p:nvPr>
            <p:ph type="dt" sz="half" idx="10"/>
          </p:nvPr>
        </p:nvSpPr>
        <p:spPr/>
        <p:txBody>
          <a:bodyPr/>
          <a:lstStyle/>
          <a:p>
            <a:fld id="{DCA581E4-A0F6-473C-A5AE-5521275B7829}" type="datetimeFigureOut">
              <a:rPr lang="en-US" smtClean="0"/>
              <a:t>5/2/2023</a:t>
            </a:fld>
            <a:endParaRPr lang="en-US"/>
          </a:p>
        </p:txBody>
      </p:sp>
      <p:sp>
        <p:nvSpPr>
          <p:cNvPr id="3" name="Footer Placeholder 2">
            <a:extLst>
              <a:ext uri="{FF2B5EF4-FFF2-40B4-BE49-F238E27FC236}">
                <a16:creationId xmlns:a16="http://schemas.microsoft.com/office/drawing/2014/main" id="{77532F4E-7F98-C32A-D1A2-BBA00251B11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6028DE8-148C-EB75-A78E-CAA5E6616C89}"/>
              </a:ext>
            </a:extLst>
          </p:cNvPr>
          <p:cNvSpPr>
            <a:spLocks noGrp="1"/>
          </p:cNvSpPr>
          <p:nvPr>
            <p:ph type="sldNum" sz="quarter" idx="12"/>
          </p:nvPr>
        </p:nvSpPr>
        <p:spPr/>
        <p:txBody>
          <a:bodyPr/>
          <a:lstStyle/>
          <a:p>
            <a:fld id="{3A0B7946-502D-4B67-AFE6-BF8553B1BFEA}" type="slidenum">
              <a:rPr lang="en-US" smtClean="0"/>
              <a:t>‹#›</a:t>
            </a:fld>
            <a:endParaRPr lang="en-US"/>
          </a:p>
        </p:txBody>
      </p:sp>
    </p:spTree>
    <p:extLst>
      <p:ext uri="{BB962C8B-B14F-4D97-AF65-F5344CB8AC3E}">
        <p14:creationId xmlns:p14="http://schemas.microsoft.com/office/powerpoint/2010/main" val="267235430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0E31AF-8010-C209-F474-EE51560D533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597B27B-2822-48D4-DA66-6248663EDEB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9437B3A-BF7B-AC3F-D94F-CBBC800E4F0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6391644-940C-182B-E7C7-9DC4AD35BA69}"/>
              </a:ext>
            </a:extLst>
          </p:cNvPr>
          <p:cNvSpPr>
            <a:spLocks noGrp="1"/>
          </p:cNvSpPr>
          <p:nvPr>
            <p:ph type="dt" sz="half" idx="10"/>
          </p:nvPr>
        </p:nvSpPr>
        <p:spPr/>
        <p:txBody>
          <a:bodyPr/>
          <a:lstStyle/>
          <a:p>
            <a:fld id="{DCA581E4-A0F6-473C-A5AE-5521275B7829}" type="datetimeFigureOut">
              <a:rPr lang="en-US" smtClean="0"/>
              <a:t>5/2/2023</a:t>
            </a:fld>
            <a:endParaRPr lang="en-US"/>
          </a:p>
        </p:txBody>
      </p:sp>
      <p:sp>
        <p:nvSpPr>
          <p:cNvPr id="6" name="Footer Placeholder 5">
            <a:extLst>
              <a:ext uri="{FF2B5EF4-FFF2-40B4-BE49-F238E27FC236}">
                <a16:creationId xmlns:a16="http://schemas.microsoft.com/office/drawing/2014/main" id="{70E2D159-FD00-44A1-414B-47D5155119B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02FF99D-C135-DFDF-9265-9A03C6A37ADF}"/>
              </a:ext>
            </a:extLst>
          </p:cNvPr>
          <p:cNvSpPr>
            <a:spLocks noGrp="1"/>
          </p:cNvSpPr>
          <p:nvPr>
            <p:ph type="sldNum" sz="quarter" idx="12"/>
          </p:nvPr>
        </p:nvSpPr>
        <p:spPr/>
        <p:txBody>
          <a:bodyPr/>
          <a:lstStyle/>
          <a:p>
            <a:fld id="{3A0B7946-502D-4B67-AFE6-BF8553B1BFEA}" type="slidenum">
              <a:rPr lang="en-US" smtClean="0"/>
              <a:t>‹#›</a:t>
            </a:fld>
            <a:endParaRPr lang="en-US"/>
          </a:p>
        </p:txBody>
      </p:sp>
    </p:spTree>
    <p:extLst>
      <p:ext uri="{BB962C8B-B14F-4D97-AF65-F5344CB8AC3E}">
        <p14:creationId xmlns:p14="http://schemas.microsoft.com/office/powerpoint/2010/main" val="70651368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D85239-8AB1-CAEE-2963-60938962FCC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BE2DE1D-474C-5805-A2FB-A632AA34F87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9F4B86B-8730-AB42-5FF3-667FA6B5594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E49679A-F9AB-1A65-EE22-984BC0D097F6}"/>
              </a:ext>
            </a:extLst>
          </p:cNvPr>
          <p:cNvSpPr>
            <a:spLocks noGrp="1"/>
          </p:cNvSpPr>
          <p:nvPr>
            <p:ph type="dt" sz="half" idx="10"/>
          </p:nvPr>
        </p:nvSpPr>
        <p:spPr/>
        <p:txBody>
          <a:bodyPr/>
          <a:lstStyle/>
          <a:p>
            <a:fld id="{DCA581E4-A0F6-473C-A5AE-5521275B7829}" type="datetimeFigureOut">
              <a:rPr lang="en-US" smtClean="0"/>
              <a:t>5/2/2023</a:t>
            </a:fld>
            <a:endParaRPr lang="en-US"/>
          </a:p>
        </p:txBody>
      </p:sp>
      <p:sp>
        <p:nvSpPr>
          <p:cNvPr id="6" name="Footer Placeholder 5">
            <a:extLst>
              <a:ext uri="{FF2B5EF4-FFF2-40B4-BE49-F238E27FC236}">
                <a16:creationId xmlns:a16="http://schemas.microsoft.com/office/drawing/2014/main" id="{603AF153-FE1F-9467-6866-801A2D059EE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28BCB1E-95F6-1547-FE89-B08A1FA9B375}"/>
              </a:ext>
            </a:extLst>
          </p:cNvPr>
          <p:cNvSpPr>
            <a:spLocks noGrp="1"/>
          </p:cNvSpPr>
          <p:nvPr>
            <p:ph type="sldNum" sz="quarter" idx="12"/>
          </p:nvPr>
        </p:nvSpPr>
        <p:spPr/>
        <p:txBody>
          <a:bodyPr/>
          <a:lstStyle/>
          <a:p>
            <a:fld id="{3A0B7946-502D-4B67-AFE6-BF8553B1BFEA}" type="slidenum">
              <a:rPr lang="en-US" smtClean="0"/>
              <a:t>‹#›</a:t>
            </a:fld>
            <a:endParaRPr lang="en-US"/>
          </a:p>
        </p:txBody>
      </p:sp>
    </p:spTree>
    <p:extLst>
      <p:ext uri="{BB962C8B-B14F-4D97-AF65-F5344CB8AC3E}">
        <p14:creationId xmlns:p14="http://schemas.microsoft.com/office/powerpoint/2010/main" val="295608270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2BB4BE-5CBE-1D50-E896-DA4A9F8DF9C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D92325E-47E3-BD51-DBC6-FD0721DC010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C1E51BD-B325-64CF-EE9A-64BEBEFF95E5}"/>
              </a:ext>
            </a:extLst>
          </p:cNvPr>
          <p:cNvSpPr>
            <a:spLocks noGrp="1"/>
          </p:cNvSpPr>
          <p:nvPr>
            <p:ph type="dt" sz="half" idx="10"/>
          </p:nvPr>
        </p:nvSpPr>
        <p:spPr/>
        <p:txBody>
          <a:bodyPr/>
          <a:lstStyle/>
          <a:p>
            <a:fld id="{DCA581E4-A0F6-473C-A5AE-5521275B7829}" type="datetimeFigureOut">
              <a:rPr lang="en-US" smtClean="0"/>
              <a:t>5/2/2023</a:t>
            </a:fld>
            <a:endParaRPr lang="en-US"/>
          </a:p>
        </p:txBody>
      </p:sp>
      <p:sp>
        <p:nvSpPr>
          <p:cNvPr id="5" name="Footer Placeholder 4">
            <a:extLst>
              <a:ext uri="{FF2B5EF4-FFF2-40B4-BE49-F238E27FC236}">
                <a16:creationId xmlns:a16="http://schemas.microsoft.com/office/drawing/2014/main" id="{ED037E9D-1652-8CD4-18E1-56E171322C3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BB603DC-2964-5684-E1EF-4F5A031EB1E6}"/>
              </a:ext>
            </a:extLst>
          </p:cNvPr>
          <p:cNvSpPr>
            <a:spLocks noGrp="1"/>
          </p:cNvSpPr>
          <p:nvPr>
            <p:ph type="sldNum" sz="quarter" idx="12"/>
          </p:nvPr>
        </p:nvSpPr>
        <p:spPr/>
        <p:txBody>
          <a:bodyPr/>
          <a:lstStyle/>
          <a:p>
            <a:fld id="{3A0B7946-502D-4B67-AFE6-BF8553B1BFEA}" type="slidenum">
              <a:rPr lang="en-US" smtClean="0"/>
              <a:t>‹#›</a:t>
            </a:fld>
            <a:endParaRPr lang="en-US"/>
          </a:p>
        </p:txBody>
      </p:sp>
    </p:spTree>
    <p:extLst>
      <p:ext uri="{BB962C8B-B14F-4D97-AF65-F5344CB8AC3E}">
        <p14:creationId xmlns:p14="http://schemas.microsoft.com/office/powerpoint/2010/main" val="15856250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Title Only">
    <p:bg>
      <p:bgPr>
        <a:gradFill>
          <a:gsLst>
            <a:gs pos="75000">
              <a:schemeClr val="bg1">
                <a:alpha val="75000"/>
                <a:lumMod val="75000"/>
                <a:lumOff val="25000"/>
              </a:schemeClr>
            </a:gs>
            <a:gs pos="100000">
              <a:schemeClr val="accent1">
                <a:alpha val="75000"/>
                <a:lumMod val="75000"/>
                <a:lumOff val="25000"/>
              </a:schemeClr>
            </a:gs>
            <a:gs pos="100000">
              <a:schemeClr val="accent1">
                <a:alpha val="75000"/>
                <a:lumMod val="75000"/>
                <a:lumOff val="25000"/>
              </a:schemeClr>
            </a:gs>
            <a:gs pos="100000">
              <a:schemeClr val="accent1">
                <a:lumMod val="30000"/>
                <a:lumOff val="70000"/>
              </a:schemeClr>
            </a:gs>
          </a:gsLst>
          <a:lin ang="16200000" scaled="0"/>
        </a:gradFill>
        <a:effectLst/>
      </p:bgPr>
    </p:bg>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11630345" y="6365294"/>
            <a:ext cx="436113" cy="365125"/>
          </a:xfrm>
        </p:spPr>
        <p:txBody>
          <a:bodyPr/>
          <a:lstStyle/>
          <a:p>
            <a:fld id="{BBC93AA5-82BE-468E-90B3-DD1DC18545AD}" type="slidenum">
              <a:rPr lang="en-US" smtClean="0"/>
              <a:t>‹#›</a:t>
            </a:fld>
            <a:endParaRPr lang="en-US" dirty="0"/>
          </a:p>
        </p:txBody>
      </p:sp>
      <p:pic>
        <p:nvPicPr>
          <p:cNvPr id="14" name="Picture 20" descr="Tempo logo"/>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46658" y="164800"/>
            <a:ext cx="870374" cy="827569"/>
          </a:xfrm>
          <a:prstGeom prst="rect">
            <a:avLst/>
          </a:prstGeom>
          <a:noFill/>
          <a:extLst>
            <a:ext uri="{909E8E84-426E-40DD-AFC4-6F175D3DCCD1}">
              <a14:hiddenFill xmlns:a14="http://schemas.microsoft.com/office/drawing/2010/main">
                <a:solidFill>
                  <a:srgbClr val="FFFFFF"/>
                </a:solidFill>
              </a14:hiddenFill>
            </a:ext>
          </a:extLst>
        </p:spPr>
      </p:pic>
      <p:sp>
        <p:nvSpPr>
          <p:cNvPr id="17" name="Text Placeholder 16"/>
          <p:cNvSpPr>
            <a:spLocks noGrp="1"/>
          </p:cNvSpPr>
          <p:nvPr>
            <p:ph type="body" sz="quarter" idx="13"/>
          </p:nvPr>
        </p:nvSpPr>
        <p:spPr>
          <a:xfrm>
            <a:off x="1283882" y="164800"/>
            <a:ext cx="9250326" cy="761791"/>
          </a:xfrm>
        </p:spPr>
        <p:txBody>
          <a:bodyPr anchor="ctr">
            <a:normAutofit/>
          </a:bodyPr>
          <a:lstStyle>
            <a:lvl1pPr marL="0" indent="0" algn="ctr">
              <a:buNone/>
              <a:defRPr sz="3200" baseline="0">
                <a:latin typeface="+mj-lt"/>
              </a:defRPr>
            </a:lvl1pPr>
          </a:lstStyle>
          <a:p>
            <a:pPr lvl="0"/>
            <a:r>
              <a:rPr lang="en-US" dirty="0"/>
              <a:t>Edit Master text styles</a:t>
            </a:r>
          </a:p>
        </p:txBody>
      </p:sp>
      <p:sp>
        <p:nvSpPr>
          <p:cNvPr id="19" name="Text Placeholder 18"/>
          <p:cNvSpPr>
            <a:spLocks noGrp="1"/>
          </p:cNvSpPr>
          <p:nvPr>
            <p:ph type="body" sz="quarter" idx="14"/>
          </p:nvPr>
        </p:nvSpPr>
        <p:spPr>
          <a:xfrm>
            <a:off x="354013" y="1268413"/>
            <a:ext cx="11499850" cy="4852301"/>
          </a:xfrm>
        </p:spPr>
        <p:txBody>
          <a:bodyPr>
            <a:normAutofit/>
          </a:bodyPr>
          <a:lstStyle>
            <a:lvl1pPr marL="0" indent="0">
              <a:buNone/>
              <a:defRPr sz="2400"/>
            </a:lvl1pPr>
            <a:lvl2pPr marL="457200" indent="0">
              <a:buNone/>
              <a:defRPr sz="2400"/>
            </a:lvl2pPr>
          </a:lstStyle>
          <a:p>
            <a:pPr lvl="0"/>
            <a:r>
              <a:rPr lang="en-US" dirty="0"/>
              <a:t>Edit Master text styles</a:t>
            </a:r>
          </a:p>
          <a:p>
            <a:pPr lvl="1"/>
            <a:r>
              <a:rPr lang="en-US" dirty="0"/>
              <a:t>Second level</a:t>
            </a:r>
          </a:p>
        </p:txBody>
      </p:sp>
      <p:pic>
        <p:nvPicPr>
          <p:cNvPr id="7" name="Picture 6" descr="A close-up of a compass&#10;&#10;Description automatically generated with low confidence">
            <a:extLst>
              <a:ext uri="{FF2B5EF4-FFF2-40B4-BE49-F238E27FC236}">
                <a16:creationId xmlns:a16="http://schemas.microsoft.com/office/drawing/2014/main" id="{A7A8BB7B-D3D5-4138-AEA3-51FD3889FA27}"/>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14385" y="10255"/>
            <a:ext cx="1470969" cy="1136658"/>
          </a:xfrm>
          <a:prstGeom prst="rect">
            <a:avLst/>
          </a:prstGeom>
        </p:spPr>
      </p:pic>
    </p:spTree>
    <p:extLst>
      <p:ext uri="{BB962C8B-B14F-4D97-AF65-F5344CB8AC3E}">
        <p14:creationId xmlns:p14="http://schemas.microsoft.com/office/powerpoint/2010/main" val="174067499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B88D57A-F7B8-041B-8A0A-102ECEB1289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1CC3382-A41C-F028-CA38-B2559139512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4BD6677-A5EA-EE5A-FA09-9EE323539564}"/>
              </a:ext>
            </a:extLst>
          </p:cNvPr>
          <p:cNvSpPr>
            <a:spLocks noGrp="1"/>
          </p:cNvSpPr>
          <p:nvPr>
            <p:ph type="dt" sz="half" idx="10"/>
          </p:nvPr>
        </p:nvSpPr>
        <p:spPr/>
        <p:txBody>
          <a:bodyPr/>
          <a:lstStyle/>
          <a:p>
            <a:fld id="{DCA581E4-A0F6-473C-A5AE-5521275B7829}" type="datetimeFigureOut">
              <a:rPr lang="en-US" smtClean="0"/>
              <a:t>5/2/2023</a:t>
            </a:fld>
            <a:endParaRPr lang="en-US"/>
          </a:p>
        </p:txBody>
      </p:sp>
      <p:sp>
        <p:nvSpPr>
          <p:cNvPr id="5" name="Footer Placeholder 4">
            <a:extLst>
              <a:ext uri="{FF2B5EF4-FFF2-40B4-BE49-F238E27FC236}">
                <a16:creationId xmlns:a16="http://schemas.microsoft.com/office/drawing/2014/main" id="{260DA938-75A1-960B-915A-AB66E6D4120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90ACDF0-6009-8EDC-4C11-5AC068BE9C9A}"/>
              </a:ext>
            </a:extLst>
          </p:cNvPr>
          <p:cNvSpPr>
            <a:spLocks noGrp="1"/>
          </p:cNvSpPr>
          <p:nvPr>
            <p:ph type="sldNum" sz="quarter" idx="12"/>
          </p:nvPr>
        </p:nvSpPr>
        <p:spPr/>
        <p:txBody>
          <a:bodyPr/>
          <a:lstStyle/>
          <a:p>
            <a:fld id="{3A0B7946-502D-4B67-AFE6-BF8553B1BFEA}" type="slidenum">
              <a:rPr lang="en-US" smtClean="0"/>
              <a:t>‹#›</a:t>
            </a:fld>
            <a:endParaRPr lang="en-US"/>
          </a:p>
        </p:txBody>
      </p:sp>
    </p:spTree>
    <p:extLst>
      <p:ext uri="{BB962C8B-B14F-4D97-AF65-F5344CB8AC3E}">
        <p14:creationId xmlns:p14="http://schemas.microsoft.com/office/powerpoint/2010/main" val="340013229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195" indent="0" algn="ctr">
              <a:buNone/>
              <a:defRPr/>
            </a:lvl2pPr>
            <a:lvl3pPr marL="914390" indent="0" algn="ctr">
              <a:buNone/>
              <a:defRPr/>
            </a:lvl3pPr>
            <a:lvl4pPr marL="1371587" indent="0" algn="ctr">
              <a:buNone/>
              <a:defRPr/>
            </a:lvl4pPr>
            <a:lvl5pPr marL="1828782" indent="0" algn="ctr">
              <a:buNone/>
              <a:defRPr/>
            </a:lvl5pPr>
            <a:lvl6pPr marL="2285977" indent="0" algn="ctr">
              <a:buNone/>
              <a:defRPr/>
            </a:lvl6pPr>
            <a:lvl7pPr marL="2743172" indent="0" algn="ctr">
              <a:buNone/>
              <a:defRPr/>
            </a:lvl7pPr>
            <a:lvl8pPr marL="3200368" indent="0" algn="ctr">
              <a:buNone/>
              <a:defRPr/>
            </a:lvl8pPr>
            <a:lvl9pPr marL="3657564"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D1B3A1E5-858C-F24D-B29E-102AAB8D4A2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17546880"/>
      </p:ext>
    </p:extLst>
  </p:cSld>
  <p:clrMapOvr>
    <a:masterClrMapping/>
  </p:clrMapOvr>
  <p:transition spd="slow"/>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694FB708-FC12-3C46-8A5F-D9A09CB52FA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0010975"/>
      </p:ext>
    </p:extLst>
  </p:cSld>
  <p:clrMapOvr>
    <a:masterClrMapping/>
  </p:clrMapOvr>
  <p:transition spd="slow"/>
</p:sldLayout>
</file>

<file path=ppt/slideLayouts/slideLayout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4"/>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195" indent="0">
              <a:buNone/>
              <a:defRPr sz="1800"/>
            </a:lvl2pPr>
            <a:lvl3pPr marL="914390" indent="0">
              <a:buNone/>
              <a:defRPr sz="1600"/>
            </a:lvl3pPr>
            <a:lvl4pPr marL="1371587" indent="0">
              <a:buNone/>
              <a:defRPr sz="1400"/>
            </a:lvl4pPr>
            <a:lvl5pPr marL="1828782" indent="0">
              <a:buNone/>
              <a:defRPr sz="1400"/>
            </a:lvl5pPr>
            <a:lvl6pPr marL="2285977" indent="0">
              <a:buNone/>
              <a:defRPr sz="1400"/>
            </a:lvl6pPr>
            <a:lvl7pPr marL="2743172" indent="0">
              <a:buNone/>
              <a:defRPr sz="1400"/>
            </a:lvl7pPr>
            <a:lvl8pPr marL="3200368" indent="0">
              <a:buNone/>
              <a:defRPr sz="1400"/>
            </a:lvl8pPr>
            <a:lvl9pPr marL="3657564"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B2133149-3357-DB44-9FC8-6C8D19A122A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23412493"/>
      </p:ext>
    </p:extLst>
  </p:cSld>
  <p:clrMapOvr>
    <a:masterClrMapping/>
  </p:clrMapOvr>
  <p:transition spd="slow"/>
</p:sldLayout>
</file>

<file path=ppt/slideLayouts/slideLayout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p:txBody>
          <a:bodyPr/>
          <a:lstStyle>
            <a:lvl1pPr>
              <a:defRPr/>
            </a:lvl1pPr>
          </a:lstStyle>
          <a:p>
            <a:pPr>
              <a:defRPr/>
            </a:pPr>
            <a:fld id="{F33841A2-400B-CB4E-B885-30F42F24ECC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90137526"/>
      </p:ext>
    </p:extLst>
  </p:cSld>
  <p:clrMapOvr>
    <a:masterClrMapping/>
  </p:clrMapOvr>
  <p:transition spd="slow"/>
</p:sldLayout>
</file>

<file path=ppt/slideLayouts/slideLayout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2400" b="1"/>
            </a:lvl1pPr>
            <a:lvl2pPr marL="457195" indent="0">
              <a:buNone/>
              <a:defRPr sz="2000" b="1"/>
            </a:lvl2pPr>
            <a:lvl3pPr marL="914390" indent="0">
              <a:buNone/>
              <a:defRPr sz="1800" b="1"/>
            </a:lvl3pPr>
            <a:lvl4pPr marL="1371587" indent="0">
              <a:buNone/>
              <a:defRPr sz="1600" b="1"/>
            </a:lvl4pPr>
            <a:lvl5pPr marL="1828782" indent="0">
              <a:buNone/>
              <a:defRPr sz="1600" b="1"/>
            </a:lvl5pPr>
            <a:lvl6pPr marL="2285977" indent="0">
              <a:buNone/>
              <a:defRPr sz="1600" b="1"/>
            </a:lvl6pPr>
            <a:lvl7pPr marL="2743172" indent="0">
              <a:buNone/>
              <a:defRPr sz="1600" b="1"/>
            </a:lvl7pPr>
            <a:lvl8pPr marL="3200368" indent="0">
              <a:buNone/>
              <a:defRPr sz="1600" b="1"/>
            </a:lvl8pPr>
            <a:lvl9pPr marL="3657564"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0" y="1535113"/>
            <a:ext cx="5389033" cy="639763"/>
          </a:xfrm>
        </p:spPr>
        <p:txBody>
          <a:bodyPr anchor="b"/>
          <a:lstStyle>
            <a:lvl1pPr marL="0" indent="0">
              <a:buNone/>
              <a:defRPr sz="2400" b="1"/>
            </a:lvl1pPr>
            <a:lvl2pPr marL="457195" indent="0">
              <a:buNone/>
              <a:defRPr sz="2000" b="1"/>
            </a:lvl2pPr>
            <a:lvl3pPr marL="914390" indent="0">
              <a:buNone/>
              <a:defRPr sz="1800" b="1"/>
            </a:lvl3pPr>
            <a:lvl4pPr marL="1371587" indent="0">
              <a:buNone/>
              <a:defRPr sz="1600" b="1"/>
            </a:lvl4pPr>
            <a:lvl5pPr marL="1828782" indent="0">
              <a:buNone/>
              <a:defRPr sz="1600" b="1"/>
            </a:lvl5pPr>
            <a:lvl6pPr marL="2285977" indent="0">
              <a:buNone/>
              <a:defRPr sz="1600" b="1"/>
            </a:lvl6pPr>
            <a:lvl7pPr marL="2743172" indent="0">
              <a:buNone/>
              <a:defRPr sz="1600" b="1"/>
            </a:lvl7pPr>
            <a:lvl8pPr marL="3200368" indent="0">
              <a:buNone/>
              <a:defRPr sz="1600" b="1"/>
            </a:lvl8pPr>
            <a:lvl9pPr marL="3657564"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0"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p:txBody>
          <a:bodyPr/>
          <a:lstStyle>
            <a:lvl1pPr>
              <a:defRPr/>
            </a:lvl1pPr>
          </a:lstStyle>
          <a:p>
            <a:pPr>
              <a:defRPr/>
            </a:pPr>
            <a:fld id="{AE22320F-906A-E843-9C28-4AC8EEE4CC1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96151909"/>
      </p:ext>
    </p:extLst>
  </p:cSld>
  <p:clrMapOvr>
    <a:masterClrMapping/>
  </p:clrMapOvr>
  <p:transition spd="slow"/>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p:txBody>
          <a:bodyPr/>
          <a:lstStyle>
            <a:lvl1pPr>
              <a:defRPr/>
            </a:lvl1pPr>
          </a:lstStyle>
          <a:p>
            <a:pPr>
              <a:defRPr/>
            </a:pPr>
            <a:fld id="{4739F421-22C2-FF40-9AB7-1D73853F276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39771719"/>
      </p:ext>
    </p:extLst>
  </p:cSld>
  <p:clrMapOvr>
    <a:masterClrMapping/>
  </p:clrMapOvr>
  <p:transition spd="slow"/>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p:txBody>
          <a:bodyPr/>
          <a:lstStyle>
            <a:lvl1pPr>
              <a:defRPr/>
            </a:lvl1pPr>
          </a:lstStyle>
          <a:p>
            <a:pPr>
              <a:defRPr/>
            </a:pPr>
            <a:fld id="{D1505993-02A8-4447-8FA1-48598B78712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32026707"/>
      </p:ext>
    </p:extLst>
  </p:cSld>
  <p:clrMapOvr>
    <a:masterClrMapping/>
  </p:clrMapOvr>
  <p:transition spd="slow"/>
</p:sldLayout>
</file>

<file path=ppt/slideLayouts/slideLayout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49"/>
            <a:ext cx="4011084"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2"/>
            <a:ext cx="4011084" cy="4691063"/>
          </a:xfrm>
        </p:spPr>
        <p:txBody>
          <a:bodyPr/>
          <a:lstStyle>
            <a:lvl1pPr marL="0" indent="0">
              <a:buNone/>
              <a:defRPr sz="1400"/>
            </a:lvl1pPr>
            <a:lvl2pPr marL="457195" indent="0">
              <a:buNone/>
              <a:defRPr sz="1200"/>
            </a:lvl2pPr>
            <a:lvl3pPr marL="914390" indent="0">
              <a:buNone/>
              <a:defRPr sz="1000"/>
            </a:lvl3pPr>
            <a:lvl4pPr marL="1371587" indent="0">
              <a:buNone/>
              <a:defRPr sz="900"/>
            </a:lvl4pPr>
            <a:lvl5pPr marL="1828782" indent="0">
              <a:buNone/>
              <a:defRPr sz="900"/>
            </a:lvl5pPr>
            <a:lvl6pPr marL="2285977" indent="0">
              <a:buNone/>
              <a:defRPr sz="900"/>
            </a:lvl6pPr>
            <a:lvl7pPr marL="2743172" indent="0">
              <a:buNone/>
              <a:defRPr sz="900"/>
            </a:lvl7pPr>
            <a:lvl8pPr marL="3200368" indent="0">
              <a:buNone/>
              <a:defRPr sz="900"/>
            </a:lvl8pPr>
            <a:lvl9pPr marL="3657564"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p:txBody>
          <a:bodyPr/>
          <a:lstStyle>
            <a:lvl1pPr>
              <a:defRPr/>
            </a:lvl1pPr>
          </a:lstStyle>
          <a:p>
            <a:pPr>
              <a:defRPr/>
            </a:pPr>
            <a:fld id="{70358E07-7438-A343-B397-5B434252C21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97467581"/>
      </p:ext>
    </p:extLst>
  </p:cSld>
  <p:clrMapOvr>
    <a:masterClrMapping/>
  </p:clrMapOvr>
  <p:transition spd="slow"/>
</p:sldLayout>
</file>

<file path=ppt/slideLayouts/slideLayout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195" indent="0">
              <a:buNone/>
              <a:defRPr sz="2800"/>
            </a:lvl2pPr>
            <a:lvl3pPr marL="914390" indent="0">
              <a:buNone/>
              <a:defRPr sz="2400"/>
            </a:lvl3pPr>
            <a:lvl4pPr marL="1371587" indent="0">
              <a:buNone/>
              <a:defRPr sz="2000"/>
            </a:lvl4pPr>
            <a:lvl5pPr marL="1828782" indent="0">
              <a:buNone/>
              <a:defRPr sz="2000"/>
            </a:lvl5pPr>
            <a:lvl6pPr marL="2285977" indent="0">
              <a:buNone/>
              <a:defRPr sz="2000"/>
            </a:lvl6pPr>
            <a:lvl7pPr marL="2743172" indent="0">
              <a:buNone/>
              <a:defRPr sz="2000"/>
            </a:lvl7pPr>
            <a:lvl8pPr marL="3200368" indent="0">
              <a:buNone/>
              <a:defRPr sz="2000"/>
            </a:lvl8pPr>
            <a:lvl9pPr marL="3657564" indent="0">
              <a:buNone/>
              <a:defRPr sz="2000"/>
            </a:lvl9pPr>
          </a:lstStyle>
          <a:p>
            <a:pPr lvl="0"/>
            <a:r>
              <a:rPr lang="en-US" noProof="0"/>
              <a:t>Drag picture to placeholder or click icon to add</a:t>
            </a:r>
          </a:p>
        </p:txBody>
      </p:sp>
      <p:sp>
        <p:nvSpPr>
          <p:cNvPr id="4" name="Text Placeholder 3"/>
          <p:cNvSpPr>
            <a:spLocks noGrp="1"/>
          </p:cNvSpPr>
          <p:nvPr>
            <p:ph type="body" sz="half" idx="2"/>
          </p:nvPr>
        </p:nvSpPr>
        <p:spPr>
          <a:xfrm>
            <a:off x="2389717" y="5367339"/>
            <a:ext cx="7315200" cy="804863"/>
          </a:xfrm>
        </p:spPr>
        <p:txBody>
          <a:bodyPr/>
          <a:lstStyle>
            <a:lvl1pPr marL="0" indent="0">
              <a:buNone/>
              <a:defRPr sz="1400"/>
            </a:lvl1pPr>
            <a:lvl2pPr marL="457195" indent="0">
              <a:buNone/>
              <a:defRPr sz="1200"/>
            </a:lvl2pPr>
            <a:lvl3pPr marL="914390" indent="0">
              <a:buNone/>
              <a:defRPr sz="1000"/>
            </a:lvl3pPr>
            <a:lvl4pPr marL="1371587" indent="0">
              <a:buNone/>
              <a:defRPr sz="900"/>
            </a:lvl4pPr>
            <a:lvl5pPr marL="1828782" indent="0">
              <a:buNone/>
              <a:defRPr sz="900"/>
            </a:lvl5pPr>
            <a:lvl6pPr marL="2285977" indent="0">
              <a:buNone/>
              <a:defRPr sz="900"/>
            </a:lvl6pPr>
            <a:lvl7pPr marL="2743172" indent="0">
              <a:buNone/>
              <a:defRPr sz="900"/>
            </a:lvl7pPr>
            <a:lvl8pPr marL="3200368" indent="0">
              <a:buNone/>
              <a:defRPr sz="900"/>
            </a:lvl8pPr>
            <a:lvl9pPr marL="3657564"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p:txBody>
          <a:bodyPr/>
          <a:lstStyle>
            <a:lvl1pPr>
              <a:defRPr/>
            </a:lvl1pPr>
          </a:lstStyle>
          <a:p>
            <a:pPr>
              <a:defRPr/>
            </a:pPr>
            <a:fld id="{0853EA5E-D33B-5448-8BBA-B435945A503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06332829"/>
      </p:ext>
    </p:extLst>
  </p:cSld>
  <p:clrMapOvr>
    <a:masterClrMapping/>
  </p:clrMapOvr>
  <p:transition spd="slow"/>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Title Chart - N S">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AE00922-7687-EA47-9BC8-EBC78CD432EE}"/>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92827568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F7ACD67E-BB1B-8248-966E-AC3F4F09204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25760585"/>
      </p:ext>
    </p:extLst>
  </p:cSld>
  <p:clrMapOvr>
    <a:masterClrMapping/>
  </p:clrMapOvr>
  <p:transition spd="slow"/>
</p:sldLayout>
</file>

<file path=ppt/slideLayouts/slideLayout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585200" y="533400"/>
            <a:ext cx="26924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08000" y="533400"/>
            <a:ext cx="78740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CFFD37F2-DBD2-6848-81A8-4D229887A5D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11178306"/>
      </p:ext>
    </p:extLst>
  </p:cSld>
  <p:clrMapOvr>
    <a:masterClrMapping/>
  </p:clrMapOvr>
  <p:transition spd="slow"/>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1.xml"/><Relationship Id="rId18" Type="http://schemas.openxmlformats.org/officeDocument/2006/relationships/slideLayout" Target="../slideLayouts/slideLayout26.xml"/><Relationship Id="rId26" Type="http://schemas.openxmlformats.org/officeDocument/2006/relationships/slideLayout" Target="../slideLayouts/slideLayout34.xml"/><Relationship Id="rId39" Type="http://schemas.openxmlformats.org/officeDocument/2006/relationships/slideLayout" Target="../slideLayouts/slideLayout47.xml"/><Relationship Id="rId3" Type="http://schemas.openxmlformats.org/officeDocument/2006/relationships/slideLayout" Target="../slideLayouts/slideLayout11.xml"/><Relationship Id="rId21" Type="http://schemas.openxmlformats.org/officeDocument/2006/relationships/slideLayout" Target="../slideLayouts/slideLayout29.xml"/><Relationship Id="rId34" Type="http://schemas.openxmlformats.org/officeDocument/2006/relationships/slideLayout" Target="../slideLayouts/slideLayout42.xml"/><Relationship Id="rId42" Type="http://schemas.openxmlformats.org/officeDocument/2006/relationships/slideLayout" Target="../slideLayouts/slideLayout50.xml"/><Relationship Id="rId47" Type="http://schemas.openxmlformats.org/officeDocument/2006/relationships/slideLayout" Target="../slideLayouts/slideLayout55.xml"/><Relationship Id="rId50" Type="http://schemas.openxmlformats.org/officeDocument/2006/relationships/slideLayout" Target="../slideLayouts/slideLayout58.xml"/><Relationship Id="rId7" Type="http://schemas.openxmlformats.org/officeDocument/2006/relationships/slideLayout" Target="../slideLayouts/slideLayout15.xml"/><Relationship Id="rId12" Type="http://schemas.openxmlformats.org/officeDocument/2006/relationships/slideLayout" Target="../slideLayouts/slideLayout20.xml"/><Relationship Id="rId17" Type="http://schemas.openxmlformats.org/officeDocument/2006/relationships/slideLayout" Target="../slideLayouts/slideLayout25.xml"/><Relationship Id="rId25" Type="http://schemas.openxmlformats.org/officeDocument/2006/relationships/slideLayout" Target="../slideLayouts/slideLayout33.xml"/><Relationship Id="rId33" Type="http://schemas.openxmlformats.org/officeDocument/2006/relationships/slideLayout" Target="../slideLayouts/slideLayout41.xml"/><Relationship Id="rId38" Type="http://schemas.openxmlformats.org/officeDocument/2006/relationships/slideLayout" Target="../slideLayouts/slideLayout46.xml"/><Relationship Id="rId46" Type="http://schemas.openxmlformats.org/officeDocument/2006/relationships/slideLayout" Target="../slideLayouts/slideLayout54.xml"/><Relationship Id="rId2" Type="http://schemas.openxmlformats.org/officeDocument/2006/relationships/slideLayout" Target="../slideLayouts/slideLayout10.xml"/><Relationship Id="rId16" Type="http://schemas.openxmlformats.org/officeDocument/2006/relationships/slideLayout" Target="../slideLayouts/slideLayout24.xml"/><Relationship Id="rId20" Type="http://schemas.openxmlformats.org/officeDocument/2006/relationships/slideLayout" Target="../slideLayouts/slideLayout28.xml"/><Relationship Id="rId29" Type="http://schemas.openxmlformats.org/officeDocument/2006/relationships/slideLayout" Target="../slideLayouts/slideLayout37.xml"/><Relationship Id="rId41" Type="http://schemas.openxmlformats.org/officeDocument/2006/relationships/slideLayout" Target="../slideLayouts/slideLayout49.xml"/><Relationship Id="rId54" Type="http://schemas.openxmlformats.org/officeDocument/2006/relationships/image" Target="../media/image17.png"/><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24" Type="http://schemas.openxmlformats.org/officeDocument/2006/relationships/slideLayout" Target="../slideLayouts/slideLayout32.xml"/><Relationship Id="rId32" Type="http://schemas.openxmlformats.org/officeDocument/2006/relationships/slideLayout" Target="../slideLayouts/slideLayout40.xml"/><Relationship Id="rId37" Type="http://schemas.openxmlformats.org/officeDocument/2006/relationships/slideLayout" Target="../slideLayouts/slideLayout45.xml"/><Relationship Id="rId40" Type="http://schemas.openxmlformats.org/officeDocument/2006/relationships/slideLayout" Target="../slideLayouts/slideLayout48.xml"/><Relationship Id="rId45" Type="http://schemas.openxmlformats.org/officeDocument/2006/relationships/slideLayout" Target="../slideLayouts/slideLayout53.xml"/><Relationship Id="rId53" Type="http://schemas.openxmlformats.org/officeDocument/2006/relationships/image" Target="../media/image16.png"/><Relationship Id="rId5" Type="http://schemas.openxmlformats.org/officeDocument/2006/relationships/slideLayout" Target="../slideLayouts/slideLayout13.xml"/><Relationship Id="rId15" Type="http://schemas.openxmlformats.org/officeDocument/2006/relationships/slideLayout" Target="../slideLayouts/slideLayout23.xml"/><Relationship Id="rId23" Type="http://schemas.openxmlformats.org/officeDocument/2006/relationships/slideLayout" Target="../slideLayouts/slideLayout31.xml"/><Relationship Id="rId28" Type="http://schemas.openxmlformats.org/officeDocument/2006/relationships/slideLayout" Target="../slideLayouts/slideLayout36.xml"/><Relationship Id="rId36" Type="http://schemas.openxmlformats.org/officeDocument/2006/relationships/slideLayout" Target="../slideLayouts/slideLayout44.xml"/><Relationship Id="rId49" Type="http://schemas.openxmlformats.org/officeDocument/2006/relationships/slideLayout" Target="../slideLayouts/slideLayout57.xml"/><Relationship Id="rId10" Type="http://schemas.openxmlformats.org/officeDocument/2006/relationships/slideLayout" Target="../slideLayouts/slideLayout18.xml"/><Relationship Id="rId19" Type="http://schemas.openxmlformats.org/officeDocument/2006/relationships/slideLayout" Target="../slideLayouts/slideLayout27.xml"/><Relationship Id="rId31" Type="http://schemas.openxmlformats.org/officeDocument/2006/relationships/slideLayout" Target="../slideLayouts/slideLayout39.xml"/><Relationship Id="rId44" Type="http://schemas.openxmlformats.org/officeDocument/2006/relationships/slideLayout" Target="../slideLayouts/slideLayout52.xml"/><Relationship Id="rId52" Type="http://schemas.openxmlformats.org/officeDocument/2006/relationships/image" Target="../media/image15.png"/><Relationship Id="rId4" Type="http://schemas.openxmlformats.org/officeDocument/2006/relationships/slideLayout" Target="../slideLayouts/slideLayout12.xml"/><Relationship Id="rId9" Type="http://schemas.openxmlformats.org/officeDocument/2006/relationships/slideLayout" Target="../slideLayouts/slideLayout17.xml"/><Relationship Id="rId14" Type="http://schemas.openxmlformats.org/officeDocument/2006/relationships/slideLayout" Target="../slideLayouts/slideLayout22.xml"/><Relationship Id="rId22" Type="http://schemas.openxmlformats.org/officeDocument/2006/relationships/slideLayout" Target="../slideLayouts/slideLayout30.xml"/><Relationship Id="rId27" Type="http://schemas.openxmlformats.org/officeDocument/2006/relationships/slideLayout" Target="../slideLayouts/slideLayout35.xml"/><Relationship Id="rId30" Type="http://schemas.openxmlformats.org/officeDocument/2006/relationships/slideLayout" Target="../slideLayouts/slideLayout38.xml"/><Relationship Id="rId35" Type="http://schemas.openxmlformats.org/officeDocument/2006/relationships/slideLayout" Target="../slideLayouts/slideLayout43.xml"/><Relationship Id="rId43" Type="http://schemas.openxmlformats.org/officeDocument/2006/relationships/slideLayout" Target="../slideLayouts/slideLayout51.xml"/><Relationship Id="rId48" Type="http://schemas.openxmlformats.org/officeDocument/2006/relationships/slideLayout" Target="../slideLayouts/slideLayout56.xml"/><Relationship Id="rId8" Type="http://schemas.openxmlformats.org/officeDocument/2006/relationships/slideLayout" Target="../slideLayouts/slideLayout16.xml"/><Relationship Id="rId51"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66.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theme" Target="../theme/theme3.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77.xml"/><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theme" Target="../theme/theme4.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88.xml"/><Relationship Id="rId3" Type="http://schemas.openxmlformats.org/officeDocument/2006/relationships/slideLayout" Target="../slideLayouts/slideLayout83.xml"/><Relationship Id="rId7" Type="http://schemas.openxmlformats.org/officeDocument/2006/relationships/slideLayout" Target="../slideLayouts/slideLayout87.xml"/><Relationship Id="rId12" Type="http://schemas.openxmlformats.org/officeDocument/2006/relationships/theme" Target="../theme/theme5.xml"/><Relationship Id="rId2" Type="http://schemas.openxmlformats.org/officeDocument/2006/relationships/slideLayout" Target="../slideLayouts/slideLayout82.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5" Type="http://schemas.openxmlformats.org/officeDocument/2006/relationships/slideLayout" Target="../slideLayouts/slideLayout85.xml"/><Relationship Id="rId10" Type="http://schemas.openxmlformats.org/officeDocument/2006/relationships/slideLayout" Target="../slideLayouts/slideLayout90.xml"/><Relationship Id="rId4" Type="http://schemas.openxmlformats.org/officeDocument/2006/relationships/slideLayout" Target="../slideLayouts/slideLayout84.xml"/><Relationship Id="rId9" Type="http://schemas.openxmlformats.org/officeDocument/2006/relationships/slideLayout" Target="../slideLayouts/slideLayout8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CD7B5C8-4AEE-48C2-9019-AD3503AF3CA8}" type="datetimeFigureOut">
              <a:rPr lang="en-US" smtClean="0"/>
              <a:t>5/2/2023</a:t>
            </a:fld>
            <a:endParaRPr lang="en-US"/>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BC93AA5-82BE-468E-90B3-DD1DC18545AD}" type="slidenum">
              <a:rPr lang="en-US" smtClean="0"/>
              <a:t>‹#›</a:t>
            </a:fld>
            <a:endParaRPr lang="en-US"/>
          </a:p>
        </p:txBody>
      </p:sp>
    </p:spTree>
    <p:extLst>
      <p:ext uri="{BB962C8B-B14F-4D97-AF65-F5344CB8AC3E}">
        <p14:creationId xmlns:p14="http://schemas.microsoft.com/office/powerpoint/2010/main" val="239895523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67" r:id="rId7"/>
    <p:sldLayoutId id="2147483668" r:id="rId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F66B0BD-E58A-4244-AEC7-191267D1861D}"/>
              </a:ext>
            </a:extLst>
          </p:cNvPr>
          <p:cNvPicPr>
            <a:picLocks noChangeAspect="1"/>
          </p:cNvPicPr>
          <p:nvPr/>
        </p:nvPicPr>
        <p:blipFill>
          <a:blip r:embed="rId52" cstate="print">
            <a:extLst>
              <a:ext uri="{28A0092B-C50C-407E-A947-70E740481C1C}">
                <a14:useLocalDpi xmlns:a14="http://schemas.microsoft.com/office/drawing/2010/main"/>
              </a:ext>
            </a:extLst>
          </a:blip>
          <a:stretch>
            <a:fillRect/>
          </a:stretch>
        </p:blipFill>
        <p:spPr>
          <a:xfrm>
            <a:off x="0" y="0"/>
            <a:ext cx="12192000" cy="1066800"/>
          </a:xfrm>
          <a:prstGeom prst="rect">
            <a:avLst/>
          </a:prstGeom>
        </p:spPr>
      </p:pic>
      <p:pic>
        <p:nvPicPr>
          <p:cNvPr id="10" name="Picture 9">
            <a:extLst>
              <a:ext uri="{FF2B5EF4-FFF2-40B4-BE49-F238E27FC236}">
                <a16:creationId xmlns:a16="http://schemas.microsoft.com/office/drawing/2014/main" id="{20A92427-416E-FE48-A31E-73E7DD1A1197}"/>
              </a:ext>
            </a:extLst>
          </p:cNvPr>
          <p:cNvPicPr>
            <a:picLocks noChangeAspect="1"/>
          </p:cNvPicPr>
          <p:nvPr/>
        </p:nvPicPr>
        <p:blipFill>
          <a:blip r:embed="rId53" cstate="print">
            <a:extLst>
              <a:ext uri="{28A0092B-C50C-407E-A947-70E740481C1C}">
                <a14:useLocalDpi xmlns:a14="http://schemas.microsoft.com/office/drawing/2010/main"/>
              </a:ext>
            </a:extLst>
          </a:blip>
          <a:stretch>
            <a:fillRect/>
          </a:stretch>
        </p:blipFill>
        <p:spPr>
          <a:xfrm>
            <a:off x="10970656" y="63057"/>
            <a:ext cx="1077216" cy="890713"/>
          </a:xfrm>
          <a:prstGeom prst="rect">
            <a:avLst/>
          </a:prstGeom>
        </p:spPr>
      </p:pic>
      <p:sp>
        <p:nvSpPr>
          <p:cNvPr id="3" name="Date Placeholder 2"/>
          <p:cNvSpPr>
            <a:spLocks noGrp="1"/>
          </p:cNvSpPr>
          <p:nvPr>
            <p:ph type="dt" sz="half" idx="2"/>
          </p:nvPr>
        </p:nvSpPr>
        <p:spPr>
          <a:xfrm>
            <a:off x="0" y="6621140"/>
            <a:ext cx="2743200" cy="182880"/>
          </a:xfrm>
          <a:prstGeom prst="rect">
            <a:avLst/>
          </a:prstGeom>
        </p:spPr>
        <p:txBody>
          <a:bodyPr vert="horz" lIns="91440" tIns="0" rIns="91440" bIns="0" rtlCol="0" anchor="ctr"/>
          <a:lstStyle>
            <a:lvl1pPr algn="l">
              <a:defRPr sz="1600">
                <a:solidFill>
                  <a:schemeClr val="tx1">
                    <a:tint val="75000"/>
                  </a:schemeClr>
                </a:solidFill>
              </a:defRPr>
            </a:lvl1pPr>
          </a:lstStyle>
          <a:p>
            <a:r>
              <a:rPr lang="en-US"/>
              <a:t>February 8-9, 2023</a:t>
            </a:r>
          </a:p>
        </p:txBody>
      </p:sp>
      <p:sp>
        <p:nvSpPr>
          <p:cNvPr id="7" name="Footer Placeholder 6"/>
          <p:cNvSpPr>
            <a:spLocks noGrp="1"/>
          </p:cNvSpPr>
          <p:nvPr>
            <p:ph type="ftr" sz="quarter" idx="3"/>
          </p:nvPr>
        </p:nvSpPr>
        <p:spPr>
          <a:xfrm>
            <a:off x="4038600" y="6621140"/>
            <a:ext cx="4114800" cy="182880"/>
          </a:xfrm>
          <a:prstGeom prst="rect">
            <a:avLst/>
          </a:prstGeom>
        </p:spPr>
        <p:txBody>
          <a:bodyPr vert="horz" lIns="91440" tIns="0" rIns="91440" bIns="0" rtlCol="0" anchor="ctr"/>
          <a:lstStyle>
            <a:lvl1pPr algn="ctr">
              <a:defRPr sz="1600">
                <a:solidFill>
                  <a:schemeClr val="tx1">
                    <a:tint val="75000"/>
                  </a:schemeClr>
                </a:solidFill>
              </a:defRPr>
            </a:lvl1pPr>
          </a:lstStyle>
          <a:p>
            <a:r>
              <a:rPr lang="en-US"/>
              <a:t>TEMPO ORR/MRR</a:t>
            </a:r>
          </a:p>
        </p:txBody>
      </p:sp>
      <p:sp>
        <p:nvSpPr>
          <p:cNvPr id="8" name="Slide Number Placeholder 7"/>
          <p:cNvSpPr>
            <a:spLocks noGrp="1"/>
          </p:cNvSpPr>
          <p:nvPr>
            <p:ph type="sldNum" sz="quarter" idx="4"/>
          </p:nvPr>
        </p:nvSpPr>
        <p:spPr>
          <a:xfrm>
            <a:off x="9448800" y="6621140"/>
            <a:ext cx="2743200" cy="182880"/>
          </a:xfrm>
          <a:prstGeom prst="rect">
            <a:avLst/>
          </a:prstGeom>
        </p:spPr>
        <p:txBody>
          <a:bodyPr vert="horz" lIns="91440" tIns="0" rIns="91440" bIns="0" rtlCol="0" anchor="ctr"/>
          <a:lstStyle>
            <a:lvl1pPr algn="r">
              <a:defRPr sz="1600">
                <a:solidFill>
                  <a:schemeClr val="tx1">
                    <a:tint val="75000"/>
                  </a:schemeClr>
                </a:solidFill>
              </a:defRPr>
            </a:lvl1pPr>
          </a:lstStyle>
          <a:p>
            <a:pPr marL="0" lvl="0" indent="0" algn="r" rtl="0">
              <a:spcBef>
                <a:spcPts val="0"/>
              </a:spcBef>
              <a:spcAft>
                <a:spcPts val="0"/>
              </a:spcAft>
              <a:buNone/>
            </a:pPr>
            <a:fld id="{00000000-1234-1234-1234-123412341234}" type="slidenum">
              <a:rPr lang="en-US" smtClean="0"/>
              <a:t>‹#›</a:t>
            </a:fld>
            <a:endParaRPr lang="en-US"/>
          </a:p>
        </p:txBody>
      </p:sp>
      <p:pic>
        <p:nvPicPr>
          <p:cNvPr id="11" name="Picture 10">
            <a:extLst>
              <a:ext uri="{FF2B5EF4-FFF2-40B4-BE49-F238E27FC236}">
                <a16:creationId xmlns:a16="http://schemas.microsoft.com/office/drawing/2014/main" id="{1EA48012-8F8F-4A53-ACB4-86D3AFF968E5}"/>
              </a:ext>
            </a:extLst>
          </p:cNvPr>
          <p:cNvPicPr>
            <a:picLocks noChangeAspect="1"/>
          </p:cNvPicPr>
          <p:nvPr/>
        </p:nvPicPr>
        <p:blipFill rotWithShape="1">
          <a:blip r:embed="rId54">
            <a:extLst>
              <a:ext uri="{28A0092B-C50C-407E-A947-70E740481C1C}">
                <a14:useLocalDpi xmlns:a14="http://schemas.microsoft.com/office/drawing/2010/main"/>
              </a:ext>
            </a:extLst>
          </a:blip>
          <a:srcRect l="-1" r="-1973" b="14120"/>
          <a:stretch/>
        </p:blipFill>
        <p:spPr>
          <a:xfrm>
            <a:off x="10056256" y="63058"/>
            <a:ext cx="932447" cy="907002"/>
          </a:xfrm>
          <a:prstGeom prst="rect">
            <a:avLst/>
          </a:prstGeom>
        </p:spPr>
      </p:pic>
    </p:spTree>
    <p:extLst>
      <p:ext uri="{BB962C8B-B14F-4D97-AF65-F5344CB8AC3E}">
        <p14:creationId xmlns:p14="http://schemas.microsoft.com/office/powerpoint/2010/main" val="3038480058"/>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 id="2147483681" r:id="rId12"/>
    <p:sldLayoutId id="2147483682" r:id="rId13"/>
    <p:sldLayoutId id="2147483683" r:id="rId14"/>
    <p:sldLayoutId id="2147483684" r:id="rId15"/>
    <p:sldLayoutId id="2147483685" r:id="rId16"/>
    <p:sldLayoutId id="2147483686" r:id="rId17"/>
    <p:sldLayoutId id="2147483687" r:id="rId18"/>
    <p:sldLayoutId id="2147483688" r:id="rId19"/>
    <p:sldLayoutId id="2147483689" r:id="rId20"/>
    <p:sldLayoutId id="2147483690" r:id="rId21"/>
    <p:sldLayoutId id="2147483691" r:id="rId22"/>
    <p:sldLayoutId id="2147483692" r:id="rId23"/>
    <p:sldLayoutId id="2147483693" r:id="rId24"/>
    <p:sldLayoutId id="2147483694" r:id="rId25"/>
    <p:sldLayoutId id="2147483695" r:id="rId26"/>
    <p:sldLayoutId id="2147483696" r:id="rId27"/>
    <p:sldLayoutId id="2147483697" r:id="rId28"/>
    <p:sldLayoutId id="2147483698" r:id="rId29"/>
    <p:sldLayoutId id="2147483699" r:id="rId30"/>
    <p:sldLayoutId id="2147483700" r:id="rId31"/>
    <p:sldLayoutId id="2147483701" r:id="rId32"/>
    <p:sldLayoutId id="2147483702" r:id="rId33"/>
    <p:sldLayoutId id="2147483703" r:id="rId34"/>
    <p:sldLayoutId id="2147483704" r:id="rId35"/>
    <p:sldLayoutId id="2147483705" r:id="rId36"/>
    <p:sldLayoutId id="2147483706" r:id="rId37"/>
    <p:sldLayoutId id="2147483707" r:id="rId38"/>
    <p:sldLayoutId id="2147483708" r:id="rId39"/>
    <p:sldLayoutId id="2147483709" r:id="rId40"/>
    <p:sldLayoutId id="2147483710" r:id="rId41"/>
    <p:sldLayoutId id="2147483711" r:id="rId42"/>
    <p:sldLayoutId id="2147483712" r:id="rId43"/>
    <p:sldLayoutId id="2147483713" r:id="rId44"/>
    <p:sldLayoutId id="2147483714" r:id="rId45"/>
    <p:sldLayoutId id="2147483715" r:id="rId46"/>
    <p:sldLayoutId id="2147483716" r:id="rId47"/>
    <p:sldLayoutId id="2147483717" r:id="rId48"/>
    <p:sldLayoutId id="2147483718" r:id="rId49"/>
    <p:sldLayoutId id="2147483719" r:id="rId50"/>
  </p:sldLayoutIdLst>
  <p:hf hdr="0"/>
  <p:txStyles>
    <p:titleStyle>
      <a:lvl1pPr algn="ctr" defTabSz="609585"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609585" rtl="0" eaLnBrk="1" latinLnBrk="0" hangingPunct="1">
        <a:spcBef>
          <a:spcPct val="20000"/>
        </a:spcBef>
        <a:buFont typeface="Arial"/>
        <a:buChar char="•"/>
        <a:defRPr sz="4267" kern="1200">
          <a:solidFill>
            <a:schemeClr val="tx1"/>
          </a:solidFill>
          <a:latin typeface="+mn-lt"/>
          <a:ea typeface="+mn-ea"/>
          <a:cs typeface="+mn-cs"/>
        </a:defRPr>
      </a:lvl1pPr>
      <a:lvl2pPr marL="990575" indent="-380990" algn="l" defTabSz="609585" rtl="0" eaLnBrk="1" latinLnBrk="0" hangingPunct="1">
        <a:spcBef>
          <a:spcPct val="20000"/>
        </a:spcBef>
        <a:buFont typeface="Arial"/>
        <a:buChar char="–"/>
        <a:defRPr sz="3733" kern="1200">
          <a:solidFill>
            <a:schemeClr val="tx1"/>
          </a:solidFill>
          <a:latin typeface="+mn-lt"/>
          <a:ea typeface="+mn-ea"/>
          <a:cs typeface="+mn-cs"/>
        </a:defRPr>
      </a:lvl2pPr>
      <a:lvl3pPr marL="1523962" indent="-304792" algn="l" defTabSz="609585" rtl="0" eaLnBrk="1" latinLnBrk="0" hangingPunct="1">
        <a:spcBef>
          <a:spcPct val="20000"/>
        </a:spcBef>
        <a:buFont typeface="Arial"/>
        <a:buChar char="•"/>
        <a:defRPr sz="3200" kern="120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0021518-D2A2-45DC-B9B7-222A96E499C2}" type="datetimeFigureOut">
              <a:rPr lang="en-US" smtClean="0"/>
              <a:t>5/2/2023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7B47A29-400C-480C-88C3-4238C0076982}" type="slidenum">
              <a:rPr lang="en-US" smtClean="0"/>
              <a:t>‹#›</a:t>
            </a:fld>
            <a:endParaRPr lang="en-US"/>
          </a:p>
        </p:txBody>
      </p:sp>
    </p:spTree>
    <p:extLst>
      <p:ext uri="{BB962C8B-B14F-4D97-AF65-F5344CB8AC3E}">
        <p14:creationId xmlns:p14="http://schemas.microsoft.com/office/powerpoint/2010/main" val="3504248922"/>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5EE0608-267D-A042-6534-FA0765969F2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6FD1A17-FA60-664B-56EC-DEAEC845801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0D8DE0D-4874-34D3-448F-EC2F5FD317B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CA581E4-A0F6-473C-A5AE-5521275B7829}" type="datetimeFigureOut">
              <a:rPr lang="en-US" smtClean="0"/>
              <a:t>5/2/2023</a:t>
            </a:fld>
            <a:endParaRPr lang="en-US"/>
          </a:p>
        </p:txBody>
      </p:sp>
      <p:sp>
        <p:nvSpPr>
          <p:cNvPr id="5" name="Footer Placeholder 4">
            <a:extLst>
              <a:ext uri="{FF2B5EF4-FFF2-40B4-BE49-F238E27FC236}">
                <a16:creationId xmlns:a16="http://schemas.microsoft.com/office/drawing/2014/main" id="{CD229194-9D26-D715-D3AE-9E15937F937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869C5C0-62AC-054D-7008-4E71F5E5BC4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A0B7946-502D-4B67-AFE6-BF8553B1BFEA}" type="slidenum">
              <a:rPr lang="en-US" smtClean="0"/>
              <a:t>‹#›</a:t>
            </a:fld>
            <a:endParaRPr lang="en-US"/>
          </a:p>
        </p:txBody>
      </p:sp>
    </p:spTree>
    <p:extLst>
      <p:ext uri="{BB962C8B-B14F-4D97-AF65-F5344CB8AC3E}">
        <p14:creationId xmlns:p14="http://schemas.microsoft.com/office/powerpoint/2010/main" val="891612525"/>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508000" y="533400"/>
            <a:ext cx="103632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t24itle style</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28"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latin typeface="Times New Roman" charset="0"/>
              </a:defRPr>
            </a:lvl1pPr>
          </a:lstStyle>
          <a:p>
            <a:pPr defTabSz="914390" fontAlgn="base">
              <a:spcBef>
                <a:spcPct val="0"/>
              </a:spcBef>
              <a:spcAft>
                <a:spcPct val="0"/>
              </a:spcAft>
              <a:defRPr/>
            </a:pPr>
            <a:endParaRPr lang="en-US">
              <a:solidFill>
                <a:srgbClr val="000000"/>
              </a:solidFill>
              <a:ea typeface="ＭＳ Ｐゴシック" charset="0"/>
              <a:cs typeface="ＭＳ Ｐゴシック" charset="0"/>
            </a:endParaRPr>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latin typeface="Times New Roman" charset="0"/>
              </a:defRPr>
            </a:lvl1pPr>
          </a:lstStyle>
          <a:p>
            <a:pPr defTabSz="914390" fontAlgn="base">
              <a:spcBef>
                <a:spcPct val="0"/>
              </a:spcBef>
              <a:spcAft>
                <a:spcPct val="0"/>
              </a:spcAft>
              <a:defRPr/>
            </a:pPr>
            <a:endParaRPr lang="en-US">
              <a:solidFill>
                <a:srgbClr val="000000"/>
              </a:solidFill>
              <a:ea typeface="ＭＳ Ｐゴシック" charset="0"/>
              <a:cs typeface="ＭＳ Ｐゴシック" charset="0"/>
            </a:endParaRPr>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latin typeface="Times New Roman" charset="0"/>
              </a:defRPr>
            </a:lvl1pPr>
          </a:lstStyle>
          <a:p>
            <a:pPr defTabSz="914390" fontAlgn="base">
              <a:spcBef>
                <a:spcPct val="0"/>
              </a:spcBef>
              <a:spcAft>
                <a:spcPct val="0"/>
              </a:spcAft>
              <a:defRPr/>
            </a:pPr>
            <a:fld id="{B288D412-57B1-4049-A134-E3FB489FF5F4}" type="slidenum">
              <a:rPr lang="en-US" smtClean="0">
                <a:solidFill>
                  <a:srgbClr val="000000"/>
                </a:solidFill>
                <a:ea typeface="ＭＳ Ｐゴシック" charset="0"/>
                <a:cs typeface="ＭＳ Ｐゴシック" charset="0"/>
              </a:rPr>
              <a:pPr defTabSz="914390" fontAlgn="base">
                <a:spcBef>
                  <a:spcPct val="0"/>
                </a:spcBef>
                <a:spcAft>
                  <a:spcPct val="0"/>
                </a:spcAft>
                <a:defRPr/>
              </a:pPr>
              <a:t>‹#›</a:t>
            </a:fld>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1250638938"/>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ransition spd="slow"/>
  <p:txStyles>
    <p:titleStyle>
      <a:lvl1pPr algn="ctr" rtl="0" eaLnBrk="1" fontAlgn="base" hangingPunct="1">
        <a:spcBef>
          <a:spcPct val="0"/>
        </a:spcBef>
        <a:spcAft>
          <a:spcPct val="0"/>
        </a:spcAft>
        <a:defRPr sz="2600" b="1">
          <a:solidFill>
            <a:schemeClr val="accent2"/>
          </a:solidFill>
          <a:effectLst>
            <a:outerShdw blurRad="38100" dist="38100" dir="2700000" algn="tl">
              <a:srgbClr val="C0C0C0"/>
            </a:outerShdw>
          </a:effectLst>
          <a:latin typeface="+mj-lt"/>
          <a:ea typeface="ＭＳ Ｐゴシック" charset="-128"/>
          <a:cs typeface="ＭＳ Ｐゴシック" charset="-128"/>
        </a:defRPr>
      </a:lvl1pPr>
      <a:lvl2pPr algn="ctr" rtl="0" eaLnBrk="1" fontAlgn="base" hangingPunct="1">
        <a:spcBef>
          <a:spcPct val="0"/>
        </a:spcBef>
        <a:spcAft>
          <a:spcPct val="0"/>
        </a:spcAft>
        <a:defRPr sz="2400" b="1">
          <a:solidFill>
            <a:schemeClr val="accent2"/>
          </a:solidFill>
          <a:effectLst>
            <a:outerShdw blurRad="38100" dist="38100" dir="2700000" algn="tl">
              <a:srgbClr val="C0C0C0"/>
            </a:outerShdw>
          </a:effectLst>
          <a:latin typeface="Helvetica" charset="0"/>
          <a:ea typeface="ＭＳ Ｐゴシック" charset="-128"/>
          <a:cs typeface="ＭＳ Ｐゴシック" charset="-128"/>
        </a:defRPr>
      </a:lvl2pPr>
      <a:lvl3pPr algn="ctr" rtl="0" eaLnBrk="1" fontAlgn="base" hangingPunct="1">
        <a:spcBef>
          <a:spcPct val="0"/>
        </a:spcBef>
        <a:spcAft>
          <a:spcPct val="0"/>
        </a:spcAft>
        <a:defRPr sz="2400" b="1">
          <a:solidFill>
            <a:schemeClr val="accent2"/>
          </a:solidFill>
          <a:effectLst>
            <a:outerShdw blurRad="38100" dist="38100" dir="2700000" algn="tl">
              <a:srgbClr val="C0C0C0"/>
            </a:outerShdw>
          </a:effectLst>
          <a:latin typeface="Helvetica" charset="0"/>
          <a:ea typeface="ＭＳ Ｐゴシック" charset="-128"/>
          <a:cs typeface="ＭＳ Ｐゴシック" charset="-128"/>
        </a:defRPr>
      </a:lvl3pPr>
      <a:lvl4pPr algn="ctr" rtl="0" eaLnBrk="1" fontAlgn="base" hangingPunct="1">
        <a:spcBef>
          <a:spcPct val="0"/>
        </a:spcBef>
        <a:spcAft>
          <a:spcPct val="0"/>
        </a:spcAft>
        <a:defRPr sz="2400" b="1">
          <a:solidFill>
            <a:schemeClr val="accent2"/>
          </a:solidFill>
          <a:effectLst>
            <a:outerShdw blurRad="38100" dist="38100" dir="2700000" algn="tl">
              <a:srgbClr val="C0C0C0"/>
            </a:outerShdw>
          </a:effectLst>
          <a:latin typeface="Helvetica" charset="0"/>
          <a:ea typeface="ＭＳ Ｐゴシック" charset="-128"/>
          <a:cs typeface="ＭＳ Ｐゴシック" charset="-128"/>
        </a:defRPr>
      </a:lvl4pPr>
      <a:lvl5pPr algn="ctr" rtl="0" eaLnBrk="1" fontAlgn="base" hangingPunct="1">
        <a:spcBef>
          <a:spcPct val="0"/>
        </a:spcBef>
        <a:spcAft>
          <a:spcPct val="0"/>
        </a:spcAft>
        <a:defRPr sz="2400" b="1">
          <a:solidFill>
            <a:schemeClr val="accent2"/>
          </a:solidFill>
          <a:effectLst>
            <a:outerShdw blurRad="38100" dist="38100" dir="2700000" algn="tl">
              <a:srgbClr val="C0C0C0"/>
            </a:outerShdw>
          </a:effectLst>
          <a:latin typeface="Helvetica" charset="0"/>
          <a:ea typeface="ＭＳ Ｐゴシック" charset="-128"/>
          <a:cs typeface="ＭＳ Ｐゴシック" charset="-128"/>
        </a:defRPr>
      </a:lvl5pPr>
      <a:lvl6pPr marL="457195" algn="ctr" rtl="0" eaLnBrk="1" fontAlgn="base" hangingPunct="1">
        <a:spcBef>
          <a:spcPct val="0"/>
        </a:spcBef>
        <a:spcAft>
          <a:spcPct val="0"/>
        </a:spcAft>
        <a:defRPr sz="2400" b="1">
          <a:solidFill>
            <a:schemeClr val="accent2"/>
          </a:solidFill>
          <a:effectLst>
            <a:outerShdw blurRad="38100" dist="38100" dir="2700000" algn="tl">
              <a:srgbClr val="C0C0C0"/>
            </a:outerShdw>
          </a:effectLst>
          <a:latin typeface="Helvetica" charset="0"/>
        </a:defRPr>
      </a:lvl6pPr>
      <a:lvl7pPr marL="914390" algn="ctr" rtl="0" eaLnBrk="1" fontAlgn="base" hangingPunct="1">
        <a:spcBef>
          <a:spcPct val="0"/>
        </a:spcBef>
        <a:spcAft>
          <a:spcPct val="0"/>
        </a:spcAft>
        <a:defRPr sz="2400" b="1">
          <a:solidFill>
            <a:schemeClr val="accent2"/>
          </a:solidFill>
          <a:effectLst>
            <a:outerShdw blurRad="38100" dist="38100" dir="2700000" algn="tl">
              <a:srgbClr val="C0C0C0"/>
            </a:outerShdw>
          </a:effectLst>
          <a:latin typeface="Helvetica" charset="0"/>
        </a:defRPr>
      </a:lvl7pPr>
      <a:lvl8pPr marL="1371587" algn="ctr" rtl="0" eaLnBrk="1" fontAlgn="base" hangingPunct="1">
        <a:spcBef>
          <a:spcPct val="0"/>
        </a:spcBef>
        <a:spcAft>
          <a:spcPct val="0"/>
        </a:spcAft>
        <a:defRPr sz="2400" b="1">
          <a:solidFill>
            <a:schemeClr val="accent2"/>
          </a:solidFill>
          <a:effectLst>
            <a:outerShdw blurRad="38100" dist="38100" dir="2700000" algn="tl">
              <a:srgbClr val="C0C0C0"/>
            </a:outerShdw>
          </a:effectLst>
          <a:latin typeface="Helvetica" charset="0"/>
        </a:defRPr>
      </a:lvl8pPr>
      <a:lvl9pPr marL="1828782" algn="ctr" rtl="0" eaLnBrk="1" fontAlgn="base" hangingPunct="1">
        <a:spcBef>
          <a:spcPct val="0"/>
        </a:spcBef>
        <a:spcAft>
          <a:spcPct val="0"/>
        </a:spcAft>
        <a:defRPr sz="2400" b="1">
          <a:solidFill>
            <a:schemeClr val="accent2"/>
          </a:solidFill>
          <a:effectLst>
            <a:outerShdw blurRad="38100" dist="38100" dir="2700000" algn="tl">
              <a:srgbClr val="C0C0C0"/>
            </a:outerShdw>
          </a:effectLst>
          <a:latin typeface="Helvetica" charset="0"/>
        </a:defRPr>
      </a:lvl9pPr>
    </p:titleStyle>
    <p:bodyStyle>
      <a:lvl1pPr marL="342896" indent="-342896" algn="l" rtl="0" eaLnBrk="1" fontAlgn="base" hangingPunct="1">
        <a:spcBef>
          <a:spcPct val="20000"/>
        </a:spcBef>
        <a:spcAft>
          <a:spcPct val="0"/>
        </a:spcAft>
        <a:buChar char="•"/>
        <a:defRPr b="1">
          <a:solidFill>
            <a:srgbClr val="000000"/>
          </a:solidFill>
          <a:latin typeface="+mn-lt"/>
          <a:ea typeface="ＭＳ Ｐゴシック" charset="-128"/>
          <a:cs typeface="ＭＳ Ｐゴシック" charset="-128"/>
        </a:defRPr>
      </a:lvl1pPr>
      <a:lvl2pPr marL="742943" indent="-285748" algn="l" rtl="0" eaLnBrk="1" fontAlgn="base" hangingPunct="1">
        <a:spcBef>
          <a:spcPct val="20000"/>
        </a:spcBef>
        <a:spcAft>
          <a:spcPct val="0"/>
        </a:spcAft>
        <a:buChar char="–"/>
        <a:defRPr b="1">
          <a:solidFill>
            <a:srgbClr val="000000"/>
          </a:solidFill>
          <a:latin typeface="+mn-lt"/>
          <a:ea typeface="ＭＳ Ｐゴシック" charset="-128"/>
        </a:defRPr>
      </a:lvl2pPr>
      <a:lvl3pPr marL="1142988" indent="-228598" algn="l" rtl="0" eaLnBrk="1" fontAlgn="base" hangingPunct="1">
        <a:spcBef>
          <a:spcPct val="20000"/>
        </a:spcBef>
        <a:spcAft>
          <a:spcPct val="0"/>
        </a:spcAft>
        <a:buChar char="•"/>
        <a:defRPr b="1">
          <a:solidFill>
            <a:srgbClr val="000000"/>
          </a:solidFill>
          <a:latin typeface="+mn-lt"/>
          <a:ea typeface="ＭＳ Ｐゴシック" charset="-128"/>
        </a:defRPr>
      </a:lvl3pPr>
      <a:lvl4pPr marL="1600184" indent="-228598" algn="l" rtl="0" eaLnBrk="1" fontAlgn="base" hangingPunct="1">
        <a:spcBef>
          <a:spcPct val="20000"/>
        </a:spcBef>
        <a:spcAft>
          <a:spcPct val="0"/>
        </a:spcAft>
        <a:buChar char="–"/>
        <a:defRPr b="1">
          <a:solidFill>
            <a:srgbClr val="000000"/>
          </a:solidFill>
          <a:latin typeface="+mn-lt"/>
          <a:ea typeface="ＭＳ Ｐゴシック" charset="-128"/>
        </a:defRPr>
      </a:lvl4pPr>
      <a:lvl5pPr marL="2057380" indent="-228598" algn="l" rtl="0" eaLnBrk="1" fontAlgn="base" hangingPunct="1">
        <a:spcBef>
          <a:spcPct val="20000"/>
        </a:spcBef>
        <a:spcAft>
          <a:spcPct val="0"/>
        </a:spcAft>
        <a:buChar char="»"/>
        <a:defRPr b="1">
          <a:solidFill>
            <a:srgbClr val="000000"/>
          </a:solidFill>
          <a:latin typeface="+mn-lt"/>
          <a:ea typeface="ＭＳ Ｐゴシック" charset="-128"/>
        </a:defRPr>
      </a:lvl5pPr>
      <a:lvl6pPr marL="2514575" indent="-228598" algn="l" rtl="0" eaLnBrk="1" fontAlgn="base" hangingPunct="1">
        <a:spcBef>
          <a:spcPct val="20000"/>
        </a:spcBef>
        <a:spcAft>
          <a:spcPct val="0"/>
        </a:spcAft>
        <a:buChar char="»"/>
        <a:defRPr b="1">
          <a:solidFill>
            <a:schemeClr val="accent2"/>
          </a:solidFill>
          <a:latin typeface="+mn-lt"/>
        </a:defRPr>
      </a:lvl6pPr>
      <a:lvl7pPr marL="2971770" indent="-228598" algn="l" rtl="0" eaLnBrk="1" fontAlgn="base" hangingPunct="1">
        <a:spcBef>
          <a:spcPct val="20000"/>
        </a:spcBef>
        <a:spcAft>
          <a:spcPct val="0"/>
        </a:spcAft>
        <a:buChar char="»"/>
        <a:defRPr b="1">
          <a:solidFill>
            <a:schemeClr val="accent2"/>
          </a:solidFill>
          <a:latin typeface="+mn-lt"/>
        </a:defRPr>
      </a:lvl7pPr>
      <a:lvl8pPr marL="3428965" indent="-228598" algn="l" rtl="0" eaLnBrk="1" fontAlgn="base" hangingPunct="1">
        <a:spcBef>
          <a:spcPct val="20000"/>
        </a:spcBef>
        <a:spcAft>
          <a:spcPct val="0"/>
        </a:spcAft>
        <a:buChar char="»"/>
        <a:defRPr b="1">
          <a:solidFill>
            <a:schemeClr val="accent2"/>
          </a:solidFill>
          <a:latin typeface="+mn-lt"/>
        </a:defRPr>
      </a:lvl8pPr>
      <a:lvl9pPr marL="3886162" indent="-228598" algn="l" rtl="0" eaLnBrk="1" fontAlgn="base" hangingPunct="1">
        <a:spcBef>
          <a:spcPct val="20000"/>
        </a:spcBef>
        <a:spcAft>
          <a:spcPct val="0"/>
        </a:spcAft>
        <a:buChar char="»"/>
        <a:defRPr b="1">
          <a:solidFill>
            <a:schemeClr val="accent2"/>
          </a:solidFill>
          <a:latin typeface="+mn-lt"/>
        </a:defRPr>
      </a:lvl9pPr>
    </p:bodyStyle>
    <p:otherStyle>
      <a:defPPr>
        <a:defRPr lang="en-US"/>
      </a:defPPr>
      <a:lvl1pPr marL="0" algn="l" defTabSz="914390" rtl="0" eaLnBrk="1" latinLnBrk="0" hangingPunct="1">
        <a:defRPr sz="1800" kern="1200">
          <a:solidFill>
            <a:schemeClr val="tx1"/>
          </a:solidFill>
          <a:latin typeface="+mn-lt"/>
          <a:ea typeface="+mn-ea"/>
          <a:cs typeface="+mn-cs"/>
        </a:defRPr>
      </a:lvl1pPr>
      <a:lvl2pPr marL="457195" algn="l" defTabSz="914390" rtl="0" eaLnBrk="1" latinLnBrk="0" hangingPunct="1">
        <a:defRPr sz="1800" kern="1200">
          <a:solidFill>
            <a:schemeClr val="tx1"/>
          </a:solidFill>
          <a:latin typeface="+mn-lt"/>
          <a:ea typeface="+mn-ea"/>
          <a:cs typeface="+mn-cs"/>
        </a:defRPr>
      </a:lvl2pPr>
      <a:lvl3pPr marL="914390" algn="l" defTabSz="914390" rtl="0" eaLnBrk="1" latinLnBrk="0" hangingPunct="1">
        <a:defRPr sz="1800" kern="1200">
          <a:solidFill>
            <a:schemeClr val="tx1"/>
          </a:solidFill>
          <a:latin typeface="+mn-lt"/>
          <a:ea typeface="+mn-ea"/>
          <a:cs typeface="+mn-cs"/>
        </a:defRPr>
      </a:lvl3pPr>
      <a:lvl4pPr marL="1371587" algn="l" defTabSz="914390" rtl="0" eaLnBrk="1" latinLnBrk="0" hangingPunct="1">
        <a:defRPr sz="1800" kern="1200">
          <a:solidFill>
            <a:schemeClr val="tx1"/>
          </a:solidFill>
          <a:latin typeface="+mn-lt"/>
          <a:ea typeface="+mn-ea"/>
          <a:cs typeface="+mn-cs"/>
        </a:defRPr>
      </a:lvl4pPr>
      <a:lvl5pPr marL="1828782" algn="l" defTabSz="914390" rtl="0" eaLnBrk="1" latinLnBrk="0" hangingPunct="1">
        <a:defRPr sz="1800" kern="1200">
          <a:solidFill>
            <a:schemeClr val="tx1"/>
          </a:solidFill>
          <a:latin typeface="+mn-lt"/>
          <a:ea typeface="+mn-ea"/>
          <a:cs typeface="+mn-cs"/>
        </a:defRPr>
      </a:lvl5pPr>
      <a:lvl6pPr marL="2285977" algn="l" defTabSz="914390" rtl="0" eaLnBrk="1" latinLnBrk="0" hangingPunct="1">
        <a:defRPr sz="1800" kern="1200">
          <a:solidFill>
            <a:schemeClr val="tx1"/>
          </a:solidFill>
          <a:latin typeface="+mn-lt"/>
          <a:ea typeface="+mn-ea"/>
          <a:cs typeface="+mn-cs"/>
        </a:defRPr>
      </a:lvl6pPr>
      <a:lvl7pPr marL="2743172" algn="l" defTabSz="914390" rtl="0" eaLnBrk="1" latinLnBrk="0" hangingPunct="1">
        <a:defRPr sz="1800" kern="1200">
          <a:solidFill>
            <a:schemeClr val="tx1"/>
          </a:solidFill>
          <a:latin typeface="+mn-lt"/>
          <a:ea typeface="+mn-ea"/>
          <a:cs typeface="+mn-cs"/>
        </a:defRPr>
      </a:lvl7pPr>
      <a:lvl8pPr marL="3200368" algn="l" defTabSz="914390" rtl="0" eaLnBrk="1" latinLnBrk="0" hangingPunct="1">
        <a:defRPr sz="1800" kern="1200">
          <a:solidFill>
            <a:schemeClr val="tx1"/>
          </a:solidFill>
          <a:latin typeface="+mn-lt"/>
          <a:ea typeface="+mn-ea"/>
          <a:cs typeface="+mn-cs"/>
        </a:defRPr>
      </a:lvl8pPr>
      <a:lvl9pPr marL="3657564" algn="l" defTabSz="91439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8" Type="http://schemas.openxmlformats.org/officeDocument/2006/relationships/image" Target="../media/image53.emf"/><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image" Target="../media/image47.png"/><Relationship Id="rId1" Type="http://schemas.openxmlformats.org/officeDocument/2006/relationships/slideLayout" Target="../slideLayouts/slideLayout65.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11.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slideLayout" Target="../slideLayouts/slideLayout65.xml"/><Relationship Id="rId7" Type="http://schemas.openxmlformats.org/officeDocument/2006/relationships/image" Target="../media/image55.png"/><Relationship Id="rId2" Type="http://schemas.openxmlformats.org/officeDocument/2006/relationships/video" Target="../media/media1.m4v"/><Relationship Id="rId1" Type="http://schemas.microsoft.com/office/2007/relationships/media" Target="../media/media1.m4v"/><Relationship Id="rId6" Type="http://schemas.openxmlformats.org/officeDocument/2006/relationships/image" Target="../media/image53.emf"/><Relationship Id="rId5" Type="http://schemas.openxmlformats.org/officeDocument/2006/relationships/image" Target="../media/image54.png"/><Relationship Id="rId10" Type="http://schemas.openxmlformats.org/officeDocument/2006/relationships/image" Target="../media/image58.png"/><Relationship Id="rId4" Type="http://schemas.openxmlformats.org/officeDocument/2006/relationships/notesSlide" Target="../notesSlides/notesSlide4.xml"/><Relationship Id="rId9" Type="http://schemas.openxmlformats.org/officeDocument/2006/relationships/image" Target="../media/image57.png"/></Relationships>
</file>

<file path=ppt/slides/_rels/slide12.xml.rels><?xml version="1.0" encoding="UTF-8" standalone="yes"?>
<Relationships xmlns="http://schemas.openxmlformats.org/package/2006/relationships"><Relationship Id="rId8" Type="http://schemas.openxmlformats.org/officeDocument/2006/relationships/image" Target="../media/image65.png"/><Relationship Id="rId13" Type="http://schemas.openxmlformats.org/officeDocument/2006/relationships/image" Target="../media/image69.png"/><Relationship Id="rId3" Type="http://schemas.openxmlformats.org/officeDocument/2006/relationships/image" Target="../media/image60.jpeg"/><Relationship Id="rId7" Type="http://schemas.openxmlformats.org/officeDocument/2006/relationships/image" Target="../media/image64.jpeg"/><Relationship Id="rId12" Type="http://schemas.openxmlformats.org/officeDocument/2006/relationships/image" Target="../media/image68.png"/><Relationship Id="rId17" Type="http://schemas.openxmlformats.org/officeDocument/2006/relationships/image" Target="../media/image72.png"/><Relationship Id="rId2" Type="http://schemas.openxmlformats.org/officeDocument/2006/relationships/image" Target="../media/image59.jpeg"/><Relationship Id="rId16" Type="http://schemas.openxmlformats.org/officeDocument/2006/relationships/image" Target="NULL"/><Relationship Id="rId1" Type="http://schemas.openxmlformats.org/officeDocument/2006/relationships/slideLayout" Target="../slideLayouts/slideLayout59.xml"/><Relationship Id="rId6" Type="http://schemas.openxmlformats.org/officeDocument/2006/relationships/image" Target="../media/image63.jpeg"/><Relationship Id="rId11" Type="http://schemas.openxmlformats.org/officeDocument/2006/relationships/image" Target="../media/image67.png"/><Relationship Id="rId5" Type="http://schemas.openxmlformats.org/officeDocument/2006/relationships/image" Target="../media/image62.jpeg"/><Relationship Id="rId15" Type="http://schemas.openxmlformats.org/officeDocument/2006/relationships/image" Target="../media/image71.png"/><Relationship Id="rId10" Type="http://schemas.openxmlformats.org/officeDocument/2006/relationships/image" Target="../media/image9.png"/><Relationship Id="rId4" Type="http://schemas.openxmlformats.org/officeDocument/2006/relationships/image" Target="../media/image61.jpeg"/><Relationship Id="rId9" Type="http://schemas.openxmlformats.org/officeDocument/2006/relationships/image" Target="../media/image66.png"/><Relationship Id="rId14" Type="http://schemas.openxmlformats.org/officeDocument/2006/relationships/image" Target="../media/image70.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0.xml"/></Relationships>
</file>

<file path=ppt/slides/_rels/slide1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71.xml"/></Relationships>
</file>

<file path=ppt/slides/_rels/slide15.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71.xml"/></Relationships>
</file>

<file path=ppt/slides/_rels/slide16.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jpe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5.xml"/><Relationship Id="rId1" Type="http://schemas.openxmlformats.org/officeDocument/2006/relationships/slideLayout" Target="../slideLayouts/slideLayout8.xml"/><Relationship Id="rId4" Type="http://schemas.openxmlformats.org/officeDocument/2006/relationships/image" Target="../media/image80.png"/></Relationships>
</file>

<file path=ppt/slides/_rels/slide18.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6.xml"/><Relationship Id="rId1" Type="http://schemas.openxmlformats.org/officeDocument/2006/relationships/slideLayout" Target="../slideLayouts/slideLayout8.xml"/><Relationship Id="rId4" Type="http://schemas.openxmlformats.org/officeDocument/2006/relationships/image" Target="../media/image80.png"/></Relationships>
</file>

<file path=ppt/slides/_rels/slide19.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jpg"/><Relationship Id="rId1" Type="http://schemas.openxmlformats.org/officeDocument/2006/relationships/slideLayout" Target="../slideLayouts/slideLayout8.xml"/><Relationship Id="rId4" Type="http://schemas.openxmlformats.org/officeDocument/2006/relationships/image" Target="../media/image84.tiff"/></Relationships>
</file>

<file path=ppt/slides/_rels/slide21.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8.xml"/><Relationship Id="rId5" Type="http://schemas.openxmlformats.org/officeDocument/2006/relationships/image" Target="../media/image84.tiff"/><Relationship Id="rId4" Type="http://schemas.openxmlformats.org/officeDocument/2006/relationships/image" Target="../media/image87.png"/></Relationships>
</file>

<file path=ppt/slides/_rels/slide22.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8.xml"/><Relationship Id="rId5" Type="http://schemas.openxmlformats.org/officeDocument/2006/relationships/image" Target="../media/image84.tiff"/><Relationship Id="rId4" Type="http://schemas.openxmlformats.org/officeDocument/2006/relationships/image" Target="../media/image90.png"/></Relationships>
</file>

<file path=ppt/slides/_rels/slide23.xml.rels><?xml version="1.0" encoding="UTF-8" standalone="yes"?>
<Relationships xmlns="http://schemas.openxmlformats.org/package/2006/relationships"><Relationship Id="rId8" Type="http://schemas.openxmlformats.org/officeDocument/2006/relationships/image" Target="../media/image96.png"/><Relationship Id="rId3" Type="http://schemas.openxmlformats.org/officeDocument/2006/relationships/image" Target="../media/image91.jpeg"/><Relationship Id="rId7" Type="http://schemas.openxmlformats.org/officeDocument/2006/relationships/image" Target="../media/image95.png"/><Relationship Id="rId2" Type="http://schemas.openxmlformats.org/officeDocument/2006/relationships/notesSlide" Target="../notesSlides/notesSlide8.xml"/><Relationship Id="rId1" Type="http://schemas.openxmlformats.org/officeDocument/2006/relationships/slideLayout" Target="../slideLayouts/slideLayout8.xml"/><Relationship Id="rId6" Type="http://schemas.openxmlformats.org/officeDocument/2006/relationships/image" Target="../media/image94.png"/><Relationship Id="rId5" Type="http://schemas.openxmlformats.org/officeDocument/2006/relationships/image" Target="../media/image93.png"/><Relationship Id="rId4" Type="http://schemas.openxmlformats.org/officeDocument/2006/relationships/image" Target="../media/image92.png"/><Relationship Id="rId9" Type="http://schemas.openxmlformats.org/officeDocument/2006/relationships/image" Target="../media/image97.png"/></Relationships>
</file>

<file path=ppt/slides/_rels/slide24.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9.xml"/><Relationship Id="rId1" Type="http://schemas.openxmlformats.org/officeDocument/2006/relationships/slideLayout" Target="../slideLayouts/slideLayout8.xml"/><Relationship Id="rId4" Type="http://schemas.openxmlformats.org/officeDocument/2006/relationships/image" Target="../media/image93.png"/></Relationships>
</file>

<file path=ppt/slides/_rels/slide25.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10.xml"/><Relationship Id="rId1" Type="http://schemas.openxmlformats.org/officeDocument/2006/relationships/slideLayout" Target="../slideLayouts/slideLayout8.xml"/><Relationship Id="rId4" Type="http://schemas.openxmlformats.org/officeDocument/2006/relationships/image" Target="../media/image99.png"/></Relationships>
</file>

<file path=ppt/slides/_rels/slide26.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11.xml"/><Relationship Id="rId1" Type="http://schemas.openxmlformats.org/officeDocument/2006/relationships/slideLayout" Target="../slideLayouts/slideLayout8.xml"/><Relationship Id="rId4" Type="http://schemas.openxmlformats.org/officeDocument/2006/relationships/image" Target="../media/image101.png"/></Relationships>
</file>

<file path=ppt/slides/_rels/slide27.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2" Type="http://schemas.openxmlformats.org/officeDocument/2006/relationships/image" Target="../media/image104.emf"/><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png"/><Relationship Id="rId1" Type="http://schemas.openxmlformats.org/officeDocument/2006/relationships/slideLayout" Target="../slideLayouts/slideLayout8.xml"/><Relationship Id="rId5" Type="http://schemas.openxmlformats.org/officeDocument/2006/relationships/image" Target="../media/image108.png"/><Relationship Id="rId4" Type="http://schemas.openxmlformats.org/officeDocument/2006/relationships/image" Target="../media/image10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png"/><Relationship Id="rId1" Type="http://schemas.openxmlformats.org/officeDocument/2006/relationships/slideLayout" Target="../slideLayouts/slideLayout8.xml"/><Relationship Id="rId4" Type="http://schemas.openxmlformats.org/officeDocument/2006/relationships/image" Target="../media/image111.emf"/></Relationships>
</file>

<file path=ppt/slides/_rels/slide32.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12.png"/><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3" Type="http://schemas.openxmlformats.org/officeDocument/2006/relationships/image" Target="../media/image114.emf"/><Relationship Id="rId2" Type="http://schemas.openxmlformats.org/officeDocument/2006/relationships/image" Target="../media/image113.png"/><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xml"/><Relationship Id="rId1" Type="http://schemas.openxmlformats.org/officeDocument/2006/relationships/slideLayout" Target="../slideLayouts/slideLayout86.xml"/><Relationship Id="rId5" Type="http://schemas.openxmlformats.org/officeDocument/2006/relationships/image" Target="../media/image36.png"/><Relationship Id="rId4" Type="http://schemas.openxmlformats.org/officeDocument/2006/relationships/image" Target="../media/image35.png"/></Relationships>
</file>

<file path=ppt/slides/_rels/slide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xml"/><Relationship Id="rId1" Type="http://schemas.openxmlformats.org/officeDocument/2006/relationships/slideLayout" Target="../slideLayouts/slideLayout86.xml"/><Relationship Id="rId4" Type="http://schemas.openxmlformats.org/officeDocument/2006/relationships/image" Target="../media/image36.png"/></Relationships>
</file>

<file path=ppt/slides/_rels/slide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8.png"/><Relationship Id="rId1" Type="http://schemas.openxmlformats.org/officeDocument/2006/relationships/slideLayout" Target="../slideLayouts/slideLayout86.xml"/></Relationships>
</file>

<file path=ppt/slides/_rels/slide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71.xml"/><Relationship Id="rId5" Type="http://schemas.openxmlformats.org/officeDocument/2006/relationships/image" Target="../media/image42.png"/><Relationship Id="rId4" Type="http://schemas.openxmlformats.org/officeDocument/2006/relationships/image" Target="../media/image41.png"/></Relationships>
</file>

<file path=ppt/slides/_rels/slide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71.xml"/><Relationship Id="rId5" Type="http://schemas.openxmlformats.org/officeDocument/2006/relationships/image" Target="../media/image46.png"/><Relationship Id="rId4" Type="http://schemas.openxmlformats.org/officeDocument/2006/relationships/image" Target="../media/image4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Google Shape;98;p2">
            <a:extLst>
              <a:ext uri="{FF2B5EF4-FFF2-40B4-BE49-F238E27FC236}">
                <a16:creationId xmlns:a16="http://schemas.microsoft.com/office/drawing/2014/main" id="{44A2794D-7EC7-73C8-03BB-5AB361A7F03A}"/>
              </a:ext>
            </a:extLst>
          </p:cNvPr>
          <p:cNvSpPr txBox="1">
            <a:spLocks/>
          </p:cNvSpPr>
          <p:nvPr/>
        </p:nvSpPr>
        <p:spPr>
          <a:xfrm>
            <a:off x="442452" y="2571973"/>
            <a:ext cx="11626811" cy="3140570"/>
          </a:xfrm>
          <a:prstGeom prst="rect">
            <a:avLst/>
          </a:prstGeom>
          <a:noFill/>
          <a:ln>
            <a:noFill/>
          </a:ln>
        </p:spPr>
        <p:txBody>
          <a:bodyPr spcFirstLastPara="1" vert="horz" wrap="square" lIns="91425" tIns="45700" rIns="91425" bIns="4570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base">
              <a:buNone/>
            </a:pPr>
            <a:r>
              <a:rPr lang="en-US" sz="2400" dirty="0"/>
              <a:t>What new science can be done with observations of steep gradients in </a:t>
            </a:r>
            <a:r>
              <a:rPr lang="en-US" sz="2400" dirty="0" smtClean="0"/>
              <a:t>column O</a:t>
            </a:r>
            <a:r>
              <a:rPr lang="en-US" sz="2400" baseline="-25000" dirty="0" smtClean="0"/>
              <a:t>3</a:t>
            </a:r>
            <a:r>
              <a:rPr lang="en-US" sz="2400" dirty="0"/>
              <a:t>, NO</a:t>
            </a:r>
            <a:r>
              <a:rPr lang="en-US" sz="2400" baseline="-25000" dirty="0"/>
              <a:t>2</a:t>
            </a:r>
            <a:r>
              <a:rPr lang="en-US" sz="2400" dirty="0"/>
              <a:t>, </a:t>
            </a:r>
            <a:r>
              <a:rPr lang="en-US" sz="2400" dirty="0" smtClean="0"/>
              <a:t>H</a:t>
            </a:r>
            <a:r>
              <a:rPr lang="en-US" sz="2400" baseline="-25000" dirty="0" smtClean="0"/>
              <a:t>2</a:t>
            </a:r>
            <a:r>
              <a:rPr lang="en-US" sz="2400" dirty="0" smtClean="0"/>
              <a:t>CO, aerosol or in </a:t>
            </a:r>
            <a:r>
              <a:rPr lang="en-US" sz="2400" dirty="0"/>
              <a:t>the expected PBL ozone product? </a:t>
            </a:r>
          </a:p>
          <a:p>
            <a:pPr marL="0" indent="0" fontAlgn="base">
              <a:buNone/>
            </a:pPr>
            <a:endParaRPr lang="en-US" sz="2400" dirty="0" smtClean="0"/>
          </a:p>
          <a:p>
            <a:pPr marL="0" indent="0" fontAlgn="base">
              <a:buNone/>
            </a:pPr>
            <a:r>
              <a:rPr lang="en-US" sz="2400" dirty="0" smtClean="0"/>
              <a:t>How </a:t>
            </a:r>
            <a:r>
              <a:rPr lang="en-US" sz="2400" dirty="0"/>
              <a:t>well can TEMPO resolve steep horizontal gradients in trace gases and aerosols?</a:t>
            </a:r>
          </a:p>
          <a:p>
            <a:pPr lvl="1" fontAlgn="base"/>
            <a:r>
              <a:rPr lang="en-US" dirty="0"/>
              <a:t>Urban/rural, Coastlines, within an urban area?</a:t>
            </a:r>
          </a:p>
          <a:p>
            <a:pPr marL="0" indent="0" fontAlgn="base">
              <a:buNone/>
            </a:pPr>
            <a:r>
              <a:rPr lang="en-US" sz="2400" dirty="0" smtClean="0"/>
              <a:t>Do we </a:t>
            </a:r>
            <a:r>
              <a:rPr lang="en-US" sz="2400" dirty="0"/>
              <a:t>need to do better than the standard algorithms for O</a:t>
            </a:r>
            <a:r>
              <a:rPr lang="en-US" sz="2400" baseline="-25000" dirty="0"/>
              <a:t>3</a:t>
            </a:r>
            <a:r>
              <a:rPr lang="en-US" sz="2400" dirty="0"/>
              <a:t>, NO</a:t>
            </a:r>
            <a:r>
              <a:rPr lang="en-US" sz="2400" baseline="-25000" dirty="0"/>
              <a:t>x</a:t>
            </a:r>
            <a:r>
              <a:rPr lang="en-US" sz="2400" dirty="0"/>
              <a:t>, H2CO or aerosol? (please suggest a possible metric for the improvement and a path to achieving that goal</a:t>
            </a:r>
            <a:r>
              <a:rPr lang="en-US" sz="2400" dirty="0" smtClean="0"/>
              <a:t>).</a:t>
            </a:r>
            <a:r>
              <a:rPr lang="en-US" dirty="0"/>
              <a:t/>
            </a:r>
            <a:br>
              <a:rPr lang="en-US" dirty="0"/>
            </a:br>
            <a:endParaRPr kumimoji="0" lang="en-US" sz="1000" b="0" i="0" u="none" strike="noStrike" kern="1200" cap="none" spc="0" normalizeH="0" baseline="0" noProof="0" dirty="0">
              <a:ln>
                <a:noFill/>
              </a:ln>
              <a:solidFill>
                <a:srgbClr val="002060"/>
              </a:solidFill>
              <a:effectLst/>
              <a:uLnTx/>
              <a:uFillTx/>
              <a:latin typeface="Helvetica Neue"/>
              <a:ea typeface="Helvetica Neue"/>
              <a:cs typeface="Helvetica Neue"/>
              <a:sym typeface="Helvetica Neue"/>
            </a:endParaRPr>
          </a:p>
        </p:txBody>
      </p:sp>
      <p:sp>
        <p:nvSpPr>
          <p:cNvPr id="28" name="Text Placeholder 3">
            <a:extLst>
              <a:ext uri="{FF2B5EF4-FFF2-40B4-BE49-F238E27FC236}">
                <a16:creationId xmlns:a16="http://schemas.microsoft.com/office/drawing/2014/main" id="{ACADE7BE-22BE-CCE7-A715-A26D1A0AF732}"/>
              </a:ext>
            </a:extLst>
          </p:cNvPr>
          <p:cNvSpPr>
            <a:spLocks noGrp="1"/>
          </p:cNvSpPr>
          <p:nvPr>
            <p:ph type="body" sz="quarter" idx="13"/>
          </p:nvPr>
        </p:nvSpPr>
        <p:spPr>
          <a:xfrm>
            <a:off x="1186250" y="164800"/>
            <a:ext cx="9774194" cy="2027794"/>
          </a:xfrm>
        </p:spPr>
        <p:txBody>
          <a:bodyPr>
            <a:normAutofit/>
          </a:bodyPr>
          <a:lstStyle/>
          <a:p>
            <a:r>
              <a:rPr lang="en-US" sz="2800" dirty="0" smtClean="0">
                <a:solidFill>
                  <a:srgbClr val="000000"/>
                </a:solidFill>
                <a:effectLst/>
                <a:latin typeface="Arial Black" panose="020B0A04020102020204" pitchFamily="34" charset="0"/>
              </a:rPr>
              <a:t>Science with steep </a:t>
            </a:r>
            <a:r>
              <a:rPr lang="en-US" sz="2800" dirty="0">
                <a:solidFill>
                  <a:srgbClr val="000000"/>
                </a:solidFill>
                <a:effectLst/>
                <a:latin typeface="Arial Black" panose="020B0A04020102020204" pitchFamily="34" charset="0"/>
              </a:rPr>
              <a:t>horizontal </a:t>
            </a:r>
            <a:r>
              <a:rPr lang="en-US" sz="2800" dirty="0" smtClean="0">
                <a:solidFill>
                  <a:srgbClr val="000000"/>
                </a:solidFill>
                <a:effectLst/>
                <a:latin typeface="Arial Black" panose="020B0A04020102020204" pitchFamily="34" charset="0"/>
              </a:rPr>
              <a:t>gradients</a:t>
            </a:r>
          </a:p>
          <a:p>
            <a:r>
              <a:rPr lang="en-US" sz="2800" dirty="0" smtClean="0">
                <a:latin typeface="Arial Black" panose="020B0A04020102020204" pitchFamily="34" charset="0"/>
              </a:rPr>
              <a:t>Moderator:</a:t>
            </a:r>
            <a:r>
              <a:rPr lang="en-US" sz="2800" dirty="0" smtClean="0">
                <a:solidFill>
                  <a:srgbClr val="000000"/>
                </a:solidFill>
                <a:latin typeface="Arial Black" panose="020B0A04020102020204" pitchFamily="34" charset="0"/>
              </a:rPr>
              <a:t> </a:t>
            </a:r>
            <a:r>
              <a:rPr lang="en-US" sz="2800" dirty="0" smtClean="0">
                <a:latin typeface="Arial Black" panose="020B0A04020102020204" pitchFamily="34" charset="0"/>
              </a:rPr>
              <a:t>Ron </a:t>
            </a:r>
            <a:r>
              <a:rPr lang="en-US" sz="2800" dirty="0">
                <a:latin typeface="Arial Black" panose="020B0A04020102020204" pitchFamily="34" charset="0"/>
              </a:rPr>
              <a:t>Cohen, UC </a:t>
            </a:r>
            <a:r>
              <a:rPr lang="en-US" sz="2800" dirty="0" smtClean="0">
                <a:latin typeface="Arial Black" panose="020B0A04020102020204" pitchFamily="34" charset="0"/>
              </a:rPr>
              <a:t>Berkeley</a:t>
            </a:r>
            <a:endParaRPr lang="en-US" sz="2800" dirty="0">
              <a:latin typeface="Arial Black" panose="020B0A04020102020204" pitchFamily="34" charset="0"/>
            </a:endParaRPr>
          </a:p>
        </p:txBody>
      </p:sp>
    </p:spTree>
    <p:extLst>
      <p:ext uri="{BB962C8B-B14F-4D97-AF65-F5344CB8AC3E}">
        <p14:creationId xmlns:p14="http://schemas.microsoft.com/office/powerpoint/2010/main" val="29822511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207568" y="4619676"/>
            <a:ext cx="2984432" cy="2238324"/>
          </a:xfrm>
          <a:prstGeom prst="rect">
            <a:avLst/>
          </a:prstGeom>
        </p:spPr>
      </p:pic>
      <p:pic>
        <p:nvPicPr>
          <p:cNvPr id="43" name="Picture 42"/>
          <p:cNvPicPr>
            <a:picLocks noChangeAspect="1"/>
          </p:cNvPicPr>
          <p:nvPr/>
        </p:nvPicPr>
        <p:blipFill>
          <a:blip r:embed="rId3"/>
          <a:stretch>
            <a:fillRect/>
          </a:stretch>
        </p:blipFill>
        <p:spPr>
          <a:xfrm>
            <a:off x="1068" y="2004137"/>
            <a:ext cx="5612767" cy="2888579"/>
          </a:xfrm>
          <a:prstGeom prst="rect">
            <a:avLst/>
          </a:prstGeom>
        </p:spPr>
      </p:pic>
      <p:pic>
        <p:nvPicPr>
          <p:cNvPr id="4" name="Picture 3"/>
          <p:cNvPicPr>
            <a:picLocks noChangeAspect="1"/>
          </p:cNvPicPr>
          <p:nvPr/>
        </p:nvPicPr>
        <p:blipFill>
          <a:blip r:embed="rId4"/>
          <a:stretch>
            <a:fillRect/>
          </a:stretch>
        </p:blipFill>
        <p:spPr>
          <a:xfrm>
            <a:off x="6203320" y="2042799"/>
            <a:ext cx="5988680" cy="2673224"/>
          </a:xfrm>
          <a:prstGeom prst="rect">
            <a:avLst/>
          </a:prstGeom>
        </p:spPr>
      </p:pic>
      <p:sp>
        <p:nvSpPr>
          <p:cNvPr id="6" name="TextBox 5"/>
          <p:cNvSpPr txBox="1"/>
          <p:nvPr/>
        </p:nvSpPr>
        <p:spPr>
          <a:xfrm>
            <a:off x="7597377" y="4365374"/>
            <a:ext cx="930768"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prstClr val="black"/>
                </a:solidFill>
                <a:effectLst/>
                <a:uLnTx/>
                <a:uFillTx/>
                <a:latin typeface="Calibri" panose="020F0502020204030204"/>
                <a:ea typeface="+mn-ea"/>
                <a:cs typeface="+mn-cs"/>
              </a:rPr>
              <a:t>Huntsville</a:t>
            </a: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7" name="Straight Arrow Connector 6"/>
          <p:cNvCxnSpPr/>
          <p:nvPr/>
        </p:nvCxnSpPr>
        <p:spPr>
          <a:xfrm flipV="1">
            <a:off x="8453521" y="4037748"/>
            <a:ext cx="273772" cy="419696"/>
          </a:xfrm>
          <a:prstGeom prst="straightConnector1">
            <a:avLst/>
          </a:prstGeom>
          <a:ln w="1905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8854018" y="4303555"/>
            <a:ext cx="81990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prstClr val="black"/>
                </a:solidFill>
                <a:effectLst/>
                <a:uLnTx/>
                <a:uFillTx/>
                <a:latin typeface="Calibri" panose="020F0502020204030204"/>
                <a:ea typeface="+mn-ea"/>
                <a:cs typeface="+mn-cs"/>
              </a:rPr>
              <a:t>Decatur</a:t>
            </a: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11" name="Straight Arrow Connector 10"/>
          <p:cNvCxnSpPr/>
          <p:nvPr/>
        </p:nvCxnSpPr>
        <p:spPr>
          <a:xfrm flipH="1" flipV="1">
            <a:off x="9070653" y="4121174"/>
            <a:ext cx="136915" cy="275418"/>
          </a:xfrm>
          <a:prstGeom prst="straightConnector1">
            <a:avLst/>
          </a:prstGeom>
          <a:ln w="1905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9920675" y="4465787"/>
            <a:ext cx="782587"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prstClr val="black"/>
                </a:solidFill>
                <a:effectLst/>
                <a:uLnTx/>
                <a:uFillTx/>
                <a:latin typeface="Calibri" panose="020F0502020204030204"/>
                <a:ea typeface="+mn-ea"/>
                <a:cs typeface="+mn-cs"/>
              </a:rPr>
              <a:t>Cullman</a:t>
            </a: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17" name="Straight Arrow Connector 16"/>
          <p:cNvCxnSpPr/>
          <p:nvPr/>
        </p:nvCxnSpPr>
        <p:spPr>
          <a:xfrm flipH="1" flipV="1">
            <a:off x="10189030" y="4300046"/>
            <a:ext cx="111246" cy="234605"/>
          </a:xfrm>
          <a:prstGeom prst="straightConnector1">
            <a:avLst/>
          </a:prstGeom>
          <a:ln w="1905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10856658" y="4524643"/>
            <a:ext cx="81990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prstClr val="black"/>
                </a:solidFill>
                <a:effectLst/>
                <a:uLnTx/>
                <a:uFillTx/>
                <a:latin typeface="Calibri" panose="020F0502020204030204"/>
                <a:ea typeface="+mn-ea"/>
                <a:cs typeface="+mn-cs"/>
              </a:rPr>
              <a:t>Decatur</a:t>
            </a: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19" name="Straight Arrow Connector 18"/>
          <p:cNvCxnSpPr/>
          <p:nvPr/>
        </p:nvCxnSpPr>
        <p:spPr>
          <a:xfrm flipH="1" flipV="1">
            <a:off x="11033163" y="4149375"/>
            <a:ext cx="89602" cy="481610"/>
          </a:xfrm>
          <a:prstGeom prst="straightConnector1">
            <a:avLst/>
          </a:prstGeom>
          <a:ln w="1905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9907311" y="3084618"/>
            <a:ext cx="768159"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prstClr val="white"/>
                </a:solidFill>
                <a:effectLst/>
                <a:uLnTx/>
                <a:uFillTx/>
                <a:latin typeface="Calibri" panose="020F0502020204030204"/>
                <a:ea typeface="+mn-ea"/>
                <a:cs typeface="+mn-cs"/>
              </a:rPr>
              <a:t>Falkville</a:t>
            </a:r>
            <a:endPar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25" name="Straight Arrow Connector 24"/>
          <p:cNvCxnSpPr/>
          <p:nvPr/>
        </p:nvCxnSpPr>
        <p:spPr>
          <a:xfrm flipH="1">
            <a:off x="10465354" y="3332841"/>
            <a:ext cx="13257" cy="308806"/>
          </a:xfrm>
          <a:prstGeom prst="straightConnector1">
            <a:avLst/>
          </a:prstGeom>
          <a:ln w="19050">
            <a:solidFill>
              <a:schemeClr val="bg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flipH="1">
            <a:off x="9743307" y="3332841"/>
            <a:ext cx="371925" cy="336307"/>
          </a:xfrm>
          <a:prstGeom prst="straightConnector1">
            <a:avLst/>
          </a:prstGeom>
          <a:ln w="19050">
            <a:solidFill>
              <a:schemeClr val="bg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3913" y="46332"/>
            <a:ext cx="7978210"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smtClean="0">
                <a:ln>
                  <a:noFill/>
                </a:ln>
                <a:solidFill>
                  <a:prstClr val="black"/>
                </a:solidFill>
                <a:effectLst/>
                <a:uLnTx/>
                <a:uFillTx/>
                <a:latin typeface="Calibri" panose="020F0502020204030204"/>
                <a:ea typeface="+mn-ea"/>
                <a:cs typeface="+mn-cs"/>
              </a:rPr>
              <a:t>Steep Horizontal Gradients in PBL due to Fire Smoke </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2" name="TextBox 31"/>
          <p:cNvSpPr txBox="1"/>
          <p:nvPr/>
        </p:nvSpPr>
        <p:spPr>
          <a:xfrm>
            <a:off x="-82892" y="4396152"/>
            <a:ext cx="999527"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Calibri" panose="020F0502020204030204"/>
                <a:ea typeface="+mn-ea"/>
                <a:cs typeface="+mn-cs"/>
              </a:rPr>
              <a:t>Surface O</a:t>
            </a:r>
            <a:r>
              <a:rPr kumimoji="0" lang="en-US" sz="1200" b="0" i="0" u="none" strike="noStrike" kern="1200" cap="none" spc="0" normalizeH="0" baseline="-25000" noProof="0" dirty="0" smtClean="0">
                <a:ln>
                  <a:noFill/>
                </a:ln>
                <a:solidFill>
                  <a:prstClr val="black"/>
                </a:solidFill>
                <a:effectLst/>
                <a:uLnTx/>
                <a:uFillTx/>
                <a:latin typeface="Calibri" panose="020F0502020204030204"/>
                <a:ea typeface="+mn-ea"/>
                <a:cs typeface="+mn-cs"/>
              </a:rPr>
              <a:t>3</a:t>
            </a:r>
            <a:endParaRPr kumimoji="0" lang="en-US" sz="1200" b="0" i="0" u="none" strike="noStrike" kern="1200" cap="none" spc="0" normalizeH="0" baseline="-25000" noProof="0" dirty="0">
              <a:ln>
                <a:noFill/>
              </a:ln>
              <a:solidFill>
                <a:prstClr val="black"/>
              </a:solidFill>
              <a:effectLst/>
              <a:uLnTx/>
              <a:uFillTx/>
              <a:latin typeface="Calibri" panose="020F0502020204030204"/>
              <a:ea typeface="+mn-ea"/>
              <a:cs typeface="+mn-cs"/>
            </a:endParaRPr>
          </a:p>
        </p:txBody>
      </p:sp>
      <p:cxnSp>
        <p:nvCxnSpPr>
          <p:cNvPr id="33" name="Straight Arrow Connector 32"/>
          <p:cNvCxnSpPr>
            <a:stCxn id="32" idx="0"/>
          </p:cNvCxnSpPr>
          <p:nvPr/>
        </p:nvCxnSpPr>
        <p:spPr>
          <a:xfrm flipV="1">
            <a:off x="416872" y="4121174"/>
            <a:ext cx="273621" cy="274978"/>
          </a:xfrm>
          <a:prstGeom prst="straightConnector1">
            <a:avLst/>
          </a:prstGeom>
          <a:ln w="1905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flipH="1">
            <a:off x="4041229" y="1844493"/>
            <a:ext cx="1196" cy="2734927"/>
          </a:xfrm>
          <a:prstGeom prst="line">
            <a:avLst/>
          </a:prstGeom>
          <a:ln>
            <a:solidFill>
              <a:schemeClr val="tx1"/>
            </a:solidFill>
            <a:prstDash val="lgDash"/>
          </a:ln>
        </p:spPr>
        <p:style>
          <a:lnRef idx="1">
            <a:schemeClr val="accent1"/>
          </a:lnRef>
          <a:fillRef idx="0">
            <a:schemeClr val="accent1"/>
          </a:fillRef>
          <a:effectRef idx="0">
            <a:schemeClr val="accent1"/>
          </a:effectRef>
          <a:fontRef idx="minor">
            <a:schemeClr val="tx1"/>
          </a:fontRef>
        </p:style>
      </p:cxnSp>
      <p:sp>
        <p:nvSpPr>
          <p:cNvPr id="40" name="TextBox 39"/>
          <p:cNvSpPr txBox="1"/>
          <p:nvPr/>
        </p:nvSpPr>
        <p:spPr>
          <a:xfrm>
            <a:off x="3748788" y="4468231"/>
            <a:ext cx="605935"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Calibri" panose="020F0502020204030204"/>
                <a:ea typeface="+mn-ea"/>
                <a:cs typeface="+mn-cs"/>
              </a:rPr>
              <a:t>Return</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6" name="Rectangle 25"/>
          <p:cNvSpPr/>
          <p:nvPr/>
        </p:nvSpPr>
        <p:spPr>
          <a:xfrm>
            <a:off x="9292496" y="4996608"/>
            <a:ext cx="2862515" cy="307777"/>
          </a:xfrm>
          <a:prstGeom prst="rect">
            <a:avLst/>
          </a:prstGeom>
          <a:solidFill>
            <a:schemeClr val="bg1"/>
          </a:solid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prstClr val="black"/>
                </a:solidFill>
                <a:effectLst/>
                <a:uLnTx/>
                <a:uFillTx/>
                <a:latin typeface="Calibri" panose="020F0502020204030204"/>
                <a:ea typeface="+mn-ea"/>
                <a:cs typeface="+mn-cs"/>
              </a:rPr>
              <a:t>NOAA GMAO BB CO @00z 10/22/22 </a:t>
            </a: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6" name="Picture 35"/>
          <p:cNvPicPr>
            <a:picLocks noChangeAspect="1"/>
          </p:cNvPicPr>
          <p:nvPr/>
        </p:nvPicPr>
        <p:blipFill>
          <a:blip r:embed="rId5"/>
          <a:stretch>
            <a:fillRect/>
          </a:stretch>
        </p:blipFill>
        <p:spPr>
          <a:xfrm>
            <a:off x="-3913" y="4734235"/>
            <a:ext cx="5539211" cy="2117662"/>
          </a:xfrm>
          <a:prstGeom prst="rect">
            <a:avLst/>
          </a:prstGeom>
        </p:spPr>
      </p:pic>
      <p:sp>
        <p:nvSpPr>
          <p:cNvPr id="37" name="TextBox 36"/>
          <p:cNvSpPr txBox="1"/>
          <p:nvPr/>
        </p:nvSpPr>
        <p:spPr>
          <a:xfrm>
            <a:off x="2461496" y="2390945"/>
            <a:ext cx="1582356" cy="338554"/>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black"/>
                </a:solidFill>
                <a:effectLst/>
                <a:uLnTx/>
                <a:uFillTx/>
                <a:latin typeface="Calibri" panose="020F0502020204030204"/>
                <a:ea typeface="+mn-ea"/>
                <a:cs typeface="+mn-cs"/>
              </a:rPr>
              <a:t>On-road Lidar O</a:t>
            </a:r>
            <a:r>
              <a:rPr kumimoji="0" lang="en-US" sz="1600" b="0" i="0" u="none" strike="noStrike" kern="1200" cap="none" spc="0" normalizeH="0" baseline="-25000" noProof="0" dirty="0" smtClean="0">
                <a:ln>
                  <a:noFill/>
                </a:ln>
                <a:solidFill>
                  <a:prstClr val="black"/>
                </a:solidFill>
                <a:effectLst/>
                <a:uLnTx/>
                <a:uFillTx/>
                <a:latin typeface="Calibri" panose="020F0502020204030204"/>
                <a:ea typeface="+mn-ea"/>
                <a:cs typeface="+mn-cs"/>
              </a:rPr>
              <a:t>3</a:t>
            </a:r>
            <a:endParaRPr kumimoji="0" lang="en-US" sz="1600" b="0" i="0" u="none" strike="noStrike" kern="1200" cap="none" spc="0" normalizeH="0" baseline="-25000" noProof="0" dirty="0">
              <a:ln>
                <a:noFill/>
              </a:ln>
              <a:solidFill>
                <a:prstClr val="black"/>
              </a:solidFill>
              <a:effectLst/>
              <a:uLnTx/>
              <a:uFillTx/>
              <a:latin typeface="Calibri" panose="020F0502020204030204"/>
              <a:ea typeface="+mn-ea"/>
              <a:cs typeface="+mn-cs"/>
            </a:endParaRPr>
          </a:p>
        </p:txBody>
      </p:sp>
      <p:pic>
        <p:nvPicPr>
          <p:cNvPr id="39" name="Picture 38"/>
          <p:cNvPicPr>
            <a:picLocks noChangeAspect="1"/>
          </p:cNvPicPr>
          <p:nvPr/>
        </p:nvPicPr>
        <p:blipFill>
          <a:blip r:embed="rId6"/>
          <a:stretch>
            <a:fillRect/>
          </a:stretch>
        </p:blipFill>
        <p:spPr>
          <a:xfrm>
            <a:off x="750930" y="6625613"/>
            <a:ext cx="4762265" cy="215987"/>
          </a:xfrm>
          <a:prstGeom prst="rect">
            <a:avLst/>
          </a:prstGeom>
        </p:spPr>
      </p:pic>
      <p:cxnSp>
        <p:nvCxnSpPr>
          <p:cNvPr id="41" name="Straight Arrow Connector 40"/>
          <p:cNvCxnSpPr/>
          <p:nvPr/>
        </p:nvCxnSpPr>
        <p:spPr>
          <a:xfrm flipV="1">
            <a:off x="4720181" y="6250685"/>
            <a:ext cx="475227" cy="233501"/>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42" name="TextBox 41"/>
          <p:cNvSpPr txBox="1"/>
          <p:nvPr/>
        </p:nvSpPr>
        <p:spPr>
          <a:xfrm rot="19997898">
            <a:off x="4544397" y="6122310"/>
            <a:ext cx="612668"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prstClr val="white"/>
                </a:solidFill>
                <a:effectLst/>
                <a:uLnTx/>
                <a:uFillTx/>
                <a:latin typeface="Calibri" panose="020F0502020204030204"/>
                <a:ea typeface="+mn-ea"/>
                <a:cs typeface="+mn-cs"/>
              </a:rPr>
              <a:t>North</a:t>
            </a:r>
            <a:endPar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44" name="Straight Arrow Connector 43"/>
          <p:cNvCxnSpPr/>
          <p:nvPr/>
        </p:nvCxnSpPr>
        <p:spPr>
          <a:xfrm>
            <a:off x="4051755" y="4238102"/>
            <a:ext cx="1461440" cy="492485"/>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7" name="TextBox 46"/>
          <p:cNvSpPr txBox="1"/>
          <p:nvPr/>
        </p:nvSpPr>
        <p:spPr>
          <a:xfrm>
            <a:off x="17413" y="4748914"/>
            <a:ext cx="1791516" cy="338554"/>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black"/>
                </a:solidFill>
                <a:effectLst/>
                <a:uLnTx/>
                <a:uFillTx/>
                <a:latin typeface="Calibri" panose="020F0502020204030204"/>
                <a:ea typeface="+mn-ea"/>
                <a:cs typeface="+mn-cs"/>
              </a:rPr>
              <a:t>On-road Surface O</a:t>
            </a:r>
            <a:r>
              <a:rPr kumimoji="0" lang="en-US" sz="1600" b="0" i="0" u="none" strike="noStrike" kern="1200" cap="none" spc="0" normalizeH="0" baseline="-25000" noProof="0" dirty="0" smtClean="0">
                <a:ln>
                  <a:noFill/>
                </a:ln>
                <a:solidFill>
                  <a:prstClr val="black"/>
                </a:solidFill>
                <a:effectLst/>
                <a:uLnTx/>
                <a:uFillTx/>
                <a:latin typeface="Calibri" panose="020F0502020204030204"/>
                <a:ea typeface="+mn-ea"/>
                <a:cs typeface="+mn-cs"/>
              </a:rPr>
              <a:t>3</a:t>
            </a:r>
            <a:endParaRPr kumimoji="0" lang="en-US" sz="1600" b="0" i="0" u="none" strike="noStrike" kern="1200" cap="none" spc="0" normalizeH="0" baseline="-25000" noProof="0" dirty="0">
              <a:ln>
                <a:noFill/>
              </a:ln>
              <a:solidFill>
                <a:prstClr val="black"/>
              </a:solidFill>
              <a:effectLst/>
              <a:uLnTx/>
              <a:uFillTx/>
              <a:latin typeface="Calibri" panose="020F0502020204030204"/>
              <a:ea typeface="+mn-ea"/>
              <a:cs typeface="+mn-cs"/>
            </a:endParaRPr>
          </a:p>
        </p:txBody>
      </p:sp>
      <p:sp>
        <p:nvSpPr>
          <p:cNvPr id="48" name="TextBox 47"/>
          <p:cNvSpPr txBox="1"/>
          <p:nvPr/>
        </p:nvSpPr>
        <p:spPr>
          <a:xfrm>
            <a:off x="8453521" y="2222477"/>
            <a:ext cx="2011833" cy="338554"/>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black"/>
                </a:solidFill>
                <a:effectLst/>
                <a:uLnTx/>
                <a:uFillTx/>
                <a:latin typeface="Calibri" panose="020F0502020204030204"/>
                <a:ea typeface="+mn-ea"/>
                <a:cs typeface="+mn-cs"/>
              </a:rPr>
              <a:t>On-road Lidar Aerosol</a:t>
            </a: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49" name="Straight Connector 48"/>
          <p:cNvCxnSpPr/>
          <p:nvPr/>
        </p:nvCxnSpPr>
        <p:spPr>
          <a:xfrm>
            <a:off x="1404609" y="6443301"/>
            <a:ext cx="777942" cy="14744"/>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a:off x="1403169" y="6398503"/>
            <a:ext cx="1250" cy="55894"/>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a:off x="2182551" y="6413365"/>
            <a:ext cx="1440" cy="59871"/>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52" name="TextBox 51"/>
          <p:cNvSpPr txBox="1"/>
          <p:nvPr/>
        </p:nvSpPr>
        <p:spPr>
          <a:xfrm flipH="1">
            <a:off x="1517396" y="6176409"/>
            <a:ext cx="749847"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prstClr val="white"/>
                </a:solidFill>
                <a:effectLst/>
                <a:uLnTx/>
                <a:uFillTx/>
                <a:latin typeface="Calibri" panose="020F0502020204030204"/>
                <a:ea typeface="+mn-ea"/>
                <a:cs typeface="+mn-cs"/>
              </a:rPr>
              <a:t>10km</a:t>
            </a:r>
            <a:endPar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7" name="TextBox 56"/>
          <p:cNvSpPr txBox="1"/>
          <p:nvPr/>
        </p:nvSpPr>
        <p:spPr>
          <a:xfrm>
            <a:off x="3930135" y="5402255"/>
            <a:ext cx="1073889"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prstClr val="white"/>
                </a:solidFill>
                <a:effectLst/>
                <a:uLnTx/>
                <a:uFillTx/>
                <a:latin typeface="Calibri" panose="020F0502020204030204"/>
                <a:ea typeface="+mn-ea"/>
                <a:cs typeface="+mn-cs"/>
              </a:rPr>
              <a:t>EPA AQI</a:t>
            </a:r>
            <a:endPar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58" name="Straight Arrow Connector 57"/>
          <p:cNvCxnSpPr/>
          <p:nvPr/>
        </p:nvCxnSpPr>
        <p:spPr>
          <a:xfrm flipV="1">
            <a:off x="4648214" y="5391934"/>
            <a:ext cx="355810" cy="148254"/>
          </a:xfrm>
          <a:prstGeom prst="straightConnector1">
            <a:avLst/>
          </a:prstGeom>
          <a:ln w="19050">
            <a:solidFill>
              <a:schemeClr val="bg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pic>
        <p:nvPicPr>
          <p:cNvPr id="60" name="Picture 59"/>
          <p:cNvPicPr>
            <a:picLocks noChangeAspect="1"/>
          </p:cNvPicPr>
          <p:nvPr/>
        </p:nvPicPr>
        <p:blipFill>
          <a:blip r:embed="rId7"/>
          <a:stretch>
            <a:fillRect/>
          </a:stretch>
        </p:blipFill>
        <p:spPr>
          <a:xfrm>
            <a:off x="6699080" y="4832245"/>
            <a:ext cx="1707955" cy="2003407"/>
          </a:xfrm>
          <a:prstGeom prst="rect">
            <a:avLst/>
          </a:prstGeom>
        </p:spPr>
      </p:pic>
      <p:cxnSp>
        <p:nvCxnSpPr>
          <p:cNvPr id="64" name="Straight Arrow Connector 63"/>
          <p:cNvCxnSpPr/>
          <p:nvPr/>
        </p:nvCxnSpPr>
        <p:spPr>
          <a:xfrm flipH="1">
            <a:off x="7473982" y="4610627"/>
            <a:ext cx="244659" cy="334470"/>
          </a:xfrm>
          <a:prstGeom prst="straightConnector1">
            <a:avLst/>
          </a:prstGeom>
          <a:ln w="1905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70" name="TextBox 69"/>
          <p:cNvSpPr txBox="1"/>
          <p:nvPr/>
        </p:nvSpPr>
        <p:spPr>
          <a:xfrm>
            <a:off x="6536625" y="6527875"/>
            <a:ext cx="2364032" cy="30777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smtClean="0">
                <a:ln>
                  <a:noFill/>
                </a:ln>
                <a:solidFill>
                  <a:prstClr val="black"/>
                </a:solidFill>
                <a:effectLst/>
                <a:uLnTx/>
                <a:uFillTx/>
                <a:latin typeface="Calibri" panose="020F0502020204030204"/>
                <a:ea typeface="+mn-ea"/>
                <a:cs typeface="+mn-cs"/>
              </a:rPr>
              <a:t>Airnow</a:t>
            </a:r>
            <a:r>
              <a:rPr kumimoji="0" lang="en-US" sz="1400" b="0" i="0" u="none" strike="noStrike" kern="1200" cap="none" spc="0" normalizeH="0" baseline="0" noProof="0" dirty="0" smtClean="0">
                <a:ln>
                  <a:noFill/>
                </a:ln>
                <a:solidFill>
                  <a:prstClr val="black"/>
                </a:solidFill>
                <a:effectLst/>
                <a:uLnTx/>
                <a:uFillTx/>
                <a:latin typeface="Calibri" panose="020F0502020204030204"/>
                <a:ea typeface="+mn-ea"/>
                <a:cs typeface="+mn-cs"/>
              </a:rPr>
              <a:t> O</a:t>
            </a:r>
            <a:r>
              <a:rPr kumimoji="0" lang="en-US" sz="1400" b="0" i="0" u="none" strike="noStrike" kern="1200" cap="none" spc="0" normalizeH="0" baseline="-25000" noProof="0" dirty="0" smtClean="0">
                <a:ln>
                  <a:noFill/>
                </a:ln>
                <a:solidFill>
                  <a:prstClr val="black"/>
                </a:solidFill>
                <a:effectLst/>
                <a:uLnTx/>
                <a:uFillTx/>
                <a:latin typeface="Calibri" panose="020F0502020204030204"/>
                <a:ea typeface="+mn-ea"/>
                <a:cs typeface="+mn-cs"/>
              </a:rPr>
              <a:t>3  </a:t>
            </a:r>
            <a:r>
              <a:rPr kumimoji="0" lang="en-US" sz="1400" b="0" i="0" u="none" strike="noStrike" kern="1200" cap="none" spc="0" normalizeH="0" baseline="0" noProof="0" dirty="0" smtClean="0">
                <a:ln>
                  <a:noFill/>
                </a:ln>
                <a:solidFill>
                  <a:prstClr val="black"/>
                </a:solidFill>
                <a:effectLst/>
                <a:uLnTx/>
                <a:uFillTx/>
                <a:latin typeface="Calibri" panose="020F0502020204030204"/>
                <a:ea typeface="+mn-ea"/>
                <a:cs typeface="+mn-cs"/>
              </a:rPr>
              <a:t>AQI 20z 10/21/22</a:t>
            </a: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1" name="TextBox 70"/>
          <p:cNvSpPr txBox="1"/>
          <p:nvPr/>
        </p:nvSpPr>
        <p:spPr>
          <a:xfrm>
            <a:off x="-3913" y="588836"/>
            <a:ext cx="12182653" cy="1354217"/>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600" b="0" i="0" u="none" strike="noStrike" kern="1200" cap="none" spc="0" normalizeH="0" baseline="0" noProof="0" dirty="0" smtClean="0">
                <a:ln>
                  <a:noFill/>
                </a:ln>
                <a:solidFill>
                  <a:prstClr val="black"/>
                </a:solidFill>
                <a:effectLst/>
                <a:uLnTx/>
                <a:uFillTx/>
                <a:latin typeface="Calibri" panose="020F0502020204030204"/>
                <a:ea typeface="+mn-ea"/>
                <a:cs typeface="+mn-cs"/>
              </a:rPr>
              <a:t>TOLNet mobile </a:t>
            </a:r>
            <a:r>
              <a:rPr kumimoji="0" lang="en-US" sz="1600" b="0" i="0" u="none" strike="noStrike" kern="1200" cap="none" spc="0" normalizeH="0" baseline="0" noProof="0" dirty="0" err="1" smtClean="0">
                <a:ln>
                  <a:noFill/>
                </a:ln>
                <a:solidFill>
                  <a:prstClr val="black"/>
                </a:solidFill>
                <a:effectLst/>
                <a:uLnTx/>
                <a:uFillTx/>
                <a:latin typeface="Calibri" panose="020F0502020204030204"/>
                <a:ea typeface="+mn-ea"/>
                <a:cs typeface="+mn-cs"/>
              </a:rPr>
              <a:t>lidar</a:t>
            </a:r>
            <a:r>
              <a:rPr kumimoji="0" lang="en-US" sz="1600" b="0" i="0" u="none" strike="noStrike" kern="1200" cap="none" spc="0" normalizeH="0" baseline="0" noProof="0" dirty="0" smtClean="0">
                <a:ln>
                  <a:noFill/>
                </a:ln>
                <a:solidFill>
                  <a:prstClr val="black"/>
                </a:solidFill>
                <a:effectLst/>
                <a:uLnTx/>
                <a:uFillTx/>
                <a:latin typeface="Calibri" panose="020F0502020204030204"/>
                <a:ea typeface="+mn-ea"/>
                <a:cs typeface="+mn-cs"/>
              </a:rPr>
              <a:t> O</a:t>
            </a:r>
            <a:r>
              <a:rPr kumimoji="0" lang="en-US" sz="1600" b="0" i="0" u="none" strike="noStrike" kern="1200" cap="none" spc="0" normalizeH="0" baseline="-25000" noProof="0" dirty="0" smtClean="0">
                <a:ln>
                  <a:noFill/>
                </a:ln>
                <a:solidFill>
                  <a:prstClr val="black"/>
                </a:solidFill>
                <a:effectLst/>
                <a:uLnTx/>
                <a:uFillTx/>
                <a:latin typeface="Calibri" panose="020F0502020204030204"/>
                <a:ea typeface="+mn-ea"/>
                <a:cs typeface="+mn-cs"/>
              </a:rPr>
              <a:t>3</a:t>
            </a:r>
            <a:r>
              <a:rPr kumimoji="0" lang="en-US" sz="1600" b="0" i="0" u="none" strike="noStrike" kern="1200" cap="none" spc="0" normalizeH="0" baseline="0" noProof="0" dirty="0" smtClean="0">
                <a:ln>
                  <a:noFill/>
                </a:ln>
                <a:solidFill>
                  <a:prstClr val="black"/>
                </a:solidFill>
                <a:effectLst/>
                <a:uLnTx/>
                <a:uFillTx/>
                <a:latin typeface="Calibri" panose="020F0502020204030204"/>
                <a:ea typeface="+mn-ea"/>
                <a:cs typeface="+mn-cs"/>
              </a:rPr>
              <a:t> and aerosol products suggest horizontal gradients in PBL due to local fire burns. The air quality impact from local agriculture fires can be addressed by high-resolution TEMPO products.</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600" b="0" i="0" u="none" strike="noStrike" kern="1200" cap="none" spc="0" normalizeH="0" baseline="0" noProof="0" dirty="0" smtClean="0">
                <a:ln>
                  <a:noFill/>
                </a:ln>
                <a:solidFill>
                  <a:prstClr val="black"/>
                </a:solidFill>
                <a:effectLst/>
                <a:uLnTx/>
                <a:uFillTx/>
                <a:latin typeface="Calibri" panose="020F0502020204030204"/>
                <a:ea typeface="+mn-ea"/>
                <a:cs typeface="+mn-cs"/>
              </a:rPr>
              <a:t>PBL </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dynamics strongly influence the surface impact of PBL ozone and aerosol </a:t>
            </a:r>
            <a:r>
              <a:rPr kumimoji="0" lang="en-US" sz="1600" b="0" i="0" u="none" strike="noStrike" kern="1200" cap="none" spc="0" normalizeH="0" baseline="0" noProof="0" dirty="0" smtClean="0">
                <a:ln>
                  <a:noFill/>
                </a:ln>
                <a:solidFill>
                  <a:prstClr val="black"/>
                </a:solidFill>
                <a:effectLst/>
                <a:uLnTx/>
                <a:uFillTx/>
                <a:latin typeface="Calibri" panose="020F0502020204030204"/>
                <a:ea typeface="+mn-ea"/>
                <a:cs typeface="+mn-cs"/>
              </a:rPr>
              <a:t>concentrations.</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600" b="0" i="0" u="none" strike="noStrike" kern="1200" cap="none" spc="0" normalizeH="0" baseline="0" noProof="0" dirty="0" smtClean="0">
                <a:ln>
                  <a:noFill/>
                </a:ln>
                <a:solidFill>
                  <a:prstClr val="black"/>
                </a:solidFill>
                <a:effectLst/>
                <a:uLnTx/>
                <a:uFillTx/>
                <a:latin typeface="Calibri" panose="020F0502020204030204"/>
                <a:ea typeface="+mn-ea"/>
                <a:cs typeface="+mn-cs"/>
              </a:rPr>
              <a:t>Interpretation </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of </a:t>
            </a:r>
            <a:r>
              <a:rPr kumimoji="0" lang="en-US" sz="1600" b="0" i="0" u="none" strike="noStrike" kern="1200" cap="none" spc="0" normalizeH="0" baseline="0" noProof="0" dirty="0" smtClean="0">
                <a:ln>
                  <a:noFill/>
                </a:ln>
                <a:solidFill>
                  <a:prstClr val="black"/>
                </a:solidFill>
                <a:effectLst/>
                <a:uLnTx/>
                <a:uFillTx/>
                <a:latin typeface="Calibri" panose="020F0502020204030204"/>
                <a:ea typeface="+mn-ea"/>
                <a:cs typeface="+mn-cs"/>
              </a:rPr>
              <a:t>the relationship between TEMPO </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PBL O</a:t>
            </a:r>
            <a:r>
              <a:rPr kumimoji="0" lang="en-US" sz="1600" b="0" i="0" u="none" strike="noStrike" kern="1200" cap="none" spc="0" normalizeH="0" baseline="-25000" noProof="0" dirty="0">
                <a:ln>
                  <a:noFill/>
                </a:ln>
                <a:solidFill>
                  <a:prstClr val="black"/>
                </a:solidFill>
                <a:effectLst/>
                <a:uLnTx/>
                <a:uFillTx/>
                <a:latin typeface="Calibri" panose="020F0502020204030204"/>
                <a:ea typeface="+mn-ea"/>
                <a:cs typeface="+mn-cs"/>
              </a:rPr>
              <a:t>3</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600" b="0" i="0" u="none" strike="noStrike" kern="1200" cap="none" spc="0" normalizeH="0" baseline="0" noProof="0" dirty="0" smtClean="0">
                <a:ln>
                  <a:noFill/>
                </a:ln>
                <a:solidFill>
                  <a:prstClr val="black"/>
                </a:solidFill>
                <a:effectLst/>
                <a:uLnTx/>
                <a:uFillTx/>
                <a:latin typeface="Calibri" panose="020F0502020204030204"/>
                <a:ea typeface="+mn-ea"/>
                <a:cs typeface="+mn-cs"/>
              </a:rPr>
              <a:t>retrievals and </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surface O</a:t>
            </a:r>
            <a:r>
              <a:rPr kumimoji="0" lang="en-US" sz="1600" b="0" i="0" u="none" strike="noStrike" kern="1200" cap="none" spc="0" normalizeH="0" baseline="-25000" noProof="0" dirty="0">
                <a:ln>
                  <a:noFill/>
                </a:ln>
                <a:solidFill>
                  <a:prstClr val="black"/>
                </a:solidFill>
                <a:effectLst/>
                <a:uLnTx/>
                <a:uFillTx/>
                <a:latin typeface="Calibri" panose="020F0502020204030204"/>
                <a:ea typeface="+mn-ea"/>
                <a:cs typeface="+mn-cs"/>
              </a:rPr>
              <a:t>3</a:t>
            </a:r>
            <a:r>
              <a:rPr kumimoji="0" lang="en-US" sz="1600" b="0" i="0" u="none" strike="noStrike" kern="1200" cap="none" spc="0" normalizeH="0" baseline="0" noProof="0" dirty="0" smtClean="0">
                <a:ln>
                  <a:noFill/>
                </a:ln>
                <a:solidFill>
                  <a:prstClr val="black"/>
                </a:solidFill>
                <a:effectLst/>
                <a:uLnTx/>
                <a:uFillTx/>
                <a:latin typeface="Calibri" panose="020F0502020204030204"/>
                <a:ea typeface="+mn-ea"/>
                <a:cs typeface="+mn-cs"/>
              </a:rPr>
              <a:t> </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will require significant correlative study.</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4" name="TextBox 73"/>
          <p:cNvSpPr txBox="1"/>
          <p:nvPr/>
        </p:nvSpPr>
        <p:spPr>
          <a:xfrm>
            <a:off x="7970638" y="151665"/>
            <a:ext cx="4289188"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smtClean="0">
                <a:ln>
                  <a:noFill/>
                </a:ln>
                <a:solidFill>
                  <a:prstClr val="black"/>
                </a:solidFill>
                <a:effectLst/>
                <a:uLnTx/>
                <a:uFillTx/>
                <a:latin typeface="Calibri" panose="020F0502020204030204"/>
                <a:ea typeface="+mn-ea"/>
                <a:cs typeface="+mn-cs"/>
              </a:rPr>
              <a:t>M Newchurch, S Kuang, T McKinney, D Stevenson</a:t>
            </a:r>
            <a:endParaRPr kumimoji="0" lang="en-US" sz="1600" b="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45" name="Picture 1">
            <a:extLst>
              <a:ext uri="{FF2B5EF4-FFF2-40B4-BE49-F238E27FC236}">
                <a16:creationId xmlns:a16="http://schemas.microsoft.com/office/drawing/2014/main" id="{58093212-24B8-7C41-B7C7-C38B191B4E5F}"/>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r="73486"/>
          <a:stretch/>
        </p:blipFill>
        <p:spPr bwMode="auto">
          <a:xfrm>
            <a:off x="11400321" y="1038797"/>
            <a:ext cx="778419" cy="73397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507694" y="4426694"/>
            <a:ext cx="877228" cy="276999"/>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Calibri" panose="020F0502020204030204"/>
                <a:ea typeface="+mn-ea"/>
                <a:cs typeface="+mn-cs"/>
              </a:rPr>
              <a:t>Time (UTC)</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13" name="Straight Arrow Connector 12"/>
          <p:cNvCxnSpPr/>
          <p:nvPr/>
        </p:nvCxnSpPr>
        <p:spPr>
          <a:xfrm flipH="1">
            <a:off x="1" y="4224696"/>
            <a:ext cx="2594678" cy="53331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9611140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9135" y="2191"/>
            <a:ext cx="975455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Steep Horizontal </a:t>
            </a:r>
            <a:r>
              <a:rPr kumimoji="0" lang="en-US" sz="2800" b="0" i="0" u="none" strike="noStrike" kern="1200" cap="none" spc="0" normalizeH="0" baseline="0" noProof="0" dirty="0" smtClean="0">
                <a:ln>
                  <a:noFill/>
                </a:ln>
                <a:solidFill>
                  <a:prstClr val="black"/>
                </a:solidFill>
                <a:effectLst/>
                <a:uLnTx/>
                <a:uFillTx/>
                <a:latin typeface="Calibri" panose="020F0502020204030204"/>
                <a:ea typeface="+mn-ea"/>
                <a:cs typeface="+mn-cs"/>
              </a:rPr>
              <a:t>Ozone and Aerosol Gradients due </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to </a:t>
            </a:r>
            <a:r>
              <a:rPr kumimoji="0" lang="en-US" sz="2800" b="0" i="0" u="none" strike="noStrike" kern="1200" cap="none" spc="0" normalizeH="0" baseline="0" noProof="0" dirty="0" smtClean="0">
                <a:ln>
                  <a:noFill/>
                </a:ln>
                <a:solidFill>
                  <a:prstClr val="black"/>
                </a:solidFill>
                <a:effectLst/>
                <a:uLnTx/>
                <a:uFillTx/>
                <a:latin typeface="Calibri" panose="020F0502020204030204"/>
                <a:ea typeface="+mn-ea"/>
                <a:cs typeface="+mn-cs"/>
              </a:rPr>
              <a:t>Sea Breeze</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6" name="Picture 15"/>
          <p:cNvPicPr>
            <a:picLocks noChangeAspect="1"/>
          </p:cNvPicPr>
          <p:nvPr/>
        </p:nvPicPr>
        <p:blipFill>
          <a:blip r:embed="rId5"/>
          <a:stretch>
            <a:fillRect/>
          </a:stretch>
        </p:blipFill>
        <p:spPr>
          <a:xfrm>
            <a:off x="8551922" y="5022217"/>
            <a:ext cx="3590976" cy="1834319"/>
          </a:xfrm>
          <a:prstGeom prst="rect">
            <a:avLst/>
          </a:prstGeom>
        </p:spPr>
      </p:pic>
      <p:cxnSp>
        <p:nvCxnSpPr>
          <p:cNvPr id="5" name="Straight Arrow Connector 4"/>
          <p:cNvCxnSpPr/>
          <p:nvPr/>
        </p:nvCxnSpPr>
        <p:spPr>
          <a:xfrm flipV="1">
            <a:off x="9275464" y="6430810"/>
            <a:ext cx="166929" cy="198147"/>
          </a:xfrm>
          <a:prstGeom prst="straightConnector1">
            <a:avLst/>
          </a:prstGeom>
          <a:ln w="1905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a:off x="10542973" y="5779835"/>
            <a:ext cx="196801" cy="461152"/>
          </a:xfrm>
          <a:prstGeom prst="straightConnector1">
            <a:avLst/>
          </a:prstGeom>
          <a:ln w="1905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10078513" y="5540504"/>
            <a:ext cx="847861"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smtClean="0">
                <a:ln>
                  <a:noFill/>
                </a:ln>
                <a:solidFill>
                  <a:prstClr val="black"/>
                </a:solidFill>
                <a:effectLst/>
                <a:uLnTx/>
                <a:uFillTx/>
                <a:latin typeface="Calibri" panose="020F0502020204030204"/>
                <a:ea typeface="+mn-ea"/>
                <a:cs typeface="+mn-cs"/>
              </a:rPr>
              <a:t>SeaRey</a:t>
            </a:r>
            <a:r>
              <a:rPr kumimoji="0" lang="en-US" sz="1200" b="0" i="0" u="none" strike="noStrike" kern="1200" cap="none" spc="0" normalizeH="0" baseline="0" noProof="0" dirty="0" smtClean="0">
                <a:ln>
                  <a:noFill/>
                </a:ln>
                <a:solidFill>
                  <a:prstClr val="black"/>
                </a:solidFill>
                <a:effectLst/>
                <a:uLnTx/>
                <a:uFillTx/>
                <a:latin typeface="Calibri" panose="020F0502020204030204"/>
                <a:ea typeface="+mn-ea"/>
                <a:cs typeface="+mn-cs"/>
              </a:rPr>
              <a:t> O</a:t>
            </a:r>
            <a:r>
              <a:rPr kumimoji="0" lang="en-US" sz="1200" b="0" i="0" u="none" strike="noStrike" kern="1200" cap="none" spc="0" normalizeH="0" baseline="-25000" noProof="0" dirty="0" smtClean="0">
                <a:ln>
                  <a:noFill/>
                </a:ln>
                <a:solidFill>
                  <a:prstClr val="black"/>
                </a:solidFill>
                <a:effectLst/>
                <a:uLnTx/>
                <a:uFillTx/>
                <a:latin typeface="Calibri" panose="020F0502020204030204"/>
                <a:ea typeface="+mn-ea"/>
                <a:cs typeface="+mn-cs"/>
              </a:rPr>
              <a:t>3</a:t>
            </a:r>
            <a:endParaRPr kumimoji="0" lang="en-US" sz="1200" b="0" i="0" u="none" strike="noStrike" kern="1200" cap="none" spc="0" normalizeH="0" baseline="-25000" noProof="0" dirty="0">
              <a:ln>
                <a:noFill/>
              </a:ln>
              <a:solidFill>
                <a:prstClr val="black"/>
              </a:solidFill>
              <a:effectLst/>
              <a:uLnTx/>
              <a:uFillTx/>
              <a:latin typeface="Calibri" panose="020F0502020204030204"/>
              <a:ea typeface="+mn-ea"/>
              <a:cs typeface="+mn-cs"/>
            </a:endParaRPr>
          </a:p>
        </p:txBody>
      </p:sp>
      <p:sp>
        <p:nvSpPr>
          <p:cNvPr id="6" name="TextBox 5"/>
          <p:cNvSpPr txBox="1"/>
          <p:nvPr/>
        </p:nvSpPr>
        <p:spPr>
          <a:xfrm>
            <a:off x="8856824" y="6554827"/>
            <a:ext cx="837280"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Calibri" panose="020F0502020204030204"/>
                <a:ea typeface="+mn-ea"/>
                <a:cs typeface="+mn-cs"/>
              </a:rPr>
              <a:t>Surface O</a:t>
            </a:r>
            <a:r>
              <a:rPr kumimoji="0" lang="en-US" sz="1200" b="0" i="0" u="none" strike="noStrike" kern="1200" cap="none" spc="0" normalizeH="0" baseline="-25000" noProof="0" dirty="0" smtClean="0">
                <a:ln>
                  <a:noFill/>
                </a:ln>
                <a:solidFill>
                  <a:prstClr val="black"/>
                </a:solidFill>
                <a:effectLst/>
                <a:uLnTx/>
                <a:uFillTx/>
                <a:latin typeface="Calibri" panose="020F0502020204030204"/>
                <a:ea typeface="+mn-ea"/>
                <a:cs typeface="+mn-cs"/>
              </a:rPr>
              <a:t>3</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3" name="Picture 1">
            <a:extLst>
              <a:ext uri="{FF2B5EF4-FFF2-40B4-BE49-F238E27FC236}">
                <a16:creationId xmlns:a16="http://schemas.microsoft.com/office/drawing/2014/main" id="{58093212-24B8-7C41-B7C7-C38B191B4E5F}"/>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r="73486"/>
          <a:stretch/>
        </p:blipFill>
        <p:spPr bwMode="auto">
          <a:xfrm>
            <a:off x="11413579" y="10174"/>
            <a:ext cx="778419" cy="733972"/>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55"/>
          <p:cNvPicPr>
            <a:picLocks noChangeAspect="1"/>
          </p:cNvPicPr>
          <p:nvPr/>
        </p:nvPicPr>
        <p:blipFill>
          <a:blip r:embed="rId7"/>
          <a:stretch>
            <a:fillRect/>
          </a:stretch>
        </p:blipFill>
        <p:spPr>
          <a:xfrm>
            <a:off x="0" y="2649057"/>
            <a:ext cx="7935402" cy="2103082"/>
          </a:xfrm>
          <a:prstGeom prst="rect">
            <a:avLst/>
          </a:prstGeom>
        </p:spPr>
      </p:pic>
      <p:sp>
        <p:nvSpPr>
          <p:cNvPr id="57" name="TextBox 56"/>
          <p:cNvSpPr txBox="1"/>
          <p:nvPr/>
        </p:nvSpPr>
        <p:spPr>
          <a:xfrm>
            <a:off x="0" y="2649057"/>
            <a:ext cx="4821384"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smtClean="0">
                <a:ln>
                  <a:noFill/>
                </a:ln>
                <a:solidFill>
                  <a:prstClr val="white"/>
                </a:solidFill>
                <a:effectLst/>
                <a:uLnTx/>
                <a:uFillTx/>
                <a:latin typeface="Calibri" panose="020F0502020204030204"/>
                <a:ea typeface="+mn-ea"/>
                <a:cs typeface="+mn-cs"/>
              </a:rPr>
              <a:t>SeaRey</a:t>
            </a:r>
            <a:r>
              <a:rPr kumimoji="0" lang="en-US" sz="2000" b="0" i="0" u="none" strike="noStrike" kern="1200" cap="none" spc="0" normalizeH="0" baseline="0" noProof="0" dirty="0" smtClean="0">
                <a:ln>
                  <a:noFill/>
                </a:ln>
                <a:solidFill>
                  <a:prstClr val="white"/>
                </a:solidFill>
                <a:effectLst/>
                <a:uLnTx/>
                <a:uFillTx/>
                <a:latin typeface="Calibri" panose="020F0502020204030204"/>
                <a:ea typeface="+mn-ea"/>
                <a:cs typeface="+mn-cs"/>
              </a:rPr>
              <a:t> PM2.5, </a:t>
            </a: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Dauphin Island, AL, </a:t>
            </a:r>
            <a:r>
              <a:rPr kumimoji="0" lang="en-US" sz="2000" b="0" i="0" u="none" strike="noStrike" kern="1200" cap="none" spc="0" normalizeH="0" baseline="0" noProof="0" dirty="0" smtClean="0">
                <a:ln>
                  <a:noFill/>
                </a:ln>
                <a:solidFill>
                  <a:prstClr val="white"/>
                </a:solidFill>
                <a:effectLst/>
                <a:uLnTx/>
                <a:uFillTx/>
                <a:latin typeface="Calibri" panose="020F0502020204030204"/>
                <a:ea typeface="+mn-ea"/>
                <a:cs typeface="+mn-cs"/>
              </a:rPr>
              <a:t>7/8/2022</a:t>
            </a:r>
            <a:endPar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60" name="Straight Connector 59"/>
          <p:cNvCxnSpPr/>
          <p:nvPr/>
        </p:nvCxnSpPr>
        <p:spPr>
          <a:xfrm>
            <a:off x="1452388" y="4638873"/>
            <a:ext cx="1022298" cy="1109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a:off x="1450948" y="4594075"/>
            <a:ext cx="1250" cy="55894"/>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a:off x="2461039" y="4598739"/>
            <a:ext cx="1440" cy="59871"/>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63" name="TextBox 62"/>
          <p:cNvSpPr txBox="1"/>
          <p:nvPr/>
        </p:nvSpPr>
        <p:spPr>
          <a:xfrm flipH="1">
            <a:off x="1698985" y="4403436"/>
            <a:ext cx="749847"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white"/>
                </a:solidFill>
                <a:effectLst/>
                <a:uLnTx/>
                <a:uFillTx/>
                <a:latin typeface="Calibri" panose="020F0502020204030204"/>
                <a:ea typeface="+mn-ea"/>
                <a:cs typeface="+mn-cs"/>
              </a:rPr>
              <a:t>5km</a:t>
            </a:r>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5" name="TextBox 64"/>
          <p:cNvSpPr txBox="1"/>
          <p:nvPr/>
        </p:nvSpPr>
        <p:spPr>
          <a:xfrm rot="20547841">
            <a:off x="430282" y="3936256"/>
            <a:ext cx="510613" cy="246221"/>
          </a:xfrm>
          <a:prstGeom prst="rect">
            <a:avLst/>
          </a:prstGeom>
          <a:noFill/>
          <a:ln w="28575">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smtClean="0">
                <a:ln>
                  <a:noFill/>
                </a:ln>
                <a:solidFill>
                  <a:prstClr val="white"/>
                </a:solidFill>
                <a:effectLst/>
                <a:uLnTx/>
                <a:uFillTx/>
                <a:latin typeface="Calibri" panose="020F0502020204030204"/>
                <a:ea typeface="+mn-ea"/>
                <a:cs typeface="+mn-cs"/>
              </a:rPr>
              <a:t>0km</a:t>
            </a:r>
            <a:endParaRPr kumimoji="0" lang="en-US" sz="1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66" name="Straight Connector 65"/>
          <p:cNvCxnSpPr/>
          <p:nvPr/>
        </p:nvCxnSpPr>
        <p:spPr>
          <a:xfrm rot="19979659">
            <a:off x="682397" y="3286519"/>
            <a:ext cx="82289" cy="5699"/>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7" name="Straight Arrow Connector 66"/>
          <p:cNvCxnSpPr/>
          <p:nvPr/>
        </p:nvCxnSpPr>
        <p:spPr>
          <a:xfrm flipH="1" flipV="1">
            <a:off x="631197" y="3029095"/>
            <a:ext cx="184689" cy="1024355"/>
          </a:xfrm>
          <a:prstGeom prst="straightConnector1">
            <a:avLst/>
          </a:prstGeom>
          <a:ln w="19050">
            <a:solidFill>
              <a:schemeClr val="bg1"/>
            </a:solidFill>
            <a:headEnd type="none" w="med" len="sm"/>
            <a:tailEnd type="arrow" w="sm" len="sm"/>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rot="19979659">
            <a:off x="806065" y="4022425"/>
            <a:ext cx="82751" cy="3827"/>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69" name="TextBox 68"/>
          <p:cNvSpPr txBox="1"/>
          <p:nvPr/>
        </p:nvSpPr>
        <p:spPr>
          <a:xfrm rot="20547841">
            <a:off x="217651" y="3225551"/>
            <a:ext cx="592404" cy="246221"/>
          </a:xfrm>
          <a:prstGeom prst="rect">
            <a:avLst/>
          </a:prstGeom>
          <a:noFill/>
          <a:ln w="28575">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smtClean="0">
                <a:ln>
                  <a:noFill/>
                </a:ln>
                <a:solidFill>
                  <a:prstClr val="white"/>
                </a:solidFill>
                <a:effectLst/>
                <a:uLnTx/>
                <a:uFillTx/>
                <a:latin typeface="Calibri" panose="020F0502020204030204"/>
                <a:ea typeface="+mn-ea"/>
                <a:cs typeface="+mn-cs"/>
              </a:rPr>
              <a:t>0.5km</a:t>
            </a:r>
            <a:endParaRPr kumimoji="0" lang="en-US" sz="1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70" name="SeaRey_O3_20220708">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8139243" y="2652499"/>
            <a:ext cx="4052757" cy="2279676"/>
          </a:xfrm>
          <a:prstGeom prst="rect">
            <a:avLst/>
          </a:prstGeom>
        </p:spPr>
      </p:pic>
      <p:sp>
        <p:nvSpPr>
          <p:cNvPr id="18" name="TextBox 17"/>
          <p:cNvSpPr txBox="1"/>
          <p:nvPr/>
        </p:nvSpPr>
        <p:spPr>
          <a:xfrm>
            <a:off x="8778187" y="5204548"/>
            <a:ext cx="93166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Calibri" panose="020F0502020204030204"/>
                <a:ea typeface="+mn-ea"/>
                <a:cs typeface="+mn-cs"/>
              </a:rPr>
              <a:t>Lidar O</a:t>
            </a:r>
            <a:r>
              <a:rPr kumimoji="0" lang="en-US" sz="1800" b="0" i="0" u="none" strike="noStrike" kern="1200" cap="none" spc="0" normalizeH="0" baseline="-25000" noProof="0" dirty="0" smtClean="0">
                <a:ln>
                  <a:noFill/>
                </a:ln>
                <a:solidFill>
                  <a:prstClr val="black"/>
                </a:solidFill>
                <a:effectLst/>
                <a:uLnTx/>
                <a:uFillTx/>
                <a:latin typeface="Calibri" panose="020F0502020204030204"/>
                <a:ea typeface="+mn-ea"/>
                <a:cs typeface="+mn-cs"/>
              </a:rPr>
              <a:t>3</a:t>
            </a:r>
            <a:endParaRPr kumimoji="0" lang="en-US" sz="1800" b="0" i="0" u="none" strike="noStrike" kern="1200" cap="none" spc="0" normalizeH="0" baseline="-25000" noProof="0" dirty="0">
              <a:ln>
                <a:noFill/>
              </a:ln>
              <a:solidFill>
                <a:prstClr val="black"/>
              </a:solidFill>
              <a:effectLst/>
              <a:uLnTx/>
              <a:uFillTx/>
              <a:latin typeface="Calibri" panose="020F0502020204030204"/>
              <a:ea typeface="+mn-ea"/>
              <a:cs typeface="+mn-cs"/>
            </a:endParaRPr>
          </a:p>
        </p:txBody>
      </p:sp>
      <p:sp>
        <p:nvSpPr>
          <p:cNvPr id="44" name="TextBox 43"/>
          <p:cNvSpPr txBox="1"/>
          <p:nvPr/>
        </p:nvSpPr>
        <p:spPr>
          <a:xfrm>
            <a:off x="8087094" y="2613849"/>
            <a:ext cx="120988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smtClean="0">
                <a:ln>
                  <a:noFill/>
                </a:ln>
                <a:solidFill>
                  <a:prstClr val="white"/>
                </a:solidFill>
                <a:effectLst/>
                <a:uLnTx/>
                <a:uFillTx/>
                <a:latin typeface="Calibri" panose="020F0502020204030204"/>
                <a:ea typeface="+mn-ea"/>
                <a:cs typeface="+mn-cs"/>
              </a:rPr>
              <a:t>SeaRey</a:t>
            </a: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 O</a:t>
            </a:r>
            <a:r>
              <a:rPr kumimoji="0" lang="en-US" sz="1800" b="0" i="0" u="none" strike="noStrike" kern="1200" cap="none" spc="0" normalizeH="0" baseline="-25000" noProof="0" dirty="0" smtClean="0">
                <a:ln>
                  <a:noFill/>
                </a:ln>
                <a:solidFill>
                  <a:prstClr val="white"/>
                </a:solidFill>
                <a:effectLst/>
                <a:uLnTx/>
                <a:uFillTx/>
                <a:latin typeface="Calibri" panose="020F0502020204030204"/>
                <a:ea typeface="+mn-ea"/>
                <a:cs typeface="+mn-cs"/>
              </a:rPr>
              <a:t>3 </a:t>
            </a:r>
            <a:endParaRPr kumimoji="0" lang="en-US" sz="1800" b="0" i="0" u="none" strike="noStrike" kern="1200" cap="none" spc="0" normalizeH="0" baseline="-25000" noProof="0" dirty="0">
              <a:ln>
                <a:noFill/>
              </a:ln>
              <a:solidFill>
                <a:prstClr val="white"/>
              </a:solidFill>
              <a:effectLst/>
              <a:uLnTx/>
              <a:uFillTx/>
              <a:latin typeface="Calibri" panose="020F0502020204030204"/>
              <a:ea typeface="+mn-ea"/>
              <a:cs typeface="+mn-cs"/>
            </a:endParaRPr>
          </a:p>
        </p:txBody>
      </p:sp>
      <p:pic>
        <p:nvPicPr>
          <p:cNvPr id="2" name="Picture 1"/>
          <p:cNvPicPr>
            <a:picLocks noChangeAspect="1"/>
          </p:cNvPicPr>
          <p:nvPr/>
        </p:nvPicPr>
        <p:blipFill>
          <a:blip r:embed="rId9"/>
          <a:stretch>
            <a:fillRect/>
          </a:stretch>
        </p:blipFill>
        <p:spPr>
          <a:xfrm>
            <a:off x="7581255" y="2975674"/>
            <a:ext cx="414050" cy="1798978"/>
          </a:xfrm>
          <a:prstGeom prst="rect">
            <a:avLst/>
          </a:prstGeom>
        </p:spPr>
      </p:pic>
      <p:sp>
        <p:nvSpPr>
          <p:cNvPr id="71" name="TextBox 70"/>
          <p:cNvSpPr txBox="1"/>
          <p:nvPr/>
        </p:nvSpPr>
        <p:spPr>
          <a:xfrm>
            <a:off x="7280385" y="2722154"/>
            <a:ext cx="756938" cy="2539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smtClean="0">
                <a:ln>
                  <a:noFill/>
                </a:ln>
                <a:solidFill>
                  <a:prstClr val="white"/>
                </a:solidFill>
                <a:effectLst/>
                <a:uLnTx/>
                <a:uFillTx/>
                <a:latin typeface="Calibri" panose="020F0502020204030204"/>
                <a:ea typeface="+mn-ea"/>
                <a:cs typeface="+mn-cs"/>
              </a:rPr>
              <a:t>x</a:t>
            </a:r>
            <a:r>
              <a:rPr kumimoji="0" lang="en-US" sz="1050" b="0" i="0" u="none" strike="noStrike" kern="1200" cap="none" spc="0" normalizeH="0" baseline="0" noProof="0" dirty="0">
                <a:ln>
                  <a:noFill/>
                </a:ln>
                <a:solidFill>
                  <a:prstClr val="white"/>
                </a:solidFill>
                <a:effectLst/>
                <a:uLnTx/>
                <a:uFillTx/>
                <a:latin typeface="Calibri" panose="020F0502020204030204"/>
                <a:ea typeface="+mn-ea"/>
                <a:cs typeface="+mn-cs"/>
              </a:rPr>
              <a:t>1</a:t>
            </a:r>
            <a:r>
              <a:rPr kumimoji="0" lang="en-US" sz="1050" b="0" i="0" u="none" strike="noStrike" kern="1200" cap="none" spc="0" normalizeH="0" baseline="0" noProof="0" dirty="0" smtClean="0">
                <a:ln>
                  <a:noFill/>
                </a:ln>
                <a:solidFill>
                  <a:prstClr val="white"/>
                </a:solidFill>
                <a:effectLst/>
                <a:uLnTx/>
                <a:uFillTx/>
                <a:latin typeface="Calibri" panose="020F0502020204030204"/>
                <a:ea typeface="+mn-ea"/>
                <a:cs typeface="+mn-cs"/>
              </a:rPr>
              <a:t>0</a:t>
            </a:r>
            <a:r>
              <a:rPr kumimoji="0" lang="en-US" sz="1050" b="0" i="0" u="none" strike="noStrike" kern="1200" cap="none" spc="0" normalizeH="0" baseline="30000" noProof="0" dirty="0" smtClean="0">
                <a:ln>
                  <a:noFill/>
                </a:ln>
                <a:solidFill>
                  <a:prstClr val="white"/>
                </a:solidFill>
                <a:effectLst/>
                <a:uLnTx/>
                <a:uFillTx/>
                <a:latin typeface="Calibri" panose="020F0502020204030204"/>
                <a:ea typeface="+mn-ea"/>
                <a:cs typeface="+mn-cs"/>
              </a:rPr>
              <a:t> </a:t>
            </a:r>
            <a:r>
              <a:rPr kumimoji="0" lang="en-US" sz="1050" b="0" i="0" u="none" strike="noStrike" kern="1200" cap="none" spc="0" normalizeH="0" baseline="0" noProof="0" dirty="0" smtClean="0">
                <a:ln>
                  <a:noFill/>
                </a:ln>
                <a:solidFill>
                  <a:prstClr val="white"/>
                </a:solidFill>
                <a:effectLst/>
                <a:uLnTx/>
                <a:uFillTx/>
                <a:latin typeface="Calibri" panose="020F0502020204030204"/>
                <a:ea typeface="+mn-ea"/>
                <a:cs typeface="+mn-cs"/>
              </a:rPr>
              <a:t>µg m</a:t>
            </a:r>
            <a:r>
              <a:rPr kumimoji="0" lang="en-US" sz="1050" b="0" i="0" u="none" strike="noStrike" kern="1200" cap="none" spc="0" normalizeH="0" baseline="30000" noProof="0" dirty="0" smtClean="0">
                <a:ln>
                  <a:noFill/>
                </a:ln>
                <a:solidFill>
                  <a:prstClr val="white"/>
                </a:solidFill>
                <a:effectLst/>
                <a:uLnTx/>
                <a:uFillTx/>
                <a:latin typeface="Calibri" panose="020F0502020204030204"/>
                <a:ea typeface="+mn-ea"/>
                <a:cs typeface="+mn-cs"/>
              </a:rPr>
              <a:t>-3</a:t>
            </a:r>
            <a:endParaRPr kumimoji="0" lang="en-US" sz="10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TextBox 2"/>
          <p:cNvSpPr txBox="1"/>
          <p:nvPr/>
        </p:nvSpPr>
        <p:spPr>
          <a:xfrm>
            <a:off x="19819" y="869844"/>
            <a:ext cx="12122863" cy="1354217"/>
          </a:xfrm>
          <a:prstGeom prst="rect">
            <a:avLst/>
          </a:prstGeom>
          <a:noFill/>
        </p:spPr>
        <p:txBody>
          <a:bodyPr wrap="square" rtlCol="0">
            <a:spAutoFit/>
          </a:bodyPr>
          <a:lstStyle/>
          <a:p>
            <a:pPr marL="342900" marR="0" lvl="0" indent="-342900" algn="just" defTabSz="914400" rtl="0" eaLnBrk="1" fontAlgn="auto" latinLnBrk="0" hangingPunct="1">
              <a:lnSpc>
                <a:spcPct val="100000"/>
              </a:lnSpc>
              <a:spcBef>
                <a:spcPts val="0"/>
              </a:spcBef>
              <a:spcAft>
                <a:spcPts val="0"/>
              </a:spcAft>
              <a:buClrTx/>
              <a:buSzTx/>
              <a:buFont typeface="+mj-lt"/>
              <a:buAutoNum type="arabicPeriod"/>
              <a:tabLst/>
              <a:defRPr/>
            </a:pPr>
            <a:r>
              <a:rPr kumimoji="0" lang="en-US" sz="1600" b="0" i="0" u="none" strike="noStrike" kern="1200" cap="none" spc="0" normalizeH="0" baseline="0" noProof="0" dirty="0" smtClean="0">
                <a:ln>
                  <a:noFill/>
                </a:ln>
                <a:solidFill>
                  <a:prstClr val="black"/>
                </a:solidFill>
                <a:effectLst/>
                <a:uLnTx/>
                <a:uFillTx/>
                <a:latin typeface="Calibri" panose="020F0502020204030204"/>
                <a:ea typeface="+mn-ea"/>
                <a:cs typeface="+mn-cs"/>
              </a:rPr>
              <a:t>Air </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pollutant removal and enhancement due to sea/gulf breeze </a:t>
            </a:r>
            <a:r>
              <a:rPr kumimoji="0" lang="en-US" sz="1600" b="0" i="0" u="none" strike="noStrike" kern="1200" cap="none" spc="0" normalizeH="0" baseline="0" noProof="0" dirty="0" smtClean="0">
                <a:ln>
                  <a:noFill/>
                </a:ln>
                <a:solidFill>
                  <a:prstClr val="black"/>
                </a:solidFill>
                <a:effectLst/>
                <a:uLnTx/>
                <a:uFillTx/>
                <a:latin typeface="Calibri" panose="020F0502020204030204"/>
                <a:ea typeface="+mn-ea"/>
                <a:cs typeface="+mn-cs"/>
              </a:rPr>
              <a:t>have </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been observed at coastal sites. We should quantify the ability of TEMPO to measure the steep horizontal gradients resulting from these smaller-than-synoptic-scale processes.</a:t>
            </a:r>
          </a:p>
          <a:p>
            <a:pPr marL="342900" marR="0" lvl="0" indent="-342900" algn="just" defTabSz="914400" rtl="0" eaLnBrk="1" fontAlgn="auto" latinLnBrk="0" hangingPunct="1">
              <a:lnSpc>
                <a:spcPct val="100000"/>
              </a:lnSpc>
              <a:spcBef>
                <a:spcPts val="0"/>
              </a:spcBef>
              <a:spcAft>
                <a:spcPts val="0"/>
              </a:spcAft>
              <a:buClrTx/>
              <a:buSzTx/>
              <a:buFont typeface="+mj-lt"/>
              <a:buAutoNum type="arabicPeriod"/>
              <a:tabLst/>
              <a:defRPr/>
            </a:pPr>
            <a:r>
              <a:rPr kumimoji="0" lang="en-US" sz="1600" b="0" i="0" u="none" strike="noStrike" kern="1200" cap="none" spc="0" normalizeH="0" baseline="0" noProof="0" dirty="0" smtClean="0">
                <a:ln>
                  <a:noFill/>
                </a:ln>
                <a:solidFill>
                  <a:prstClr val="black"/>
                </a:solidFill>
                <a:effectLst/>
                <a:uLnTx/>
                <a:uFillTx/>
                <a:latin typeface="Calibri" panose="020F0502020204030204"/>
                <a:ea typeface="+mn-ea"/>
                <a:cs typeface="+mn-cs"/>
              </a:rPr>
              <a:t>The </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combination of surface instruments, </a:t>
            </a:r>
            <a:r>
              <a:rPr kumimoji="0" lang="en-US" sz="1600" b="0" i="0" u="none" strike="noStrike" kern="1200" cap="none" spc="0" normalizeH="0" baseline="0" noProof="0" dirty="0" err="1">
                <a:ln>
                  <a:noFill/>
                </a:ln>
                <a:solidFill>
                  <a:prstClr val="black"/>
                </a:solidFill>
                <a:effectLst/>
                <a:uLnTx/>
                <a:uFillTx/>
                <a:latin typeface="Calibri" panose="020F0502020204030204"/>
                <a:ea typeface="+mn-ea"/>
                <a:cs typeface="+mn-cs"/>
              </a:rPr>
              <a:t>lidars</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and aircraft measurements </a:t>
            </a:r>
            <a:r>
              <a:rPr kumimoji="0" lang="en-US" sz="1600" b="0" i="0" u="none" strike="noStrike" kern="1200" cap="none" spc="0" normalizeH="0" baseline="0" noProof="0" dirty="0" smtClean="0">
                <a:ln>
                  <a:noFill/>
                </a:ln>
                <a:solidFill>
                  <a:prstClr val="black"/>
                </a:solidFill>
                <a:effectLst/>
                <a:uLnTx/>
                <a:uFillTx/>
                <a:latin typeface="Calibri" panose="020F0502020204030204"/>
                <a:ea typeface="+mn-ea"/>
                <a:cs typeface="+mn-cs"/>
              </a:rPr>
              <a:t>provides </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critical information to assess TEMPO precision, accuracy, and application to air-quality diagnoses and forecasting.</a:t>
            </a:r>
          </a:p>
          <a:p>
            <a:pPr marL="342900" marR="0" lvl="0" indent="-342900" algn="just" defTabSz="914400" rtl="0" eaLnBrk="1" fontAlgn="auto" latinLnBrk="0" hangingPunct="1">
              <a:lnSpc>
                <a:spcPct val="100000"/>
              </a:lnSpc>
              <a:spcBef>
                <a:spcPts val="0"/>
              </a:spcBef>
              <a:spcAft>
                <a:spcPts val="0"/>
              </a:spcAft>
              <a:buClrTx/>
              <a:buSzTx/>
              <a:buFont typeface="+mj-lt"/>
              <a:buAutoNum type="arabicPeriod"/>
              <a:tabLst/>
              <a:defRPr/>
            </a:pPr>
            <a:r>
              <a:rPr kumimoji="0" lang="en-US" sz="1600" b="0" i="0" u="none" strike="noStrike" kern="1200" cap="none" spc="0" normalizeH="0" baseline="0" noProof="0" dirty="0" smtClean="0">
                <a:ln>
                  <a:noFill/>
                </a:ln>
                <a:solidFill>
                  <a:prstClr val="black"/>
                </a:solidFill>
                <a:effectLst/>
                <a:uLnTx/>
                <a:uFillTx/>
                <a:latin typeface="Calibri" panose="020F0502020204030204"/>
                <a:ea typeface="+mn-ea"/>
                <a:cs typeface="+mn-cs"/>
              </a:rPr>
              <a:t>We </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should expect to find steep gradients in many constituents at TEMPO and sub-TEMPO scales</a:t>
            </a:r>
            <a:r>
              <a:rPr kumimoji="0" lang="en-US" sz="1600" b="0" i="0" u="none" strike="noStrike" kern="1200" cap="none" spc="0" normalizeH="0" baseline="0" noProof="0" dirty="0" smtClean="0">
                <a:ln>
                  <a:noFill/>
                </a:ln>
                <a:solidFill>
                  <a:prstClr val="black"/>
                </a:solidFill>
                <a:effectLst/>
                <a:uLnTx/>
                <a:uFillTx/>
                <a:latin typeface="Calibri" panose="020F0502020204030204"/>
                <a:ea typeface="+mn-ea"/>
                <a:cs typeface="+mn-cs"/>
              </a:rPr>
              <a:t>.</a:t>
            </a: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2" name="TextBox 41"/>
          <p:cNvSpPr txBox="1"/>
          <p:nvPr/>
        </p:nvSpPr>
        <p:spPr>
          <a:xfrm>
            <a:off x="2758345" y="436891"/>
            <a:ext cx="4900509"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smtClean="0">
                <a:ln>
                  <a:noFill/>
                </a:ln>
                <a:solidFill>
                  <a:prstClr val="black"/>
                </a:solidFill>
                <a:effectLst/>
                <a:uLnTx/>
                <a:uFillTx/>
                <a:latin typeface="Calibri" panose="020F0502020204030204"/>
                <a:ea typeface="+mn-ea"/>
                <a:cs typeface="+mn-cs"/>
              </a:rPr>
              <a:t>M Newchurch, S Kuang, T McKinney, D Stevenson of UAH</a:t>
            </a:r>
            <a:endParaRPr kumimoji="0" lang="en-US" sz="1600" b="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89" name="Picture 88"/>
          <p:cNvPicPr>
            <a:picLocks noChangeAspect="1"/>
          </p:cNvPicPr>
          <p:nvPr/>
        </p:nvPicPr>
        <p:blipFill>
          <a:blip r:embed="rId10"/>
          <a:stretch>
            <a:fillRect/>
          </a:stretch>
        </p:blipFill>
        <p:spPr>
          <a:xfrm>
            <a:off x="0" y="4766034"/>
            <a:ext cx="7935402" cy="2102939"/>
          </a:xfrm>
          <a:prstGeom prst="rect">
            <a:avLst/>
          </a:prstGeom>
        </p:spPr>
      </p:pic>
      <p:sp>
        <p:nvSpPr>
          <p:cNvPr id="90" name="TextBox 89"/>
          <p:cNvSpPr txBox="1"/>
          <p:nvPr/>
        </p:nvSpPr>
        <p:spPr>
          <a:xfrm>
            <a:off x="19819" y="4729061"/>
            <a:ext cx="1246175"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smtClean="0">
                <a:ln>
                  <a:noFill/>
                </a:ln>
                <a:solidFill>
                  <a:prstClr val="white"/>
                </a:solidFill>
                <a:effectLst/>
                <a:uLnTx/>
                <a:uFillTx/>
                <a:latin typeface="Calibri" panose="020F0502020204030204"/>
                <a:ea typeface="+mn-ea"/>
                <a:cs typeface="+mn-cs"/>
              </a:rPr>
              <a:t>SeaRey</a:t>
            </a:r>
            <a:r>
              <a:rPr kumimoji="0" lang="en-US" sz="2000" b="0" i="0" u="none" strike="noStrike" kern="1200" cap="none" spc="0" normalizeH="0" baseline="0" noProof="0" dirty="0" smtClean="0">
                <a:ln>
                  <a:noFill/>
                </a:ln>
                <a:solidFill>
                  <a:prstClr val="white"/>
                </a:solidFill>
                <a:effectLst/>
                <a:uLnTx/>
                <a:uFillTx/>
                <a:latin typeface="Calibri" panose="020F0502020204030204"/>
                <a:ea typeface="+mn-ea"/>
                <a:cs typeface="+mn-cs"/>
              </a:rPr>
              <a:t> O</a:t>
            </a:r>
            <a:r>
              <a:rPr kumimoji="0" lang="en-US" sz="2000" b="0" i="0" u="none" strike="noStrike" kern="1200" cap="none" spc="0" normalizeH="0" baseline="-25000" noProof="0" dirty="0" smtClean="0">
                <a:ln>
                  <a:noFill/>
                </a:ln>
                <a:solidFill>
                  <a:prstClr val="white"/>
                </a:solidFill>
                <a:effectLst/>
                <a:uLnTx/>
                <a:uFillTx/>
                <a:latin typeface="Calibri" panose="020F0502020204030204"/>
                <a:ea typeface="+mn-ea"/>
                <a:cs typeface="+mn-cs"/>
              </a:rPr>
              <a:t>3</a:t>
            </a:r>
            <a:endParaRPr kumimoji="0" lang="en-US" sz="2000" b="0" i="0" u="none" strike="noStrike" kern="1200" cap="none" spc="0" normalizeH="0" baseline="-25000" noProof="0" dirty="0">
              <a:ln>
                <a:noFill/>
              </a:ln>
              <a:solidFill>
                <a:prstClr val="white"/>
              </a:solidFill>
              <a:effectLst/>
              <a:uLnTx/>
              <a:uFillTx/>
              <a:latin typeface="Calibri" panose="020F0502020204030204"/>
              <a:ea typeface="+mn-ea"/>
              <a:cs typeface="+mn-cs"/>
            </a:endParaRPr>
          </a:p>
        </p:txBody>
      </p:sp>
      <p:sp>
        <p:nvSpPr>
          <p:cNvPr id="91" name="TextBox 90"/>
          <p:cNvSpPr txBox="1"/>
          <p:nvPr/>
        </p:nvSpPr>
        <p:spPr>
          <a:xfrm>
            <a:off x="1384194" y="6476426"/>
            <a:ext cx="1309526"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Calibri" panose="020F0502020204030204"/>
                <a:ea typeface="+mn-ea"/>
                <a:cs typeface="+mn-cs"/>
              </a:rPr>
              <a:t>Lidar location</a:t>
            </a:r>
            <a:endPar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92" name="Straight Arrow Connector 91"/>
          <p:cNvCxnSpPr/>
          <p:nvPr/>
        </p:nvCxnSpPr>
        <p:spPr>
          <a:xfrm flipV="1">
            <a:off x="1932987" y="6040189"/>
            <a:ext cx="116128" cy="490230"/>
          </a:xfrm>
          <a:prstGeom prst="straightConnector1">
            <a:avLst/>
          </a:prstGeom>
          <a:ln w="19050">
            <a:solidFill>
              <a:schemeClr val="bg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93" name="Right Arrow 92"/>
          <p:cNvSpPr/>
          <p:nvPr/>
        </p:nvSpPr>
        <p:spPr>
          <a:xfrm rot="10800000">
            <a:off x="3681542" y="5104588"/>
            <a:ext cx="403624" cy="99959"/>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4" name="Right Arrow 93"/>
          <p:cNvSpPr/>
          <p:nvPr/>
        </p:nvSpPr>
        <p:spPr>
          <a:xfrm rot="530339">
            <a:off x="5922832" y="6613578"/>
            <a:ext cx="555811" cy="86005"/>
          </a:xfrm>
          <a:prstGeom prst="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5" name="TextBox 94"/>
          <p:cNvSpPr txBox="1"/>
          <p:nvPr/>
        </p:nvSpPr>
        <p:spPr>
          <a:xfrm rot="532118">
            <a:off x="5939586" y="6376531"/>
            <a:ext cx="612668"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prstClr val="white"/>
                </a:solidFill>
                <a:effectLst/>
                <a:uLnTx/>
                <a:uFillTx/>
                <a:latin typeface="Calibri" panose="020F0502020204030204"/>
                <a:ea typeface="+mn-ea"/>
                <a:cs typeface="+mn-cs"/>
              </a:rPr>
              <a:t>North</a:t>
            </a:r>
            <a:endPar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6" name="TextBox 95"/>
          <p:cNvSpPr txBox="1"/>
          <p:nvPr/>
        </p:nvSpPr>
        <p:spPr>
          <a:xfrm>
            <a:off x="3315503" y="4846791"/>
            <a:ext cx="1304396"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srgbClr val="FFC000"/>
                </a:solidFill>
                <a:effectLst/>
                <a:uLnTx/>
                <a:uFillTx/>
                <a:latin typeface="Calibri" panose="020F0502020204030204"/>
                <a:ea typeface="+mn-ea"/>
                <a:cs typeface="+mn-cs"/>
              </a:rPr>
              <a:t>Flying direction</a:t>
            </a:r>
            <a:endParaRPr kumimoji="0" lang="en-US" sz="1400" b="0" i="0" u="none" strike="noStrike" kern="1200" cap="none" spc="0" normalizeH="0" baseline="0" noProof="0" dirty="0">
              <a:ln>
                <a:noFill/>
              </a:ln>
              <a:solidFill>
                <a:srgbClr val="FFC000"/>
              </a:solidFill>
              <a:effectLst/>
              <a:uLnTx/>
              <a:uFillTx/>
              <a:latin typeface="Calibri" panose="020F0502020204030204"/>
              <a:ea typeface="+mn-ea"/>
              <a:cs typeface="+mn-cs"/>
            </a:endParaRPr>
          </a:p>
        </p:txBody>
      </p:sp>
      <p:cxnSp>
        <p:nvCxnSpPr>
          <p:cNvPr id="97" name="Straight Arrow Connector 96"/>
          <p:cNvCxnSpPr/>
          <p:nvPr/>
        </p:nvCxnSpPr>
        <p:spPr>
          <a:xfrm>
            <a:off x="69136" y="5712554"/>
            <a:ext cx="347122" cy="501803"/>
          </a:xfrm>
          <a:prstGeom prst="straightConnector1">
            <a:avLst/>
          </a:prstGeom>
          <a:ln w="38100">
            <a:solidFill>
              <a:schemeClr val="accent2">
                <a:lumMod val="20000"/>
                <a:lumOff val="8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98" name="TextBox 97"/>
          <p:cNvSpPr txBox="1"/>
          <p:nvPr/>
        </p:nvSpPr>
        <p:spPr>
          <a:xfrm rot="3095431">
            <a:off x="33412" y="5693501"/>
            <a:ext cx="628698"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srgbClr val="ED7D31">
                    <a:lumMod val="20000"/>
                    <a:lumOff val="80000"/>
                  </a:srgbClr>
                </a:solidFill>
                <a:effectLst/>
                <a:uLnTx/>
                <a:uFillTx/>
                <a:latin typeface="Calibri" panose="020F0502020204030204"/>
                <a:ea typeface="+mn-ea"/>
                <a:cs typeface="+mn-cs"/>
              </a:rPr>
              <a:t>Wind</a:t>
            </a:r>
            <a:endParaRPr kumimoji="0" lang="en-US" sz="1600" b="0" i="0" u="none" strike="noStrike" kern="1200" cap="none" spc="0" normalizeH="0" baseline="0" noProof="0" dirty="0">
              <a:ln>
                <a:noFill/>
              </a:ln>
              <a:solidFill>
                <a:srgbClr val="ED7D31">
                  <a:lumMod val="20000"/>
                  <a:lumOff val="80000"/>
                </a:srgbClr>
              </a:solidFill>
              <a:effectLst/>
              <a:uLnTx/>
              <a:uFillTx/>
              <a:latin typeface="Calibri" panose="020F0502020204030204"/>
              <a:ea typeface="+mn-ea"/>
              <a:cs typeface="+mn-cs"/>
            </a:endParaRPr>
          </a:p>
        </p:txBody>
      </p:sp>
      <p:sp>
        <p:nvSpPr>
          <p:cNvPr id="99" name="Right Arrow 98"/>
          <p:cNvSpPr/>
          <p:nvPr/>
        </p:nvSpPr>
        <p:spPr>
          <a:xfrm>
            <a:off x="4718653" y="5902237"/>
            <a:ext cx="403624" cy="99959"/>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77446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326" fill="hold"/>
                                        <p:tgtEl>
                                          <p:spTgt spid="70"/>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70"/>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70"/>
                                        </p:tgtEl>
                                      </p:cBhvr>
                                    </p:cmd>
                                  </p:childTnLst>
                                </p:cTn>
                              </p:par>
                            </p:childTnLst>
                          </p:cTn>
                        </p:par>
                      </p:childTnLst>
                    </p:cTn>
                  </p:par>
                </p:childTnLst>
              </p:cTn>
              <p:nextCondLst>
                <p:cond evt="onClick" delay="0">
                  <p:tgtEl>
                    <p:spTgt spid="70"/>
                  </p:tgtEl>
                </p:cond>
              </p:nextCondLst>
            </p:seq>
            <p:video>
              <p:cMediaNode vol="80000">
                <p:cTn id="12" repeatCount="indefinite" fill="hold" display="0">
                  <p:stCondLst>
                    <p:cond delay="indefinite"/>
                  </p:stCondLst>
                </p:cTn>
                <p:tgtEl>
                  <p:spTgt spid="70"/>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hould the US government oversee space traffic? Some experts think it's  time – The Hill">
            <a:extLst>
              <a:ext uri="{FF2B5EF4-FFF2-40B4-BE49-F238E27FC236}">
                <a16:creationId xmlns:a16="http://schemas.microsoft.com/office/drawing/2014/main" id="{EDB2696F-2D71-45B5-8214-8471BF59EFE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4" name="Rectangle 23">
            <a:extLst>
              <a:ext uri="{FF2B5EF4-FFF2-40B4-BE49-F238E27FC236}">
                <a16:creationId xmlns:a16="http://schemas.microsoft.com/office/drawing/2014/main" id="{13BC3E30-160A-4782-BFD4-7A833524BBB7}"/>
              </a:ext>
            </a:extLst>
          </p:cNvPr>
          <p:cNvSpPr/>
          <p:nvPr/>
        </p:nvSpPr>
        <p:spPr>
          <a:xfrm>
            <a:off x="4931680" y="1713794"/>
            <a:ext cx="7164227" cy="3255077"/>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Rectangle 34">
            <a:extLst>
              <a:ext uri="{FF2B5EF4-FFF2-40B4-BE49-F238E27FC236}">
                <a16:creationId xmlns:a16="http://schemas.microsoft.com/office/drawing/2014/main" id="{67A6BEB4-E643-4ED8-B196-28FDB9789811}"/>
              </a:ext>
            </a:extLst>
          </p:cNvPr>
          <p:cNvSpPr/>
          <p:nvPr/>
        </p:nvSpPr>
        <p:spPr>
          <a:xfrm>
            <a:off x="4932523" y="5017389"/>
            <a:ext cx="5430678" cy="1560188"/>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3A76CAFE-E1EB-4CD8-A296-63FAA87C44F0}"/>
              </a:ext>
            </a:extLst>
          </p:cNvPr>
          <p:cNvSpPr/>
          <p:nvPr/>
        </p:nvSpPr>
        <p:spPr>
          <a:xfrm>
            <a:off x="95251" y="1941643"/>
            <a:ext cx="4769358" cy="4849682"/>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2AA3B606-731A-4AD0-93EA-B06B00E6EF03}"/>
              </a:ext>
            </a:extLst>
          </p:cNvPr>
          <p:cNvSpPr/>
          <p:nvPr/>
        </p:nvSpPr>
        <p:spPr>
          <a:xfrm>
            <a:off x="4931680" y="75354"/>
            <a:ext cx="7164227" cy="1593296"/>
          </a:xfrm>
          <a:prstGeom prst="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6" name="Group 15">
            <a:extLst>
              <a:ext uri="{FF2B5EF4-FFF2-40B4-BE49-F238E27FC236}">
                <a16:creationId xmlns:a16="http://schemas.microsoft.com/office/drawing/2014/main" id="{AD013651-A854-4D86-A3DB-304640A909E8}"/>
              </a:ext>
            </a:extLst>
          </p:cNvPr>
          <p:cNvGrpSpPr/>
          <p:nvPr/>
        </p:nvGrpSpPr>
        <p:grpSpPr>
          <a:xfrm>
            <a:off x="142248" y="2324883"/>
            <a:ext cx="2079913" cy="4381454"/>
            <a:chOff x="23416207" y="5471449"/>
            <a:chExt cx="6663335" cy="14772400"/>
          </a:xfrm>
        </p:grpSpPr>
        <p:pic>
          <p:nvPicPr>
            <p:cNvPr id="17" name="Picture 16">
              <a:extLst>
                <a:ext uri="{FF2B5EF4-FFF2-40B4-BE49-F238E27FC236}">
                  <a16:creationId xmlns:a16="http://schemas.microsoft.com/office/drawing/2014/main" id="{77ACA529-57DB-4440-B28A-930E8D70BB4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66662"/>
            <a:stretch/>
          </p:blipFill>
          <p:spPr>
            <a:xfrm>
              <a:off x="23416207" y="5471449"/>
              <a:ext cx="6663335" cy="3649298"/>
            </a:xfrm>
            <a:prstGeom prst="rect">
              <a:avLst/>
            </a:prstGeom>
          </p:spPr>
        </p:pic>
        <p:pic>
          <p:nvPicPr>
            <p:cNvPr id="18" name="Picture 17">
              <a:extLst>
                <a:ext uri="{FF2B5EF4-FFF2-40B4-BE49-F238E27FC236}">
                  <a16:creationId xmlns:a16="http://schemas.microsoft.com/office/drawing/2014/main" id="{949BE1A2-2EAA-4713-A9D6-A25E95D9A93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66662"/>
            <a:stretch/>
          </p:blipFill>
          <p:spPr>
            <a:xfrm>
              <a:off x="23416207" y="9150208"/>
              <a:ext cx="6663335" cy="3649298"/>
            </a:xfrm>
            <a:prstGeom prst="rect">
              <a:avLst/>
            </a:prstGeom>
          </p:spPr>
        </p:pic>
        <p:pic>
          <p:nvPicPr>
            <p:cNvPr id="19" name="Picture 18">
              <a:extLst>
                <a:ext uri="{FF2B5EF4-FFF2-40B4-BE49-F238E27FC236}">
                  <a16:creationId xmlns:a16="http://schemas.microsoft.com/office/drawing/2014/main" id="{6B9EB640-21FB-4A30-A6FB-98A69E9B8A7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66662"/>
            <a:stretch/>
          </p:blipFill>
          <p:spPr>
            <a:xfrm>
              <a:off x="23416207" y="12878152"/>
              <a:ext cx="6663335" cy="3649298"/>
            </a:xfrm>
            <a:prstGeom prst="rect">
              <a:avLst/>
            </a:prstGeom>
          </p:spPr>
        </p:pic>
        <p:pic>
          <p:nvPicPr>
            <p:cNvPr id="21" name="Picture 20">
              <a:extLst>
                <a:ext uri="{FF2B5EF4-FFF2-40B4-BE49-F238E27FC236}">
                  <a16:creationId xmlns:a16="http://schemas.microsoft.com/office/drawing/2014/main" id="{F9DD974C-5B3E-4A3A-BA93-DF0706799D91}"/>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r="66556"/>
            <a:stretch/>
          </p:blipFill>
          <p:spPr>
            <a:xfrm>
              <a:off x="23416207" y="16606095"/>
              <a:ext cx="6663335" cy="3637754"/>
            </a:xfrm>
            <a:prstGeom prst="rect">
              <a:avLst/>
            </a:prstGeom>
          </p:spPr>
        </p:pic>
      </p:grpSp>
      <p:pic>
        <p:nvPicPr>
          <p:cNvPr id="29" name="Picture 28">
            <a:extLst>
              <a:ext uri="{FF2B5EF4-FFF2-40B4-BE49-F238E27FC236}">
                <a16:creationId xmlns:a16="http://schemas.microsoft.com/office/drawing/2014/main" id="{91998EBE-7C3B-445D-87CD-6F8B3B2A345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029134" y="2142836"/>
            <a:ext cx="3199431" cy="2721560"/>
          </a:xfrm>
          <a:prstGeom prst="rect">
            <a:avLst/>
          </a:prstGeom>
        </p:spPr>
      </p:pic>
      <p:grpSp>
        <p:nvGrpSpPr>
          <p:cNvPr id="41" name="Group 40">
            <a:extLst>
              <a:ext uri="{FF2B5EF4-FFF2-40B4-BE49-F238E27FC236}">
                <a16:creationId xmlns:a16="http://schemas.microsoft.com/office/drawing/2014/main" id="{F3D3D6B8-1DE2-435E-871C-929CEC3DDAB1}"/>
              </a:ext>
            </a:extLst>
          </p:cNvPr>
          <p:cNvGrpSpPr/>
          <p:nvPr/>
        </p:nvGrpSpPr>
        <p:grpSpPr>
          <a:xfrm>
            <a:off x="2353841" y="5124150"/>
            <a:ext cx="2410162" cy="883246"/>
            <a:chOff x="2318614" y="5578365"/>
            <a:chExt cx="2410162" cy="1035270"/>
          </a:xfrm>
        </p:grpSpPr>
        <p:pic>
          <p:nvPicPr>
            <p:cNvPr id="38" name="Picture 37">
              <a:extLst>
                <a:ext uri="{FF2B5EF4-FFF2-40B4-BE49-F238E27FC236}">
                  <a16:creationId xmlns:a16="http://schemas.microsoft.com/office/drawing/2014/main" id="{5DDB1569-A904-4EBA-87F4-91BB0A519923}"/>
                </a:ext>
              </a:extLst>
            </p:cNvPr>
            <p:cNvPicPr>
              <a:picLocks noChangeAspect="1"/>
            </p:cNvPicPr>
            <p:nvPr/>
          </p:nvPicPr>
          <p:blipFill rotWithShape="1">
            <a:blip r:embed="rId8"/>
            <a:srcRect b="16855"/>
            <a:stretch/>
          </p:blipFill>
          <p:spPr>
            <a:xfrm>
              <a:off x="2318614" y="5578365"/>
              <a:ext cx="2410162" cy="1035270"/>
            </a:xfrm>
            <a:prstGeom prst="rect">
              <a:avLst/>
            </a:prstGeom>
          </p:spPr>
        </p:pic>
        <p:pic>
          <p:nvPicPr>
            <p:cNvPr id="39" name="Picture 38">
              <a:extLst>
                <a:ext uri="{FF2B5EF4-FFF2-40B4-BE49-F238E27FC236}">
                  <a16:creationId xmlns:a16="http://schemas.microsoft.com/office/drawing/2014/main" id="{848316B6-6682-41BB-9B4A-938B6C600BF6}"/>
                </a:ext>
              </a:extLst>
            </p:cNvPr>
            <p:cNvPicPr>
              <a:picLocks noChangeAspect="1"/>
            </p:cNvPicPr>
            <p:nvPr/>
          </p:nvPicPr>
          <p:blipFill rotWithShape="1">
            <a:blip r:embed="rId8"/>
            <a:srcRect t="83665" r="68956"/>
            <a:stretch/>
          </p:blipFill>
          <p:spPr>
            <a:xfrm>
              <a:off x="2318614" y="5928164"/>
              <a:ext cx="692115" cy="245822"/>
            </a:xfrm>
            <a:prstGeom prst="rect">
              <a:avLst/>
            </a:prstGeom>
          </p:spPr>
        </p:pic>
      </p:grpSp>
      <p:sp>
        <p:nvSpPr>
          <p:cNvPr id="40" name="TextBox 39">
            <a:extLst>
              <a:ext uri="{FF2B5EF4-FFF2-40B4-BE49-F238E27FC236}">
                <a16:creationId xmlns:a16="http://schemas.microsoft.com/office/drawing/2014/main" id="{92050633-FF01-4131-B7F3-6FAC6BBFEAAC}"/>
              </a:ext>
            </a:extLst>
          </p:cNvPr>
          <p:cNvSpPr txBox="1"/>
          <p:nvPr/>
        </p:nvSpPr>
        <p:spPr>
          <a:xfrm>
            <a:off x="2222161" y="3875680"/>
            <a:ext cx="2601751" cy="138499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en-US" sz="1050" b="0" i="0" u="none" strike="noStrike" kern="1200" cap="none" spc="0" normalizeH="0" baseline="0" noProof="0" dirty="0">
                <a:ln>
                  <a:noFill/>
                </a:ln>
                <a:solidFill>
                  <a:prstClr val="black"/>
                </a:solidFill>
                <a:effectLst/>
                <a:uLnTx/>
                <a:uFillTx/>
                <a:latin typeface="Calibri" panose="020F0502020204030204"/>
                <a:ea typeface="+mn-ea"/>
                <a:cs typeface="+mn-cs"/>
              </a:rPr>
              <a:t>1) Gradient in </a:t>
            </a:r>
            <a:r>
              <a:rPr kumimoji="0" lang="en-US" altLang="en-US" sz="1050" b="1" i="0" u="none" strike="noStrike" kern="1200" cap="none" spc="0" normalizeH="0" baseline="0" noProof="0" dirty="0">
                <a:ln>
                  <a:noFill/>
                </a:ln>
                <a:solidFill>
                  <a:prstClr val="black"/>
                </a:solidFill>
                <a:effectLst/>
                <a:uLnTx/>
                <a:uFillTx/>
                <a:latin typeface="Calibri" panose="020F0502020204030204"/>
                <a:ea typeface="+mn-ea"/>
                <a:cs typeface="+mn-cs"/>
              </a:rPr>
              <a:t>ozone mixing ratios </a:t>
            </a:r>
            <a:r>
              <a:rPr kumimoji="0" lang="en-US" altLang="en-US" sz="1050" b="0" i="0" u="none" strike="noStrike" kern="1200" cap="none" spc="0" normalizeH="0" baseline="0" noProof="0" dirty="0">
                <a:ln>
                  <a:noFill/>
                </a:ln>
                <a:solidFill>
                  <a:prstClr val="black"/>
                </a:solidFill>
                <a:effectLst/>
                <a:uLnTx/>
                <a:uFillTx/>
                <a:latin typeface="Calibri" panose="020F0502020204030204"/>
                <a:ea typeface="+mn-ea"/>
                <a:cs typeface="+mn-cs"/>
              </a:rPr>
              <a:t>between Monte Santo and Huntsville; same gradient that was mensurated at 6AM was measured 17 hours latter at 11PM LT.</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altLang="en-US" sz="105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en-US" sz="1050" b="0" i="0" u="none" strike="noStrike" kern="1200" cap="none" spc="0" normalizeH="0" baseline="0" noProof="0" dirty="0">
                <a:ln>
                  <a:noFill/>
                </a:ln>
                <a:solidFill>
                  <a:prstClr val="black"/>
                </a:solidFill>
                <a:effectLst/>
                <a:uLnTx/>
                <a:uFillTx/>
                <a:latin typeface="Calibri" panose="020F0502020204030204"/>
                <a:ea typeface="+mn-ea"/>
                <a:cs typeface="+mn-cs"/>
              </a:rPr>
              <a:t>2) Higher ozone and VOC on </a:t>
            </a:r>
            <a:r>
              <a:rPr kumimoji="0" lang="en-US" altLang="en-US" sz="1050" b="1" i="0" u="none" strike="noStrike" kern="1200" cap="none" spc="0" normalizeH="0" baseline="0" noProof="0" dirty="0">
                <a:ln>
                  <a:noFill/>
                </a:ln>
                <a:solidFill>
                  <a:prstClr val="black"/>
                </a:solidFill>
                <a:effectLst/>
                <a:uLnTx/>
                <a:uFillTx/>
                <a:latin typeface="Calibri" panose="020F0502020204030204"/>
                <a:ea typeface="+mn-ea"/>
                <a:cs typeface="+mn-cs"/>
              </a:rPr>
              <a:t>Monte Santo</a:t>
            </a:r>
            <a:r>
              <a:rPr kumimoji="0" lang="en-US" altLang="en-US" sz="1050" b="0" i="0" u="none" strike="noStrike" kern="1200" cap="none" spc="0" normalizeH="0" baseline="0" noProof="0" dirty="0">
                <a:ln>
                  <a:noFill/>
                </a:ln>
                <a:solidFill>
                  <a:prstClr val="black"/>
                </a:solidFill>
                <a:effectLst/>
                <a:uLnTx/>
                <a:uFillTx/>
                <a:latin typeface="Calibri" panose="020F0502020204030204"/>
                <a:ea typeface="+mn-ea"/>
                <a:cs typeface="+mn-cs"/>
              </a:rPr>
              <a:t>. Higher ozone remains even after evening transition. </a:t>
            </a:r>
          </a:p>
        </p:txBody>
      </p:sp>
      <p:sp>
        <p:nvSpPr>
          <p:cNvPr id="46" name="TextBox 45">
            <a:extLst>
              <a:ext uri="{FF2B5EF4-FFF2-40B4-BE49-F238E27FC236}">
                <a16:creationId xmlns:a16="http://schemas.microsoft.com/office/drawing/2014/main" id="{D0F0C922-BB95-4FDE-A3EA-9EBDF4167FCE}"/>
              </a:ext>
            </a:extLst>
          </p:cNvPr>
          <p:cNvSpPr txBox="1"/>
          <p:nvPr/>
        </p:nvSpPr>
        <p:spPr>
          <a:xfrm>
            <a:off x="33857" y="1930565"/>
            <a:ext cx="378273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rPr>
              <a:t>NOx vs. VOC Regimes</a:t>
            </a:r>
          </a:p>
        </p:txBody>
      </p:sp>
      <p:sp>
        <p:nvSpPr>
          <p:cNvPr id="47" name="TextBox 46">
            <a:extLst>
              <a:ext uri="{FF2B5EF4-FFF2-40B4-BE49-F238E27FC236}">
                <a16:creationId xmlns:a16="http://schemas.microsoft.com/office/drawing/2014/main" id="{AF3577DD-3CA9-48E8-A96E-8675925E5879}"/>
              </a:ext>
            </a:extLst>
          </p:cNvPr>
          <p:cNvSpPr txBox="1"/>
          <p:nvPr/>
        </p:nvSpPr>
        <p:spPr>
          <a:xfrm>
            <a:off x="4864609" y="1688360"/>
            <a:ext cx="528024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rPr>
              <a:t>Urban Plumes in Stable Layers</a:t>
            </a:r>
          </a:p>
        </p:txBody>
      </p:sp>
      <p:pic>
        <p:nvPicPr>
          <p:cNvPr id="50" name="Picture 49">
            <a:extLst>
              <a:ext uri="{FF2B5EF4-FFF2-40B4-BE49-F238E27FC236}">
                <a16:creationId xmlns:a16="http://schemas.microsoft.com/office/drawing/2014/main" id="{FCDD6919-05E3-45E8-8372-8A0EF8435EF3}"/>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1" r="49406"/>
          <a:stretch/>
        </p:blipFill>
        <p:spPr>
          <a:xfrm>
            <a:off x="5144084" y="5421470"/>
            <a:ext cx="1554519" cy="1092608"/>
          </a:xfrm>
          <a:prstGeom prst="rect">
            <a:avLst/>
          </a:prstGeom>
        </p:spPr>
      </p:pic>
      <p:sp>
        <p:nvSpPr>
          <p:cNvPr id="51" name="Rectangle 50">
            <a:extLst>
              <a:ext uri="{FF2B5EF4-FFF2-40B4-BE49-F238E27FC236}">
                <a16:creationId xmlns:a16="http://schemas.microsoft.com/office/drawing/2014/main" id="{43BB52E6-1C0F-4DC6-8511-C665BCADED3D}"/>
              </a:ext>
            </a:extLst>
          </p:cNvPr>
          <p:cNvSpPr/>
          <p:nvPr/>
        </p:nvSpPr>
        <p:spPr>
          <a:xfrm>
            <a:off x="95251" y="214073"/>
            <a:ext cx="4769358" cy="1671160"/>
          </a:xfrm>
          <a:prstGeom prst="rect">
            <a:avLst/>
          </a:prstGeom>
          <a:solidFill>
            <a:schemeClr val="bg1"/>
          </a:solidFill>
          <a:ln w="28575">
            <a:solidFill>
              <a:schemeClr val="tx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2" name="Rectangle 51">
            <a:extLst>
              <a:ext uri="{FF2B5EF4-FFF2-40B4-BE49-F238E27FC236}">
                <a16:creationId xmlns:a16="http://schemas.microsoft.com/office/drawing/2014/main" id="{95D1F3EC-4154-4369-951B-025E1A17FE4D}"/>
              </a:ext>
            </a:extLst>
          </p:cNvPr>
          <p:cNvSpPr/>
          <p:nvPr/>
        </p:nvSpPr>
        <p:spPr>
          <a:xfrm>
            <a:off x="10459812" y="5017387"/>
            <a:ext cx="1636937" cy="1773937"/>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3" name="Picture 4" descr="TEMPO">
            <a:extLst>
              <a:ext uri="{FF2B5EF4-FFF2-40B4-BE49-F238E27FC236}">
                <a16:creationId xmlns:a16="http://schemas.microsoft.com/office/drawing/2014/main" id="{F614FCA9-487E-43D6-AE4F-1599F143A8A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578306" y="5209579"/>
            <a:ext cx="603363" cy="575515"/>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6" descr="TEMPO">
            <a:extLst>
              <a:ext uri="{FF2B5EF4-FFF2-40B4-BE49-F238E27FC236}">
                <a16:creationId xmlns:a16="http://schemas.microsoft.com/office/drawing/2014/main" id="{C0D5D345-4DC5-43A6-BB8F-EBDE23A839B4}"/>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1278280" y="5177837"/>
            <a:ext cx="726967" cy="594659"/>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54">
            <a:extLst>
              <a:ext uri="{FF2B5EF4-FFF2-40B4-BE49-F238E27FC236}">
                <a16:creationId xmlns:a16="http://schemas.microsoft.com/office/drawing/2014/main" id="{44839377-5828-4E3E-B872-D240D9A1A43F}"/>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535983" y="5904355"/>
            <a:ext cx="694336" cy="710737"/>
          </a:xfrm>
          <a:prstGeom prst="rect">
            <a:avLst/>
          </a:prstGeom>
        </p:spPr>
      </p:pic>
      <p:pic>
        <p:nvPicPr>
          <p:cNvPr id="57" name="Picture 12" descr="Weather | National Oceanic and Atmospheric Administration">
            <a:extLst>
              <a:ext uri="{FF2B5EF4-FFF2-40B4-BE49-F238E27FC236}">
                <a16:creationId xmlns:a16="http://schemas.microsoft.com/office/drawing/2014/main" id="{422EDCB7-2691-44C4-876D-939B9B6F29F8}"/>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1305124" y="5909661"/>
            <a:ext cx="700123" cy="700123"/>
          </a:xfrm>
          <a:prstGeom prst="ellipse">
            <a:avLst/>
          </a:prstGeom>
          <a:noFill/>
          <a:extLst>
            <a:ext uri="{909E8E84-426E-40DD-AFC4-6F175D3DCCD1}">
              <a14:hiddenFill xmlns:a14="http://schemas.microsoft.com/office/drawing/2010/main">
                <a:solidFill>
                  <a:srgbClr val="FFFFFF"/>
                </a:solidFill>
              </a14:hiddenFill>
            </a:ext>
          </a:extLst>
        </p:spPr>
      </p:pic>
      <p:grpSp>
        <p:nvGrpSpPr>
          <p:cNvPr id="62" name="Group 61">
            <a:extLst>
              <a:ext uri="{FF2B5EF4-FFF2-40B4-BE49-F238E27FC236}">
                <a16:creationId xmlns:a16="http://schemas.microsoft.com/office/drawing/2014/main" id="{8B7C154A-AE7B-4703-8B7E-C3EF69DBA8DB}"/>
              </a:ext>
            </a:extLst>
          </p:cNvPr>
          <p:cNvGrpSpPr/>
          <p:nvPr/>
        </p:nvGrpSpPr>
        <p:grpSpPr>
          <a:xfrm>
            <a:off x="8461228" y="2969031"/>
            <a:ext cx="3452471" cy="1163832"/>
            <a:chOff x="10104582" y="3279734"/>
            <a:chExt cx="1747532" cy="572596"/>
          </a:xfrm>
        </p:grpSpPr>
        <p:pic>
          <p:nvPicPr>
            <p:cNvPr id="63" name="Picture 62">
              <a:extLst>
                <a:ext uri="{FF2B5EF4-FFF2-40B4-BE49-F238E27FC236}">
                  <a16:creationId xmlns:a16="http://schemas.microsoft.com/office/drawing/2014/main" id="{4F5BFB6F-0F98-43C5-B365-93ACAF8430C2}"/>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l="49320" t="87859" b="1641"/>
            <a:stretch/>
          </p:blipFill>
          <p:spPr>
            <a:xfrm>
              <a:off x="10104582" y="3689047"/>
              <a:ext cx="1747532" cy="163283"/>
            </a:xfrm>
            <a:prstGeom prst="rect">
              <a:avLst/>
            </a:prstGeom>
          </p:spPr>
        </p:pic>
        <p:pic>
          <p:nvPicPr>
            <p:cNvPr id="45" name="Picture 44">
              <a:extLst>
                <a:ext uri="{FF2B5EF4-FFF2-40B4-BE49-F238E27FC236}">
                  <a16:creationId xmlns:a16="http://schemas.microsoft.com/office/drawing/2014/main" id="{A5F2176B-5160-46C4-A7B4-129F3919B5FD}"/>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l="49320" t="316" b="71665"/>
            <a:stretch/>
          </p:blipFill>
          <p:spPr>
            <a:xfrm>
              <a:off x="10104582" y="3279734"/>
              <a:ext cx="1747532" cy="435698"/>
            </a:xfrm>
            <a:prstGeom prst="rect">
              <a:avLst/>
            </a:prstGeom>
          </p:spPr>
        </p:pic>
      </p:grpSp>
      <p:sp>
        <p:nvSpPr>
          <p:cNvPr id="73" name="TextBox 72">
            <a:extLst>
              <a:ext uri="{FF2B5EF4-FFF2-40B4-BE49-F238E27FC236}">
                <a16:creationId xmlns:a16="http://schemas.microsoft.com/office/drawing/2014/main" id="{DCB56D1D-AD97-4BA0-BA17-E8C990489510}"/>
              </a:ext>
            </a:extLst>
          </p:cNvPr>
          <p:cNvSpPr txBox="1"/>
          <p:nvPr/>
        </p:nvSpPr>
        <p:spPr>
          <a:xfrm>
            <a:off x="2302897" y="6015996"/>
            <a:ext cx="2512050" cy="861774"/>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en-US" sz="1000" b="0" i="0" u="none" strike="noStrike" kern="1200" cap="none" spc="0" normalizeH="0" baseline="0" noProof="0" dirty="0">
                <a:ln>
                  <a:noFill/>
                </a:ln>
                <a:solidFill>
                  <a:prstClr val="black"/>
                </a:solidFill>
                <a:effectLst/>
                <a:uLnTx/>
                <a:uFillTx/>
                <a:latin typeface="Calibri" panose="020F0502020204030204"/>
                <a:ea typeface="+mn-ea"/>
                <a:cs typeface="+mn-cs"/>
              </a:rPr>
              <a:t>Figure 1: (a) Ozone data collected from 11 April 2023 drives at different times, (b) Concept of mountainous winds blowing VOC dominated air into NOx dominated regimes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en-US" sz="10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
        <p:nvSpPr>
          <p:cNvPr id="74" name="TextBox 73">
            <a:extLst>
              <a:ext uri="{FF2B5EF4-FFF2-40B4-BE49-F238E27FC236}">
                <a16:creationId xmlns:a16="http://schemas.microsoft.com/office/drawing/2014/main" id="{FCAC94D4-F730-4CD3-BEC7-2B70693A855D}"/>
              </a:ext>
            </a:extLst>
          </p:cNvPr>
          <p:cNvSpPr txBox="1"/>
          <p:nvPr/>
        </p:nvSpPr>
        <p:spPr>
          <a:xfrm>
            <a:off x="4864609" y="4988640"/>
            <a:ext cx="528024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rPr>
              <a:t>Homogenized PBL </a:t>
            </a:r>
          </a:p>
        </p:txBody>
      </p:sp>
      <p:sp>
        <p:nvSpPr>
          <p:cNvPr id="75" name="TextBox 74">
            <a:extLst>
              <a:ext uri="{FF2B5EF4-FFF2-40B4-BE49-F238E27FC236}">
                <a16:creationId xmlns:a16="http://schemas.microsoft.com/office/drawing/2014/main" id="{0717874E-1173-4FFA-90EC-C9702A309999}"/>
              </a:ext>
            </a:extLst>
          </p:cNvPr>
          <p:cNvSpPr txBox="1"/>
          <p:nvPr/>
        </p:nvSpPr>
        <p:spPr>
          <a:xfrm>
            <a:off x="6839439" y="6134891"/>
            <a:ext cx="3400097" cy="40011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en-US" sz="1000" b="0" i="0" u="none" strike="noStrike" kern="1200" cap="none" spc="0" normalizeH="0" baseline="0" noProof="0" dirty="0">
                <a:ln>
                  <a:noFill/>
                </a:ln>
                <a:solidFill>
                  <a:prstClr val="black"/>
                </a:solidFill>
                <a:effectLst/>
                <a:uLnTx/>
                <a:uFillTx/>
                <a:latin typeface="Calibri" panose="020F0502020204030204"/>
                <a:ea typeface="+mn-ea"/>
                <a:cs typeface="+mn-cs"/>
              </a:rPr>
              <a:t>Figure 3: Ozone data during a clean day on 14 April 2023 after rain showers. </a:t>
            </a:r>
          </a:p>
        </p:txBody>
      </p:sp>
      <p:sp>
        <p:nvSpPr>
          <p:cNvPr id="76" name="TextBox 75">
            <a:extLst>
              <a:ext uri="{FF2B5EF4-FFF2-40B4-BE49-F238E27FC236}">
                <a16:creationId xmlns:a16="http://schemas.microsoft.com/office/drawing/2014/main" id="{EA83E622-3B73-47F8-960C-109AA50785FE}"/>
              </a:ext>
            </a:extLst>
          </p:cNvPr>
          <p:cNvSpPr txBox="1"/>
          <p:nvPr/>
        </p:nvSpPr>
        <p:spPr>
          <a:xfrm>
            <a:off x="8325175" y="4219096"/>
            <a:ext cx="3724575" cy="553998"/>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en-US" sz="1000" b="0" i="0" u="none" strike="noStrike" kern="1200" cap="none" spc="0" normalizeH="0" baseline="0" noProof="0" dirty="0">
                <a:ln>
                  <a:noFill/>
                </a:ln>
                <a:solidFill>
                  <a:prstClr val="black"/>
                </a:solidFill>
                <a:effectLst/>
                <a:uLnTx/>
                <a:uFillTx/>
                <a:latin typeface="Calibri" panose="020F0502020204030204"/>
                <a:ea typeface="+mn-ea"/>
                <a:cs typeface="+mn-cs"/>
              </a:rPr>
              <a:t>Figure 2: (a) PM2.5 measurements made during night time in Huntsville 11 April 2023, (b) PM2.5 vs. time (UTC) of drive with plumes notated with arrows. </a:t>
            </a:r>
          </a:p>
        </p:txBody>
      </p:sp>
      <p:sp>
        <p:nvSpPr>
          <p:cNvPr id="77" name="TextBox 76">
            <a:extLst>
              <a:ext uri="{FF2B5EF4-FFF2-40B4-BE49-F238E27FC236}">
                <a16:creationId xmlns:a16="http://schemas.microsoft.com/office/drawing/2014/main" id="{FD19DFCD-ABB9-414D-B165-4FF7166DB444}"/>
              </a:ext>
            </a:extLst>
          </p:cNvPr>
          <p:cNvSpPr txBox="1"/>
          <p:nvPr/>
        </p:nvSpPr>
        <p:spPr>
          <a:xfrm>
            <a:off x="2229232" y="2018628"/>
            <a:ext cx="2601751" cy="1938992"/>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600"/>
              </a:spcAft>
              <a:buClrTx/>
              <a:buSzTx/>
              <a:buFontTx/>
              <a:buNone/>
              <a:tabLst/>
              <a:defRPr/>
            </a:pPr>
            <a:r>
              <a:rPr kumimoji="0" lang="en-US" sz="1300" b="0" i="0" u="none" strike="noStrike" kern="1200" cap="none" spc="0" normalizeH="0" baseline="0" noProof="0" dirty="0">
                <a:ln>
                  <a:noFill/>
                </a:ln>
                <a:solidFill>
                  <a:prstClr val="black"/>
                </a:solidFill>
                <a:effectLst/>
                <a:uLnTx/>
                <a:uFillTx/>
                <a:latin typeface="Calibri" panose="020F0502020204030204"/>
                <a:ea typeface="+mn-ea"/>
                <a:cs typeface="+mn-cs"/>
              </a:rPr>
              <a:t>We have shown the presence of </a:t>
            </a:r>
            <a:r>
              <a:rPr kumimoji="0" lang="en-US" sz="1300" b="1" i="0" u="none" strike="noStrike" kern="1200" cap="none" spc="0" normalizeH="0" baseline="0" noProof="0" dirty="0">
                <a:ln>
                  <a:noFill/>
                </a:ln>
                <a:solidFill>
                  <a:srgbClr val="FF0000"/>
                </a:solidFill>
                <a:effectLst/>
                <a:uLnTx/>
                <a:uFillTx/>
                <a:latin typeface="Calibri" panose="020F0502020204030204"/>
                <a:ea typeface="+mn-ea"/>
                <a:cs typeface="+mn-cs"/>
              </a:rPr>
              <a:t>spatial and temporal gradients </a:t>
            </a:r>
            <a:r>
              <a:rPr kumimoji="0" lang="en-US" sz="1300" b="0" i="0" u="none" strike="noStrike" kern="1200" cap="none" spc="0" normalizeH="0" baseline="0" noProof="0" dirty="0">
                <a:ln>
                  <a:noFill/>
                </a:ln>
                <a:solidFill>
                  <a:prstClr val="black"/>
                </a:solidFill>
                <a:effectLst/>
                <a:uLnTx/>
                <a:uFillTx/>
                <a:latin typeface="Calibri" panose="020F0502020204030204"/>
                <a:ea typeface="+mn-ea"/>
                <a:cs typeface="+mn-cs"/>
              </a:rPr>
              <a:t>in the Huntsville area, which can be attributed to the differences in VOC and NOx dominated regimes between the city and higher forested elevations to the east, respectively. </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en-US" sz="1100" b="0" i="1" u="none" strike="noStrike" kern="1200" cap="none" spc="0" normalizeH="0" baseline="0" noProof="0" dirty="0">
                <a:ln>
                  <a:noFill/>
                </a:ln>
                <a:solidFill>
                  <a:prstClr val="black"/>
                </a:solidFill>
                <a:effectLst/>
                <a:uLnTx/>
                <a:uFillTx/>
                <a:latin typeface="Calibri" panose="020F0502020204030204"/>
                <a:ea typeface="+mn-ea"/>
                <a:cs typeface="+mn-cs"/>
              </a:rPr>
              <a:t>from 11 April 2023 Campaign: </a:t>
            </a:r>
          </a:p>
        </p:txBody>
      </p:sp>
      <p:pic>
        <p:nvPicPr>
          <p:cNvPr id="1033" name="Picture 8">
            <a:extLst>
              <a:ext uri="{FF2B5EF4-FFF2-40B4-BE49-F238E27FC236}">
                <a16:creationId xmlns:a16="http://schemas.microsoft.com/office/drawing/2014/main" id="{0A0167E4-907D-44C4-9CD5-03CE6ED74FD6}"/>
              </a:ext>
            </a:extLst>
          </p:cNvPr>
          <p:cNvPicPr>
            <a:picLocks noChangeAspect="1" noChangeArrowheads="1"/>
          </p:cNvPicPr>
          <p:nvPr/>
        </p:nvPicPr>
        <p:blipFill>
          <a:blip r:embed="rId15" cstate="print">
            <a:alphaModFix amt="12000"/>
            <a:extLst>
              <a:ext uri="{28A0092B-C50C-407E-A947-70E740481C1C}">
                <a14:useLocalDpi xmlns:a14="http://schemas.microsoft.com/office/drawing/2010/main" val="0"/>
              </a:ext>
            </a:extLst>
          </a:blip>
          <a:srcRect/>
          <a:stretch>
            <a:fillRect/>
          </a:stretch>
        </p:blipFill>
        <p:spPr bwMode="auto">
          <a:xfrm>
            <a:off x="749806" y="-406136"/>
            <a:ext cx="3384442" cy="2538331"/>
          </a:xfrm>
          <a:prstGeom prst="rect">
            <a:avLst/>
          </a:prstGeom>
          <a:noFill/>
          <a:extLst>
            <a:ext uri="{909E8E84-426E-40DD-AFC4-6F175D3DCCD1}">
              <a14:hiddenFill xmlns:a14="http://schemas.microsoft.com/office/drawing/2010/main">
                <a:solidFill>
                  <a:srgbClr val="FFFFFF"/>
                </a:solidFill>
              </a14:hiddenFill>
            </a:ext>
          </a:extLst>
        </p:spPr>
      </p:pic>
      <p:sp>
        <p:nvSpPr>
          <p:cNvPr id="78" name="TextBox 77">
            <a:extLst>
              <a:ext uri="{FF2B5EF4-FFF2-40B4-BE49-F238E27FC236}">
                <a16:creationId xmlns:a16="http://schemas.microsoft.com/office/drawing/2014/main" id="{1B42D406-A7F8-41B5-BE28-F114F7B69530}"/>
              </a:ext>
            </a:extLst>
          </p:cNvPr>
          <p:cNvSpPr txBox="1"/>
          <p:nvPr/>
        </p:nvSpPr>
        <p:spPr>
          <a:xfrm>
            <a:off x="121624" y="208087"/>
            <a:ext cx="4702288" cy="1615827"/>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en-US" sz="1650" b="1" i="0" u="none" strike="noStrike" kern="1200" cap="none" spc="0" normalizeH="0" baseline="0" noProof="0" dirty="0">
                <a:ln>
                  <a:noFill/>
                </a:ln>
                <a:solidFill>
                  <a:srgbClr val="3333FF"/>
                </a:solidFill>
                <a:effectLst/>
                <a:uLnTx/>
                <a:uFillTx/>
                <a:latin typeface="Calibri" panose="020F0502020204030204"/>
                <a:ea typeface="+mn-ea"/>
                <a:cs typeface="+mn-cs"/>
              </a:rPr>
              <a:t>Team RO3QET </a:t>
            </a:r>
            <a:r>
              <a:rPr kumimoji="0" lang="en-US" altLang="en-US" sz="1650" b="0" i="0" u="none" strike="noStrike" kern="1200" cap="none" spc="0" normalizeH="0" baseline="0" noProof="0" dirty="0">
                <a:ln>
                  <a:noFill/>
                </a:ln>
                <a:solidFill>
                  <a:prstClr val="black"/>
                </a:solidFill>
                <a:effectLst/>
                <a:uLnTx/>
                <a:uFillTx/>
                <a:latin typeface="Calibri" panose="020F0502020204030204"/>
                <a:ea typeface="+mn-ea"/>
                <a:cs typeface="+mn-cs"/>
              </a:rPr>
              <a:t>at </a:t>
            </a:r>
            <a:r>
              <a:rPr kumimoji="0" lang="en-US" altLang="en-US" sz="1650" b="0" i="1" u="none" strike="noStrike" kern="1200" cap="none" spc="0" normalizeH="0" baseline="0" noProof="0" dirty="0">
                <a:ln>
                  <a:noFill/>
                </a:ln>
                <a:solidFill>
                  <a:prstClr val="black"/>
                </a:solidFill>
                <a:effectLst/>
                <a:uLnTx/>
                <a:uFillTx/>
                <a:latin typeface="Calibri" panose="020F0502020204030204"/>
                <a:ea typeface="+mn-ea"/>
                <a:cs typeface="+mn-cs"/>
              </a:rPr>
              <a:t>University of Alabama at Huntsville </a:t>
            </a:r>
            <a:r>
              <a:rPr kumimoji="0" lang="en-US" altLang="en-US" sz="1650" b="0" i="0" u="none" strike="noStrike" kern="1200" cap="none" spc="0" normalizeH="0" baseline="0" noProof="0" dirty="0">
                <a:ln>
                  <a:noFill/>
                </a:ln>
                <a:solidFill>
                  <a:prstClr val="black"/>
                </a:solidFill>
                <a:effectLst/>
                <a:uLnTx/>
                <a:uFillTx/>
                <a:latin typeface="Calibri" panose="020F0502020204030204"/>
                <a:ea typeface="+mn-ea"/>
                <a:cs typeface="+mn-cs"/>
              </a:rPr>
              <a:t>has measured gradients in air quality at fine scales from a </a:t>
            </a:r>
            <a:r>
              <a:rPr kumimoji="0" lang="en-US" altLang="en-US" sz="1650" b="1" i="0" u="none" strike="noStrike" kern="1200" cap="none" spc="0" normalizeH="0" baseline="0" noProof="0" dirty="0">
                <a:ln>
                  <a:noFill/>
                </a:ln>
                <a:solidFill>
                  <a:prstClr val="black"/>
                </a:solidFill>
                <a:effectLst/>
                <a:uLnTx/>
                <a:uFillTx/>
                <a:latin typeface="Calibri" panose="020F0502020204030204"/>
                <a:ea typeface="+mn-ea"/>
                <a:cs typeface="+mn-cs"/>
              </a:rPr>
              <a:t>mobile vehicle. </a:t>
            </a:r>
            <a:r>
              <a:rPr kumimoji="0" lang="en-US" altLang="en-US" sz="1650" b="0" i="0" u="none" strike="noStrike" kern="1200" cap="none" spc="0" normalizeH="0" baseline="0" noProof="0" dirty="0">
                <a:ln>
                  <a:noFill/>
                </a:ln>
                <a:solidFill>
                  <a:prstClr val="black"/>
                </a:solidFill>
                <a:effectLst/>
                <a:uLnTx/>
                <a:uFillTx/>
                <a:latin typeface="Calibri" panose="020F0502020204030204"/>
                <a:ea typeface="+mn-ea"/>
                <a:cs typeface="+mn-cs"/>
              </a:rPr>
              <a:t>These </a:t>
            </a:r>
            <a:r>
              <a:rPr kumimoji="0" lang="en-US" sz="165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measurements offer precise insight into the planetary boundary layer (PBL) air quality and </a:t>
            </a:r>
            <a:r>
              <a:rPr kumimoji="0" lang="en-US" sz="1650" b="1" i="0" u="none" strike="noStrike" kern="1200" cap="none" spc="0" normalizeH="0" baseline="0" noProof="0" dirty="0" err="1">
                <a:ln>
                  <a:noFill/>
                </a:ln>
                <a:solidFill>
                  <a:prstClr val="black"/>
                </a:solidFill>
                <a:effectLst/>
                <a:uLnTx/>
                <a:uFillTx/>
                <a:latin typeface="Calibri" panose="020F0502020204030204"/>
                <a:ea typeface="+mn-ea"/>
                <a:cs typeface="Arial" panose="020B0604020202020204" pitchFamily="34" charset="0"/>
              </a:rPr>
              <a:t>spatio</a:t>
            </a:r>
            <a:r>
              <a:rPr kumimoji="0" lang="en-US" sz="165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-temporal structures </a:t>
            </a:r>
            <a:r>
              <a:rPr kumimoji="0" lang="en-US" sz="165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that will be measured by </a:t>
            </a:r>
            <a:r>
              <a:rPr kumimoji="0" lang="en-US" sz="165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TEMPO. </a:t>
            </a:r>
            <a:endParaRPr kumimoji="0" lang="en-US" altLang="en-US" sz="16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0" name="TextBox 79">
            <a:extLst>
              <a:ext uri="{FF2B5EF4-FFF2-40B4-BE49-F238E27FC236}">
                <a16:creationId xmlns:a16="http://schemas.microsoft.com/office/drawing/2014/main" id="{9242FCFB-CA91-4FC3-8BB7-CE4FA46EFBE5}"/>
              </a:ext>
            </a:extLst>
          </p:cNvPr>
          <p:cNvSpPr txBox="1"/>
          <p:nvPr/>
        </p:nvSpPr>
        <p:spPr>
          <a:xfrm>
            <a:off x="4931680" y="64983"/>
            <a:ext cx="7116599" cy="815608"/>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en-US" sz="2350" b="1" i="0" u="none" strike="noStrike" kern="1200" cap="none" spc="0" normalizeH="0" baseline="0" noProof="0" dirty="0">
                <a:ln>
                  <a:noFill/>
                </a:ln>
                <a:solidFill>
                  <a:prstClr val="white"/>
                </a:solidFill>
                <a:effectLst/>
                <a:uLnTx/>
                <a:uFillTx/>
                <a:latin typeface="Calibri" panose="020F0502020204030204"/>
                <a:ea typeface="+mn-ea"/>
                <a:cs typeface="+mn-cs"/>
              </a:rPr>
              <a:t>Exploring Spatial and Temporal Air Quality Gradients using a Mobile Vehicle – </a:t>
            </a:r>
            <a:r>
              <a:rPr kumimoji="0" lang="en-US" altLang="en-US" sz="2350" b="1" i="1" u="none" strike="noStrike" kern="1200" cap="none" spc="0" normalizeH="0" baseline="0" noProof="0" dirty="0">
                <a:ln>
                  <a:noFill/>
                </a:ln>
                <a:solidFill>
                  <a:prstClr val="white"/>
                </a:solidFill>
                <a:effectLst/>
                <a:uLnTx/>
                <a:uFillTx/>
                <a:latin typeface="Calibri" panose="020F0502020204030204"/>
                <a:ea typeface="+mn-ea"/>
                <a:cs typeface="+mn-cs"/>
              </a:rPr>
              <a:t>The Road to TEMPO Evaluation</a:t>
            </a:r>
            <a:endParaRPr kumimoji="0" lang="en-US" sz="2350" b="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mc:AlternateContent xmlns:mc="http://schemas.openxmlformats.org/markup-compatibility/2006" xmlns:a14="http://schemas.microsoft.com/office/drawing/2010/main">
        <mc:Choice Requires="a14">
          <p:sp>
            <p:nvSpPr>
              <p:cNvPr id="81" name="TextBox 6">
                <a:extLst>
                  <a:ext uri="{FF2B5EF4-FFF2-40B4-BE49-F238E27FC236}">
                    <a16:creationId xmlns:a16="http://schemas.microsoft.com/office/drawing/2014/main" id="{9F31F4D4-C192-45F2-852A-52C44F8125ED}"/>
                  </a:ext>
                </a:extLst>
              </p:cNvPr>
              <p:cNvSpPr txBox="1">
                <a:spLocks noChangeArrowheads="1"/>
              </p:cNvSpPr>
              <p:nvPr/>
            </p:nvSpPr>
            <p:spPr bwMode="auto">
              <a:xfrm>
                <a:off x="4959860" y="813390"/>
                <a:ext cx="7463049" cy="807913"/>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a:defRPr sz="6200">
                    <a:solidFill>
                      <a:schemeClr val="tx1"/>
                    </a:solidFill>
                    <a:latin typeface="Arial" panose="020B0604020202020204" pitchFamily="34" charset="0"/>
                    <a:ea typeface="ＭＳ Ｐゴシック" panose="020B0600070205080204" pitchFamily="34" charset="-128"/>
                  </a:defRPr>
                </a:lvl1pPr>
                <a:lvl2pPr marL="742950" indent="-285750">
                  <a:defRPr sz="6200">
                    <a:solidFill>
                      <a:schemeClr val="tx1"/>
                    </a:solidFill>
                    <a:latin typeface="Arial" panose="020B0604020202020204" pitchFamily="34" charset="0"/>
                    <a:ea typeface="ＭＳ Ｐゴシック" panose="020B0600070205080204" pitchFamily="34" charset="-128"/>
                  </a:defRPr>
                </a:lvl2pPr>
                <a:lvl3pPr marL="1143000" indent="-228600">
                  <a:defRPr sz="6200">
                    <a:solidFill>
                      <a:schemeClr val="tx1"/>
                    </a:solidFill>
                    <a:latin typeface="Arial" panose="020B0604020202020204" pitchFamily="34" charset="0"/>
                    <a:ea typeface="ＭＳ Ｐゴシック" panose="020B0600070205080204" pitchFamily="34" charset="-128"/>
                  </a:defRPr>
                </a:lvl3pPr>
                <a:lvl4pPr marL="1600200" indent="-228600">
                  <a:defRPr sz="6200">
                    <a:solidFill>
                      <a:schemeClr val="tx1"/>
                    </a:solidFill>
                    <a:latin typeface="Arial" panose="020B0604020202020204" pitchFamily="34" charset="0"/>
                    <a:ea typeface="ＭＳ Ｐゴシック" panose="020B0600070205080204" pitchFamily="34" charset="-128"/>
                  </a:defRPr>
                </a:lvl4pPr>
                <a:lvl5pPr marL="2057400" indent="-228600">
                  <a:defRPr sz="6200">
                    <a:solidFill>
                      <a:schemeClr val="tx1"/>
                    </a:solidFill>
                    <a:latin typeface="Arial" panose="020B0604020202020204" pitchFamily="34" charset="0"/>
                    <a:ea typeface="ＭＳ Ｐゴシック" panose="020B0600070205080204" pitchFamily="34" charset="-128"/>
                  </a:defRPr>
                </a:lvl5pPr>
                <a:lvl6pPr marL="2514600" indent="-228600" defTabSz="1566863" eaLnBrk="0" fontAlgn="base" hangingPunct="0">
                  <a:spcBef>
                    <a:spcPct val="0"/>
                  </a:spcBef>
                  <a:spcAft>
                    <a:spcPct val="0"/>
                  </a:spcAft>
                  <a:defRPr sz="6200">
                    <a:solidFill>
                      <a:schemeClr val="tx1"/>
                    </a:solidFill>
                    <a:latin typeface="Arial" panose="020B0604020202020204" pitchFamily="34" charset="0"/>
                    <a:ea typeface="ＭＳ Ｐゴシック" panose="020B0600070205080204" pitchFamily="34" charset="-128"/>
                  </a:defRPr>
                </a:lvl6pPr>
                <a:lvl7pPr marL="2971800" indent="-228600" defTabSz="1566863" eaLnBrk="0" fontAlgn="base" hangingPunct="0">
                  <a:spcBef>
                    <a:spcPct val="0"/>
                  </a:spcBef>
                  <a:spcAft>
                    <a:spcPct val="0"/>
                  </a:spcAft>
                  <a:defRPr sz="6200">
                    <a:solidFill>
                      <a:schemeClr val="tx1"/>
                    </a:solidFill>
                    <a:latin typeface="Arial" panose="020B0604020202020204" pitchFamily="34" charset="0"/>
                    <a:ea typeface="ＭＳ Ｐゴシック" panose="020B0600070205080204" pitchFamily="34" charset="-128"/>
                  </a:defRPr>
                </a:lvl7pPr>
                <a:lvl8pPr marL="3429000" indent="-228600" defTabSz="1566863" eaLnBrk="0" fontAlgn="base" hangingPunct="0">
                  <a:spcBef>
                    <a:spcPct val="0"/>
                  </a:spcBef>
                  <a:spcAft>
                    <a:spcPct val="0"/>
                  </a:spcAft>
                  <a:defRPr sz="6200">
                    <a:solidFill>
                      <a:schemeClr val="tx1"/>
                    </a:solidFill>
                    <a:latin typeface="Arial" panose="020B0604020202020204" pitchFamily="34" charset="0"/>
                    <a:ea typeface="ＭＳ Ｐゴシック" panose="020B0600070205080204" pitchFamily="34" charset="-128"/>
                  </a:defRPr>
                </a:lvl8pPr>
                <a:lvl9pPr marL="3886200" indent="-228600" defTabSz="1566863" eaLnBrk="0" fontAlgn="base" hangingPunct="0">
                  <a:spcBef>
                    <a:spcPct val="0"/>
                  </a:spcBef>
                  <a:spcAft>
                    <a:spcPct val="0"/>
                  </a:spcAft>
                  <a:defRPr sz="6200">
                    <a:solidFill>
                      <a:schemeClr val="tx1"/>
                    </a:solidFill>
                    <a:latin typeface="Arial" panose="020B0604020202020204" pitchFamily="34" charset="0"/>
                    <a:ea typeface="ＭＳ Ｐゴシック" panose="020B0600070205080204" pitchFamily="34" charset="-128"/>
                  </a:defRPr>
                </a:lvl9pPr>
              </a:lstStyle>
              <a:p>
                <a:pPr marL="0" marR="0" lvl="0" indent="0" algn="just" defTabSz="914400" rtl="0" eaLnBrk="1" fontAlgn="auto" latinLnBrk="0" hangingPunct="1">
                  <a:lnSpc>
                    <a:spcPct val="100000"/>
                  </a:lnSpc>
                  <a:spcBef>
                    <a:spcPts val="0"/>
                  </a:spcBef>
                  <a:spcAft>
                    <a:spcPts val="600"/>
                  </a:spcAft>
                  <a:buClrTx/>
                  <a:buSzTx/>
                  <a:buFontTx/>
                  <a:buNone/>
                  <a:tabLst/>
                  <a:defRPr/>
                </a:pPr>
                <a14:m>
                  <m:oMath xmlns:m="http://schemas.openxmlformats.org/officeDocument/2006/math">
                    <m:r>
                      <a:rPr kumimoji="0" lang="en-US" altLang="ko-KR" sz="1100" b="1" i="0" u="none" strike="noStrike" kern="1200" cap="none" spc="0" normalizeH="0" baseline="0" noProof="0">
                        <a:ln>
                          <a:noFill/>
                        </a:ln>
                        <a:solidFill>
                          <a:prstClr val="white"/>
                        </a:solidFill>
                        <a:effectLst/>
                        <a:uLnTx/>
                        <a:uFillTx/>
                        <a:latin typeface="Cambria Math" panose="02040503050406030204" pitchFamily="18" charset="0"/>
                        <a:cs typeface="+mn-cs"/>
                      </a:rPr>
                      <m:t>,</m:t>
                    </m:r>
                    <m:r>
                      <a:rPr kumimoji="0" lang="en-US" altLang="ko-KR" sz="1100" b="1" i="0" u="none" strike="noStrike" kern="1200" cap="none" spc="0" normalizeH="0" baseline="0" noProof="0" smtClean="0">
                        <a:ln>
                          <a:noFill/>
                        </a:ln>
                        <a:solidFill>
                          <a:prstClr val="white"/>
                        </a:solidFill>
                        <a:effectLst/>
                        <a:uLnTx/>
                        <a:uFillTx/>
                        <a:latin typeface="Cambria Math" panose="02040503050406030204" pitchFamily="18" charset="0"/>
                        <a:cs typeface="+mn-cs"/>
                      </a:rPr>
                      <m:t> </m:t>
                    </m:r>
                    <m:sSup>
                      <m:sSupPr>
                        <m:ctrlPr>
                          <a:rPr kumimoji="0" lang="en-US" sz="1100" b="1" i="1" u="none" strike="noStrike" kern="1200" cap="none" spc="0" normalizeH="0" baseline="0" noProof="0">
                            <a:ln>
                              <a:noFill/>
                            </a:ln>
                            <a:solidFill>
                              <a:prstClr val="white"/>
                            </a:solidFill>
                            <a:effectLst/>
                            <a:uLnTx/>
                            <a:uFillTx/>
                            <a:latin typeface="Cambria Math" panose="02040503050406030204" pitchFamily="18" charset="0"/>
                            <a:cs typeface="+mn-cs"/>
                          </a:rPr>
                        </m:ctrlPr>
                      </m:sSupPr>
                      <m:e>
                        <m:sSup>
                          <m:sSupPr>
                            <m:ctrlPr>
                              <a:rPr kumimoji="0" lang="en-US" sz="1100" b="1" i="1" u="none" strike="noStrike" kern="1200" cap="none" spc="0" normalizeH="0" baseline="0" noProof="0">
                                <a:ln>
                                  <a:noFill/>
                                </a:ln>
                                <a:solidFill>
                                  <a:prstClr val="white"/>
                                </a:solidFill>
                                <a:effectLst/>
                                <a:uLnTx/>
                                <a:uFillTx/>
                                <a:latin typeface="Cambria Math" panose="02040503050406030204" pitchFamily="18" charset="0"/>
                                <a:cs typeface="+mn-cs"/>
                              </a:rPr>
                            </m:ctrlPr>
                          </m:sSupPr>
                          <m:e>
                            <m:sSup>
                              <m:sSupPr>
                                <m:ctrlPr>
                                  <a:rPr kumimoji="0" lang="en-US" altLang="en-US" sz="1100" b="1" i="1" u="none" strike="noStrike" kern="1200" cap="none" spc="0" normalizeH="0" baseline="0" noProof="0">
                                    <a:ln>
                                      <a:noFill/>
                                    </a:ln>
                                    <a:solidFill>
                                      <a:prstClr val="white"/>
                                    </a:solidFill>
                                    <a:effectLst/>
                                    <a:uLnTx/>
                                    <a:uFillTx/>
                                    <a:latin typeface="Cambria Math" panose="02040503050406030204" pitchFamily="18" charset="0"/>
                                    <a:cs typeface="+mn-cs"/>
                                  </a:rPr>
                                </m:ctrlPr>
                              </m:sSupPr>
                              <m:e>
                                <m:r>
                                  <m:rPr>
                                    <m:nor/>
                                  </m:rPr>
                                  <a:rPr kumimoji="0" lang="en-US" altLang="en-US" sz="1100" b="1" i="0" u="none" strike="noStrike" kern="1200" cap="none" spc="0" normalizeH="0" baseline="0" noProof="0" dirty="0">
                                    <a:ln>
                                      <a:noFill/>
                                    </a:ln>
                                    <a:solidFill>
                                      <a:prstClr val="white"/>
                                    </a:solidFill>
                                    <a:effectLst/>
                                    <a:uLnTx/>
                                    <a:uFillTx/>
                                    <a:latin typeface="Arial" panose="020B0604020202020204" pitchFamily="34" charset="0"/>
                                    <a:ea typeface="ＭＳ Ｐゴシック" panose="020B0600070205080204" pitchFamily="34" charset="-128"/>
                                    <a:cs typeface="+mn-cs"/>
                                  </a:rPr>
                                  <m:t>Todd</m:t>
                                </m:r>
                                <m:r>
                                  <m:rPr>
                                    <m:nor/>
                                  </m:rPr>
                                  <a:rPr kumimoji="0" lang="en-US" altLang="en-US" sz="1100" b="1" i="0" u="none" strike="noStrike" kern="1200" cap="none" spc="0" normalizeH="0" baseline="0" noProof="0" dirty="0">
                                    <a:ln>
                                      <a:noFill/>
                                    </a:ln>
                                    <a:solidFill>
                                      <a:prstClr val="white"/>
                                    </a:solidFill>
                                    <a:effectLst/>
                                    <a:uLnTx/>
                                    <a:uFillTx/>
                                    <a:latin typeface="Arial" panose="020B0604020202020204" pitchFamily="34" charset="0"/>
                                    <a:ea typeface="ＭＳ Ｐゴシック" panose="020B0600070205080204" pitchFamily="34" charset="-128"/>
                                    <a:cs typeface="+mn-cs"/>
                                  </a:rPr>
                                  <m:t> </m:t>
                                </m:r>
                                <m:r>
                                  <m:rPr>
                                    <m:nor/>
                                  </m:rPr>
                                  <a:rPr kumimoji="0" lang="en-US" altLang="en-US" sz="1100" b="1" i="0" u="none" strike="noStrike" kern="1200" cap="none" spc="0" normalizeH="0" baseline="0" noProof="0" dirty="0">
                                    <a:ln>
                                      <a:noFill/>
                                    </a:ln>
                                    <a:solidFill>
                                      <a:prstClr val="white"/>
                                    </a:solidFill>
                                    <a:effectLst/>
                                    <a:uLnTx/>
                                    <a:uFillTx/>
                                    <a:latin typeface="Arial" panose="020B0604020202020204" pitchFamily="34" charset="0"/>
                                    <a:ea typeface="ＭＳ Ｐゴシック" panose="020B0600070205080204" pitchFamily="34" charset="-128"/>
                                    <a:cs typeface="+mn-cs"/>
                                  </a:rPr>
                                  <m:t>McKinney</m:t>
                                </m:r>
                              </m:e>
                              <m:sup>
                                <m:r>
                                  <a:rPr kumimoji="0" lang="en-US" altLang="en-US" sz="1100" b="1" i="1" u="none" strike="noStrike" kern="1200" cap="none" spc="0" normalizeH="0" baseline="0" noProof="0">
                                    <a:ln>
                                      <a:noFill/>
                                    </a:ln>
                                    <a:solidFill>
                                      <a:prstClr val="white"/>
                                    </a:solidFill>
                                    <a:effectLst/>
                                    <a:uLnTx/>
                                    <a:uFillTx/>
                                    <a:latin typeface="Cambria Math" panose="02040503050406030204" pitchFamily="18" charset="0"/>
                                    <a:cs typeface="+mn-cs"/>
                                  </a:rPr>
                                  <m:t>𝟏</m:t>
                                </m:r>
                              </m:sup>
                            </m:sSup>
                            <m:r>
                              <m:rPr>
                                <m:nor/>
                              </m:rPr>
                              <a:rPr kumimoji="0" lang="en-US" altLang="en-US" sz="1100" b="1" i="0" u="none" strike="noStrike" kern="1200" cap="none" spc="0" normalizeH="0" baseline="0" noProof="0" smtClean="0">
                                <a:ln>
                                  <a:noFill/>
                                </a:ln>
                                <a:solidFill>
                                  <a:prstClr val="white"/>
                                </a:solidFill>
                                <a:effectLst/>
                                <a:uLnTx/>
                                <a:uFillTx/>
                                <a:latin typeface="Cambria Math" panose="02040503050406030204" pitchFamily="18" charset="0"/>
                                <a:ea typeface="ＭＳ Ｐゴシック" panose="020B0600070205080204" pitchFamily="34" charset="-128"/>
                                <a:cs typeface="+mn-cs"/>
                              </a:rPr>
                              <m:t>,</m:t>
                            </m:r>
                            <m:sSup>
                              <m:sSupPr>
                                <m:ctrlPr>
                                  <a:rPr kumimoji="0" lang="en-US" altLang="ko-KR" sz="1100" b="1" i="1" u="none" strike="noStrike" kern="1200" cap="none" spc="0" normalizeH="0" baseline="0" noProof="0">
                                    <a:ln>
                                      <a:noFill/>
                                    </a:ln>
                                    <a:solidFill>
                                      <a:prstClr val="white"/>
                                    </a:solidFill>
                                    <a:effectLst/>
                                    <a:uLnTx/>
                                    <a:uFillTx/>
                                    <a:latin typeface="Cambria Math" panose="02040503050406030204" pitchFamily="18" charset="0"/>
                                    <a:cs typeface="+mn-cs"/>
                                  </a:rPr>
                                </m:ctrlPr>
                              </m:sSupPr>
                              <m:e>
                                <m:r>
                                  <m:rPr>
                                    <m:nor/>
                                  </m:rPr>
                                  <a:rPr kumimoji="0" lang="en-US" altLang="ko-KR" sz="1100" b="1" i="0" u="none" strike="noStrike" kern="1200" cap="none" spc="0" normalizeH="0" baseline="0" noProof="0" smtClean="0">
                                    <a:ln>
                                      <a:noFill/>
                                    </a:ln>
                                    <a:solidFill>
                                      <a:prstClr val="white"/>
                                    </a:solidFill>
                                    <a:effectLst/>
                                    <a:uLnTx/>
                                    <a:uFillTx/>
                                    <a:latin typeface="Cambria Math" panose="02040503050406030204" pitchFamily="18" charset="0"/>
                                    <a:ea typeface="ＭＳ Ｐゴシック" panose="020B0600070205080204" pitchFamily="34" charset="-128"/>
                                    <a:cs typeface="+mn-cs"/>
                                  </a:rPr>
                                  <m:t> </m:t>
                                </m:r>
                                <m:r>
                                  <m:rPr>
                                    <m:nor/>
                                  </m:rPr>
                                  <a:rPr kumimoji="0" lang="en-US" altLang="ko-KR" sz="1100" b="1" i="0" u="none" strike="noStrike" kern="1200" cap="none" spc="0" normalizeH="0" baseline="0" noProof="0" dirty="0">
                                    <a:ln>
                                      <a:noFill/>
                                    </a:ln>
                                    <a:solidFill>
                                      <a:prstClr val="white"/>
                                    </a:solidFill>
                                    <a:effectLst/>
                                    <a:uLnTx/>
                                    <a:uFillTx/>
                                    <a:latin typeface="Arial" panose="020B0604020202020204" pitchFamily="34" charset="0"/>
                                    <a:ea typeface="ＭＳ Ｐゴシック" panose="020B0600070205080204" pitchFamily="34" charset="-128"/>
                                    <a:cs typeface="+mn-cs"/>
                                  </a:rPr>
                                  <m:t>Mike</m:t>
                                </m:r>
                                <m:r>
                                  <m:rPr>
                                    <m:nor/>
                                  </m:rPr>
                                  <a:rPr kumimoji="0" lang="en-US" altLang="ko-KR" sz="1100" b="1" i="0" u="none" strike="noStrike" kern="1200" cap="none" spc="0" normalizeH="0" baseline="0" noProof="0" dirty="0">
                                    <a:ln>
                                      <a:noFill/>
                                    </a:ln>
                                    <a:solidFill>
                                      <a:prstClr val="white"/>
                                    </a:solidFill>
                                    <a:effectLst/>
                                    <a:uLnTx/>
                                    <a:uFillTx/>
                                    <a:latin typeface="Arial" panose="020B0604020202020204" pitchFamily="34" charset="0"/>
                                    <a:ea typeface="ＭＳ Ｐゴシック" panose="020B0600070205080204" pitchFamily="34" charset="-128"/>
                                    <a:cs typeface="+mn-cs"/>
                                  </a:rPr>
                                  <m:t> </m:t>
                                </m:r>
                                <m:r>
                                  <m:rPr>
                                    <m:nor/>
                                  </m:rPr>
                                  <a:rPr kumimoji="0" lang="en-US" altLang="ko-KR" sz="1100" b="1" i="0" u="none" strike="noStrike" kern="1200" cap="none" spc="0" normalizeH="0" baseline="0" noProof="0" dirty="0">
                                    <a:ln>
                                      <a:noFill/>
                                    </a:ln>
                                    <a:solidFill>
                                      <a:prstClr val="white"/>
                                    </a:solidFill>
                                    <a:effectLst/>
                                    <a:uLnTx/>
                                    <a:uFillTx/>
                                    <a:latin typeface="Arial" panose="020B0604020202020204" pitchFamily="34" charset="0"/>
                                    <a:ea typeface="ＭＳ Ｐゴシック" panose="020B0600070205080204" pitchFamily="34" charset="-128"/>
                                    <a:cs typeface="+mn-cs"/>
                                  </a:rPr>
                                  <m:t>Newchurch</m:t>
                                </m:r>
                              </m:e>
                              <m:sup>
                                <m:r>
                                  <a:rPr kumimoji="0" lang="en-US" altLang="ko-KR" sz="1100" b="1" i="1" u="none" strike="noStrike" kern="1200" cap="none" spc="0" normalizeH="0" baseline="0" noProof="0">
                                    <a:ln>
                                      <a:noFill/>
                                    </a:ln>
                                    <a:solidFill>
                                      <a:prstClr val="white"/>
                                    </a:solidFill>
                                    <a:effectLst/>
                                    <a:uLnTx/>
                                    <a:uFillTx/>
                                    <a:latin typeface="Cambria Math" panose="02040503050406030204" pitchFamily="18" charset="0"/>
                                    <a:cs typeface="+mn-cs"/>
                                  </a:rPr>
                                  <m:t>𝟏</m:t>
                                </m:r>
                              </m:sup>
                            </m:sSup>
                            <m:r>
                              <m:rPr>
                                <m:nor/>
                              </m:rPr>
                              <a:rPr kumimoji="0" lang="en-US" altLang="ko-KR" sz="1100" b="1" i="0" u="none" strike="noStrike" kern="1200" cap="none" spc="0" normalizeH="0" baseline="0" noProof="0" smtClean="0">
                                <a:ln>
                                  <a:noFill/>
                                </a:ln>
                                <a:solidFill>
                                  <a:prstClr val="white"/>
                                </a:solidFill>
                                <a:effectLst/>
                                <a:uLnTx/>
                                <a:uFillTx/>
                                <a:latin typeface="Cambria Math" panose="02040503050406030204" pitchFamily="18" charset="0"/>
                                <a:ea typeface="ＭＳ Ｐゴシック" panose="020B0600070205080204" pitchFamily="34" charset="-128"/>
                                <a:cs typeface="+mn-cs"/>
                              </a:rPr>
                              <m:t>, </m:t>
                            </m:r>
                            <m:r>
                              <m:rPr>
                                <m:nor/>
                              </m:rPr>
                              <a:rPr kumimoji="0" lang="en-US" sz="1100" b="1" i="0" u="none" strike="noStrike" kern="1200" cap="none" spc="0" normalizeH="0" baseline="0" noProof="0" dirty="0">
                                <a:ln>
                                  <a:noFill/>
                                </a:ln>
                                <a:solidFill>
                                  <a:prstClr val="white"/>
                                </a:solidFill>
                                <a:effectLst/>
                                <a:uLnTx/>
                                <a:uFillTx/>
                                <a:latin typeface="Arial" panose="020B0604020202020204" pitchFamily="34" charset="0"/>
                                <a:ea typeface="ＭＳ Ｐゴシック" panose="020B0600070205080204" pitchFamily="34" charset="-128"/>
                                <a:cs typeface="+mn-cs"/>
                              </a:rPr>
                              <m:t>Shi</m:t>
                            </m:r>
                            <m:r>
                              <m:rPr>
                                <m:nor/>
                              </m:rPr>
                              <a:rPr kumimoji="0" lang="en-US" sz="1100" b="1" i="0" u="none" strike="noStrike" kern="1200" cap="none" spc="0" normalizeH="0" baseline="0" noProof="0" dirty="0">
                                <a:ln>
                                  <a:noFill/>
                                </a:ln>
                                <a:solidFill>
                                  <a:prstClr val="white"/>
                                </a:solidFill>
                                <a:effectLst/>
                                <a:uLnTx/>
                                <a:uFillTx/>
                                <a:latin typeface="Arial" panose="020B0604020202020204" pitchFamily="34" charset="0"/>
                                <a:ea typeface="ＭＳ Ｐゴシック" panose="020B0600070205080204" pitchFamily="34" charset="-128"/>
                                <a:cs typeface="+mn-cs"/>
                              </a:rPr>
                              <m:t> </m:t>
                            </m:r>
                            <m:r>
                              <m:rPr>
                                <m:nor/>
                              </m:rPr>
                              <a:rPr kumimoji="0" lang="en-US" sz="1100" b="1" i="0" u="none" strike="noStrike" kern="1200" cap="none" spc="0" normalizeH="0" baseline="0" noProof="0" dirty="0">
                                <a:ln>
                                  <a:noFill/>
                                </a:ln>
                                <a:solidFill>
                                  <a:prstClr val="white"/>
                                </a:solidFill>
                                <a:effectLst/>
                                <a:uLnTx/>
                                <a:uFillTx/>
                                <a:latin typeface="Arial" panose="020B0604020202020204" pitchFamily="34" charset="0"/>
                                <a:ea typeface="ＭＳ Ｐゴシック" panose="020B0600070205080204" pitchFamily="34" charset="-128"/>
                                <a:cs typeface="+mn-cs"/>
                              </a:rPr>
                              <m:t>Kuang</m:t>
                            </m:r>
                          </m:e>
                          <m:sup>
                            <m:r>
                              <a:rPr kumimoji="0" lang="en-US" sz="1100" b="1" i="1" u="none" strike="noStrike" kern="1200" cap="none" spc="0" normalizeH="0" baseline="0" noProof="0">
                                <a:ln>
                                  <a:noFill/>
                                </a:ln>
                                <a:solidFill>
                                  <a:prstClr val="white"/>
                                </a:solidFill>
                                <a:effectLst/>
                                <a:uLnTx/>
                                <a:uFillTx/>
                                <a:latin typeface="Cambria Math" panose="02040503050406030204" pitchFamily="18" charset="0"/>
                                <a:cs typeface="+mn-cs"/>
                              </a:rPr>
                              <m:t>𝟏</m:t>
                            </m:r>
                          </m:sup>
                        </m:sSup>
                        <m:r>
                          <a:rPr kumimoji="0" lang="en-US" sz="1100" b="1" i="0" u="none" strike="noStrike" kern="1200" cap="none" spc="0" normalizeH="0" baseline="0" noProof="0" dirty="0">
                            <a:ln>
                              <a:noFill/>
                            </a:ln>
                            <a:solidFill>
                              <a:prstClr val="white"/>
                            </a:solidFill>
                            <a:effectLst/>
                            <a:uLnTx/>
                            <a:uFillTx/>
                            <a:latin typeface="Cambria Math" panose="02040503050406030204" pitchFamily="18" charset="0"/>
                            <a:cs typeface="+mn-cs"/>
                          </a:rPr>
                          <m:t> </m:t>
                        </m:r>
                      </m:e>
                      <m:sup>
                        <m:r>
                          <a:rPr kumimoji="0" lang="en-US" sz="1100" b="1" i="0" u="none" strike="noStrike" kern="1200" cap="none" spc="0" normalizeH="0" baseline="0" noProof="0" dirty="0">
                            <a:ln>
                              <a:noFill/>
                            </a:ln>
                            <a:solidFill>
                              <a:prstClr val="white"/>
                            </a:solidFill>
                            <a:effectLst/>
                            <a:uLnTx/>
                            <a:uFillTx/>
                            <a:latin typeface="Cambria Math" panose="02040503050406030204" pitchFamily="18" charset="0"/>
                            <a:cs typeface="+mn-cs"/>
                          </a:rPr>
                          <m:t> </m:t>
                        </m:r>
                      </m:sup>
                    </m:sSup>
                    <m:r>
                      <a:rPr kumimoji="0" lang="en-US" altLang="en-US" sz="1100" b="1" i="0" u="none" strike="noStrike" kern="1200" cap="none" spc="0" normalizeH="0" baseline="0" noProof="0">
                        <a:ln>
                          <a:noFill/>
                        </a:ln>
                        <a:solidFill>
                          <a:prstClr val="white"/>
                        </a:solidFill>
                        <a:effectLst/>
                        <a:uLnTx/>
                        <a:uFillTx/>
                        <a:latin typeface="Cambria Math" panose="02040503050406030204" pitchFamily="18" charset="0"/>
                        <a:cs typeface="+mn-cs"/>
                      </a:rPr>
                      <m:t>,</m:t>
                    </m:r>
                    <m:sSup>
                      <m:sSupPr>
                        <m:ctrlPr>
                          <a:rPr kumimoji="0" lang="en-US" altLang="ko-KR" sz="1100" b="1" i="1" u="none" strike="noStrike" kern="1200" cap="none" spc="0" normalizeH="0" baseline="0" noProof="0">
                            <a:ln>
                              <a:noFill/>
                            </a:ln>
                            <a:solidFill>
                              <a:prstClr val="white"/>
                            </a:solidFill>
                            <a:effectLst/>
                            <a:uLnTx/>
                            <a:uFillTx/>
                            <a:latin typeface="Cambria Math" panose="02040503050406030204" pitchFamily="18" charset="0"/>
                            <a:cs typeface="+mn-cs"/>
                          </a:rPr>
                        </m:ctrlPr>
                      </m:sSupPr>
                      <m:e>
                        <m:r>
                          <m:rPr>
                            <m:nor/>
                          </m:rPr>
                          <a:rPr kumimoji="0" lang="en-US" altLang="ko-KR" sz="1100" b="1" i="0" u="none" strike="noStrike" kern="1200" cap="none" spc="0" normalizeH="0" baseline="0" noProof="0" dirty="0">
                            <a:ln>
                              <a:noFill/>
                            </a:ln>
                            <a:solidFill>
                              <a:prstClr val="white"/>
                            </a:solidFill>
                            <a:effectLst/>
                            <a:uLnTx/>
                            <a:uFillTx/>
                            <a:latin typeface="Arial" panose="020B0604020202020204" pitchFamily="34" charset="0"/>
                            <a:ea typeface="ＭＳ Ｐゴシック" panose="020B0600070205080204" pitchFamily="34" charset="-128"/>
                            <a:cs typeface="+mn-cs"/>
                          </a:rPr>
                          <m:t>Susan</m:t>
                        </m:r>
                        <m:r>
                          <m:rPr>
                            <m:nor/>
                          </m:rPr>
                          <a:rPr kumimoji="0" lang="en-US" altLang="ko-KR" sz="1100" b="1" i="0" u="none" strike="noStrike" kern="1200" cap="none" spc="0" normalizeH="0" baseline="0" noProof="0" dirty="0">
                            <a:ln>
                              <a:noFill/>
                            </a:ln>
                            <a:solidFill>
                              <a:prstClr val="white"/>
                            </a:solidFill>
                            <a:effectLst/>
                            <a:uLnTx/>
                            <a:uFillTx/>
                            <a:latin typeface="Arial" panose="020B0604020202020204" pitchFamily="34" charset="0"/>
                            <a:ea typeface="ＭＳ Ｐゴシック" panose="020B0600070205080204" pitchFamily="34" charset="-128"/>
                            <a:cs typeface="+mn-cs"/>
                          </a:rPr>
                          <m:t> </m:t>
                        </m:r>
                        <m:r>
                          <m:rPr>
                            <m:nor/>
                          </m:rPr>
                          <a:rPr kumimoji="0" lang="en-US" altLang="ko-KR" sz="1100" b="1" i="0" u="none" strike="noStrike" kern="1200" cap="none" spc="0" normalizeH="0" baseline="0" noProof="0" dirty="0">
                            <a:ln>
                              <a:noFill/>
                            </a:ln>
                            <a:solidFill>
                              <a:prstClr val="white"/>
                            </a:solidFill>
                            <a:effectLst/>
                            <a:uLnTx/>
                            <a:uFillTx/>
                            <a:latin typeface="Arial" panose="020B0604020202020204" pitchFamily="34" charset="0"/>
                            <a:ea typeface="ＭＳ Ｐゴシック" panose="020B0600070205080204" pitchFamily="34" charset="-128"/>
                            <a:cs typeface="+mn-cs"/>
                          </a:rPr>
                          <m:t>Alexander</m:t>
                        </m:r>
                      </m:e>
                      <m:sup>
                        <m:r>
                          <a:rPr kumimoji="0" lang="en-US" altLang="ko-KR" sz="1100" b="1" i="1" u="none" strike="noStrike" kern="1200" cap="none" spc="0" normalizeH="0" baseline="0" noProof="0">
                            <a:ln>
                              <a:noFill/>
                            </a:ln>
                            <a:solidFill>
                              <a:prstClr val="white"/>
                            </a:solidFill>
                            <a:effectLst/>
                            <a:uLnTx/>
                            <a:uFillTx/>
                            <a:latin typeface="Cambria Math" panose="02040503050406030204" pitchFamily="18" charset="0"/>
                            <a:cs typeface="+mn-cs"/>
                          </a:rPr>
                          <m:t>𝟏</m:t>
                        </m:r>
                      </m:sup>
                    </m:sSup>
                    <m:r>
                      <a:rPr kumimoji="0" lang="en-US" altLang="ko-KR" sz="1100" b="1" i="0" u="none" strike="noStrike" kern="1200" cap="none" spc="0" normalizeH="0" baseline="0" noProof="0">
                        <a:ln>
                          <a:noFill/>
                        </a:ln>
                        <a:solidFill>
                          <a:prstClr val="white"/>
                        </a:solidFill>
                        <a:effectLst/>
                        <a:uLnTx/>
                        <a:uFillTx/>
                        <a:latin typeface="Cambria Math" panose="02040503050406030204" pitchFamily="18" charset="0"/>
                        <a:cs typeface="+mn-cs"/>
                      </a:rPr>
                      <m:t>, </m:t>
                    </m:r>
                    <m:sSup>
                      <m:sSupPr>
                        <m:ctrlPr>
                          <a:rPr kumimoji="0" lang="en-US" sz="1100" b="1" i="1" u="none" strike="noStrike" kern="1200" cap="none" spc="0" normalizeH="0" baseline="0" noProof="0">
                            <a:ln>
                              <a:noFill/>
                            </a:ln>
                            <a:solidFill>
                              <a:prstClr val="white"/>
                            </a:solidFill>
                            <a:effectLst/>
                            <a:uLnTx/>
                            <a:uFillTx/>
                            <a:latin typeface="Cambria Math" panose="02040503050406030204" pitchFamily="18" charset="0"/>
                            <a:cs typeface="+mn-cs"/>
                          </a:rPr>
                        </m:ctrlPr>
                      </m:sSupPr>
                      <m:e>
                        <m:r>
                          <m:rPr>
                            <m:nor/>
                          </m:rPr>
                          <a:rPr kumimoji="0" lang="en-US" sz="1100" b="1" i="0" u="none" strike="noStrike" kern="1200" cap="none" spc="0" normalizeH="0" baseline="0" noProof="0" dirty="0">
                            <a:ln>
                              <a:noFill/>
                            </a:ln>
                            <a:solidFill>
                              <a:prstClr val="white"/>
                            </a:solidFill>
                            <a:effectLst/>
                            <a:uLnTx/>
                            <a:uFillTx/>
                            <a:latin typeface="Arial" panose="020B0604020202020204" pitchFamily="34" charset="0"/>
                            <a:ea typeface="ＭＳ Ｐゴシック" panose="020B0600070205080204" pitchFamily="34" charset="-128"/>
                            <a:cs typeface="+mn-cs"/>
                          </a:rPr>
                          <m:t>Paula</m:t>
                        </m:r>
                        <m:r>
                          <m:rPr>
                            <m:nor/>
                          </m:rPr>
                          <a:rPr kumimoji="0" lang="en-US" sz="1100" b="1" i="0" u="none" strike="noStrike" kern="1200" cap="none" spc="0" normalizeH="0" baseline="0" noProof="0" dirty="0">
                            <a:ln>
                              <a:noFill/>
                            </a:ln>
                            <a:solidFill>
                              <a:prstClr val="white"/>
                            </a:solidFill>
                            <a:effectLst/>
                            <a:uLnTx/>
                            <a:uFillTx/>
                            <a:latin typeface="Arial" panose="020B0604020202020204" pitchFamily="34" charset="0"/>
                            <a:ea typeface="ＭＳ Ｐゴシック" panose="020B0600070205080204" pitchFamily="34" charset="-128"/>
                            <a:cs typeface="+mn-cs"/>
                          </a:rPr>
                          <m:t> </m:t>
                        </m:r>
                        <m:r>
                          <m:rPr>
                            <m:nor/>
                          </m:rPr>
                          <a:rPr kumimoji="0" lang="en-US" sz="1100" b="1" i="0" u="none" strike="noStrike" kern="1200" cap="none" spc="0" normalizeH="0" baseline="0" noProof="0" dirty="0">
                            <a:ln>
                              <a:noFill/>
                            </a:ln>
                            <a:solidFill>
                              <a:prstClr val="white"/>
                            </a:solidFill>
                            <a:effectLst/>
                            <a:uLnTx/>
                            <a:uFillTx/>
                            <a:latin typeface="Arial" panose="020B0604020202020204" pitchFamily="34" charset="0"/>
                            <a:ea typeface="ＭＳ Ｐゴシック" panose="020B0600070205080204" pitchFamily="34" charset="-128"/>
                            <a:cs typeface="+mn-cs"/>
                          </a:rPr>
                          <m:t>Tucker</m:t>
                        </m:r>
                      </m:e>
                      <m:sup>
                        <m:r>
                          <a:rPr kumimoji="0" lang="en-US" sz="1100" b="1" i="1" u="none" strike="noStrike" kern="1200" cap="none" spc="0" normalizeH="0" baseline="0" noProof="0">
                            <a:ln>
                              <a:noFill/>
                            </a:ln>
                            <a:solidFill>
                              <a:prstClr val="white"/>
                            </a:solidFill>
                            <a:effectLst/>
                            <a:uLnTx/>
                            <a:uFillTx/>
                            <a:latin typeface="Cambria Math" panose="02040503050406030204" pitchFamily="18" charset="0"/>
                            <a:cs typeface="+mn-cs"/>
                          </a:rPr>
                          <m:t>𝟏</m:t>
                        </m:r>
                      </m:sup>
                    </m:sSup>
                    <m:r>
                      <a:rPr kumimoji="0" lang="en-US" sz="1100" b="1" i="0" u="none" strike="noStrike" kern="1200" cap="none" spc="0" normalizeH="0" baseline="0" noProof="0">
                        <a:ln>
                          <a:noFill/>
                        </a:ln>
                        <a:solidFill>
                          <a:prstClr val="white"/>
                        </a:solidFill>
                        <a:effectLst/>
                        <a:uLnTx/>
                        <a:uFillTx/>
                        <a:latin typeface="Cambria Math" panose="02040503050406030204" pitchFamily="18" charset="0"/>
                        <a:cs typeface="+mn-cs"/>
                      </a:rPr>
                      <m:t>,</m:t>
                    </m:r>
                    <m:r>
                      <a:rPr kumimoji="0" lang="en-US" sz="1100" b="1" i="0" u="none" strike="noStrike" kern="1200" cap="none" spc="0" normalizeH="0" baseline="0" noProof="0" smtClean="0">
                        <a:ln>
                          <a:noFill/>
                        </a:ln>
                        <a:solidFill>
                          <a:prstClr val="white"/>
                        </a:solidFill>
                        <a:effectLst/>
                        <a:uLnTx/>
                        <a:uFillTx/>
                        <a:latin typeface="Cambria Math" panose="02040503050406030204" pitchFamily="18" charset="0"/>
                        <a:cs typeface="+mn-cs"/>
                      </a:rPr>
                      <m:t> </m:t>
                    </m:r>
                    <m:sSup>
                      <m:sSupPr>
                        <m:ctrlPr>
                          <a:rPr kumimoji="0" lang="en-US" altLang="ko-KR" sz="1100" b="1" i="1" u="none" strike="noStrike" kern="1200" cap="none" spc="0" normalizeH="0" baseline="0" noProof="0">
                            <a:ln>
                              <a:noFill/>
                            </a:ln>
                            <a:solidFill>
                              <a:prstClr val="white"/>
                            </a:solidFill>
                            <a:effectLst/>
                            <a:uLnTx/>
                            <a:uFillTx/>
                            <a:latin typeface="Cambria Math" panose="02040503050406030204" pitchFamily="18" charset="0"/>
                            <a:cs typeface="+mn-cs"/>
                          </a:rPr>
                        </m:ctrlPr>
                      </m:sSupPr>
                      <m:e>
                        <m:r>
                          <m:rPr>
                            <m:nor/>
                          </m:rPr>
                          <a:rPr kumimoji="0" lang="en-US" altLang="ko-KR" sz="1100" b="1" i="0" u="none" strike="noStrike" kern="1200" cap="none" spc="0" normalizeH="0" baseline="0" noProof="0" dirty="0">
                            <a:ln>
                              <a:noFill/>
                            </a:ln>
                            <a:solidFill>
                              <a:prstClr val="white"/>
                            </a:solidFill>
                            <a:effectLst/>
                            <a:uLnTx/>
                            <a:uFillTx/>
                            <a:latin typeface="Arial" panose="020B0604020202020204" pitchFamily="34" charset="0"/>
                            <a:ea typeface="ＭＳ Ｐゴシック" panose="020B0600070205080204" pitchFamily="34" charset="-128"/>
                            <a:cs typeface="+mn-cs"/>
                          </a:rPr>
                          <m:t>Darby</m:t>
                        </m:r>
                        <m:r>
                          <m:rPr>
                            <m:nor/>
                          </m:rPr>
                          <a:rPr kumimoji="0" lang="en-US" altLang="ko-KR" sz="1100" b="1" i="0" u="none" strike="noStrike" kern="1200" cap="none" spc="0" normalizeH="0" baseline="0" noProof="0" dirty="0">
                            <a:ln>
                              <a:noFill/>
                            </a:ln>
                            <a:solidFill>
                              <a:prstClr val="white"/>
                            </a:solidFill>
                            <a:effectLst/>
                            <a:uLnTx/>
                            <a:uFillTx/>
                            <a:latin typeface="Arial" panose="020B0604020202020204" pitchFamily="34" charset="0"/>
                            <a:ea typeface="ＭＳ Ｐゴシック" panose="020B0600070205080204" pitchFamily="34" charset="-128"/>
                            <a:cs typeface="+mn-cs"/>
                          </a:rPr>
                          <m:t> </m:t>
                        </m:r>
                        <m:r>
                          <m:rPr>
                            <m:nor/>
                          </m:rPr>
                          <a:rPr kumimoji="0" lang="en-US" altLang="ko-KR" sz="1100" b="1" i="0" u="none" strike="noStrike" kern="1200" cap="none" spc="0" normalizeH="0" baseline="0" noProof="0" dirty="0">
                            <a:ln>
                              <a:noFill/>
                            </a:ln>
                            <a:solidFill>
                              <a:prstClr val="white"/>
                            </a:solidFill>
                            <a:effectLst/>
                            <a:uLnTx/>
                            <a:uFillTx/>
                            <a:latin typeface="Arial" panose="020B0604020202020204" pitchFamily="34" charset="0"/>
                            <a:ea typeface="ＭＳ Ｐゴシック" panose="020B0600070205080204" pitchFamily="34" charset="-128"/>
                            <a:cs typeface="+mn-cs"/>
                          </a:rPr>
                          <m:t>Stevenson</m:t>
                        </m:r>
                      </m:e>
                      <m:sup>
                        <m:r>
                          <a:rPr kumimoji="0" lang="en-US" altLang="ko-KR" sz="1100" b="1" i="1" u="none" strike="noStrike" kern="1200" cap="none" spc="0" normalizeH="0" baseline="0" noProof="0">
                            <a:ln>
                              <a:noFill/>
                            </a:ln>
                            <a:solidFill>
                              <a:prstClr val="white"/>
                            </a:solidFill>
                            <a:effectLst/>
                            <a:uLnTx/>
                            <a:uFillTx/>
                            <a:latin typeface="Cambria Math" panose="02040503050406030204" pitchFamily="18" charset="0"/>
                            <a:cs typeface="+mn-cs"/>
                          </a:rPr>
                          <m:t>𝟏</m:t>
                        </m:r>
                      </m:sup>
                    </m:sSup>
                    <m:r>
                      <a:rPr kumimoji="0" lang="en-US" altLang="ko-KR" sz="1100" b="1" i="0" u="none" strike="noStrike" kern="1200" cap="none" spc="0" normalizeH="0" baseline="0" noProof="0" smtClean="0">
                        <a:ln>
                          <a:noFill/>
                        </a:ln>
                        <a:solidFill>
                          <a:prstClr val="white"/>
                        </a:solidFill>
                        <a:effectLst/>
                        <a:uLnTx/>
                        <a:uFillTx/>
                        <a:latin typeface="Cambria Math" panose="02040503050406030204" pitchFamily="18" charset="0"/>
                        <a:cs typeface="+mn-cs"/>
                      </a:rPr>
                      <m:t>,</m:t>
                    </m:r>
                  </m:oMath>
                </a14:m>
                <a:r>
                  <a:rPr kumimoji="0" lang="en-US" altLang="ko-KR" sz="1100" b="1" i="0" u="none" strike="noStrike" kern="1200" cap="none" spc="0" normalizeH="0" baseline="0" noProof="0" dirty="0">
                    <a:ln>
                      <a:noFill/>
                    </a:ln>
                    <a:solidFill>
                      <a:prstClr val="white"/>
                    </a:solidFill>
                    <a:effectLst/>
                    <a:uLnTx/>
                    <a:uFillTx/>
                    <a:latin typeface="Arial" panose="020B0604020202020204" pitchFamily="34" charset="0"/>
                    <a:ea typeface="ＭＳ Ｐゴシック" panose="020B0600070205080204" pitchFamily="34" charset="-128"/>
                    <a:cs typeface="+mn-cs"/>
                  </a:rPr>
                  <a:t> </a:t>
                </a:r>
              </a:p>
              <a:p>
                <a:pPr marL="0" marR="0" lvl="0" indent="0" algn="just" defTabSz="914400" rtl="0" eaLnBrk="1" fontAlgn="auto" latinLnBrk="0" hangingPunct="1">
                  <a:lnSpc>
                    <a:spcPct val="100000"/>
                  </a:lnSpc>
                  <a:spcBef>
                    <a:spcPts val="0"/>
                  </a:spcBef>
                  <a:spcAft>
                    <a:spcPts val="600"/>
                  </a:spcAft>
                  <a:buClrTx/>
                  <a:buSzTx/>
                  <a:buFontTx/>
                  <a:buNone/>
                  <a:tabLst/>
                  <a:defRPr/>
                </a:pPr>
                <a14:m>
                  <m:oMath xmlns:m="http://schemas.openxmlformats.org/officeDocument/2006/math">
                    <m:sSup>
                      <m:sSupPr>
                        <m:ctrlPr>
                          <a:rPr kumimoji="0" lang="en-US" altLang="ko-KR" sz="1100" b="1" i="1" u="none" strike="noStrike" kern="1200" cap="none" spc="0" normalizeH="0" baseline="0" noProof="0">
                            <a:ln>
                              <a:noFill/>
                            </a:ln>
                            <a:solidFill>
                              <a:prstClr val="white"/>
                            </a:solidFill>
                            <a:effectLst/>
                            <a:uLnTx/>
                            <a:uFillTx/>
                            <a:latin typeface="Cambria Math" panose="02040503050406030204" pitchFamily="18" charset="0"/>
                            <a:cs typeface="+mn-cs"/>
                          </a:rPr>
                        </m:ctrlPr>
                      </m:sSupPr>
                      <m:e>
                        <m:r>
                          <m:rPr>
                            <m:nor/>
                          </m:rPr>
                          <a:rPr kumimoji="0" lang="en-US" altLang="ko-KR" sz="1100" b="1" i="0" u="none" strike="noStrike" kern="1200" cap="none" spc="0" normalizeH="0" baseline="0" noProof="0" dirty="0">
                            <a:ln>
                              <a:noFill/>
                            </a:ln>
                            <a:solidFill>
                              <a:prstClr val="white"/>
                            </a:solidFill>
                            <a:effectLst/>
                            <a:uLnTx/>
                            <a:uFillTx/>
                            <a:latin typeface="Arial" panose="020B0604020202020204" pitchFamily="34" charset="0"/>
                            <a:ea typeface="ＭＳ Ｐゴシック" panose="020B0600070205080204" pitchFamily="34" charset="-128"/>
                            <a:cs typeface="+mn-cs"/>
                          </a:rPr>
                          <m:t>Mason</m:t>
                        </m:r>
                        <m:r>
                          <m:rPr>
                            <m:nor/>
                          </m:rPr>
                          <a:rPr kumimoji="0" lang="en-US" altLang="ko-KR" sz="1100" b="1" i="0" u="none" strike="noStrike" kern="1200" cap="none" spc="0" normalizeH="0" baseline="0" noProof="0" dirty="0">
                            <a:ln>
                              <a:noFill/>
                            </a:ln>
                            <a:solidFill>
                              <a:prstClr val="white"/>
                            </a:solidFill>
                            <a:effectLst/>
                            <a:uLnTx/>
                            <a:uFillTx/>
                            <a:latin typeface="Arial" panose="020B0604020202020204" pitchFamily="34" charset="0"/>
                            <a:ea typeface="ＭＳ Ｐゴシック" panose="020B0600070205080204" pitchFamily="34" charset="-128"/>
                            <a:cs typeface="+mn-cs"/>
                          </a:rPr>
                          <m:t> </m:t>
                        </m:r>
                        <m:r>
                          <m:rPr>
                            <m:nor/>
                          </m:rPr>
                          <a:rPr kumimoji="0" lang="en-US" altLang="ko-KR" sz="1100" b="1" i="0" u="none" strike="noStrike" kern="1200" cap="none" spc="0" normalizeH="0" baseline="0" noProof="0" dirty="0">
                            <a:ln>
                              <a:noFill/>
                            </a:ln>
                            <a:solidFill>
                              <a:prstClr val="white"/>
                            </a:solidFill>
                            <a:effectLst/>
                            <a:uLnTx/>
                            <a:uFillTx/>
                            <a:latin typeface="Arial" panose="020B0604020202020204" pitchFamily="34" charset="0"/>
                            <a:ea typeface="ＭＳ Ｐゴシック" panose="020B0600070205080204" pitchFamily="34" charset="-128"/>
                            <a:cs typeface="+mn-cs"/>
                          </a:rPr>
                          <m:t>Mills</m:t>
                        </m:r>
                      </m:e>
                      <m:sup>
                        <m:r>
                          <a:rPr kumimoji="0" lang="en-US" altLang="ko-KR" sz="1100" b="1" i="1" u="none" strike="noStrike" kern="1200" cap="none" spc="0" normalizeH="0" baseline="0" noProof="0">
                            <a:ln>
                              <a:noFill/>
                            </a:ln>
                            <a:solidFill>
                              <a:prstClr val="white"/>
                            </a:solidFill>
                            <a:effectLst/>
                            <a:uLnTx/>
                            <a:uFillTx/>
                            <a:latin typeface="Cambria Math" panose="02040503050406030204" pitchFamily="18" charset="0"/>
                            <a:cs typeface="+mn-cs"/>
                          </a:rPr>
                          <m:t>𝟏</m:t>
                        </m:r>
                      </m:sup>
                    </m:sSup>
                  </m:oMath>
                </a14:m>
                <a:r>
                  <a:rPr kumimoji="0" lang="en-US" altLang="ko-KR" sz="1100" b="1" i="0" u="none" strike="noStrike" kern="1200" cap="none" spc="0" normalizeH="0" baseline="0" noProof="0" dirty="0">
                    <a:ln>
                      <a:noFill/>
                    </a:ln>
                    <a:solidFill>
                      <a:prstClr val="white"/>
                    </a:solidFill>
                    <a:effectLst/>
                    <a:uLnTx/>
                    <a:uFillTx/>
                    <a:latin typeface="Arial" panose="020B0604020202020204" pitchFamily="34" charset="0"/>
                    <a:ea typeface="ＭＳ Ｐゴシック" panose="020B0600070205080204" pitchFamily="34" charset="-128"/>
                    <a:cs typeface="+mn-cs"/>
                  </a:rPr>
                  <a:t>, </a:t>
                </a:r>
                <a14:m>
                  <m:oMath xmlns:m="http://schemas.openxmlformats.org/officeDocument/2006/math">
                    <m:sSup>
                      <m:sSupPr>
                        <m:ctrlPr>
                          <a:rPr kumimoji="0" lang="en-US" altLang="ko-KR" sz="1100" b="1" i="1" u="none" strike="noStrike" kern="1200" cap="none" spc="0" normalizeH="0" baseline="0" noProof="0">
                            <a:ln>
                              <a:noFill/>
                            </a:ln>
                            <a:solidFill>
                              <a:prstClr val="white"/>
                            </a:solidFill>
                            <a:effectLst/>
                            <a:uLnTx/>
                            <a:uFillTx/>
                            <a:latin typeface="Cambria Math" panose="02040503050406030204" pitchFamily="18" charset="0"/>
                            <a:cs typeface="+mn-cs"/>
                          </a:rPr>
                        </m:ctrlPr>
                      </m:sSupPr>
                      <m:e>
                        <m:r>
                          <m:rPr>
                            <m:nor/>
                          </m:rPr>
                          <a:rPr kumimoji="0" lang="en-US" altLang="ko-KR" sz="1100" b="1" i="0" u="none" strike="noStrike" kern="1200" cap="none" spc="0" normalizeH="0" baseline="0" noProof="0" dirty="0">
                            <a:ln>
                              <a:noFill/>
                            </a:ln>
                            <a:solidFill>
                              <a:prstClr val="white"/>
                            </a:solidFill>
                            <a:effectLst/>
                            <a:uLnTx/>
                            <a:uFillTx/>
                            <a:latin typeface="Arial" panose="020B0604020202020204" pitchFamily="34" charset="0"/>
                            <a:ea typeface="ＭＳ Ｐゴシック" panose="020B0600070205080204" pitchFamily="34" charset="-128"/>
                            <a:cs typeface="+mn-cs"/>
                          </a:rPr>
                          <m:t>Nick</m:t>
                        </m:r>
                        <m:r>
                          <m:rPr>
                            <m:nor/>
                          </m:rPr>
                          <a:rPr kumimoji="0" lang="en-US" altLang="ko-KR" sz="1100" b="1" i="0" u="none" strike="noStrike" kern="1200" cap="none" spc="0" normalizeH="0" baseline="0" noProof="0" dirty="0">
                            <a:ln>
                              <a:noFill/>
                            </a:ln>
                            <a:solidFill>
                              <a:prstClr val="white"/>
                            </a:solidFill>
                            <a:effectLst/>
                            <a:uLnTx/>
                            <a:uFillTx/>
                            <a:latin typeface="Arial" panose="020B0604020202020204" pitchFamily="34" charset="0"/>
                            <a:ea typeface="ＭＳ Ｐゴシック" panose="020B0600070205080204" pitchFamily="34" charset="-128"/>
                            <a:cs typeface="+mn-cs"/>
                          </a:rPr>
                          <m:t> </m:t>
                        </m:r>
                        <m:r>
                          <m:rPr>
                            <m:nor/>
                          </m:rPr>
                          <a:rPr kumimoji="0" lang="en-US" altLang="ko-KR" sz="1100" b="1" i="0" u="none" strike="noStrike" kern="1200" cap="none" spc="0" normalizeH="0" baseline="0" noProof="0" dirty="0">
                            <a:ln>
                              <a:noFill/>
                            </a:ln>
                            <a:solidFill>
                              <a:prstClr val="white"/>
                            </a:solidFill>
                            <a:effectLst/>
                            <a:uLnTx/>
                            <a:uFillTx/>
                            <a:latin typeface="Arial" panose="020B0604020202020204" pitchFamily="34" charset="0"/>
                            <a:ea typeface="ＭＳ Ｐゴシック" panose="020B0600070205080204" pitchFamily="34" charset="-128"/>
                            <a:cs typeface="+mn-cs"/>
                          </a:rPr>
                          <m:t>Perlaky</m:t>
                        </m:r>
                      </m:e>
                      <m:sup>
                        <m:r>
                          <a:rPr kumimoji="0" lang="en-US" altLang="ko-KR" sz="1100" b="1" i="1" u="none" strike="noStrike" kern="1200" cap="none" spc="0" normalizeH="0" baseline="0" noProof="0">
                            <a:ln>
                              <a:noFill/>
                            </a:ln>
                            <a:solidFill>
                              <a:prstClr val="white"/>
                            </a:solidFill>
                            <a:effectLst/>
                            <a:uLnTx/>
                            <a:uFillTx/>
                            <a:latin typeface="Cambria Math" panose="02040503050406030204" pitchFamily="18" charset="0"/>
                            <a:cs typeface="+mn-cs"/>
                          </a:rPr>
                          <m:t>𝟏</m:t>
                        </m:r>
                      </m:sup>
                    </m:sSup>
                  </m:oMath>
                </a14:m>
                <a:endParaRPr kumimoji="0" lang="en-US" altLang="en-US" sz="1100" b="1" i="0" u="none" strike="noStrike" kern="1200" cap="none" spc="0" normalizeH="0" baseline="0" noProof="0" dirty="0">
                  <a:ln>
                    <a:noFill/>
                  </a:ln>
                  <a:solidFill>
                    <a:prstClr val="white"/>
                  </a:solidFill>
                  <a:effectLst/>
                  <a:uLnTx/>
                  <a:uFillTx/>
                  <a:latin typeface="Arial" panose="020B0604020202020204" pitchFamily="34" charset="0"/>
                  <a:ea typeface="ＭＳ Ｐゴシック" panose="020B0600070205080204" pitchFamily="34"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200" b="0" i="1" u="none" strike="noStrike" kern="1200" cap="none" spc="0" normalizeH="0" baseline="0" noProof="0" dirty="0">
                    <a:ln>
                      <a:noFill/>
                    </a:ln>
                    <a:solidFill>
                      <a:prstClr val="white"/>
                    </a:solidFill>
                    <a:effectLst/>
                    <a:uLnTx/>
                    <a:uFillTx/>
                    <a:latin typeface="Arial" panose="020B0604020202020204" pitchFamily="34" charset="0"/>
                    <a:ea typeface="ＭＳ Ｐゴシック" panose="020B0600070205080204" pitchFamily="34" charset="-128"/>
                    <a:cs typeface="+mn-cs"/>
                  </a:rPr>
                  <a:t>(1) Department of Atmospheric and Earth Science, The University of Alabama in Huntsville</a:t>
                </a:r>
              </a:p>
            </p:txBody>
          </p:sp>
        </mc:Choice>
        <mc:Fallback xmlns="">
          <p:sp>
            <p:nvSpPr>
              <p:cNvPr id="81" name="TextBox 6">
                <a:extLst>
                  <a:ext uri="{FF2B5EF4-FFF2-40B4-BE49-F238E27FC236}">
                    <a16:creationId xmlns:a16="http://schemas.microsoft.com/office/drawing/2014/main" id="{9F31F4D4-C192-45F2-852A-52C44F8125ED}"/>
                  </a:ext>
                </a:extLst>
              </p:cNvPr>
              <p:cNvSpPr txBox="1">
                <a:spLocks noRot="1" noChangeAspect="1" noMove="1" noResize="1" noEditPoints="1" noAdjustHandles="1" noChangeArrowheads="1" noChangeShapeType="1" noTextEdit="1"/>
              </p:cNvSpPr>
              <p:nvPr/>
            </p:nvSpPr>
            <p:spPr bwMode="auto">
              <a:xfrm>
                <a:off x="4959860" y="813390"/>
                <a:ext cx="7463049" cy="807913"/>
              </a:xfrm>
              <a:prstGeom prst="rect">
                <a:avLst/>
              </a:prstGeom>
              <a:blipFill>
                <a:blip r:embed="rId16"/>
                <a:stretch>
                  <a:fillRect l="-82" b="-752"/>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pic>
        <p:nvPicPr>
          <p:cNvPr id="84" name="Picture 18" descr="UAH - Office of Marketing and Communications - UAH Logo &amp; Brand Guide">
            <a:extLst>
              <a:ext uri="{FF2B5EF4-FFF2-40B4-BE49-F238E27FC236}">
                <a16:creationId xmlns:a16="http://schemas.microsoft.com/office/drawing/2014/main" id="{794ACB8E-3672-46C8-9F78-23668619DD1A}"/>
              </a:ext>
            </a:extLst>
          </p:cNvPr>
          <p:cNvPicPr>
            <a:picLocks noChangeAspect="1" noChangeArrowheads="1"/>
          </p:cNvPicPr>
          <p:nvPr/>
        </p:nvPicPr>
        <p:blipFill rotWithShape="1">
          <a:blip r:embed="rId17" cstate="print">
            <a:extLst>
              <a:ext uri="{28A0092B-C50C-407E-A947-70E740481C1C}">
                <a14:useLocalDpi xmlns:a14="http://schemas.microsoft.com/office/drawing/2010/main" val="0"/>
              </a:ext>
            </a:extLst>
          </a:blip>
          <a:srcRect t="23189" r="59562" b="35181"/>
          <a:stretch/>
        </p:blipFill>
        <p:spPr bwMode="auto">
          <a:xfrm>
            <a:off x="11231030" y="1255928"/>
            <a:ext cx="774217" cy="265674"/>
          </a:xfrm>
          <a:prstGeom prst="rect">
            <a:avLst/>
          </a:prstGeom>
          <a:noFill/>
          <a:extLst>
            <a:ext uri="{909E8E84-426E-40DD-AFC4-6F175D3DCCD1}">
              <a14:hiddenFill xmlns:a14="http://schemas.microsoft.com/office/drawing/2010/main">
                <a:solidFill>
                  <a:srgbClr val="FFFFFF"/>
                </a:solidFill>
              </a14:hiddenFill>
            </a:ext>
          </a:extLst>
        </p:spPr>
      </p:pic>
      <p:sp>
        <p:nvSpPr>
          <p:cNvPr id="1034" name="Rectangle 1033">
            <a:extLst>
              <a:ext uri="{FF2B5EF4-FFF2-40B4-BE49-F238E27FC236}">
                <a16:creationId xmlns:a16="http://schemas.microsoft.com/office/drawing/2014/main" id="{0820C644-7AB5-4711-A713-FBAE4ABF16E1}"/>
              </a:ext>
            </a:extLst>
          </p:cNvPr>
          <p:cNvSpPr/>
          <p:nvPr/>
        </p:nvSpPr>
        <p:spPr>
          <a:xfrm>
            <a:off x="90768" y="75353"/>
            <a:ext cx="4840912" cy="109407"/>
          </a:xfrm>
          <a:prstGeom prst="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2" name="TextBox 101">
            <a:extLst>
              <a:ext uri="{FF2B5EF4-FFF2-40B4-BE49-F238E27FC236}">
                <a16:creationId xmlns:a16="http://schemas.microsoft.com/office/drawing/2014/main" id="{4CC2DC26-AEBF-42B2-A576-CDD9FFDAA2A2}"/>
              </a:ext>
            </a:extLst>
          </p:cNvPr>
          <p:cNvSpPr txBox="1"/>
          <p:nvPr/>
        </p:nvSpPr>
        <p:spPr>
          <a:xfrm>
            <a:off x="8228565" y="1781187"/>
            <a:ext cx="3819714" cy="1292662"/>
          </a:xfrm>
          <a:prstGeom prst="rect">
            <a:avLst/>
          </a:prstGeom>
          <a:noFill/>
        </p:spPr>
        <p:txBody>
          <a:bodyPr wrap="square">
            <a:spAutoFit/>
          </a:bodyPr>
          <a:lstStyle>
            <a:defPPr>
              <a:defRPr lang="en-US"/>
            </a:defPPr>
            <a:lvl1pPr algn="just">
              <a:defRPr sz="1200"/>
            </a:lvl1p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prstClr val="black"/>
                </a:solidFill>
                <a:effectLst/>
                <a:uLnTx/>
                <a:uFillTx/>
                <a:latin typeface="Calibri" panose="020F0502020204030204"/>
                <a:ea typeface="+mn-ea"/>
                <a:cs typeface="+mn-cs"/>
              </a:rPr>
              <a:t>In Huntsville, during the night, urban pollution is trapped at the surface by stable layers, resulting in the common occurrence of </a:t>
            </a:r>
            <a:r>
              <a:rPr kumimoji="0" lang="en-US" sz="1300" b="1" i="0" u="none" strike="noStrike" kern="1200" cap="none" spc="0" normalizeH="0" baseline="0" noProof="0" dirty="0">
                <a:ln>
                  <a:noFill/>
                </a:ln>
                <a:solidFill>
                  <a:prstClr val="black"/>
                </a:solidFill>
                <a:effectLst/>
                <a:uLnTx/>
                <a:uFillTx/>
                <a:latin typeface="Calibri" panose="020F0502020204030204"/>
                <a:ea typeface="+mn-ea"/>
                <a:cs typeface="+mn-cs"/>
              </a:rPr>
              <a:t>urban plumes</a:t>
            </a:r>
            <a:r>
              <a:rPr kumimoji="0" lang="en-US" sz="1300" b="0" i="0" u="none" strike="noStrike" kern="1200" cap="none" spc="0" normalizeH="0" baseline="0" noProof="0" dirty="0">
                <a:ln>
                  <a:noFill/>
                </a:ln>
                <a:solidFill>
                  <a:prstClr val="black"/>
                </a:solidFill>
                <a:effectLst/>
                <a:uLnTx/>
                <a:uFillTx/>
                <a:latin typeface="Calibri" panose="020F0502020204030204"/>
                <a:ea typeface="+mn-ea"/>
                <a:cs typeface="+mn-cs"/>
              </a:rPr>
              <a:t>. These plumes have been observed to descend on urban regions at varying times and locations, often without predictability.</a:t>
            </a:r>
          </a:p>
        </p:txBody>
      </p:sp>
      <p:sp>
        <p:nvSpPr>
          <p:cNvPr id="105" name="TextBox 104">
            <a:extLst>
              <a:ext uri="{FF2B5EF4-FFF2-40B4-BE49-F238E27FC236}">
                <a16:creationId xmlns:a16="http://schemas.microsoft.com/office/drawing/2014/main" id="{15A27606-6E5A-4B68-9C43-CAA5ABE2CF67}"/>
              </a:ext>
            </a:extLst>
          </p:cNvPr>
          <p:cNvSpPr txBox="1"/>
          <p:nvPr/>
        </p:nvSpPr>
        <p:spPr>
          <a:xfrm>
            <a:off x="6773408" y="5124150"/>
            <a:ext cx="3535396" cy="1092607"/>
          </a:xfrm>
          <a:prstGeom prst="rect">
            <a:avLst/>
          </a:prstGeom>
          <a:noFill/>
        </p:spPr>
        <p:txBody>
          <a:bodyPr wrap="square">
            <a:spAutoFit/>
          </a:bodyPr>
          <a:lstStyle>
            <a:defPPr>
              <a:defRPr lang="en-US"/>
            </a:defPPr>
            <a:lvl1pPr algn="just">
              <a:defRPr sz="1200"/>
            </a:lvl1p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prstClr val="black"/>
                </a:solidFill>
                <a:effectLst/>
                <a:uLnTx/>
                <a:uFillTx/>
                <a:latin typeface="Calibri" panose="020F0502020204030204"/>
                <a:ea typeface="+mn-ea"/>
                <a:cs typeface="+mn-cs"/>
              </a:rPr>
              <a:t>Apart from measuring steep gradients, we also aim to assess the accuracy and precision of TEMPO measurements within well-defined columns by measuring </a:t>
            </a:r>
            <a:r>
              <a:rPr kumimoji="0" lang="en-US" sz="1300" b="1" i="1" u="none" strike="noStrike" kern="1200" cap="none" spc="0" normalizeH="0" baseline="0" noProof="0" dirty="0">
                <a:ln>
                  <a:noFill/>
                </a:ln>
                <a:solidFill>
                  <a:prstClr val="black"/>
                </a:solidFill>
                <a:effectLst/>
                <a:uLnTx/>
                <a:uFillTx/>
                <a:latin typeface="Calibri" panose="020F0502020204030204"/>
                <a:ea typeface="+mn-ea"/>
                <a:cs typeface="+mn-cs"/>
              </a:rPr>
              <a:t>homogenized, well-mixed layers.</a:t>
            </a:r>
          </a:p>
        </p:txBody>
      </p:sp>
      <p:sp>
        <p:nvSpPr>
          <p:cNvPr id="106" name="TextBox 105">
            <a:extLst>
              <a:ext uri="{FF2B5EF4-FFF2-40B4-BE49-F238E27FC236}">
                <a16:creationId xmlns:a16="http://schemas.microsoft.com/office/drawing/2014/main" id="{3604CB71-8C59-4F35-B39B-6748E0E39FD6}"/>
              </a:ext>
            </a:extLst>
          </p:cNvPr>
          <p:cNvSpPr txBox="1"/>
          <p:nvPr/>
        </p:nvSpPr>
        <p:spPr>
          <a:xfrm>
            <a:off x="-86497" y="2303035"/>
            <a:ext cx="1012372"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a:t>
            </a:r>
          </a:p>
        </p:txBody>
      </p:sp>
      <p:sp>
        <p:nvSpPr>
          <p:cNvPr id="107" name="TextBox 106">
            <a:extLst>
              <a:ext uri="{FF2B5EF4-FFF2-40B4-BE49-F238E27FC236}">
                <a16:creationId xmlns:a16="http://schemas.microsoft.com/office/drawing/2014/main" id="{6186F7CD-E5F1-4A8B-AA5F-76483F5372E6}"/>
              </a:ext>
            </a:extLst>
          </p:cNvPr>
          <p:cNvSpPr txBox="1"/>
          <p:nvPr/>
        </p:nvSpPr>
        <p:spPr>
          <a:xfrm>
            <a:off x="3651954" y="5596079"/>
            <a:ext cx="1012372"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a:t>
            </a:r>
          </a:p>
        </p:txBody>
      </p:sp>
      <p:sp>
        <p:nvSpPr>
          <p:cNvPr id="108" name="TextBox 107">
            <a:extLst>
              <a:ext uri="{FF2B5EF4-FFF2-40B4-BE49-F238E27FC236}">
                <a16:creationId xmlns:a16="http://schemas.microsoft.com/office/drawing/2014/main" id="{AF22B245-79AF-4E4B-9819-9B2C6740A81D}"/>
              </a:ext>
            </a:extLst>
          </p:cNvPr>
          <p:cNvSpPr txBox="1"/>
          <p:nvPr/>
        </p:nvSpPr>
        <p:spPr>
          <a:xfrm>
            <a:off x="5069943" y="2230051"/>
            <a:ext cx="1012372"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a:t>
            </a:r>
          </a:p>
        </p:txBody>
      </p:sp>
      <p:sp>
        <p:nvSpPr>
          <p:cNvPr id="109" name="TextBox 108">
            <a:extLst>
              <a:ext uri="{FF2B5EF4-FFF2-40B4-BE49-F238E27FC236}">
                <a16:creationId xmlns:a16="http://schemas.microsoft.com/office/drawing/2014/main" id="{DDCF5335-A6BB-4EE0-BC09-EC1949317A64}"/>
              </a:ext>
            </a:extLst>
          </p:cNvPr>
          <p:cNvSpPr txBox="1"/>
          <p:nvPr/>
        </p:nvSpPr>
        <p:spPr>
          <a:xfrm>
            <a:off x="8420879" y="3068683"/>
            <a:ext cx="1012372"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a:t>
            </a:r>
          </a:p>
        </p:txBody>
      </p:sp>
      <p:cxnSp>
        <p:nvCxnSpPr>
          <p:cNvPr id="114" name="Straight Arrow Connector 113">
            <a:extLst>
              <a:ext uri="{FF2B5EF4-FFF2-40B4-BE49-F238E27FC236}">
                <a16:creationId xmlns:a16="http://schemas.microsoft.com/office/drawing/2014/main" id="{3755C055-7036-41B1-9254-F9EE1396E1BD}"/>
              </a:ext>
            </a:extLst>
          </p:cNvPr>
          <p:cNvCxnSpPr>
            <a:cxnSpLocks/>
          </p:cNvCxnSpPr>
          <p:nvPr/>
        </p:nvCxnSpPr>
        <p:spPr>
          <a:xfrm>
            <a:off x="10204912" y="3213453"/>
            <a:ext cx="288574" cy="128386"/>
          </a:xfrm>
          <a:prstGeom prst="straightConnector1">
            <a:avLst/>
          </a:prstGeom>
          <a:ln w="63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9" name="Straight Arrow Connector 118">
            <a:extLst>
              <a:ext uri="{FF2B5EF4-FFF2-40B4-BE49-F238E27FC236}">
                <a16:creationId xmlns:a16="http://schemas.microsoft.com/office/drawing/2014/main" id="{66F34AF6-E598-406E-9DF1-F5B063A26F47}"/>
              </a:ext>
            </a:extLst>
          </p:cNvPr>
          <p:cNvCxnSpPr>
            <a:cxnSpLocks/>
          </p:cNvCxnSpPr>
          <p:nvPr/>
        </p:nvCxnSpPr>
        <p:spPr>
          <a:xfrm>
            <a:off x="10955413" y="3188176"/>
            <a:ext cx="207784" cy="104734"/>
          </a:xfrm>
          <a:prstGeom prst="straightConnector1">
            <a:avLst/>
          </a:prstGeom>
          <a:ln w="63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0" name="Straight Arrow Connector 119">
            <a:extLst>
              <a:ext uri="{FF2B5EF4-FFF2-40B4-BE49-F238E27FC236}">
                <a16:creationId xmlns:a16="http://schemas.microsoft.com/office/drawing/2014/main" id="{66193469-B986-445C-A66F-666317AADFB3}"/>
              </a:ext>
            </a:extLst>
          </p:cNvPr>
          <p:cNvCxnSpPr>
            <a:cxnSpLocks/>
          </p:cNvCxnSpPr>
          <p:nvPr/>
        </p:nvCxnSpPr>
        <p:spPr>
          <a:xfrm>
            <a:off x="9558303" y="3175608"/>
            <a:ext cx="200135" cy="166231"/>
          </a:xfrm>
          <a:prstGeom prst="straightConnector1">
            <a:avLst/>
          </a:prstGeom>
          <a:ln w="63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1" name="Straight Arrow Connector 120">
            <a:extLst>
              <a:ext uri="{FF2B5EF4-FFF2-40B4-BE49-F238E27FC236}">
                <a16:creationId xmlns:a16="http://schemas.microsoft.com/office/drawing/2014/main" id="{1C45F1ED-5452-4354-ACD7-79A96C968DF5}"/>
              </a:ext>
            </a:extLst>
          </p:cNvPr>
          <p:cNvCxnSpPr>
            <a:cxnSpLocks/>
          </p:cNvCxnSpPr>
          <p:nvPr/>
        </p:nvCxnSpPr>
        <p:spPr>
          <a:xfrm>
            <a:off x="9311964" y="3192801"/>
            <a:ext cx="207784" cy="104734"/>
          </a:xfrm>
          <a:prstGeom prst="straightConnector1">
            <a:avLst/>
          </a:prstGeom>
          <a:ln w="63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2" name="Straight Arrow Connector 121">
            <a:extLst>
              <a:ext uri="{FF2B5EF4-FFF2-40B4-BE49-F238E27FC236}">
                <a16:creationId xmlns:a16="http://schemas.microsoft.com/office/drawing/2014/main" id="{EAA269CE-0DA3-4ADD-A64D-8E7E9EB2EBE4}"/>
              </a:ext>
            </a:extLst>
          </p:cNvPr>
          <p:cNvCxnSpPr>
            <a:cxnSpLocks/>
          </p:cNvCxnSpPr>
          <p:nvPr/>
        </p:nvCxnSpPr>
        <p:spPr>
          <a:xfrm>
            <a:off x="9104180" y="3341839"/>
            <a:ext cx="207784" cy="104734"/>
          </a:xfrm>
          <a:prstGeom prst="straightConnector1">
            <a:avLst/>
          </a:prstGeom>
          <a:ln w="63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8" name="TextBox 57">
            <a:extLst>
              <a:ext uri="{FF2B5EF4-FFF2-40B4-BE49-F238E27FC236}">
                <a16:creationId xmlns:a16="http://schemas.microsoft.com/office/drawing/2014/main" id="{7D3AA43F-8FC7-49BA-A98D-2C9055312E16}"/>
              </a:ext>
            </a:extLst>
          </p:cNvPr>
          <p:cNvSpPr txBox="1"/>
          <p:nvPr/>
        </p:nvSpPr>
        <p:spPr>
          <a:xfrm>
            <a:off x="4559623" y="6579239"/>
            <a:ext cx="6254838" cy="2616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white"/>
                </a:solidFill>
                <a:effectLst/>
                <a:uLnTx/>
                <a:uFillTx/>
                <a:latin typeface="Calibri" panose="020F0502020204030204"/>
                <a:ea typeface="Adobe Heiti Std R" panose="020B0400000000000000" pitchFamily="34" charset="-128"/>
                <a:cs typeface="+mn-cs"/>
              </a:rPr>
              <a:t>Joint Science Meeting for TEMPO, </a:t>
            </a:r>
            <a:r>
              <a:rPr kumimoji="0" lang="en-US" sz="1100" b="1" i="0" u="none" strike="noStrike" kern="1200" cap="none" spc="0" normalizeH="0" baseline="0" noProof="0" dirty="0" err="1">
                <a:ln>
                  <a:noFill/>
                </a:ln>
                <a:solidFill>
                  <a:prstClr val="white"/>
                </a:solidFill>
                <a:effectLst/>
                <a:uLnTx/>
                <a:uFillTx/>
                <a:latin typeface="Calibri" panose="020F0502020204030204"/>
                <a:ea typeface="Adobe Heiti Std R" panose="020B0400000000000000" pitchFamily="34" charset="-128"/>
                <a:cs typeface="+mn-cs"/>
              </a:rPr>
              <a:t>GeoXO</a:t>
            </a:r>
            <a:r>
              <a:rPr kumimoji="0" lang="en-US" sz="1100" b="1" i="0" u="none" strike="noStrike" kern="1200" cap="none" spc="0" normalizeH="0" baseline="0" noProof="0" dirty="0">
                <a:ln>
                  <a:noFill/>
                </a:ln>
                <a:solidFill>
                  <a:prstClr val="white"/>
                </a:solidFill>
                <a:effectLst/>
                <a:uLnTx/>
                <a:uFillTx/>
                <a:latin typeface="Calibri" panose="020F0502020204030204"/>
                <a:ea typeface="Adobe Heiti Std R" panose="020B0400000000000000" pitchFamily="34" charset="-128"/>
                <a:cs typeface="+mn-cs"/>
              </a:rPr>
              <a:t> ACX, &amp; </a:t>
            </a:r>
            <a:r>
              <a:rPr kumimoji="0" lang="en-US" sz="1100" b="1" i="0" u="none" strike="noStrike" kern="1200" cap="none" spc="0" normalizeH="0" baseline="0" noProof="0" dirty="0" err="1">
                <a:ln>
                  <a:noFill/>
                </a:ln>
                <a:solidFill>
                  <a:prstClr val="white"/>
                </a:solidFill>
                <a:effectLst/>
                <a:uLnTx/>
                <a:uFillTx/>
                <a:latin typeface="Calibri" panose="020F0502020204030204"/>
                <a:ea typeface="Adobe Heiti Std R" panose="020B0400000000000000" pitchFamily="34" charset="-128"/>
                <a:cs typeface="+mn-cs"/>
              </a:rPr>
              <a:t>TOLNet</a:t>
            </a:r>
            <a:r>
              <a:rPr kumimoji="0" lang="en-US" sz="1100" b="1" i="0" u="none" strike="noStrike" kern="1200" cap="none" spc="0" normalizeH="0" baseline="0" noProof="0" dirty="0">
                <a:ln>
                  <a:noFill/>
                </a:ln>
                <a:solidFill>
                  <a:prstClr val="white"/>
                </a:solidFill>
                <a:effectLst/>
                <a:uLnTx/>
                <a:uFillTx/>
                <a:latin typeface="Calibri" panose="020F0502020204030204"/>
                <a:ea typeface="Adobe Heiti Std R" panose="020B0400000000000000" pitchFamily="34" charset="-128"/>
                <a:cs typeface="+mn-cs"/>
              </a:rPr>
              <a:t> in Huntsville, AL USA May 1-5, 2023</a:t>
            </a:r>
            <a:endParaRPr kumimoji="0" lang="en-US" sz="11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3" name="Straight Connector 2">
            <a:extLst>
              <a:ext uri="{FF2B5EF4-FFF2-40B4-BE49-F238E27FC236}">
                <a16:creationId xmlns:a16="http://schemas.microsoft.com/office/drawing/2014/main" id="{571EC0C2-A6EB-428D-B379-4CF65C801C05}"/>
              </a:ext>
            </a:extLst>
          </p:cNvPr>
          <p:cNvCxnSpPr/>
          <p:nvPr/>
        </p:nvCxnSpPr>
        <p:spPr>
          <a:xfrm>
            <a:off x="1778547" y="2489948"/>
            <a:ext cx="156826"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56" name="TextBox 55">
            <a:extLst>
              <a:ext uri="{FF2B5EF4-FFF2-40B4-BE49-F238E27FC236}">
                <a16:creationId xmlns:a16="http://schemas.microsoft.com/office/drawing/2014/main" id="{967D5C51-E4DD-4055-9FA3-15011D3B439F}"/>
              </a:ext>
            </a:extLst>
          </p:cNvPr>
          <p:cNvSpPr txBox="1"/>
          <p:nvPr/>
        </p:nvSpPr>
        <p:spPr>
          <a:xfrm>
            <a:off x="1591218" y="2327490"/>
            <a:ext cx="541823" cy="20005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700" b="0" i="0" u="none" strike="noStrike" kern="1200" cap="none" spc="0" normalizeH="0" baseline="0" noProof="0" dirty="0">
                <a:ln>
                  <a:noFill/>
                </a:ln>
                <a:solidFill>
                  <a:prstClr val="black"/>
                </a:solidFill>
                <a:effectLst/>
                <a:uLnTx/>
                <a:uFillTx/>
                <a:latin typeface="Calibri" panose="020F0502020204030204"/>
                <a:ea typeface="+mn-ea"/>
                <a:cs typeface="+mn-cs"/>
              </a:rPr>
              <a:t>1 km</a:t>
            </a:r>
            <a:endParaRPr kumimoji="0" lang="en-US" sz="7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59" name="Straight Connector 58">
            <a:extLst>
              <a:ext uri="{FF2B5EF4-FFF2-40B4-BE49-F238E27FC236}">
                <a16:creationId xmlns:a16="http://schemas.microsoft.com/office/drawing/2014/main" id="{A697379F-A4FA-442B-8612-245BBE744C8C}"/>
              </a:ext>
            </a:extLst>
          </p:cNvPr>
          <p:cNvCxnSpPr/>
          <p:nvPr/>
        </p:nvCxnSpPr>
        <p:spPr>
          <a:xfrm>
            <a:off x="7433832" y="2641589"/>
            <a:ext cx="156826"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60" name="TextBox 59">
            <a:extLst>
              <a:ext uri="{FF2B5EF4-FFF2-40B4-BE49-F238E27FC236}">
                <a16:creationId xmlns:a16="http://schemas.microsoft.com/office/drawing/2014/main" id="{4B679334-4574-4EBF-992A-331EAF55CA51}"/>
              </a:ext>
            </a:extLst>
          </p:cNvPr>
          <p:cNvSpPr txBox="1"/>
          <p:nvPr/>
        </p:nvSpPr>
        <p:spPr>
          <a:xfrm>
            <a:off x="7241333" y="2482039"/>
            <a:ext cx="541823" cy="20005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700" b="0" i="0" u="none" strike="noStrike" kern="1200" cap="none" spc="0" normalizeH="0" baseline="0" noProof="0" dirty="0">
                <a:ln>
                  <a:noFill/>
                </a:ln>
                <a:solidFill>
                  <a:prstClr val="black"/>
                </a:solidFill>
                <a:effectLst/>
                <a:uLnTx/>
                <a:uFillTx/>
                <a:latin typeface="Calibri" panose="020F0502020204030204"/>
                <a:ea typeface="+mn-ea"/>
                <a:cs typeface="+mn-cs"/>
              </a:rPr>
              <a:t>1 km</a:t>
            </a:r>
            <a:endParaRPr kumimoji="0" lang="en-US" sz="7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61" name="Straight Connector 60">
            <a:extLst>
              <a:ext uri="{FF2B5EF4-FFF2-40B4-BE49-F238E27FC236}">
                <a16:creationId xmlns:a16="http://schemas.microsoft.com/office/drawing/2014/main" id="{D967D621-3706-49FD-BC3D-5106F38F5ADD}"/>
              </a:ext>
            </a:extLst>
          </p:cNvPr>
          <p:cNvCxnSpPr>
            <a:cxnSpLocks/>
          </p:cNvCxnSpPr>
          <p:nvPr/>
        </p:nvCxnSpPr>
        <p:spPr>
          <a:xfrm>
            <a:off x="6014878" y="5727683"/>
            <a:ext cx="58556"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64" name="TextBox 63">
            <a:extLst>
              <a:ext uri="{FF2B5EF4-FFF2-40B4-BE49-F238E27FC236}">
                <a16:creationId xmlns:a16="http://schemas.microsoft.com/office/drawing/2014/main" id="{58846ABB-B500-4D5B-96CD-59C4A9B68F39}"/>
              </a:ext>
            </a:extLst>
          </p:cNvPr>
          <p:cNvSpPr txBox="1"/>
          <p:nvPr/>
        </p:nvSpPr>
        <p:spPr>
          <a:xfrm>
            <a:off x="5773244" y="5585814"/>
            <a:ext cx="541823" cy="16927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500" b="0" i="0" u="none" strike="noStrike" kern="1200" cap="none" spc="0" normalizeH="0" baseline="0" noProof="0" dirty="0">
                <a:ln>
                  <a:noFill/>
                </a:ln>
                <a:solidFill>
                  <a:prstClr val="black"/>
                </a:solidFill>
                <a:effectLst/>
                <a:uLnTx/>
                <a:uFillTx/>
                <a:latin typeface="Calibri" panose="020F0502020204030204"/>
                <a:ea typeface="+mn-ea"/>
                <a:cs typeface="+mn-cs"/>
              </a:rPr>
              <a:t>1 km</a:t>
            </a:r>
            <a:endParaRPr kumimoji="0" lang="en-US" sz="5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866208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01D3DA-FDE5-57AA-3603-76D93B2C311E}"/>
              </a:ext>
            </a:extLst>
          </p:cNvPr>
          <p:cNvSpPr>
            <a:spLocks noGrp="1"/>
          </p:cNvSpPr>
          <p:nvPr>
            <p:ph type="ctrTitle"/>
          </p:nvPr>
        </p:nvSpPr>
        <p:spPr>
          <a:xfrm>
            <a:off x="1524000" y="469556"/>
            <a:ext cx="9144000" cy="1804731"/>
          </a:xfrm>
        </p:spPr>
        <p:txBody>
          <a:bodyPr/>
          <a:lstStyle/>
          <a:p>
            <a:r>
              <a:rPr lang="en-US" dirty="0"/>
              <a:t>Resolution Enhancement </a:t>
            </a:r>
            <a:br>
              <a:rPr lang="en-US" dirty="0"/>
            </a:br>
            <a:r>
              <a:rPr lang="en-US" dirty="0"/>
              <a:t>with Spatial Downscaling</a:t>
            </a:r>
          </a:p>
        </p:txBody>
      </p:sp>
      <p:sp>
        <p:nvSpPr>
          <p:cNvPr id="3" name="Subtitle 2">
            <a:extLst>
              <a:ext uri="{FF2B5EF4-FFF2-40B4-BE49-F238E27FC236}">
                <a16:creationId xmlns:a16="http://schemas.microsoft.com/office/drawing/2014/main" id="{BA57BFCE-23E4-559C-7DBA-0CB5AC48A864}"/>
              </a:ext>
            </a:extLst>
          </p:cNvPr>
          <p:cNvSpPr>
            <a:spLocks noGrp="1"/>
          </p:cNvSpPr>
          <p:nvPr>
            <p:ph type="subTitle" idx="1"/>
          </p:nvPr>
        </p:nvSpPr>
        <p:spPr>
          <a:xfrm>
            <a:off x="1524000" y="2274287"/>
            <a:ext cx="9144000" cy="1000254"/>
          </a:xfrm>
        </p:spPr>
        <p:txBody>
          <a:bodyPr/>
          <a:lstStyle/>
          <a:p>
            <a:r>
              <a:rPr lang="en-US" dirty="0"/>
              <a:t>Kai Yang and </a:t>
            </a:r>
            <a:r>
              <a:rPr lang="en-US" dirty="0" err="1"/>
              <a:t>Xinzhou</a:t>
            </a:r>
            <a:r>
              <a:rPr lang="en-US" dirty="0"/>
              <a:t> Huang </a:t>
            </a:r>
          </a:p>
          <a:p>
            <a:r>
              <a:rPr lang="en-US" dirty="0"/>
              <a:t>University of Maryland College Park</a:t>
            </a:r>
          </a:p>
        </p:txBody>
      </p:sp>
      <p:sp>
        <p:nvSpPr>
          <p:cNvPr id="4" name="Content Placeholder 2">
            <a:extLst>
              <a:ext uri="{FF2B5EF4-FFF2-40B4-BE49-F238E27FC236}">
                <a16:creationId xmlns:a16="http://schemas.microsoft.com/office/drawing/2014/main" id="{3A7F9376-A804-C214-8799-E5268DEDC40F}"/>
              </a:ext>
            </a:extLst>
          </p:cNvPr>
          <p:cNvSpPr txBox="1">
            <a:spLocks/>
          </p:cNvSpPr>
          <p:nvPr/>
        </p:nvSpPr>
        <p:spPr>
          <a:xfrm>
            <a:off x="949411" y="3416644"/>
            <a:ext cx="10515600" cy="2842054"/>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A pixel value represents the mean value within the footprint ( e.g.,  ~ 2.1 x 4.5 km</a:t>
            </a:r>
            <a:r>
              <a:rPr kumimoji="0" lang="en-US" sz="2800" b="0" i="0" u="none" strike="noStrike" kern="1200" cap="none" spc="0" normalizeH="0" baseline="30000" noProof="0" dirty="0">
                <a:ln>
                  <a:noFill/>
                </a:ln>
                <a:solidFill>
                  <a:prstClr val="black"/>
                </a:solidFill>
                <a:effectLst/>
                <a:uLnTx/>
                <a:uFillTx/>
                <a:latin typeface="Calibri" panose="020F0502020204030204"/>
                <a:ea typeface="+mn-ea"/>
                <a:cs typeface="+mn-cs"/>
              </a:rPr>
              <a:t>2  </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for TEMPO).   Spatial variation inside a pixel cannot be observed from a single measurement.</a:t>
            </a: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Enhanced resolution (smaller footprint size) may be obtained when relative spatial distribution is known.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325806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47DB15-F85F-04D8-F0B9-3083286F38F4}"/>
              </a:ext>
            </a:extLst>
          </p:cNvPr>
          <p:cNvSpPr>
            <a:spLocks noGrp="1"/>
          </p:cNvSpPr>
          <p:nvPr>
            <p:ph type="title"/>
          </p:nvPr>
        </p:nvSpPr>
        <p:spPr/>
        <p:txBody>
          <a:bodyPr/>
          <a:lstStyle/>
          <a:p>
            <a:r>
              <a:rPr lang="en-US" dirty="0"/>
              <a:t>An Example: SNPP OMPS NO</a:t>
            </a:r>
            <a:r>
              <a:rPr lang="en-US" baseline="-25000" dirty="0"/>
              <a:t>2</a:t>
            </a:r>
          </a:p>
        </p:txBody>
      </p:sp>
      <p:sp>
        <p:nvSpPr>
          <p:cNvPr id="3" name="Content Placeholder 2">
            <a:extLst>
              <a:ext uri="{FF2B5EF4-FFF2-40B4-BE49-F238E27FC236}">
                <a16:creationId xmlns:a16="http://schemas.microsoft.com/office/drawing/2014/main" id="{1988F5EE-1621-86E9-E4C5-2EF7B2E7CBDA}"/>
              </a:ext>
            </a:extLst>
          </p:cNvPr>
          <p:cNvSpPr>
            <a:spLocks noGrp="1"/>
          </p:cNvSpPr>
          <p:nvPr>
            <p:ph idx="1"/>
          </p:nvPr>
        </p:nvSpPr>
        <p:spPr/>
        <p:txBody>
          <a:bodyPr/>
          <a:lstStyle/>
          <a:p>
            <a:endParaRPr lang="en-US" dirty="0"/>
          </a:p>
        </p:txBody>
      </p:sp>
      <p:pic>
        <p:nvPicPr>
          <p:cNvPr id="4" name="Picture 3" descr="Graphical user interface&#10;&#10;Description automatically generated">
            <a:extLst>
              <a:ext uri="{FF2B5EF4-FFF2-40B4-BE49-F238E27FC236}">
                <a16:creationId xmlns:a16="http://schemas.microsoft.com/office/drawing/2014/main" id="{13F01CB5-B40F-23F4-8FDA-C55CFF1415CB}"/>
              </a:ext>
            </a:extLst>
          </p:cNvPr>
          <p:cNvPicPr>
            <a:picLocks noChangeAspect="1"/>
          </p:cNvPicPr>
          <p:nvPr/>
        </p:nvPicPr>
        <p:blipFill>
          <a:blip r:embed="rId2"/>
          <a:stretch>
            <a:fillRect/>
          </a:stretch>
        </p:blipFill>
        <p:spPr>
          <a:xfrm>
            <a:off x="597408" y="1645535"/>
            <a:ext cx="7346950" cy="4665030"/>
          </a:xfrm>
          <a:prstGeom prst="rect">
            <a:avLst/>
          </a:prstGeom>
        </p:spPr>
      </p:pic>
      <p:pic>
        <p:nvPicPr>
          <p:cNvPr id="5" name="Picture 4" descr="Diagram&#10;&#10;Description automatically generated">
            <a:extLst>
              <a:ext uri="{FF2B5EF4-FFF2-40B4-BE49-F238E27FC236}">
                <a16:creationId xmlns:a16="http://schemas.microsoft.com/office/drawing/2014/main" id="{2433F26B-8A70-3428-9F88-57C532F839F4}"/>
              </a:ext>
            </a:extLst>
          </p:cNvPr>
          <p:cNvPicPr>
            <a:picLocks noChangeAspect="1"/>
          </p:cNvPicPr>
          <p:nvPr/>
        </p:nvPicPr>
        <p:blipFill>
          <a:blip r:embed="rId3"/>
          <a:stretch>
            <a:fillRect/>
          </a:stretch>
        </p:blipFill>
        <p:spPr>
          <a:xfrm>
            <a:off x="8151248" y="2799109"/>
            <a:ext cx="3683000" cy="3708400"/>
          </a:xfrm>
          <a:prstGeom prst="rect">
            <a:avLst/>
          </a:prstGeom>
        </p:spPr>
      </p:pic>
      <p:sp>
        <p:nvSpPr>
          <p:cNvPr id="7" name="TextBox 6">
            <a:extLst>
              <a:ext uri="{FF2B5EF4-FFF2-40B4-BE49-F238E27FC236}">
                <a16:creationId xmlns:a16="http://schemas.microsoft.com/office/drawing/2014/main" id="{A85EA05F-6F14-0B95-00CA-BC95F1F683DE}"/>
              </a:ext>
            </a:extLst>
          </p:cNvPr>
          <p:cNvSpPr txBox="1"/>
          <p:nvPr/>
        </p:nvSpPr>
        <p:spPr>
          <a:xfrm>
            <a:off x="8302752" y="1879581"/>
            <a:ext cx="353149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Generate a reconstructed OMPS pixel with finer structure.</a:t>
            </a:r>
          </a:p>
        </p:txBody>
      </p:sp>
      <p:sp>
        <p:nvSpPr>
          <p:cNvPr id="9" name="TextBox 8">
            <a:extLst>
              <a:ext uri="{FF2B5EF4-FFF2-40B4-BE49-F238E27FC236}">
                <a16:creationId xmlns:a16="http://schemas.microsoft.com/office/drawing/2014/main" id="{168DE774-407F-8930-35FB-1A32C0FF205A}"/>
              </a:ext>
            </a:extLst>
          </p:cNvPr>
          <p:cNvSpPr txBox="1"/>
          <p:nvPr/>
        </p:nvSpPr>
        <p:spPr>
          <a:xfrm>
            <a:off x="1093078" y="1513490"/>
            <a:ext cx="523091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mn-cs"/>
              </a:rPr>
              <a:t>50 km x 50 km @ nadir                             30 km x 30 km</a:t>
            </a:r>
          </a:p>
        </p:txBody>
      </p:sp>
    </p:spTree>
    <p:extLst>
      <p:ext uri="{BB962C8B-B14F-4D97-AF65-F5344CB8AC3E}">
        <p14:creationId xmlns:p14="http://schemas.microsoft.com/office/powerpoint/2010/main" val="216630625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D922B1-681F-0768-6483-7AB64D4B83E4}"/>
              </a:ext>
            </a:extLst>
          </p:cNvPr>
          <p:cNvSpPr>
            <a:spLocks noGrp="1"/>
          </p:cNvSpPr>
          <p:nvPr>
            <p:ph type="title"/>
          </p:nvPr>
        </p:nvSpPr>
        <p:spPr>
          <a:xfrm>
            <a:off x="702272" y="169328"/>
            <a:ext cx="10937789" cy="1325563"/>
          </a:xfrm>
        </p:spPr>
        <p:txBody>
          <a:bodyPr/>
          <a:lstStyle/>
          <a:p>
            <a:r>
              <a:rPr lang="en-US" dirty="0"/>
              <a:t>Improved agreement with enhanced resolution</a:t>
            </a:r>
          </a:p>
        </p:txBody>
      </p:sp>
      <p:pic>
        <p:nvPicPr>
          <p:cNvPr id="5" name="Picture 4" descr="Chart, scatter chart&#10;&#10;Description automatically generated">
            <a:extLst>
              <a:ext uri="{FF2B5EF4-FFF2-40B4-BE49-F238E27FC236}">
                <a16:creationId xmlns:a16="http://schemas.microsoft.com/office/drawing/2014/main" id="{AF5E0FC5-9052-85EC-900C-59E27336139A}"/>
              </a:ext>
            </a:extLst>
          </p:cNvPr>
          <p:cNvPicPr>
            <a:picLocks noChangeAspect="1"/>
          </p:cNvPicPr>
          <p:nvPr/>
        </p:nvPicPr>
        <p:blipFill>
          <a:blip r:embed="rId2"/>
          <a:stretch>
            <a:fillRect/>
          </a:stretch>
        </p:blipFill>
        <p:spPr>
          <a:xfrm>
            <a:off x="6190735" y="1685076"/>
            <a:ext cx="5041460" cy="4114800"/>
          </a:xfrm>
          <a:prstGeom prst="rect">
            <a:avLst/>
          </a:prstGeom>
        </p:spPr>
      </p:pic>
      <p:pic>
        <p:nvPicPr>
          <p:cNvPr id="8" name="Content Placeholder 7" descr="Chart, scatter chart&#10;&#10;Description automatically generated">
            <a:extLst>
              <a:ext uri="{FF2B5EF4-FFF2-40B4-BE49-F238E27FC236}">
                <a16:creationId xmlns:a16="http://schemas.microsoft.com/office/drawing/2014/main" id="{823456C7-D26E-A4AB-35AB-D4371148A5B3}"/>
              </a:ext>
            </a:extLst>
          </p:cNvPr>
          <p:cNvPicPr>
            <a:picLocks noGrp="1" noChangeAspect="1"/>
          </p:cNvPicPr>
          <p:nvPr>
            <p:ph idx="1"/>
          </p:nvPr>
        </p:nvPicPr>
        <p:blipFill rotWithShape="1">
          <a:blip r:embed="rId3"/>
          <a:srcRect r="11725"/>
          <a:stretch/>
        </p:blipFill>
        <p:spPr>
          <a:xfrm>
            <a:off x="838200" y="1685076"/>
            <a:ext cx="4117946" cy="4114800"/>
          </a:xfrm>
          <a:prstGeom prst="rect">
            <a:avLst/>
          </a:prstGeom>
        </p:spPr>
      </p:pic>
      <p:sp>
        <p:nvSpPr>
          <p:cNvPr id="9" name="TextBox 8">
            <a:extLst>
              <a:ext uri="{FF2B5EF4-FFF2-40B4-BE49-F238E27FC236}">
                <a16:creationId xmlns:a16="http://schemas.microsoft.com/office/drawing/2014/main" id="{C063E5CB-3B14-7C77-16E8-CEC2DF34C73F}"/>
              </a:ext>
            </a:extLst>
          </p:cNvPr>
          <p:cNvSpPr txBox="1"/>
          <p:nvPr/>
        </p:nvSpPr>
        <p:spPr>
          <a:xfrm>
            <a:off x="4688071" y="5990061"/>
            <a:ext cx="300532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Wuxi station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Jan, Mar, Jul, Oct of 2014</a:t>
            </a:r>
          </a:p>
        </p:txBody>
      </p:sp>
    </p:spTree>
    <p:extLst>
      <p:ext uri="{BB962C8B-B14F-4D97-AF65-F5344CB8AC3E}">
        <p14:creationId xmlns:p14="http://schemas.microsoft.com/office/powerpoint/2010/main" val="69160276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7370E56-787A-4FB0-9A9C-C761E7027F1D}"/>
              </a:ext>
            </a:extLst>
          </p:cNvPr>
          <p:cNvSpPr>
            <a:spLocks noGrp="1"/>
          </p:cNvSpPr>
          <p:nvPr>
            <p:ph type="body" sz="quarter" idx="14"/>
          </p:nvPr>
        </p:nvSpPr>
        <p:spPr/>
        <p:txBody>
          <a:bodyPr>
            <a:normAutofit lnSpcReduction="10000"/>
          </a:bodyPr>
          <a:lstStyle/>
          <a:p>
            <a:pPr algn="ctr"/>
            <a:r>
              <a:rPr lang="en-US" sz="4400" dirty="0"/>
              <a:t>Steep Gradients in NO</a:t>
            </a:r>
            <a:r>
              <a:rPr lang="en-US" sz="4400" baseline="-25000" dirty="0"/>
              <a:t>2</a:t>
            </a:r>
            <a:r>
              <a:rPr lang="en-US" sz="4400" dirty="0"/>
              <a:t> and Ozone in the </a:t>
            </a:r>
          </a:p>
          <a:p>
            <a:pPr algn="ctr"/>
            <a:r>
              <a:rPr lang="en-US" sz="4400" dirty="0"/>
              <a:t>Great Lakes Region</a:t>
            </a:r>
          </a:p>
          <a:p>
            <a:endParaRPr lang="en-US" dirty="0"/>
          </a:p>
          <a:p>
            <a:endParaRPr lang="en-US" dirty="0"/>
          </a:p>
          <a:p>
            <a:r>
              <a:rPr lang="en-US" sz="2800" dirty="0"/>
              <a:t>	Angela Dickens, Ph.D.</a:t>
            </a:r>
          </a:p>
          <a:p>
            <a:r>
              <a:rPr lang="en-US" dirty="0"/>
              <a:t>	Mark Janssen and Zac Adelman</a:t>
            </a:r>
          </a:p>
          <a:p>
            <a:r>
              <a:rPr lang="en-US" sz="2000" dirty="0"/>
              <a:t>	Lake Michigan Air Directors Consortium</a:t>
            </a:r>
          </a:p>
          <a:p>
            <a:endParaRPr lang="en-US" dirty="0"/>
          </a:p>
          <a:p>
            <a:r>
              <a:rPr lang="en-US" dirty="0"/>
              <a:t>	Brad Pierce</a:t>
            </a:r>
          </a:p>
          <a:p>
            <a:r>
              <a:rPr lang="en-US" sz="2000" dirty="0"/>
              <a:t>	University of Wisconsin-Madison</a:t>
            </a:r>
          </a:p>
        </p:txBody>
      </p:sp>
      <p:pic>
        <p:nvPicPr>
          <p:cNvPr id="5" name="Picture 4">
            <a:extLst>
              <a:ext uri="{FF2B5EF4-FFF2-40B4-BE49-F238E27FC236}">
                <a16:creationId xmlns:a16="http://schemas.microsoft.com/office/drawing/2014/main" id="{D5B87E0F-7015-4D5E-ACC9-27091C6CF21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55223" y="3537591"/>
            <a:ext cx="3603813" cy="1097161"/>
          </a:xfrm>
          <a:prstGeom prst="rect">
            <a:avLst/>
          </a:prstGeom>
        </p:spPr>
      </p:pic>
      <p:pic>
        <p:nvPicPr>
          <p:cNvPr id="2052" name="Picture 4" descr="Logos for Print – Brand and Visual Identity – UW–Madison">
            <a:extLst>
              <a:ext uri="{FF2B5EF4-FFF2-40B4-BE49-F238E27FC236}">
                <a16:creationId xmlns:a16="http://schemas.microsoft.com/office/drawing/2014/main" id="{EE6B7BA2-FAB5-4D28-969E-F55C8D9F254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43532" y="4759138"/>
            <a:ext cx="2857500" cy="1714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19561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F598DEB2-EBFB-4C08-A678-061994ADB0C7}"/>
              </a:ext>
            </a:extLst>
          </p:cNvPr>
          <p:cNvSpPr>
            <a:spLocks noGrp="1"/>
          </p:cNvSpPr>
          <p:nvPr>
            <p:ph type="body" sz="quarter" idx="13"/>
          </p:nvPr>
        </p:nvSpPr>
        <p:spPr>
          <a:xfrm>
            <a:off x="1283882" y="164800"/>
            <a:ext cx="9250326" cy="1346366"/>
          </a:xfrm>
        </p:spPr>
        <p:txBody>
          <a:bodyPr>
            <a:normAutofit/>
          </a:bodyPr>
          <a:lstStyle/>
          <a:p>
            <a:r>
              <a:rPr lang="en-US" dirty="0"/>
              <a:t>Urban NO</a:t>
            </a:r>
            <a:r>
              <a:rPr lang="en-US" baseline="-25000" dirty="0"/>
              <a:t>2</a:t>
            </a:r>
            <a:r>
              <a:rPr lang="en-US" dirty="0"/>
              <a:t> Gradients: Distinguishing Contributions from Traffic and Land Use Patterns</a:t>
            </a:r>
          </a:p>
        </p:txBody>
      </p:sp>
      <p:pic>
        <p:nvPicPr>
          <p:cNvPr id="3" name="Picture 2">
            <a:extLst>
              <a:ext uri="{FF2B5EF4-FFF2-40B4-BE49-F238E27FC236}">
                <a16:creationId xmlns:a16="http://schemas.microsoft.com/office/drawing/2014/main" id="{85907530-F799-4C71-8332-E40F0FF0331F}"/>
              </a:ext>
            </a:extLst>
          </p:cNvPr>
          <p:cNvPicPr>
            <a:picLocks noChangeAspect="1"/>
          </p:cNvPicPr>
          <p:nvPr/>
        </p:nvPicPr>
        <p:blipFill rotWithShape="1">
          <a:blip r:embed="rId3">
            <a:clrChange>
              <a:clrFrom>
                <a:srgbClr val="FFFFFF"/>
              </a:clrFrom>
              <a:clrTo>
                <a:srgbClr val="FFFFFF">
                  <a:alpha val="0"/>
                </a:srgbClr>
              </a:clrTo>
            </a:clrChange>
          </a:blip>
          <a:srcRect r="49710"/>
          <a:stretch/>
        </p:blipFill>
        <p:spPr>
          <a:xfrm>
            <a:off x="0" y="1705773"/>
            <a:ext cx="5284269" cy="4629796"/>
          </a:xfrm>
          <a:prstGeom prst="rect">
            <a:avLst/>
          </a:prstGeom>
          <a:noFill/>
        </p:spPr>
      </p:pic>
      <p:sp>
        <p:nvSpPr>
          <p:cNvPr id="6" name="TextBox 5">
            <a:extLst>
              <a:ext uri="{FF2B5EF4-FFF2-40B4-BE49-F238E27FC236}">
                <a16:creationId xmlns:a16="http://schemas.microsoft.com/office/drawing/2014/main" id="{DC07B759-4161-4A42-922C-49F47FE39C97}"/>
              </a:ext>
            </a:extLst>
          </p:cNvPr>
          <p:cNvSpPr txBox="1"/>
          <p:nvPr/>
        </p:nvSpPr>
        <p:spPr>
          <a:xfrm>
            <a:off x="170330" y="6382870"/>
            <a:ext cx="365003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Judd et al., 2019, </a:t>
            </a:r>
            <a:r>
              <a:rPr kumimoji="0" lang="en-US" sz="1800" b="0" i="1" u="none" strike="noStrike" kern="1200" cap="none" spc="0" normalizeH="0" baseline="0" noProof="0" dirty="0">
                <a:ln>
                  <a:noFill/>
                </a:ln>
                <a:solidFill>
                  <a:prstClr val="black"/>
                </a:solidFill>
                <a:effectLst/>
                <a:uLnTx/>
                <a:uFillTx/>
                <a:latin typeface="Calibri" panose="020F0502020204030204"/>
                <a:ea typeface="+mn-ea"/>
                <a:cs typeface="+mn-cs"/>
              </a:rPr>
              <a:t>Atmos. Meas. Tech.</a:t>
            </a:r>
          </a:p>
        </p:txBody>
      </p:sp>
      <p:pic>
        <p:nvPicPr>
          <p:cNvPr id="13" name="Picture 12">
            <a:extLst>
              <a:ext uri="{FF2B5EF4-FFF2-40B4-BE49-F238E27FC236}">
                <a16:creationId xmlns:a16="http://schemas.microsoft.com/office/drawing/2014/main" id="{CEFECA29-5412-45DD-91D0-5EAE5709222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8644" y="2167432"/>
            <a:ext cx="2512191" cy="3448802"/>
          </a:xfrm>
          <a:prstGeom prst="rect">
            <a:avLst/>
          </a:prstGeom>
        </p:spPr>
      </p:pic>
      <p:sp>
        <p:nvSpPr>
          <p:cNvPr id="14" name="TextBox 13">
            <a:extLst>
              <a:ext uri="{FF2B5EF4-FFF2-40B4-BE49-F238E27FC236}">
                <a16:creationId xmlns:a16="http://schemas.microsoft.com/office/drawing/2014/main" id="{BCDB6A29-FC62-42A7-A54C-96897AFE50AD}"/>
              </a:ext>
            </a:extLst>
          </p:cNvPr>
          <p:cNvSpPr txBox="1"/>
          <p:nvPr/>
        </p:nvSpPr>
        <p:spPr>
          <a:xfrm>
            <a:off x="5601903" y="2156059"/>
            <a:ext cx="6160169" cy="3477875"/>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Presence/absence of sharp gradients in NO</a:t>
            </a:r>
            <a:r>
              <a:rPr kumimoji="0" lang="en-US" sz="2000" b="0" i="0" u="none" strike="noStrike" kern="1200" cap="none" spc="0" normalizeH="0" baseline="-25000" noProof="0" dirty="0">
                <a:ln>
                  <a:noFill/>
                </a:ln>
                <a:solidFill>
                  <a:prstClr val="black"/>
                </a:solidFill>
                <a:effectLst/>
                <a:uLnTx/>
                <a:uFillTx/>
                <a:latin typeface="Calibri" panose="020F0502020204030204"/>
                <a:ea typeface="+mn-ea"/>
                <a:cs typeface="+mn-cs"/>
              </a:rPr>
              <a:t>2</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along highways from </a:t>
            </a:r>
            <a:r>
              <a:rPr kumimoji="0" lang="en-US" sz="2000" b="0" i="0" u="none" strike="noStrike" kern="1200" cap="none" spc="0" normalizeH="0" baseline="0" noProof="0" dirty="0" err="1">
                <a:ln>
                  <a:noFill/>
                </a:ln>
                <a:solidFill>
                  <a:prstClr val="black"/>
                </a:solidFill>
                <a:effectLst/>
                <a:uLnTx/>
                <a:uFillTx/>
                <a:latin typeface="Calibri" panose="020F0502020204030204"/>
                <a:ea typeface="+mn-ea"/>
                <a:cs typeface="+mn-cs"/>
              </a:rPr>
              <a:t>GeoTASO</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flights suggests under-estimates of heavy-duty vehicle emissions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Neighborhood-scale gradients in NO</a:t>
            </a:r>
            <a:r>
              <a:rPr kumimoji="0" lang="en-US" sz="2000" b="0" i="0" u="none" strike="noStrike" kern="1200" cap="none" spc="0" normalizeH="0" baseline="-25000" noProof="0" dirty="0">
                <a:ln>
                  <a:noFill/>
                </a:ln>
                <a:solidFill>
                  <a:prstClr val="black"/>
                </a:solidFill>
                <a:effectLst/>
                <a:uLnTx/>
                <a:uFillTx/>
                <a:latin typeface="Calibri" panose="020F0502020204030204"/>
                <a:ea typeface="+mn-ea"/>
                <a:cs typeface="+mn-cs"/>
              </a:rPr>
              <a:t>2</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could identify disparate ambient pollution emission sources</a:t>
            </a:r>
            <a:endParaRPr kumimoji="0" lang="en-US" sz="2000" b="0"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endParaRP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Relevant to non-point inventories as well as environmental justice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Very important to resolve this to improve inventories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21868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4">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5907530-F799-4C71-8332-E40F0FF0331F}"/>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0" y="1705773"/>
            <a:ext cx="10507541" cy="4629796"/>
          </a:xfrm>
          <a:prstGeom prst="rect">
            <a:avLst/>
          </a:prstGeom>
          <a:noFill/>
        </p:spPr>
      </p:pic>
      <p:pic>
        <p:nvPicPr>
          <p:cNvPr id="13" name="Picture 12">
            <a:extLst>
              <a:ext uri="{FF2B5EF4-FFF2-40B4-BE49-F238E27FC236}">
                <a16:creationId xmlns:a16="http://schemas.microsoft.com/office/drawing/2014/main" id="{CEFECA29-5412-45DD-91D0-5EAE5709222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8644" y="2167432"/>
            <a:ext cx="2512191" cy="3448802"/>
          </a:xfrm>
          <a:prstGeom prst="rect">
            <a:avLst/>
          </a:prstGeom>
        </p:spPr>
      </p:pic>
      <p:sp>
        <p:nvSpPr>
          <p:cNvPr id="2" name="TextBox 1">
            <a:extLst>
              <a:ext uri="{FF2B5EF4-FFF2-40B4-BE49-F238E27FC236}">
                <a16:creationId xmlns:a16="http://schemas.microsoft.com/office/drawing/2014/main" id="{5E053322-0C20-4232-905A-220C70C55088}"/>
              </a:ext>
            </a:extLst>
          </p:cNvPr>
          <p:cNvSpPr txBox="1"/>
          <p:nvPr/>
        </p:nvSpPr>
        <p:spPr>
          <a:xfrm>
            <a:off x="7934123" y="2435890"/>
            <a:ext cx="4035373" cy="1477328"/>
          </a:xfrm>
          <a:prstGeom prst="rect">
            <a:avLst/>
          </a:prstGeom>
          <a:solidFill>
            <a:schemeClr val="bg1"/>
          </a:solid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With oversampling of TEMPO retrievals, should be able to capture these gradients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Diurnal measurements will help constrain emissions</a:t>
            </a:r>
          </a:p>
        </p:txBody>
      </p:sp>
      <p:sp>
        <p:nvSpPr>
          <p:cNvPr id="7" name="TextBox 6">
            <a:extLst>
              <a:ext uri="{FF2B5EF4-FFF2-40B4-BE49-F238E27FC236}">
                <a16:creationId xmlns:a16="http://schemas.microsoft.com/office/drawing/2014/main" id="{4A5F966C-BEBA-40A7-851A-C214B67865F8}"/>
              </a:ext>
            </a:extLst>
          </p:cNvPr>
          <p:cNvSpPr txBox="1"/>
          <p:nvPr/>
        </p:nvSpPr>
        <p:spPr>
          <a:xfrm>
            <a:off x="170330" y="6382870"/>
            <a:ext cx="365003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Judd et al., 2019, </a:t>
            </a:r>
            <a:r>
              <a:rPr kumimoji="0" lang="en-US" sz="1800" b="0" i="1" u="none" strike="noStrike" kern="1200" cap="none" spc="0" normalizeH="0" baseline="0" noProof="0" dirty="0">
                <a:ln>
                  <a:noFill/>
                </a:ln>
                <a:solidFill>
                  <a:prstClr val="black"/>
                </a:solidFill>
                <a:effectLst/>
                <a:uLnTx/>
                <a:uFillTx/>
                <a:latin typeface="Calibri" panose="020F0502020204030204"/>
                <a:ea typeface="+mn-ea"/>
                <a:cs typeface="+mn-cs"/>
              </a:rPr>
              <a:t>Atmos. Meas. Tech.</a:t>
            </a:r>
          </a:p>
        </p:txBody>
      </p:sp>
      <p:sp>
        <p:nvSpPr>
          <p:cNvPr id="5" name="TextBox 4">
            <a:extLst>
              <a:ext uri="{FF2B5EF4-FFF2-40B4-BE49-F238E27FC236}">
                <a16:creationId xmlns:a16="http://schemas.microsoft.com/office/drawing/2014/main" id="{E770B8A8-6849-42D3-B8B8-7AE47DD8BC17}"/>
              </a:ext>
            </a:extLst>
          </p:cNvPr>
          <p:cNvSpPr txBox="1"/>
          <p:nvPr/>
        </p:nvSpPr>
        <p:spPr>
          <a:xfrm>
            <a:off x="9081248" y="1792941"/>
            <a:ext cx="164981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 2.1 x 4.5 km)</a:t>
            </a:r>
          </a:p>
        </p:txBody>
      </p:sp>
      <p:sp>
        <p:nvSpPr>
          <p:cNvPr id="11" name="Text Placeholder 3">
            <a:extLst>
              <a:ext uri="{FF2B5EF4-FFF2-40B4-BE49-F238E27FC236}">
                <a16:creationId xmlns:a16="http://schemas.microsoft.com/office/drawing/2014/main" id="{C593D038-0923-48F4-ABEA-3FFA362E9976}"/>
              </a:ext>
            </a:extLst>
          </p:cNvPr>
          <p:cNvSpPr txBox="1">
            <a:spLocks/>
          </p:cNvSpPr>
          <p:nvPr/>
        </p:nvSpPr>
        <p:spPr>
          <a:xfrm>
            <a:off x="1283882" y="164800"/>
            <a:ext cx="9250326" cy="1346366"/>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3200" kern="1200" baseline="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0" i="0" u="none" strike="noStrike" kern="1200" cap="none" spc="0" normalizeH="0" baseline="0" noProof="0" dirty="0">
                <a:ln>
                  <a:noFill/>
                </a:ln>
                <a:solidFill>
                  <a:prstClr val="black"/>
                </a:solidFill>
                <a:effectLst/>
                <a:uLnTx/>
                <a:uFillTx/>
                <a:latin typeface="Calibri Light" panose="020F0302020204030204"/>
                <a:ea typeface="+mn-ea"/>
                <a:cs typeface="+mn-cs"/>
              </a:rPr>
              <a:t>Urban NO</a:t>
            </a:r>
            <a:r>
              <a:rPr kumimoji="0" lang="en-US" sz="3200" b="0" i="0" u="none" strike="noStrike" kern="1200" cap="none" spc="0" normalizeH="0" baseline="-25000" noProof="0" dirty="0">
                <a:ln>
                  <a:noFill/>
                </a:ln>
                <a:solidFill>
                  <a:prstClr val="black"/>
                </a:solidFill>
                <a:effectLst/>
                <a:uLnTx/>
                <a:uFillTx/>
                <a:latin typeface="Calibri Light" panose="020F0302020204030204"/>
                <a:ea typeface="+mn-ea"/>
                <a:cs typeface="+mn-cs"/>
              </a:rPr>
              <a:t>2</a:t>
            </a:r>
            <a:r>
              <a:rPr kumimoji="0" lang="en-US" sz="3200" b="0" i="0" u="none" strike="noStrike" kern="1200" cap="none" spc="0" normalizeH="0" baseline="0" noProof="0" dirty="0">
                <a:ln>
                  <a:noFill/>
                </a:ln>
                <a:solidFill>
                  <a:prstClr val="black"/>
                </a:solidFill>
                <a:effectLst/>
                <a:uLnTx/>
                <a:uFillTx/>
                <a:latin typeface="Calibri Light" panose="020F0302020204030204"/>
                <a:ea typeface="+mn-ea"/>
                <a:cs typeface="+mn-cs"/>
              </a:rPr>
              <a:t> Gradients: Distinguishing Contributions </a:t>
            </a:r>
            <a:r>
              <a:rPr kumimoji="0" lang="en-US" sz="3200" b="0" i="0" u="none" strike="noStrike" kern="1200" cap="none" spc="0" normalizeH="0" baseline="0" noProof="0" dirty="0" smtClean="0">
                <a:ln>
                  <a:noFill/>
                </a:ln>
                <a:solidFill>
                  <a:prstClr val="black"/>
                </a:solidFill>
                <a:effectLst/>
                <a:uLnTx/>
                <a:uFillTx/>
                <a:latin typeface="Calibri Light" panose="020F0302020204030204"/>
                <a:ea typeface="+mn-ea"/>
                <a:cs typeface="+mn-cs"/>
              </a:rPr>
              <a:t>from </a:t>
            </a:r>
            <a:r>
              <a:rPr kumimoji="0" lang="en-US" sz="3200" b="0" i="0" u="none" strike="noStrike" kern="1200" cap="none" spc="0" normalizeH="0" baseline="0" noProof="0" dirty="0">
                <a:ln>
                  <a:noFill/>
                </a:ln>
                <a:solidFill>
                  <a:prstClr val="black"/>
                </a:solidFill>
                <a:effectLst/>
                <a:uLnTx/>
                <a:uFillTx/>
                <a:latin typeface="Calibri Light" panose="020F0302020204030204"/>
                <a:ea typeface="+mn-ea"/>
                <a:cs typeface="+mn-cs"/>
              </a:rPr>
              <a:t>Traffic and Land Use Patterns</a:t>
            </a:r>
          </a:p>
        </p:txBody>
      </p:sp>
    </p:spTree>
    <p:extLst>
      <p:ext uri="{BB962C8B-B14F-4D97-AF65-F5344CB8AC3E}">
        <p14:creationId xmlns:p14="http://schemas.microsoft.com/office/powerpoint/2010/main" val="183313340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4EA446B-B2E6-4432-BD41-D65F5464A098}"/>
              </a:ext>
            </a:extLst>
          </p:cNvPr>
          <p:cNvSpPr>
            <a:spLocks noGrp="1"/>
          </p:cNvSpPr>
          <p:nvPr>
            <p:ph type="body" sz="quarter" idx="13"/>
          </p:nvPr>
        </p:nvSpPr>
        <p:spPr/>
        <p:txBody>
          <a:bodyPr/>
          <a:lstStyle/>
          <a:p>
            <a:r>
              <a:rPr lang="en-US" dirty="0"/>
              <a:t>Observing Steep Gradients in PBL Ozone</a:t>
            </a:r>
          </a:p>
        </p:txBody>
      </p:sp>
      <p:pic>
        <p:nvPicPr>
          <p:cNvPr id="4" name="Picture 3">
            <a:extLst>
              <a:ext uri="{FF2B5EF4-FFF2-40B4-BE49-F238E27FC236}">
                <a16:creationId xmlns:a16="http://schemas.microsoft.com/office/drawing/2014/main" id="{487856F8-7FFE-4A70-89D1-1899EFB0258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0321" y="1353504"/>
            <a:ext cx="3810119" cy="5334167"/>
          </a:xfrm>
          <a:prstGeom prst="rect">
            <a:avLst/>
          </a:prstGeom>
        </p:spPr>
      </p:pic>
      <p:sp>
        <p:nvSpPr>
          <p:cNvPr id="5" name="TextBox 4">
            <a:extLst>
              <a:ext uri="{FF2B5EF4-FFF2-40B4-BE49-F238E27FC236}">
                <a16:creationId xmlns:a16="http://schemas.microsoft.com/office/drawing/2014/main" id="{3CFA3E64-50D0-4E6C-A681-4A751CC71A6B}"/>
              </a:ext>
            </a:extLst>
          </p:cNvPr>
          <p:cNvSpPr txBox="1"/>
          <p:nvPr/>
        </p:nvSpPr>
        <p:spPr>
          <a:xfrm>
            <a:off x="4428564" y="1541930"/>
            <a:ext cx="7503459" cy="1261884"/>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Have sharp horizontal and vertical gradients in ozone near the Lake MI lakeshore</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Symbol" panose="05050102010706020507" pitchFamily="18" charset="2"/>
                <a:ea typeface="+mn-ea"/>
                <a:cs typeface="+mn-cs"/>
              </a:rPr>
              <a:t>D</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O</a:t>
            </a:r>
            <a:r>
              <a:rPr kumimoji="0" lang="en-US" sz="1800" b="0" i="0" u="none" strike="noStrike" kern="1200" cap="none" spc="0" normalizeH="0" baseline="-25000" noProof="0" dirty="0">
                <a:ln>
                  <a:noFill/>
                </a:ln>
                <a:solidFill>
                  <a:prstClr val="black"/>
                </a:solidFill>
                <a:effectLst/>
                <a:uLnTx/>
                <a:uFillTx/>
                <a:latin typeface="Calibri" panose="020F0502020204030204"/>
                <a:ea typeface="+mn-ea"/>
                <a:cs typeface="+mn-cs"/>
              </a:rPr>
              <a:t>3</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 ground ~ 15 ppb over ~5 km</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Vertical gradients will make it difficult to observe horizontal gradients</a:t>
            </a:r>
          </a:p>
        </p:txBody>
      </p:sp>
      <p:sp>
        <p:nvSpPr>
          <p:cNvPr id="8" name="Rectangle 7">
            <a:extLst>
              <a:ext uri="{FF2B5EF4-FFF2-40B4-BE49-F238E27FC236}">
                <a16:creationId xmlns:a16="http://schemas.microsoft.com/office/drawing/2014/main" id="{A4E036C4-94ED-4336-AE6A-AD877A4E5DA5}"/>
              </a:ext>
            </a:extLst>
          </p:cNvPr>
          <p:cNvSpPr/>
          <p:nvPr/>
        </p:nvSpPr>
        <p:spPr>
          <a:xfrm>
            <a:off x="1174376" y="6248400"/>
            <a:ext cx="2590800" cy="98612"/>
          </a:xfrm>
          <a:prstGeom prst="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B3DE72CF-AB04-4FAE-9A53-887C78DC47AC}"/>
              </a:ext>
            </a:extLst>
          </p:cNvPr>
          <p:cNvSpPr txBox="1"/>
          <p:nvPr/>
        </p:nvSpPr>
        <p:spPr>
          <a:xfrm>
            <a:off x="1631576" y="6488668"/>
            <a:ext cx="1340623" cy="369332"/>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Ozone (ppb)</a:t>
            </a:r>
          </a:p>
        </p:txBody>
      </p:sp>
      <p:sp>
        <p:nvSpPr>
          <p:cNvPr id="10" name="TextBox 9">
            <a:extLst>
              <a:ext uri="{FF2B5EF4-FFF2-40B4-BE49-F238E27FC236}">
                <a16:creationId xmlns:a16="http://schemas.microsoft.com/office/drawing/2014/main" id="{BF431CE0-6722-4507-AAA2-637F7D7C23B4}"/>
              </a:ext>
            </a:extLst>
          </p:cNvPr>
          <p:cNvSpPr txBox="1"/>
          <p:nvPr/>
        </p:nvSpPr>
        <p:spPr>
          <a:xfrm rot="16200000">
            <a:off x="-995085" y="3908612"/>
            <a:ext cx="2366866" cy="369332"/>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Altitude (m above lake)</a:t>
            </a:r>
          </a:p>
        </p:txBody>
      </p:sp>
      <p:sp>
        <p:nvSpPr>
          <p:cNvPr id="33" name="Freeform: Shape 32">
            <a:extLst>
              <a:ext uri="{FF2B5EF4-FFF2-40B4-BE49-F238E27FC236}">
                <a16:creationId xmlns:a16="http://schemas.microsoft.com/office/drawing/2014/main" id="{378CDE91-B0B9-4219-8893-3453784DD66F}"/>
              </a:ext>
            </a:extLst>
          </p:cNvPr>
          <p:cNvSpPr/>
          <p:nvPr/>
        </p:nvSpPr>
        <p:spPr>
          <a:xfrm>
            <a:off x="3809999" y="2259106"/>
            <a:ext cx="1004047" cy="4034118"/>
          </a:xfrm>
          <a:custGeom>
            <a:avLst/>
            <a:gdLst>
              <a:gd name="connsiteX0" fmla="*/ 1317812 w 1317812"/>
              <a:gd name="connsiteY0" fmla="*/ 0 h 4082030"/>
              <a:gd name="connsiteX1" fmla="*/ 627530 w 1317812"/>
              <a:gd name="connsiteY1" fmla="*/ 609600 h 4082030"/>
              <a:gd name="connsiteX2" fmla="*/ 564777 w 1317812"/>
              <a:gd name="connsiteY2" fmla="*/ 3523129 h 4082030"/>
              <a:gd name="connsiteX3" fmla="*/ 0 w 1317812"/>
              <a:gd name="connsiteY3" fmla="*/ 4078941 h 4082030"/>
            </a:gdLst>
            <a:ahLst/>
            <a:cxnLst>
              <a:cxn ang="0">
                <a:pos x="connsiteX0" y="connsiteY0"/>
              </a:cxn>
              <a:cxn ang="0">
                <a:pos x="connsiteX1" y="connsiteY1"/>
              </a:cxn>
              <a:cxn ang="0">
                <a:pos x="connsiteX2" y="connsiteY2"/>
              </a:cxn>
              <a:cxn ang="0">
                <a:pos x="connsiteX3" y="connsiteY3"/>
              </a:cxn>
            </a:cxnLst>
            <a:rect l="l" t="t" r="r" b="b"/>
            <a:pathLst>
              <a:path w="1317812" h="4082030">
                <a:moveTo>
                  <a:pt x="1317812" y="0"/>
                </a:moveTo>
                <a:cubicBezTo>
                  <a:pt x="1035424" y="11206"/>
                  <a:pt x="753036" y="22412"/>
                  <a:pt x="627530" y="609600"/>
                </a:cubicBezTo>
                <a:cubicBezTo>
                  <a:pt x="502024" y="1196788"/>
                  <a:pt x="669365" y="2944906"/>
                  <a:pt x="564777" y="3523129"/>
                </a:cubicBezTo>
                <a:cubicBezTo>
                  <a:pt x="460189" y="4101352"/>
                  <a:pt x="230094" y="4090146"/>
                  <a:pt x="0" y="4078941"/>
                </a:cubicBezTo>
              </a:path>
            </a:pathLst>
          </a:custGeom>
          <a:noFill/>
          <a:ln w="19050">
            <a:solidFill>
              <a:srgbClr val="C00000"/>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Rectangle 33">
            <a:extLst>
              <a:ext uri="{FF2B5EF4-FFF2-40B4-BE49-F238E27FC236}">
                <a16:creationId xmlns:a16="http://schemas.microsoft.com/office/drawing/2014/main" id="{E43D5578-CDA2-46CD-96FB-CB9C60BC485F}"/>
              </a:ext>
            </a:extLst>
          </p:cNvPr>
          <p:cNvSpPr/>
          <p:nvPr/>
        </p:nvSpPr>
        <p:spPr>
          <a:xfrm>
            <a:off x="3065928" y="5880847"/>
            <a:ext cx="851647" cy="475129"/>
          </a:xfrm>
          <a:prstGeom prst="rect">
            <a:avLst/>
          </a:prstGeom>
          <a:no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Freeform: Shape 34">
            <a:extLst>
              <a:ext uri="{FF2B5EF4-FFF2-40B4-BE49-F238E27FC236}">
                <a16:creationId xmlns:a16="http://schemas.microsoft.com/office/drawing/2014/main" id="{48F38011-47BD-4467-8B97-FE1B9C1477BE}"/>
              </a:ext>
            </a:extLst>
          </p:cNvPr>
          <p:cNvSpPr/>
          <p:nvPr/>
        </p:nvSpPr>
        <p:spPr>
          <a:xfrm>
            <a:off x="3810001" y="3218329"/>
            <a:ext cx="896470" cy="2868706"/>
          </a:xfrm>
          <a:custGeom>
            <a:avLst/>
            <a:gdLst>
              <a:gd name="connsiteX0" fmla="*/ 1317812 w 1317812"/>
              <a:gd name="connsiteY0" fmla="*/ 0 h 4082030"/>
              <a:gd name="connsiteX1" fmla="*/ 627530 w 1317812"/>
              <a:gd name="connsiteY1" fmla="*/ 609600 h 4082030"/>
              <a:gd name="connsiteX2" fmla="*/ 564777 w 1317812"/>
              <a:gd name="connsiteY2" fmla="*/ 3523129 h 4082030"/>
              <a:gd name="connsiteX3" fmla="*/ 0 w 1317812"/>
              <a:gd name="connsiteY3" fmla="*/ 4078941 h 4082030"/>
            </a:gdLst>
            <a:ahLst/>
            <a:cxnLst>
              <a:cxn ang="0">
                <a:pos x="connsiteX0" y="connsiteY0"/>
              </a:cxn>
              <a:cxn ang="0">
                <a:pos x="connsiteX1" y="connsiteY1"/>
              </a:cxn>
              <a:cxn ang="0">
                <a:pos x="connsiteX2" y="connsiteY2"/>
              </a:cxn>
              <a:cxn ang="0">
                <a:pos x="connsiteX3" y="connsiteY3"/>
              </a:cxn>
            </a:cxnLst>
            <a:rect l="l" t="t" r="r" b="b"/>
            <a:pathLst>
              <a:path w="1317812" h="4082030">
                <a:moveTo>
                  <a:pt x="1317812" y="0"/>
                </a:moveTo>
                <a:cubicBezTo>
                  <a:pt x="1035424" y="11206"/>
                  <a:pt x="753036" y="22412"/>
                  <a:pt x="627530" y="609600"/>
                </a:cubicBezTo>
                <a:cubicBezTo>
                  <a:pt x="502024" y="1196788"/>
                  <a:pt x="669365" y="2944906"/>
                  <a:pt x="564777" y="3523129"/>
                </a:cubicBezTo>
                <a:cubicBezTo>
                  <a:pt x="460189" y="4101352"/>
                  <a:pt x="230094" y="4090146"/>
                  <a:pt x="0" y="4078941"/>
                </a:cubicBezTo>
              </a:path>
            </a:pathLst>
          </a:custGeom>
          <a:noFill/>
          <a:ln w="19050">
            <a:solidFill>
              <a:srgbClr val="00B0F0"/>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TextBox 35">
            <a:extLst>
              <a:ext uri="{FF2B5EF4-FFF2-40B4-BE49-F238E27FC236}">
                <a16:creationId xmlns:a16="http://schemas.microsoft.com/office/drawing/2014/main" id="{DF535B88-A120-4B0F-A886-93B16A670E62}"/>
              </a:ext>
            </a:extLst>
          </p:cNvPr>
          <p:cNvSpPr txBox="1"/>
          <p:nvPr/>
        </p:nvSpPr>
        <p:spPr>
          <a:xfrm>
            <a:off x="4446494" y="2994211"/>
            <a:ext cx="7315200" cy="954107"/>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Lake breeze ozone enrichment confined to lowest several 100 m</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Total column enhancement (0-2000 m) is only ~3% in the lakeshore vs inland profiles*</a:t>
            </a:r>
          </a:p>
        </p:txBody>
      </p:sp>
      <p:sp>
        <p:nvSpPr>
          <p:cNvPr id="37" name="TextBox 36">
            <a:extLst>
              <a:ext uri="{FF2B5EF4-FFF2-40B4-BE49-F238E27FC236}">
                <a16:creationId xmlns:a16="http://schemas.microsoft.com/office/drawing/2014/main" id="{766C8F86-75F1-4246-AEE0-977C99C76C8A}"/>
              </a:ext>
            </a:extLst>
          </p:cNvPr>
          <p:cNvSpPr txBox="1"/>
          <p:nvPr/>
        </p:nvSpPr>
        <p:spPr>
          <a:xfrm>
            <a:off x="4473387" y="4589927"/>
            <a:ext cx="73152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Satellite would need to be able to resolve differences of ~3% to be useful resolving horizontal gradients along the lakeshore</a:t>
            </a:r>
          </a:p>
        </p:txBody>
      </p:sp>
      <p:sp>
        <p:nvSpPr>
          <p:cNvPr id="38" name="Rectangle 37">
            <a:extLst>
              <a:ext uri="{FF2B5EF4-FFF2-40B4-BE49-F238E27FC236}">
                <a16:creationId xmlns:a16="http://schemas.microsoft.com/office/drawing/2014/main" id="{92F8CABC-7C29-43F5-BAC5-AA378D3AA036}"/>
              </a:ext>
            </a:extLst>
          </p:cNvPr>
          <p:cNvSpPr/>
          <p:nvPr/>
        </p:nvSpPr>
        <p:spPr>
          <a:xfrm>
            <a:off x="4741303" y="6273225"/>
            <a:ext cx="7127968"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*Comparing ~65 ppb for inland profiles to a weighted average of 67 ppb for the lakeshore profiles (~80 ppb for 0-300 m + ~65 ppb for 300-2000 m)</a:t>
            </a:r>
          </a:p>
        </p:txBody>
      </p:sp>
      <p:sp>
        <p:nvSpPr>
          <p:cNvPr id="39" name="Rectangle 38">
            <a:extLst>
              <a:ext uri="{FF2B5EF4-FFF2-40B4-BE49-F238E27FC236}">
                <a16:creationId xmlns:a16="http://schemas.microsoft.com/office/drawing/2014/main" id="{4EDFA30D-75A0-4D4A-99B7-A6408E156B09}"/>
              </a:ext>
            </a:extLst>
          </p:cNvPr>
          <p:cNvSpPr/>
          <p:nvPr/>
        </p:nvSpPr>
        <p:spPr>
          <a:xfrm>
            <a:off x="663389" y="3442447"/>
            <a:ext cx="3281082" cy="2904565"/>
          </a:xfrm>
          <a:prstGeom prst="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 name="TextBox 39">
            <a:extLst>
              <a:ext uri="{FF2B5EF4-FFF2-40B4-BE49-F238E27FC236}">
                <a16:creationId xmlns:a16="http://schemas.microsoft.com/office/drawing/2014/main" id="{BEA99F38-94FA-495F-B50F-794AF9BE6FE3}"/>
              </a:ext>
            </a:extLst>
          </p:cNvPr>
          <p:cNvSpPr txBox="1"/>
          <p:nvPr/>
        </p:nvSpPr>
        <p:spPr>
          <a:xfrm>
            <a:off x="1550895" y="1694330"/>
            <a:ext cx="77136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Inland</a:t>
            </a:r>
          </a:p>
        </p:txBody>
      </p:sp>
      <p:sp>
        <p:nvSpPr>
          <p:cNvPr id="41" name="TextBox 40">
            <a:extLst>
              <a:ext uri="{FF2B5EF4-FFF2-40B4-BE49-F238E27FC236}">
                <a16:creationId xmlns:a16="http://schemas.microsoft.com/office/drawing/2014/main" id="{18CCDD4A-58FC-401B-9CAA-5B8B8CFCC768}"/>
              </a:ext>
            </a:extLst>
          </p:cNvPr>
          <p:cNvSpPr txBox="1"/>
          <p:nvPr/>
        </p:nvSpPr>
        <p:spPr>
          <a:xfrm>
            <a:off x="3281083" y="1712259"/>
            <a:ext cx="113101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Near-Lake</a:t>
            </a:r>
          </a:p>
        </p:txBody>
      </p:sp>
      <p:sp>
        <p:nvSpPr>
          <p:cNvPr id="42" name="TextBox 41">
            <a:extLst>
              <a:ext uri="{FF2B5EF4-FFF2-40B4-BE49-F238E27FC236}">
                <a16:creationId xmlns:a16="http://schemas.microsoft.com/office/drawing/2014/main" id="{9F9E37AD-E02C-4F44-91ED-D68B001C3B92}"/>
              </a:ext>
            </a:extLst>
          </p:cNvPr>
          <p:cNvSpPr txBox="1"/>
          <p:nvPr/>
        </p:nvSpPr>
        <p:spPr>
          <a:xfrm>
            <a:off x="654424" y="1183342"/>
            <a:ext cx="3361764" cy="584775"/>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Aircraft spirals during LMOS 2017</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Sheboygan, WI (June 11, 2017)</a:t>
            </a:r>
          </a:p>
        </p:txBody>
      </p:sp>
      <p:sp>
        <p:nvSpPr>
          <p:cNvPr id="43" name="TextBox 42">
            <a:extLst>
              <a:ext uri="{FF2B5EF4-FFF2-40B4-BE49-F238E27FC236}">
                <a16:creationId xmlns:a16="http://schemas.microsoft.com/office/drawing/2014/main" id="{F9F12C0C-5F5C-44CE-9FFE-D6711566877C}"/>
              </a:ext>
            </a:extLst>
          </p:cNvPr>
          <p:cNvSpPr txBox="1"/>
          <p:nvPr/>
        </p:nvSpPr>
        <p:spPr>
          <a:xfrm>
            <a:off x="1712259" y="3379694"/>
            <a:ext cx="107753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B0F0"/>
                </a:solidFill>
                <a:effectLst/>
                <a:uLnTx/>
                <a:uFillTx/>
                <a:latin typeface="Calibri" panose="020F0502020204030204"/>
                <a:ea typeface="+mn-ea"/>
                <a:cs typeface="+mn-cs"/>
              </a:rPr>
              <a:t>0-2000 m</a:t>
            </a:r>
          </a:p>
        </p:txBody>
      </p:sp>
    </p:spTree>
    <p:extLst>
      <p:ext uri="{BB962C8B-B14F-4D97-AF65-F5344CB8AC3E}">
        <p14:creationId xmlns:p14="http://schemas.microsoft.com/office/powerpoint/2010/main" val="3488296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5" grpId="0" animBg="1"/>
      <p:bldP spid="36" grpId="0"/>
      <p:bldP spid="37" grpId="0"/>
      <p:bldP spid="38" grpId="0"/>
      <p:bldP spid="39" grpId="0" animBg="1"/>
      <p:bldP spid="4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33"/>
        <p:cNvGrpSpPr/>
        <p:nvPr/>
      </p:nvGrpSpPr>
      <p:grpSpPr>
        <a:xfrm>
          <a:off x="0" y="0"/>
          <a:ext cx="0" cy="0"/>
          <a:chOff x="0" y="0"/>
          <a:chExt cx="0" cy="0"/>
        </a:xfrm>
      </p:grpSpPr>
      <p:sp>
        <p:nvSpPr>
          <p:cNvPr id="334" name="Google Shape;334;p8"/>
          <p:cNvSpPr txBox="1">
            <a:spLocks noGrp="1"/>
          </p:cNvSpPr>
          <p:nvPr>
            <p:ph type="title"/>
          </p:nvPr>
        </p:nvSpPr>
        <p:spPr>
          <a:xfrm>
            <a:off x="0" y="0"/>
            <a:ext cx="12192000" cy="975701"/>
          </a:xfrm>
        </p:spPr>
        <p:txBody>
          <a:bodyPr/>
          <a:lstStyle/>
          <a:p>
            <a:pPr lvl="0"/>
            <a:r>
              <a:rPr lang="en-US" dirty="0"/>
              <a:t>TEMPO Data Products </a:t>
            </a:r>
            <a:br>
              <a:rPr lang="en-US" dirty="0"/>
            </a:br>
            <a:r>
              <a:rPr lang="en-US" sz="2800" dirty="0"/>
              <a:t>Baseline + </a:t>
            </a:r>
            <a:r>
              <a:rPr lang="en-US" sz="2800" dirty="0">
                <a:solidFill>
                  <a:srgbClr val="00B050"/>
                </a:solidFill>
              </a:rPr>
              <a:t>SNWG 2020 NRT </a:t>
            </a:r>
            <a:r>
              <a:rPr lang="en-US" sz="2800" dirty="0"/>
              <a:t>+</a:t>
            </a:r>
            <a:r>
              <a:rPr lang="en-US" sz="2800" dirty="0">
                <a:solidFill>
                  <a:srgbClr val="00B050"/>
                </a:solidFill>
              </a:rPr>
              <a:t> </a:t>
            </a:r>
            <a:r>
              <a:rPr lang="en-US" sz="2800" dirty="0">
                <a:solidFill>
                  <a:schemeClr val="accent6"/>
                </a:solidFill>
              </a:rPr>
              <a:t>SNWG 2022 NRT/Enhanced</a:t>
            </a:r>
            <a:endParaRPr lang="en-US" dirty="0">
              <a:solidFill>
                <a:schemeClr val="accent6"/>
              </a:solidFill>
            </a:endParaRPr>
          </a:p>
        </p:txBody>
      </p:sp>
      <p:graphicFrame>
        <p:nvGraphicFramePr>
          <p:cNvPr id="336" name="Google Shape;336;p8"/>
          <p:cNvGraphicFramePr/>
          <p:nvPr/>
        </p:nvGraphicFramePr>
        <p:xfrm>
          <a:off x="154050" y="1121622"/>
          <a:ext cx="11883900" cy="4729086"/>
        </p:xfrm>
        <a:graphic>
          <a:graphicData uri="http://schemas.openxmlformats.org/drawingml/2006/table">
            <a:tbl>
              <a:tblPr firstRow="1" bandRow="1">
                <a:noFill/>
              </a:tblPr>
              <a:tblGrid>
                <a:gridCol w="688795">
                  <a:extLst>
                    <a:ext uri="{9D8B030D-6E8A-4147-A177-3AD203B41FA5}">
                      <a16:colId xmlns:a16="http://schemas.microsoft.com/office/drawing/2014/main" val="20000"/>
                    </a:ext>
                  </a:extLst>
                </a:gridCol>
                <a:gridCol w="1355703">
                  <a:extLst>
                    <a:ext uri="{9D8B030D-6E8A-4147-A177-3AD203B41FA5}">
                      <a16:colId xmlns:a16="http://schemas.microsoft.com/office/drawing/2014/main" val="20001"/>
                    </a:ext>
                  </a:extLst>
                </a:gridCol>
                <a:gridCol w="1767348">
                  <a:extLst>
                    <a:ext uri="{9D8B030D-6E8A-4147-A177-3AD203B41FA5}">
                      <a16:colId xmlns:a16="http://schemas.microsoft.com/office/drawing/2014/main" val="20002"/>
                    </a:ext>
                  </a:extLst>
                </a:gridCol>
                <a:gridCol w="3920032">
                  <a:extLst>
                    <a:ext uri="{9D8B030D-6E8A-4147-A177-3AD203B41FA5}">
                      <a16:colId xmlns:a16="http://schemas.microsoft.com/office/drawing/2014/main" val="20003"/>
                    </a:ext>
                  </a:extLst>
                </a:gridCol>
                <a:gridCol w="1139313">
                  <a:extLst>
                    <a:ext uri="{9D8B030D-6E8A-4147-A177-3AD203B41FA5}">
                      <a16:colId xmlns:a16="http://schemas.microsoft.com/office/drawing/2014/main" val="2242717107"/>
                    </a:ext>
                  </a:extLst>
                </a:gridCol>
                <a:gridCol w="1280160">
                  <a:extLst>
                    <a:ext uri="{9D8B030D-6E8A-4147-A177-3AD203B41FA5}">
                      <a16:colId xmlns:a16="http://schemas.microsoft.com/office/drawing/2014/main" val="20004"/>
                    </a:ext>
                  </a:extLst>
                </a:gridCol>
                <a:gridCol w="1732549">
                  <a:extLst>
                    <a:ext uri="{9D8B030D-6E8A-4147-A177-3AD203B41FA5}">
                      <a16:colId xmlns:a16="http://schemas.microsoft.com/office/drawing/2014/main" val="20005"/>
                    </a:ext>
                  </a:extLst>
                </a:gridCol>
              </a:tblGrid>
              <a:tr h="275355">
                <a:tc>
                  <a:txBody>
                    <a:bodyPr/>
                    <a:lstStyle/>
                    <a:p>
                      <a:pPr marL="0" marR="0" lvl="0" indent="0" algn="l" rtl="0">
                        <a:lnSpc>
                          <a:spcPct val="70000"/>
                        </a:lnSpc>
                        <a:spcBef>
                          <a:spcPts val="0"/>
                        </a:spcBef>
                        <a:spcAft>
                          <a:spcPts val="0"/>
                        </a:spcAft>
                        <a:buNone/>
                      </a:pPr>
                      <a:r>
                        <a:rPr lang="en-US" sz="1600" b="1" u="none" strike="noStrike" cap="none">
                          <a:latin typeface="+mj-lt"/>
                        </a:rPr>
                        <a:t>Level</a:t>
                      </a:r>
                      <a:endParaRPr sz="1600" b="1">
                        <a:latin typeface="+mj-lt"/>
                      </a:endParaRPr>
                    </a:p>
                  </a:txBody>
                  <a:tcPr marL="18300" marR="18300" marT="45725" marB="45725" anchor="ctr"/>
                </a:tc>
                <a:tc>
                  <a:txBody>
                    <a:bodyPr/>
                    <a:lstStyle/>
                    <a:p>
                      <a:pPr marL="0" marR="0" lvl="0" indent="0" algn="l" rtl="0">
                        <a:lnSpc>
                          <a:spcPct val="70000"/>
                        </a:lnSpc>
                        <a:spcBef>
                          <a:spcPts val="0"/>
                        </a:spcBef>
                        <a:spcAft>
                          <a:spcPts val="0"/>
                        </a:spcAft>
                        <a:buNone/>
                      </a:pPr>
                      <a:r>
                        <a:rPr lang="en-US" sz="1600" b="1" u="none" strike="noStrike" cap="none" dirty="0">
                          <a:latin typeface="+mj-lt"/>
                        </a:rPr>
                        <a:t>Product</a:t>
                      </a:r>
                      <a:endParaRPr sz="1600" b="1" dirty="0">
                        <a:latin typeface="+mj-lt"/>
                      </a:endParaRPr>
                    </a:p>
                  </a:txBody>
                  <a:tcPr marL="18300" marR="18300" marT="45725" marB="45725" anchor="ctr"/>
                </a:tc>
                <a:tc>
                  <a:txBody>
                    <a:bodyPr/>
                    <a:lstStyle/>
                    <a:p>
                      <a:pPr marL="0" marR="0" lvl="0" indent="0" algn="l" rtl="0">
                        <a:lnSpc>
                          <a:spcPct val="70000"/>
                        </a:lnSpc>
                        <a:spcBef>
                          <a:spcPts val="0"/>
                        </a:spcBef>
                        <a:spcAft>
                          <a:spcPts val="0"/>
                        </a:spcAft>
                        <a:buNone/>
                      </a:pPr>
                      <a:r>
                        <a:rPr lang="en-US" sz="1600" b="1" u="none" strike="noStrike" cap="none">
                          <a:latin typeface="+mj-lt"/>
                        </a:rPr>
                        <a:t>Algorithm</a:t>
                      </a:r>
                      <a:endParaRPr sz="1600" b="1">
                        <a:latin typeface="+mj-lt"/>
                      </a:endParaRPr>
                    </a:p>
                  </a:txBody>
                  <a:tcPr marL="18300" marR="18300" marT="45725" marB="45725" anchor="ctr"/>
                </a:tc>
                <a:tc>
                  <a:txBody>
                    <a:bodyPr/>
                    <a:lstStyle/>
                    <a:p>
                      <a:pPr marL="0" marR="0" lvl="0" indent="0" algn="l" rtl="0">
                        <a:lnSpc>
                          <a:spcPct val="70000"/>
                        </a:lnSpc>
                        <a:spcBef>
                          <a:spcPts val="0"/>
                        </a:spcBef>
                        <a:spcAft>
                          <a:spcPts val="0"/>
                        </a:spcAft>
                        <a:buNone/>
                      </a:pPr>
                      <a:r>
                        <a:rPr lang="en-US" sz="1600" b="1" u="none" strike="noStrike" cap="none" dirty="0">
                          <a:latin typeface="+mj-lt"/>
                        </a:rPr>
                        <a:t>Major Outputs</a:t>
                      </a:r>
                      <a:endParaRPr sz="1600" b="1" dirty="0">
                        <a:latin typeface="+mj-lt"/>
                      </a:endParaRPr>
                    </a:p>
                  </a:txBody>
                  <a:tcPr marL="18300" marR="18300" marT="45725" marB="45725" anchor="ctr"/>
                </a:tc>
                <a:tc>
                  <a:txBody>
                    <a:bodyPr/>
                    <a:lstStyle/>
                    <a:p>
                      <a:pPr marL="0" marR="0" lvl="0" indent="0" algn="l" defTabSz="609585" rtl="0" eaLnBrk="1" latinLnBrk="0" hangingPunct="1">
                        <a:lnSpc>
                          <a:spcPct val="70000"/>
                        </a:lnSpc>
                        <a:spcBef>
                          <a:spcPts val="0"/>
                        </a:spcBef>
                        <a:spcAft>
                          <a:spcPts val="0"/>
                        </a:spcAft>
                        <a:buNone/>
                      </a:pPr>
                      <a:r>
                        <a:rPr lang="en-US" sz="1600" b="1" u="none" strike="noStrike" kern="1200" cap="none" dirty="0">
                          <a:solidFill>
                            <a:schemeClr val="tx1"/>
                          </a:solidFill>
                          <a:latin typeface="+mj-lt"/>
                          <a:ea typeface="+mn-ea"/>
                          <a:cs typeface="+mn-cs"/>
                        </a:rPr>
                        <a:t>A Priori (L2)</a:t>
                      </a:r>
                      <a:endParaRPr sz="1600" b="1" u="none" strike="noStrike" kern="1200" cap="none" dirty="0">
                        <a:solidFill>
                          <a:schemeClr val="tx1"/>
                        </a:solidFill>
                        <a:latin typeface="+mj-lt"/>
                        <a:ea typeface="+mn-ea"/>
                        <a:cs typeface="+mn-cs"/>
                      </a:endParaRPr>
                    </a:p>
                  </a:txBody>
                  <a:tcPr marL="18300" marR="18300" marT="45725" marB="45725" anchor="ctr"/>
                </a:tc>
                <a:tc>
                  <a:txBody>
                    <a:bodyPr/>
                    <a:lstStyle/>
                    <a:p>
                      <a:pPr marL="0" marR="0" lvl="0" indent="0" algn="l" rtl="0">
                        <a:lnSpc>
                          <a:spcPct val="70000"/>
                        </a:lnSpc>
                        <a:spcBef>
                          <a:spcPts val="0"/>
                        </a:spcBef>
                        <a:spcAft>
                          <a:spcPts val="0"/>
                        </a:spcAft>
                        <a:buNone/>
                      </a:pPr>
                      <a:r>
                        <a:rPr lang="en-US" sz="1600" b="1" u="none" strike="noStrike" cap="none" dirty="0">
                          <a:latin typeface="+mj-lt"/>
                        </a:rPr>
                        <a:t>Res km</a:t>
                      </a:r>
                      <a:r>
                        <a:rPr lang="en-US" sz="1600" b="1" u="none" strike="noStrike" cap="none" baseline="30000" dirty="0">
                          <a:latin typeface="+mj-lt"/>
                        </a:rPr>
                        <a:t>2 </a:t>
                      </a:r>
                      <a:r>
                        <a:rPr lang="en-US" sz="1600" b="1" u="none" strike="noStrike" cap="none" baseline="30000" dirty="0">
                          <a:solidFill>
                            <a:schemeClr val="tx1"/>
                          </a:solidFill>
                          <a:latin typeface="+mj-lt"/>
                        </a:rPr>
                        <a:t>* </a:t>
                      </a:r>
                      <a:endParaRPr sz="1600" b="1" u="none" strike="noStrike" cap="none" baseline="30000" dirty="0">
                        <a:solidFill>
                          <a:schemeClr val="tx1"/>
                        </a:solidFill>
                        <a:latin typeface="+mj-lt"/>
                      </a:endParaRPr>
                    </a:p>
                  </a:txBody>
                  <a:tcPr marL="18300" marR="18300" marT="45725" marB="45725" anchor="ctr"/>
                </a:tc>
                <a:tc>
                  <a:txBody>
                    <a:bodyPr/>
                    <a:lstStyle/>
                    <a:p>
                      <a:pPr marL="0" marR="0" lvl="0" indent="0" algn="l" rtl="0">
                        <a:lnSpc>
                          <a:spcPct val="70000"/>
                        </a:lnSpc>
                        <a:spcBef>
                          <a:spcPts val="0"/>
                        </a:spcBef>
                        <a:spcAft>
                          <a:spcPts val="0"/>
                        </a:spcAft>
                        <a:buNone/>
                      </a:pPr>
                      <a:r>
                        <a:rPr lang="en-US" sz="1600" b="1" u="none" strike="noStrike" cap="none" dirty="0">
                          <a:latin typeface="+mj-lt"/>
                        </a:rPr>
                        <a:t>Freq/Size</a:t>
                      </a:r>
                      <a:endParaRPr sz="1600" b="1" dirty="0">
                        <a:latin typeface="+mj-lt"/>
                      </a:endParaRPr>
                    </a:p>
                  </a:txBody>
                  <a:tcPr marL="18300" marR="18300" marT="45725" marB="45725" anchor="ctr"/>
                </a:tc>
                <a:extLst>
                  <a:ext uri="{0D108BD9-81ED-4DB2-BD59-A6C34878D82A}">
                    <a16:rowId xmlns:a16="http://schemas.microsoft.com/office/drawing/2014/main" val="10000"/>
                  </a:ext>
                </a:extLst>
              </a:tr>
              <a:tr h="249054">
                <a:tc>
                  <a:txBody>
                    <a:bodyPr/>
                    <a:lstStyle/>
                    <a:p>
                      <a:pPr marL="0" marR="0" lvl="0" indent="0" algn="l" rtl="0">
                        <a:lnSpc>
                          <a:spcPct val="70000"/>
                        </a:lnSpc>
                        <a:spcBef>
                          <a:spcPts val="0"/>
                        </a:spcBef>
                        <a:spcAft>
                          <a:spcPts val="0"/>
                        </a:spcAft>
                        <a:buNone/>
                      </a:pPr>
                      <a:r>
                        <a:rPr lang="en-US" sz="1600" b="1" u="none" strike="noStrike" cap="none">
                          <a:latin typeface="+mj-lt"/>
                        </a:rPr>
                        <a:t>L0</a:t>
                      </a:r>
                      <a:endParaRPr sz="1600">
                        <a:latin typeface="+mj-lt"/>
                      </a:endParaRPr>
                    </a:p>
                  </a:txBody>
                  <a:tcPr marL="18300" marR="18300" marT="45725" marB="45725" anchor="ctr"/>
                </a:tc>
                <a:tc>
                  <a:txBody>
                    <a:bodyPr/>
                    <a:lstStyle/>
                    <a:p>
                      <a:pPr marL="0" marR="0" lvl="0" indent="0" algn="l" rtl="0">
                        <a:lnSpc>
                          <a:spcPct val="70000"/>
                        </a:lnSpc>
                        <a:spcBef>
                          <a:spcPts val="0"/>
                        </a:spcBef>
                        <a:spcAft>
                          <a:spcPts val="0"/>
                        </a:spcAft>
                        <a:buNone/>
                      </a:pPr>
                      <a:r>
                        <a:rPr lang="en-US" sz="1600" b="1" u="none" strike="noStrike" cap="none">
                          <a:latin typeface="+mj-lt"/>
                        </a:rPr>
                        <a:t>Digital counts</a:t>
                      </a:r>
                      <a:endParaRPr sz="1600">
                        <a:latin typeface="+mj-lt"/>
                      </a:endParaRPr>
                    </a:p>
                  </a:txBody>
                  <a:tcPr marL="18300" marR="18300" marT="45725" marB="45725" anchor="ctr"/>
                </a:tc>
                <a:tc>
                  <a:txBody>
                    <a:bodyPr/>
                    <a:lstStyle/>
                    <a:p>
                      <a:pPr marL="0" marR="0" lvl="0" indent="0" algn="l" rtl="0">
                        <a:lnSpc>
                          <a:spcPct val="70000"/>
                        </a:lnSpc>
                        <a:spcBef>
                          <a:spcPts val="0"/>
                        </a:spcBef>
                        <a:spcAft>
                          <a:spcPts val="0"/>
                        </a:spcAft>
                        <a:buNone/>
                      </a:pPr>
                      <a:r>
                        <a:rPr lang="en-US" sz="1600" b="0" i="0" u="none" strike="noStrike" cap="none">
                          <a:latin typeface="+mj-lt"/>
                          <a:ea typeface="Arial Narrow"/>
                          <a:cs typeface="Arial Narrow"/>
                          <a:sym typeface="Arial Narrow"/>
                        </a:rPr>
                        <a:t>Raw to L0</a:t>
                      </a:r>
                      <a:endParaRPr sz="1600">
                        <a:latin typeface="+mj-lt"/>
                      </a:endParaRPr>
                    </a:p>
                  </a:txBody>
                  <a:tcPr marL="18300" marR="18300" marT="45725" marB="45725" anchor="ctr"/>
                </a:tc>
                <a:tc>
                  <a:txBody>
                    <a:bodyPr/>
                    <a:lstStyle/>
                    <a:p>
                      <a:pPr marL="0" marR="0" lvl="0" indent="0" algn="l" rtl="0">
                        <a:lnSpc>
                          <a:spcPct val="70000"/>
                        </a:lnSpc>
                        <a:spcBef>
                          <a:spcPts val="0"/>
                        </a:spcBef>
                        <a:spcAft>
                          <a:spcPts val="0"/>
                        </a:spcAft>
                        <a:buNone/>
                      </a:pPr>
                      <a:r>
                        <a:rPr lang="en-US" sz="1600" b="0" i="0" u="none" strike="noStrike" cap="none">
                          <a:latin typeface="+mj-lt"/>
                          <a:ea typeface="Arial Narrow"/>
                          <a:cs typeface="Arial Narrow"/>
                          <a:sym typeface="Arial Narrow"/>
                        </a:rPr>
                        <a:t>Reconstructed/reformatted digital counts</a:t>
                      </a:r>
                      <a:endParaRPr sz="1600">
                        <a:latin typeface="+mj-lt"/>
                      </a:endParaRPr>
                    </a:p>
                  </a:txBody>
                  <a:tcPr marL="18300" marR="18300" marT="45725" marB="45725" anchor="ctr"/>
                </a:tc>
                <a:tc>
                  <a:txBody>
                    <a:bodyPr/>
                    <a:lstStyle/>
                    <a:p>
                      <a:pPr marL="0" marR="0" lvl="0" indent="0" algn="l" rtl="0">
                        <a:lnSpc>
                          <a:spcPct val="70000"/>
                        </a:lnSpc>
                        <a:spcBef>
                          <a:spcPts val="0"/>
                        </a:spcBef>
                        <a:spcAft>
                          <a:spcPts val="0"/>
                        </a:spcAft>
                        <a:buClr>
                          <a:schemeClr val="dk1"/>
                        </a:buClr>
                        <a:buSzPts val="1400"/>
                        <a:buFont typeface="Arial Narrow"/>
                        <a:buNone/>
                      </a:pPr>
                      <a:endParaRPr sz="1600" dirty="0">
                        <a:latin typeface="+mj-lt"/>
                      </a:endParaRPr>
                    </a:p>
                  </a:txBody>
                  <a:tcPr marL="18300" marR="18300" marT="45725" marB="45725" anchor="ctr"/>
                </a:tc>
                <a:tc>
                  <a:txBody>
                    <a:bodyPr/>
                    <a:lstStyle/>
                    <a:p>
                      <a:pPr marL="0" marR="0" lvl="0" indent="0" algn="l" rtl="0">
                        <a:lnSpc>
                          <a:spcPct val="70000"/>
                        </a:lnSpc>
                        <a:spcBef>
                          <a:spcPts val="0"/>
                        </a:spcBef>
                        <a:spcAft>
                          <a:spcPts val="0"/>
                        </a:spcAft>
                        <a:buClr>
                          <a:schemeClr val="dk1"/>
                        </a:buClr>
                        <a:buSzPts val="1400"/>
                        <a:buFont typeface="Arial Narrow"/>
                        <a:buNone/>
                      </a:pPr>
                      <a:r>
                        <a:rPr lang="en-US" sz="1600" b="0" i="0" u="none" strike="noStrike" cap="none" dirty="0">
                          <a:latin typeface="+mj-lt"/>
                          <a:ea typeface="Arial Narrow"/>
                          <a:cs typeface="Arial Narrow"/>
                          <a:sym typeface="Arial Narrow"/>
                        </a:rPr>
                        <a:t>2.0 x 4.75</a:t>
                      </a:r>
                      <a:endParaRPr sz="1600" dirty="0">
                        <a:latin typeface="+mj-lt"/>
                      </a:endParaRPr>
                    </a:p>
                  </a:txBody>
                  <a:tcPr marL="18300" marR="18300" marT="45725" marB="45725" anchor="ctr"/>
                </a:tc>
                <a:tc>
                  <a:txBody>
                    <a:bodyPr/>
                    <a:lstStyle/>
                    <a:p>
                      <a:pPr marL="0" marR="0" lvl="0" indent="0" algn="l" rtl="0">
                        <a:lnSpc>
                          <a:spcPct val="70000"/>
                        </a:lnSpc>
                        <a:spcBef>
                          <a:spcPts val="0"/>
                        </a:spcBef>
                        <a:spcAft>
                          <a:spcPts val="0"/>
                        </a:spcAft>
                        <a:buClr>
                          <a:schemeClr val="dk1"/>
                        </a:buClr>
                        <a:buSzPts val="1400"/>
                        <a:buFont typeface="Arial Narrow"/>
                        <a:buNone/>
                      </a:pPr>
                      <a:r>
                        <a:rPr lang="en-US" sz="1600" b="0" i="0" u="none" strike="noStrike" cap="none" dirty="0">
                          <a:latin typeface="+mj-lt"/>
                          <a:ea typeface="Arial Narrow"/>
                          <a:cs typeface="Arial Narrow"/>
                          <a:sym typeface="Arial Narrow"/>
                        </a:rPr>
                        <a:t>Daily/hourly</a:t>
                      </a:r>
                      <a:endParaRPr sz="1600" dirty="0">
                        <a:latin typeface="+mj-lt"/>
                      </a:endParaRPr>
                    </a:p>
                  </a:txBody>
                  <a:tcPr marL="18300" marR="18300" marT="45725" marB="45725" anchor="ctr"/>
                </a:tc>
                <a:extLst>
                  <a:ext uri="{0D108BD9-81ED-4DB2-BD59-A6C34878D82A}">
                    <a16:rowId xmlns:a16="http://schemas.microsoft.com/office/drawing/2014/main" val="10001"/>
                  </a:ext>
                </a:extLst>
              </a:tr>
              <a:tr h="249054">
                <a:tc>
                  <a:txBody>
                    <a:bodyPr/>
                    <a:lstStyle/>
                    <a:p>
                      <a:pPr marL="0" marR="0" lvl="0" indent="0" algn="l" rtl="0">
                        <a:lnSpc>
                          <a:spcPct val="70000"/>
                        </a:lnSpc>
                        <a:spcBef>
                          <a:spcPts val="0"/>
                        </a:spcBef>
                        <a:spcAft>
                          <a:spcPts val="0"/>
                        </a:spcAft>
                        <a:buNone/>
                      </a:pPr>
                      <a:r>
                        <a:rPr lang="en-US" sz="1600" b="1" u="none" strike="noStrike" cap="none">
                          <a:latin typeface="+mj-lt"/>
                        </a:rPr>
                        <a:t>L1-b</a:t>
                      </a:r>
                      <a:endParaRPr sz="1600">
                        <a:latin typeface="+mj-lt"/>
                      </a:endParaRPr>
                    </a:p>
                  </a:txBody>
                  <a:tcPr marL="18300" marR="18300" marT="45725" marB="45725" anchor="ctr"/>
                </a:tc>
                <a:tc>
                  <a:txBody>
                    <a:bodyPr/>
                    <a:lstStyle/>
                    <a:p>
                      <a:pPr marL="0" marR="0" lvl="0" indent="0" algn="l" rtl="0">
                        <a:lnSpc>
                          <a:spcPct val="70000"/>
                        </a:lnSpc>
                        <a:spcBef>
                          <a:spcPts val="0"/>
                        </a:spcBef>
                        <a:spcAft>
                          <a:spcPts val="0"/>
                        </a:spcAft>
                        <a:buNone/>
                      </a:pPr>
                      <a:r>
                        <a:rPr lang="en-US" sz="1600" b="1" u="none" strike="noStrike" cap="none" dirty="0">
                          <a:latin typeface="+mj-lt"/>
                        </a:rPr>
                        <a:t>Irradiance </a:t>
                      </a:r>
                      <a:r>
                        <a:rPr lang="en-US" sz="1600" b="1" u="none" strike="noStrike" cap="none" baseline="30000" dirty="0">
                          <a:solidFill>
                            <a:srgbClr val="00B050"/>
                          </a:solidFill>
                          <a:latin typeface="+mj-lt"/>
                        </a:rPr>
                        <a:t>NRT</a:t>
                      </a:r>
                      <a:endParaRPr sz="1600" b="1" u="none" strike="noStrike" cap="none" dirty="0">
                        <a:solidFill>
                          <a:srgbClr val="00B050"/>
                        </a:solidFill>
                        <a:latin typeface="+mj-lt"/>
                      </a:endParaRPr>
                    </a:p>
                  </a:txBody>
                  <a:tcPr marL="18300" marR="18300" marT="45725" marB="45725" anchor="ctr"/>
                </a:tc>
                <a:tc>
                  <a:txBody>
                    <a:bodyPr/>
                    <a:lstStyle/>
                    <a:p>
                      <a:pPr marL="0" marR="0" lvl="0" indent="0" algn="l" rtl="0">
                        <a:lnSpc>
                          <a:spcPct val="70000"/>
                        </a:lnSpc>
                        <a:spcBef>
                          <a:spcPts val="0"/>
                        </a:spcBef>
                        <a:spcAft>
                          <a:spcPts val="0"/>
                        </a:spcAft>
                        <a:buNone/>
                      </a:pPr>
                      <a:r>
                        <a:rPr lang="en-US" sz="1600" b="0" i="0" u="none" strike="noStrike" cap="none">
                          <a:latin typeface="+mj-lt"/>
                          <a:ea typeface="Arial Narrow"/>
                          <a:cs typeface="Arial Narrow"/>
                          <a:sym typeface="Arial Narrow"/>
                        </a:rPr>
                        <a:t>SAO L0-1</a:t>
                      </a:r>
                      <a:endParaRPr sz="1600">
                        <a:latin typeface="+mj-lt"/>
                      </a:endParaRPr>
                    </a:p>
                  </a:txBody>
                  <a:tcPr marL="18300" marR="18300" marT="45725" marB="45725" anchor="ctr"/>
                </a:tc>
                <a:tc>
                  <a:txBody>
                    <a:bodyPr/>
                    <a:lstStyle/>
                    <a:p>
                      <a:pPr marL="0" marR="0" lvl="0" indent="0" algn="l" rtl="0">
                        <a:lnSpc>
                          <a:spcPct val="70000"/>
                        </a:lnSpc>
                        <a:spcBef>
                          <a:spcPts val="0"/>
                        </a:spcBef>
                        <a:spcAft>
                          <a:spcPts val="0"/>
                        </a:spcAft>
                        <a:buNone/>
                      </a:pPr>
                      <a:r>
                        <a:rPr lang="en-US" sz="1600" b="0" i="0" u="none" strike="noStrike" cap="none">
                          <a:latin typeface="+mj-lt"/>
                          <a:ea typeface="Arial Narrow"/>
                          <a:cs typeface="Arial Narrow"/>
                          <a:sym typeface="Arial Narrow"/>
                        </a:rPr>
                        <a:t>Calibrated &amp; quality flags</a:t>
                      </a:r>
                      <a:endParaRPr sz="1600">
                        <a:latin typeface="+mj-lt"/>
                      </a:endParaRPr>
                    </a:p>
                  </a:txBody>
                  <a:tcPr marL="18300" marR="18300" marT="45725" marB="45725" anchor="ctr"/>
                </a:tc>
                <a:tc>
                  <a:txBody>
                    <a:bodyPr/>
                    <a:lstStyle/>
                    <a:p>
                      <a:pPr marL="0" marR="0" lvl="0" indent="0" algn="l" rtl="0">
                        <a:lnSpc>
                          <a:spcPct val="70000"/>
                        </a:lnSpc>
                        <a:spcBef>
                          <a:spcPts val="0"/>
                        </a:spcBef>
                        <a:spcAft>
                          <a:spcPts val="0"/>
                        </a:spcAft>
                        <a:buNone/>
                      </a:pPr>
                      <a:endParaRPr sz="1600" b="0" i="0" u="none" strike="noStrike" cap="none">
                        <a:latin typeface="+mj-lt"/>
                        <a:ea typeface="Arial Narrow"/>
                        <a:cs typeface="Arial Narrow"/>
                        <a:sym typeface="Arial Narrow"/>
                      </a:endParaRPr>
                    </a:p>
                  </a:txBody>
                  <a:tcPr marL="18300" marR="18300" marT="45725" marB="45725" anchor="ctr"/>
                </a:tc>
                <a:tc>
                  <a:txBody>
                    <a:bodyPr/>
                    <a:lstStyle/>
                    <a:p>
                      <a:pPr marL="0" marR="0" lvl="0" indent="0" algn="l" rtl="0">
                        <a:lnSpc>
                          <a:spcPct val="70000"/>
                        </a:lnSpc>
                        <a:spcBef>
                          <a:spcPts val="0"/>
                        </a:spcBef>
                        <a:spcAft>
                          <a:spcPts val="0"/>
                        </a:spcAft>
                        <a:buNone/>
                      </a:pPr>
                      <a:endParaRPr sz="1600" b="0" i="0" u="none" strike="noStrike" cap="none">
                        <a:latin typeface="+mj-lt"/>
                        <a:ea typeface="Arial Narrow"/>
                        <a:cs typeface="Arial Narrow"/>
                        <a:sym typeface="Arial Narrow"/>
                      </a:endParaRPr>
                    </a:p>
                  </a:txBody>
                  <a:tcPr marL="18300" marR="18300" marT="45725" marB="45725" anchor="ctr"/>
                </a:tc>
                <a:tc>
                  <a:txBody>
                    <a:bodyPr/>
                    <a:lstStyle/>
                    <a:p>
                      <a:pPr marL="0" marR="0" lvl="0" indent="0" algn="l" rtl="0">
                        <a:lnSpc>
                          <a:spcPct val="70000"/>
                        </a:lnSpc>
                        <a:spcBef>
                          <a:spcPts val="0"/>
                        </a:spcBef>
                        <a:spcAft>
                          <a:spcPts val="0"/>
                        </a:spcAft>
                        <a:buNone/>
                      </a:pPr>
                      <a:r>
                        <a:rPr lang="en-US" sz="1600" b="0" i="0" u="none" strike="noStrike" cap="none">
                          <a:latin typeface="+mj-lt"/>
                          <a:ea typeface="Arial Narrow"/>
                          <a:cs typeface="Arial Narrow"/>
                          <a:sym typeface="Arial Narrow"/>
                        </a:rPr>
                        <a:t>daily</a:t>
                      </a:r>
                      <a:endParaRPr sz="1600">
                        <a:latin typeface="+mj-lt"/>
                      </a:endParaRPr>
                    </a:p>
                  </a:txBody>
                  <a:tcPr marL="18300" marR="18300" marT="45725" marB="45725" anchor="ctr"/>
                </a:tc>
                <a:extLst>
                  <a:ext uri="{0D108BD9-81ED-4DB2-BD59-A6C34878D82A}">
                    <a16:rowId xmlns:a16="http://schemas.microsoft.com/office/drawing/2014/main" val="10002"/>
                  </a:ext>
                </a:extLst>
              </a:tr>
              <a:tr h="397646">
                <a:tc>
                  <a:txBody>
                    <a:bodyPr/>
                    <a:lstStyle/>
                    <a:p>
                      <a:pPr marL="0" marR="0" lvl="0" indent="0" algn="l" rtl="0">
                        <a:lnSpc>
                          <a:spcPct val="70000"/>
                        </a:lnSpc>
                        <a:spcBef>
                          <a:spcPts val="0"/>
                        </a:spcBef>
                        <a:spcAft>
                          <a:spcPts val="0"/>
                        </a:spcAft>
                        <a:buNone/>
                      </a:pPr>
                      <a:endParaRPr sz="1600" b="1" u="none" strike="noStrike" cap="none">
                        <a:latin typeface="+mj-lt"/>
                      </a:endParaRPr>
                    </a:p>
                  </a:txBody>
                  <a:tcPr marL="18300" marR="18300" marT="45725" marB="45725" anchor="ctr"/>
                </a:tc>
                <a:tc>
                  <a:txBody>
                    <a:bodyPr/>
                    <a:lstStyle/>
                    <a:p>
                      <a:pPr marL="0" marR="0" lvl="0" indent="0" algn="l" rtl="0">
                        <a:lnSpc>
                          <a:spcPct val="70000"/>
                        </a:lnSpc>
                        <a:spcBef>
                          <a:spcPts val="0"/>
                        </a:spcBef>
                        <a:spcAft>
                          <a:spcPts val="0"/>
                        </a:spcAft>
                        <a:buNone/>
                      </a:pPr>
                      <a:r>
                        <a:rPr lang="en-US" sz="1600" b="1" u="none" strike="noStrike" cap="none" dirty="0">
                          <a:latin typeface="+mj-lt"/>
                        </a:rPr>
                        <a:t>Radiance </a:t>
                      </a:r>
                      <a:r>
                        <a:rPr lang="en-US" sz="1600" b="1" u="none" strike="noStrike" cap="none" baseline="30000" dirty="0">
                          <a:solidFill>
                            <a:srgbClr val="00B050"/>
                          </a:solidFill>
                          <a:latin typeface="+mj-lt"/>
                        </a:rPr>
                        <a:t>NRT</a:t>
                      </a:r>
                      <a:endParaRPr sz="1600" b="1" u="none" strike="noStrike" cap="none" dirty="0">
                        <a:solidFill>
                          <a:srgbClr val="00B050"/>
                        </a:solidFill>
                        <a:latin typeface="+mj-lt"/>
                      </a:endParaRPr>
                    </a:p>
                  </a:txBody>
                  <a:tcPr marL="18300" marR="18300" marT="45725" marB="45725" anchor="ctr"/>
                </a:tc>
                <a:tc>
                  <a:txBody>
                    <a:bodyPr/>
                    <a:lstStyle/>
                    <a:p>
                      <a:pPr marL="0" marR="0" lvl="0" indent="0" algn="l" rtl="0">
                        <a:lnSpc>
                          <a:spcPct val="70000"/>
                        </a:lnSpc>
                        <a:spcBef>
                          <a:spcPts val="0"/>
                        </a:spcBef>
                        <a:spcAft>
                          <a:spcPts val="0"/>
                        </a:spcAft>
                        <a:buNone/>
                      </a:pPr>
                      <a:r>
                        <a:rPr lang="en-US" sz="1600" b="0" i="0" u="none" strike="noStrike" cap="none">
                          <a:latin typeface="+mj-lt"/>
                          <a:ea typeface="Arial Narrow"/>
                          <a:cs typeface="Arial Narrow"/>
                          <a:sym typeface="Arial Narrow"/>
                        </a:rPr>
                        <a:t>SAO L0-1</a:t>
                      </a:r>
                      <a:endParaRPr sz="1600">
                        <a:latin typeface="+mj-lt"/>
                      </a:endParaRPr>
                    </a:p>
                  </a:txBody>
                  <a:tcPr marL="18300" marR="18300" marT="45725" marB="45725" anchor="ctr"/>
                </a:tc>
                <a:tc>
                  <a:txBody>
                    <a:bodyPr/>
                    <a:lstStyle/>
                    <a:p>
                      <a:pPr marL="0" marR="0" lvl="0" indent="0" algn="l" rtl="0">
                        <a:lnSpc>
                          <a:spcPct val="70000"/>
                        </a:lnSpc>
                        <a:spcBef>
                          <a:spcPts val="0"/>
                        </a:spcBef>
                        <a:spcAft>
                          <a:spcPts val="0"/>
                        </a:spcAft>
                        <a:buNone/>
                      </a:pPr>
                      <a:r>
                        <a:rPr lang="en-US" sz="1600" b="0" i="0" u="none" strike="noStrike" cap="none">
                          <a:latin typeface="+mj-lt"/>
                          <a:ea typeface="Arial Narrow"/>
                          <a:cs typeface="Arial Narrow"/>
                          <a:sym typeface="Arial Narrow"/>
                        </a:rPr>
                        <a:t>Geolocated, calibrated, viewing, geolocation &amp; quality flags</a:t>
                      </a:r>
                      <a:endParaRPr sz="1600">
                        <a:latin typeface="+mj-lt"/>
                      </a:endParaRPr>
                    </a:p>
                  </a:txBody>
                  <a:tcPr marL="18300" marR="18300" marT="45725" marB="45725" anchor="ctr"/>
                </a:tc>
                <a:tc>
                  <a:txBody>
                    <a:bodyPr/>
                    <a:lstStyle/>
                    <a:p>
                      <a:pPr marL="0" marR="0" lvl="0" indent="0" algn="l" rtl="0">
                        <a:lnSpc>
                          <a:spcPct val="70000"/>
                        </a:lnSpc>
                        <a:spcBef>
                          <a:spcPts val="0"/>
                        </a:spcBef>
                        <a:spcAft>
                          <a:spcPts val="0"/>
                        </a:spcAft>
                        <a:buNone/>
                      </a:pPr>
                      <a:endParaRPr sz="1600" dirty="0">
                        <a:latin typeface="+mj-lt"/>
                      </a:endParaRPr>
                    </a:p>
                  </a:txBody>
                  <a:tcPr marL="18300" marR="18300" marT="45725" marB="45725" anchor="ctr"/>
                </a:tc>
                <a:tc>
                  <a:txBody>
                    <a:bodyPr/>
                    <a:lstStyle/>
                    <a:p>
                      <a:pPr marL="0" marR="0" lvl="0" indent="0" algn="l" rtl="0">
                        <a:lnSpc>
                          <a:spcPct val="70000"/>
                        </a:lnSpc>
                        <a:spcBef>
                          <a:spcPts val="0"/>
                        </a:spcBef>
                        <a:spcAft>
                          <a:spcPts val="0"/>
                        </a:spcAft>
                        <a:buNone/>
                      </a:pPr>
                      <a:r>
                        <a:rPr lang="en-US" sz="1600" b="0" i="0" u="none" strike="noStrike" cap="none" dirty="0">
                          <a:latin typeface="+mj-lt"/>
                          <a:ea typeface="Arial Narrow"/>
                          <a:cs typeface="Arial Narrow"/>
                          <a:sym typeface="Arial Narrow"/>
                        </a:rPr>
                        <a:t>2.0 x 4.75</a:t>
                      </a:r>
                      <a:endParaRPr sz="1600" dirty="0">
                        <a:latin typeface="+mj-lt"/>
                      </a:endParaRPr>
                    </a:p>
                  </a:txBody>
                  <a:tcPr marL="18300" marR="18300" marT="45725" marB="45725" anchor="ctr"/>
                </a:tc>
                <a:tc>
                  <a:txBody>
                    <a:bodyPr/>
                    <a:lstStyle/>
                    <a:p>
                      <a:pPr marL="0" marR="0" lvl="0" indent="0" algn="l" rtl="0">
                        <a:lnSpc>
                          <a:spcPct val="70000"/>
                        </a:lnSpc>
                        <a:spcBef>
                          <a:spcPts val="0"/>
                        </a:spcBef>
                        <a:spcAft>
                          <a:spcPts val="0"/>
                        </a:spcAft>
                        <a:buNone/>
                      </a:pPr>
                      <a:r>
                        <a:rPr lang="en-US" sz="1600" b="0" i="0" u="none" strike="noStrike" cap="none">
                          <a:latin typeface="+mj-lt"/>
                          <a:ea typeface="Arial Narrow"/>
                          <a:cs typeface="Arial Narrow"/>
                          <a:sym typeface="Arial Narrow"/>
                        </a:rPr>
                        <a:t>Hourly, granule</a:t>
                      </a:r>
                      <a:endParaRPr sz="1600">
                        <a:latin typeface="+mj-lt"/>
                      </a:endParaRPr>
                    </a:p>
                  </a:txBody>
                  <a:tcPr marL="18300" marR="18300" marT="45725" marB="45725" anchor="ctr"/>
                </a:tc>
                <a:extLst>
                  <a:ext uri="{0D108BD9-81ED-4DB2-BD59-A6C34878D82A}">
                    <a16:rowId xmlns:a16="http://schemas.microsoft.com/office/drawing/2014/main" val="10003"/>
                  </a:ext>
                </a:extLst>
              </a:tr>
              <a:tr h="0">
                <a:tc>
                  <a:txBody>
                    <a:bodyPr/>
                    <a:lstStyle/>
                    <a:p>
                      <a:pPr marL="0" marR="0" lvl="0" indent="0" algn="l" rtl="0">
                        <a:lnSpc>
                          <a:spcPct val="70000"/>
                        </a:lnSpc>
                        <a:spcBef>
                          <a:spcPts val="0"/>
                        </a:spcBef>
                        <a:spcAft>
                          <a:spcPts val="0"/>
                        </a:spcAft>
                        <a:buNone/>
                      </a:pPr>
                      <a:r>
                        <a:rPr lang="en-US" sz="1600" b="1" u="none" strike="noStrike" cap="none">
                          <a:latin typeface="+mj-lt"/>
                        </a:rPr>
                        <a:t>L2</a:t>
                      </a:r>
                      <a:endParaRPr sz="1600">
                        <a:latin typeface="+mj-lt"/>
                      </a:endParaRPr>
                    </a:p>
                  </a:txBody>
                  <a:tcPr marL="18300" marR="18300" marT="45725" marB="45725" anchor="ctr"/>
                </a:tc>
                <a:tc>
                  <a:txBody>
                    <a:bodyPr/>
                    <a:lstStyle/>
                    <a:p>
                      <a:pPr marL="0" marR="0" lvl="0" indent="0" algn="l" rtl="0">
                        <a:lnSpc>
                          <a:spcPct val="70000"/>
                        </a:lnSpc>
                        <a:spcBef>
                          <a:spcPts val="0"/>
                        </a:spcBef>
                        <a:spcAft>
                          <a:spcPts val="0"/>
                        </a:spcAft>
                        <a:buNone/>
                      </a:pPr>
                      <a:r>
                        <a:rPr lang="en-US" sz="1600" b="1" u="none" strike="noStrike" cap="none" dirty="0">
                          <a:latin typeface="+mj-lt"/>
                        </a:rPr>
                        <a:t>Cloud </a:t>
                      </a:r>
                      <a:r>
                        <a:rPr lang="en-US" sz="1600" b="1" u="none" strike="noStrike" cap="none" baseline="30000" dirty="0">
                          <a:solidFill>
                            <a:srgbClr val="00B050"/>
                          </a:solidFill>
                          <a:latin typeface="+mj-lt"/>
                        </a:rPr>
                        <a:t>NRT</a:t>
                      </a:r>
                      <a:endParaRPr sz="1600" dirty="0">
                        <a:solidFill>
                          <a:srgbClr val="00B050"/>
                        </a:solidFill>
                        <a:latin typeface="+mj-lt"/>
                      </a:endParaRPr>
                    </a:p>
                  </a:txBody>
                  <a:tcPr marL="18300" marR="18300" marT="45725" marB="45725" anchor="ctr"/>
                </a:tc>
                <a:tc>
                  <a:txBody>
                    <a:bodyPr/>
                    <a:lstStyle/>
                    <a:p>
                      <a:pPr marL="0" marR="0" lvl="0" indent="0" algn="l" rtl="0">
                        <a:lnSpc>
                          <a:spcPct val="70000"/>
                        </a:lnSpc>
                        <a:spcBef>
                          <a:spcPts val="0"/>
                        </a:spcBef>
                        <a:spcAft>
                          <a:spcPts val="0"/>
                        </a:spcAft>
                        <a:buNone/>
                      </a:pPr>
                      <a:r>
                        <a:rPr lang="en-US" sz="1600" b="0" i="0" u="none" strike="noStrike" cap="none" dirty="0">
                          <a:solidFill>
                            <a:schemeClr val="dk1"/>
                          </a:solidFill>
                          <a:latin typeface="+mj-lt"/>
                          <a:ea typeface="Arial Narrow"/>
                          <a:cs typeface="Arial Narrow"/>
                          <a:sym typeface="Arial Narrow"/>
                        </a:rPr>
                        <a:t>OMI O</a:t>
                      </a:r>
                      <a:r>
                        <a:rPr lang="en-US" sz="1600" b="0" i="0" u="none" strike="noStrike" cap="none" baseline="-25000" dirty="0">
                          <a:solidFill>
                            <a:schemeClr val="dk1"/>
                          </a:solidFill>
                          <a:latin typeface="+mj-lt"/>
                          <a:ea typeface="Arial Narrow"/>
                          <a:cs typeface="Arial Narrow"/>
                          <a:sym typeface="Arial Narrow"/>
                        </a:rPr>
                        <a:t>2</a:t>
                      </a:r>
                      <a:r>
                        <a:rPr lang="en-US" sz="1600" b="0" i="0" u="none" strike="noStrike" cap="none" dirty="0">
                          <a:solidFill>
                            <a:schemeClr val="dk1"/>
                          </a:solidFill>
                          <a:latin typeface="+mj-lt"/>
                          <a:ea typeface="Arial Narrow"/>
                          <a:cs typeface="Arial Narrow"/>
                          <a:sym typeface="Arial Narrow"/>
                        </a:rPr>
                        <a:t>-O</a:t>
                      </a:r>
                      <a:r>
                        <a:rPr lang="en-US" sz="1600" b="0" i="0" u="none" strike="noStrike" cap="none" baseline="-25000" dirty="0">
                          <a:solidFill>
                            <a:schemeClr val="dk1"/>
                          </a:solidFill>
                          <a:latin typeface="+mj-lt"/>
                          <a:ea typeface="Arial Narrow"/>
                          <a:cs typeface="Arial Narrow"/>
                          <a:sym typeface="Arial Narrow"/>
                        </a:rPr>
                        <a:t>2</a:t>
                      </a:r>
                      <a:endParaRPr sz="1600" baseline="-25000" dirty="0">
                        <a:latin typeface="+mj-lt"/>
                      </a:endParaRPr>
                    </a:p>
                  </a:txBody>
                  <a:tcPr marL="18300" marR="18300" marT="45725" marB="45725" anchor="ctr"/>
                </a:tc>
                <a:tc>
                  <a:txBody>
                    <a:bodyPr/>
                    <a:lstStyle/>
                    <a:p>
                      <a:pPr marL="0" marR="0" lvl="0" indent="0" algn="l" rtl="0">
                        <a:lnSpc>
                          <a:spcPct val="70000"/>
                        </a:lnSpc>
                        <a:spcBef>
                          <a:spcPts val="0"/>
                        </a:spcBef>
                        <a:spcAft>
                          <a:spcPts val="0"/>
                        </a:spcAft>
                        <a:buNone/>
                      </a:pPr>
                      <a:r>
                        <a:rPr lang="en-US" sz="1600" b="0" i="0" u="none" strike="noStrike" cap="none">
                          <a:latin typeface="+mj-lt"/>
                          <a:ea typeface="Arial Narrow"/>
                          <a:cs typeface="Arial Narrow"/>
                          <a:sym typeface="Arial Narrow"/>
                        </a:rPr>
                        <a:t>Cloud fraction, cloud pressure</a:t>
                      </a:r>
                      <a:endParaRPr sz="1600">
                        <a:latin typeface="+mj-lt"/>
                      </a:endParaRPr>
                    </a:p>
                  </a:txBody>
                  <a:tcPr marL="18300" marR="18300" marT="45725" marB="45725" anchor="ctr"/>
                </a:tc>
                <a:tc>
                  <a:txBody>
                    <a:bodyPr/>
                    <a:lstStyle/>
                    <a:p>
                      <a:pPr marL="0" marR="0" lvl="0" indent="0" algn="l" rtl="0">
                        <a:lnSpc>
                          <a:spcPct val="70000"/>
                        </a:lnSpc>
                        <a:spcBef>
                          <a:spcPts val="0"/>
                        </a:spcBef>
                        <a:spcAft>
                          <a:spcPts val="0"/>
                        </a:spcAft>
                        <a:buClr>
                          <a:schemeClr val="dk1"/>
                        </a:buClr>
                        <a:buSzPts val="1400"/>
                        <a:buFont typeface="Arial Narrow"/>
                        <a:buNone/>
                      </a:pPr>
                      <a:r>
                        <a:rPr lang="en-US" sz="1600" dirty="0">
                          <a:latin typeface="+mj-lt"/>
                        </a:rPr>
                        <a:t>GEOS-CF</a:t>
                      </a:r>
                      <a:endParaRPr sz="1600" dirty="0">
                        <a:latin typeface="+mj-lt"/>
                      </a:endParaRPr>
                    </a:p>
                  </a:txBody>
                  <a:tcPr marL="18300" marR="18300" marT="45725" marB="45725" anchor="ctr"/>
                </a:tc>
                <a:tc>
                  <a:txBody>
                    <a:bodyPr/>
                    <a:lstStyle/>
                    <a:p>
                      <a:pPr marL="0" marR="0" lvl="0" indent="0" algn="l" rtl="0">
                        <a:lnSpc>
                          <a:spcPct val="70000"/>
                        </a:lnSpc>
                        <a:spcBef>
                          <a:spcPts val="0"/>
                        </a:spcBef>
                        <a:spcAft>
                          <a:spcPts val="0"/>
                        </a:spcAft>
                        <a:buClr>
                          <a:schemeClr val="dk1"/>
                        </a:buClr>
                        <a:buSzPts val="1400"/>
                        <a:buFont typeface="Arial Narrow"/>
                        <a:buNone/>
                      </a:pPr>
                      <a:r>
                        <a:rPr lang="en-US" sz="1600" b="0" i="0" u="none" strike="noStrike" cap="none">
                          <a:latin typeface="+mj-lt"/>
                          <a:ea typeface="Arial Narrow"/>
                          <a:cs typeface="Arial Narrow"/>
                          <a:sym typeface="Arial Narrow"/>
                        </a:rPr>
                        <a:t>2.0 x 4.75</a:t>
                      </a:r>
                      <a:endParaRPr sz="1600">
                        <a:latin typeface="+mj-lt"/>
                      </a:endParaRPr>
                    </a:p>
                  </a:txBody>
                  <a:tcPr marL="18300" marR="18300" marT="45725" marB="45725" anchor="ctr"/>
                </a:tc>
                <a:tc>
                  <a:txBody>
                    <a:bodyPr/>
                    <a:lstStyle/>
                    <a:p>
                      <a:pPr marL="0" marR="0" lvl="0" indent="0" algn="l" rtl="0">
                        <a:lnSpc>
                          <a:spcPct val="70000"/>
                        </a:lnSpc>
                        <a:spcBef>
                          <a:spcPts val="0"/>
                        </a:spcBef>
                        <a:spcAft>
                          <a:spcPts val="0"/>
                        </a:spcAft>
                        <a:buClr>
                          <a:schemeClr val="dk1"/>
                        </a:buClr>
                        <a:buSzPts val="1400"/>
                        <a:buFont typeface="Arial Narrow"/>
                        <a:buNone/>
                      </a:pPr>
                      <a:r>
                        <a:rPr lang="en-US" sz="1600" b="0" i="0" u="none" strike="noStrike" cap="none">
                          <a:latin typeface="+mj-lt"/>
                          <a:ea typeface="Arial Narrow"/>
                          <a:cs typeface="Arial Narrow"/>
                          <a:sym typeface="Arial Narrow"/>
                        </a:rPr>
                        <a:t>Hourly, granule</a:t>
                      </a:r>
                      <a:endParaRPr sz="1600">
                        <a:latin typeface="+mj-lt"/>
                      </a:endParaRPr>
                    </a:p>
                  </a:txBody>
                  <a:tcPr marL="18300" marR="18300" marT="45725" marB="45725" anchor="ctr"/>
                </a:tc>
                <a:extLst>
                  <a:ext uri="{0D108BD9-81ED-4DB2-BD59-A6C34878D82A}">
                    <a16:rowId xmlns:a16="http://schemas.microsoft.com/office/drawing/2014/main" val="10004"/>
                  </a:ext>
                </a:extLst>
              </a:tr>
              <a:tr h="160445">
                <a:tc>
                  <a:txBody>
                    <a:bodyPr/>
                    <a:lstStyle/>
                    <a:p>
                      <a:pPr marL="0" marR="0" lvl="0" indent="0" algn="l" rtl="0">
                        <a:lnSpc>
                          <a:spcPct val="70000"/>
                        </a:lnSpc>
                        <a:spcBef>
                          <a:spcPts val="0"/>
                        </a:spcBef>
                        <a:spcAft>
                          <a:spcPts val="0"/>
                        </a:spcAft>
                        <a:buNone/>
                      </a:pPr>
                      <a:endParaRPr sz="1600" b="1" u="none" strike="noStrike" cap="none">
                        <a:latin typeface="+mj-lt"/>
                      </a:endParaRPr>
                    </a:p>
                  </a:txBody>
                  <a:tcPr marL="18300" marR="18300" marT="45725" marB="45725" anchor="ctr"/>
                </a:tc>
                <a:tc>
                  <a:txBody>
                    <a:bodyPr/>
                    <a:lstStyle/>
                    <a:p>
                      <a:pPr marL="0" marR="0" lvl="0" indent="0" algn="l" rtl="0">
                        <a:lnSpc>
                          <a:spcPct val="70000"/>
                        </a:lnSpc>
                        <a:spcBef>
                          <a:spcPts val="0"/>
                        </a:spcBef>
                        <a:spcAft>
                          <a:spcPts val="0"/>
                        </a:spcAft>
                        <a:buNone/>
                      </a:pPr>
                      <a:r>
                        <a:rPr lang="en-US" sz="1600" b="1" u="none" strike="noStrike" cap="none">
                          <a:latin typeface="+mj-lt"/>
                        </a:rPr>
                        <a:t>O</a:t>
                      </a:r>
                      <a:r>
                        <a:rPr lang="en-US" sz="1600" b="1" u="none" strike="noStrike" cap="none" baseline="-25000">
                          <a:latin typeface="+mj-lt"/>
                        </a:rPr>
                        <a:t>3</a:t>
                      </a:r>
                      <a:r>
                        <a:rPr lang="en-US" sz="1600" b="1" u="none" strike="noStrike" cap="none">
                          <a:latin typeface="+mj-lt"/>
                        </a:rPr>
                        <a:t> profile</a:t>
                      </a:r>
                      <a:endParaRPr sz="1600">
                        <a:latin typeface="+mj-lt"/>
                      </a:endParaRPr>
                    </a:p>
                  </a:txBody>
                  <a:tcPr marL="18300" marR="18300" marT="45725" marB="45725" anchor="ctr"/>
                </a:tc>
                <a:tc>
                  <a:txBody>
                    <a:bodyPr/>
                    <a:lstStyle/>
                    <a:p>
                      <a:pPr marL="0" marR="0" lvl="0" indent="0" algn="l" rtl="0">
                        <a:lnSpc>
                          <a:spcPct val="70000"/>
                        </a:lnSpc>
                        <a:spcBef>
                          <a:spcPts val="0"/>
                        </a:spcBef>
                        <a:spcAft>
                          <a:spcPts val="0"/>
                        </a:spcAft>
                        <a:buNone/>
                      </a:pPr>
                      <a:r>
                        <a:rPr lang="en-US" sz="1600" b="0" i="0" u="none" strike="noStrike" cap="none" dirty="0">
                          <a:latin typeface="+mj-lt"/>
                          <a:ea typeface="Arial Narrow"/>
                          <a:cs typeface="Arial Narrow"/>
                          <a:sym typeface="Arial Narrow"/>
                        </a:rPr>
                        <a:t>SAO O</a:t>
                      </a:r>
                      <a:r>
                        <a:rPr lang="en-US" sz="1600" b="0" i="0" u="none" strike="noStrike" cap="none" baseline="-25000" dirty="0">
                          <a:latin typeface="+mj-lt"/>
                          <a:ea typeface="Arial Narrow"/>
                          <a:cs typeface="Arial Narrow"/>
                          <a:sym typeface="Arial Narrow"/>
                        </a:rPr>
                        <a:t>3</a:t>
                      </a:r>
                      <a:r>
                        <a:rPr lang="en-US" sz="1600" b="0" i="0" u="none" strike="noStrike" cap="none" dirty="0">
                          <a:latin typeface="+mj-lt"/>
                          <a:ea typeface="Arial Narrow"/>
                          <a:cs typeface="Arial Narrow"/>
                          <a:sym typeface="Arial Narrow"/>
                        </a:rPr>
                        <a:t> profile</a:t>
                      </a:r>
                      <a:endParaRPr sz="1600" dirty="0">
                        <a:latin typeface="+mj-lt"/>
                      </a:endParaRPr>
                    </a:p>
                  </a:txBody>
                  <a:tcPr marL="18300" marR="18300" marT="45725" marB="45725" anchor="ctr"/>
                </a:tc>
                <a:tc>
                  <a:txBody>
                    <a:bodyPr/>
                    <a:lstStyle/>
                    <a:p>
                      <a:pPr marL="0" marR="0" lvl="0" indent="0" algn="l" rtl="0">
                        <a:lnSpc>
                          <a:spcPct val="70000"/>
                        </a:lnSpc>
                        <a:spcBef>
                          <a:spcPts val="0"/>
                        </a:spcBef>
                        <a:spcAft>
                          <a:spcPts val="0"/>
                        </a:spcAft>
                        <a:buNone/>
                      </a:pPr>
                      <a:r>
                        <a:rPr lang="en-US" sz="1600" b="0" i="0" u="none" strike="noStrike" cap="none" dirty="0">
                          <a:latin typeface="+mj-lt"/>
                          <a:ea typeface="Arial Narrow"/>
                          <a:cs typeface="Arial Narrow"/>
                          <a:sym typeface="Arial Narrow"/>
                        </a:rPr>
                        <a:t>O</a:t>
                      </a:r>
                      <a:r>
                        <a:rPr lang="en-US" sz="1600" b="0" i="0" u="none" strike="noStrike" cap="none" baseline="-25000" dirty="0">
                          <a:latin typeface="+mj-lt"/>
                          <a:ea typeface="Arial Narrow"/>
                          <a:cs typeface="Arial Narrow"/>
                          <a:sym typeface="Arial Narrow"/>
                        </a:rPr>
                        <a:t>3</a:t>
                      </a:r>
                      <a:r>
                        <a:rPr lang="en-US" sz="1600" b="0" i="0" u="none" strike="noStrike" cap="none" dirty="0">
                          <a:latin typeface="+mj-lt"/>
                          <a:ea typeface="Arial Narrow"/>
                          <a:cs typeface="Arial Narrow"/>
                          <a:sym typeface="Arial Narrow"/>
                        </a:rPr>
                        <a:t> profile, total/</a:t>
                      </a:r>
                      <a:r>
                        <a:rPr lang="en-US" sz="1600" b="0" i="0" u="none" strike="noStrike" cap="none" dirty="0" err="1">
                          <a:latin typeface="+mj-lt"/>
                          <a:ea typeface="Arial Narrow"/>
                          <a:cs typeface="Arial Narrow"/>
                          <a:sym typeface="Arial Narrow"/>
                        </a:rPr>
                        <a:t>strat</a:t>
                      </a:r>
                      <a:r>
                        <a:rPr lang="en-US" sz="1600" b="0" i="0" u="none" strike="noStrike" cap="none" dirty="0">
                          <a:latin typeface="+mj-lt"/>
                          <a:ea typeface="Arial Narrow"/>
                          <a:cs typeface="Arial Narrow"/>
                          <a:sym typeface="Arial Narrow"/>
                        </a:rPr>
                        <a:t>/trop/0-2 km O</a:t>
                      </a:r>
                      <a:r>
                        <a:rPr lang="en-US" sz="1600" b="0" i="0" u="none" strike="noStrike" cap="none" baseline="-25000" dirty="0">
                          <a:latin typeface="+mj-lt"/>
                          <a:ea typeface="Arial Narrow"/>
                          <a:cs typeface="Arial Narrow"/>
                          <a:sym typeface="Arial Narrow"/>
                        </a:rPr>
                        <a:t>3</a:t>
                      </a:r>
                      <a:r>
                        <a:rPr lang="en-US" sz="1600" b="0" i="0" u="none" strike="noStrike" cap="none" dirty="0">
                          <a:latin typeface="+mj-lt"/>
                          <a:ea typeface="Arial Narrow"/>
                          <a:cs typeface="Arial Narrow"/>
                          <a:sym typeface="Arial Narrow"/>
                        </a:rPr>
                        <a:t> column, errors, a priori, AKs</a:t>
                      </a:r>
                      <a:endParaRPr sz="1600" dirty="0">
                        <a:latin typeface="+mj-lt"/>
                      </a:endParaRPr>
                    </a:p>
                  </a:txBody>
                  <a:tcPr marL="18300" marR="18300" marT="45725" marB="45725" anchor="ctr"/>
                </a:tc>
                <a:tc>
                  <a:txBody>
                    <a:bodyPr/>
                    <a:lstStyle/>
                    <a:p>
                      <a:pPr marL="0" marR="0" lvl="0" indent="0" algn="l" defTabSz="609585" rtl="0" eaLnBrk="1" latinLnBrk="0" hangingPunct="1">
                        <a:lnSpc>
                          <a:spcPct val="70000"/>
                        </a:lnSpc>
                        <a:spcBef>
                          <a:spcPts val="0"/>
                        </a:spcBef>
                        <a:spcAft>
                          <a:spcPts val="0"/>
                        </a:spcAft>
                        <a:buClr>
                          <a:schemeClr val="dk1"/>
                        </a:buClr>
                        <a:buSzPts val="1400"/>
                        <a:buFont typeface="Arial Narrow"/>
                        <a:buNone/>
                      </a:pPr>
                      <a:r>
                        <a:rPr lang="en-US" sz="1600" b="0" i="0" u="none" strike="noStrike" kern="1200" cap="none" dirty="0">
                          <a:solidFill>
                            <a:schemeClr val="tx1"/>
                          </a:solidFill>
                          <a:latin typeface="+mj-lt"/>
                          <a:ea typeface="Arial Narrow"/>
                          <a:cs typeface="Arial Narrow"/>
                          <a:sym typeface="Arial Narrow"/>
                        </a:rPr>
                        <a:t>Climatology </a:t>
                      </a:r>
                    </a:p>
                    <a:p>
                      <a:pPr marL="0" marR="0" lvl="0" indent="0" algn="l" defTabSz="609585" rtl="0" eaLnBrk="1" latinLnBrk="0" hangingPunct="1">
                        <a:lnSpc>
                          <a:spcPct val="70000"/>
                        </a:lnSpc>
                        <a:spcBef>
                          <a:spcPts val="0"/>
                        </a:spcBef>
                        <a:spcAft>
                          <a:spcPts val="0"/>
                        </a:spcAft>
                        <a:buClr>
                          <a:schemeClr val="dk1"/>
                        </a:buClr>
                        <a:buSzPts val="1400"/>
                        <a:buFont typeface="Arial Narrow"/>
                        <a:buNone/>
                      </a:pPr>
                      <a:r>
                        <a:rPr lang="en-US" sz="1600" b="0" i="0" u="none" strike="noStrike" kern="1200" cap="none" dirty="0">
                          <a:solidFill>
                            <a:schemeClr val="tx1"/>
                          </a:solidFill>
                          <a:latin typeface="+mj-lt"/>
                          <a:ea typeface="Arial Narrow"/>
                          <a:cs typeface="Arial Narrow"/>
                          <a:sym typeface="Arial Narrow"/>
                        </a:rPr>
                        <a:t>+ GEOS-CF</a:t>
                      </a:r>
                      <a:endParaRPr sz="1600" b="0" i="0" u="none" strike="noStrike" kern="1200" cap="none" dirty="0">
                        <a:solidFill>
                          <a:schemeClr val="tx1"/>
                        </a:solidFill>
                        <a:latin typeface="+mj-lt"/>
                        <a:ea typeface="Arial Narrow"/>
                        <a:cs typeface="Arial Narrow"/>
                        <a:sym typeface="Arial Narrow"/>
                      </a:endParaRPr>
                    </a:p>
                  </a:txBody>
                  <a:tcPr marL="18300" marR="18300" marT="45725" marB="45725" anchor="ctr"/>
                </a:tc>
                <a:tc>
                  <a:txBody>
                    <a:bodyPr/>
                    <a:lstStyle/>
                    <a:p>
                      <a:pPr marL="0" marR="0" lvl="0" indent="0" algn="l" rtl="0">
                        <a:lnSpc>
                          <a:spcPct val="70000"/>
                        </a:lnSpc>
                        <a:spcBef>
                          <a:spcPts val="0"/>
                        </a:spcBef>
                        <a:spcAft>
                          <a:spcPts val="0"/>
                        </a:spcAft>
                        <a:buClr>
                          <a:schemeClr val="dk1"/>
                        </a:buClr>
                        <a:buSzPts val="1400"/>
                        <a:buFont typeface="Arial Narrow"/>
                        <a:buNone/>
                      </a:pPr>
                      <a:r>
                        <a:rPr lang="en-US" sz="1600" b="0" i="0" u="none" strike="noStrike" cap="none" dirty="0">
                          <a:latin typeface="+mj-lt"/>
                          <a:ea typeface="Arial Narrow"/>
                          <a:cs typeface="Arial Narrow"/>
                          <a:sym typeface="Arial Narrow"/>
                        </a:rPr>
                        <a:t>&gt;= 8.0 x 4.75</a:t>
                      </a:r>
                      <a:r>
                        <a:rPr lang="en-US" sz="1600" b="0" i="0" u="none" strike="noStrike" cap="none" baseline="30000" dirty="0">
                          <a:solidFill>
                            <a:schemeClr val="tx1"/>
                          </a:solidFill>
                          <a:latin typeface="+mj-lt"/>
                          <a:ea typeface="Arial Narrow"/>
                          <a:cs typeface="Arial Narrow"/>
                          <a:sym typeface="Arial Narrow"/>
                        </a:rPr>
                        <a:t>**</a:t>
                      </a:r>
                      <a:r>
                        <a:rPr lang="en-US" sz="1600" b="0" i="0" u="none" strike="noStrike" cap="none" dirty="0">
                          <a:latin typeface="+mj-lt"/>
                          <a:ea typeface="Arial Narrow"/>
                          <a:cs typeface="Arial Narrow"/>
                          <a:sym typeface="Arial Narrow"/>
                        </a:rPr>
                        <a:t> </a:t>
                      </a:r>
                      <a:endParaRPr sz="1600" b="0" i="0" u="none" strike="noStrike" cap="none" dirty="0">
                        <a:solidFill>
                          <a:srgbClr val="FF0908"/>
                        </a:solidFill>
                        <a:latin typeface="+mj-lt"/>
                        <a:ea typeface="Arial Narrow"/>
                        <a:cs typeface="Arial Narrow"/>
                        <a:sym typeface="Arial Narrow"/>
                      </a:endParaRPr>
                    </a:p>
                  </a:txBody>
                  <a:tcPr marL="18300" marR="18300" marT="45725" marB="45725" anchor="ctr"/>
                </a:tc>
                <a:tc>
                  <a:txBody>
                    <a:bodyPr/>
                    <a:lstStyle/>
                    <a:p>
                      <a:pPr marL="0" marR="0" lvl="0" indent="0" algn="l" rtl="0">
                        <a:lnSpc>
                          <a:spcPct val="70000"/>
                        </a:lnSpc>
                        <a:spcBef>
                          <a:spcPts val="0"/>
                        </a:spcBef>
                        <a:spcAft>
                          <a:spcPts val="0"/>
                        </a:spcAft>
                        <a:buClr>
                          <a:schemeClr val="dk1"/>
                        </a:buClr>
                        <a:buSzPts val="1400"/>
                        <a:buFont typeface="Arial Narrow"/>
                        <a:buNone/>
                      </a:pPr>
                      <a:r>
                        <a:rPr lang="en-US" sz="1600" b="0" i="0" u="none" strike="noStrike" cap="none" dirty="0">
                          <a:latin typeface="+mj-lt"/>
                          <a:ea typeface="Arial Narrow"/>
                          <a:cs typeface="Arial Narrow"/>
                          <a:sym typeface="Arial Narrow"/>
                        </a:rPr>
                        <a:t>Hourly, granule</a:t>
                      </a:r>
                      <a:endParaRPr sz="1600" dirty="0">
                        <a:latin typeface="+mj-lt"/>
                      </a:endParaRPr>
                    </a:p>
                  </a:txBody>
                  <a:tcPr marL="18300" marR="18300" marT="45725" marB="45725" anchor="ctr"/>
                </a:tc>
                <a:extLst>
                  <a:ext uri="{0D108BD9-81ED-4DB2-BD59-A6C34878D82A}">
                    <a16:rowId xmlns:a16="http://schemas.microsoft.com/office/drawing/2014/main" val="10005"/>
                  </a:ext>
                </a:extLst>
              </a:tr>
              <a:tr h="249054">
                <a:tc>
                  <a:txBody>
                    <a:bodyPr/>
                    <a:lstStyle/>
                    <a:p>
                      <a:pPr marL="0" marR="0" lvl="0" indent="0" algn="l" rtl="0">
                        <a:lnSpc>
                          <a:spcPct val="70000"/>
                        </a:lnSpc>
                        <a:spcBef>
                          <a:spcPts val="0"/>
                        </a:spcBef>
                        <a:spcAft>
                          <a:spcPts val="0"/>
                        </a:spcAft>
                        <a:buNone/>
                      </a:pPr>
                      <a:endParaRPr sz="1600" b="1" u="none" strike="noStrike" cap="none">
                        <a:latin typeface="+mj-lt"/>
                      </a:endParaRPr>
                    </a:p>
                  </a:txBody>
                  <a:tcPr marL="18300" marR="18300" marT="45725" marB="45725" anchor="ctr"/>
                </a:tc>
                <a:tc>
                  <a:txBody>
                    <a:bodyPr/>
                    <a:lstStyle/>
                    <a:p>
                      <a:pPr marL="0" marR="0" lvl="0" indent="0" algn="l" rtl="0">
                        <a:lnSpc>
                          <a:spcPct val="70000"/>
                        </a:lnSpc>
                        <a:spcBef>
                          <a:spcPts val="0"/>
                        </a:spcBef>
                        <a:spcAft>
                          <a:spcPts val="0"/>
                        </a:spcAft>
                        <a:buNone/>
                      </a:pPr>
                      <a:r>
                        <a:rPr lang="en-US" sz="1600" b="1" u="none" strike="noStrike" cap="none">
                          <a:latin typeface="+mj-lt"/>
                        </a:rPr>
                        <a:t>Total O</a:t>
                      </a:r>
                      <a:r>
                        <a:rPr lang="en-US" sz="1600" b="1" u="none" strike="noStrike" cap="none" baseline="-25000">
                          <a:latin typeface="+mj-lt"/>
                        </a:rPr>
                        <a:t>3</a:t>
                      </a:r>
                      <a:endParaRPr sz="1600">
                        <a:latin typeface="+mj-lt"/>
                      </a:endParaRPr>
                    </a:p>
                  </a:txBody>
                  <a:tcPr marL="18300" marR="18300" marT="45725" marB="45725" anchor="ctr"/>
                </a:tc>
                <a:tc>
                  <a:txBody>
                    <a:bodyPr/>
                    <a:lstStyle/>
                    <a:p>
                      <a:pPr marL="0" marR="0" lvl="0" indent="0" algn="l" rtl="0">
                        <a:lnSpc>
                          <a:spcPct val="70000"/>
                        </a:lnSpc>
                        <a:spcBef>
                          <a:spcPts val="0"/>
                        </a:spcBef>
                        <a:spcAft>
                          <a:spcPts val="0"/>
                        </a:spcAft>
                        <a:buNone/>
                      </a:pPr>
                      <a:r>
                        <a:rPr lang="en-US" sz="1600" b="0" i="0" u="none" strike="noStrike" cap="none">
                          <a:latin typeface="+mj-lt"/>
                          <a:ea typeface="Arial Narrow"/>
                          <a:cs typeface="Arial Narrow"/>
                          <a:sym typeface="Arial Narrow"/>
                        </a:rPr>
                        <a:t>TOMS V8.5</a:t>
                      </a:r>
                      <a:endParaRPr sz="1600">
                        <a:latin typeface="+mj-lt"/>
                      </a:endParaRPr>
                    </a:p>
                  </a:txBody>
                  <a:tcPr marL="18300" marR="18300" marT="45725" marB="45725" anchor="ctr"/>
                </a:tc>
                <a:tc>
                  <a:txBody>
                    <a:bodyPr/>
                    <a:lstStyle/>
                    <a:p>
                      <a:pPr marL="0" marR="0" lvl="0" indent="0" algn="l" rtl="0">
                        <a:lnSpc>
                          <a:spcPct val="70000"/>
                        </a:lnSpc>
                        <a:spcBef>
                          <a:spcPts val="0"/>
                        </a:spcBef>
                        <a:spcAft>
                          <a:spcPts val="0"/>
                        </a:spcAft>
                        <a:buNone/>
                      </a:pPr>
                      <a:r>
                        <a:rPr lang="en-US" sz="1600" b="0" i="0" u="none" strike="noStrike" cap="none" dirty="0">
                          <a:latin typeface="+mj-lt"/>
                          <a:ea typeface="Arial Narrow"/>
                          <a:cs typeface="Arial Narrow"/>
                          <a:sym typeface="Arial Narrow"/>
                        </a:rPr>
                        <a:t>Total O</a:t>
                      </a:r>
                      <a:r>
                        <a:rPr lang="en-US" sz="1600" b="0" i="0" u="none" strike="noStrike" cap="none" baseline="-25000" dirty="0">
                          <a:latin typeface="+mj-lt"/>
                          <a:ea typeface="Arial Narrow"/>
                          <a:cs typeface="Arial Narrow"/>
                          <a:sym typeface="Arial Narrow"/>
                        </a:rPr>
                        <a:t>3</a:t>
                      </a:r>
                      <a:r>
                        <a:rPr lang="en-US" sz="1600" b="0" i="0" u="none" strike="noStrike" cap="none" dirty="0">
                          <a:latin typeface="+mj-lt"/>
                          <a:ea typeface="Arial Narrow"/>
                          <a:cs typeface="Arial Narrow"/>
                          <a:sym typeface="Arial Narrow"/>
                        </a:rPr>
                        <a:t>, AI, cloud fraction</a:t>
                      </a:r>
                      <a:endParaRPr sz="1600" dirty="0">
                        <a:latin typeface="+mj-lt"/>
                      </a:endParaRPr>
                    </a:p>
                  </a:txBody>
                  <a:tcPr marL="18300" marR="18300" marT="45725" marB="45725" anchor="ctr"/>
                </a:tc>
                <a:tc>
                  <a:txBody>
                    <a:bodyPr/>
                    <a:lstStyle/>
                    <a:p>
                      <a:pPr marL="0" marR="0" lvl="0" indent="0" algn="l" defTabSz="609585" rtl="0" eaLnBrk="1" latinLnBrk="0" hangingPunct="1">
                        <a:lnSpc>
                          <a:spcPct val="70000"/>
                        </a:lnSpc>
                        <a:spcBef>
                          <a:spcPts val="0"/>
                        </a:spcBef>
                        <a:spcAft>
                          <a:spcPts val="0"/>
                        </a:spcAft>
                        <a:buClr>
                          <a:schemeClr val="dk1"/>
                        </a:buClr>
                        <a:buSzPts val="1400"/>
                        <a:buFont typeface="Arial Narrow"/>
                        <a:buNone/>
                      </a:pPr>
                      <a:r>
                        <a:rPr lang="en-US" sz="1600" b="0" i="0" u="none" strike="noStrike" kern="1200" cap="none" dirty="0">
                          <a:solidFill>
                            <a:schemeClr val="tx1"/>
                          </a:solidFill>
                          <a:latin typeface="+mj-lt"/>
                          <a:cs typeface="Arial Narrow"/>
                        </a:rPr>
                        <a:t>Climatology</a:t>
                      </a:r>
                      <a:endParaRPr sz="1600" b="0" i="0" u="none" strike="noStrike" kern="1200" cap="none" dirty="0">
                        <a:solidFill>
                          <a:schemeClr val="tx1"/>
                        </a:solidFill>
                        <a:latin typeface="+mj-lt"/>
                        <a:cs typeface="Arial Narrow"/>
                      </a:endParaRPr>
                    </a:p>
                  </a:txBody>
                  <a:tcPr marL="18300" marR="18300" marT="45725" marB="45725" anchor="ctr"/>
                </a:tc>
                <a:tc>
                  <a:txBody>
                    <a:bodyPr/>
                    <a:lstStyle/>
                    <a:p>
                      <a:pPr marL="0" marR="0" lvl="0" indent="0" algn="l" rtl="0">
                        <a:lnSpc>
                          <a:spcPct val="70000"/>
                        </a:lnSpc>
                        <a:spcBef>
                          <a:spcPts val="0"/>
                        </a:spcBef>
                        <a:spcAft>
                          <a:spcPts val="0"/>
                        </a:spcAft>
                        <a:buClr>
                          <a:schemeClr val="dk1"/>
                        </a:buClr>
                        <a:buSzPts val="1400"/>
                        <a:buFont typeface="Arial Narrow"/>
                        <a:buNone/>
                      </a:pPr>
                      <a:r>
                        <a:rPr lang="en-US" sz="1600" b="0" i="0" u="none" strike="noStrike" cap="none">
                          <a:latin typeface="+mj-lt"/>
                          <a:ea typeface="Arial Narrow"/>
                          <a:cs typeface="Arial Narrow"/>
                          <a:sym typeface="Arial Narrow"/>
                        </a:rPr>
                        <a:t>2.0 x 4.75</a:t>
                      </a:r>
                      <a:endParaRPr sz="1600">
                        <a:latin typeface="+mj-lt"/>
                      </a:endParaRPr>
                    </a:p>
                  </a:txBody>
                  <a:tcPr marL="18300" marR="18300" marT="45725" marB="45725" anchor="ctr"/>
                </a:tc>
                <a:tc>
                  <a:txBody>
                    <a:bodyPr/>
                    <a:lstStyle/>
                    <a:p>
                      <a:pPr marL="0" marR="0" lvl="0" indent="0" algn="l" rtl="0">
                        <a:lnSpc>
                          <a:spcPct val="70000"/>
                        </a:lnSpc>
                        <a:spcBef>
                          <a:spcPts val="0"/>
                        </a:spcBef>
                        <a:spcAft>
                          <a:spcPts val="0"/>
                        </a:spcAft>
                        <a:buClr>
                          <a:schemeClr val="dk1"/>
                        </a:buClr>
                        <a:buSzPts val="1400"/>
                        <a:buFont typeface="Arial Narrow"/>
                        <a:buNone/>
                      </a:pPr>
                      <a:r>
                        <a:rPr lang="en-US" sz="1600" b="0" i="0" u="none" strike="noStrike" cap="none">
                          <a:latin typeface="+mj-lt"/>
                          <a:ea typeface="Arial Narrow"/>
                          <a:cs typeface="Arial Narrow"/>
                          <a:sym typeface="Arial Narrow"/>
                        </a:rPr>
                        <a:t>Hourly, granule</a:t>
                      </a:r>
                      <a:endParaRPr sz="1600">
                        <a:latin typeface="+mj-lt"/>
                      </a:endParaRPr>
                    </a:p>
                  </a:txBody>
                  <a:tcPr marL="18300" marR="18300" marT="45725" marB="45725" anchor="ctr"/>
                </a:tc>
                <a:extLst>
                  <a:ext uri="{0D108BD9-81ED-4DB2-BD59-A6C34878D82A}">
                    <a16:rowId xmlns:a16="http://schemas.microsoft.com/office/drawing/2014/main" val="10006"/>
                  </a:ext>
                </a:extLst>
              </a:tr>
              <a:tr h="397646">
                <a:tc>
                  <a:txBody>
                    <a:bodyPr/>
                    <a:lstStyle/>
                    <a:p>
                      <a:pPr marL="0" marR="0" lvl="0" indent="0" algn="l" rtl="0">
                        <a:lnSpc>
                          <a:spcPct val="70000"/>
                        </a:lnSpc>
                        <a:spcBef>
                          <a:spcPts val="0"/>
                        </a:spcBef>
                        <a:spcAft>
                          <a:spcPts val="0"/>
                        </a:spcAft>
                        <a:buNone/>
                      </a:pPr>
                      <a:endParaRPr sz="1600" b="1" u="none" strike="noStrike" cap="none">
                        <a:latin typeface="+mj-lt"/>
                      </a:endParaRPr>
                    </a:p>
                  </a:txBody>
                  <a:tcPr marL="18300" marR="18300" marT="45725" marB="45725" anchor="ctr"/>
                </a:tc>
                <a:tc>
                  <a:txBody>
                    <a:bodyPr/>
                    <a:lstStyle/>
                    <a:p>
                      <a:pPr marL="0" marR="0" lvl="0" indent="0" algn="l" rtl="0">
                        <a:lnSpc>
                          <a:spcPct val="70000"/>
                        </a:lnSpc>
                        <a:spcBef>
                          <a:spcPts val="0"/>
                        </a:spcBef>
                        <a:spcAft>
                          <a:spcPts val="0"/>
                        </a:spcAft>
                        <a:buNone/>
                      </a:pPr>
                      <a:r>
                        <a:rPr lang="en-US" sz="1600" b="1" u="none" strike="noStrike" cap="none" dirty="0">
                          <a:latin typeface="+mj-lt"/>
                        </a:rPr>
                        <a:t>NO</a:t>
                      </a:r>
                      <a:r>
                        <a:rPr lang="en-US" sz="1600" b="1" u="none" strike="noStrike" cap="none" baseline="-25000" dirty="0">
                          <a:latin typeface="+mj-lt"/>
                        </a:rPr>
                        <a:t>2 </a:t>
                      </a:r>
                      <a:r>
                        <a:rPr lang="en-US" sz="1600" b="1" u="none" strike="noStrike" cap="none" baseline="30000" dirty="0">
                          <a:solidFill>
                            <a:srgbClr val="00B050"/>
                          </a:solidFill>
                          <a:latin typeface="+mj-lt"/>
                        </a:rPr>
                        <a:t>NRT</a:t>
                      </a:r>
                      <a:endParaRPr sz="1600" b="1" u="none" strike="noStrike" cap="none" baseline="-25000" dirty="0">
                        <a:solidFill>
                          <a:srgbClr val="00B050"/>
                        </a:solidFill>
                        <a:latin typeface="+mj-lt"/>
                      </a:endParaRPr>
                    </a:p>
                  </a:txBody>
                  <a:tcPr marL="18300" marR="18300" marT="45725" marB="45725" anchor="ctr"/>
                </a:tc>
                <a:tc>
                  <a:txBody>
                    <a:bodyPr/>
                    <a:lstStyle/>
                    <a:p>
                      <a:pPr marL="0" marR="0" lvl="0" indent="0" algn="l" rtl="0">
                        <a:lnSpc>
                          <a:spcPct val="70000"/>
                        </a:lnSpc>
                        <a:spcBef>
                          <a:spcPts val="0"/>
                        </a:spcBef>
                        <a:spcAft>
                          <a:spcPts val="0"/>
                        </a:spcAft>
                        <a:buNone/>
                      </a:pPr>
                      <a:r>
                        <a:rPr lang="en-US" sz="1600" b="0" i="0" u="none" strike="noStrike" cap="none">
                          <a:latin typeface="+mj-lt"/>
                          <a:ea typeface="Arial Narrow"/>
                          <a:cs typeface="Arial Narrow"/>
                          <a:sym typeface="Arial Narrow"/>
                        </a:rPr>
                        <a:t>SAO trace gas, BU </a:t>
                      </a:r>
                      <a:r>
                        <a:rPr lang="en-US" sz="1600" b="0" i="0" u="none" strike="noStrike" cap="none" err="1">
                          <a:latin typeface="+mj-lt"/>
                          <a:ea typeface="Arial Narrow"/>
                          <a:cs typeface="Arial Narrow"/>
                          <a:sym typeface="Arial Narrow"/>
                        </a:rPr>
                        <a:t>strat</a:t>
                      </a:r>
                      <a:r>
                        <a:rPr lang="en-US" sz="1600" b="0" i="0" u="none" strike="noStrike" cap="none">
                          <a:latin typeface="+mj-lt"/>
                          <a:ea typeface="Arial Narrow"/>
                          <a:cs typeface="Arial Narrow"/>
                          <a:sym typeface="Arial Narrow"/>
                        </a:rPr>
                        <a:t>/trop </a:t>
                      </a:r>
                      <a:r>
                        <a:rPr lang="en-US" sz="1600" b="0" i="0" u="none" strike="noStrike" cap="none" err="1">
                          <a:latin typeface="+mj-lt"/>
                          <a:ea typeface="Arial Narrow"/>
                          <a:cs typeface="Arial Narrow"/>
                          <a:sym typeface="Arial Narrow"/>
                        </a:rPr>
                        <a:t>sep.</a:t>
                      </a:r>
                      <a:endParaRPr sz="1600" b="0" i="0" u="none" strike="noStrike" cap="none">
                        <a:latin typeface="+mj-lt"/>
                        <a:ea typeface="Arial Narrow"/>
                        <a:cs typeface="Arial Narrow"/>
                        <a:sym typeface="Arial Narrow"/>
                      </a:endParaRPr>
                    </a:p>
                  </a:txBody>
                  <a:tcPr marL="18300" marR="18300" marT="45725" marB="45725" anchor="ctr"/>
                </a:tc>
                <a:tc>
                  <a:txBody>
                    <a:bodyPr/>
                    <a:lstStyle/>
                    <a:p>
                      <a:pPr marL="0" marR="0" lvl="0" indent="0" algn="l" rtl="0">
                        <a:lnSpc>
                          <a:spcPct val="70000"/>
                        </a:lnSpc>
                        <a:spcBef>
                          <a:spcPts val="0"/>
                        </a:spcBef>
                        <a:spcAft>
                          <a:spcPts val="0"/>
                        </a:spcAft>
                        <a:buNone/>
                      </a:pPr>
                      <a:r>
                        <a:rPr lang="en-US" sz="1600" b="0" i="0" u="none" strike="noStrike" cap="none" dirty="0">
                          <a:latin typeface="+mj-lt"/>
                          <a:ea typeface="Arial Narrow"/>
                          <a:cs typeface="Arial Narrow"/>
                          <a:sym typeface="Arial Narrow"/>
                        </a:rPr>
                        <a:t>SCD, </a:t>
                      </a:r>
                      <a:r>
                        <a:rPr lang="en-US" sz="1600" b="0" i="0" u="none" strike="noStrike" cap="none" dirty="0" err="1">
                          <a:latin typeface="+mj-lt"/>
                          <a:ea typeface="Arial Narrow"/>
                          <a:cs typeface="Arial Narrow"/>
                          <a:sym typeface="Arial Narrow"/>
                        </a:rPr>
                        <a:t>strat</a:t>
                      </a:r>
                      <a:r>
                        <a:rPr lang="en-US" sz="1600" b="0" i="0" u="none" strike="noStrike" cap="none" dirty="0">
                          <a:latin typeface="+mj-lt"/>
                          <a:ea typeface="Arial Narrow"/>
                          <a:cs typeface="Arial Narrow"/>
                          <a:sym typeface="Arial Narrow"/>
                        </a:rPr>
                        <a:t>./trop. VCD, error, shape factor, scattering weights</a:t>
                      </a:r>
                      <a:endParaRPr sz="1600" dirty="0">
                        <a:latin typeface="+mj-lt"/>
                      </a:endParaRPr>
                    </a:p>
                  </a:txBody>
                  <a:tcPr marL="18300" marR="18300" marT="45725" marB="45725" anchor="ctr"/>
                </a:tc>
                <a:tc>
                  <a:txBody>
                    <a:bodyPr/>
                    <a:lstStyle/>
                    <a:p>
                      <a:pPr marL="0" marR="0" lvl="0" indent="0" algn="l" rtl="0">
                        <a:lnSpc>
                          <a:spcPct val="70000"/>
                        </a:lnSpc>
                        <a:spcBef>
                          <a:spcPts val="0"/>
                        </a:spcBef>
                        <a:spcAft>
                          <a:spcPts val="0"/>
                        </a:spcAft>
                        <a:buClr>
                          <a:schemeClr val="dk1"/>
                        </a:buClr>
                        <a:buSzPts val="1400"/>
                        <a:buFont typeface="Arial Narrow"/>
                        <a:buNone/>
                      </a:pPr>
                      <a:r>
                        <a:rPr lang="en-US" sz="1600" dirty="0">
                          <a:latin typeface="+mj-lt"/>
                        </a:rPr>
                        <a:t>GEOS-CF</a:t>
                      </a:r>
                      <a:endParaRPr sz="1600" dirty="0">
                        <a:latin typeface="+mj-lt"/>
                      </a:endParaRPr>
                    </a:p>
                  </a:txBody>
                  <a:tcPr marL="18300" marR="18300" marT="45725" marB="45725" anchor="ctr"/>
                </a:tc>
                <a:tc>
                  <a:txBody>
                    <a:bodyPr/>
                    <a:lstStyle/>
                    <a:p>
                      <a:pPr marL="0" marR="0" lvl="0" indent="0" algn="l" rtl="0">
                        <a:lnSpc>
                          <a:spcPct val="70000"/>
                        </a:lnSpc>
                        <a:spcBef>
                          <a:spcPts val="0"/>
                        </a:spcBef>
                        <a:spcAft>
                          <a:spcPts val="0"/>
                        </a:spcAft>
                        <a:buClr>
                          <a:schemeClr val="dk1"/>
                        </a:buClr>
                        <a:buSzPts val="1400"/>
                        <a:buFont typeface="Arial Narrow"/>
                        <a:buNone/>
                      </a:pPr>
                      <a:r>
                        <a:rPr lang="en-US" sz="1600" b="0" i="0" u="none" strike="noStrike" cap="none" dirty="0">
                          <a:latin typeface="+mj-lt"/>
                          <a:ea typeface="Arial Narrow"/>
                          <a:cs typeface="Arial Narrow"/>
                          <a:sym typeface="Arial Narrow"/>
                        </a:rPr>
                        <a:t>2.0 x 4.75</a:t>
                      </a:r>
                      <a:endParaRPr sz="1600" dirty="0">
                        <a:latin typeface="+mj-lt"/>
                      </a:endParaRPr>
                    </a:p>
                  </a:txBody>
                  <a:tcPr marL="18300" marR="18300" marT="45725" marB="45725" anchor="ctr"/>
                </a:tc>
                <a:tc>
                  <a:txBody>
                    <a:bodyPr/>
                    <a:lstStyle/>
                    <a:p>
                      <a:pPr marL="0" marR="0" lvl="0" indent="0" algn="l" rtl="0">
                        <a:lnSpc>
                          <a:spcPct val="70000"/>
                        </a:lnSpc>
                        <a:spcBef>
                          <a:spcPts val="0"/>
                        </a:spcBef>
                        <a:spcAft>
                          <a:spcPts val="0"/>
                        </a:spcAft>
                        <a:buClr>
                          <a:schemeClr val="dk1"/>
                        </a:buClr>
                        <a:buSzPts val="1400"/>
                        <a:buFont typeface="Arial Narrow"/>
                        <a:buNone/>
                      </a:pPr>
                      <a:r>
                        <a:rPr lang="en-US" sz="1600" b="0" i="0" u="none" strike="noStrike" cap="none">
                          <a:latin typeface="+mj-lt"/>
                          <a:ea typeface="Arial Narrow"/>
                          <a:cs typeface="Arial Narrow"/>
                          <a:sym typeface="Arial Narrow"/>
                        </a:rPr>
                        <a:t>Hourly, granule</a:t>
                      </a:r>
                      <a:endParaRPr sz="1600">
                        <a:latin typeface="+mj-lt"/>
                      </a:endParaRPr>
                    </a:p>
                  </a:txBody>
                  <a:tcPr marL="18300" marR="18300" marT="45725" marB="45725" anchor="ctr"/>
                </a:tc>
                <a:extLst>
                  <a:ext uri="{0D108BD9-81ED-4DB2-BD59-A6C34878D82A}">
                    <a16:rowId xmlns:a16="http://schemas.microsoft.com/office/drawing/2014/main" val="10007"/>
                  </a:ext>
                </a:extLst>
              </a:tr>
              <a:tr h="249054">
                <a:tc>
                  <a:txBody>
                    <a:bodyPr/>
                    <a:lstStyle/>
                    <a:p>
                      <a:pPr marL="0" marR="0" lvl="0" indent="0" algn="l" rtl="0">
                        <a:lnSpc>
                          <a:spcPct val="70000"/>
                        </a:lnSpc>
                        <a:spcBef>
                          <a:spcPts val="0"/>
                        </a:spcBef>
                        <a:spcAft>
                          <a:spcPts val="0"/>
                        </a:spcAft>
                        <a:buNone/>
                      </a:pPr>
                      <a:endParaRPr sz="1600" b="1" u="none" strike="noStrike" cap="none">
                        <a:latin typeface="+mj-lt"/>
                      </a:endParaRPr>
                    </a:p>
                  </a:txBody>
                  <a:tcPr marL="18300" marR="18300" marT="45725" marB="45725" anchor="ctr"/>
                </a:tc>
                <a:tc>
                  <a:txBody>
                    <a:bodyPr/>
                    <a:lstStyle/>
                    <a:p>
                      <a:pPr marL="0" marR="0" lvl="0" indent="0" algn="l" rtl="0">
                        <a:lnSpc>
                          <a:spcPct val="70000"/>
                        </a:lnSpc>
                        <a:spcBef>
                          <a:spcPts val="0"/>
                        </a:spcBef>
                        <a:spcAft>
                          <a:spcPts val="0"/>
                        </a:spcAft>
                        <a:buNone/>
                      </a:pPr>
                      <a:r>
                        <a:rPr lang="en-US" sz="1600" b="1" u="none" strike="noStrike" cap="none" dirty="0">
                          <a:latin typeface="+mj-lt"/>
                        </a:rPr>
                        <a:t>HCHO </a:t>
                      </a:r>
                      <a:r>
                        <a:rPr lang="en-US" sz="1600" b="1" u="none" strike="noStrike" cap="none" baseline="30000" dirty="0">
                          <a:solidFill>
                            <a:srgbClr val="00B050"/>
                          </a:solidFill>
                          <a:latin typeface="+mj-lt"/>
                        </a:rPr>
                        <a:t>NRT</a:t>
                      </a:r>
                      <a:endParaRPr sz="1600" b="1" u="none" strike="noStrike" cap="none" dirty="0">
                        <a:solidFill>
                          <a:srgbClr val="00B050"/>
                        </a:solidFill>
                        <a:latin typeface="+mj-lt"/>
                      </a:endParaRPr>
                    </a:p>
                  </a:txBody>
                  <a:tcPr marL="18300" marR="18300" marT="45725" marB="45725" anchor="ctr"/>
                </a:tc>
                <a:tc>
                  <a:txBody>
                    <a:bodyPr/>
                    <a:lstStyle/>
                    <a:p>
                      <a:pPr marL="0" marR="0" lvl="0" indent="0" algn="l" rtl="0">
                        <a:lnSpc>
                          <a:spcPct val="70000"/>
                        </a:lnSpc>
                        <a:spcBef>
                          <a:spcPts val="0"/>
                        </a:spcBef>
                        <a:spcAft>
                          <a:spcPts val="0"/>
                        </a:spcAft>
                        <a:buNone/>
                      </a:pPr>
                      <a:r>
                        <a:rPr lang="en-US" sz="1600" b="0" i="0" u="none" strike="noStrike" cap="none">
                          <a:latin typeface="+mj-lt"/>
                          <a:ea typeface="Arial Narrow"/>
                          <a:cs typeface="Arial Narrow"/>
                          <a:sym typeface="Arial Narrow"/>
                        </a:rPr>
                        <a:t>SAO trace gas</a:t>
                      </a:r>
                      <a:endParaRPr sz="1600">
                        <a:latin typeface="+mj-lt"/>
                      </a:endParaRPr>
                    </a:p>
                  </a:txBody>
                  <a:tcPr marL="18300" marR="18300" marT="45725" marB="45725" anchor="ctr"/>
                </a:tc>
                <a:tc rowSpan="4">
                  <a:txBody>
                    <a:bodyPr/>
                    <a:lstStyle/>
                    <a:p>
                      <a:pPr marL="0" marR="0" lvl="0" indent="0" algn="l" rtl="0">
                        <a:lnSpc>
                          <a:spcPct val="70000"/>
                        </a:lnSpc>
                        <a:spcBef>
                          <a:spcPts val="0"/>
                        </a:spcBef>
                        <a:spcAft>
                          <a:spcPts val="0"/>
                        </a:spcAft>
                        <a:buClr>
                          <a:schemeClr val="dk1"/>
                        </a:buClr>
                        <a:buSzPts val="1400"/>
                        <a:buFont typeface="Calibri"/>
                        <a:buNone/>
                      </a:pPr>
                      <a:endParaRPr sz="1600" b="0" i="0" u="none" strike="noStrike" cap="none" dirty="0">
                        <a:latin typeface="+mj-lt"/>
                        <a:ea typeface="Arial Narrow"/>
                        <a:cs typeface="Arial Narrow"/>
                        <a:sym typeface="Arial Narrow"/>
                      </a:endParaRPr>
                    </a:p>
                    <a:p>
                      <a:pPr marL="0" marR="0" lvl="0" indent="0" algn="l" rtl="0">
                        <a:lnSpc>
                          <a:spcPct val="70000"/>
                        </a:lnSpc>
                        <a:spcBef>
                          <a:spcPts val="0"/>
                        </a:spcBef>
                        <a:spcAft>
                          <a:spcPts val="0"/>
                        </a:spcAft>
                        <a:buClr>
                          <a:schemeClr val="dk1"/>
                        </a:buClr>
                        <a:buSzPts val="1400"/>
                        <a:buFont typeface="Calibri"/>
                        <a:buNone/>
                      </a:pPr>
                      <a:endParaRPr sz="1600" b="0" i="0" u="none" strike="noStrike" cap="none" dirty="0">
                        <a:latin typeface="+mj-lt"/>
                        <a:ea typeface="Arial Narrow"/>
                        <a:cs typeface="Arial Narrow"/>
                        <a:sym typeface="Arial Narrow"/>
                      </a:endParaRPr>
                    </a:p>
                    <a:p>
                      <a:pPr marL="0" marR="0" lvl="0" indent="0" algn="l" rtl="0">
                        <a:lnSpc>
                          <a:spcPct val="70000"/>
                        </a:lnSpc>
                        <a:spcBef>
                          <a:spcPts val="0"/>
                        </a:spcBef>
                        <a:spcAft>
                          <a:spcPts val="0"/>
                        </a:spcAft>
                        <a:buClr>
                          <a:schemeClr val="dk1"/>
                        </a:buClr>
                        <a:buSzPts val="1400"/>
                        <a:buFont typeface="Arial Narrow"/>
                        <a:buNone/>
                      </a:pPr>
                      <a:r>
                        <a:rPr lang="en-US" sz="1600" b="0" i="0" u="none" strike="noStrike" cap="none" dirty="0">
                          <a:latin typeface="+mj-lt"/>
                          <a:ea typeface="Arial Narrow"/>
                          <a:cs typeface="Arial Narrow"/>
                          <a:sym typeface="Arial Narrow"/>
                        </a:rPr>
                        <a:t>SCD, VCD, error, shape factor, scattering weights</a:t>
                      </a:r>
                      <a:endParaRPr sz="1600" dirty="0">
                        <a:latin typeface="+mj-lt"/>
                      </a:endParaRPr>
                    </a:p>
                    <a:p>
                      <a:pPr marL="0" marR="0" lvl="0" indent="0" algn="l" rtl="0">
                        <a:lnSpc>
                          <a:spcPct val="70000"/>
                        </a:lnSpc>
                        <a:spcBef>
                          <a:spcPts val="0"/>
                        </a:spcBef>
                        <a:spcAft>
                          <a:spcPts val="0"/>
                        </a:spcAft>
                        <a:buClr>
                          <a:schemeClr val="dk1"/>
                        </a:buClr>
                        <a:buSzPts val="1400"/>
                        <a:buFont typeface="Calibri"/>
                        <a:buNone/>
                      </a:pPr>
                      <a:endParaRPr sz="1600" b="0" i="0" u="none" strike="noStrike" cap="none" dirty="0">
                        <a:latin typeface="+mj-lt"/>
                        <a:ea typeface="Arial Narrow"/>
                        <a:cs typeface="Arial Narrow"/>
                        <a:sym typeface="Arial Narrow"/>
                      </a:endParaRPr>
                    </a:p>
                  </a:txBody>
                  <a:tcPr marL="18300" marR="18300" marT="45725" marB="45725" anchor="ctr"/>
                </a:tc>
                <a:tc>
                  <a:txBody>
                    <a:bodyPr/>
                    <a:lstStyle/>
                    <a:p>
                      <a:pPr marL="0" marR="0" lvl="0" indent="0" algn="l" rtl="0">
                        <a:lnSpc>
                          <a:spcPct val="70000"/>
                        </a:lnSpc>
                        <a:spcBef>
                          <a:spcPts val="0"/>
                        </a:spcBef>
                        <a:spcAft>
                          <a:spcPts val="0"/>
                        </a:spcAft>
                        <a:buClr>
                          <a:schemeClr val="dk1"/>
                        </a:buClr>
                        <a:buSzPts val="1400"/>
                        <a:buFont typeface="Arial Narrow"/>
                        <a:buNone/>
                      </a:pPr>
                      <a:r>
                        <a:rPr lang="en-US" sz="1600" dirty="0">
                          <a:latin typeface="+mj-lt"/>
                        </a:rPr>
                        <a:t>GEOS-CF</a:t>
                      </a:r>
                      <a:endParaRPr sz="1600" dirty="0">
                        <a:latin typeface="+mj-lt"/>
                      </a:endParaRPr>
                    </a:p>
                  </a:txBody>
                  <a:tcPr marL="18300" marR="18300" marT="45725" marB="45725" anchor="ctr"/>
                </a:tc>
                <a:tc>
                  <a:txBody>
                    <a:bodyPr/>
                    <a:lstStyle/>
                    <a:p>
                      <a:pPr marL="0" marR="0" lvl="0" indent="0" algn="l" rtl="0">
                        <a:lnSpc>
                          <a:spcPct val="70000"/>
                        </a:lnSpc>
                        <a:spcBef>
                          <a:spcPts val="0"/>
                        </a:spcBef>
                        <a:spcAft>
                          <a:spcPts val="0"/>
                        </a:spcAft>
                        <a:buClr>
                          <a:schemeClr val="dk1"/>
                        </a:buClr>
                        <a:buSzPts val="1400"/>
                        <a:buFont typeface="Arial Narrow"/>
                        <a:buNone/>
                      </a:pPr>
                      <a:r>
                        <a:rPr lang="en-US" sz="1600" b="0" i="0" u="none" strike="noStrike" cap="none">
                          <a:latin typeface="+mj-lt"/>
                          <a:ea typeface="Arial Narrow"/>
                          <a:cs typeface="Arial Narrow"/>
                          <a:sym typeface="Arial Narrow"/>
                        </a:rPr>
                        <a:t>2.0 x 4.75</a:t>
                      </a:r>
                      <a:endParaRPr sz="1600">
                        <a:latin typeface="+mj-lt"/>
                      </a:endParaRPr>
                    </a:p>
                  </a:txBody>
                  <a:tcPr marL="18300" marR="18300" marT="45725" marB="45725" anchor="ctr"/>
                </a:tc>
                <a:tc>
                  <a:txBody>
                    <a:bodyPr/>
                    <a:lstStyle/>
                    <a:p>
                      <a:pPr marL="0" marR="0" lvl="0" indent="0" algn="l" rtl="0">
                        <a:lnSpc>
                          <a:spcPct val="70000"/>
                        </a:lnSpc>
                        <a:spcBef>
                          <a:spcPts val="0"/>
                        </a:spcBef>
                        <a:spcAft>
                          <a:spcPts val="0"/>
                        </a:spcAft>
                        <a:buClr>
                          <a:schemeClr val="dk1"/>
                        </a:buClr>
                        <a:buSzPts val="1400"/>
                        <a:buFont typeface="Arial Narrow"/>
                        <a:buNone/>
                      </a:pPr>
                      <a:r>
                        <a:rPr lang="en-US" sz="1600" b="0" i="0" u="none" strike="noStrike" cap="none">
                          <a:latin typeface="+mj-lt"/>
                          <a:ea typeface="Arial Narrow"/>
                          <a:cs typeface="Arial Narrow"/>
                          <a:sym typeface="Arial Narrow"/>
                        </a:rPr>
                        <a:t>Hourly, granule</a:t>
                      </a:r>
                      <a:endParaRPr sz="1600">
                        <a:latin typeface="+mj-lt"/>
                      </a:endParaRPr>
                    </a:p>
                  </a:txBody>
                  <a:tcPr marL="18300" marR="18300" marT="45725" marB="45725" anchor="ctr"/>
                </a:tc>
                <a:extLst>
                  <a:ext uri="{0D108BD9-81ED-4DB2-BD59-A6C34878D82A}">
                    <a16:rowId xmlns:a16="http://schemas.microsoft.com/office/drawing/2014/main" val="10008"/>
                  </a:ext>
                </a:extLst>
              </a:tr>
              <a:tr h="249054">
                <a:tc>
                  <a:txBody>
                    <a:bodyPr/>
                    <a:lstStyle/>
                    <a:p>
                      <a:pPr marL="0" marR="0" lvl="0" indent="0" algn="l" rtl="0">
                        <a:lnSpc>
                          <a:spcPct val="70000"/>
                        </a:lnSpc>
                        <a:spcBef>
                          <a:spcPts val="0"/>
                        </a:spcBef>
                        <a:spcAft>
                          <a:spcPts val="0"/>
                        </a:spcAft>
                        <a:buNone/>
                      </a:pPr>
                      <a:endParaRPr sz="1600" b="1" u="none" strike="noStrike" cap="none">
                        <a:latin typeface="+mj-lt"/>
                      </a:endParaRPr>
                    </a:p>
                  </a:txBody>
                  <a:tcPr marL="18300" marR="18300" marT="45725" marB="45725" anchor="ctr"/>
                </a:tc>
                <a:tc>
                  <a:txBody>
                    <a:bodyPr/>
                    <a:lstStyle/>
                    <a:p>
                      <a:pPr marL="0" marR="0" lvl="0" indent="0" algn="l" rtl="0">
                        <a:lnSpc>
                          <a:spcPct val="70000"/>
                        </a:lnSpc>
                        <a:spcBef>
                          <a:spcPts val="0"/>
                        </a:spcBef>
                        <a:spcAft>
                          <a:spcPts val="0"/>
                        </a:spcAft>
                        <a:buNone/>
                      </a:pPr>
                      <a:r>
                        <a:rPr lang="en-US" sz="1600" b="1" u="none" strike="noStrike" cap="none" dirty="0">
                          <a:solidFill>
                            <a:schemeClr val="accent6"/>
                          </a:solidFill>
                          <a:latin typeface="+mj-lt"/>
                        </a:rPr>
                        <a:t>C</a:t>
                      </a:r>
                      <a:r>
                        <a:rPr lang="en-US" sz="1600" b="1" u="none" strike="noStrike" cap="none" baseline="-25000" dirty="0">
                          <a:solidFill>
                            <a:schemeClr val="accent6"/>
                          </a:solidFill>
                          <a:latin typeface="+mj-lt"/>
                        </a:rPr>
                        <a:t>2</a:t>
                      </a:r>
                      <a:r>
                        <a:rPr lang="en-US" sz="1600" b="1" u="none" strike="noStrike" cap="none" dirty="0">
                          <a:solidFill>
                            <a:schemeClr val="accent6"/>
                          </a:solidFill>
                          <a:latin typeface="+mj-lt"/>
                        </a:rPr>
                        <a:t>H</a:t>
                      </a:r>
                      <a:r>
                        <a:rPr lang="en-US" sz="1600" b="1" u="none" strike="noStrike" cap="none" baseline="-25000" dirty="0">
                          <a:solidFill>
                            <a:schemeClr val="accent6"/>
                          </a:solidFill>
                          <a:latin typeface="+mj-lt"/>
                        </a:rPr>
                        <a:t>2</a:t>
                      </a:r>
                      <a:r>
                        <a:rPr lang="en-US" sz="1600" b="1" u="none" strike="noStrike" cap="none" dirty="0">
                          <a:solidFill>
                            <a:schemeClr val="accent6"/>
                          </a:solidFill>
                          <a:latin typeface="+mj-lt"/>
                        </a:rPr>
                        <a:t>O</a:t>
                      </a:r>
                      <a:r>
                        <a:rPr lang="en-US" sz="1600" b="1" u="none" strike="noStrike" cap="none" baseline="-25000" dirty="0">
                          <a:solidFill>
                            <a:schemeClr val="accent6"/>
                          </a:solidFill>
                          <a:latin typeface="+mj-lt"/>
                        </a:rPr>
                        <a:t>2</a:t>
                      </a:r>
                      <a:endParaRPr sz="1600" dirty="0">
                        <a:solidFill>
                          <a:schemeClr val="accent6"/>
                        </a:solidFill>
                        <a:latin typeface="+mj-lt"/>
                      </a:endParaRPr>
                    </a:p>
                  </a:txBody>
                  <a:tcPr marL="18300" marR="18300" marT="45725" marB="45725" anchor="ctr"/>
                </a:tc>
                <a:tc>
                  <a:txBody>
                    <a:bodyPr/>
                    <a:lstStyle/>
                    <a:p>
                      <a:pPr marL="0" marR="0" lvl="0" indent="0" algn="l" rtl="0">
                        <a:lnSpc>
                          <a:spcPct val="70000"/>
                        </a:lnSpc>
                        <a:spcBef>
                          <a:spcPts val="0"/>
                        </a:spcBef>
                        <a:spcAft>
                          <a:spcPts val="0"/>
                        </a:spcAft>
                        <a:buNone/>
                      </a:pPr>
                      <a:r>
                        <a:rPr lang="en-US" sz="1600" b="0" i="0" u="none" strike="noStrike" cap="none">
                          <a:solidFill>
                            <a:schemeClr val="accent6"/>
                          </a:solidFill>
                          <a:latin typeface="+mj-lt"/>
                          <a:ea typeface="Arial Narrow"/>
                          <a:cs typeface="Arial Narrow"/>
                          <a:sym typeface="Arial Narrow"/>
                        </a:rPr>
                        <a:t>SAO trace gas</a:t>
                      </a:r>
                      <a:endParaRPr sz="1600">
                        <a:solidFill>
                          <a:schemeClr val="accent6"/>
                        </a:solidFill>
                        <a:latin typeface="+mj-lt"/>
                      </a:endParaRPr>
                    </a:p>
                  </a:txBody>
                  <a:tcPr marL="18300" marR="18300" marT="45725" marB="45725" anchor="ctr"/>
                </a:tc>
                <a:tc vMerge="1">
                  <a:txBody>
                    <a:bodyPr/>
                    <a:lstStyle/>
                    <a:p>
                      <a:endParaRPr lang="en-US"/>
                    </a:p>
                  </a:txBody>
                  <a:tcPr/>
                </a:tc>
                <a:tc>
                  <a:txBody>
                    <a:bodyPr/>
                    <a:lstStyle/>
                    <a:p>
                      <a:pPr marL="0" marR="0" lvl="0" indent="0" algn="l" defTabSz="609585" rtl="0" eaLnBrk="1" latinLnBrk="0" hangingPunct="1">
                        <a:lnSpc>
                          <a:spcPct val="70000"/>
                        </a:lnSpc>
                        <a:spcBef>
                          <a:spcPts val="0"/>
                        </a:spcBef>
                        <a:spcAft>
                          <a:spcPts val="0"/>
                        </a:spcAft>
                        <a:buClr>
                          <a:schemeClr val="dk1"/>
                        </a:buClr>
                        <a:buSzPts val="1400"/>
                        <a:buFont typeface="Arial Narrow"/>
                        <a:buNone/>
                      </a:pPr>
                      <a:r>
                        <a:rPr lang="en-US" sz="1600" kern="1200" dirty="0">
                          <a:solidFill>
                            <a:schemeClr val="tx1"/>
                          </a:solidFill>
                          <a:latin typeface="+mj-lt"/>
                          <a:ea typeface="+mn-ea"/>
                          <a:cs typeface="+mn-cs"/>
                        </a:rPr>
                        <a:t>GEOS-CF</a:t>
                      </a:r>
                    </a:p>
                  </a:txBody>
                  <a:tcPr marL="18300" marR="18300" marT="45725" marB="45725" anchor="ctr"/>
                </a:tc>
                <a:tc>
                  <a:txBody>
                    <a:bodyPr/>
                    <a:lstStyle/>
                    <a:p>
                      <a:pPr marL="0" marR="0" lvl="0" indent="0" algn="l" rtl="0">
                        <a:lnSpc>
                          <a:spcPct val="70000"/>
                        </a:lnSpc>
                        <a:spcBef>
                          <a:spcPts val="0"/>
                        </a:spcBef>
                        <a:spcAft>
                          <a:spcPts val="0"/>
                        </a:spcAft>
                        <a:buClr>
                          <a:srgbClr val="92D050"/>
                        </a:buClr>
                        <a:buSzPts val="1400"/>
                        <a:buFont typeface="Arial Narrow"/>
                        <a:buNone/>
                      </a:pPr>
                      <a:r>
                        <a:rPr lang="en-US" sz="1600" b="0" i="0" u="none" strike="noStrike" cap="none">
                          <a:solidFill>
                            <a:schemeClr val="accent6"/>
                          </a:solidFill>
                          <a:latin typeface="+mj-lt"/>
                          <a:ea typeface="Arial Narrow"/>
                          <a:cs typeface="Arial Narrow"/>
                          <a:sym typeface="Arial Narrow"/>
                        </a:rPr>
                        <a:t>2.0 x 4.75</a:t>
                      </a:r>
                      <a:endParaRPr sz="1600">
                        <a:solidFill>
                          <a:schemeClr val="accent6"/>
                        </a:solidFill>
                        <a:latin typeface="+mj-lt"/>
                      </a:endParaRPr>
                    </a:p>
                  </a:txBody>
                  <a:tcPr marL="18300" marR="18300" marT="45725" marB="45725" anchor="ctr"/>
                </a:tc>
                <a:tc>
                  <a:txBody>
                    <a:bodyPr/>
                    <a:lstStyle/>
                    <a:p>
                      <a:pPr marL="0" marR="0" lvl="0" indent="0" algn="l" rtl="0">
                        <a:lnSpc>
                          <a:spcPct val="70000"/>
                        </a:lnSpc>
                        <a:spcBef>
                          <a:spcPts val="0"/>
                        </a:spcBef>
                        <a:spcAft>
                          <a:spcPts val="0"/>
                        </a:spcAft>
                        <a:buClr>
                          <a:srgbClr val="92D050"/>
                        </a:buClr>
                        <a:buSzPts val="1400"/>
                        <a:buFont typeface="Arial Narrow"/>
                        <a:buNone/>
                      </a:pPr>
                      <a:r>
                        <a:rPr lang="en-US" sz="1600" b="0" i="0" u="none" strike="noStrike" cap="none">
                          <a:solidFill>
                            <a:schemeClr val="accent6"/>
                          </a:solidFill>
                          <a:latin typeface="+mj-lt"/>
                          <a:ea typeface="Arial Narrow"/>
                          <a:cs typeface="Arial Narrow"/>
                          <a:sym typeface="Arial Narrow"/>
                        </a:rPr>
                        <a:t>Hourly, granule</a:t>
                      </a:r>
                      <a:endParaRPr sz="1600">
                        <a:solidFill>
                          <a:schemeClr val="accent6"/>
                        </a:solidFill>
                        <a:latin typeface="+mj-lt"/>
                      </a:endParaRPr>
                    </a:p>
                  </a:txBody>
                  <a:tcPr marL="18300" marR="18300" marT="45725" marB="45725" anchor="ctr"/>
                </a:tc>
                <a:extLst>
                  <a:ext uri="{0D108BD9-81ED-4DB2-BD59-A6C34878D82A}">
                    <a16:rowId xmlns:a16="http://schemas.microsoft.com/office/drawing/2014/main" val="10009"/>
                  </a:ext>
                </a:extLst>
              </a:tr>
              <a:tr h="249054">
                <a:tc>
                  <a:txBody>
                    <a:bodyPr/>
                    <a:lstStyle/>
                    <a:p>
                      <a:pPr marL="0" marR="0" lvl="0" indent="0" algn="l" rtl="0">
                        <a:lnSpc>
                          <a:spcPct val="70000"/>
                        </a:lnSpc>
                        <a:spcBef>
                          <a:spcPts val="0"/>
                        </a:spcBef>
                        <a:spcAft>
                          <a:spcPts val="0"/>
                        </a:spcAft>
                        <a:buNone/>
                      </a:pPr>
                      <a:endParaRPr sz="1600" b="1" u="none" strike="noStrike" cap="none">
                        <a:latin typeface="+mj-lt"/>
                      </a:endParaRPr>
                    </a:p>
                  </a:txBody>
                  <a:tcPr marL="18300" marR="18300" marT="45725" marB="45725" anchor="ctr"/>
                </a:tc>
                <a:tc>
                  <a:txBody>
                    <a:bodyPr/>
                    <a:lstStyle/>
                    <a:p>
                      <a:pPr marL="0" marR="0" lvl="0" indent="0" algn="l" rtl="0">
                        <a:lnSpc>
                          <a:spcPct val="70000"/>
                        </a:lnSpc>
                        <a:spcBef>
                          <a:spcPts val="0"/>
                        </a:spcBef>
                        <a:spcAft>
                          <a:spcPts val="0"/>
                        </a:spcAft>
                        <a:buNone/>
                      </a:pPr>
                      <a:r>
                        <a:rPr lang="en-US" sz="1600" b="1" u="none" strike="noStrike" cap="none">
                          <a:solidFill>
                            <a:schemeClr val="accent6"/>
                          </a:solidFill>
                          <a:latin typeface="+mj-lt"/>
                        </a:rPr>
                        <a:t>H</a:t>
                      </a:r>
                      <a:r>
                        <a:rPr lang="en-US" sz="1600" b="1" u="none" strike="noStrike" cap="none" baseline="-25000">
                          <a:solidFill>
                            <a:schemeClr val="accent6"/>
                          </a:solidFill>
                          <a:latin typeface="+mj-lt"/>
                        </a:rPr>
                        <a:t>2</a:t>
                      </a:r>
                      <a:r>
                        <a:rPr lang="en-US" sz="1600" b="1" u="none" strike="noStrike" cap="none">
                          <a:solidFill>
                            <a:schemeClr val="accent6"/>
                          </a:solidFill>
                          <a:latin typeface="+mj-lt"/>
                        </a:rPr>
                        <a:t>O</a:t>
                      </a:r>
                      <a:endParaRPr sz="1600">
                        <a:solidFill>
                          <a:schemeClr val="accent6"/>
                        </a:solidFill>
                        <a:latin typeface="+mj-lt"/>
                      </a:endParaRPr>
                    </a:p>
                  </a:txBody>
                  <a:tcPr marL="18300" marR="18300" marT="45725" marB="45725" anchor="ctr"/>
                </a:tc>
                <a:tc>
                  <a:txBody>
                    <a:bodyPr/>
                    <a:lstStyle/>
                    <a:p>
                      <a:pPr marL="0" marR="0" lvl="0" indent="0" algn="l" rtl="0">
                        <a:lnSpc>
                          <a:spcPct val="70000"/>
                        </a:lnSpc>
                        <a:spcBef>
                          <a:spcPts val="0"/>
                        </a:spcBef>
                        <a:spcAft>
                          <a:spcPts val="0"/>
                        </a:spcAft>
                        <a:buNone/>
                      </a:pPr>
                      <a:r>
                        <a:rPr lang="en-US" sz="1600" b="0" i="0" u="none" strike="noStrike" cap="none">
                          <a:solidFill>
                            <a:schemeClr val="accent6"/>
                          </a:solidFill>
                          <a:latin typeface="+mj-lt"/>
                          <a:ea typeface="Arial Narrow"/>
                          <a:cs typeface="Arial Narrow"/>
                          <a:sym typeface="Arial Narrow"/>
                        </a:rPr>
                        <a:t>SAO trace gas</a:t>
                      </a:r>
                      <a:endParaRPr sz="1600">
                        <a:solidFill>
                          <a:schemeClr val="accent6"/>
                        </a:solidFill>
                        <a:latin typeface="+mj-lt"/>
                      </a:endParaRPr>
                    </a:p>
                  </a:txBody>
                  <a:tcPr marL="18300" marR="18300" marT="45725" marB="45725" anchor="ctr"/>
                </a:tc>
                <a:tc vMerge="1">
                  <a:txBody>
                    <a:bodyPr/>
                    <a:lstStyle/>
                    <a:p>
                      <a:endParaRPr lang="en-US"/>
                    </a:p>
                  </a:txBody>
                  <a:tcPr/>
                </a:tc>
                <a:tc>
                  <a:txBody>
                    <a:bodyPr/>
                    <a:lstStyle/>
                    <a:p>
                      <a:pPr marL="0" marR="0" lvl="0" indent="0" algn="l" defTabSz="609585" rtl="0" eaLnBrk="1" fontAlgn="auto" latinLnBrk="0" hangingPunct="1">
                        <a:lnSpc>
                          <a:spcPct val="70000"/>
                        </a:lnSpc>
                        <a:spcBef>
                          <a:spcPts val="0"/>
                        </a:spcBef>
                        <a:spcAft>
                          <a:spcPts val="0"/>
                        </a:spcAft>
                        <a:buClr>
                          <a:schemeClr val="dk1"/>
                        </a:buClr>
                        <a:buSzPts val="1400"/>
                        <a:buFont typeface="Arial Narrow"/>
                        <a:buNone/>
                        <a:tabLst/>
                        <a:defRPr/>
                      </a:pPr>
                      <a:r>
                        <a:rPr lang="en-US" sz="1600" kern="1200" dirty="0">
                          <a:solidFill>
                            <a:schemeClr val="tx1"/>
                          </a:solidFill>
                          <a:latin typeface="+mj-lt"/>
                          <a:ea typeface="+mn-ea"/>
                          <a:cs typeface="+mn-cs"/>
                        </a:rPr>
                        <a:t>GEOS-CF</a:t>
                      </a:r>
                    </a:p>
                  </a:txBody>
                  <a:tcPr marL="18300" marR="18300" marT="45725" marB="45725" anchor="ctr"/>
                </a:tc>
                <a:tc>
                  <a:txBody>
                    <a:bodyPr/>
                    <a:lstStyle/>
                    <a:p>
                      <a:pPr marL="0" marR="0" lvl="0" indent="0" algn="l" rtl="0">
                        <a:lnSpc>
                          <a:spcPct val="70000"/>
                        </a:lnSpc>
                        <a:spcBef>
                          <a:spcPts val="0"/>
                        </a:spcBef>
                        <a:spcAft>
                          <a:spcPts val="0"/>
                        </a:spcAft>
                        <a:buClr>
                          <a:srgbClr val="92D050"/>
                        </a:buClr>
                        <a:buSzPts val="1400"/>
                        <a:buFont typeface="Arial Narrow"/>
                        <a:buNone/>
                      </a:pPr>
                      <a:r>
                        <a:rPr lang="en-US" sz="1600" b="0" i="0" u="none" strike="noStrike" cap="none">
                          <a:solidFill>
                            <a:schemeClr val="accent6"/>
                          </a:solidFill>
                          <a:latin typeface="+mj-lt"/>
                          <a:ea typeface="Arial Narrow"/>
                          <a:cs typeface="Arial Narrow"/>
                          <a:sym typeface="Arial Narrow"/>
                        </a:rPr>
                        <a:t>2.0 x 4.75</a:t>
                      </a:r>
                      <a:endParaRPr sz="1600">
                        <a:solidFill>
                          <a:schemeClr val="accent6"/>
                        </a:solidFill>
                        <a:latin typeface="+mj-lt"/>
                      </a:endParaRPr>
                    </a:p>
                  </a:txBody>
                  <a:tcPr marL="18300" marR="18300" marT="45725" marB="45725" anchor="ctr"/>
                </a:tc>
                <a:tc>
                  <a:txBody>
                    <a:bodyPr/>
                    <a:lstStyle/>
                    <a:p>
                      <a:pPr marL="0" marR="0" lvl="0" indent="0" algn="l" rtl="0">
                        <a:lnSpc>
                          <a:spcPct val="70000"/>
                        </a:lnSpc>
                        <a:spcBef>
                          <a:spcPts val="0"/>
                        </a:spcBef>
                        <a:spcAft>
                          <a:spcPts val="0"/>
                        </a:spcAft>
                        <a:buClr>
                          <a:srgbClr val="92D050"/>
                        </a:buClr>
                        <a:buSzPts val="1400"/>
                        <a:buFont typeface="Arial Narrow"/>
                        <a:buNone/>
                      </a:pPr>
                      <a:r>
                        <a:rPr lang="en-US" sz="1600" b="0" i="0" u="none" strike="noStrike" cap="none">
                          <a:solidFill>
                            <a:schemeClr val="accent6"/>
                          </a:solidFill>
                          <a:latin typeface="+mj-lt"/>
                          <a:ea typeface="Arial Narrow"/>
                          <a:cs typeface="Arial Narrow"/>
                          <a:sym typeface="Arial Narrow"/>
                        </a:rPr>
                        <a:t>Hourly, granule</a:t>
                      </a:r>
                      <a:endParaRPr sz="1600">
                        <a:solidFill>
                          <a:schemeClr val="accent6"/>
                        </a:solidFill>
                        <a:latin typeface="+mj-lt"/>
                      </a:endParaRPr>
                    </a:p>
                  </a:txBody>
                  <a:tcPr marL="18300" marR="18300" marT="45725" marB="45725" anchor="ctr"/>
                </a:tc>
                <a:extLst>
                  <a:ext uri="{0D108BD9-81ED-4DB2-BD59-A6C34878D82A}">
                    <a16:rowId xmlns:a16="http://schemas.microsoft.com/office/drawing/2014/main" val="10010"/>
                  </a:ext>
                </a:extLst>
              </a:tr>
              <a:tr h="249054">
                <a:tc>
                  <a:txBody>
                    <a:bodyPr/>
                    <a:lstStyle/>
                    <a:p>
                      <a:pPr marL="0" marR="0" lvl="0" indent="0" algn="l" rtl="0">
                        <a:lnSpc>
                          <a:spcPct val="70000"/>
                        </a:lnSpc>
                        <a:spcBef>
                          <a:spcPts val="0"/>
                        </a:spcBef>
                        <a:spcAft>
                          <a:spcPts val="0"/>
                        </a:spcAft>
                        <a:buNone/>
                      </a:pPr>
                      <a:endParaRPr sz="1600" b="1" u="none" strike="noStrike" cap="none">
                        <a:latin typeface="+mj-lt"/>
                      </a:endParaRPr>
                    </a:p>
                  </a:txBody>
                  <a:tcPr marL="18300" marR="18300" marT="45725" marB="45725" anchor="ctr"/>
                </a:tc>
                <a:tc>
                  <a:txBody>
                    <a:bodyPr/>
                    <a:lstStyle/>
                    <a:p>
                      <a:pPr marL="0" marR="0" lvl="0" indent="0" algn="l" rtl="0">
                        <a:lnSpc>
                          <a:spcPct val="70000"/>
                        </a:lnSpc>
                        <a:spcBef>
                          <a:spcPts val="0"/>
                        </a:spcBef>
                        <a:spcAft>
                          <a:spcPts val="0"/>
                        </a:spcAft>
                        <a:buNone/>
                      </a:pPr>
                      <a:r>
                        <a:rPr lang="en-US" sz="1600" b="1" u="none" strike="noStrike" cap="none" dirty="0" err="1">
                          <a:solidFill>
                            <a:schemeClr val="accent6"/>
                          </a:solidFill>
                          <a:latin typeface="+mj-lt"/>
                        </a:rPr>
                        <a:t>BrO</a:t>
                      </a:r>
                      <a:endParaRPr sz="1600" b="1" u="none" strike="noStrike" cap="none" dirty="0">
                        <a:solidFill>
                          <a:schemeClr val="accent6"/>
                        </a:solidFill>
                        <a:latin typeface="+mj-lt"/>
                      </a:endParaRPr>
                    </a:p>
                  </a:txBody>
                  <a:tcPr marL="18300" marR="18300" marT="45725" marB="45725" anchor="ctr"/>
                </a:tc>
                <a:tc>
                  <a:txBody>
                    <a:bodyPr/>
                    <a:lstStyle/>
                    <a:p>
                      <a:pPr marL="0" marR="0" lvl="0" indent="0" algn="l" rtl="0">
                        <a:lnSpc>
                          <a:spcPct val="70000"/>
                        </a:lnSpc>
                        <a:spcBef>
                          <a:spcPts val="0"/>
                        </a:spcBef>
                        <a:spcAft>
                          <a:spcPts val="0"/>
                        </a:spcAft>
                        <a:buNone/>
                      </a:pPr>
                      <a:r>
                        <a:rPr lang="en-US" sz="1600" b="0" i="0" u="none" strike="noStrike" cap="none" dirty="0">
                          <a:solidFill>
                            <a:schemeClr val="accent6"/>
                          </a:solidFill>
                          <a:latin typeface="+mj-lt"/>
                          <a:ea typeface="Arial Narrow"/>
                          <a:cs typeface="Arial Narrow"/>
                          <a:sym typeface="Arial Narrow"/>
                        </a:rPr>
                        <a:t>SAO trace gas</a:t>
                      </a:r>
                      <a:endParaRPr sz="1600" dirty="0">
                        <a:solidFill>
                          <a:schemeClr val="accent6"/>
                        </a:solidFill>
                        <a:latin typeface="+mj-lt"/>
                      </a:endParaRPr>
                    </a:p>
                  </a:txBody>
                  <a:tcPr marL="18300" marR="18300" marT="45725" marB="45725" anchor="ctr"/>
                </a:tc>
                <a:tc vMerge="1">
                  <a:txBody>
                    <a:bodyPr/>
                    <a:lstStyle/>
                    <a:p>
                      <a:endParaRPr lang="en-US"/>
                    </a:p>
                  </a:txBody>
                  <a:tcPr/>
                </a:tc>
                <a:tc>
                  <a:txBody>
                    <a:bodyPr/>
                    <a:lstStyle/>
                    <a:p>
                      <a:pPr marL="0" marR="0" lvl="0" indent="0" algn="l" defTabSz="609585" rtl="0" eaLnBrk="1" fontAlgn="auto" latinLnBrk="0" hangingPunct="1">
                        <a:lnSpc>
                          <a:spcPct val="70000"/>
                        </a:lnSpc>
                        <a:spcBef>
                          <a:spcPts val="0"/>
                        </a:spcBef>
                        <a:spcAft>
                          <a:spcPts val="0"/>
                        </a:spcAft>
                        <a:buClr>
                          <a:schemeClr val="dk1"/>
                        </a:buClr>
                        <a:buSzPts val="1400"/>
                        <a:buFont typeface="Arial Narrow"/>
                        <a:buNone/>
                        <a:tabLst/>
                        <a:defRPr/>
                      </a:pPr>
                      <a:r>
                        <a:rPr lang="en-US" sz="1600" kern="1200" dirty="0">
                          <a:solidFill>
                            <a:schemeClr val="tx1"/>
                          </a:solidFill>
                          <a:latin typeface="+mj-lt"/>
                          <a:ea typeface="+mn-ea"/>
                          <a:cs typeface="+mn-cs"/>
                        </a:rPr>
                        <a:t>GEOS-CF</a:t>
                      </a:r>
                      <a:endParaRPr sz="1600" kern="1200" dirty="0">
                        <a:solidFill>
                          <a:schemeClr val="tx1"/>
                        </a:solidFill>
                        <a:latin typeface="+mj-lt"/>
                        <a:ea typeface="+mn-ea"/>
                        <a:cs typeface="+mn-cs"/>
                      </a:endParaRPr>
                    </a:p>
                  </a:txBody>
                  <a:tcPr marL="18300" marR="18300" marT="45725" marB="45725" anchor="ctr"/>
                </a:tc>
                <a:tc>
                  <a:txBody>
                    <a:bodyPr/>
                    <a:lstStyle/>
                    <a:p>
                      <a:pPr marL="0" marR="0" lvl="0" indent="0" algn="l" rtl="0">
                        <a:lnSpc>
                          <a:spcPct val="70000"/>
                        </a:lnSpc>
                        <a:spcBef>
                          <a:spcPts val="0"/>
                        </a:spcBef>
                        <a:spcAft>
                          <a:spcPts val="0"/>
                        </a:spcAft>
                        <a:buClr>
                          <a:srgbClr val="92D050"/>
                        </a:buClr>
                        <a:buSzPts val="1400"/>
                        <a:buFont typeface="Arial Narrow"/>
                        <a:buNone/>
                      </a:pPr>
                      <a:r>
                        <a:rPr lang="en-US" sz="1600" b="0" i="0" u="none" strike="noStrike" cap="none" dirty="0">
                          <a:solidFill>
                            <a:schemeClr val="accent6"/>
                          </a:solidFill>
                          <a:latin typeface="+mj-lt"/>
                          <a:ea typeface="Arial Narrow"/>
                          <a:cs typeface="Arial Narrow"/>
                          <a:sym typeface="Arial Narrow"/>
                        </a:rPr>
                        <a:t>2.0 x 4.75</a:t>
                      </a:r>
                      <a:endParaRPr sz="1600" dirty="0">
                        <a:solidFill>
                          <a:schemeClr val="accent6"/>
                        </a:solidFill>
                        <a:latin typeface="+mj-lt"/>
                      </a:endParaRPr>
                    </a:p>
                  </a:txBody>
                  <a:tcPr marL="18300" marR="18300" marT="45725" marB="45725" anchor="ctr"/>
                </a:tc>
                <a:tc>
                  <a:txBody>
                    <a:bodyPr/>
                    <a:lstStyle/>
                    <a:p>
                      <a:pPr marL="0" marR="0" lvl="0" indent="0" algn="l" rtl="0">
                        <a:lnSpc>
                          <a:spcPct val="70000"/>
                        </a:lnSpc>
                        <a:spcBef>
                          <a:spcPts val="0"/>
                        </a:spcBef>
                        <a:spcAft>
                          <a:spcPts val="0"/>
                        </a:spcAft>
                        <a:buClr>
                          <a:srgbClr val="92D050"/>
                        </a:buClr>
                        <a:buSzPts val="1400"/>
                        <a:buFont typeface="Arial Narrow"/>
                        <a:buNone/>
                      </a:pPr>
                      <a:r>
                        <a:rPr lang="en-US" sz="1600" b="0" i="0" u="none" strike="noStrike" cap="none" dirty="0">
                          <a:solidFill>
                            <a:schemeClr val="accent6"/>
                          </a:solidFill>
                          <a:latin typeface="+mj-lt"/>
                          <a:ea typeface="Arial Narrow"/>
                          <a:cs typeface="Arial Narrow"/>
                          <a:sym typeface="Arial Narrow"/>
                        </a:rPr>
                        <a:t>Hourly, granule</a:t>
                      </a:r>
                      <a:endParaRPr sz="1600" dirty="0">
                        <a:solidFill>
                          <a:schemeClr val="accent6"/>
                        </a:solidFill>
                        <a:latin typeface="+mj-lt"/>
                      </a:endParaRPr>
                    </a:p>
                  </a:txBody>
                  <a:tcPr marL="18300" marR="18300" marT="45725" marB="45725" anchor="ctr"/>
                </a:tc>
                <a:extLst>
                  <a:ext uri="{0D108BD9-81ED-4DB2-BD59-A6C34878D82A}">
                    <a16:rowId xmlns:a16="http://schemas.microsoft.com/office/drawing/2014/main" val="10011"/>
                  </a:ext>
                </a:extLst>
              </a:tr>
              <a:tr h="0">
                <a:tc>
                  <a:txBody>
                    <a:bodyPr/>
                    <a:lstStyle/>
                    <a:p>
                      <a:pPr marL="0" marR="0" lvl="0" indent="0" algn="l" rtl="0">
                        <a:lnSpc>
                          <a:spcPct val="70000"/>
                        </a:lnSpc>
                        <a:spcBef>
                          <a:spcPts val="0"/>
                        </a:spcBef>
                        <a:spcAft>
                          <a:spcPts val="0"/>
                        </a:spcAft>
                        <a:buNone/>
                      </a:pPr>
                      <a:endParaRPr sz="1600" b="1" u="none" strike="noStrike" cap="none">
                        <a:solidFill>
                          <a:srgbClr val="E36C09"/>
                        </a:solidFill>
                        <a:latin typeface="+mj-lt"/>
                      </a:endParaRPr>
                    </a:p>
                  </a:txBody>
                  <a:tcPr marL="18300" marR="18300" marT="45725" marB="45725" anchor="ctr"/>
                </a:tc>
                <a:tc>
                  <a:txBody>
                    <a:bodyPr/>
                    <a:lstStyle/>
                    <a:p>
                      <a:pPr marL="0" marR="0" lvl="0" indent="0" algn="l" rtl="0">
                        <a:lnSpc>
                          <a:spcPct val="70000"/>
                        </a:lnSpc>
                        <a:spcBef>
                          <a:spcPts val="0"/>
                        </a:spcBef>
                        <a:spcAft>
                          <a:spcPts val="0"/>
                        </a:spcAft>
                        <a:buNone/>
                      </a:pPr>
                      <a:r>
                        <a:rPr lang="en-US" sz="1600" b="1" u="none" strike="noStrike" cap="none" dirty="0">
                          <a:solidFill>
                            <a:schemeClr val="accent6"/>
                          </a:solidFill>
                          <a:latin typeface="+mj-lt"/>
                        </a:rPr>
                        <a:t>Aerosol</a:t>
                      </a:r>
                      <a:r>
                        <a:rPr lang="en-US" sz="1600" b="0" u="none" strike="noStrike" cap="none" dirty="0">
                          <a:solidFill>
                            <a:schemeClr val="accent6"/>
                          </a:solidFill>
                          <a:latin typeface="+mj-lt"/>
                        </a:rPr>
                        <a:t> </a:t>
                      </a:r>
                      <a:r>
                        <a:rPr lang="en-US" sz="1600" b="1" u="none" strike="noStrike" cap="none" baseline="30000" dirty="0">
                          <a:solidFill>
                            <a:srgbClr val="00B050"/>
                          </a:solidFill>
                          <a:latin typeface="+mj-lt"/>
                        </a:rPr>
                        <a:t>NOAA NRT</a:t>
                      </a:r>
                      <a:endParaRPr sz="1600" b="1" u="none" strike="noStrike" cap="none" dirty="0">
                        <a:solidFill>
                          <a:srgbClr val="00B050"/>
                        </a:solidFill>
                        <a:latin typeface="+mj-lt"/>
                      </a:endParaRPr>
                    </a:p>
                  </a:txBody>
                  <a:tcPr marL="18300" marR="18300" marT="45725" marB="45725" anchor="ctr"/>
                </a:tc>
                <a:tc>
                  <a:txBody>
                    <a:bodyPr/>
                    <a:lstStyle/>
                    <a:p>
                      <a:pPr marL="0" marR="0" lvl="0" indent="0" algn="l" rtl="0">
                        <a:lnSpc>
                          <a:spcPct val="70000"/>
                        </a:lnSpc>
                        <a:spcBef>
                          <a:spcPts val="0"/>
                        </a:spcBef>
                        <a:spcAft>
                          <a:spcPts val="0"/>
                        </a:spcAft>
                        <a:buNone/>
                      </a:pPr>
                      <a:r>
                        <a:rPr lang="en-US" sz="1600" b="0" i="0" u="none" strike="noStrike" cap="none" dirty="0">
                          <a:solidFill>
                            <a:schemeClr val="accent6"/>
                          </a:solidFill>
                          <a:latin typeface="+mj-lt"/>
                          <a:ea typeface="Arial Narrow"/>
                          <a:cs typeface="Arial Narrow"/>
                          <a:sym typeface="Arial Narrow"/>
                        </a:rPr>
                        <a:t>OMAERUV/UI AOCH</a:t>
                      </a:r>
                      <a:endParaRPr sz="1600" b="0" dirty="0">
                        <a:solidFill>
                          <a:schemeClr val="accent6"/>
                        </a:solidFill>
                        <a:latin typeface="+mj-lt"/>
                      </a:endParaRPr>
                    </a:p>
                  </a:txBody>
                  <a:tcPr marL="18300" marR="18300" marT="45725" marB="45725" anchor="ctr"/>
                </a:tc>
                <a:tc>
                  <a:txBody>
                    <a:bodyPr/>
                    <a:lstStyle/>
                    <a:p>
                      <a:pPr marL="0" marR="0" lvl="0" indent="0" algn="l" rtl="0">
                        <a:lnSpc>
                          <a:spcPct val="70000"/>
                        </a:lnSpc>
                        <a:spcBef>
                          <a:spcPts val="0"/>
                        </a:spcBef>
                        <a:spcAft>
                          <a:spcPts val="0"/>
                        </a:spcAft>
                        <a:buNone/>
                      </a:pPr>
                      <a:r>
                        <a:rPr lang="en-US" sz="1600" b="0" i="0" u="none" strike="noStrike" cap="none">
                          <a:solidFill>
                            <a:schemeClr val="accent6"/>
                          </a:solidFill>
                          <a:latin typeface="+mj-lt"/>
                          <a:ea typeface="Arial Narrow"/>
                          <a:cs typeface="Arial Narrow"/>
                          <a:sym typeface="Arial Narrow"/>
                        </a:rPr>
                        <a:t>AAI, UVAOD, UVSSA, AOCH, VISAOD</a:t>
                      </a:r>
                      <a:endParaRPr sz="1600" b="0">
                        <a:solidFill>
                          <a:schemeClr val="accent6"/>
                        </a:solidFill>
                        <a:latin typeface="+mj-lt"/>
                      </a:endParaRPr>
                    </a:p>
                  </a:txBody>
                  <a:tcPr marL="18300" marR="18300" marT="45725" marB="45725" anchor="ctr"/>
                </a:tc>
                <a:tc>
                  <a:txBody>
                    <a:bodyPr/>
                    <a:lstStyle/>
                    <a:p>
                      <a:pPr marL="0" marR="0" lvl="0" indent="0" algn="l" rtl="0">
                        <a:lnSpc>
                          <a:spcPct val="70000"/>
                        </a:lnSpc>
                        <a:spcBef>
                          <a:spcPts val="0"/>
                        </a:spcBef>
                        <a:spcAft>
                          <a:spcPts val="0"/>
                        </a:spcAft>
                        <a:buClr>
                          <a:srgbClr val="E36C09"/>
                        </a:buClr>
                        <a:buSzPts val="1400"/>
                        <a:buFont typeface="Arial Narrow"/>
                        <a:buNone/>
                      </a:pPr>
                      <a:endParaRPr sz="1600" b="0" dirty="0">
                        <a:solidFill>
                          <a:schemeClr val="accent6"/>
                        </a:solidFill>
                        <a:latin typeface="+mj-lt"/>
                      </a:endParaRPr>
                    </a:p>
                  </a:txBody>
                  <a:tcPr marL="18300" marR="18300" marT="45725" marB="45725" anchor="ctr"/>
                </a:tc>
                <a:tc>
                  <a:txBody>
                    <a:bodyPr/>
                    <a:lstStyle/>
                    <a:p>
                      <a:pPr marL="0" marR="0" lvl="0" indent="0" algn="l" rtl="0">
                        <a:lnSpc>
                          <a:spcPct val="70000"/>
                        </a:lnSpc>
                        <a:spcBef>
                          <a:spcPts val="0"/>
                        </a:spcBef>
                        <a:spcAft>
                          <a:spcPts val="0"/>
                        </a:spcAft>
                        <a:buClr>
                          <a:srgbClr val="E36C09"/>
                        </a:buClr>
                        <a:buSzPts val="1400"/>
                        <a:buFont typeface="Arial Narrow"/>
                        <a:buNone/>
                      </a:pPr>
                      <a:r>
                        <a:rPr lang="en-US" sz="1600" b="0" i="0" u="none" strike="noStrike" cap="none">
                          <a:solidFill>
                            <a:schemeClr val="accent6"/>
                          </a:solidFill>
                          <a:latin typeface="+mj-lt"/>
                          <a:ea typeface="Arial Narrow"/>
                          <a:cs typeface="Arial Narrow"/>
                          <a:sym typeface="Arial Narrow"/>
                        </a:rPr>
                        <a:t>8.0 x 4.75</a:t>
                      </a:r>
                      <a:endParaRPr sz="1600" b="0">
                        <a:solidFill>
                          <a:schemeClr val="accent6"/>
                        </a:solidFill>
                        <a:latin typeface="+mj-lt"/>
                      </a:endParaRPr>
                    </a:p>
                  </a:txBody>
                  <a:tcPr marL="18300" marR="18300" marT="45725" marB="45725" anchor="ctr"/>
                </a:tc>
                <a:tc>
                  <a:txBody>
                    <a:bodyPr/>
                    <a:lstStyle/>
                    <a:p>
                      <a:pPr marL="0" marR="0" lvl="0" indent="0" algn="l" rtl="0">
                        <a:lnSpc>
                          <a:spcPct val="70000"/>
                        </a:lnSpc>
                        <a:spcBef>
                          <a:spcPts val="0"/>
                        </a:spcBef>
                        <a:spcAft>
                          <a:spcPts val="0"/>
                        </a:spcAft>
                        <a:buClr>
                          <a:srgbClr val="E36C09"/>
                        </a:buClr>
                        <a:buSzPts val="1400"/>
                        <a:buFont typeface="Arial Narrow"/>
                        <a:buNone/>
                      </a:pPr>
                      <a:r>
                        <a:rPr lang="en-US" sz="1600" b="0" i="0" u="none" strike="noStrike" cap="none" dirty="0">
                          <a:solidFill>
                            <a:schemeClr val="accent6"/>
                          </a:solidFill>
                          <a:latin typeface="+mj-lt"/>
                          <a:ea typeface="Arial Narrow"/>
                          <a:cs typeface="Arial Narrow"/>
                          <a:sym typeface="Arial Narrow"/>
                        </a:rPr>
                        <a:t>Hourly, granule</a:t>
                      </a:r>
                      <a:endParaRPr sz="1600" b="0" dirty="0">
                        <a:solidFill>
                          <a:schemeClr val="accent6"/>
                        </a:solidFill>
                        <a:latin typeface="+mj-lt"/>
                      </a:endParaRPr>
                    </a:p>
                  </a:txBody>
                  <a:tcPr marL="18300" marR="18300" marT="45725" marB="45725" anchor="ctr"/>
                </a:tc>
                <a:extLst>
                  <a:ext uri="{0D108BD9-81ED-4DB2-BD59-A6C34878D82A}">
                    <a16:rowId xmlns:a16="http://schemas.microsoft.com/office/drawing/2014/main" val="10012"/>
                  </a:ext>
                </a:extLst>
              </a:tr>
              <a:tr h="271735">
                <a:tc>
                  <a:txBody>
                    <a:bodyPr/>
                    <a:lstStyle/>
                    <a:p>
                      <a:pPr marL="0" marR="0" lvl="0" indent="0" algn="l" rtl="0">
                        <a:lnSpc>
                          <a:spcPct val="70000"/>
                        </a:lnSpc>
                        <a:spcBef>
                          <a:spcPts val="0"/>
                        </a:spcBef>
                        <a:spcAft>
                          <a:spcPts val="0"/>
                        </a:spcAft>
                        <a:buNone/>
                      </a:pPr>
                      <a:endParaRPr sz="1600" b="1" u="none" strike="noStrike" cap="none">
                        <a:solidFill>
                          <a:srgbClr val="E36C09"/>
                        </a:solidFill>
                        <a:latin typeface="+mj-lt"/>
                      </a:endParaRPr>
                    </a:p>
                  </a:txBody>
                  <a:tcPr marL="18300" marR="18300" marT="45725" marB="45725" anchor="ctr"/>
                </a:tc>
                <a:tc>
                  <a:txBody>
                    <a:bodyPr/>
                    <a:lstStyle/>
                    <a:p>
                      <a:pPr marL="0" marR="0" lvl="0" indent="0" algn="l" defTabSz="609585" rtl="0" eaLnBrk="1" fontAlgn="auto" latinLnBrk="0" hangingPunct="1">
                        <a:lnSpc>
                          <a:spcPct val="70000"/>
                        </a:lnSpc>
                        <a:spcBef>
                          <a:spcPts val="0"/>
                        </a:spcBef>
                        <a:spcAft>
                          <a:spcPts val="0"/>
                        </a:spcAft>
                        <a:buClrTx/>
                        <a:buSzTx/>
                        <a:buFontTx/>
                        <a:buNone/>
                        <a:tabLst/>
                        <a:defRPr/>
                      </a:pPr>
                      <a:r>
                        <a:rPr lang="en-US" sz="1600" b="1" u="none" strike="noStrike" kern="1200" cap="none" dirty="0">
                          <a:solidFill>
                            <a:schemeClr val="accent6"/>
                          </a:solidFill>
                          <a:latin typeface="+mj-lt"/>
                          <a:ea typeface="+mn-ea"/>
                          <a:cs typeface="+mn-cs"/>
                        </a:rPr>
                        <a:t>SO</a:t>
                      </a:r>
                      <a:r>
                        <a:rPr lang="en-US" sz="1600" b="1" u="none" strike="noStrike" kern="1200" cap="none" baseline="-25000" dirty="0">
                          <a:solidFill>
                            <a:schemeClr val="accent6"/>
                          </a:solidFill>
                          <a:latin typeface="+mj-lt"/>
                          <a:ea typeface="+mn-ea"/>
                          <a:cs typeface="+mn-cs"/>
                        </a:rPr>
                        <a:t>2</a:t>
                      </a:r>
                      <a:r>
                        <a:rPr lang="en-US" sz="1600" b="1" u="none" strike="noStrike" cap="none" baseline="0" dirty="0">
                          <a:solidFill>
                            <a:srgbClr val="E36C09"/>
                          </a:solidFill>
                          <a:latin typeface="+mj-lt"/>
                        </a:rPr>
                        <a:t> </a:t>
                      </a:r>
                      <a:r>
                        <a:rPr lang="en-US" sz="1600" b="1" u="none" strike="noStrike" kern="1200" cap="none" baseline="30000" dirty="0">
                          <a:solidFill>
                            <a:schemeClr val="accent6"/>
                          </a:solidFill>
                          <a:latin typeface="+mn-lt"/>
                          <a:ea typeface="+mn-ea"/>
                          <a:cs typeface="+mn-cs"/>
                        </a:rPr>
                        <a:t>NRT</a:t>
                      </a:r>
                      <a:endParaRPr lang="en-US" sz="1600" b="1" u="none" strike="noStrike" kern="1200" cap="none" dirty="0">
                        <a:solidFill>
                          <a:schemeClr val="accent6"/>
                        </a:solidFill>
                        <a:latin typeface="+mn-lt"/>
                        <a:ea typeface="+mn-ea"/>
                        <a:cs typeface="+mn-cs"/>
                      </a:endParaRPr>
                    </a:p>
                  </a:txBody>
                  <a:tcPr marL="18300" marR="18300" marT="45725" marB="45725" anchor="ctr"/>
                </a:tc>
                <a:tc>
                  <a:txBody>
                    <a:bodyPr/>
                    <a:lstStyle/>
                    <a:p>
                      <a:pPr marL="0" marR="0" lvl="0" indent="0" algn="l" defTabSz="609585" rtl="0" eaLnBrk="1" latinLnBrk="0" hangingPunct="1">
                        <a:lnSpc>
                          <a:spcPct val="70000"/>
                        </a:lnSpc>
                        <a:spcBef>
                          <a:spcPts val="0"/>
                        </a:spcBef>
                        <a:spcAft>
                          <a:spcPts val="0"/>
                        </a:spcAft>
                        <a:buClr>
                          <a:srgbClr val="E36C09"/>
                        </a:buClr>
                        <a:buSzPts val="1400"/>
                        <a:buFont typeface="Arial Narrow"/>
                        <a:buNone/>
                      </a:pPr>
                      <a:r>
                        <a:rPr lang="en-US" sz="1600" b="0" i="0" u="none" strike="noStrike" kern="1200" cap="none" dirty="0">
                          <a:solidFill>
                            <a:schemeClr val="accent6"/>
                          </a:solidFill>
                          <a:latin typeface="+mj-lt"/>
                          <a:ea typeface="Arial Narrow"/>
                          <a:cs typeface="Arial Narrow"/>
                          <a:sym typeface="Arial Narrow"/>
                        </a:rPr>
                        <a:t>OMSO2 PCA</a:t>
                      </a:r>
                      <a:endParaRPr sz="1600" b="0" i="0" u="none" strike="noStrike" kern="1200" cap="none" dirty="0">
                        <a:solidFill>
                          <a:schemeClr val="accent6"/>
                        </a:solidFill>
                        <a:latin typeface="+mj-lt"/>
                        <a:cs typeface="Arial Narrow"/>
                      </a:endParaRPr>
                    </a:p>
                  </a:txBody>
                  <a:tcPr marL="18300" marR="18300" marT="45725" marB="45725" anchor="ctr"/>
                </a:tc>
                <a:tc>
                  <a:txBody>
                    <a:bodyPr/>
                    <a:lstStyle/>
                    <a:p>
                      <a:pPr marL="0" marR="0" lvl="0" indent="0" algn="l" defTabSz="609585" rtl="0" eaLnBrk="1" latinLnBrk="0" hangingPunct="1">
                        <a:lnSpc>
                          <a:spcPct val="70000"/>
                        </a:lnSpc>
                        <a:spcBef>
                          <a:spcPts val="0"/>
                        </a:spcBef>
                        <a:spcAft>
                          <a:spcPts val="0"/>
                        </a:spcAft>
                        <a:buClr>
                          <a:srgbClr val="E36C09"/>
                        </a:buClr>
                        <a:buSzPts val="1400"/>
                        <a:buFont typeface="Arial Narrow"/>
                        <a:buNone/>
                      </a:pPr>
                      <a:r>
                        <a:rPr lang="en-US" sz="1600" b="0" i="0" u="none" strike="noStrike" kern="1200" cap="none" dirty="0">
                          <a:solidFill>
                            <a:schemeClr val="accent6"/>
                          </a:solidFill>
                          <a:latin typeface="+mj-lt"/>
                          <a:ea typeface="Arial Narrow"/>
                          <a:cs typeface="Arial Narrow"/>
                          <a:sym typeface="Arial Narrow"/>
                        </a:rPr>
                        <a:t>SCD, VCD (PBL,TRL,TRM,TRU,STL)</a:t>
                      </a:r>
                      <a:endParaRPr sz="1600" b="0" i="0" u="none" strike="noStrike" kern="1200" cap="none" dirty="0">
                        <a:solidFill>
                          <a:schemeClr val="accent6"/>
                        </a:solidFill>
                        <a:latin typeface="+mj-lt"/>
                        <a:cs typeface="Arial Narrow"/>
                      </a:endParaRPr>
                    </a:p>
                  </a:txBody>
                  <a:tcPr marL="18300" marR="18300" marT="45725" marB="45725" anchor="ctr"/>
                </a:tc>
                <a:tc>
                  <a:txBody>
                    <a:bodyPr/>
                    <a:lstStyle/>
                    <a:p>
                      <a:pPr marL="0" marR="0" lvl="0" indent="0" algn="l" rtl="0">
                        <a:lnSpc>
                          <a:spcPct val="70000"/>
                        </a:lnSpc>
                        <a:spcBef>
                          <a:spcPts val="0"/>
                        </a:spcBef>
                        <a:spcAft>
                          <a:spcPts val="0"/>
                        </a:spcAft>
                        <a:buClr>
                          <a:srgbClr val="E36C09"/>
                        </a:buClr>
                        <a:buSzPts val="1400"/>
                        <a:buFont typeface="Arial Narrow"/>
                        <a:buNone/>
                      </a:pPr>
                      <a:endParaRPr sz="1600" dirty="0">
                        <a:latin typeface="+mj-lt"/>
                      </a:endParaRPr>
                    </a:p>
                  </a:txBody>
                  <a:tcPr marL="18300" marR="18300" marT="45725" marB="45725" anchor="ctr"/>
                </a:tc>
                <a:tc>
                  <a:txBody>
                    <a:bodyPr/>
                    <a:lstStyle/>
                    <a:p>
                      <a:pPr marL="0" marR="0" lvl="0" indent="0" algn="l" defTabSz="609585" rtl="0" eaLnBrk="1" latinLnBrk="0" hangingPunct="1">
                        <a:lnSpc>
                          <a:spcPct val="70000"/>
                        </a:lnSpc>
                        <a:spcBef>
                          <a:spcPts val="0"/>
                        </a:spcBef>
                        <a:spcAft>
                          <a:spcPts val="0"/>
                        </a:spcAft>
                        <a:buClr>
                          <a:srgbClr val="E36C09"/>
                        </a:buClr>
                        <a:buSzPts val="1400"/>
                        <a:buFont typeface="Arial Narrow"/>
                        <a:buNone/>
                      </a:pPr>
                      <a:r>
                        <a:rPr lang="en-US" sz="1600" b="0" i="0" u="none" strike="noStrike" kern="1200" cap="none" dirty="0">
                          <a:solidFill>
                            <a:schemeClr val="accent6"/>
                          </a:solidFill>
                          <a:latin typeface="+mj-lt"/>
                          <a:ea typeface="Arial Narrow"/>
                          <a:cs typeface="Arial Narrow"/>
                          <a:sym typeface="Arial Narrow"/>
                        </a:rPr>
                        <a:t>2.0 x 4.75</a:t>
                      </a:r>
                      <a:endParaRPr sz="1600" b="0" i="0" u="none" strike="noStrike" kern="1200" cap="none" dirty="0">
                        <a:solidFill>
                          <a:schemeClr val="accent6"/>
                        </a:solidFill>
                        <a:latin typeface="+mj-lt"/>
                        <a:cs typeface="Arial Narrow"/>
                      </a:endParaRPr>
                    </a:p>
                  </a:txBody>
                  <a:tcPr marL="18300" marR="18300" marT="45725" marB="45725" anchor="ctr"/>
                </a:tc>
                <a:tc>
                  <a:txBody>
                    <a:bodyPr/>
                    <a:lstStyle/>
                    <a:p>
                      <a:pPr marL="0" marR="0" lvl="0" indent="0" algn="l" defTabSz="609585" rtl="0" eaLnBrk="1" latinLnBrk="0" hangingPunct="1">
                        <a:lnSpc>
                          <a:spcPct val="70000"/>
                        </a:lnSpc>
                        <a:spcBef>
                          <a:spcPts val="0"/>
                        </a:spcBef>
                        <a:spcAft>
                          <a:spcPts val="0"/>
                        </a:spcAft>
                        <a:buClr>
                          <a:srgbClr val="E36C09"/>
                        </a:buClr>
                        <a:buSzPts val="1400"/>
                        <a:buFont typeface="Arial Narrow"/>
                        <a:buNone/>
                      </a:pPr>
                      <a:r>
                        <a:rPr lang="en-US" sz="1600" b="0" i="0" u="none" strike="noStrike" kern="1200" cap="none" dirty="0">
                          <a:solidFill>
                            <a:schemeClr val="accent6"/>
                          </a:solidFill>
                          <a:latin typeface="+mj-lt"/>
                          <a:ea typeface="Arial Narrow"/>
                          <a:cs typeface="Arial Narrow"/>
                          <a:sym typeface="Arial Narrow"/>
                        </a:rPr>
                        <a:t>Hourly, granule</a:t>
                      </a:r>
                      <a:endParaRPr sz="1600" b="0" i="0" u="none" strike="noStrike" kern="1200" cap="none" dirty="0">
                        <a:solidFill>
                          <a:schemeClr val="accent6"/>
                        </a:solidFill>
                        <a:latin typeface="+mj-lt"/>
                        <a:cs typeface="Arial Narrow"/>
                      </a:endParaRPr>
                    </a:p>
                  </a:txBody>
                  <a:tcPr marL="18300" marR="18300" marT="45725" marB="45725" anchor="ctr"/>
                </a:tc>
                <a:extLst>
                  <a:ext uri="{0D108BD9-81ED-4DB2-BD59-A6C34878D82A}">
                    <a16:rowId xmlns:a16="http://schemas.microsoft.com/office/drawing/2014/main" val="10013"/>
                  </a:ext>
                </a:extLst>
              </a:tr>
              <a:tr h="249054">
                <a:tc>
                  <a:txBody>
                    <a:bodyPr/>
                    <a:lstStyle/>
                    <a:p>
                      <a:pPr marL="0" marR="0" lvl="0" indent="0" algn="l" rtl="0">
                        <a:lnSpc>
                          <a:spcPct val="70000"/>
                        </a:lnSpc>
                        <a:spcBef>
                          <a:spcPts val="0"/>
                        </a:spcBef>
                        <a:spcAft>
                          <a:spcPts val="0"/>
                        </a:spcAft>
                        <a:buNone/>
                      </a:pPr>
                      <a:endParaRPr sz="1600" dirty="0">
                        <a:solidFill>
                          <a:schemeClr val="accent6"/>
                        </a:solidFill>
                        <a:latin typeface="+mj-lt"/>
                      </a:endParaRPr>
                    </a:p>
                  </a:txBody>
                  <a:tcPr marL="18300" marR="18300" marT="45725" marB="45725" anchor="ctr"/>
                </a:tc>
                <a:tc>
                  <a:txBody>
                    <a:bodyPr/>
                    <a:lstStyle/>
                    <a:p>
                      <a:pPr marL="0" marR="0" lvl="0" indent="0" algn="l" rtl="0">
                        <a:lnSpc>
                          <a:spcPct val="70000"/>
                        </a:lnSpc>
                        <a:spcBef>
                          <a:spcPts val="0"/>
                        </a:spcBef>
                        <a:spcAft>
                          <a:spcPts val="0"/>
                        </a:spcAft>
                        <a:buNone/>
                      </a:pPr>
                      <a:r>
                        <a:rPr lang="en-US" sz="1600" b="1" u="none" strike="noStrike" cap="none" dirty="0">
                          <a:solidFill>
                            <a:schemeClr val="accent6"/>
                          </a:solidFill>
                          <a:latin typeface="+mj-lt"/>
                        </a:rPr>
                        <a:t>UVB</a:t>
                      </a:r>
                      <a:endParaRPr sz="1600" dirty="0">
                        <a:solidFill>
                          <a:schemeClr val="accent6"/>
                        </a:solidFill>
                        <a:latin typeface="+mj-lt"/>
                      </a:endParaRPr>
                    </a:p>
                  </a:txBody>
                  <a:tcPr marL="18300" marR="18300" marT="45725" marB="45725" anchor="ctr"/>
                </a:tc>
                <a:tc>
                  <a:txBody>
                    <a:bodyPr/>
                    <a:lstStyle/>
                    <a:p>
                      <a:pPr marL="0" marR="0" lvl="0" indent="0" algn="l" rtl="0">
                        <a:lnSpc>
                          <a:spcPct val="70000"/>
                        </a:lnSpc>
                        <a:spcBef>
                          <a:spcPts val="0"/>
                        </a:spcBef>
                        <a:spcAft>
                          <a:spcPts val="0"/>
                        </a:spcAft>
                        <a:buNone/>
                      </a:pPr>
                      <a:r>
                        <a:rPr lang="en-US" sz="1600" b="0" i="0" u="none" strike="noStrike" cap="none">
                          <a:solidFill>
                            <a:schemeClr val="accent6"/>
                          </a:solidFill>
                          <a:latin typeface="+mj-lt"/>
                          <a:ea typeface="Arial Narrow"/>
                          <a:cs typeface="Arial Narrow"/>
                          <a:sym typeface="Arial Narrow"/>
                        </a:rPr>
                        <a:t>GEMS/GSFC UVB</a:t>
                      </a:r>
                      <a:endParaRPr sz="1600">
                        <a:solidFill>
                          <a:schemeClr val="accent6"/>
                        </a:solidFill>
                        <a:latin typeface="+mj-lt"/>
                      </a:endParaRPr>
                    </a:p>
                  </a:txBody>
                  <a:tcPr marL="18300" marR="18300" marT="45725" marB="45725" anchor="ctr"/>
                </a:tc>
                <a:tc>
                  <a:txBody>
                    <a:bodyPr/>
                    <a:lstStyle/>
                    <a:p>
                      <a:pPr marL="0" marR="0" lvl="0" indent="0" algn="l" defTabSz="609585" rtl="0" eaLnBrk="1" latinLnBrk="0" hangingPunct="1">
                        <a:lnSpc>
                          <a:spcPct val="70000"/>
                        </a:lnSpc>
                        <a:spcBef>
                          <a:spcPts val="0"/>
                        </a:spcBef>
                        <a:spcAft>
                          <a:spcPts val="0"/>
                        </a:spcAft>
                        <a:buClr>
                          <a:srgbClr val="E36C09"/>
                        </a:buClr>
                        <a:buSzPts val="1400"/>
                        <a:buFont typeface="Arial Narrow"/>
                        <a:buNone/>
                      </a:pPr>
                      <a:r>
                        <a:rPr lang="en-US" sz="1600" b="0" i="0" u="none" strike="noStrike" kern="1200" cap="none" dirty="0">
                          <a:solidFill>
                            <a:schemeClr val="accent6"/>
                          </a:solidFill>
                          <a:latin typeface="+mj-lt"/>
                          <a:ea typeface="Arial Narrow"/>
                          <a:cs typeface="Arial Narrow"/>
                          <a:sym typeface="Arial Narrow"/>
                        </a:rPr>
                        <a:t>UV irradiance, erythemal irradiance, UVI</a:t>
                      </a:r>
                      <a:endParaRPr sz="1600" b="0" i="0" u="none" strike="noStrike" kern="1200" cap="none" dirty="0">
                        <a:solidFill>
                          <a:schemeClr val="accent6"/>
                        </a:solidFill>
                        <a:latin typeface="+mj-lt"/>
                        <a:cs typeface="Arial Narrow"/>
                      </a:endParaRPr>
                    </a:p>
                  </a:txBody>
                  <a:tcPr marL="18300" marR="18300" marT="45725" marB="45725" anchor="ctr"/>
                </a:tc>
                <a:tc>
                  <a:txBody>
                    <a:bodyPr/>
                    <a:lstStyle/>
                    <a:p>
                      <a:pPr marL="0" marR="0" lvl="0" indent="0" algn="l" defTabSz="609585" rtl="0" eaLnBrk="1" latinLnBrk="0" hangingPunct="1">
                        <a:lnSpc>
                          <a:spcPct val="70000"/>
                        </a:lnSpc>
                        <a:spcBef>
                          <a:spcPts val="0"/>
                        </a:spcBef>
                        <a:spcAft>
                          <a:spcPts val="0"/>
                        </a:spcAft>
                        <a:buClr>
                          <a:srgbClr val="E36C09"/>
                        </a:buClr>
                        <a:buSzPts val="1400"/>
                        <a:buFont typeface="Arial Narrow"/>
                        <a:buNone/>
                      </a:pPr>
                      <a:endParaRPr lang="en-US" sz="1600" b="0" i="0" u="none" strike="noStrike" kern="1200" cap="none" dirty="0">
                        <a:solidFill>
                          <a:schemeClr val="accent6"/>
                        </a:solidFill>
                        <a:latin typeface="+mj-lt"/>
                        <a:ea typeface="+mn-ea"/>
                        <a:cs typeface="Arial Narrow"/>
                      </a:endParaRPr>
                    </a:p>
                  </a:txBody>
                  <a:tcPr marL="18300" marR="18300" marT="45725" marB="45725" anchor="ctr"/>
                </a:tc>
                <a:tc>
                  <a:txBody>
                    <a:bodyPr/>
                    <a:lstStyle/>
                    <a:p>
                      <a:pPr marL="0" marR="0" lvl="0" indent="0" algn="l" defTabSz="609585" rtl="0" eaLnBrk="1" latinLnBrk="0" hangingPunct="1">
                        <a:lnSpc>
                          <a:spcPct val="70000"/>
                        </a:lnSpc>
                        <a:spcBef>
                          <a:spcPts val="0"/>
                        </a:spcBef>
                        <a:spcAft>
                          <a:spcPts val="0"/>
                        </a:spcAft>
                        <a:buClr>
                          <a:srgbClr val="E36C09"/>
                        </a:buClr>
                        <a:buSzPts val="1400"/>
                        <a:buFont typeface="Arial Narrow"/>
                        <a:buNone/>
                      </a:pPr>
                      <a:r>
                        <a:rPr lang="en-US" sz="1600" b="0" i="0" u="none" strike="noStrike" kern="1200" cap="none" dirty="0">
                          <a:solidFill>
                            <a:schemeClr val="accent6"/>
                          </a:solidFill>
                          <a:latin typeface="+mj-lt"/>
                          <a:ea typeface="Arial Narrow"/>
                          <a:cs typeface="Arial Narrow"/>
                          <a:sym typeface="Arial Narrow"/>
                        </a:rPr>
                        <a:t>2.0 x 4.75</a:t>
                      </a:r>
                      <a:endParaRPr lang="en-US" sz="1600" b="0" i="0" u="none" strike="noStrike" kern="1200" cap="none" dirty="0">
                        <a:solidFill>
                          <a:schemeClr val="accent6"/>
                        </a:solidFill>
                        <a:latin typeface="+mj-lt"/>
                        <a:ea typeface="+mn-ea"/>
                        <a:cs typeface="Arial Narrow"/>
                      </a:endParaRPr>
                    </a:p>
                  </a:txBody>
                  <a:tcPr marL="18300" marR="18300" marT="45725" marB="45725" anchor="ctr"/>
                </a:tc>
                <a:tc>
                  <a:txBody>
                    <a:bodyPr/>
                    <a:lstStyle/>
                    <a:p>
                      <a:pPr marL="0" marR="0" lvl="0" indent="0" algn="l" rtl="0">
                        <a:lnSpc>
                          <a:spcPct val="70000"/>
                        </a:lnSpc>
                        <a:spcBef>
                          <a:spcPts val="0"/>
                        </a:spcBef>
                        <a:spcAft>
                          <a:spcPts val="0"/>
                        </a:spcAft>
                        <a:buNone/>
                      </a:pPr>
                      <a:r>
                        <a:rPr lang="en-US" sz="1600" b="0" i="0" u="none" strike="noStrike" cap="none" dirty="0">
                          <a:solidFill>
                            <a:schemeClr val="accent6"/>
                          </a:solidFill>
                          <a:latin typeface="+mj-lt"/>
                          <a:ea typeface="Arial Narrow"/>
                          <a:cs typeface="Arial Narrow"/>
                          <a:sym typeface="Arial Narrow"/>
                        </a:rPr>
                        <a:t>Hourly, scan</a:t>
                      </a:r>
                      <a:endParaRPr sz="1600" dirty="0">
                        <a:solidFill>
                          <a:schemeClr val="accent6"/>
                        </a:solidFill>
                        <a:latin typeface="+mj-lt"/>
                      </a:endParaRPr>
                    </a:p>
                  </a:txBody>
                  <a:tcPr marL="18300" marR="18300" marT="45725" marB="45725" anchor="ctr"/>
                </a:tc>
                <a:extLst>
                  <a:ext uri="{0D108BD9-81ED-4DB2-BD59-A6C34878D82A}">
                    <a16:rowId xmlns:a16="http://schemas.microsoft.com/office/drawing/2014/main" val="1109645304"/>
                  </a:ext>
                </a:extLst>
              </a:tr>
              <a:tr h="249054">
                <a:tc>
                  <a:txBody>
                    <a:bodyPr/>
                    <a:lstStyle/>
                    <a:p>
                      <a:pPr marL="0" marR="0" lvl="0" indent="0" algn="l" rtl="0">
                        <a:lnSpc>
                          <a:spcPct val="70000"/>
                        </a:lnSpc>
                        <a:spcBef>
                          <a:spcPts val="0"/>
                        </a:spcBef>
                        <a:spcAft>
                          <a:spcPts val="0"/>
                        </a:spcAft>
                        <a:buNone/>
                      </a:pPr>
                      <a:r>
                        <a:rPr lang="en-US" sz="1600" b="1" u="none" strike="noStrike" cap="none">
                          <a:latin typeface="+mj-lt"/>
                        </a:rPr>
                        <a:t>L3</a:t>
                      </a:r>
                      <a:endParaRPr sz="1600">
                        <a:latin typeface="+mj-lt"/>
                      </a:endParaRPr>
                    </a:p>
                  </a:txBody>
                  <a:tcPr marL="18300" marR="18300" marT="45725" marB="45725" anchor="ctr"/>
                </a:tc>
                <a:tc>
                  <a:txBody>
                    <a:bodyPr/>
                    <a:lstStyle/>
                    <a:p>
                      <a:pPr marL="0" marR="0" lvl="0" indent="0" algn="l" rtl="0">
                        <a:lnSpc>
                          <a:spcPct val="70000"/>
                        </a:lnSpc>
                        <a:spcBef>
                          <a:spcPts val="0"/>
                        </a:spcBef>
                        <a:spcAft>
                          <a:spcPts val="0"/>
                        </a:spcAft>
                        <a:buNone/>
                      </a:pPr>
                      <a:r>
                        <a:rPr lang="en-US" sz="1600" b="1" u="none" strike="noStrike" cap="none" dirty="0">
                          <a:latin typeface="+mj-lt"/>
                        </a:rPr>
                        <a:t>Gridded L2</a:t>
                      </a:r>
                      <a:endParaRPr sz="1600" dirty="0">
                        <a:latin typeface="+mj-lt"/>
                      </a:endParaRPr>
                    </a:p>
                  </a:txBody>
                  <a:tcPr marL="18300" marR="18300" marT="45725" marB="45725" anchor="ctr"/>
                </a:tc>
                <a:tc>
                  <a:txBody>
                    <a:bodyPr/>
                    <a:lstStyle/>
                    <a:p>
                      <a:pPr marL="0" marR="0" lvl="0" indent="0" algn="l" rtl="0">
                        <a:lnSpc>
                          <a:spcPct val="70000"/>
                        </a:lnSpc>
                        <a:spcBef>
                          <a:spcPts val="0"/>
                        </a:spcBef>
                        <a:spcAft>
                          <a:spcPts val="0"/>
                        </a:spcAft>
                        <a:buNone/>
                      </a:pPr>
                      <a:r>
                        <a:rPr lang="en-US" sz="1600" b="0" i="0" u="none" strike="noStrike" cap="none" dirty="0">
                          <a:latin typeface="+mj-lt"/>
                          <a:ea typeface="Arial Narrow"/>
                          <a:cs typeface="Arial Narrow"/>
                          <a:sym typeface="Arial Narrow"/>
                        </a:rPr>
                        <a:t>SAO L2-3</a:t>
                      </a:r>
                      <a:endParaRPr sz="1600" dirty="0">
                        <a:latin typeface="+mj-lt"/>
                      </a:endParaRPr>
                    </a:p>
                  </a:txBody>
                  <a:tcPr marL="18300" marR="18300" marT="45725" marB="45725" anchor="ctr"/>
                </a:tc>
                <a:tc>
                  <a:txBody>
                    <a:bodyPr/>
                    <a:lstStyle/>
                    <a:p>
                      <a:pPr marL="0" marR="0" lvl="0" indent="0" algn="l" rtl="0">
                        <a:lnSpc>
                          <a:spcPct val="70000"/>
                        </a:lnSpc>
                        <a:spcBef>
                          <a:spcPts val="0"/>
                        </a:spcBef>
                        <a:spcAft>
                          <a:spcPts val="0"/>
                        </a:spcAft>
                        <a:buNone/>
                      </a:pPr>
                      <a:r>
                        <a:rPr lang="en-US" sz="1600" b="0" i="0" u="none" strike="noStrike" cap="none" dirty="0">
                          <a:latin typeface="+mj-lt"/>
                          <a:ea typeface="Arial Narrow"/>
                          <a:cs typeface="Arial Narrow"/>
                          <a:sym typeface="Arial Narrow"/>
                        </a:rPr>
                        <a:t>Same as L2</a:t>
                      </a:r>
                      <a:endParaRPr sz="1600" dirty="0">
                        <a:latin typeface="+mj-lt"/>
                      </a:endParaRPr>
                    </a:p>
                  </a:txBody>
                  <a:tcPr marL="18300" marR="18300" marT="45725" marB="45725" anchor="ctr"/>
                </a:tc>
                <a:tc>
                  <a:txBody>
                    <a:bodyPr/>
                    <a:lstStyle/>
                    <a:p>
                      <a:pPr marL="0" marR="0" lvl="0" indent="0" algn="l" rtl="0">
                        <a:lnSpc>
                          <a:spcPct val="70000"/>
                        </a:lnSpc>
                        <a:spcBef>
                          <a:spcPts val="0"/>
                        </a:spcBef>
                        <a:spcAft>
                          <a:spcPts val="0"/>
                        </a:spcAft>
                        <a:buNone/>
                      </a:pPr>
                      <a:endParaRPr sz="1600" dirty="0">
                        <a:latin typeface="+mj-lt"/>
                      </a:endParaRPr>
                    </a:p>
                  </a:txBody>
                  <a:tcPr marL="18300" marR="18300" marT="45725" marB="45725" anchor="ctr"/>
                </a:tc>
                <a:tc>
                  <a:txBody>
                    <a:bodyPr/>
                    <a:lstStyle/>
                    <a:p>
                      <a:pPr marL="0" marR="0" lvl="0" indent="0" algn="l" rtl="0">
                        <a:lnSpc>
                          <a:spcPct val="70000"/>
                        </a:lnSpc>
                        <a:spcBef>
                          <a:spcPts val="0"/>
                        </a:spcBef>
                        <a:spcAft>
                          <a:spcPts val="0"/>
                        </a:spcAft>
                        <a:buNone/>
                      </a:pPr>
                      <a:r>
                        <a:rPr lang="en-US" sz="1600" b="0" i="0" u="none" strike="noStrike" cap="none" dirty="0">
                          <a:latin typeface="+mj-lt"/>
                          <a:ea typeface="Arial Narrow"/>
                          <a:cs typeface="Arial Narrow"/>
                          <a:sym typeface="Arial Narrow"/>
                        </a:rPr>
                        <a:t>2 x 2 (?)</a:t>
                      </a:r>
                      <a:endParaRPr sz="1600" dirty="0">
                        <a:latin typeface="+mj-lt"/>
                      </a:endParaRPr>
                    </a:p>
                  </a:txBody>
                  <a:tcPr marL="18300" marR="18300" marT="45725" marB="45725" anchor="ctr"/>
                </a:tc>
                <a:tc>
                  <a:txBody>
                    <a:bodyPr/>
                    <a:lstStyle/>
                    <a:p>
                      <a:pPr marL="0" marR="0" lvl="0" indent="0" algn="l" rtl="0">
                        <a:lnSpc>
                          <a:spcPct val="70000"/>
                        </a:lnSpc>
                        <a:spcBef>
                          <a:spcPts val="0"/>
                        </a:spcBef>
                        <a:spcAft>
                          <a:spcPts val="0"/>
                        </a:spcAft>
                        <a:buNone/>
                      </a:pPr>
                      <a:r>
                        <a:rPr lang="en-US" sz="1600" b="0" i="0" u="none" strike="noStrike" cap="none" dirty="0">
                          <a:latin typeface="+mj-lt"/>
                          <a:ea typeface="Arial Narrow"/>
                          <a:cs typeface="Arial Narrow"/>
                          <a:sym typeface="Arial Narrow"/>
                        </a:rPr>
                        <a:t>Hourly, scan</a:t>
                      </a:r>
                      <a:endParaRPr sz="1600" dirty="0">
                        <a:latin typeface="+mj-lt"/>
                      </a:endParaRPr>
                    </a:p>
                  </a:txBody>
                  <a:tcPr marL="18300" marR="18300" marT="45725" marB="45725" anchor="ctr"/>
                </a:tc>
                <a:extLst>
                  <a:ext uri="{0D108BD9-81ED-4DB2-BD59-A6C34878D82A}">
                    <a16:rowId xmlns:a16="http://schemas.microsoft.com/office/drawing/2014/main" val="10015"/>
                  </a:ext>
                </a:extLst>
              </a:tr>
            </a:tbl>
          </a:graphicData>
        </a:graphic>
      </p:graphicFrame>
      <p:sp>
        <p:nvSpPr>
          <p:cNvPr id="3" name="Slide Number Placeholder 2">
            <a:extLst>
              <a:ext uri="{FF2B5EF4-FFF2-40B4-BE49-F238E27FC236}">
                <a16:creationId xmlns:a16="http://schemas.microsoft.com/office/drawing/2014/main" id="{D052C668-9BEA-46F2-9A87-383D8198B84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600" b="0" i="0" u="none" strike="noStrike" kern="0" cap="none" spc="0" normalizeH="0" baseline="0" noProof="0" smtClean="0">
                <a:ln>
                  <a:noFill/>
                </a:ln>
                <a:solidFill>
                  <a:prstClr val="black">
                    <a:tint val="75000"/>
                  </a:prstClr>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a:t>
            </a:fld>
            <a:endParaRPr kumimoji="0" lang="en-US" sz="1600" b="0" i="0" u="none" strike="noStrike" kern="0" cap="none" spc="0" normalizeH="0" baseline="0" noProof="0">
              <a:ln>
                <a:noFill/>
              </a:ln>
              <a:solidFill>
                <a:prstClr val="black">
                  <a:tint val="75000"/>
                </a:prstClr>
              </a:solidFill>
              <a:effectLst/>
              <a:uLnTx/>
              <a:uFillTx/>
              <a:latin typeface="Arial"/>
              <a:ea typeface="+mn-ea"/>
              <a:cs typeface="Arial"/>
              <a:sym typeface="Arial"/>
            </a:endParaRPr>
          </a:p>
        </p:txBody>
      </p:sp>
      <p:sp>
        <p:nvSpPr>
          <p:cNvPr id="2" name="Google Shape;337;p8">
            <a:extLst>
              <a:ext uri="{FF2B5EF4-FFF2-40B4-BE49-F238E27FC236}">
                <a16:creationId xmlns:a16="http://schemas.microsoft.com/office/drawing/2014/main" id="{905CD1A9-3681-A5E2-0D4D-E2127E322AAA}"/>
              </a:ext>
            </a:extLst>
          </p:cNvPr>
          <p:cNvSpPr txBox="1"/>
          <p:nvPr/>
        </p:nvSpPr>
        <p:spPr>
          <a:xfrm>
            <a:off x="99556" y="6005901"/>
            <a:ext cx="12092444" cy="83095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a:ln>
                  <a:noFill/>
                </a:ln>
                <a:solidFill>
                  <a:srgbClr val="000000"/>
                </a:solidFill>
                <a:effectLst/>
                <a:uLnTx/>
                <a:uFillTx/>
                <a:latin typeface="Calibri"/>
                <a:ea typeface="Times New Roman"/>
                <a:cs typeface="Times New Roman"/>
                <a:sym typeface="Times New Roman"/>
              </a:rPr>
              <a:t>* Spatial resolution at center of FOR. </a:t>
            </a:r>
            <a:r>
              <a:rPr kumimoji="0" lang="en-US" sz="1600" b="0" i="0" u="none" strike="noStrike" kern="0" cap="none" spc="0" normalizeH="0" baseline="0" noProof="0" dirty="0">
                <a:ln>
                  <a:noFill/>
                </a:ln>
                <a:solidFill>
                  <a:prstClr val="black"/>
                </a:solidFill>
                <a:effectLst/>
                <a:uLnTx/>
                <a:uFillTx/>
                <a:latin typeface="Calibri"/>
                <a:ea typeface="Times New Roman"/>
                <a:cs typeface="Times New Roman"/>
                <a:sym typeface="Times New Roman"/>
              </a:rPr>
              <a:t>**</a:t>
            </a:r>
            <a:r>
              <a:rPr kumimoji="0" lang="en-US" sz="1600" b="0" i="0" u="none" strike="noStrike" kern="0" cap="none" spc="0" normalizeH="0" baseline="0" noProof="0" dirty="0">
                <a:ln>
                  <a:noFill/>
                </a:ln>
                <a:solidFill>
                  <a:srgbClr val="FF0000"/>
                </a:solidFill>
                <a:effectLst/>
                <a:uLnTx/>
                <a:uFillTx/>
                <a:latin typeface="Calibri"/>
                <a:ea typeface="Times New Roman"/>
                <a:cs typeface="Times New Roman"/>
                <a:sym typeface="Times New Roman"/>
              </a:rPr>
              <a:t> </a:t>
            </a:r>
            <a:r>
              <a:rPr kumimoji="0" lang="en-US" sz="1600" b="0" i="0" u="none" strike="noStrike" kern="0" cap="none" spc="0" normalizeH="0" baseline="0" noProof="0" dirty="0">
                <a:ln>
                  <a:noFill/>
                </a:ln>
                <a:solidFill>
                  <a:srgbClr val="000000"/>
                </a:solidFill>
                <a:effectLst/>
                <a:uLnTx/>
                <a:uFillTx/>
                <a:latin typeface="Calibri"/>
                <a:ea typeface="Times New Roman"/>
                <a:cs typeface="Times New Roman"/>
                <a:sym typeface="Times New Roman"/>
              </a:rPr>
              <a:t>Might be at 8 x 9.5 km</a:t>
            </a:r>
            <a:r>
              <a:rPr kumimoji="0" lang="en-US" sz="1600" b="0" i="0" u="none" strike="noStrike" kern="0" cap="none" spc="0" normalizeH="0" baseline="30000" noProof="0" dirty="0">
                <a:ln>
                  <a:noFill/>
                </a:ln>
                <a:solidFill>
                  <a:srgbClr val="000000"/>
                </a:solidFill>
                <a:effectLst/>
                <a:uLnTx/>
                <a:uFillTx/>
                <a:latin typeface="Calibri"/>
                <a:ea typeface="Times New Roman"/>
                <a:cs typeface="Times New Roman"/>
                <a:sym typeface="Times New Roman"/>
              </a:rPr>
              <a:t>2</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a:ln>
                  <a:noFill/>
                </a:ln>
                <a:solidFill>
                  <a:srgbClr val="00B050"/>
                </a:solidFill>
                <a:effectLst/>
                <a:uLnTx/>
                <a:uFillTx/>
                <a:latin typeface="Calibri"/>
                <a:ea typeface="Times New Roman"/>
                <a:cs typeface="Times New Roman"/>
                <a:sym typeface="Times New Roman"/>
              </a:rPr>
              <a:t>Satellite Needs Working Group (SNWG) will fund TEMPO NRT products (L2 products &lt; 3 hours from observation time): 6/1/2023-5/30/2025</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a:ln>
                  <a:noFill/>
                </a:ln>
                <a:solidFill>
                  <a:srgbClr val="F79646"/>
                </a:solidFill>
                <a:effectLst/>
                <a:uLnTx/>
                <a:uFillTx/>
                <a:latin typeface="Calibri"/>
                <a:ea typeface="Times New Roman"/>
                <a:cs typeface="Times New Roman"/>
                <a:sym typeface="Times New Roman"/>
              </a:rPr>
              <a:t>SNWG 2022 Survey has selected to produce TEMPO NRT/Enhanced Productions starting in 2025 </a:t>
            </a:r>
          </a:p>
        </p:txBody>
      </p:sp>
    </p:spTree>
    <p:extLst>
      <p:ext uri="{BB962C8B-B14F-4D97-AF65-F5344CB8AC3E}">
        <p14:creationId xmlns:p14="http://schemas.microsoft.com/office/powerpoint/2010/main" val="166561938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07B90A4-1C9B-99C2-A3EF-884368794C5E}"/>
              </a:ext>
            </a:extLst>
          </p:cNvPr>
          <p:cNvSpPr txBox="1"/>
          <p:nvPr/>
        </p:nvSpPr>
        <p:spPr>
          <a:xfrm>
            <a:off x="180622" y="1057136"/>
            <a:ext cx="8636000" cy="369332"/>
          </a:xfrm>
          <a:prstGeom prst="rect">
            <a:avLst/>
          </a:prstGeom>
          <a:noFill/>
        </p:spPr>
        <p:txBody>
          <a:bodyPr wrap="square">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How well can TEMPO resolve steep horizontal gradients in trace gases and aerosols?</a:t>
            </a:r>
          </a:p>
        </p:txBody>
      </p:sp>
      <p:pic>
        <p:nvPicPr>
          <p:cNvPr id="18" name="Picture 17" descr="A picture containing shape&#10;&#10;Description automatically generated">
            <a:extLst>
              <a:ext uri="{FF2B5EF4-FFF2-40B4-BE49-F238E27FC236}">
                <a16:creationId xmlns:a16="http://schemas.microsoft.com/office/drawing/2014/main" id="{A972DA7C-AFB8-1F9A-F804-B82D6B820E22}"/>
              </a:ext>
            </a:extLst>
          </p:cNvPr>
          <p:cNvPicPr>
            <a:picLocks noChangeAspect="1"/>
          </p:cNvPicPr>
          <p:nvPr/>
        </p:nvPicPr>
        <p:blipFill rotWithShape="1">
          <a:blip r:embed="rId2"/>
          <a:srcRect b="34209"/>
          <a:stretch/>
        </p:blipFill>
        <p:spPr>
          <a:xfrm>
            <a:off x="677563" y="1860081"/>
            <a:ext cx="10010191" cy="3902148"/>
          </a:xfrm>
          <a:prstGeom prst="rect">
            <a:avLst/>
          </a:prstGeom>
        </p:spPr>
      </p:pic>
      <p:sp>
        <p:nvSpPr>
          <p:cNvPr id="19" name="TextBox 18">
            <a:extLst>
              <a:ext uri="{FF2B5EF4-FFF2-40B4-BE49-F238E27FC236}">
                <a16:creationId xmlns:a16="http://schemas.microsoft.com/office/drawing/2014/main" id="{E81E4C2D-9A49-BEAB-7041-DAF794C61924}"/>
              </a:ext>
            </a:extLst>
          </p:cNvPr>
          <p:cNvSpPr txBox="1"/>
          <p:nvPr/>
        </p:nvSpPr>
        <p:spPr>
          <a:xfrm rot="16200000">
            <a:off x="-143184" y="2672291"/>
            <a:ext cx="1140056"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432FF"/>
                </a:solidFill>
                <a:effectLst/>
                <a:uLnTx/>
                <a:uFillTx/>
                <a:latin typeface="Arial" panose="020B0604020202020204" pitchFamily="34" charset="0"/>
                <a:ea typeface="+mn-ea"/>
                <a:cs typeface="Arial" panose="020B0604020202020204" pitchFamily="34" charset="0"/>
              </a:rPr>
              <a:t>Sea-breeze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2019 June 24</a:t>
            </a:r>
          </a:p>
        </p:txBody>
      </p:sp>
      <p:sp>
        <p:nvSpPr>
          <p:cNvPr id="20" name="TextBox 19">
            <a:extLst>
              <a:ext uri="{FF2B5EF4-FFF2-40B4-BE49-F238E27FC236}">
                <a16:creationId xmlns:a16="http://schemas.microsoft.com/office/drawing/2014/main" id="{91659FE2-3744-34BC-7FAE-6973C56B4C3D}"/>
              </a:ext>
            </a:extLst>
          </p:cNvPr>
          <p:cNvSpPr txBox="1"/>
          <p:nvPr/>
        </p:nvSpPr>
        <p:spPr>
          <a:xfrm rot="16200000">
            <a:off x="-143183" y="4513156"/>
            <a:ext cx="1140056" cy="49244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432FF"/>
                </a:solidFill>
                <a:effectLst/>
                <a:uLnTx/>
                <a:uFillTx/>
                <a:latin typeface="Arial" panose="020B0604020202020204" pitchFamily="34" charset="0"/>
                <a:ea typeface="+mn-ea"/>
                <a:cs typeface="Arial" panose="020B0604020202020204" pitchFamily="34" charset="0"/>
              </a:rPr>
              <a:t>Sea-breeze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2019 June 28</a:t>
            </a:r>
          </a:p>
        </p:txBody>
      </p:sp>
      <p:pic>
        <p:nvPicPr>
          <p:cNvPr id="21" name="Picture 20">
            <a:extLst>
              <a:ext uri="{FF2B5EF4-FFF2-40B4-BE49-F238E27FC236}">
                <a16:creationId xmlns:a16="http://schemas.microsoft.com/office/drawing/2014/main" id="{396AD281-83E1-342E-9FC6-E9EC67B27AA9}"/>
              </a:ext>
            </a:extLst>
          </p:cNvPr>
          <p:cNvPicPr>
            <a:picLocks noChangeAspect="1"/>
          </p:cNvPicPr>
          <p:nvPr/>
        </p:nvPicPr>
        <p:blipFill>
          <a:blip r:embed="rId3"/>
          <a:stretch>
            <a:fillRect/>
          </a:stretch>
        </p:blipFill>
        <p:spPr>
          <a:xfrm rot="16200000">
            <a:off x="9057862" y="3501832"/>
            <a:ext cx="4088342" cy="705450"/>
          </a:xfrm>
          <a:prstGeom prst="rect">
            <a:avLst/>
          </a:prstGeom>
        </p:spPr>
      </p:pic>
      <p:sp>
        <p:nvSpPr>
          <p:cNvPr id="22" name="TextBox 21">
            <a:extLst>
              <a:ext uri="{FF2B5EF4-FFF2-40B4-BE49-F238E27FC236}">
                <a16:creationId xmlns:a16="http://schemas.microsoft.com/office/drawing/2014/main" id="{F11036C9-38DA-E280-1DDB-C84900168D62}"/>
              </a:ext>
            </a:extLst>
          </p:cNvPr>
          <p:cNvSpPr txBox="1"/>
          <p:nvPr/>
        </p:nvSpPr>
        <p:spPr>
          <a:xfrm>
            <a:off x="5505734" y="1539716"/>
            <a:ext cx="603050"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 PM</a:t>
            </a:r>
          </a:p>
        </p:txBody>
      </p:sp>
      <p:sp>
        <p:nvSpPr>
          <p:cNvPr id="23" name="TextBox 22">
            <a:extLst>
              <a:ext uri="{FF2B5EF4-FFF2-40B4-BE49-F238E27FC236}">
                <a16:creationId xmlns:a16="http://schemas.microsoft.com/office/drawing/2014/main" id="{024A93B8-325E-548E-5A7F-A0D444CB832E}"/>
              </a:ext>
            </a:extLst>
          </p:cNvPr>
          <p:cNvSpPr txBox="1"/>
          <p:nvPr/>
        </p:nvSpPr>
        <p:spPr>
          <a:xfrm>
            <a:off x="8764142" y="1539716"/>
            <a:ext cx="603050"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6 PM</a:t>
            </a:r>
          </a:p>
        </p:txBody>
      </p:sp>
      <p:sp>
        <p:nvSpPr>
          <p:cNvPr id="24" name="TextBox 23">
            <a:extLst>
              <a:ext uri="{FF2B5EF4-FFF2-40B4-BE49-F238E27FC236}">
                <a16:creationId xmlns:a16="http://schemas.microsoft.com/office/drawing/2014/main" id="{9B87455E-D63A-9F42-CB77-5DFC3988D5C5}"/>
              </a:ext>
            </a:extLst>
          </p:cNvPr>
          <p:cNvSpPr txBox="1"/>
          <p:nvPr/>
        </p:nvSpPr>
        <p:spPr>
          <a:xfrm>
            <a:off x="2138275" y="1539716"/>
            <a:ext cx="70545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10 AM</a:t>
            </a:r>
          </a:p>
        </p:txBody>
      </p:sp>
      <p:sp>
        <p:nvSpPr>
          <p:cNvPr id="25" name="TextBox 24">
            <a:extLst>
              <a:ext uri="{FF2B5EF4-FFF2-40B4-BE49-F238E27FC236}">
                <a16:creationId xmlns:a16="http://schemas.microsoft.com/office/drawing/2014/main" id="{FEE4EFDF-70E2-A79D-1C7B-CD03D2C6EC75}"/>
              </a:ext>
            </a:extLst>
          </p:cNvPr>
          <p:cNvSpPr txBox="1"/>
          <p:nvPr/>
        </p:nvSpPr>
        <p:spPr>
          <a:xfrm>
            <a:off x="4109201" y="2016124"/>
            <a:ext cx="107675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GEOS-CF</a:t>
            </a:r>
          </a:p>
        </p:txBody>
      </p:sp>
      <p:sp>
        <p:nvSpPr>
          <p:cNvPr id="26" name="TextBox 25">
            <a:extLst>
              <a:ext uri="{FF2B5EF4-FFF2-40B4-BE49-F238E27FC236}">
                <a16:creationId xmlns:a16="http://schemas.microsoft.com/office/drawing/2014/main" id="{4E906DB0-D41D-97D2-66B2-EA8A1C733109}"/>
              </a:ext>
            </a:extLst>
          </p:cNvPr>
          <p:cNvSpPr txBox="1"/>
          <p:nvPr/>
        </p:nvSpPr>
        <p:spPr>
          <a:xfrm>
            <a:off x="4109201" y="2405758"/>
            <a:ext cx="476412"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OMI</a:t>
            </a:r>
          </a:p>
        </p:txBody>
      </p:sp>
      <p:sp>
        <p:nvSpPr>
          <p:cNvPr id="27" name="TextBox 26">
            <a:extLst>
              <a:ext uri="{FF2B5EF4-FFF2-40B4-BE49-F238E27FC236}">
                <a16:creationId xmlns:a16="http://schemas.microsoft.com/office/drawing/2014/main" id="{069ADE9B-2AEA-966F-17E3-FEDC8D112A8D}"/>
              </a:ext>
            </a:extLst>
          </p:cNvPr>
          <p:cNvSpPr txBox="1"/>
          <p:nvPr/>
        </p:nvSpPr>
        <p:spPr>
          <a:xfrm>
            <a:off x="4109201" y="2812476"/>
            <a:ext cx="904415"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40FF"/>
                </a:solidFill>
                <a:effectLst/>
                <a:uLnTx/>
                <a:uFillTx/>
                <a:latin typeface="Arial" panose="020B0604020202020204" pitchFamily="34" charset="0"/>
                <a:ea typeface="+mn-ea"/>
                <a:cs typeface="Arial" panose="020B0604020202020204" pitchFamily="34" charset="0"/>
              </a:rPr>
              <a:t>TROPOMI</a:t>
            </a:r>
          </a:p>
        </p:txBody>
      </p:sp>
      <p:sp>
        <p:nvSpPr>
          <p:cNvPr id="28" name="TextBox 27">
            <a:extLst>
              <a:ext uri="{FF2B5EF4-FFF2-40B4-BE49-F238E27FC236}">
                <a16:creationId xmlns:a16="http://schemas.microsoft.com/office/drawing/2014/main" id="{2090E7B8-A801-7236-47D3-9397AF972A96}"/>
              </a:ext>
            </a:extLst>
          </p:cNvPr>
          <p:cNvSpPr txBox="1"/>
          <p:nvPr/>
        </p:nvSpPr>
        <p:spPr>
          <a:xfrm>
            <a:off x="729512" y="1516571"/>
            <a:ext cx="1408764" cy="338554"/>
          </a:xfrm>
          <a:prstGeom prst="rect">
            <a:avLst/>
          </a:prstGeom>
          <a:noFill/>
        </p:spPr>
        <p:txBody>
          <a:bodyPr wrap="square" rtlCol="0">
            <a:spAutoFit/>
          </a:bodyPr>
          <a:lstStyle>
            <a:defPPr>
              <a:defRPr lang="en-US"/>
            </a:defPPr>
            <a:lvl1pPr algn="ctr">
              <a:defRPr sz="2000">
                <a:solidFill>
                  <a:schemeClr val="bg2">
                    <a:lumMod val="20000"/>
                    <a:lumOff val="80000"/>
                  </a:schemeClr>
                </a:solidFill>
                <a:latin typeface="Avenir Next LT Pro" panose="020B0504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WRF-Chem</a:t>
            </a:r>
          </a:p>
        </p:txBody>
      </p:sp>
      <p:sp>
        <p:nvSpPr>
          <p:cNvPr id="29" name="TextBox 28">
            <a:extLst>
              <a:ext uri="{FF2B5EF4-FFF2-40B4-BE49-F238E27FC236}">
                <a16:creationId xmlns:a16="http://schemas.microsoft.com/office/drawing/2014/main" id="{4162D52F-DB69-2A25-9568-CC001FACC57D}"/>
              </a:ext>
            </a:extLst>
          </p:cNvPr>
          <p:cNvSpPr txBox="1"/>
          <p:nvPr/>
        </p:nvSpPr>
        <p:spPr>
          <a:xfrm>
            <a:off x="7254528" y="6277830"/>
            <a:ext cx="4479159" cy="30777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Wang et al. (in press)</a:t>
            </a:r>
          </a:p>
        </p:txBody>
      </p:sp>
      <p:sp>
        <p:nvSpPr>
          <p:cNvPr id="30" name="TextBox 29">
            <a:extLst>
              <a:ext uri="{FF2B5EF4-FFF2-40B4-BE49-F238E27FC236}">
                <a16:creationId xmlns:a16="http://schemas.microsoft.com/office/drawing/2014/main" id="{A8DFE90D-13A7-FB8C-1695-96130F8C2FBB}"/>
              </a:ext>
            </a:extLst>
          </p:cNvPr>
          <p:cNvSpPr txBox="1"/>
          <p:nvPr/>
        </p:nvSpPr>
        <p:spPr>
          <a:xfrm>
            <a:off x="763126" y="5869383"/>
            <a:ext cx="8604066" cy="646331"/>
          </a:xfrm>
          <a:prstGeom prst="rect">
            <a:avLst/>
          </a:prstGeom>
          <a:solidFill>
            <a:srgbClr val="C9E6F6"/>
          </a:solidFill>
          <a:ln>
            <a:solidFill>
              <a:schemeClr val="bg1"/>
            </a:solidFill>
          </a:ln>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wrap="square" rtlCol="0">
            <a:spAutoFit/>
          </a:bodyPr>
          <a:lstStyle>
            <a:defPPr>
              <a:defRPr lang="en-US"/>
            </a:defPPr>
            <a:lvl1pPr algn="ctr">
              <a:defRPr sz="2000">
                <a:latin typeface="Arial Nova Cond" panose="020B0506020202020204" pitchFamily="34" charset="0"/>
                <a:cs typeface="Arial" panose="020B0604020202020204" pitchFamily="34"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Observations from TEMPO should be capable of resolving and tracking steep gradients associated with sea breeze fronts (*if retrieval is adequate)</a:t>
            </a:r>
          </a:p>
        </p:txBody>
      </p:sp>
      <p:sp>
        <p:nvSpPr>
          <p:cNvPr id="6" name="Text Placeholder 3">
            <a:extLst>
              <a:ext uri="{FF2B5EF4-FFF2-40B4-BE49-F238E27FC236}">
                <a16:creationId xmlns:a16="http://schemas.microsoft.com/office/drawing/2014/main" id="{3C2C02F5-2A8B-05F4-62DD-87C7904DE600}"/>
              </a:ext>
            </a:extLst>
          </p:cNvPr>
          <p:cNvSpPr>
            <a:spLocks noGrp="1"/>
          </p:cNvSpPr>
          <p:nvPr>
            <p:ph type="body" sz="quarter" idx="13"/>
          </p:nvPr>
        </p:nvSpPr>
        <p:spPr>
          <a:xfrm>
            <a:off x="2077170" y="157055"/>
            <a:ext cx="9250326" cy="761791"/>
          </a:xfrm>
        </p:spPr>
        <p:txBody>
          <a:bodyPr/>
          <a:lstStyle/>
          <a:p>
            <a:r>
              <a:rPr lang="en-US" b="1" dirty="0"/>
              <a:t>Observing Steep Gradients: Results from Boston</a:t>
            </a:r>
          </a:p>
        </p:txBody>
      </p:sp>
      <p:pic>
        <p:nvPicPr>
          <p:cNvPr id="7" name="Picture 6" descr="Text&#10;&#10;Description automatically generated">
            <a:extLst>
              <a:ext uri="{FF2B5EF4-FFF2-40B4-BE49-F238E27FC236}">
                <a16:creationId xmlns:a16="http://schemas.microsoft.com/office/drawing/2014/main" id="{DE05298D-B549-6B4D-B0EC-DAB7EBD1663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44364" y="232248"/>
            <a:ext cx="1364655" cy="611404"/>
          </a:xfrm>
          <a:prstGeom prst="rect">
            <a:avLst/>
          </a:prstGeom>
        </p:spPr>
      </p:pic>
      <p:cxnSp>
        <p:nvCxnSpPr>
          <p:cNvPr id="9" name="Straight Connector 8">
            <a:extLst>
              <a:ext uri="{FF2B5EF4-FFF2-40B4-BE49-F238E27FC236}">
                <a16:creationId xmlns:a16="http://schemas.microsoft.com/office/drawing/2014/main" id="{553D9F6B-108C-6045-9DFC-21151683B7F1}"/>
              </a:ext>
            </a:extLst>
          </p:cNvPr>
          <p:cNvCxnSpPr>
            <a:stCxn id="18" idx="1"/>
          </p:cNvCxnSpPr>
          <p:nvPr/>
        </p:nvCxnSpPr>
        <p:spPr>
          <a:xfrm>
            <a:off x="677563" y="3811155"/>
            <a:ext cx="10010191" cy="16003"/>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7668402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78982A93-B0A5-F706-F135-73B9E869200B}"/>
              </a:ext>
            </a:extLst>
          </p:cNvPr>
          <p:cNvPicPr>
            <a:picLocks noChangeAspect="1"/>
          </p:cNvPicPr>
          <p:nvPr/>
        </p:nvPicPr>
        <p:blipFill rotWithShape="1">
          <a:blip r:embed="rId2"/>
          <a:srcRect t="10585"/>
          <a:stretch/>
        </p:blipFill>
        <p:spPr>
          <a:xfrm>
            <a:off x="5349893" y="1643878"/>
            <a:ext cx="3090940" cy="2998186"/>
          </a:xfrm>
          <a:prstGeom prst="rect">
            <a:avLst/>
          </a:prstGeom>
        </p:spPr>
      </p:pic>
      <p:sp>
        <p:nvSpPr>
          <p:cNvPr id="4" name="Text Placeholder 3">
            <a:extLst>
              <a:ext uri="{FF2B5EF4-FFF2-40B4-BE49-F238E27FC236}">
                <a16:creationId xmlns:a16="http://schemas.microsoft.com/office/drawing/2014/main" id="{F598DEB2-EBFB-4C08-A678-061994ADB0C7}"/>
              </a:ext>
            </a:extLst>
          </p:cNvPr>
          <p:cNvSpPr>
            <a:spLocks noGrp="1"/>
          </p:cNvSpPr>
          <p:nvPr>
            <p:ph type="body" sz="quarter" idx="13"/>
          </p:nvPr>
        </p:nvSpPr>
        <p:spPr>
          <a:xfrm>
            <a:off x="2077170" y="157055"/>
            <a:ext cx="9250326" cy="761791"/>
          </a:xfrm>
        </p:spPr>
        <p:txBody>
          <a:bodyPr/>
          <a:lstStyle/>
          <a:p>
            <a:r>
              <a:rPr lang="en-US" b="1" dirty="0"/>
              <a:t>Observing Steep Gradients: Results from Boston</a:t>
            </a:r>
          </a:p>
        </p:txBody>
      </p:sp>
      <p:sp>
        <p:nvSpPr>
          <p:cNvPr id="3" name="TextBox 2">
            <a:extLst>
              <a:ext uri="{FF2B5EF4-FFF2-40B4-BE49-F238E27FC236}">
                <a16:creationId xmlns:a16="http://schemas.microsoft.com/office/drawing/2014/main" id="{E07B90A4-1C9B-99C2-A3EF-884368794C5E}"/>
              </a:ext>
            </a:extLst>
          </p:cNvPr>
          <p:cNvSpPr txBox="1"/>
          <p:nvPr/>
        </p:nvSpPr>
        <p:spPr>
          <a:xfrm>
            <a:off x="180622" y="1057136"/>
            <a:ext cx="8636000" cy="369332"/>
          </a:xfrm>
          <a:prstGeom prst="rect">
            <a:avLst/>
          </a:prstGeom>
          <a:noFill/>
        </p:spPr>
        <p:txBody>
          <a:bodyPr wrap="square">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How well can TEMPO resolve steep horizontal gradients in trace gases and aerosols?</a:t>
            </a:r>
          </a:p>
        </p:txBody>
      </p:sp>
      <p:sp>
        <p:nvSpPr>
          <p:cNvPr id="29" name="TextBox 28">
            <a:extLst>
              <a:ext uri="{FF2B5EF4-FFF2-40B4-BE49-F238E27FC236}">
                <a16:creationId xmlns:a16="http://schemas.microsoft.com/office/drawing/2014/main" id="{4162D52F-DB69-2A25-9568-CC001FACC57D}"/>
              </a:ext>
            </a:extLst>
          </p:cNvPr>
          <p:cNvSpPr txBox="1"/>
          <p:nvPr/>
        </p:nvSpPr>
        <p:spPr>
          <a:xfrm>
            <a:off x="3982158" y="5322289"/>
            <a:ext cx="4479159"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Adams et al. (under review)</a:t>
            </a:r>
          </a:p>
        </p:txBody>
      </p:sp>
      <p:sp>
        <p:nvSpPr>
          <p:cNvPr id="30" name="TextBox 29">
            <a:extLst>
              <a:ext uri="{FF2B5EF4-FFF2-40B4-BE49-F238E27FC236}">
                <a16:creationId xmlns:a16="http://schemas.microsoft.com/office/drawing/2014/main" id="{A8DFE90D-13A7-FB8C-1695-96130F8C2FBB}"/>
              </a:ext>
            </a:extLst>
          </p:cNvPr>
          <p:cNvSpPr txBox="1"/>
          <p:nvPr/>
        </p:nvSpPr>
        <p:spPr>
          <a:xfrm>
            <a:off x="238381" y="6003725"/>
            <a:ext cx="4941277" cy="646331"/>
          </a:xfrm>
          <a:prstGeom prst="rect">
            <a:avLst/>
          </a:prstGeom>
          <a:solidFill>
            <a:srgbClr val="C9E6F6"/>
          </a:solidFill>
          <a:ln>
            <a:solidFill>
              <a:schemeClr val="bg1"/>
            </a:solidFill>
          </a:ln>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wrap="square" rtlCol="0">
            <a:spAutoFit/>
          </a:bodyPr>
          <a:lstStyle>
            <a:defPPr>
              <a:defRPr lang="en-US"/>
            </a:defPPr>
            <a:lvl1pPr algn="ctr">
              <a:defRPr sz="2000">
                <a:latin typeface="Arial Nova Cond" panose="020B0506020202020204" pitchFamily="34" charset="0"/>
                <a:cs typeface="Arial" panose="020B0604020202020204" pitchFamily="34"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Pollutant plume passage at Boston University often occurs on sub-hourly time scales</a:t>
            </a:r>
          </a:p>
        </p:txBody>
      </p:sp>
      <p:pic>
        <p:nvPicPr>
          <p:cNvPr id="15" name="Picture 14" descr="Chart, scatter chart&#10;&#10;Description automatically generated">
            <a:extLst>
              <a:ext uri="{FF2B5EF4-FFF2-40B4-BE49-F238E27FC236}">
                <a16:creationId xmlns:a16="http://schemas.microsoft.com/office/drawing/2014/main" id="{CE4ED2FF-E673-9C82-247A-93754539E4B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7364"/>
          <a:stretch/>
        </p:blipFill>
        <p:spPr>
          <a:xfrm>
            <a:off x="8244264" y="2859683"/>
            <a:ext cx="3709355" cy="3535551"/>
          </a:xfrm>
          <a:prstGeom prst="rect">
            <a:avLst/>
          </a:prstGeom>
          <a:solidFill>
            <a:schemeClr val="tx1"/>
          </a:solidFill>
          <a:ln w="57150">
            <a:solidFill>
              <a:sysClr val="window" lastClr="FFFFFF"/>
            </a:solidFill>
            <a:miter lim="800000"/>
          </a:ln>
        </p:spPr>
      </p:pic>
      <p:sp>
        <p:nvSpPr>
          <p:cNvPr id="16" name="TextBox 15">
            <a:extLst>
              <a:ext uri="{FF2B5EF4-FFF2-40B4-BE49-F238E27FC236}">
                <a16:creationId xmlns:a16="http://schemas.microsoft.com/office/drawing/2014/main" id="{2D4E94E9-02CD-A935-98BA-834A32CE4D24}"/>
              </a:ext>
            </a:extLst>
          </p:cNvPr>
          <p:cNvSpPr txBox="1"/>
          <p:nvPr/>
        </p:nvSpPr>
        <p:spPr>
          <a:xfrm>
            <a:off x="8581477" y="1673568"/>
            <a:ext cx="3372142" cy="923330"/>
          </a:xfrm>
          <a:prstGeom prst="rect">
            <a:avLst/>
          </a:prstGeom>
          <a:solidFill>
            <a:srgbClr val="C9E6F6"/>
          </a:solidFill>
          <a:ln>
            <a:solidFill>
              <a:schemeClr val="bg1"/>
            </a:solidFill>
          </a:ln>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wrap="square" rtlCol="0">
            <a:spAutoFit/>
          </a:bodyPr>
          <a:lstStyle>
            <a:defPPr>
              <a:defRPr lang="en-US"/>
            </a:defPPr>
            <a:lvl1pPr algn="ctr">
              <a:defRPr sz="2000">
                <a:latin typeface="Arial Nova Cond" panose="020B0506020202020204" pitchFamily="34" charset="0"/>
                <a:cs typeface="Arial" panose="020B0604020202020204" pitchFamily="34"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&lt; 3 km scale gradients in total NO</a:t>
            </a:r>
            <a:r>
              <a:rPr kumimoji="0" lang="en-US" sz="1800" b="0" i="0" u="none" strike="noStrike" kern="1200" cap="none" spc="0" normalizeH="0" baseline="-25000" noProof="0" dirty="0">
                <a:ln>
                  <a:noFill/>
                </a:ln>
                <a:solidFill>
                  <a:prstClr val="black"/>
                </a:solidFill>
                <a:effectLst/>
                <a:uLnTx/>
                <a:uFillTx/>
                <a:latin typeface="Arial" panose="020B0604020202020204" pitchFamily="34" charset="0"/>
                <a:ea typeface="+mn-ea"/>
                <a:cs typeface="Arial" panose="020B0604020202020204" pitchFamily="34" charset="0"/>
              </a:rPr>
              <a:t>2</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column observed between Harvard and BU</a:t>
            </a:r>
          </a:p>
        </p:txBody>
      </p:sp>
      <p:pic>
        <p:nvPicPr>
          <p:cNvPr id="21" name="Picture 20">
            <a:extLst>
              <a:ext uri="{FF2B5EF4-FFF2-40B4-BE49-F238E27FC236}">
                <a16:creationId xmlns:a16="http://schemas.microsoft.com/office/drawing/2014/main" id="{A488BA13-9B3F-9DE7-5870-7E7A042D80C8}"/>
              </a:ext>
            </a:extLst>
          </p:cNvPr>
          <p:cNvPicPr>
            <a:picLocks noChangeAspect="1"/>
          </p:cNvPicPr>
          <p:nvPr/>
        </p:nvPicPr>
        <p:blipFill rotWithShape="1">
          <a:blip r:embed="rId4"/>
          <a:srcRect t="8135"/>
          <a:stretch/>
        </p:blipFill>
        <p:spPr>
          <a:xfrm>
            <a:off x="532863" y="1528069"/>
            <a:ext cx="4352312" cy="4374055"/>
          </a:xfrm>
          <a:prstGeom prst="rect">
            <a:avLst/>
          </a:prstGeom>
        </p:spPr>
      </p:pic>
      <p:pic>
        <p:nvPicPr>
          <p:cNvPr id="20" name="Picture 19">
            <a:extLst>
              <a:ext uri="{FF2B5EF4-FFF2-40B4-BE49-F238E27FC236}">
                <a16:creationId xmlns:a16="http://schemas.microsoft.com/office/drawing/2014/main" id="{82BEBEFC-0163-DF9B-6BAF-C9C1529D11A5}"/>
              </a:ext>
            </a:extLst>
          </p:cNvPr>
          <p:cNvPicPr>
            <a:picLocks noChangeAspect="1"/>
          </p:cNvPicPr>
          <p:nvPr/>
        </p:nvPicPr>
        <p:blipFill rotWithShape="1">
          <a:blip r:embed="rId4"/>
          <a:srcRect l="16097" r="56019" b="91467"/>
          <a:stretch/>
        </p:blipFill>
        <p:spPr>
          <a:xfrm>
            <a:off x="180622" y="1928149"/>
            <a:ext cx="1103260" cy="369332"/>
          </a:xfrm>
          <a:prstGeom prst="rect">
            <a:avLst/>
          </a:prstGeom>
        </p:spPr>
      </p:pic>
      <p:pic>
        <p:nvPicPr>
          <p:cNvPr id="2" name="Picture 1" descr="Text&#10;&#10;Description automatically generated">
            <a:extLst>
              <a:ext uri="{FF2B5EF4-FFF2-40B4-BE49-F238E27FC236}">
                <a16:creationId xmlns:a16="http://schemas.microsoft.com/office/drawing/2014/main" id="{5A434A61-55A3-3E63-FC4F-2980F3BEC99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44364" y="232248"/>
            <a:ext cx="1364655" cy="611404"/>
          </a:xfrm>
          <a:prstGeom prst="rect">
            <a:avLst/>
          </a:prstGeom>
        </p:spPr>
      </p:pic>
    </p:spTree>
    <p:extLst>
      <p:ext uri="{BB962C8B-B14F-4D97-AF65-F5344CB8AC3E}">
        <p14:creationId xmlns:p14="http://schemas.microsoft.com/office/powerpoint/2010/main" val="921747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07B90A4-1C9B-99C2-A3EF-884368794C5E}"/>
              </a:ext>
            </a:extLst>
          </p:cNvPr>
          <p:cNvSpPr txBox="1"/>
          <p:nvPr/>
        </p:nvSpPr>
        <p:spPr>
          <a:xfrm>
            <a:off x="180621" y="1057136"/>
            <a:ext cx="10701867" cy="369332"/>
          </a:xfrm>
          <a:prstGeom prst="rect">
            <a:avLst/>
          </a:prstGeom>
          <a:noFill/>
        </p:spPr>
        <p:txBody>
          <a:bodyPr wrap="square">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What new science can be done with observations of steep gradients in O</a:t>
            </a:r>
            <a:r>
              <a:rPr kumimoji="0" lang="en-US" sz="1800" b="1" i="0" u="none" strike="noStrike" kern="1200" cap="none" spc="0" normalizeH="0" baseline="-25000" noProof="0" dirty="0">
                <a:ln>
                  <a:noFill/>
                </a:ln>
                <a:solidFill>
                  <a:srgbClr val="000000"/>
                </a:solidFill>
                <a:effectLst/>
                <a:uLnTx/>
                <a:uFillTx/>
                <a:latin typeface="Calibri" panose="020F0502020204030204" pitchFamily="34" charset="0"/>
                <a:ea typeface="+mn-ea"/>
                <a:cs typeface="+mn-cs"/>
              </a:rPr>
              <a:t>3</a:t>
            </a:r>
            <a:r>
              <a:rPr kumimoji="0" lang="en-US" sz="18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NO</a:t>
            </a:r>
            <a:r>
              <a:rPr kumimoji="0" lang="en-US" sz="1800" b="1" i="0" u="none" strike="noStrike" kern="1200" cap="none" spc="0" normalizeH="0" baseline="-25000" noProof="0" dirty="0">
                <a:ln>
                  <a:noFill/>
                </a:ln>
                <a:solidFill>
                  <a:srgbClr val="000000"/>
                </a:solidFill>
                <a:effectLst/>
                <a:uLnTx/>
                <a:uFillTx/>
                <a:latin typeface="Calibri" panose="020F0502020204030204" pitchFamily="34" charset="0"/>
                <a:ea typeface="+mn-ea"/>
                <a:cs typeface="+mn-cs"/>
              </a:rPr>
              <a:t>2</a:t>
            </a:r>
            <a:r>
              <a:rPr kumimoji="0" lang="en-US" sz="18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H</a:t>
            </a:r>
            <a:r>
              <a:rPr kumimoji="0" lang="en-US" sz="1800" b="1" i="0" u="none" strike="noStrike" kern="1200" cap="none" spc="0" normalizeH="0" baseline="-25000" noProof="0" dirty="0">
                <a:ln>
                  <a:noFill/>
                </a:ln>
                <a:solidFill>
                  <a:srgbClr val="000000"/>
                </a:solidFill>
                <a:effectLst/>
                <a:uLnTx/>
                <a:uFillTx/>
                <a:latin typeface="Calibri" panose="020F0502020204030204" pitchFamily="34" charset="0"/>
                <a:ea typeface="+mn-ea"/>
                <a:cs typeface="+mn-cs"/>
              </a:rPr>
              <a:t>2</a:t>
            </a:r>
            <a:r>
              <a:rPr kumimoji="0" lang="en-US" sz="18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CO or aerosol? </a:t>
            </a:r>
          </a:p>
        </p:txBody>
      </p:sp>
      <p:sp>
        <p:nvSpPr>
          <p:cNvPr id="29" name="TextBox 28">
            <a:extLst>
              <a:ext uri="{FF2B5EF4-FFF2-40B4-BE49-F238E27FC236}">
                <a16:creationId xmlns:a16="http://schemas.microsoft.com/office/drawing/2014/main" id="{4162D52F-DB69-2A25-9568-CC001FACC57D}"/>
              </a:ext>
            </a:extLst>
          </p:cNvPr>
          <p:cNvSpPr txBox="1"/>
          <p:nvPr/>
        </p:nvSpPr>
        <p:spPr>
          <a:xfrm>
            <a:off x="6773687" y="6420385"/>
            <a:ext cx="4479159" cy="30777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Wang et al. (in press)</a:t>
            </a:r>
          </a:p>
        </p:txBody>
      </p:sp>
      <p:sp>
        <p:nvSpPr>
          <p:cNvPr id="37" name="TextBox 36">
            <a:extLst>
              <a:ext uri="{FF2B5EF4-FFF2-40B4-BE49-F238E27FC236}">
                <a16:creationId xmlns:a16="http://schemas.microsoft.com/office/drawing/2014/main" id="{9E245320-8C26-E97D-877E-FFD69FC293FA}"/>
              </a:ext>
            </a:extLst>
          </p:cNvPr>
          <p:cNvSpPr txBox="1"/>
          <p:nvPr/>
        </p:nvSpPr>
        <p:spPr>
          <a:xfrm>
            <a:off x="7630594" y="3312353"/>
            <a:ext cx="4290835" cy="1477328"/>
          </a:xfrm>
          <a:prstGeom prst="rect">
            <a:avLst/>
          </a:prstGeom>
          <a:solidFill>
            <a:srgbClr val="C9E6F6"/>
          </a:solidFill>
          <a:ln>
            <a:solidFill>
              <a:schemeClr val="bg1"/>
            </a:solidFill>
          </a:ln>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wrap="square" rtlCol="0">
            <a:spAutoFit/>
          </a:bodyPr>
          <a:lstStyle>
            <a:defPPr>
              <a:defRPr lang="en-US"/>
            </a:defPPr>
            <a:lvl1pPr algn="ctr">
              <a:defRPr sz="2000">
                <a:latin typeface="Arial Nova Cond" panose="020B0506020202020204" pitchFamily="34" charset="0"/>
                <a:cs typeface="Arial" panose="020B0604020202020204" pitchFamily="34"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Current O</a:t>
            </a:r>
            <a:r>
              <a:rPr kumimoji="0" lang="en-US" sz="1800" b="0" i="0" u="none" strike="noStrike" kern="1200" cap="none" spc="0" normalizeH="0" baseline="-25000" noProof="0" dirty="0">
                <a:ln>
                  <a:noFill/>
                </a:ln>
                <a:solidFill>
                  <a:prstClr val="black"/>
                </a:solidFill>
                <a:effectLst/>
                <a:uLnTx/>
                <a:uFillTx/>
                <a:latin typeface="Arial" panose="020B0604020202020204" pitchFamily="34" charset="0"/>
                <a:ea typeface="+mn-ea"/>
                <a:cs typeface="Arial" panose="020B0604020202020204" pitchFamily="34" charset="0"/>
              </a:rPr>
              <a:t>3</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monitoring tends to be focused in urban areas where O</a:t>
            </a:r>
            <a:r>
              <a:rPr kumimoji="0" lang="en-US" sz="1800" b="0" i="0" u="none" strike="noStrike" kern="1200" cap="none" spc="0" normalizeH="0" baseline="-25000" noProof="0" dirty="0">
                <a:ln>
                  <a:noFill/>
                </a:ln>
                <a:solidFill>
                  <a:prstClr val="black"/>
                </a:solidFill>
                <a:effectLst/>
                <a:uLnTx/>
                <a:uFillTx/>
                <a:latin typeface="Arial" panose="020B0604020202020204" pitchFamily="34" charset="0"/>
                <a:ea typeface="+mn-ea"/>
                <a:cs typeface="Arial" panose="020B0604020202020204" pitchFamily="34" charset="0"/>
              </a:rPr>
              <a:t>3</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is often suppressed. Will TEMPO PBL O</a:t>
            </a:r>
            <a:r>
              <a:rPr kumimoji="0" lang="en-US" sz="1800" b="0" i="0" u="none" strike="noStrike" kern="1200" cap="none" spc="0" normalizeH="0" baseline="-25000" noProof="0" dirty="0">
                <a:ln>
                  <a:noFill/>
                </a:ln>
                <a:solidFill>
                  <a:prstClr val="black"/>
                </a:solidFill>
                <a:effectLst/>
                <a:uLnTx/>
                <a:uFillTx/>
                <a:latin typeface="Arial" panose="020B0604020202020204" pitchFamily="34" charset="0"/>
                <a:ea typeface="+mn-ea"/>
                <a:cs typeface="Arial" panose="020B0604020202020204" pitchFamily="34" charset="0"/>
              </a:rPr>
              <a:t>3</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products capture the urban-rural gradients in PBL O</a:t>
            </a:r>
            <a:r>
              <a:rPr kumimoji="0" lang="en-US" sz="1800" b="0" i="0" u="none" strike="noStrike" kern="1200" cap="none" spc="0" normalizeH="0" baseline="-25000" noProof="0" dirty="0">
                <a:ln>
                  <a:noFill/>
                </a:ln>
                <a:solidFill>
                  <a:prstClr val="black"/>
                </a:solidFill>
                <a:effectLst/>
                <a:uLnTx/>
                <a:uFillTx/>
                <a:latin typeface="Arial" panose="020B0604020202020204" pitchFamily="34" charset="0"/>
                <a:ea typeface="+mn-ea"/>
                <a:cs typeface="Arial" panose="020B0604020202020204" pitchFamily="34" charset="0"/>
              </a:rPr>
              <a:t>3</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p:txBody>
      </p:sp>
      <p:sp>
        <p:nvSpPr>
          <p:cNvPr id="38" name="TextBox 37">
            <a:extLst>
              <a:ext uri="{FF2B5EF4-FFF2-40B4-BE49-F238E27FC236}">
                <a16:creationId xmlns:a16="http://schemas.microsoft.com/office/drawing/2014/main" id="{C6768EF8-986E-2D34-B081-6407FA1A14A5}"/>
              </a:ext>
            </a:extLst>
          </p:cNvPr>
          <p:cNvSpPr txBox="1"/>
          <p:nvPr/>
        </p:nvSpPr>
        <p:spPr>
          <a:xfrm rot="16200000">
            <a:off x="-298597" y="2489186"/>
            <a:ext cx="1518185"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432FF"/>
                </a:solidFill>
                <a:effectLst/>
                <a:uLnTx/>
                <a:uFillTx/>
                <a:latin typeface="Arial" panose="020B0604020202020204" pitchFamily="34" charset="0"/>
                <a:ea typeface="+mn-ea"/>
                <a:cs typeface="Arial" panose="020B0604020202020204" pitchFamily="34" charset="0"/>
              </a:rPr>
              <a:t>Non-Sea Breeze Days</a:t>
            </a:r>
            <a:endParaRPr kumimoji="0" lang="en-US"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9" name="TextBox 38">
            <a:extLst>
              <a:ext uri="{FF2B5EF4-FFF2-40B4-BE49-F238E27FC236}">
                <a16:creationId xmlns:a16="http://schemas.microsoft.com/office/drawing/2014/main" id="{388A91CF-0943-B756-9A32-9A95B8850B53}"/>
              </a:ext>
            </a:extLst>
          </p:cNvPr>
          <p:cNvSpPr txBox="1"/>
          <p:nvPr/>
        </p:nvSpPr>
        <p:spPr>
          <a:xfrm rot="16200000">
            <a:off x="-109533" y="4529471"/>
            <a:ext cx="114005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432FF"/>
                </a:solidFill>
                <a:effectLst/>
                <a:uLnTx/>
                <a:uFillTx/>
                <a:latin typeface="Arial" panose="020B0604020202020204" pitchFamily="34" charset="0"/>
                <a:ea typeface="+mn-ea"/>
                <a:cs typeface="Arial" panose="020B0604020202020204" pitchFamily="34" charset="0"/>
              </a:rPr>
              <a:t>Sea Breeze Days</a:t>
            </a:r>
            <a:endParaRPr kumimoji="0" lang="en-US"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45" name="Picture 44">
            <a:extLst>
              <a:ext uri="{FF2B5EF4-FFF2-40B4-BE49-F238E27FC236}">
                <a16:creationId xmlns:a16="http://schemas.microsoft.com/office/drawing/2014/main" id="{59C0E550-0F59-2525-FA6E-3F0137D3B48D}"/>
              </a:ext>
            </a:extLst>
          </p:cNvPr>
          <p:cNvPicPr>
            <a:picLocks noChangeAspect="1"/>
          </p:cNvPicPr>
          <p:nvPr/>
        </p:nvPicPr>
        <p:blipFill rotWithShape="1">
          <a:blip r:embed="rId2"/>
          <a:srcRect l="6395"/>
          <a:stretch/>
        </p:blipFill>
        <p:spPr>
          <a:xfrm>
            <a:off x="776158" y="1733158"/>
            <a:ext cx="6744901" cy="2182795"/>
          </a:xfrm>
          <a:prstGeom prst="rect">
            <a:avLst/>
          </a:prstGeom>
        </p:spPr>
      </p:pic>
      <p:pic>
        <p:nvPicPr>
          <p:cNvPr id="46" name="Picture 45">
            <a:extLst>
              <a:ext uri="{FF2B5EF4-FFF2-40B4-BE49-F238E27FC236}">
                <a16:creationId xmlns:a16="http://schemas.microsoft.com/office/drawing/2014/main" id="{D85002F0-B0A3-E9CD-B285-B6C95BCB096A}"/>
              </a:ext>
            </a:extLst>
          </p:cNvPr>
          <p:cNvPicPr>
            <a:picLocks noChangeAspect="1"/>
          </p:cNvPicPr>
          <p:nvPr/>
        </p:nvPicPr>
        <p:blipFill rotWithShape="1">
          <a:blip r:embed="rId3"/>
          <a:srcRect l="6395"/>
          <a:stretch/>
        </p:blipFill>
        <p:spPr>
          <a:xfrm>
            <a:off x="776158" y="3773444"/>
            <a:ext cx="6744901" cy="2182795"/>
          </a:xfrm>
          <a:prstGeom prst="rect">
            <a:avLst/>
          </a:prstGeom>
        </p:spPr>
      </p:pic>
      <p:sp>
        <p:nvSpPr>
          <p:cNvPr id="48" name="TextBox 47">
            <a:extLst>
              <a:ext uri="{FF2B5EF4-FFF2-40B4-BE49-F238E27FC236}">
                <a16:creationId xmlns:a16="http://schemas.microsoft.com/office/drawing/2014/main" id="{185EDDCE-CE4E-F708-0A4F-A827A7305914}"/>
              </a:ext>
            </a:extLst>
          </p:cNvPr>
          <p:cNvSpPr txBox="1"/>
          <p:nvPr/>
        </p:nvSpPr>
        <p:spPr>
          <a:xfrm>
            <a:off x="2161858" y="1476886"/>
            <a:ext cx="581341"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a:t>
            </a:r>
            <a:r>
              <a:rPr kumimoji="0" lang="en-US" sz="1800" b="1" i="0" u="none" strike="noStrike" kern="1200" cap="none" spc="0" normalizeH="0" baseline="-25000" noProof="0" dirty="0">
                <a:ln>
                  <a:noFill/>
                </a:ln>
                <a:solidFill>
                  <a:prstClr val="black"/>
                </a:solidFill>
                <a:effectLst/>
                <a:uLnTx/>
                <a:uFillTx/>
                <a:latin typeface="Arial" panose="020B0604020202020204" pitchFamily="34" charset="0"/>
                <a:ea typeface="+mn-ea"/>
                <a:cs typeface="Arial" panose="020B0604020202020204" pitchFamily="34" charset="0"/>
              </a:rPr>
              <a:t>3</a:t>
            </a:r>
          </a:p>
        </p:txBody>
      </p:sp>
      <p:sp>
        <p:nvSpPr>
          <p:cNvPr id="49" name="TextBox 48">
            <a:extLst>
              <a:ext uri="{FF2B5EF4-FFF2-40B4-BE49-F238E27FC236}">
                <a16:creationId xmlns:a16="http://schemas.microsoft.com/office/drawing/2014/main" id="{FED675A1-D2F1-4DBA-64DE-57C9DF1EB020}"/>
              </a:ext>
            </a:extLst>
          </p:cNvPr>
          <p:cNvSpPr txBox="1"/>
          <p:nvPr/>
        </p:nvSpPr>
        <p:spPr>
          <a:xfrm>
            <a:off x="5273201" y="1476886"/>
            <a:ext cx="643146"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Ox</a:t>
            </a:r>
            <a:endParaRPr kumimoji="0" lang="en-US" sz="1800" b="1" i="0" u="none" strike="noStrike" kern="1200" cap="none" spc="0" normalizeH="0" baseline="-2500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40" name="Picture 39" descr="Graphical user interface, application&#10;&#10;Description automatically generated">
            <a:extLst>
              <a:ext uri="{FF2B5EF4-FFF2-40B4-BE49-F238E27FC236}">
                <a16:creationId xmlns:a16="http://schemas.microsoft.com/office/drawing/2014/main" id="{85AC4D2A-C939-702C-8646-A5DF9477FF9B}"/>
              </a:ext>
            </a:extLst>
          </p:cNvPr>
          <p:cNvPicPr>
            <a:picLocks noChangeAspect="1"/>
          </p:cNvPicPr>
          <p:nvPr/>
        </p:nvPicPr>
        <p:blipFill rotWithShape="1">
          <a:blip r:embed="rId4">
            <a:extLst>
              <a:ext uri="{28A0092B-C50C-407E-A947-70E740481C1C}">
                <a14:useLocalDpi xmlns:a14="http://schemas.microsoft.com/office/drawing/2010/main" val="0"/>
              </a:ext>
            </a:extLst>
          </a:blip>
          <a:srcRect l="17621" t="89312" r="12153"/>
          <a:stretch/>
        </p:blipFill>
        <p:spPr>
          <a:xfrm>
            <a:off x="2106426" y="5837004"/>
            <a:ext cx="4084364" cy="660220"/>
          </a:xfrm>
          <a:prstGeom prst="rect">
            <a:avLst/>
          </a:prstGeom>
          <a:ln w="57150">
            <a:noFill/>
          </a:ln>
        </p:spPr>
      </p:pic>
      <p:sp>
        <p:nvSpPr>
          <p:cNvPr id="8" name="Text Placeholder 3">
            <a:extLst>
              <a:ext uri="{FF2B5EF4-FFF2-40B4-BE49-F238E27FC236}">
                <a16:creationId xmlns:a16="http://schemas.microsoft.com/office/drawing/2014/main" id="{DD58F612-5279-E209-619A-5511EDE52FC8}"/>
              </a:ext>
            </a:extLst>
          </p:cNvPr>
          <p:cNvSpPr>
            <a:spLocks noGrp="1"/>
          </p:cNvSpPr>
          <p:nvPr>
            <p:ph type="body" sz="quarter" idx="13"/>
          </p:nvPr>
        </p:nvSpPr>
        <p:spPr>
          <a:xfrm>
            <a:off x="2077170" y="157055"/>
            <a:ext cx="9250326" cy="761791"/>
          </a:xfrm>
        </p:spPr>
        <p:txBody>
          <a:bodyPr/>
          <a:lstStyle/>
          <a:p>
            <a:r>
              <a:rPr lang="en-US" b="1" dirty="0"/>
              <a:t>Observing Steep Gradients: Results from Boston</a:t>
            </a:r>
          </a:p>
        </p:txBody>
      </p:sp>
      <p:pic>
        <p:nvPicPr>
          <p:cNvPr id="9" name="Picture 8" descr="Text&#10;&#10;Description automatically generated">
            <a:extLst>
              <a:ext uri="{FF2B5EF4-FFF2-40B4-BE49-F238E27FC236}">
                <a16:creationId xmlns:a16="http://schemas.microsoft.com/office/drawing/2014/main" id="{A4228730-C458-E599-E5CB-D04EE1B1DE3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44364" y="232248"/>
            <a:ext cx="1364655" cy="611404"/>
          </a:xfrm>
          <a:prstGeom prst="rect">
            <a:avLst/>
          </a:prstGeom>
        </p:spPr>
      </p:pic>
    </p:spTree>
    <p:extLst>
      <p:ext uri="{BB962C8B-B14F-4D97-AF65-F5344CB8AC3E}">
        <p14:creationId xmlns:p14="http://schemas.microsoft.com/office/powerpoint/2010/main" val="363893636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F598DEB2-EBFB-4C08-A678-061994ADB0C7}"/>
              </a:ext>
            </a:extLst>
          </p:cNvPr>
          <p:cNvSpPr>
            <a:spLocks noGrp="1"/>
          </p:cNvSpPr>
          <p:nvPr>
            <p:ph type="body" sz="quarter" idx="13"/>
          </p:nvPr>
        </p:nvSpPr>
        <p:spPr/>
        <p:txBody>
          <a:bodyPr>
            <a:normAutofit fontScale="77500" lnSpcReduction="20000"/>
          </a:bodyPr>
          <a:lstStyle/>
          <a:p>
            <a:r>
              <a:rPr lang="en-US" dirty="0"/>
              <a:t>Sharp gradients in retrieved columns, always real</a:t>
            </a:r>
            <a:r>
              <a:rPr lang="en-US" dirty="0" smtClean="0"/>
              <a:t>?</a:t>
            </a:r>
          </a:p>
          <a:p>
            <a:r>
              <a:rPr lang="en-US" dirty="0" smtClean="0"/>
              <a:t>Gonzalo Gonzalez Abad</a:t>
            </a:r>
            <a:endParaRPr lang="en-US" dirty="0"/>
          </a:p>
        </p:txBody>
      </p:sp>
      <p:pic>
        <p:nvPicPr>
          <p:cNvPr id="6" name="Main graphic"/>
          <p:cNvPicPr>
            <a:picLocks noChangeAspect="1"/>
          </p:cNvPicPr>
          <p:nvPr/>
        </p:nvPicPr>
        <p:blipFill>
          <a:blip r:embed="rId3"/>
          <a:stretch/>
        </p:blipFill>
        <p:spPr>
          <a:xfrm>
            <a:off x="811213" y="1268413"/>
            <a:ext cx="3384713" cy="4866916"/>
          </a:xfrm>
          <a:prstGeom prst="rect">
            <a:avLst/>
          </a:prstGeom>
          <a:ln>
            <a:noFill/>
          </a:ln>
        </p:spPr>
      </p:pic>
      <p:sp>
        <p:nvSpPr>
          <p:cNvPr id="7" name="TextShape 1"/>
          <p:cNvSpPr txBox="1"/>
          <p:nvPr/>
        </p:nvSpPr>
        <p:spPr>
          <a:xfrm>
            <a:off x="811213" y="6162969"/>
            <a:ext cx="3384713" cy="451800"/>
          </a:xfrm>
          <a:prstGeom prst="rect">
            <a:avLst/>
          </a:prstGeom>
          <a:noFill/>
          <a:ln>
            <a:noFill/>
          </a:ln>
        </p:spPr>
        <p:txBody>
          <a:bodyPr lIns="90000" tIns="46800" rIns="90000" bIns="468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1" normalizeH="0" baseline="0" noProof="0" dirty="0">
                <a:ln>
                  <a:noFill/>
                </a:ln>
                <a:solidFill>
                  <a:srgbClr val="000000"/>
                </a:solidFill>
                <a:effectLst/>
                <a:uLnTx/>
                <a:uFillTx/>
                <a:latin typeface="Arial"/>
                <a:ea typeface="+mn-ea"/>
                <a:cs typeface="+mn-cs"/>
              </a:rPr>
              <a:t>TROPOMI NO</a:t>
            </a:r>
            <a:r>
              <a:rPr kumimoji="0" lang="en-US" sz="1100" b="0" i="0" u="none" strike="noStrike" kern="1200" cap="none" spc="-1" normalizeH="0" baseline="-25000" noProof="0" dirty="0">
                <a:ln>
                  <a:noFill/>
                </a:ln>
                <a:solidFill>
                  <a:srgbClr val="000000"/>
                </a:solidFill>
                <a:effectLst/>
                <a:uLnTx/>
                <a:uFillTx/>
                <a:latin typeface="Arial"/>
                <a:ea typeface="+mn-ea"/>
                <a:cs typeface="+mn-cs"/>
              </a:rPr>
              <a:t>2</a:t>
            </a:r>
            <a:r>
              <a:rPr kumimoji="0" lang="en-US" sz="1100" b="0" i="0" u="none" strike="noStrike" kern="1200" cap="none" spc="-1" normalizeH="0" baseline="0" noProof="0" dirty="0">
                <a:ln>
                  <a:noFill/>
                </a:ln>
                <a:solidFill>
                  <a:srgbClr val="000000"/>
                </a:solidFill>
                <a:effectLst/>
                <a:uLnTx/>
                <a:uFillTx/>
                <a:latin typeface="Arial"/>
                <a:ea typeface="+mn-ea"/>
                <a:cs typeface="+mn-cs"/>
              </a:rPr>
              <a:t> zoomed into six US cities (Figure 2: </a:t>
            </a:r>
            <a:r>
              <a:rPr kumimoji="0" lang="en-US" sz="1100" b="0" i="0" u="none" strike="noStrike" kern="1200" cap="none" spc="-1" normalizeH="0" baseline="0" noProof="0" dirty="0" err="1">
                <a:ln>
                  <a:noFill/>
                </a:ln>
                <a:solidFill>
                  <a:srgbClr val="000000"/>
                </a:solidFill>
                <a:effectLst/>
                <a:uLnTx/>
                <a:uFillTx/>
                <a:latin typeface="Arial"/>
                <a:ea typeface="+mn-ea"/>
                <a:cs typeface="+mn-cs"/>
              </a:rPr>
              <a:t>Golberg</a:t>
            </a:r>
            <a:r>
              <a:rPr kumimoji="0" lang="en-US" sz="1100" b="0" i="0" u="none" strike="noStrike" kern="1200" cap="none" spc="-1" normalizeH="0" baseline="0" noProof="0" dirty="0">
                <a:ln>
                  <a:noFill/>
                </a:ln>
                <a:solidFill>
                  <a:srgbClr val="000000"/>
                </a:solidFill>
                <a:effectLst/>
                <a:uLnTx/>
                <a:uFillTx/>
                <a:latin typeface="Arial"/>
                <a:ea typeface="+mn-ea"/>
                <a:cs typeface="+mn-cs"/>
              </a:rPr>
              <a:t> et al., 2021). </a:t>
            </a:r>
          </a:p>
        </p:txBody>
      </p:sp>
      <p:pic>
        <p:nvPicPr>
          <p:cNvPr id="11" name="Picture 10">
            <a:extLst>
              <a:ext uri="{FF2B5EF4-FFF2-40B4-BE49-F238E27FC236}">
                <a16:creationId xmlns:a16="http://schemas.microsoft.com/office/drawing/2014/main" id="{C34EB8CD-A800-AE4D-B73A-78046F4CF941}"/>
              </a:ext>
            </a:extLst>
          </p:cNvPr>
          <p:cNvPicPr>
            <a:picLocks noChangeAspect="1"/>
          </p:cNvPicPr>
          <p:nvPr/>
        </p:nvPicPr>
        <p:blipFill>
          <a:blip r:embed="rId4"/>
          <a:stretch>
            <a:fillRect/>
          </a:stretch>
        </p:blipFill>
        <p:spPr>
          <a:xfrm>
            <a:off x="5292686" y="1268413"/>
            <a:ext cx="1975899" cy="2560320"/>
          </a:xfrm>
          <a:prstGeom prst="rect">
            <a:avLst/>
          </a:prstGeom>
        </p:spPr>
      </p:pic>
      <p:pic>
        <p:nvPicPr>
          <p:cNvPr id="12" name="Picture 11">
            <a:extLst>
              <a:ext uri="{FF2B5EF4-FFF2-40B4-BE49-F238E27FC236}">
                <a16:creationId xmlns:a16="http://schemas.microsoft.com/office/drawing/2014/main" id="{54F77369-053D-A949-B9FD-9F5FDACB7457}"/>
              </a:ext>
            </a:extLst>
          </p:cNvPr>
          <p:cNvPicPr>
            <a:picLocks noChangeAspect="1"/>
          </p:cNvPicPr>
          <p:nvPr/>
        </p:nvPicPr>
        <p:blipFill>
          <a:blip r:embed="rId5"/>
          <a:stretch>
            <a:fillRect/>
          </a:stretch>
        </p:blipFill>
        <p:spPr>
          <a:xfrm>
            <a:off x="7295885" y="1268413"/>
            <a:ext cx="1975899" cy="2560320"/>
          </a:xfrm>
          <a:prstGeom prst="rect">
            <a:avLst/>
          </a:prstGeom>
        </p:spPr>
      </p:pic>
      <p:pic>
        <p:nvPicPr>
          <p:cNvPr id="13" name="Picture 12">
            <a:extLst>
              <a:ext uri="{FF2B5EF4-FFF2-40B4-BE49-F238E27FC236}">
                <a16:creationId xmlns:a16="http://schemas.microsoft.com/office/drawing/2014/main" id="{BF394894-A5B4-874B-90F1-281FEAD4900F}"/>
              </a:ext>
            </a:extLst>
          </p:cNvPr>
          <p:cNvPicPr>
            <a:picLocks noChangeAspect="1"/>
          </p:cNvPicPr>
          <p:nvPr/>
        </p:nvPicPr>
        <p:blipFill>
          <a:blip r:embed="rId6"/>
          <a:stretch>
            <a:fillRect/>
          </a:stretch>
        </p:blipFill>
        <p:spPr>
          <a:xfrm>
            <a:off x="9299084" y="1268413"/>
            <a:ext cx="1975899" cy="2560320"/>
          </a:xfrm>
          <a:prstGeom prst="rect">
            <a:avLst/>
          </a:prstGeom>
        </p:spPr>
      </p:pic>
      <p:pic>
        <p:nvPicPr>
          <p:cNvPr id="14" name="Picture 13">
            <a:extLst>
              <a:ext uri="{FF2B5EF4-FFF2-40B4-BE49-F238E27FC236}">
                <a16:creationId xmlns:a16="http://schemas.microsoft.com/office/drawing/2014/main" id="{9526B6DE-2DBC-DF43-B5C3-9FD1C59CD686}"/>
              </a:ext>
            </a:extLst>
          </p:cNvPr>
          <p:cNvPicPr>
            <a:picLocks noChangeAspect="1"/>
          </p:cNvPicPr>
          <p:nvPr/>
        </p:nvPicPr>
        <p:blipFill>
          <a:blip r:embed="rId7"/>
          <a:stretch>
            <a:fillRect/>
          </a:stretch>
        </p:blipFill>
        <p:spPr>
          <a:xfrm>
            <a:off x="5292685" y="3790384"/>
            <a:ext cx="1975899" cy="2560320"/>
          </a:xfrm>
          <a:prstGeom prst="rect">
            <a:avLst/>
          </a:prstGeom>
        </p:spPr>
      </p:pic>
      <p:pic>
        <p:nvPicPr>
          <p:cNvPr id="3" name="Picture 2"/>
          <p:cNvPicPr>
            <a:picLocks noChangeAspect="1"/>
          </p:cNvPicPr>
          <p:nvPr/>
        </p:nvPicPr>
        <p:blipFill>
          <a:blip r:embed="rId8"/>
          <a:stretch>
            <a:fillRect/>
          </a:stretch>
        </p:blipFill>
        <p:spPr>
          <a:xfrm>
            <a:off x="7295884" y="3790384"/>
            <a:ext cx="1974406" cy="2560320"/>
          </a:xfrm>
          <a:prstGeom prst="rect">
            <a:avLst/>
          </a:prstGeom>
        </p:spPr>
      </p:pic>
      <p:pic>
        <p:nvPicPr>
          <p:cNvPr id="15" name="Picture 14"/>
          <p:cNvPicPr>
            <a:picLocks noChangeAspect="1"/>
          </p:cNvPicPr>
          <p:nvPr/>
        </p:nvPicPr>
        <p:blipFill>
          <a:blip r:embed="rId9"/>
          <a:stretch>
            <a:fillRect/>
          </a:stretch>
        </p:blipFill>
        <p:spPr>
          <a:xfrm>
            <a:off x="9309116" y="3790384"/>
            <a:ext cx="1974406" cy="2560320"/>
          </a:xfrm>
          <a:prstGeom prst="rect">
            <a:avLst/>
          </a:prstGeom>
        </p:spPr>
      </p:pic>
      <p:sp>
        <p:nvSpPr>
          <p:cNvPr id="16" name="TextShape 1"/>
          <p:cNvSpPr txBox="1"/>
          <p:nvPr/>
        </p:nvSpPr>
        <p:spPr>
          <a:xfrm>
            <a:off x="5524984" y="6350704"/>
            <a:ext cx="5758538" cy="451800"/>
          </a:xfrm>
          <a:prstGeom prst="rect">
            <a:avLst/>
          </a:prstGeom>
          <a:noFill/>
          <a:ln>
            <a:noFill/>
          </a:ln>
        </p:spPr>
        <p:txBody>
          <a:bodyPr lIns="90000" tIns="46800" rIns="90000" bIns="468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1" normalizeH="0" baseline="0" noProof="0" dirty="0" err="1">
                <a:ln>
                  <a:noFill/>
                </a:ln>
                <a:solidFill>
                  <a:srgbClr val="000000"/>
                </a:solidFill>
                <a:effectLst/>
                <a:uLnTx/>
                <a:uFillTx/>
                <a:latin typeface="Arial"/>
                <a:ea typeface="+mn-ea"/>
                <a:cs typeface="+mn-cs"/>
              </a:rPr>
              <a:t>GeoTASO</a:t>
            </a:r>
            <a:r>
              <a:rPr kumimoji="0" lang="en-US" sz="1100" b="0" i="0" u="none" strike="noStrike" kern="1200" cap="none" spc="-1" normalizeH="0" baseline="0" noProof="0" dirty="0">
                <a:ln>
                  <a:noFill/>
                </a:ln>
                <a:solidFill>
                  <a:srgbClr val="000000"/>
                </a:solidFill>
                <a:effectLst/>
                <a:uLnTx/>
                <a:uFillTx/>
                <a:latin typeface="Arial"/>
                <a:ea typeface="+mn-ea"/>
                <a:cs typeface="+mn-cs"/>
              </a:rPr>
              <a:t> KORUS-AQ formaldehyde observations for June 5, 2016. Images courtesy of Caroline Nowlan </a:t>
            </a:r>
          </a:p>
        </p:txBody>
      </p:sp>
    </p:spTree>
    <p:extLst>
      <p:ext uri="{BB962C8B-B14F-4D97-AF65-F5344CB8AC3E}">
        <p14:creationId xmlns:p14="http://schemas.microsoft.com/office/powerpoint/2010/main" val="9252991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F598DEB2-EBFB-4C08-A678-061994ADB0C7}"/>
              </a:ext>
            </a:extLst>
          </p:cNvPr>
          <p:cNvSpPr>
            <a:spLocks noGrp="1"/>
          </p:cNvSpPr>
          <p:nvPr>
            <p:ph type="body" sz="quarter" idx="13"/>
          </p:nvPr>
        </p:nvSpPr>
        <p:spPr/>
        <p:txBody>
          <a:bodyPr>
            <a:normAutofit/>
          </a:bodyPr>
          <a:lstStyle/>
          <a:p>
            <a:r>
              <a:rPr lang="en-US" dirty="0"/>
              <a:t>Sharp gradients in retrieved columns, always real?</a:t>
            </a:r>
          </a:p>
        </p:txBody>
      </p:sp>
      <p:pic>
        <p:nvPicPr>
          <p:cNvPr id="11" name="Picture 10">
            <a:extLst>
              <a:ext uri="{FF2B5EF4-FFF2-40B4-BE49-F238E27FC236}">
                <a16:creationId xmlns:a16="http://schemas.microsoft.com/office/drawing/2014/main" id="{C34EB8CD-A800-AE4D-B73A-78046F4CF941}"/>
              </a:ext>
            </a:extLst>
          </p:cNvPr>
          <p:cNvPicPr>
            <a:picLocks noChangeAspect="1"/>
          </p:cNvPicPr>
          <p:nvPr/>
        </p:nvPicPr>
        <p:blipFill>
          <a:blip r:embed="rId3"/>
          <a:stretch>
            <a:fillRect/>
          </a:stretch>
        </p:blipFill>
        <p:spPr>
          <a:xfrm>
            <a:off x="386108" y="1192598"/>
            <a:ext cx="4234070" cy="5486400"/>
          </a:xfrm>
          <a:prstGeom prst="rect">
            <a:avLst/>
          </a:prstGeom>
        </p:spPr>
      </p:pic>
      <p:pic>
        <p:nvPicPr>
          <p:cNvPr id="12" name="Picture 11">
            <a:extLst>
              <a:ext uri="{FF2B5EF4-FFF2-40B4-BE49-F238E27FC236}">
                <a16:creationId xmlns:a16="http://schemas.microsoft.com/office/drawing/2014/main" id="{54F77369-053D-A949-B9FD-9F5FDACB7457}"/>
              </a:ext>
            </a:extLst>
          </p:cNvPr>
          <p:cNvPicPr>
            <a:picLocks noChangeAspect="1"/>
          </p:cNvPicPr>
          <p:nvPr/>
        </p:nvPicPr>
        <p:blipFill>
          <a:blip r:embed="rId4"/>
          <a:stretch>
            <a:fillRect/>
          </a:stretch>
        </p:blipFill>
        <p:spPr>
          <a:xfrm>
            <a:off x="4745264" y="1192598"/>
            <a:ext cx="4234069" cy="5486400"/>
          </a:xfrm>
          <a:prstGeom prst="rect">
            <a:avLst/>
          </a:prstGeom>
        </p:spPr>
      </p:pic>
      <p:sp>
        <p:nvSpPr>
          <p:cNvPr id="2" name="Rectangle 1"/>
          <p:cNvSpPr/>
          <p:nvPr/>
        </p:nvSpPr>
        <p:spPr>
          <a:xfrm>
            <a:off x="1213659" y="3764665"/>
            <a:ext cx="1546167" cy="1230284"/>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p:cNvSpPr/>
          <p:nvPr/>
        </p:nvSpPr>
        <p:spPr>
          <a:xfrm>
            <a:off x="5605551" y="3764665"/>
            <a:ext cx="1546167" cy="1230284"/>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p:cNvSpPr txBox="1"/>
          <p:nvPr/>
        </p:nvSpPr>
        <p:spPr>
          <a:xfrm>
            <a:off x="9104419" y="1304308"/>
            <a:ext cx="3023850" cy="526297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How can we evaluate the truthiness of the signal imposed by the a priori information?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I suggest to develop metrics derived using chemical and physical certainties.</a:t>
            </a:r>
          </a:p>
        </p:txBody>
      </p:sp>
    </p:spTree>
    <p:extLst>
      <p:ext uri="{BB962C8B-B14F-4D97-AF65-F5344CB8AC3E}">
        <p14:creationId xmlns:p14="http://schemas.microsoft.com/office/powerpoint/2010/main" val="215138360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F598DEB2-EBFB-4C08-A678-061994ADB0C7}"/>
              </a:ext>
            </a:extLst>
          </p:cNvPr>
          <p:cNvSpPr>
            <a:spLocks noGrp="1"/>
          </p:cNvSpPr>
          <p:nvPr>
            <p:ph type="body" sz="quarter" idx="13"/>
          </p:nvPr>
        </p:nvSpPr>
        <p:spPr/>
        <p:txBody>
          <a:bodyPr>
            <a:normAutofit/>
          </a:bodyPr>
          <a:lstStyle/>
          <a:p>
            <a:r>
              <a:rPr lang="en-US" dirty="0"/>
              <a:t>Sharp gradients in retrieved columns, always real?</a:t>
            </a:r>
          </a:p>
        </p:txBody>
      </p:sp>
      <p:pic>
        <p:nvPicPr>
          <p:cNvPr id="7" name="Picture 6">
            <a:extLst>
              <a:ext uri="{FF2B5EF4-FFF2-40B4-BE49-F238E27FC236}">
                <a16:creationId xmlns:a16="http://schemas.microsoft.com/office/drawing/2014/main" id="{3BD474A5-F4E9-1014-975C-44F1D4D2196B}"/>
              </a:ext>
            </a:extLst>
          </p:cNvPr>
          <p:cNvPicPr>
            <a:picLocks noChangeAspect="1"/>
          </p:cNvPicPr>
          <p:nvPr/>
        </p:nvPicPr>
        <p:blipFill>
          <a:blip r:embed="rId3"/>
          <a:stretch>
            <a:fillRect/>
          </a:stretch>
        </p:blipFill>
        <p:spPr>
          <a:xfrm>
            <a:off x="239232" y="1047184"/>
            <a:ext cx="3280410" cy="5760720"/>
          </a:xfrm>
          <a:prstGeom prst="rect">
            <a:avLst/>
          </a:prstGeom>
        </p:spPr>
      </p:pic>
      <p:pic>
        <p:nvPicPr>
          <p:cNvPr id="10" name="Picture 9">
            <a:extLst>
              <a:ext uri="{FF2B5EF4-FFF2-40B4-BE49-F238E27FC236}">
                <a16:creationId xmlns:a16="http://schemas.microsoft.com/office/drawing/2014/main" id="{77DB8076-4C37-FD14-F3D6-ECC1E2ECB2E7}"/>
              </a:ext>
            </a:extLst>
          </p:cNvPr>
          <p:cNvPicPr>
            <a:picLocks noChangeAspect="1"/>
          </p:cNvPicPr>
          <p:nvPr/>
        </p:nvPicPr>
        <p:blipFill>
          <a:blip r:embed="rId4"/>
          <a:stretch>
            <a:fillRect/>
          </a:stretch>
        </p:blipFill>
        <p:spPr>
          <a:xfrm>
            <a:off x="4482428" y="1047184"/>
            <a:ext cx="3280410" cy="5760720"/>
          </a:xfrm>
          <a:prstGeom prst="rect">
            <a:avLst/>
          </a:prstGeom>
        </p:spPr>
      </p:pic>
      <p:sp>
        <p:nvSpPr>
          <p:cNvPr id="13" name="Right Arrow 12">
            <a:extLst>
              <a:ext uri="{FF2B5EF4-FFF2-40B4-BE49-F238E27FC236}">
                <a16:creationId xmlns:a16="http://schemas.microsoft.com/office/drawing/2014/main" id="{CAE4AF33-5C07-C36F-B401-20F1E5F58D83}"/>
              </a:ext>
            </a:extLst>
          </p:cNvPr>
          <p:cNvSpPr/>
          <p:nvPr/>
        </p:nvSpPr>
        <p:spPr>
          <a:xfrm>
            <a:off x="3519642" y="3746163"/>
            <a:ext cx="962786" cy="376949"/>
          </a:xfrm>
          <a:prstGeom prst="rightArrow">
            <a:avLst/>
          </a:prstGeom>
          <a:solidFill>
            <a:srgbClr val="FFC000"/>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 name="TextShape 1"/>
          <p:cNvSpPr txBox="1"/>
          <p:nvPr/>
        </p:nvSpPr>
        <p:spPr>
          <a:xfrm>
            <a:off x="7762837" y="1169180"/>
            <a:ext cx="4429163" cy="5638723"/>
          </a:xfrm>
          <a:prstGeom prst="rect">
            <a:avLst/>
          </a:prstGeom>
          <a:noFill/>
          <a:ln>
            <a:noFill/>
          </a:ln>
        </p:spPr>
        <p:txBody>
          <a:bodyPr lIns="90000" tIns="46800" rIns="90000" bIns="468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Another example, OMPS-NPP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BrO</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retrievals over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Konstatina</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Bay. The effect of neglecting land fraction when sea ice and snow are present resulted in artificial signals in coast pixels.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Such a suspicious feature granted further investigation resulting in the correction of the land fraction oversight.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1" normalizeH="0" baseline="0" noProof="0" dirty="0">
              <a:ln>
                <a:noFill/>
              </a:ln>
              <a:solidFill>
                <a:srgbClr val="000000"/>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1" normalizeH="0" baseline="0" noProof="0" dirty="0">
                <a:ln>
                  <a:noFill/>
                </a:ln>
                <a:solidFill>
                  <a:srgbClr val="000000"/>
                </a:solidFill>
                <a:effectLst/>
                <a:uLnTx/>
                <a:uFillTx/>
                <a:latin typeface="Arial"/>
                <a:ea typeface="+mn-ea"/>
                <a:cs typeface="+mn-cs"/>
              </a:rPr>
              <a:t>Images courtesy of </a:t>
            </a:r>
            <a:r>
              <a:rPr kumimoji="0" lang="en-US" sz="1600" b="0" i="0" u="none" strike="noStrike" kern="1200" cap="none" spc="-1" normalizeH="0" baseline="0" noProof="0" dirty="0" err="1">
                <a:ln>
                  <a:noFill/>
                </a:ln>
                <a:solidFill>
                  <a:srgbClr val="000000"/>
                </a:solidFill>
                <a:effectLst/>
                <a:uLnTx/>
                <a:uFillTx/>
                <a:latin typeface="Arial"/>
                <a:ea typeface="+mn-ea"/>
                <a:cs typeface="+mn-cs"/>
              </a:rPr>
              <a:t>Heesung</a:t>
            </a:r>
            <a:r>
              <a:rPr kumimoji="0" lang="en-US" sz="1600" b="0" i="0" u="none" strike="noStrike" kern="1200" cap="none" spc="-1" normalizeH="0" baseline="0" noProof="0" dirty="0">
                <a:ln>
                  <a:noFill/>
                </a:ln>
                <a:solidFill>
                  <a:srgbClr val="000000"/>
                </a:solidFill>
                <a:effectLst/>
                <a:uLnTx/>
                <a:uFillTx/>
                <a:latin typeface="Arial"/>
                <a:ea typeface="+mn-ea"/>
                <a:cs typeface="+mn-cs"/>
              </a:rPr>
              <a:t> Chong.</a:t>
            </a:r>
          </a:p>
        </p:txBody>
      </p:sp>
    </p:spTree>
    <p:extLst>
      <p:ext uri="{BB962C8B-B14F-4D97-AF65-F5344CB8AC3E}">
        <p14:creationId xmlns:p14="http://schemas.microsoft.com/office/powerpoint/2010/main" val="323852682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F598DEB2-EBFB-4C08-A678-061994ADB0C7}"/>
              </a:ext>
            </a:extLst>
          </p:cNvPr>
          <p:cNvSpPr>
            <a:spLocks noGrp="1"/>
          </p:cNvSpPr>
          <p:nvPr>
            <p:ph type="body" sz="quarter" idx="13"/>
          </p:nvPr>
        </p:nvSpPr>
        <p:spPr/>
        <p:txBody>
          <a:bodyPr>
            <a:normAutofit/>
          </a:bodyPr>
          <a:lstStyle/>
          <a:p>
            <a:r>
              <a:rPr lang="en-US" dirty="0"/>
              <a:t>But what about sharp temporal gradients?</a:t>
            </a:r>
          </a:p>
        </p:txBody>
      </p:sp>
      <p:pic>
        <p:nvPicPr>
          <p:cNvPr id="3" name="Picture 2"/>
          <p:cNvPicPr>
            <a:picLocks noChangeAspect="1"/>
          </p:cNvPicPr>
          <p:nvPr/>
        </p:nvPicPr>
        <p:blipFill rotWithShape="1">
          <a:blip r:embed="rId3"/>
          <a:srcRect b="9999"/>
          <a:stretch/>
        </p:blipFill>
        <p:spPr>
          <a:xfrm>
            <a:off x="309908" y="1406248"/>
            <a:ext cx="5211489" cy="4937760"/>
          </a:xfrm>
          <a:prstGeom prst="rect">
            <a:avLst/>
          </a:prstGeom>
        </p:spPr>
      </p:pic>
      <p:sp>
        <p:nvSpPr>
          <p:cNvPr id="9" name="TextShape 1"/>
          <p:cNvSpPr txBox="1"/>
          <p:nvPr/>
        </p:nvSpPr>
        <p:spPr>
          <a:xfrm>
            <a:off x="309908" y="6344008"/>
            <a:ext cx="5211489" cy="309026"/>
          </a:xfrm>
          <a:prstGeom prst="rect">
            <a:avLst/>
          </a:prstGeom>
          <a:noFill/>
          <a:ln>
            <a:noFill/>
          </a:ln>
        </p:spPr>
        <p:txBody>
          <a:bodyPr lIns="90000" tIns="46800" rIns="90000" bIns="468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1" normalizeH="0" baseline="0" noProof="0" dirty="0">
                <a:ln>
                  <a:noFill/>
                </a:ln>
                <a:solidFill>
                  <a:srgbClr val="000000"/>
                </a:solidFill>
                <a:effectLst/>
                <a:uLnTx/>
                <a:uFillTx/>
                <a:latin typeface="Calibri" panose="020F0502020204030204"/>
                <a:ea typeface="+mn-ea"/>
                <a:cs typeface="+mn-cs"/>
              </a:rPr>
              <a:t>Figure 1 from Penn and Holloway, 2020: </a:t>
            </a: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Evaluating current satellite capability to observe diurnal change in nitrogen oxides in preparation for geostationary satellite missions </a:t>
            </a:r>
            <a:endParaRPr kumimoji="0" lang="en-US" sz="1100" b="0" i="0" u="none" strike="noStrike" kern="1200" cap="none" spc="-1" normalizeH="0" baseline="0" noProof="0" dirty="0">
              <a:ln>
                <a:noFill/>
              </a:ln>
              <a:solidFill>
                <a:srgbClr val="000000"/>
              </a:solidFill>
              <a:effectLst/>
              <a:uLnTx/>
              <a:uFillTx/>
              <a:latin typeface="Calibri" panose="020F0502020204030204"/>
              <a:ea typeface="+mn-ea"/>
              <a:cs typeface="+mn-cs"/>
            </a:endParaRPr>
          </a:p>
        </p:txBody>
      </p:sp>
      <p:pic>
        <p:nvPicPr>
          <p:cNvPr id="5" name="Picture 4"/>
          <p:cNvPicPr>
            <a:picLocks noChangeAspect="1"/>
          </p:cNvPicPr>
          <p:nvPr/>
        </p:nvPicPr>
        <p:blipFill>
          <a:blip r:embed="rId4"/>
          <a:stretch>
            <a:fillRect/>
          </a:stretch>
        </p:blipFill>
        <p:spPr>
          <a:xfrm>
            <a:off x="5521398" y="1805253"/>
            <a:ext cx="6515431" cy="4579944"/>
          </a:xfrm>
          <a:prstGeom prst="rect">
            <a:avLst/>
          </a:prstGeom>
        </p:spPr>
      </p:pic>
      <p:sp>
        <p:nvSpPr>
          <p:cNvPr id="11" name="TextShape 1"/>
          <p:cNvSpPr txBox="1"/>
          <p:nvPr/>
        </p:nvSpPr>
        <p:spPr>
          <a:xfrm>
            <a:off x="5521397" y="6375800"/>
            <a:ext cx="6515432" cy="224500"/>
          </a:xfrm>
          <a:prstGeom prst="rect">
            <a:avLst/>
          </a:prstGeom>
          <a:noFill/>
          <a:ln>
            <a:noFill/>
          </a:ln>
        </p:spPr>
        <p:txBody>
          <a:bodyPr lIns="90000" tIns="46800" rIns="90000" bIns="468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1" normalizeH="0" baseline="0" noProof="0" dirty="0">
                <a:ln>
                  <a:noFill/>
                </a:ln>
                <a:solidFill>
                  <a:srgbClr val="000000"/>
                </a:solidFill>
                <a:effectLst/>
                <a:uLnTx/>
                <a:uFillTx/>
                <a:latin typeface="Calibri" panose="020F0502020204030204"/>
                <a:ea typeface="+mn-ea"/>
                <a:cs typeface="+mn-cs"/>
              </a:rPr>
              <a:t>Figure 6 Kim et al., 2023:First-time comparison between NO2 vertical columns from GEMS and Pandora measurements </a:t>
            </a: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 </a:t>
            </a:r>
            <a:endParaRPr kumimoji="0" lang="en-US" sz="1100" b="0" i="0" u="none" strike="noStrike" kern="1200" cap="none" spc="-1" normalizeH="0" baseline="0" noProof="0" dirty="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7233977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8F8B1DD-4E86-0003-91F2-67889403A010}"/>
              </a:ext>
            </a:extLst>
          </p:cNvPr>
          <p:cNvSpPr txBox="1"/>
          <p:nvPr/>
        </p:nvSpPr>
        <p:spPr>
          <a:xfrm>
            <a:off x="990600" y="13252"/>
            <a:ext cx="10618304"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 Black" panose="020B0604020202020204" pitchFamily="34" charset="0"/>
                <a:ea typeface="+mn-ea"/>
                <a:cs typeface="Arial Black" panose="020B0604020202020204" pitchFamily="34" charset="0"/>
              </a:rPr>
              <a:t>What </a:t>
            </a:r>
            <a:r>
              <a:rPr kumimoji="0" lang="en-US" sz="2800" b="1" i="0" u="none" strike="noStrike" kern="1200" cap="none" spc="0" normalizeH="0" baseline="0" noProof="0" dirty="0" smtClean="0">
                <a:ln>
                  <a:noFill/>
                </a:ln>
                <a:solidFill>
                  <a:prstClr val="black"/>
                </a:solidFill>
                <a:effectLst/>
                <a:uLnTx/>
                <a:uFillTx/>
                <a:latin typeface="Arial Black" panose="020B0604020202020204" pitchFamily="34" charset="0"/>
                <a:ea typeface="+mn-ea"/>
                <a:cs typeface="Arial Black" panose="020B0604020202020204" pitchFamily="34" charset="0"/>
              </a:rPr>
              <a:t>gradients</a:t>
            </a:r>
            <a:r>
              <a:rPr kumimoji="0" lang="zh-CN" altLang="en-US" sz="2800" b="1" i="0" u="none" strike="noStrike" kern="1200" cap="none" spc="0" normalizeH="0" baseline="0" noProof="0" dirty="0" smtClean="0">
                <a:ln>
                  <a:noFill/>
                </a:ln>
                <a:solidFill>
                  <a:prstClr val="black"/>
                </a:solidFill>
                <a:effectLst/>
                <a:uLnTx/>
                <a:uFillTx/>
                <a:latin typeface="Arial Black" panose="020B0604020202020204" pitchFamily="34" charset="0"/>
                <a:cs typeface="Arial Black" panose="020B0604020202020204" pitchFamily="34" charset="0"/>
              </a:rPr>
              <a:t> </a:t>
            </a:r>
            <a:r>
              <a:rPr kumimoji="0" lang="en-US" altLang="zh-CN" sz="2800" b="1" i="0" u="none" strike="noStrike" kern="1200" cap="none" spc="0" normalizeH="0" baseline="0" noProof="0" dirty="0">
                <a:ln>
                  <a:noFill/>
                </a:ln>
                <a:solidFill>
                  <a:prstClr val="black"/>
                </a:solidFill>
                <a:effectLst/>
                <a:uLnTx/>
                <a:uFillTx/>
                <a:latin typeface="Arial Black" panose="020B0604020202020204" pitchFamily="34" charset="0"/>
                <a:cs typeface="Arial Black" panose="020B0604020202020204" pitchFamily="34" charset="0"/>
              </a:rPr>
              <a:t>of satellite observed trace gas can inform us — ozone formation sensitivity</a:t>
            </a:r>
          </a:p>
        </p:txBody>
      </p:sp>
      <p:sp>
        <p:nvSpPr>
          <p:cNvPr id="11" name="TextBox 10">
            <a:extLst>
              <a:ext uri="{FF2B5EF4-FFF2-40B4-BE49-F238E27FC236}">
                <a16:creationId xmlns:a16="http://schemas.microsoft.com/office/drawing/2014/main" id="{B363AB89-630F-D478-CA48-676387641386}"/>
              </a:ext>
            </a:extLst>
          </p:cNvPr>
          <p:cNvSpPr txBox="1"/>
          <p:nvPr/>
        </p:nvSpPr>
        <p:spPr>
          <a:xfrm>
            <a:off x="8822086" y="1236075"/>
            <a:ext cx="2531912"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Jin</a:t>
            </a:r>
            <a:r>
              <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et al., EST, 2020</a:t>
            </a:r>
          </a:p>
        </p:txBody>
      </p:sp>
      <p:sp>
        <p:nvSpPr>
          <p:cNvPr id="12" name="TextBox 11">
            <a:extLst>
              <a:ext uri="{FF2B5EF4-FFF2-40B4-BE49-F238E27FC236}">
                <a16:creationId xmlns:a16="http://schemas.microsoft.com/office/drawing/2014/main" id="{4C08B6BF-3D58-1CFB-128A-5678F06D6BEF}"/>
              </a:ext>
            </a:extLst>
          </p:cNvPr>
          <p:cNvSpPr txBox="1"/>
          <p:nvPr/>
        </p:nvSpPr>
        <p:spPr>
          <a:xfrm>
            <a:off x="7182903" y="2430677"/>
            <a:ext cx="4830191"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Decreasing NO</a:t>
            </a:r>
            <a:r>
              <a:rPr kumimoji="0" lang="en-US" sz="1800" b="1" i="0" u="none" strike="noStrike" kern="1200" cap="none" spc="0" normalizeH="0" baseline="-25000" noProof="0" dirty="0">
                <a:ln>
                  <a:noFill/>
                </a:ln>
                <a:solidFill>
                  <a:prstClr val="black"/>
                </a:solidFill>
                <a:effectLst/>
                <a:uLnTx/>
                <a:uFillTx/>
                <a:latin typeface="Arial" panose="020B0604020202020204" pitchFamily="34" charset="0"/>
                <a:ea typeface="+mn-ea"/>
                <a:cs typeface="Arial" panose="020B0604020202020204" pitchFamily="34" charset="0"/>
              </a:rPr>
              <a:t>2</a:t>
            </a: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and increasing HCHO/NO</a:t>
            </a:r>
            <a:r>
              <a:rPr kumimoji="0" lang="en-US" sz="1800" b="1" i="0" u="none" strike="noStrike" kern="1200" cap="none" spc="0" normalizeH="0" baseline="-25000" noProof="0" dirty="0">
                <a:ln>
                  <a:noFill/>
                </a:ln>
                <a:solidFill>
                  <a:prstClr val="black"/>
                </a:solidFill>
                <a:effectLst/>
                <a:uLnTx/>
                <a:uFillTx/>
                <a:latin typeface="Arial" panose="020B0604020202020204" pitchFamily="34" charset="0"/>
                <a:ea typeface="+mn-ea"/>
                <a:cs typeface="Arial" panose="020B0604020202020204" pitchFamily="34" charset="0"/>
              </a:rPr>
              <a:t>2</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Ozone formation peaks where HCHO/NO2 reaches transition regime (grey).</a:t>
            </a:r>
          </a:p>
        </p:txBody>
      </p:sp>
      <p:sp>
        <p:nvSpPr>
          <p:cNvPr id="13" name="TextBox 12">
            <a:extLst>
              <a:ext uri="{FF2B5EF4-FFF2-40B4-BE49-F238E27FC236}">
                <a16:creationId xmlns:a16="http://schemas.microsoft.com/office/drawing/2014/main" id="{422B29F4-C411-BDB3-48EE-D6B1010B4AA2}"/>
              </a:ext>
            </a:extLst>
          </p:cNvPr>
          <p:cNvSpPr txBox="1"/>
          <p:nvPr/>
        </p:nvSpPr>
        <p:spPr>
          <a:xfrm>
            <a:off x="7123269" y="4145740"/>
            <a:ext cx="4949461" cy="16312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TEMPO will: </a:t>
            </a:r>
          </a:p>
          <a:p>
            <a:pPr marL="342900" marR="0" lvl="0" indent="-342900" algn="l" defTabSz="914400" rtl="0" eaLnBrk="1" fontAlgn="auto" latinLnBrk="0" hangingPunct="1">
              <a:lnSpc>
                <a:spcPct val="100000"/>
              </a:lnSpc>
              <a:spcBef>
                <a:spcPts val="0"/>
              </a:spcBef>
              <a:spcAft>
                <a:spcPts val="0"/>
              </a:spcAft>
              <a:buClrTx/>
              <a:buSzTx/>
              <a:buFont typeface="Wingdings" pitchFamily="2" charset="2"/>
              <a:buChar char="ü"/>
              <a:tabLst/>
              <a:defRPr/>
            </a:pPr>
            <a:r>
              <a:rPr kumimoji="0" lang="en-US" sz="2000" b="1"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increase sampling between 0-20 km </a:t>
            </a:r>
          </a:p>
          <a:p>
            <a:pPr marL="342900" marR="0" lvl="0" indent="-342900" algn="l" defTabSz="914400" rtl="0" eaLnBrk="1" fontAlgn="auto" latinLnBrk="0" hangingPunct="1">
              <a:lnSpc>
                <a:spcPct val="100000"/>
              </a:lnSpc>
              <a:spcBef>
                <a:spcPts val="0"/>
              </a:spcBef>
              <a:spcAft>
                <a:spcPts val="0"/>
              </a:spcAft>
              <a:buClrTx/>
              <a:buSzTx/>
              <a:buFont typeface="Wingdings" pitchFamily="2" charset="2"/>
              <a:buChar char="ü"/>
              <a:tabLst/>
              <a:defRPr/>
            </a:pPr>
            <a:r>
              <a:rPr kumimoji="0" lang="en-US" sz="2000" b="1"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add spatially continuous PBL ozone information</a:t>
            </a:r>
          </a:p>
          <a:p>
            <a:pPr marL="342900" marR="0" lvl="0" indent="-342900" algn="l" defTabSz="914400" rtl="0" eaLnBrk="1" fontAlgn="auto" latinLnBrk="0" hangingPunct="1">
              <a:lnSpc>
                <a:spcPct val="100000"/>
              </a:lnSpc>
              <a:spcBef>
                <a:spcPts val="0"/>
              </a:spcBef>
              <a:spcAft>
                <a:spcPts val="0"/>
              </a:spcAft>
              <a:buClrTx/>
              <a:buSzTx/>
              <a:buFont typeface="Wingdings" pitchFamily="2" charset="2"/>
              <a:buChar char="ü"/>
              <a:tabLst/>
              <a:defRPr/>
            </a:pPr>
            <a:r>
              <a:rPr kumimoji="0" lang="en-US" sz="2000" b="1"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decipher morning vs. afternoon</a:t>
            </a:r>
          </a:p>
        </p:txBody>
      </p:sp>
      <p:grpSp>
        <p:nvGrpSpPr>
          <p:cNvPr id="3" name="Group 2">
            <a:extLst>
              <a:ext uri="{FF2B5EF4-FFF2-40B4-BE49-F238E27FC236}">
                <a16:creationId xmlns:a16="http://schemas.microsoft.com/office/drawing/2014/main" id="{47614AD1-2DBE-2F23-D0B7-2B7A17650203}"/>
              </a:ext>
            </a:extLst>
          </p:cNvPr>
          <p:cNvGrpSpPr/>
          <p:nvPr/>
        </p:nvGrpSpPr>
        <p:grpSpPr>
          <a:xfrm>
            <a:off x="796968" y="967359"/>
            <a:ext cx="2915479" cy="5814009"/>
            <a:chOff x="583096" y="-331038"/>
            <a:chExt cx="2279374" cy="4545497"/>
          </a:xfrm>
        </p:grpSpPr>
        <p:pic>
          <p:nvPicPr>
            <p:cNvPr id="4" name="Picture 3">
              <a:extLst>
                <a:ext uri="{FF2B5EF4-FFF2-40B4-BE49-F238E27FC236}">
                  <a16:creationId xmlns:a16="http://schemas.microsoft.com/office/drawing/2014/main" id="{6CDD612D-9671-161A-A22E-F9597D15ED4D}"/>
                </a:ext>
              </a:extLst>
            </p:cNvPr>
            <p:cNvPicPr>
              <a:picLocks noChangeAspect="1"/>
            </p:cNvPicPr>
            <p:nvPr/>
          </p:nvPicPr>
          <p:blipFill rotWithShape="1">
            <a:blip r:embed="rId2"/>
            <a:srcRect r="79199" b="33714"/>
            <a:stretch/>
          </p:blipFill>
          <p:spPr>
            <a:xfrm>
              <a:off x="583096" y="-331037"/>
              <a:ext cx="1616765" cy="4545496"/>
            </a:xfrm>
            <a:prstGeom prst="rect">
              <a:avLst/>
            </a:prstGeom>
          </p:spPr>
        </p:pic>
        <p:pic>
          <p:nvPicPr>
            <p:cNvPr id="5" name="Picture 4">
              <a:extLst>
                <a:ext uri="{FF2B5EF4-FFF2-40B4-BE49-F238E27FC236}">
                  <a16:creationId xmlns:a16="http://schemas.microsoft.com/office/drawing/2014/main" id="{54AF222A-5318-396E-0604-2D9F73D17842}"/>
                </a:ext>
              </a:extLst>
            </p:cNvPr>
            <p:cNvPicPr>
              <a:picLocks noChangeAspect="1"/>
            </p:cNvPicPr>
            <p:nvPr/>
          </p:nvPicPr>
          <p:blipFill rotWithShape="1">
            <a:blip r:embed="rId2"/>
            <a:srcRect l="91858" r="-383" b="33714"/>
            <a:stretch/>
          </p:blipFill>
          <p:spPr>
            <a:xfrm>
              <a:off x="2199861" y="-331038"/>
              <a:ext cx="662609" cy="4545497"/>
            </a:xfrm>
            <a:prstGeom prst="rect">
              <a:avLst/>
            </a:prstGeom>
          </p:spPr>
        </p:pic>
      </p:grpSp>
      <p:grpSp>
        <p:nvGrpSpPr>
          <p:cNvPr id="6" name="Group 5">
            <a:extLst>
              <a:ext uri="{FF2B5EF4-FFF2-40B4-BE49-F238E27FC236}">
                <a16:creationId xmlns:a16="http://schemas.microsoft.com/office/drawing/2014/main" id="{7E198329-0399-B208-C55E-79E254411D68}"/>
              </a:ext>
            </a:extLst>
          </p:cNvPr>
          <p:cNvGrpSpPr/>
          <p:nvPr/>
        </p:nvGrpSpPr>
        <p:grpSpPr>
          <a:xfrm>
            <a:off x="3784338" y="1027469"/>
            <a:ext cx="5037748" cy="5740647"/>
            <a:chOff x="7512326" y="2085671"/>
            <a:chExt cx="3334578" cy="3799840"/>
          </a:xfrm>
        </p:grpSpPr>
        <p:pic>
          <p:nvPicPr>
            <p:cNvPr id="7" name="Picture 6">
              <a:extLst>
                <a:ext uri="{FF2B5EF4-FFF2-40B4-BE49-F238E27FC236}">
                  <a16:creationId xmlns:a16="http://schemas.microsoft.com/office/drawing/2014/main" id="{00D932D1-214D-8DCD-1696-F602307FF055}"/>
                </a:ext>
              </a:extLst>
            </p:cNvPr>
            <p:cNvPicPr>
              <a:picLocks noChangeAspect="1"/>
            </p:cNvPicPr>
            <p:nvPr/>
          </p:nvPicPr>
          <p:blipFill rotWithShape="1">
            <a:blip r:embed="rId3"/>
            <a:srcRect r="72016"/>
            <a:stretch/>
          </p:blipFill>
          <p:spPr>
            <a:xfrm>
              <a:off x="7512326" y="2085671"/>
              <a:ext cx="2175013" cy="3799840"/>
            </a:xfrm>
            <a:prstGeom prst="rect">
              <a:avLst/>
            </a:prstGeom>
          </p:spPr>
        </p:pic>
        <p:pic>
          <p:nvPicPr>
            <p:cNvPr id="8" name="Picture 7">
              <a:extLst>
                <a:ext uri="{FF2B5EF4-FFF2-40B4-BE49-F238E27FC236}">
                  <a16:creationId xmlns:a16="http://schemas.microsoft.com/office/drawing/2014/main" id="{86C3D3EA-3205-5AF0-2F29-F17DFD396C24}"/>
                </a:ext>
              </a:extLst>
            </p:cNvPr>
            <p:cNvPicPr>
              <a:picLocks noChangeAspect="1"/>
            </p:cNvPicPr>
            <p:nvPr/>
          </p:nvPicPr>
          <p:blipFill rotWithShape="1">
            <a:blip r:embed="rId3"/>
            <a:srcRect l="85081" t="18002" b="63514"/>
            <a:stretch/>
          </p:blipFill>
          <p:spPr>
            <a:xfrm>
              <a:off x="9687339" y="2085671"/>
              <a:ext cx="1159565" cy="702365"/>
            </a:xfrm>
            <a:prstGeom prst="rect">
              <a:avLst/>
            </a:prstGeom>
          </p:spPr>
        </p:pic>
      </p:grpSp>
    </p:spTree>
    <p:extLst>
      <p:ext uri="{BB962C8B-B14F-4D97-AF65-F5344CB8AC3E}">
        <p14:creationId xmlns:p14="http://schemas.microsoft.com/office/powerpoint/2010/main" val="141839155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F2C39BA-371A-7A48-0377-0B329B1976B4}"/>
              </a:ext>
            </a:extLst>
          </p:cNvPr>
          <p:cNvSpPr txBox="1"/>
          <p:nvPr/>
        </p:nvSpPr>
        <p:spPr>
          <a:xfrm>
            <a:off x="1066800" y="13252"/>
            <a:ext cx="10542104"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 Black" panose="020B0604020202020204" pitchFamily="34" charset="0"/>
                <a:ea typeface="+mn-ea"/>
                <a:cs typeface="Arial Black" panose="020B0604020202020204" pitchFamily="34" charset="0"/>
              </a:rPr>
              <a:t>What </a:t>
            </a:r>
            <a:r>
              <a:rPr kumimoji="0" lang="en-US" sz="2800" b="1" i="0" u="none" strike="noStrike" kern="1200" cap="none" spc="0" normalizeH="0" baseline="0" noProof="0" dirty="0" smtClean="0">
                <a:ln>
                  <a:noFill/>
                </a:ln>
                <a:solidFill>
                  <a:prstClr val="black"/>
                </a:solidFill>
                <a:effectLst/>
                <a:uLnTx/>
                <a:uFillTx/>
                <a:latin typeface="Arial Black" panose="020B0604020202020204" pitchFamily="34" charset="0"/>
                <a:ea typeface="+mn-ea"/>
                <a:cs typeface="Arial Black" panose="020B0604020202020204" pitchFamily="34" charset="0"/>
              </a:rPr>
              <a:t>gradients</a:t>
            </a:r>
            <a:r>
              <a:rPr kumimoji="0" lang="zh-CN" altLang="en-US" sz="2800" b="1" i="0" u="none" strike="noStrike" kern="1200" cap="none" spc="0" normalizeH="0" baseline="0" noProof="0" dirty="0" smtClean="0">
                <a:ln>
                  <a:noFill/>
                </a:ln>
                <a:solidFill>
                  <a:prstClr val="black"/>
                </a:solidFill>
                <a:effectLst/>
                <a:uLnTx/>
                <a:uFillTx/>
                <a:latin typeface="Arial Black" panose="020B0604020202020204" pitchFamily="34" charset="0"/>
                <a:cs typeface="Arial Black" panose="020B0604020202020204" pitchFamily="34" charset="0"/>
              </a:rPr>
              <a:t> </a:t>
            </a:r>
            <a:r>
              <a:rPr kumimoji="0" lang="en-US" altLang="zh-CN" sz="2800" b="1" i="0" u="none" strike="noStrike" kern="1200" cap="none" spc="0" normalizeH="0" baseline="0" noProof="0" dirty="0">
                <a:ln>
                  <a:noFill/>
                </a:ln>
                <a:solidFill>
                  <a:prstClr val="black"/>
                </a:solidFill>
                <a:effectLst/>
                <a:uLnTx/>
                <a:uFillTx/>
                <a:latin typeface="Arial Black" panose="020B0604020202020204" pitchFamily="34" charset="0"/>
                <a:cs typeface="Arial Black" panose="020B0604020202020204" pitchFamily="34" charset="0"/>
              </a:rPr>
              <a:t>of satellite observed trace gas can inform us — OH vs NO</a:t>
            </a:r>
            <a:r>
              <a:rPr kumimoji="0" lang="en-US" altLang="zh-CN" sz="2800" b="1" i="0" u="none" strike="noStrike" kern="1200" cap="none" spc="0" normalizeH="0" baseline="-25000" noProof="0" dirty="0">
                <a:ln>
                  <a:noFill/>
                </a:ln>
                <a:solidFill>
                  <a:prstClr val="black"/>
                </a:solidFill>
                <a:effectLst/>
                <a:uLnTx/>
                <a:uFillTx/>
                <a:latin typeface="Arial Black" panose="020B0604020202020204" pitchFamily="34" charset="0"/>
                <a:cs typeface="Arial Black" panose="020B0604020202020204" pitchFamily="34" charset="0"/>
              </a:rPr>
              <a:t>2</a:t>
            </a:r>
          </a:p>
        </p:txBody>
      </p:sp>
      <p:sp>
        <p:nvSpPr>
          <p:cNvPr id="5" name="TextBox 4">
            <a:extLst>
              <a:ext uri="{FF2B5EF4-FFF2-40B4-BE49-F238E27FC236}">
                <a16:creationId xmlns:a16="http://schemas.microsoft.com/office/drawing/2014/main" id="{0174AEAE-04C4-003F-D63F-59D85DB92C1F}"/>
              </a:ext>
            </a:extLst>
          </p:cNvPr>
          <p:cNvSpPr txBox="1"/>
          <p:nvPr/>
        </p:nvSpPr>
        <p:spPr>
          <a:xfrm>
            <a:off x="7620812" y="2018552"/>
            <a:ext cx="2876108"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Zhu et al., PNAS, 2022</a:t>
            </a:r>
          </a:p>
        </p:txBody>
      </p:sp>
      <p:sp>
        <p:nvSpPr>
          <p:cNvPr id="14" name="TextBox 13">
            <a:extLst>
              <a:ext uri="{FF2B5EF4-FFF2-40B4-BE49-F238E27FC236}">
                <a16:creationId xmlns:a16="http://schemas.microsoft.com/office/drawing/2014/main" id="{68BE88C0-F917-74A4-09D4-B5E1731E9E8F}"/>
              </a:ext>
            </a:extLst>
          </p:cNvPr>
          <p:cNvSpPr txBox="1"/>
          <p:nvPr/>
        </p:nvSpPr>
        <p:spPr>
          <a:xfrm>
            <a:off x="6898286" y="2941806"/>
            <a:ext cx="4830191"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Slope of OH/NO</a:t>
            </a:r>
            <a:r>
              <a:rPr kumimoji="0" lang="en-US" sz="1800" b="1" i="0" u="none" strike="noStrike" kern="1200" cap="none" spc="0" normalizeH="0" baseline="-25000" noProof="0" dirty="0">
                <a:ln>
                  <a:noFill/>
                </a:ln>
                <a:solidFill>
                  <a:prstClr val="black"/>
                </a:solidFill>
                <a:effectLst/>
                <a:uLnTx/>
                <a:uFillTx/>
                <a:latin typeface="Arial" panose="020B0604020202020204" pitchFamily="34" charset="0"/>
                <a:ea typeface="+mn-ea"/>
                <a:cs typeface="Arial" panose="020B0604020202020204" pitchFamily="34" charset="0"/>
              </a:rPr>
              <a:t>2</a:t>
            </a: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derived within ~100 km near city center, indicative of decadal changes of chemical regime</a:t>
            </a:r>
          </a:p>
        </p:txBody>
      </p:sp>
      <p:sp>
        <p:nvSpPr>
          <p:cNvPr id="15" name="TextBox 14">
            <a:extLst>
              <a:ext uri="{FF2B5EF4-FFF2-40B4-BE49-F238E27FC236}">
                <a16:creationId xmlns:a16="http://schemas.microsoft.com/office/drawing/2014/main" id="{F6A542D9-92C6-A507-2CBA-7C35B2C39DEA}"/>
              </a:ext>
            </a:extLst>
          </p:cNvPr>
          <p:cNvSpPr txBox="1"/>
          <p:nvPr/>
        </p:nvSpPr>
        <p:spPr>
          <a:xfrm>
            <a:off x="7017966" y="4688175"/>
            <a:ext cx="4949461"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TEMPO will: </a:t>
            </a:r>
          </a:p>
          <a:p>
            <a:pPr marL="342900" marR="0" lvl="0" indent="-342900" algn="l" defTabSz="914400" rtl="0" eaLnBrk="1" fontAlgn="auto" latinLnBrk="0" hangingPunct="1">
              <a:lnSpc>
                <a:spcPct val="100000"/>
              </a:lnSpc>
              <a:spcBef>
                <a:spcPts val="0"/>
              </a:spcBef>
              <a:spcAft>
                <a:spcPts val="0"/>
              </a:spcAft>
              <a:buClrTx/>
              <a:buSzTx/>
              <a:buFont typeface="Wingdings" pitchFamily="2" charset="2"/>
              <a:buChar char="ü"/>
              <a:tabLst/>
              <a:defRPr/>
            </a:pPr>
            <a:r>
              <a:rPr kumimoji="0" lang="en-US" sz="2000" b="1"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verify and extend such understanding at ~3km resolution and during the course of the day</a:t>
            </a:r>
          </a:p>
        </p:txBody>
      </p:sp>
      <p:sp>
        <p:nvSpPr>
          <p:cNvPr id="17" name="TextBox 16">
            <a:extLst>
              <a:ext uri="{FF2B5EF4-FFF2-40B4-BE49-F238E27FC236}">
                <a16:creationId xmlns:a16="http://schemas.microsoft.com/office/drawing/2014/main" id="{8933C5B7-71C3-A413-E5CF-14E3088669A8}"/>
              </a:ext>
            </a:extLst>
          </p:cNvPr>
          <p:cNvSpPr txBox="1"/>
          <p:nvPr/>
        </p:nvSpPr>
        <p:spPr>
          <a:xfrm>
            <a:off x="6722747" y="1113567"/>
            <a:ext cx="553990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OMI NO</a:t>
            </a:r>
            <a:r>
              <a:rPr kumimoji="0" lang="en-US" sz="2000" b="1" i="0" u="none" strike="noStrike" kern="1200" cap="none" spc="0" normalizeH="0" baseline="-25000" noProof="0" dirty="0">
                <a:ln>
                  <a:noFill/>
                </a:ln>
                <a:solidFill>
                  <a:srgbClr val="008000"/>
                </a:solidFill>
                <a:effectLst/>
                <a:uLnTx/>
                <a:uFillTx/>
                <a:latin typeface="Arial" panose="020B0604020202020204" pitchFamily="34" charset="0"/>
                <a:ea typeface="+mn-ea"/>
                <a:cs typeface="Arial" panose="020B0604020202020204" pitchFamily="34" charset="0"/>
              </a:rPr>
              <a:t>2</a:t>
            </a:r>
            <a:r>
              <a:rPr kumimoji="0" lang="en-US" sz="2000" b="1"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and HCHO are fundamental in these OH estimates at ~10 km resolution</a:t>
            </a:r>
          </a:p>
        </p:txBody>
      </p:sp>
      <p:pic>
        <p:nvPicPr>
          <p:cNvPr id="9" name="Picture 8">
            <a:extLst>
              <a:ext uri="{FF2B5EF4-FFF2-40B4-BE49-F238E27FC236}">
                <a16:creationId xmlns:a16="http://schemas.microsoft.com/office/drawing/2014/main" id="{F2F6156A-D075-016A-F3DF-63EDD308B4CB}"/>
              </a:ext>
            </a:extLst>
          </p:cNvPr>
          <p:cNvPicPr>
            <a:picLocks noChangeAspect="1"/>
          </p:cNvPicPr>
          <p:nvPr/>
        </p:nvPicPr>
        <p:blipFill>
          <a:blip r:embed="rId2"/>
          <a:stretch>
            <a:fillRect/>
          </a:stretch>
        </p:blipFill>
        <p:spPr>
          <a:xfrm>
            <a:off x="88700" y="1350536"/>
            <a:ext cx="6667500" cy="5029200"/>
          </a:xfrm>
          <a:prstGeom prst="rect">
            <a:avLst/>
          </a:prstGeom>
        </p:spPr>
      </p:pic>
    </p:spTree>
    <p:extLst>
      <p:ext uri="{BB962C8B-B14F-4D97-AF65-F5344CB8AC3E}">
        <p14:creationId xmlns:p14="http://schemas.microsoft.com/office/powerpoint/2010/main" val="115909910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F4037AB-DEAC-F6AD-0E48-96937DEC8878}"/>
              </a:ext>
            </a:extLst>
          </p:cNvPr>
          <p:cNvSpPr txBox="1"/>
          <p:nvPr/>
        </p:nvSpPr>
        <p:spPr>
          <a:xfrm>
            <a:off x="1153550" y="13252"/>
            <a:ext cx="9228407"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 Black" panose="020B0604020202020204" pitchFamily="34" charset="0"/>
                <a:ea typeface="+mn-ea"/>
                <a:cs typeface="Arial Black" panose="020B0604020202020204" pitchFamily="34" charset="0"/>
              </a:rPr>
              <a:t>Promise of machine learning for operational retrieval of steep </a:t>
            </a:r>
            <a:r>
              <a:rPr kumimoji="0" lang="en-US" sz="2800" b="1" i="0" u="none" strike="noStrike" kern="1200" cap="none" spc="0" normalizeH="0" baseline="0" noProof="0" dirty="0" smtClean="0">
                <a:ln>
                  <a:noFill/>
                </a:ln>
                <a:solidFill>
                  <a:prstClr val="black"/>
                </a:solidFill>
                <a:effectLst/>
                <a:uLnTx/>
                <a:uFillTx/>
                <a:latin typeface="Arial Black" panose="020B0604020202020204" pitchFamily="34" charset="0"/>
                <a:ea typeface="+mn-ea"/>
                <a:cs typeface="Arial Black" panose="020B0604020202020204" pitchFamily="34" charset="0"/>
              </a:rPr>
              <a:t>gradients</a:t>
            </a:r>
            <a:endParaRPr kumimoji="0" lang="en-US" altLang="zh-CN" sz="2800" b="1" i="0" u="none" strike="noStrike" kern="1200" cap="none" spc="0" normalizeH="0" baseline="0" noProof="0" dirty="0">
              <a:ln>
                <a:noFill/>
              </a:ln>
              <a:solidFill>
                <a:prstClr val="black"/>
              </a:solidFill>
              <a:effectLst/>
              <a:uLnTx/>
              <a:uFillTx/>
              <a:latin typeface="Arial Black" panose="020B0604020202020204" pitchFamily="34" charset="0"/>
              <a:cs typeface="Arial Black" panose="020B0604020202020204" pitchFamily="34" charset="0"/>
            </a:endParaRPr>
          </a:p>
        </p:txBody>
      </p:sp>
      <p:sp>
        <p:nvSpPr>
          <p:cNvPr id="7" name="TextBox 6">
            <a:extLst>
              <a:ext uri="{FF2B5EF4-FFF2-40B4-BE49-F238E27FC236}">
                <a16:creationId xmlns:a16="http://schemas.microsoft.com/office/drawing/2014/main" id="{1AA83453-F112-0A2C-6BB0-2A1BF6F7CE1D}"/>
              </a:ext>
            </a:extLst>
          </p:cNvPr>
          <p:cNvSpPr txBox="1"/>
          <p:nvPr/>
        </p:nvSpPr>
        <p:spPr>
          <a:xfrm>
            <a:off x="12188" y="1568414"/>
            <a:ext cx="554580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NO</a:t>
            </a:r>
            <a:r>
              <a:rPr kumimoji="0" lang="en-US" sz="1800" b="1" i="0" u="none" strike="noStrike" kern="1200" cap="none" spc="0" normalizeH="0" baseline="-25000" noProof="0" dirty="0">
                <a:ln>
                  <a:noFill/>
                </a:ln>
                <a:solidFill>
                  <a:prstClr val="black"/>
                </a:solidFill>
                <a:effectLst/>
                <a:uLnTx/>
                <a:uFillTx/>
                <a:latin typeface="Arial" panose="020B0604020202020204" pitchFamily="34" charset="0"/>
                <a:ea typeface="+mn-ea"/>
                <a:cs typeface="Arial" panose="020B0604020202020204" pitchFamily="34" charset="0"/>
              </a:rPr>
              <a:t>2</a:t>
            </a: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-sensitive spectral information at 390-500 nm </a:t>
            </a:r>
          </a:p>
        </p:txBody>
      </p:sp>
      <p:sp>
        <p:nvSpPr>
          <p:cNvPr id="9" name="TextBox 8">
            <a:extLst>
              <a:ext uri="{FF2B5EF4-FFF2-40B4-BE49-F238E27FC236}">
                <a16:creationId xmlns:a16="http://schemas.microsoft.com/office/drawing/2014/main" id="{7B35BB80-8529-BB7A-B86E-9D5D90523DCE}"/>
              </a:ext>
            </a:extLst>
          </p:cNvPr>
          <p:cNvSpPr txBox="1"/>
          <p:nvPr/>
        </p:nvSpPr>
        <p:spPr>
          <a:xfrm>
            <a:off x="6935371" y="743810"/>
            <a:ext cx="386392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Neural-network based retrieval</a:t>
            </a:r>
          </a:p>
        </p:txBody>
      </p:sp>
      <p:sp>
        <p:nvSpPr>
          <p:cNvPr id="12" name="TextBox 11">
            <a:extLst>
              <a:ext uri="{FF2B5EF4-FFF2-40B4-BE49-F238E27FC236}">
                <a16:creationId xmlns:a16="http://schemas.microsoft.com/office/drawing/2014/main" id="{69BA36F6-BF86-E926-DEF7-7B968166691F}"/>
              </a:ext>
            </a:extLst>
          </p:cNvPr>
          <p:cNvSpPr txBox="1"/>
          <p:nvPr/>
        </p:nvSpPr>
        <p:spPr>
          <a:xfrm>
            <a:off x="356440" y="4910752"/>
            <a:ext cx="3924143"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With unprecedented data volume, TEMPO will exceptionally benefit from ML</a:t>
            </a:r>
          </a:p>
        </p:txBody>
      </p:sp>
      <p:pic>
        <p:nvPicPr>
          <p:cNvPr id="2" name="Picture 2">
            <a:extLst>
              <a:ext uri="{FF2B5EF4-FFF2-40B4-BE49-F238E27FC236}">
                <a16:creationId xmlns:a16="http://schemas.microsoft.com/office/drawing/2014/main" id="{6AC32EED-01D1-43B2-766F-05B8302FA51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0650" y="2003520"/>
            <a:ext cx="3589933" cy="266851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F4306F9D-09F7-823B-6781-E0598CB98017}"/>
              </a:ext>
            </a:extLst>
          </p:cNvPr>
          <p:cNvPicPr>
            <a:picLocks noChangeAspect="1"/>
          </p:cNvPicPr>
          <p:nvPr/>
        </p:nvPicPr>
        <p:blipFill>
          <a:blip r:embed="rId3"/>
          <a:stretch>
            <a:fillRect/>
          </a:stretch>
        </p:blipFill>
        <p:spPr>
          <a:xfrm>
            <a:off x="5730028" y="1086509"/>
            <a:ext cx="5771322" cy="2391304"/>
          </a:xfrm>
          <a:prstGeom prst="rect">
            <a:avLst/>
          </a:prstGeom>
        </p:spPr>
      </p:pic>
      <p:pic>
        <p:nvPicPr>
          <p:cNvPr id="8" name="Picture 7">
            <a:extLst>
              <a:ext uri="{FF2B5EF4-FFF2-40B4-BE49-F238E27FC236}">
                <a16:creationId xmlns:a16="http://schemas.microsoft.com/office/drawing/2014/main" id="{6991AB86-D9C0-9DA6-B029-53EDF5F40547}"/>
              </a:ext>
            </a:extLst>
          </p:cNvPr>
          <p:cNvPicPr>
            <a:picLocks noChangeAspect="1"/>
          </p:cNvPicPr>
          <p:nvPr/>
        </p:nvPicPr>
        <p:blipFill>
          <a:blip r:embed="rId4"/>
          <a:stretch>
            <a:fillRect/>
          </a:stretch>
        </p:blipFill>
        <p:spPr>
          <a:xfrm>
            <a:off x="7949977" y="3944831"/>
            <a:ext cx="4103480" cy="2878833"/>
          </a:xfrm>
          <a:prstGeom prst="rect">
            <a:avLst/>
          </a:prstGeom>
        </p:spPr>
      </p:pic>
      <p:pic>
        <p:nvPicPr>
          <p:cNvPr id="10" name="Picture 9">
            <a:extLst>
              <a:ext uri="{FF2B5EF4-FFF2-40B4-BE49-F238E27FC236}">
                <a16:creationId xmlns:a16="http://schemas.microsoft.com/office/drawing/2014/main" id="{48DA8AE2-37FB-5DB7-884B-2B53934A886B}"/>
              </a:ext>
            </a:extLst>
          </p:cNvPr>
          <p:cNvPicPr>
            <a:picLocks noChangeAspect="1"/>
          </p:cNvPicPr>
          <p:nvPr/>
        </p:nvPicPr>
        <p:blipFill>
          <a:blip r:embed="rId5"/>
          <a:stretch>
            <a:fillRect/>
          </a:stretch>
        </p:blipFill>
        <p:spPr>
          <a:xfrm>
            <a:off x="4496483" y="4036232"/>
            <a:ext cx="3453494" cy="2705313"/>
          </a:xfrm>
          <a:prstGeom prst="rect">
            <a:avLst/>
          </a:prstGeom>
        </p:spPr>
      </p:pic>
      <p:sp>
        <p:nvSpPr>
          <p:cNvPr id="6" name="TextBox 5">
            <a:extLst>
              <a:ext uri="{FF2B5EF4-FFF2-40B4-BE49-F238E27FC236}">
                <a16:creationId xmlns:a16="http://schemas.microsoft.com/office/drawing/2014/main" id="{1E414539-DAB7-672A-8F04-01692DA6F4A4}"/>
              </a:ext>
            </a:extLst>
          </p:cNvPr>
          <p:cNvSpPr txBox="1"/>
          <p:nvPr/>
        </p:nvSpPr>
        <p:spPr>
          <a:xfrm>
            <a:off x="4690947" y="3337778"/>
            <a:ext cx="7362510"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Application to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TROPOMI (Li et al., JRS, 2022) and OCI (Joiner  et al., AMT, 2023)</a:t>
            </a:r>
          </a:p>
        </p:txBody>
      </p:sp>
    </p:spTree>
    <p:extLst>
      <p:ext uri="{BB962C8B-B14F-4D97-AF65-F5344CB8AC3E}">
        <p14:creationId xmlns:p14="http://schemas.microsoft.com/office/powerpoint/2010/main" val="20334833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Google Shape;98;p2">
            <a:extLst>
              <a:ext uri="{FF2B5EF4-FFF2-40B4-BE49-F238E27FC236}">
                <a16:creationId xmlns:a16="http://schemas.microsoft.com/office/drawing/2014/main" id="{44A2794D-7EC7-73C8-03BB-5AB361A7F03A}"/>
              </a:ext>
            </a:extLst>
          </p:cNvPr>
          <p:cNvSpPr txBox="1">
            <a:spLocks/>
          </p:cNvSpPr>
          <p:nvPr/>
        </p:nvSpPr>
        <p:spPr>
          <a:xfrm>
            <a:off x="491613" y="1165959"/>
            <a:ext cx="11626811" cy="5382325"/>
          </a:xfrm>
          <a:prstGeom prst="rect">
            <a:avLst/>
          </a:prstGeom>
          <a:noFill/>
          <a:ln>
            <a:noFill/>
          </a:ln>
        </p:spPr>
        <p:txBody>
          <a:bodyPr spcFirstLastPara="1" vert="horz" wrap="square" lIns="91425" tIns="45700" rIns="91425" bIns="4570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base">
              <a:buNone/>
            </a:pPr>
            <a:r>
              <a:rPr lang="en-US" sz="2400" dirty="0"/>
              <a:t>Jun Wang</a:t>
            </a:r>
          </a:p>
          <a:p>
            <a:pPr marL="0" indent="0" fontAlgn="base">
              <a:buNone/>
            </a:pPr>
            <a:r>
              <a:rPr lang="en-US" sz="2400" dirty="0"/>
              <a:t>Tim </a:t>
            </a:r>
            <a:r>
              <a:rPr lang="en-US" sz="2400" dirty="0" err="1"/>
              <a:t>Juliano</a:t>
            </a:r>
            <a:endParaRPr lang="en-US" sz="2400" dirty="0"/>
          </a:p>
          <a:p>
            <a:pPr marL="0" indent="0" fontAlgn="base">
              <a:buNone/>
            </a:pPr>
            <a:r>
              <a:rPr lang="en-US" sz="2400" dirty="0"/>
              <a:t>Mike </a:t>
            </a:r>
            <a:r>
              <a:rPr lang="en-US" sz="2400" dirty="0" err="1"/>
              <a:t>Newchurch</a:t>
            </a:r>
            <a:endParaRPr lang="en-US" sz="2400" dirty="0"/>
          </a:p>
          <a:p>
            <a:pPr marL="0" indent="0" fontAlgn="base">
              <a:buNone/>
            </a:pPr>
            <a:endParaRPr lang="en-US" sz="2400" dirty="0"/>
          </a:p>
          <a:p>
            <a:pPr marL="0" indent="0" fontAlgn="base">
              <a:buNone/>
            </a:pPr>
            <a:r>
              <a:rPr lang="en-US" sz="2400" dirty="0" smtClean="0"/>
              <a:t>Kai </a:t>
            </a:r>
            <a:r>
              <a:rPr lang="en-US" sz="2400" dirty="0"/>
              <a:t>Yang</a:t>
            </a:r>
          </a:p>
          <a:p>
            <a:pPr marL="0" indent="0" fontAlgn="base">
              <a:buNone/>
            </a:pPr>
            <a:r>
              <a:rPr lang="en-US" sz="2400" dirty="0" smtClean="0"/>
              <a:t>Angela Dickens</a:t>
            </a:r>
          </a:p>
          <a:p>
            <a:pPr marL="0" indent="0" fontAlgn="base">
              <a:buNone/>
            </a:pPr>
            <a:r>
              <a:rPr lang="en-US" sz="2400" dirty="0"/>
              <a:t>Jeff Geddes</a:t>
            </a:r>
          </a:p>
          <a:p>
            <a:pPr marL="0" indent="0" fontAlgn="base">
              <a:buNone/>
            </a:pPr>
            <a:r>
              <a:rPr lang="en-US" sz="2400" dirty="0"/>
              <a:t>Gonzalo Gonzalez </a:t>
            </a:r>
            <a:r>
              <a:rPr lang="en-US" sz="2400" dirty="0" smtClean="0"/>
              <a:t>Abad</a:t>
            </a:r>
          </a:p>
          <a:p>
            <a:pPr marL="0" indent="0" fontAlgn="base">
              <a:buNone/>
            </a:pPr>
            <a:r>
              <a:rPr lang="en-US" sz="2400" dirty="0"/>
              <a:t>Chi </a:t>
            </a:r>
            <a:r>
              <a:rPr lang="en-US" sz="2400" dirty="0" smtClean="0"/>
              <a:t>Li</a:t>
            </a:r>
          </a:p>
          <a:p>
            <a:pPr marL="0" indent="0" fontAlgn="base">
              <a:buNone/>
            </a:pPr>
            <a:r>
              <a:rPr lang="en-US" sz="2400" dirty="0"/>
              <a:t>Sally </a:t>
            </a:r>
            <a:r>
              <a:rPr lang="en-US" sz="2400" dirty="0" err="1"/>
              <a:t>Pusede</a:t>
            </a:r>
            <a:endParaRPr lang="en-US" sz="2400" dirty="0"/>
          </a:p>
          <a:p>
            <a:pPr marL="0" indent="0" fontAlgn="base">
              <a:buNone/>
            </a:pPr>
            <a:endParaRPr lang="en-US" sz="2400" dirty="0" smtClean="0"/>
          </a:p>
          <a:p>
            <a:pPr marL="0" indent="0" fontAlgn="base">
              <a:buNone/>
            </a:pPr>
            <a:r>
              <a:rPr lang="en-US" dirty="0"/>
              <a:t/>
            </a:r>
            <a:br>
              <a:rPr lang="en-US" dirty="0"/>
            </a:br>
            <a:endParaRPr kumimoji="0" lang="en-US" sz="1000" b="0" i="0" u="none" strike="noStrike" kern="1200" cap="none" spc="0" normalizeH="0" baseline="0" noProof="0" dirty="0">
              <a:ln>
                <a:noFill/>
              </a:ln>
              <a:solidFill>
                <a:srgbClr val="002060"/>
              </a:solidFill>
              <a:effectLst/>
              <a:uLnTx/>
              <a:uFillTx/>
              <a:latin typeface="Helvetica Neue"/>
              <a:ea typeface="Helvetica Neue"/>
              <a:cs typeface="Helvetica Neue"/>
              <a:sym typeface="Helvetica Neue"/>
            </a:endParaRPr>
          </a:p>
        </p:txBody>
      </p:sp>
      <p:sp>
        <p:nvSpPr>
          <p:cNvPr id="28" name="Text Placeholder 3">
            <a:extLst>
              <a:ext uri="{FF2B5EF4-FFF2-40B4-BE49-F238E27FC236}">
                <a16:creationId xmlns:a16="http://schemas.microsoft.com/office/drawing/2014/main" id="{ACADE7BE-22BE-CCE7-A715-A26D1A0AF732}"/>
              </a:ext>
            </a:extLst>
          </p:cNvPr>
          <p:cNvSpPr>
            <a:spLocks noGrp="1"/>
          </p:cNvSpPr>
          <p:nvPr>
            <p:ph type="body" sz="quarter" idx="13"/>
          </p:nvPr>
        </p:nvSpPr>
        <p:spPr>
          <a:xfrm>
            <a:off x="1186250" y="164800"/>
            <a:ext cx="9774194" cy="761791"/>
          </a:xfrm>
        </p:spPr>
        <p:txBody>
          <a:bodyPr>
            <a:normAutofit/>
          </a:bodyPr>
          <a:lstStyle/>
          <a:p>
            <a:r>
              <a:rPr lang="en-US" sz="2800" dirty="0" smtClean="0">
                <a:solidFill>
                  <a:srgbClr val="000000"/>
                </a:solidFill>
                <a:effectLst/>
                <a:latin typeface="Helvetica" pitchFamily="2" charset="0"/>
              </a:rPr>
              <a:t>Panel</a:t>
            </a:r>
            <a:endParaRPr lang="en-US" sz="2800" dirty="0">
              <a:solidFill>
                <a:srgbClr val="000000"/>
              </a:solidFill>
              <a:effectLst/>
              <a:latin typeface="Helvetica" pitchFamily="2" charset="0"/>
            </a:endParaRPr>
          </a:p>
        </p:txBody>
      </p:sp>
    </p:spTree>
    <p:extLst>
      <p:ext uri="{BB962C8B-B14F-4D97-AF65-F5344CB8AC3E}">
        <p14:creationId xmlns:p14="http://schemas.microsoft.com/office/powerpoint/2010/main" val="368846714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AF8F7AE8-2161-43B8-A093-0DD9B77F70E8}"/>
              </a:ext>
            </a:extLst>
          </p:cNvPr>
          <p:cNvSpPr>
            <a:spLocks noGrp="1"/>
          </p:cNvSpPr>
          <p:nvPr>
            <p:ph type="body" sz="quarter" idx="13"/>
          </p:nvPr>
        </p:nvSpPr>
        <p:spPr>
          <a:xfrm>
            <a:off x="7215602" y="2866865"/>
            <a:ext cx="4098282" cy="2681403"/>
          </a:xfrm>
        </p:spPr>
        <p:txBody>
          <a:bodyPr/>
          <a:lstStyle/>
          <a:p>
            <a:r>
              <a:rPr lang="en-US" dirty="0"/>
              <a:t>Observing steep gradients for environmental justice decision-making</a:t>
            </a:r>
          </a:p>
          <a:p>
            <a:endParaRPr lang="en-US" dirty="0"/>
          </a:p>
        </p:txBody>
      </p:sp>
      <p:sp>
        <p:nvSpPr>
          <p:cNvPr id="5" name="Text Placeholder 4">
            <a:extLst>
              <a:ext uri="{FF2B5EF4-FFF2-40B4-BE49-F238E27FC236}">
                <a16:creationId xmlns:a16="http://schemas.microsoft.com/office/drawing/2014/main" id="{640A41C2-74CD-477F-B525-16F226D36B6A}"/>
              </a:ext>
            </a:extLst>
          </p:cNvPr>
          <p:cNvSpPr>
            <a:spLocks noGrp="1"/>
          </p:cNvSpPr>
          <p:nvPr>
            <p:ph type="body" sz="quarter" idx="14"/>
          </p:nvPr>
        </p:nvSpPr>
        <p:spPr>
          <a:xfrm>
            <a:off x="7592058" y="5037551"/>
            <a:ext cx="3606292" cy="601300"/>
          </a:xfrm>
        </p:spPr>
        <p:txBody>
          <a:bodyPr/>
          <a:lstStyle/>
          <a:p>
            <a:r>
              <a:rPr lang="en-US" dirty="0"/>
              <a:t>Sally Pusede</a:t>
            </a:r>
          </a:p>
        </p:txBody>
      </p:sp>
    </p:spTree>
    <p:extLst>
      <p:ext uri="{BB962C8B-B14F-4D97-AF65-F5344CB8AC3E}">
        <p14:creationId xmlns:p14="http://schemas.microsoft.com/office/powerpoint/2010/main" val="261088143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F598DEB2-EBFB-4C08-A678-061994ADB0C7}"/>
              </a:ext>
            </a:extLst>
          </p:cNvPr>
          <p:cNvSpPr>
            <a:spLocks noGrp="1"/>
          </p:cNvSpPr>
          <p:nvPr>
            <p:ph type="body" sz="quarter" idx="13"/>
          </p:nvPr>
        </p:nvSpPr>
        <p:spPr>
          <a:xfrm>
            <a:off x="1186250" y="164800"/>
            <a:ext cx="9774194" cy="761791"/>
          </a:xfrm>
        </p:spPr>
        <p:txBody>
          <a:bodyPr>
            <a:normAutofit/>
          </a:bodyPr>
          <a:lstStyle/>
          <a:p>
            <a:r>
              <a:rPr lang="en-US" sz="2800" dirty="0">
                <a:solidFill>
                  <a:srgbClr val="000000"/>
                </a:solidFill>
                <a:effectLst/>
                <a:latin typeface="Helvetica" pitchFamily="2" charset="0"/>
              </a:rPr>
              <a:t>How well can TEMPO resolve steep horizontal gradients?</a:t>
            </a:r>
          </a:p>
        </p:txBody>
      </p:sp>
      <p:sp>
        <p:nvSpPr>
          <p:cNvPr id="2" name="Rectangle 1">
            <a:extLst>
              <a:ext uri="{FF2B5EF4-FFF2-40B4-BE49-F238E27FC236}">
                <a16:creationId xmlns:a16="http://schemas.microsoft.com/office/drawing/2014/main" id="{05C529E1-DA8A-34E7-0789-D8CDB38FD61F}"/>
              </a:ext>
            </a:extLst>
          </p:cNvPr>
          <p:cNvSpPr/>
          <p:nvPr/>
        </p:nvSpPr>
        <p:spPr>
          <a:xfrm>
            <a:off x="0" y="1101124"/>
            <a:ext cx="12204192" cy="830997"/>
          </a:xfrm>
          <a:prstGeom prst="rect">
            <a:avLst/>
          </a:prstGeom>
          <a:noFill/>
          <a:ln w="28575">
            <a:noFill/>
          </a:ln>
        </p:spPr>
        <p:txBody>
          <a:bodyPr wrap="square">
            <a:spAutoFit/>
          </a:bodyPr>
          <a:lstStyle/>
          <a:p>
            <a:pPr marL="11113" marR="0" lvl="0" indent="-11113"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Helvetica"/>
                <a:ea typeface="+mn-ea"/>
                <a:cs typeface="Helvetica"/>
              </a:rPr>
              <a:t>Distance-decay gradients in primary pollutants like NO</a:t>
            </a:r>
            <a:r>
              <a:rPr kumimoji="0" lang="en-US" sz="2400" b="0" i="0" u="none" strike="noStrike" kern="1200" cap="none" spc="0" normalizeH="0" baseline="-25000" noProof="0" dirty="0">
                <a:ln>
                  <a:noFill/>
                </a:ln>
                <a:solidFill>
                  <a:prstClr val="black"/>
                </a:solidFill>
                <a:effectLst/>
                <a:uLnTx/>
                <a:uFillTx/>
                <a:latin typeface="Helvetica"/>
                <a:ea typeface="+mn-ea"/>
                <a:cs typeface="Helvetica"/>
              </a:rPr>
              <a:t>2</a:t>
            </a:r>
            <a:r>
              <a:rPr kumimoji="0" lang="en-US" sz="2400" b="0" i="0" u="none" strike="noStrike" kern="1200" cap="none" spc="0" normalizeH="0" baseline="0" noProof="0" dirty="0">
                <a:ln>
                  <a:noFill/>
                </a:ln>
                <a:solidFill>
                  <a:prstClr val="black"/>
                </a:solidFill>
                <a:effectLst/>
                <a:uLnTx/>
                <a:uFillTx/>
                <a:latin typeface="Helvetica"/>
                <a:ea typeface="+mn-ea"/>
                <a:cs typeface="Helvetica"/>
              </a:rPr>
              <a:t> are driven by dispersion. Gradients can be as steep as 100s of meters to 1–2 km </a:t>
            </a:r>
          </a:p>
        </p:txBody>
      </p:sp>
      <p:sp>
        <p:nvSpPr>
          <p:cNvPr id="18" name="Google Shape;98;p2">
            <a:extLst>
              <a:ext uri="{FF2B5EF4-FFF2-40B4-BE49-F238E27FC236}">
                <a16:creationId xmlns:a16="http://schemas.microsoft.com/office/drawing/2014/main" id="{60097068-B8C9-F553-E51A-B8470986E18E}"/>
              </a:ext>
            </a:extLst>
          </p:cNvPr>
          <p:cNvSpPr txBox="1">
            <a:spLocks/>
          </p:cNvSpPr>
          <p:nvPr/>
        </p:nvSpPr>
        <p:spPr>
          <a:xfrm>
            <a:off x="0" y="5715508"/>
            <a:ext cx="12294973" cy="1139168"/>
          </a:xfrm>
          <a:prstGeom prst="rect">
            <a:avLst/>
          </a:prstGeom>
          <a:noFill/>
          <a:ln>
            <a:noFill/>
          </a:ln>
        </p:spPr>
        <p:txBody>
          <a:bodyPr spcFirstLastPara="1" vert="horz" wrap="square" lIns="91425" tIns="45700" rIns="91425" bIns="4570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113" marR="0" lvl="0" indent="14288" algn="l" defTabSz="914400" rtl="0" eaLnBrk="1" fontAlgn="auto" latinLnBrk="0" hangingPunct="1">
              <a:lnSpc>
                <a:spcPct val="100000"/>
              </a:lnSpc>
              <a:spcBef>
                <a:spcPts val="0"/>
              </a:spcBef>
              <a:spcAft>
                <a:spcPts val="0"/>
              </a:spcAft>
              <a:buClr>
                <a:prstClr val="black"/>
              </a:buClr>
              <a:buSzPts val="2400"/>
              <a:buFont typeface="Arial" panose="020B0604020202020204" pitchFamily="34" charset="0"/>
              <a:buNone/>
              <a:tabLst/>
              <a:defRPr/>
            </a:pPr>
            <a:r>
              <a:rPr kumimoji="0" lang="en-US" sz="2000" b="0" i="0" u="none" strike="noStrike" kern="1200" cap="none" spc="0" normalizeH="0" baseline="0" noProof="0" dirty="0">
                <a:ln>
                  <a:noFill/>
                </a:ln>
                <a:solidFill>
                  <a:prstClr val="black"/>
                </a:solidFill>
                <a:effectLst/>
                <a:uLnTx/>
                <a:uFillTx/>
                <a:latin typeface="Helvetica Neue"/>
                <a:ea typeface="Helvetica Neue"/>
                <a:cs typeface="Helvetica Neue"/>
                <a:sym typeface="Helvetica Neue"/>
              </a:rPr>
              <a:t>Mean daily inequalities equal/exceed those based on columns first oversampled to 1 km x 1 km. At least as far as our work is concerned, </a:t>
            </a:r>
            <a:r>
              <a:rPr kumimoji="0" lang="en-US" sz="2000" b="0" i="0" u="none" strike="noStrike" kern="1200" cap="none" spc="0" normalizeH="0" baseline="0" noProof="0" dirty="0">
                <a:ln>
                  <a:noFill/>
                </a:ln>
                <a:solidFill>
                  <a:srgbClr val="0000FF"/>
                </a:solidFill>
                <a:effectLst/>
                <a:uLnTx/>
                <a:uFillTx/>
                <a:latin typeface="Helvetica Neue"/>
                <a:ea typeface="Helvetica Neue"/>
                <a:cs typeface="Helvetica Neue"/>
                <a:sym typeface="Helvetica Neue"/>
              </a:rPr>
              <a:t>we do not gain spatial information with oversampling</a:t>
            </a:r>
          </a:p>
          <a:p>
            <a:pPr marL="11113" marR="0" lvl="0" indent="14288" algn="l" defTabSz="914400" rtl="0" eaLnBrk="1" fontAlgn="auto" latinLnBrk="0" hangingPunct="1">
              <a:lnSpc>
                <a:spcPct val="100000"/>
              </a:lnSpc>
              <a:spcBef>
                <a:spcPts val="0"/>
              </a:spcBef>
              <a:spcAft>
                <a:spcPts val="0"/>
              </a:spcAft>
              <a:buClr>
                <a:prstClr val="black"/>
              </a:buClr>
              <a:buSzPts val="2400"/>
              <a:buFont typeface="Arial" panose="020B0604020202020204" pitchFamily="34" charset="0"/>
              <a:buNone/>
              <a:tabLst/>
              <a:defRPr/>
            </a:pPr>
            <a:endParaRPr kumimoji="0" lang="en-US" sz="800" b="0" i="0" u="none" strike="noStrike" kern="1200" cap="none" spc="0" normalizeH="0" baseline="0" noProof="0" dirty="0">
              <a:ln>
                <a:noFill/>
              </a:ln>
              <a:solidFill>
                <a:srgbClr val="0000FF"/>
              </a:solidFill>
              <a:effectLst/>
              <a:uLnTx/>
              <a:uFillTx/>
              <a:latin typeface="Helvetica Neue"/>
              <a:ea typeface="Helvetica Neue"/>
              <a:cs typeface="Helvetica Neue"/>
              <a:sym typeface="Helvetica Neue"/>
            </a:endParaRPr>
          </a:p>
          <a:p>
            <a:pPr marL="11113" marR="0" lvl="0" indent="14288" algn="l" defTabSz="914400" rtl="0" eaLnBrk="1" fontAlgn="auto" latinLnBrk="0" hangingPunct="1">
              <a:lnSpc>
                <a:spcPct val="100000"/>
              </a:lnSpc>
              <a:spcBef>
                <a:spcPts val="0"/>
              </a:spcBef>
              <a:spcAft>
                <a:spcPts val="0"/>
              </a:spcAft>
              <a:buClr>
                <a:prstClr val="black"/>
              </a:buClr>
              <a:buSzPts val="2400"/>
              <a:buFont typeface="Arial" panose="020B0604020202020204" pitchFamily="34" charset="0"/>
              <a:buNone/>
              <a:tabLst/>
              <a:defRPr/>
            </a:pPr>
            <a:r>
              <a:rPr kumimoji="0" lang="en-US" sz="2000" b="0" i="0" u="none" strike="noStrike" kern="1200" cap="none" spc="0" normalizeH="0" baseline="0" noProof="0" dirty="0">
                <a:ln>
                  <a:noFill/>
                </a:ln>
                <a:solidFill>
                  <a:srgbClr val="0000FF"/>
                </a:solidFill>
                <a:effectLst/>
                <a:uLnTx/>
                <a:uFillTx/>
                <a:latin typeface="Helvetica Neue"/>
                <a:ea typeface="Helvetica Neue"/>
                <a:cs typeface="Helvetica Neue"/>
                <a:sym typeface="Helvetica Neue"/>
              </a:rPr>
              <a:t>TEMPO fills the above gap in resolution</a:t>
            </a:r>
          </a:p>
        </p:txBody>
      </p:sp>
      <p:pic>
        <p:nvPicPr>
          <p:cNvPr id="19" name="image11.png">
            <a:extLst>
              <a:ext uri="{FF2B5EF4-FFF2-40B4-BE49-F238E27FC236}">
                <a16:creationId xmlns:a16="http://schemas.microsoft.com/office/drawing/2014/main" id="{4BC42912-C3FD-1F8F-380D-8F29E779B0D4}"/>
              </a:ext>
            </a:extLst>
          </p:cNvPr>
          <p:cNvPicPr>
            <a:picLocks noChangeAspect="1"/>
          </p:cNvPicPr>
          <p:nvPr/>
        </p:nvPicPr>
        <p:blipFill rotWithShape="1">
          <a:blip r:embed="rId2"/>
          <a:srcRect t="46313" r="35332" b="12378"/>
          <a:stretch/>
        </p:blipFill>
        <p:spPr>
          <a:xfrm>
            <a:off x="613872" y="1969191"/>
            <a:ext cx="5804830" cy="2914930"/>
          </a:xfrm>
          <a:prstGeom prst="rect">
            <a:avLst/>
          </a:prstGeom>
          <a:ln/>
        </p:spPr>
      </p:pic>
      <p:pic>
        <p:nvPicPr>
          <p:cNvPr id="20" name="Picture 19">
            <a:extLst>
              <a:ext uri="{FF2B5EF4-FFF2-40B4-BE49-F238E27FC236}">
                <a16:creationId xmlns:a16="http://schemas.microsoft.com/office/drawing/2014/main" id="{3E95ECF8-E75F-3272-71C0-27BAFD8C1F55}"/>
              </a:ext>
            </a:extLst>
          </p:cNvPr>
          <p:cNvPicPr>
            <a:picLocks noChangeAspect="1"/>
          </p:cNvPicPr>
          <p:nvPr/>
        </p:nvPicPr>
        <p:blipFill>
          <a:blip r:embed="rId3"/>
          <a:stretch>
            <a:fillRect/>
          </a:stretch>
        </p:blipFill>
        <p:spPr>
          <a:xfrm>
            <a:off x="704045" y="2023308"/>
            <a:ext cx="393700" cy="330200"/>
          </a:xfrm>
          <a:prstGeom prst="rect">
            <a:avLst/>
          </a:prstGeom>
        </p:spPr>
      </p:pic>
      <p:pic>
        <p:nvPicPr>
          <p:cNvPr id="21" name="Picture 20">
            <a:extLst>
              <a:ext uri="{FF2B5EF4-FFF2-40B4-BE49-F238E27FC236}">
                <a16:creationId xmlns:a16="http://schemas.microsoft.com/office/drawing/2014/main" id="{1644996A-7109-A4B5-9A09-5FE881798563}"/>
              </a:ext>
            </a:extLst>
          </p:cNvPr>
          <p:cNvPicPr>
            <a:picLocks noChangeAspect="1"/>
          </p:cNvPicPr>
          <p:nvPr/>
        </p:nvPicPr>
        <p:blipFill>
          <a:blip r:embed="rId3"/>
          <a:stretch>
            <a:fillRect/>
          </a:stretch>
        </p:blipFill>
        <p:spPr>
          <a:xfrm>
            <a:off x="3698499" y="2023308"/>
            <a:ext cx="393700" cy="330200"/>
          </a:xfrm>
          <a:prstGeom prst="rect">
            <a:avLst/>
          </a:prstGeom>
        </p:spPr>
      </p:pic>
      <p:sp>
        <p:nvSpPr>
          <p:cNvPr id="22" name="Rectangle 21">
            <a:extLst>
              <a:ext uri="{FF2B5EF4-FFF2-40B4-BE49-F238E27FC236}">
                <a16:creationId xmlns:a16="http://schemas.microsoft.com/office/drawing/2014/main" id="{D005BB6E-A1B0-2797-1370-E5B3AEE09DF1}"/>
              </a:ext>
            </a:extLst>
          </p:cNvPr>
          <p:cNvSpPr/>
          <p:nvPr/>
        </p:nvSpPr>
        <p:spPr>
          <a:xfrm>
            <a:off x="691687" y="4176237"/>
            <a:ext cx="2619923" cy="646331"/>
          </a:xfrm>
          <a:prstGeom prst="rect">
            <a:avLst/>
          </a:prstGeom>
          <a:solidFill>
            <a:schemeClr val="bg1"/>
          </a:solidFill>
          <a:ln w="19050">
            <a:solidFill>
              <a:schemeClr val="tx1"/>
            </a:solidFill>
          </a:ln>
        </p:spPr>
        <p:txBody>
          <a:bodyPr wrap="squar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Helvetica" pitchFamily="2" charset="0"/>
                <a:ea typeface="+mn-ea"/>
                <a:cs typeface="+mn-cs"/>
              </a:rPr>
              <a:t>Airborne remote sensing (250m x 250m)</a:t>
            </a:r>
          </a:p>
        </p:txBody>
      </p:sp>
      <p:sp>
        <p:nvSpPr>
          <p:cNvPr id="23" name="Rectangle 22">
            <a:extLst>
              <a:ext uri="{FF2B5EF4-FFF2-40B4-BE49-F238E27FC236}">
                <a16:creationId xmlns:a16="http://schemas.microsoft.com/office/drawing/2014/main" id="{F4E4EA6B-60AF-7C4A-817F-056A78F375CC}"/>
              </a:ext>
            </a:extLst>
          </p:cNvPr>
          <p:cNvSpPr/>
          <p:nvPr/>
        </p:nvSpPr>
        <p:spPr>
          <a:xfrm>
            <a:off x="3698499" y="4447401"/>
            <a:ext cx="2619923" cy="369332"/>
          </a:xfrm>
          <a:prstGeom prst="rect">
            <a:avLst/>
          </a:prstGeom>
          <a:solidFill>
            <a:schemeClr val="bg1"/>
          </a:solidFill>
          <a:ln w="19050">
            <a:solidFill>
              <a:schemeClr val="tx1"/>
            </a:solidFill>
          </a:ln>
        </p:spPr>
        <p:txBody>
          <a:bodyPr wrap="squar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Helvetica" pitchFamily="2" charset="0"/>
                <a:ea typeface="+mn-ea"/>
                <a:cs typeface="+mn-cs"/>
              </a:rPr>
              <a:t>Single TROPOMI scene</a:t>
            </a:r>
          </a:p>
        </p:txBody>
      </p:sp>
      <p:pic>
        <p:nvPicPr>
          <p:cNvPr id="24" name="Picture 23">
            <a:extLst>
              <a:ext uri="{FF2B5EF4-FFF2-40B4-BE49-F238E27FC236}">
                <a16:creationId xmlns:a16="http://schemas.microsoft.com/office/drawing/2014/main" id="{D46F8CBB-BEAA-D7C3-577C-46F9E04A8A9F}"/>
              </a:ext>
            </a:extLst>
          </p:cNvPr>
          <p:cNvPicPr>
            <a:picLocks noChangeAspect="1"/>
          </p:cNvPicPr>
          <p:nvPr/>
        </p:nvPicPr>
        <p:blipFill rotWithShape="1">
          <a:blip r:embed="rId4"/>
          <a:srcRect l="8606" t="11907" r="38033" b="16643"/>
          <a:stretch/>
        </p:blipFill>
        <p:spPr>
          <a:xfrm>
            <a:off x="6758528" y="1859687"/>
            <a:ext cx="5158155" cy="2870200"/>
          </a:xfrm>
          <a:prstGeom prst="rect">
            <a:avLst/>
          </a:prstGeom>
        </p:spPr>
      </p:pic>
      <p:sp>
        <p:nvSpPr>
          <p:cNvPr id="25" name="TextBox 24">
            <a:extLst>
              <a:ext uri="{FF2B5EF4-FFF2-40B4-BE49-F238E27FC236}">
                <a16:creationId xmlns:a16="http://schemas.microsoft.com/office/drawing/2014/main" id="{FFB91CF5-BADC-E535-8571-7996C1EC46C8}"/>
              </a:ext>
            </a:extLst>
          </p:cNvPr>
          <p:cNvSpPr txBox="1"/>
          <p:nvPr/>
        </p:nvSpPr>
        <p:spPr>
          <a:xfrm>
            <a:off x="7203989" y="4639440"/>
            <a:ext cx="4497860"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lumMod val="85000"/>
                    <a:lumOff val="15000"/>
                  </a:prstClr>
                </a:solidFill>
                <a:effectLst/>
                <a:uLnTx/>
                <a:uFillTx/>
                <a:latin typeface="Helvetica" charset="0"/>
                <a:ea typeface="Helvetica" charset="0"/>
                <a:cs typeface="Helvetica" charset="0"/>
              </a:rPr>
              <a:t>Mean Pixel Area</a:t>
            </a:r>
          </a:p>
        </p:txBody>
      </p:sp>
      <p:sp>
        <p:nvSpPr>
          <p:cNvPr id="26" name="TextBox 25">
            <a:extLst>
              <a:ext uri="{FF2B5EF4-FFF2-40B4-BE49-F238E27FC236}">
                <a16:creationId xmlns:a16="http://schemas.microsoft.com/office/drawing/2014/main" id="{DBCF088A-FF2C-3AA0-BB62-03122512131D}"/>
              </a:ext>
            </a:extLst>
          </p:cNvPr>
          <p:cNvSpPr txBox="1"/>
          <p:nvPr/>
        </p:nvSpPr>
        <p:spPr>
          <a:xfrm rot="16200000">
            <a:off x="5432399" y="3110926"/>
            <a:ext cx="2703727"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lumMod val="85000"/>
                    <a:lumOff val="15000"/>
                  </a:prstClr>
                </a:solidFill>
                <a:effectLst/>
                <a:uLnTx/>
                <a:uFillTx/>
                <a:latin typeface="Helvetica" charset="0"/>
                <a:ea typeface="Helvetica" charset="0"/>
                <a:cs typeface="Helvetica" charset="0"/>
              </a:rPr>
              <a:t>Number of Observations</a:t>
            </a:r>
          </a:p>
        </p:txBody>
      </p:sp>
      <p:sp>
        <p:nvSpPr>
          <p:cNvPr id="27" name="Rectangle 26">
            <a:extLst>
              <a:ext uri="{FF2B5EF4-FFF2-40B4-BE49-F238E27FC236}">
                <a16:creationId xmlns:a16="http://schemas.microsoft.com/office/drawing/2014/main" id="{53528386-CC37-FB4B-4884-866948B56E0D}"/>
              </a:ext>
            </a:extLst>
          </p:cNvPr>
          <p:cNvSpPr/>
          <p:nvPr/>
        </p:nvSpPr>
        <p:spPr>
          <a:xfrm>
            <a:off x="7203989" y="2027834"/>
            <a:ext cx="4497860" cy="338554"/>
          </a:xfrm>
          <a:prstGeom prst="rect">
            <a:avLst/>
          </a:prstGeom>
          <a:noFill/>
          <a:ln w="28575">
            <a:noFill/>
          </a:ln>
        </p:spPr>
        <p:txBody>
          <a:bodyPr wrap="square"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Helvetica" pitchFamily="2" charset="0"/>
                <a:ea typeface="+mn-ea"/>
                <a:cs typeface="+mn-cs"/>
              </a:rPr>
              <a:t>New York City–Newark Urbanized Area</a:t>
            </a:r>
          </a:p>
        </p:txBody>
      </p:sp>
      <p:sp>
        <p:nvSpPr>
          <p:cNvPr id="29" name="Right Arrow 28">
            <a:extLst>
              <a:ext uri="{FF2B5EF4-FFF2-40B4-BE49-F238E27FC236}">
                <a16:creationId xmlns:a16="http://schemas.microsoft.com/office/drawing/2014/main" id="{B15C2DC8-8119-6457-5702-8706A3E76643}"/>
              </a:ext>
            </a:extLst>
          </p:cNvPr>
          <p:cNvSpPr/>
          <p:nvPr/>
        </p:nvSpPr>
        <p:spPr>
          <a:xfrm>
            <a:off x="3050579" y="4944644"/>
            <a:ext cx="800144" cy="669045"/>
          </a:xfrm>
          <a:prstGeom prst="rightArrow">
            <a:avLst/>
          </a:prstGeom>
          <a:solidFill>
            <a:schemeClr val="bg1"/>
          </a:solidFill>
          <a:ln w="1905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srgbClr val="0000FF"/>
                </a:solidFill>
              </a:ln>
              <a:solidFill>
                <a:prstClr val="white"/>
              </a:solidFill>
              <a:effectLst/>
              <a:uLnTx/>
              <a:uFillTx/>
              <a:latin typeface="Calibri" panose="020F0502020204030204"/>
              <a:ea typeface="+mn-ea"/>
              <a:cs typeface="+mn-cs"/>
            </a:endParaRPr>
          </a:p>
        </p:txBody>
      </p:sp>
      <p:sp>
        <p:nvSpPr>
          <p:cNvPr id="30" name="TextBox 29">
            <a:extLst>
              <a:ext uri="{FF2B5EF4-FFF2-40B4-BE49-F238E27FC236}">
                <a16:creationId xmlns:a16="http://schemas.microsoft.com/office/drawing/2014/main" id="{F2E59606-1DEE-9440-8FA4-69FFFB8E7801}"/>
              </a:ext>
            </a:extLst>
          </p:cNvPr>
          <p:cNvSpPr txBox="1"/>
          <p:nvPr/>
        </p:nvSpPr>
        <p:spPr>
          <a:xfrm>
            <a:off x="3841514" y="4972684"/>
            <a:ext cx="3267387"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2060"/>
                </a:solidFill>
                <a:effectLst/>
                <a:uLnTx/>
                <a:uFillTx/>
                <a:latin typeface="Helvetica" pitchFamily="2" charset="0"/>
                <a:ea typeface="+mn-ea"/>
                <a:cs typeface="+mn-cs"/>
              </a:rPr>
              <a:t>Lose 0–30% of information in census tract-scale inequalities</a:t>
            </a:r>
          </a:p>
        </p:txBody>
      </p:sp>
      <p:sp>
        <p:nvSpPr>
          <p:cNvPr id="31" name="Right Arrow 30">
            <a:extLst>
              <a:ext uri="{FF2B5EF4-FFF2-40B4-BE49-F238E27FC236}">
                <a16:creationId xmlns:a16="http://schemas.microsoft.com/office/drawing/2014/main" id="{EA2369EB-95D9-5DF5-770C-6322B58F12DE}"/>
              </a:ext>
            </a:extLst>
          </p:cNvPr>
          <p:cNvSpPr/>
          <p:nvPr/>
        </p:nvSpPr>
        <p:spPr>
          <a:xfrm>
            <a:off x="7172920" y="4957900"/>
            <a:ext cx="800144" cy="669045"/>
          </a:xfrm>
          <a:prstGeom prst="rightArrow">
            <a:avLst/>
          </a:prstGeom>
          <a:solidFill>
            <a:schemeClr val="bg1"/>
          </a:solidFill>
          <a:ln w="1905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srgbClr val="0000FF"/>
                </a:solidFill>
              </a:ln>
              <a:solidFill>
                <a:prstClr val="white"/>
              </a:solidFill>
              <a:effectLst/>
              <a:uLnTx/>
              <a:uFillTx/>
              <a:latin typeface="Calibri" panose="020F0502020204030204"/>
              <a:ea typeface="+mn-ea"/>
              <a:cs typeface="+mn-cs"/>
            </a:endParaRPr>
          </a:p>
        </p:txBody>
      </p:sp>
      <p:sp>
        <p:nvSpPr>
          <p:cNvPr id="32" name="TextBox 31">
            <a:extLst>
              <a:ext uri="{FF2B5EF4-FFF2-40B4-BE49-F238E27FC236}">
                <a16:creationId xmlns:a16="http://schemas.microsoft.com/office/drawing/2014/main" id="{A39357CA-8659-4BA6-F6AA-680B4C6444D7}"/>
              </a:ext>
            </a:extLst>
          </p:cNvPr>
          <p:cNvSpPr txBox="1"/>
          <p:nvPr/>
        </p:nvSpPr>
        <p:spPr>
          <a:xfrm>
            <a:off x="8004133" y="4957900"/>
            <a:ext cx="3977415" cy="646331"/>
          </a:xfrm>
          <a:prstGeom prst="rect">
            <a:avLst/>
          </a:prstGeom>
          <a:noFill/>
        </p:spPr>
        <p:txBody>
          <a:bodyPr wrap="square" rtlCol="0">
            <a:spAutoFit/>
          </a:bodyPr>
          <a:lstStyle/>
          <a:p>
            <a:pPr marL="11113" marR="0" lvl="0" indent="14288" algn="l" defTabSz="914400" rtl="0" eaLnBrk="1" fontAlgn="auto" latinLnBrk="0" hangingPunct="1">
              <a:lnSpc>
                <a:spcPct val="100000"/>
              </a:lnSpc>
              <a:spcBef>
                <a:spcPts val="0"/>
              </a:spcBef>
              <a:spcAft>
                <a:spcPts val="0"/>
              </a:spcAft>
              <a:buClr>
                <a:prstClr val="black"/>
              </a:buClr>
              <a:buSzPts val="2400"/>
              <a:buFont typeface="Arial" panose="020B0604020202020204" pitchFamily="34" charset="0"/>
              <a:buNone/>
              <a:tabLst/>
              <a:defRPr/>
            </a:pPr>
            <a:r>
              <a:rPr kumimoji="0" lang="en-US" sz="1800" b="0" i="0" u="none" strike="noStrike" kern="1200" cap="none" spc="0" normalizeH="0" baseline="0" noProof="0" dirty="0">
                <a:ln>
                  <a:noFill/>
                </a:ln>
                <a:solidFill>
                  <a:srgbClr val="002060"/>
                </a:solidFill>
                <a:effectLst/>
                <a:uLnTx/>
                <a:uFillTx/>
                <a:latin typeface="Helvetica Neue"/>
                <a:ea typeface="Helvetica Neue"/>
                <a:cs typeface="Helvetica Neue"/>
                <a:sym typeface="Helvetica Neue"/>
              </a:rPr>
              <a:t>Inequalities are insensitive to pixel areas between 20 and 60 km</a:t>
            </a:r>
            <a:r>
              <a:rPr kumimoji="0" lang="en-US" sz="1800" b="0" i="0" u="none" strike="noStrike" kern="1200" cap="none" spc="0" normalizeH="0" baseline="30000" noProof="0" dirty="0">
                <a:ln>
                  <a:noFill/>
                </a:ln>
                <a:solidFill>
                  <a:srgbClr val="002060"/>
                </a:solidFill>
                <a:effectLst/>
                <a:uLnTx/>
                <a:uFillTx/>
                <a:latin typeface="Helvetica Neue"/>
                <a:ea typeface="Helvetica Neue"/>
                <a:cs typeface="Helvetica Neue"/>
                <a:sym typeface="Helvetica Neue"/>
              </a:rPr>
              <a:t>2</a:t>
            </a:r>
          </a:p>
        </p:txBody>
      </p:sp>
      <p:sp>
        <p:nvSpPr>
          <p:cNvPr id="33" name="Text Box 7">
            <a:extLst>
              <a:ext uri="{FF2B5EF4-FFF2-40B4-BE49-F238E27FC236}">
                <a16:creationId xmlns:a16="http://schemas.microsoft.com/office/drawing/2014/main" id="{93FB03E1-26E6-BC43-1C56-8E45E3076B3F}"/>
              </a:ext>
            </a:extLst>
          </p:cNvPr>
          <p:cNvSpPr txBox="1">
            <a:spLocks noChangeArrowheads="1"/>
          </p:cNvSpPr>
          <p:nvPr/>
        </p:nvSpPr>
        <p:spPr bwMode="auto">
          <a:xfrm>
            <a:off x="7661203" y="6519446"/>
            <a:ext cx="4518605" cy="33855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marL="0" marR="0" lvl="0" indent="0" algn="r" defTabSz="914400" rtl="0" eaLnBrk="1" fontAlgn="auto" latinLnBrk="0" hangingPunct="1">
              <a:lnSpc>
                <a:spcPct val="100000"/>
              </a:lnSpc>
              <a:spcBef>
                <a:spcPct val="5000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Helvetica"/>
                <a:ea typeface="+mn-ea"/>
                <a:cs typeface="Helvetica"/>
              </a:rPr>
              <a:t>Dressel et al., </a:t>
            </a:r>
            <a:r>
              <a:rPr kumimoji="0" lang="en-US" sz="1600" b="0" i="1" u="none" strike="noStrike" kern="1200" cap="none" spc="0" normalizeH="0" baseline="0" noProof="0" dirty="0">
                <a:ln>
                  <a:noFill/>
                </a:ln>
                <a:solidFill>
                  <a:prstClr val="black"/>
                </a:solidFill>
                <a:effectLst/>
                <a:uLnTx/>
                <a:uFillTx/>
                <a:latin typeface="Helvetica"/>
                <a:ea typeface="+mn-ea"/>
                <a:cs typeface="Helvetica"/>
              </a:rPr>
              <a:t>Environ. Sci. Technol., </a:t>
            </a:r>
            <a:r>
              <a:rPr kumimoji="0" lang="en-US" sz="1600" b="1" i="0" u="none" strike="noStrike" kern="1200" cap="none" spc="0" normalizeH="0" baseline="0" noProof="0" dirty="0">
                <a:ln>
                  <a:noFill/>
                </a:ln>
                <a:solidFill>
                  <a:prstClr val="black"/>
                </a:solidFill>
                <a:effectLst/>
                <a:uLnTx/>
                <a:uFillTx/>
                <a:latin typeface="Helvetica"/>
                <a:ea typeface="+mn-ea"/>
                <a:cs typeface="Helvetica"/>
              </a:rPr>
              <a:t>2022</a:t>
            </a:r>
          </a:p>
        </p:txBody>
      </p:sp>
    </p:spTree>
    <p:extLst>
      <p:ext uri="{BB962C8B-B14F-4D97-AF65-F5344CB8AC3E}">
        <p14:creationId xmlns:p14="http://schemas.microsoft.com/office/powerpoint/2010/main" val="390508009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9C702DA-98DE-899C-C783-24229D6C9DA6}"/>
              </a:ext>
            </a:extLst>
          </p:cNvPr>
          <p:cNvSpPr/>
          <p:nvPr/>
        </p:nvSpPr>
        <p:spPr>
          <a:xfrm>
            <a:off x="0" y="1101124"/>
            <a:ext cx="12204192" cy="830997"/>
          </a:xfrm>
          <a:prstGeom prst="rect">
            <a:avLst/>
          </a:prstGeom>
          <a:noFill/>
          <a:ln w="28575">
            <a:noFill/>
          </a:ln>
        </p:spPr>
        <p:txBody>
          <a:bodyPr wrap="square">
            <a:spAutoFit/>
          </a:bodyPr>
          <a:lstStyle/>
          <a:p>
            <a:pPr marL="11113" marR="0" lvl="0" indent="-11113"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Helvetica Neue"/>
                <a:ea typeface="Helvetica Neue"/>
                <a:cs typeface="Helvetica Neue"/>
                <a:sym typeface="Helvetica Neue"/>
              </a:rPr>
              <a:t>NO</a:t>
            </a:r>
            <a:r>
              <a:rPr kumimoji="0" lang="en-US" sz="2400" b="0" i="0" u="none" strike="noStrike" kern="1200" cap="none" spc="0" normalizeH="0" baseline="-25000" noProof="0" dirty="0">
                <a:ln>
                  <a:noFill/>
                </a:ln>
                <a:solidFill>
                  <a:prstClr val="black"/>
                </a:solidFill>
                <a:effectLst/>
                <a:uLnTx/>
                <a:uFillTx/>
                <a:latin typeface="Helvetica Neue"/>
                <a:ea typeface="Helvetica Neue"/>
                <a:cs typeface="Helvetica Neue"/>
                <a:sym typeface="Helvetica Neue"/>
              </a:rPr>
              <a:t>x</a:t>
            </a:r>
            <a:r>
              <a:rPr kumimoji="0" lang="en-US" sz="2400" b="0" i="0" u="none" strike="noStrike" kern="1200" cap="none" spc="0" normalizeH="0" baseline="0" noProof="0" dirty="0">
                <a:ln>
                  <a:noFill/>
                </a:ln>
                <a:solidFill>
                  <a:prstClr val="black"/>
                </a:solidFill>
                <a:effectLst/>
                <a:uLnTx/>
                <a:uFillTx/>
                <a:latin typeface="Helvetica Neue"/>
                <a:ea typeface="Helvetica Neue"/>
                <a:cs typeface="Helvetica Neue"/>
                <a:sym typeface="Helvetica Neue"/>
              </a:rPr>
              <a:t> sources are often clustered, leading to spatial scales in intraurban NO</a:t>
            </a:r>
            <a:r>
              <a:rPr kumimoji="0" lang="en-US" sz="2400" b="0" i="0" u="none" strike="noStrike" kern="1200" cap="none" spc="0" normalizeH="0" baseline="-25000" noProof="0" dirty="0">
                <a:ln>
                  <a:noFill/>
                </a:ln>
                <a:solidFill>
                  <a:prstClr val="black"/>
                </a:solidFill>
                <a:effectLst/>
                <a:uLnTx/>
                <a:uFillTx/>
                <a:latin typeface="Helvetica Neue"/>
                <a:ea typeface="Helvetica Neue"/>
                <a:cs typeface="Helvetica Neue"/>
                <a:sym typeface="Helvetica Neue"/>
              </a:rPr>
              <a:t>2</a:t>
            </a:r>
            <a:r>
              <a:rPr kumimoji="0" lang="en-US" sz="2400" b="0" i="0" u="none" strike="noStrike" kern="1200" cap="none" spc="0" normalizeH="0" baseline="0" noProof="0" dirty="0">
                <a:ln>
                  <a:noFill/>
                </a:ln>
                <a:solidFill>
                  <a:prstClr val="black"/>
                </a:solidFill>
                <a:effectLst/>
                <a:uLnTx/>
                <a:uFillTx/>
                <a:latin typeface="Helvetica Neue"/>
                <a:ea typeface="Helvetica Neue"/>
                <a:cs typeface="Helvetica Neue"/>
                <a:sym typeface="Helvetica Neue"/>
              </a:rPr>
              <a:t> gradients that are longer than distance-decay lengths</a:t>
            </a:r>
            <a:endParaRPr kumimoji="0" lang="en-US" sz="2400" b="0" i="0" u="none" strike="noStrike" kern="1200" cap="none" spc="0" normalizeH="0" baseline="0" noProof="0" dirty="0">
              <a:ln>
                <a:noFill/>
              </a:ln>
              <a:solidFill>
                <a:prstClr val="black"/>
              </a:solidFill>
              <a:effectLst/>
              <a:uLnTx/>
              <a:uFillTx/>
              <a:latin typeface="Helvetica"/>
              <a:ea typeface="+mn-ea"/>
              <a:cs typeface="Helvetica"/>
            </a:endParaRPr>
          </a:p>
        </p:txBody>
      </p:sp>
      <p:pic>
        <p:nvPicPr>
          <p:cNvPr id="3" name="Graphic 2">
            <a:extLst>
              <a:ext uri="{FF2B5EF4-FFF2-40B4-BE49-F238E27FC236}">
                <a16:creationId xmlns:a16="http://schemas.microsoft.com/office/drawing/2014/main" id="{3E3E4B9C-5FB2-1A28-D4BD-6EE6656512FD}"/>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34247" y="2108156"/>
            <a:ext cx="6442342" cy="4195014"/>
          </a:xfrm>
          <a:prstGeom prst="rect">
            <a:avLst/>
          </a:prstGeom>
        </p:spPr>
      </p:pic>
      <p:sp>
        <p:nvSpPr>
          <p:cNvPr id="7" name="Rectangle 6">
            <a:extLst>
              <a:ext uri="{FF2B5EF4-FFF2-40B4-BE49-F238E27FC236}">
                <a16:creationId xmlns:a16="http://schemas.microsoft.com/office/drawing/2014/main" id="{99556058-E3F3-89DC-0FB9-50519A2F61F4}"/>
              </a:ext>
            </a:extLst>
          </p:cNvPr>
          <p:cNvSpPr/>
          <p:nvPr/>
        </p:nvSpPr>
        <p:spPr>
          <a:xfrm>
            <a:off x="1030507" y="2049974"/>
            <a:ext cx="4686075" cy="369332"/>
          </a:xfrm>
          <a:prstGeom prst="rect">
            <a:avLst/>
          </a:prstGeom>
          <a:noFill/>
          <a:ln w="28575">
            <a:noFill/>
          </a:ln>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Helvetica" pitchFamily="2" charset="0"/>
                <a:ea typeface="+mn-ea"/>
                <a:cs typeface="+mn-cs"/>
              </a:rPr>
              <a:t>Houston, Texas</a:t>
            </a:r>
          </a:p>
        </p:txBody>
      </p:sp>
      <p:sp>
        <p:nvSpPr>
          <p:cNvPr id="8" name="Text Box 6">
            <a:extLst>
              <a:ext uri="{FF2B5EF4-FFF2-40B4-BE49-F238E27FC236}">
                <a16:creationId xmlns:a16="http://schemas.microsoft.com/office/drawing/2014/main" id="{1CD0B92F-D140-017B-ECDE-58C0A3AD11C7}"/>
              </a:ext>
            </a:extLst>
          </p:cNvPr>
          <p:cNvSpPr txBox="1">
            <a:spLocks noChangeArrowheads="1"/>
          </p:cNvSpPr>
          <p:nvPr/>
        </p:nvSpPr>
        <p:spPr bwMode="auto">
          <a:xfrm>
            <a:off x="3243061" y="2471195"/>
            <a:ext cx="2604419" cy="923330"/>
          </a:xfrm>
          <a:prstGeom prst="rect">
            <a:avLst/>
          </a:prstGeom>
          <a:solidFill>
            <a:schemeClr val="bg1"/>
          </a:solid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DCB96A"/>
                </a:solidFill>
                <a:effectLst/>
                <a:uLnTx/>
                <a:uFillTx/>
                <a:latin typeface="Helvetica"/>
                <a:ea typeface="+mn-ea"/>
                <a:cs typeface="Helvetica"/>
              </a:rPr>
              <a:t>All pixels</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ED7D31">
                    <a:lumMod val="75000"/>
                  </a:srgbClr>
                </a:solidFill>
                <a:effectLst/>
                <a:uLnTx/>
                <a:uFillTx/>
                <a:latin typeface="Helvetica"/>
                <a:ea typeface="+mn-ea"/>
                <a:cs typeface="Helvetica"/>
              </a:rPr>
              <a:t>High NO</a:t>
            </a:r>
            <a:r>
              <a:rPr kumimoji="0" lang="en-US" sz="1800" b="0" i="1" u="none" strike="noStrike" kern="1200" cap="none" spc="0" normalizeH="0" baseline="-25000" noProof="0" dirty="0">
                <a:ln>
                  <a:noFill/>
                </a:ln>
                <a:solidFill>
                  <a:srgbClr val="ED7D31">
                    <a:lumMod val="75000"/>
                  </a:srgbClr>
                </a:solidFill>
                <a:effectLst/>
                <a:uLnTx/>
                <a:uFillTx/>
                <a:latin typeface="Helvetica"/>
                <a:ea typeface="+mn-ea"/>
                <a:cs typeface="Helvetica"/>
              </a:rPr>
              <a:t>2</a:t>
            </a:r>
            <a:r>
              <a:rPr kumimoji="0" lang="en-US" sz="1800" b="0" i="1" u="none" strike="noStrike" kern="1200" cap="none" spc="0" normalizeH="0" baseline="0" noProof="0" dirty="0">
                <a:ln>
                  <a:noFill/>
                </a:ln>
                <a:solidFill>
                  <a:srgbClr val="ED7D31">
                    <a:lumMod val="75000"/>
                  </a:srgbClr>
                </a:solidFill>
                <a:effectLst/>
                <a:uLnTx/>
                <a:uFillTx/>
                <a:latin typeface="Helvetica"/>
                <a:ea typeface="+mn-ea"/>
                <a:cs typeface="Helvetica"/>
              </a:rPr>
              <a:t> pixels</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79B09E"/>
                </a:solidFill>
                <a:effectLst/>
                <a:uLnTx/>
                <a:uFillTx/>
                <a:latin typeface="Helvetica"/>
                <a:ea typeface="+mn-ea"/>
                <a:cs typeface="Helvetica"/>
              </a:rPr>
              <a:t>Low NO</a:t>
            </a:r>
            <a:r>
              <a:rPr kumimoji="0" lang="en-US" sz="1800" b="0" i="1" u="none" strike="noStrike" kern="1200" cap="none" spc="0" normalizeH="0" baseline="-25000" noProof="0" dirty="0">
                <a:ln>
                  <a:noFill/>
                </a:ln>
                <a:solidFill>
                  <a:srgbClr val="79B09E"/>
                </a:solidFill>
                <a:effectLst/>
                <a:uLnTx/>
                <a:uFillTx/>
                <a:latin typeface="Helvetica"/>
                <a:ea typeface="+mn-ea"/>
                <a:cs typeface="Helvetica"/>
              </a:rPr>
              <a:t>2</a:t>
            </a:r>
            <a:r>
              <a:rPr kumimoji="0" lang="en-US" sz="1800" b="0" i="1" u="none" strike="noStrike" kern="1200" cap="none" spc="0" normalizeH="0" baseline="0" noProof="0" dirty="0">
                <a:ln>
                  <a:noFill/>
                </a:ln>
                <a:solidFill>
                  <a:srgbClr val="79B09E"/>
                </a:solidFill>
                <a:effectLst/>
                <a:uLnTx/>
                <a:uFillTx/>
                <a:latin typeface="Helvetica"/>
                <a:ea typeface="+mn-ea"/>
                <a:cs typeface="Helvetica"/>
              </a:rPr>
              <a:t> pixels</a:t>
            </a:r>
          </a:p>
        </p:txBody>
      </p:sp>
      <p:sp>
        <p:nvSpPr>
          <p:cNvPr id="9" name="Rectangle 8">
            <a:extLst>
              <a:ext uri="{FF2B5EF4-FFF2-40B4-BE49-F238E27FC236}">
                <a16:creationId xmlns:a16="http://schemas.microsoft.com/office/drawing/2014/main" id="{58FA8294-CB51-1D62-D8CF-847B8CE8EC65}"/>
              </a:ext>
            </a:extLst>
          </p:cNvPr>
          <p:cNvSpPr/>
          <p:nvPr/>
        </p:nvSpPr>
        <p:spPr>
          <a:xfrm>
            <a:off x="1007818" y="6066096"/>
            <a:ext cx="4724822" cy="338554"/>
          </a:xfrm>
          <a:prstGeom prst="rect">
            <a:avLst/>
          </a:prstGeom>
          <a:solidFill>
            <a:schemeClr val="bg1"/>
          </a:solidFill>
          <a:ln w="28575">
            <a:noFill/>
          </a:ln>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lumMod val="85000"/>
                    <a:lumOff val="15000"/>
                  </a:prstClr>
                </a:solidFill>
                <a:effectLst/>
                <a:uLnTx/>
                <a:uFillTx/>
                <a:latin typeface="Helvetica" pitchFamily="2" charset="0"/>
                <a:ea typeface="+mn-ea"/>
                <a:cs typeface="+mn-cs"/>
              </a:rPr>
              <a:t>Pixel-to-Pixel Correlation Length (km)</a:t>
            </a:r>
            <a:endParaRPr kumimoji="0" lang="en-US" sz="1600" b="0" i="0" u="none" strike="noStrike" kern="1200" cap="none" spc="0" normalizeH="0" baseline="-25000" noProof="0" dirty="0">
              <a:ln>
                <a:noFill/>
              </a:ln>
              <a:solidFill>
                <a:prstClr val="black">
                  <a:lumMod val="85000"/>
                  <a:lumOff val="15000"/>
                </a:prstClr>
              </a:solidFill>
              <a:effectLst/>
              <a:uLnTx/>
              <a:uFillTx/>
              <a:latin typeface="Helvetica" pitchFamily="2" charset="0"/>
              <a:ea typeface="+mn-ea"/>
              <a:cs typeface="+mn-cs"/>
            </a:endParaRPr>
          </a:p>
        </p:txBody>
      </p:sp>
      <p:sp>
        <p:nvSpPr>
          <p:cNvPr id="21" name="Rectangle 20">
            <a:extLst>
              <a:ext uri="{FF2B5EF4-FFF2-40B4-BE49-F238E27FC236}">
                <a16:creationId xmlns:a16="http://schemas.microsoft.com/office/drawing/2014/main" id="{BC9AC692-4024-B3E1-F1E3-2799D2DA8EF2}"/>
              </a:ext>
            </a:extLst>
          </p:cNvPr>
          <p:cNvSpPr/>
          <p:nvPr/>
        </p:nvSpPr>
        <p:spPr>
          <a:xfrm rot="16200000">
            <a:off x="-1263213" y="3982439"/>
            <a:ext cx="3212757" cy="338554"/>
          </a:xfrm>
          <a:prstGeom prst="rect">
            <a:avLst/>
          </a:prstGeom>
          <a:solidFill>
            <a:schemeClr val="bg1"/>
          </a:solidFill>
          <a:ln w="28575">
            <a:noFill/>
          </a:ln>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lumMod val="85000"/>
                    <a:lumOff val="15000"/>
                  </a:prstClr>
                </a:solidFill>
                <a:effectLst/>
                <a:uLnTx/>
                <a:uFillTx/>
                <a:latin typeface="Helvetica" pitchFamily="2" charset="0"/>
                <a:ea typeface="+mn-ea"/>
                <a:cs typeface="+mn-cs"/>
              </a:rPr>
              <a:t>Number of Pixels</a:t>
            </a:r>
            <a:endParaRPr kumimoji="0" lang="en-US" sz="1600" b="0" i="0" u="none" strike="noStrike" kern="1200" cap="none" spc="0" normalizeH="0" baseline="-25000" noProof="0" dirty="0">
              <a:ln>
                <a:noFill/>
              </a:ln>
              <a:solidFill>
                <a:prstClr val="black">
                  <a:lumMod val="85000"/>
                  <a:lumOff val="15000"/>
                </a:prstClr>
              </a:solidFill>
              <a:effectLst/>
              <a:uLnTx/>
              <a:uFillTx/>
              <a:latin typeface="Helvetica" pitchFamily="2" charset="0"/>
              <a:ea typeface="+mn-ea"/>
              <a:cs typeface="+mn-cs"/>
            </a:endParaRPr>
          </a:p>
        </p:txBody>
      </p:sp>
      <p:sp>
        <p:nvSpPr>
          <p:cNvPr id="22" name="Google Shape;98;p2">
            <a:extLst>
              <a:ext uri="{FF2B5EF4-FFF2-40B4-BE49-F238E27FC236}">
                <a16:creationId xmlns:a16="http://schemas.microsoft.com/office/drawing/2014/main" id="{44A2794D-7EC7-73C8-03BB-5AB361A7F03A}"/>
              </a:ext>
            </a:extLst>
          </p:cNvPr>
          <p:cNvSpPr txBox="1">
            <a:spLocks/>
          </p:cNvSpPr>
          <p:nvPr/>
        </p:nvSpPr>
        <p:spPr>
          <a:xfrm>
            <a:off x="6222382" y="2326165"/>
            <a:ext cx="5935371" cy="4076983"/>
          </a:xfrm>
          <a:prstGeom prst="rect">
            <a:avLst/>
          </a:prstGeom>
          <a:noFill/>
          <a:ln>
            <a:noFill/>
          </a:ln>
        </p:spPr>
        <p:txBody>
          <a:bodyPr spcFirstLastPara="1" vert="horz" wrap="square" lIns="91425" tIns="45700" rIns="91425" bIns="4570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113" marR="0" lvl="0" indent="14288" algn="l" defTabSz="914400" rtl="0" eaLnBrk="1" fontAlgn="auto" latinLnBrk="0" hangingPunct="1">
              <a:lnSpc>
                <a:spcPct val="100000"/>
              </a:lnSpc>
              <a:spcBef>
                <a:spcPts val="0"/>
              </a:spcBef>
              <a:spcAft>
                <a:spcPts val="0"/>
              </a:spcAft>
              <a:buClr>
                <a:prstClr val="black"/>
              </a:buClr>
              <a:buSzPts val="2400"/>
              <a:buFont typeface="Arial" panose="020B0604020202020204" pitchFamily="34" charset="0"/>
              <a:buNone/>
              <a:tabLst/>
              <a:defRPr/>
            </a:pPr>
            <a:r>
              <a:rPr kumimoji="0" lang="en-US" sz="2000" b="1" i="1" u="none" strike="noStrike" kern="1200" cap="none" spc="0" normalizeH="0" baseline="0" noProof="0" dirty="0">
                <a:ln>
                  <a:noFill/>
                </a:ln>
                <a:solidFill>
                  <a:prstClr val="black"/>
                </a:solidFill>
                <a:effectLst/>
                <a:uLnTx/>
                <a:uFillTx/>
                <a:latin typeface="Helvetica Neue"/>
                <a:ea typeface="Helvetica Neue"/>
                <a:cs typeface="Helvetica Neue"/>
                <a:sym typeface="Helvetica Neue"/>
              </a:rPr>
              <a:t>Challenge: </a:t>
            </a:r>
            <a:r>
              <a:rPr kumimoji="0" lang="en-US" sz="2000" b="0" i="0" u="none" strike="noStrike" kern="1200" cap="none" spc="0" normalizeH="0" baseline="0" noProof="0" dirty="0">
                <a:ln>
                  <a:noFill/>
                </a:ln>
                <a:solidFill>
                  <a:prstClr val="black"/>
                </a:solidFill>
                <a:effectLst/>
                <a:uLnTx/>
                <a:uFillTx/>
                <a:latin typeface="Helvetica Neue"/>
                <a:ea typeface="Helvetica Neue"/>
                <a:cs typeface="Helvetica Neue"/>
                <a:sym typeface="Helvetica Neue"/>
              </a:rPr>
              <a:t>distinguish sources and chemistry within areas of dense emissions </a:t>
            </a:r>
          </a:p>
          <a:p>
            <a:pPr marL="11113" marR="0" lvl="0" indent="14288" algn="l" defTabSz="914400" rtl="0" eaLnBrk="1" fontAlgn="auto" latinLnBrk="0" hangingPunct="1">
              <a:lnSpc>
                <a:spcPct val="100000"/>
              </a:lnSpc>
              <a:spcBef>
                <a:spcPts val="0"/>
              </a:spcBef>
              <a:spcAft>
                <a:spcPts val="0"/>
              </a:spcAft>
              <a:buClr>
                <a:prstClr val="black"/>
              </a:buClr>
              <a:buSzPts val="2400"/>
              <a:buFont typeface="Arial" panose="020B0604020202020204" pitchFamily="34" charset="0"/>
              <a:buNone/>
              <a:tabLst/>
              <a:defRPr/>
            </a:pPr>
            <a:endParaRPr kumimoji="0" lang="en-US" sz="1000" b="0" i="0" u="none" strike="noStrike" kern="1200" cap="none" spc="0" normalizeH="0" baseline="0" noProof="0" dirty="0">
              <a:ln>
                <a:noFill/>
              </a:ln>
              <a:solidFill>
                <a:srgbClr val="002060"/>
              </a:solidFill>
              <a:effectLst/>
              <a:uLnTx/>
              <a:uFillTx/>
              <a:latin typeface="Helvetica Neue"/>
              <a:ea typeface="Helvetica Neue"/>
              <a:cs typeface="Helvetica Neue"/>
              <a:sym typeface="Helvetica Neue"/>
            </a:endParaRPr>
          </a:p>
          <a:p>
            <a:pPr marL="11113" marR="0" lvl="0" indent="14288" algn="l" defTabSz="914400" rtl="0" eaLnBrk="1" fontAlgn="auto" latinLnBrk="0" hangingPunct="1">
              <a:lnSpc>
                <a:spcPct val="100000"/>
              </a:lnSpc>
              <a:spcBef>
                <a:spcPts val="0"/>
              </a:spcBef>
              <a:spcAft>
                <a:spcPts val="0"/>
              </a:spcAft>
              <a:buClr>
                <a:prstClr val="black"/>
              </a:buClr>
              <a:buSzPts val="2400"/>
              <a:buFont typeface="Arial" panose="020B0604020202020204" pitchFamily="34" charset="0"/>
              <a:buNone/>
              <a:tabLst/>
              <a:defRPr/>
            </a:pPr>
            <a:r>
              <a:rPr kumimoji="0" lang="en-US" sz="2000" b="0" i="0" u="none" strike="noStrike" kern="1200" cap="none" spc="0" normalizeH="0" baseline="0" noProof="0" dirty="0">
                <a:ln>
                  <a:noFill/>
                </a:ln>
                <a:solidFill>
                  <a:prstClr val="black"/>
                </a:solidFill>
                <a:effectLst/>
                <a:uLnTx/>
                <a:uFillTx/>
                <a:latin typeface="Helvetica Neue"/>
                <a:ea typeface="Helvetica Neue"/>
                <a:cs typeface="Helvetica Neue"/>
                <a:sym typeface="Helvetica Neue"/>
              </a:rPr>
              <a:t>Understand observations in the morning/evening before applying them</a:t>
            </a:r>
          </a:p>
          <a:p>
            <a:pPr marL="11113" marR="0" lvl="0" indent="14288" algn="l" defTabSz="914400" rtl="0" eaLnBrk="1" fontAlgn="auto" latinLnBrk="0" hangingPunct="1">
              <a:lnSpc>
                <a:spcPct val="100000"/>
              </a:lnSpc>
              <a:spcBef>
                <a:spcPts val="0"/>
              </a:spcBef>
              <a:spcAft>
                <a:spcPts val="0"/>
              </a:spcAft>
              <a:buClr>
                <a:prstClr val="black"/>
              </a:buClr>
              <a:buSzPts val="2400"/>
              <a:buFont typeface="Arial" panose="020B0604020202020204" pitchFamily="34" charset="0"/>
              <a:buNone/>
              <a:tabLst/>
              <a:defRPr/>
            </a:pPr>
            <a:endParaRPr kumimoji="0" lang="en-US" sz="1000" b="0" i="0" u="none" strike="noStrike" kern="1200" cap="none" spc="0" normalizeH="0" baseline="0" noProof="0" dirty="0">
              <a:ln>
                <a:noFill/>
              </a:ln>
              <a:solidFill>
                <a:prstClr val="black"/>
              </a:solidFill>
              <a:effectLst/>
              <a:uLnTx/>
              <a:uFillTx/>
              <a:latin typeface="Helvetica Neue"/>
              <a:ea typeface="Helvetica Neue"/>
              <a:cs typeface="Helvetica Neue"/>
              <a:sym typeface="Helvetica Neue"/>
            </a:endParaRPr>
          </a:p>
          <a:p>
            <a:pPr marL="11113" marR="0" lvl="0" indent="14288" algn="l" defTabSz="914400" rtl="0" eaLnBrk="1" fontAlgn="auto" latinLnBrk="0" hangingPunct="1">
              <a:lnSpc>
                <a:spcPct val="100000"/>
              </a:lnSpc>
              <a:spcBef>
                <a:spcPts val="0"/>
              </a:spcBef>
              <a:spcAft>
                <a:spcPts val="0"/>
              </a:spcAft>
              <a:buClr>
                <a:prstClr val="black"/>
              </a:buClr>
              <a:buSzPts val="2400"/>
              <a:buFont typeface="Arial" panose="020B0604020202020204" pitchFamily="34" charset="0"/>
              <a:buNone/>
              <a:tabLst/>
              <a:defRPr/>
            </a:pPr>
            <a:r>
              <a:rPr kumimoji="0" lang="en-US" sz="2000" b="0" i="0" u="none" strike="noStrike" kern="1200" cap="none" spc="0" normalizeH="0" baseline="0" noProof="0" dirty="0">
                <a:ln>
                  <a:noFill/>
                </a:ln>
                <a:solidFill>
                  <a:prstClr val="black"/>
                </a:solidFill>
                <a:effectLst/>
                <a:uLnTx/>
                <a:uFillTx/>
                <a:latin typeface="Helvetica Neue"/>
                <a:ea typeface="Helvetica Neue"/>
                <a:cs typeface="Helvetica Neue"/>
                <a:sym typeface="Helvetica Neue"/>
              </a:rPr>
              <a:t>TROPOMI observations evaluated using airborne observations that do resolve dispersion gradients and variability in urban segregation structure</a:t>
            </a:r>
          </a:p>
          <a:p>
            <a:pPr marL="11113" marR="0" lvl="0" indent="14288" algn="l" defTabSz="914400" rtl="0" eaLnBrk="1" fontAlgn="auto" latinLnBrk="0" hangingPunct="1">
              <a:lnSpc>
                <a:spcPct val="100000"/>
              </a:lnSpc>
              <a:spcBef>
                <a:spcPts val="0"/>
              </a:spcBef>
              <a:spcAft>
                <a:spcPts val="0"/>
              </a:spcAft>
              <a:buClr>
                <a:prstClr val="black"/>
              </a:buClr>
              <a:buSzPts val="2400"/>
              <a:buFont typeface="Arial" panose="020B0604020202020204" pitchFamily="34" charset="0"/>
              <a:buNone/>
              <a:tabLst/>
              <a:defRPr/>
            </a:pPr>
            <a:endParaRPr kumimoji="0" lang="en-US" sz="1000" b="0" i="0" u="none" strike="noStrike" kern="1200" cap="none" spc="0" normalizeH="0" baseline="0" noProof="0" dirty="0">
              <a:ln>
                <a:noFill/>
              </a:ln>
              <a:solidFill>
                <a:prstClr val="black"/>
              </a:solidFill>
              <a:effectLst/>
              <a:uLnTx/>
              <a:uFillTx/>
              <a:latin typeface="Helvetica Neue"/>
              <a:ea typeface="Helvetica Neue"/>
              <a:cs typeface="Helvetica Neue"/>
              <a:sym typeface="Helvetica Neue"/>
            </a:endParaRPr>
          </a:p>
          <a:p>
            <a:pPr marL="11113" marR="0" lvl="0" indent="14288" algn="l" defTabSz="914400" rtl="0" eaLnBrk="1" fontAlgn="auto" latinLnBrk="0" hangingPunct="1">
              <a:lnSpc>
                <a:spcPct val="100000"/>
              </a:lnSpc>
              <a:spcBef>
                <a:spcPts val="0"/>
              </a:spcBef>
              <a:spcAft>
                <a:spcPts val="0"/>
              </a:spcAft>
              <a:buClr>
                <a:prstClr val="black"/>
              </a:buClr>
              <a:buSzPts val="2400"/>
              <a:buFont typeface="Arial" panose="020B0604020202020204" pitchFamily="34" charset="0"/>
              <a:buNone/>
              <a:tabLst/>
              <a:defRPr/>
            </a:pPr>
            <a:r>
              <a:rPr kumimoji="0" lang="en-US" sz="2000" b="0" i="0" u="none" strike="noStrike" kern="1200" cap="none" spc="0" normalizeH="0" baseline="0" noProof="0" dirty="0">
                <a:ln>
                  <a:noFill/>
                </a:ln>
                <a:solidFill>
                  <a:prstClr val="black"/>
                </a:solidFill>
                <a:effectLst/>
                <a:uLnTx/>
                <a:uFillTx/>
                <a:latin typeface="Helvetica Neue"/>
                <a:ea typeface="Helvetica Neue"/>
                <a:cs typeface="Helvetica Neue"/>
                <a:sym typeface="Helvetica Neue"/>
              </a:rPr>
              <a:t>Observations inform environmental decision-making; census tract-scale inequalities are one of multiple approaches for with assessing intraurban variability</a:t>
            </a:r>
          </a:p>
          <a:p>
            <a:pPr marL="11113" marR="0" lvl="0" indent="14288" algn="l" defTabSz="914400" rtl="0" eaLnBrk="1" fontAlgn="auto" latinLnBrk="0" hangingPunct="1">
              <a:lnSpc>
                <a:spcPct val="100000"/>
              </a:lnSpc>
              <a:spcBef>
                <a:spcPts val="0"/>
              </a:spcBef>
              <a:spcAft>
                <a:spcPts val="0"/>
              </a:spcAft>
              <a:buClr>
                <a:prstClr val="black"/>
              </a:buClr>
              <a:buSzPts val="2400"/>
              <a:buFont typeface="Arial" panose="020B0604020202020204" pitchFamily="34" charset="0"/>
              <a:buNone/>
              <a:tabLst/>
              <a:defRPr/>
            </a:pPr>
            <a:endParaRPr kumimoji="0" lang="en-US" sz="1000" b="0" i="0" u="none" strike="noStrike" kern="1200" cap="none" spc="0" normalizeH="0" baseline="0" noProof="0" dirty="0">
              <a:ln>
                <a:noFill/>
              </a:ln>
              <a:solidFill>
                <a:srgbClr val="002060"/>
              </a:solidFill>
              <a:effectLst/>
              <a:uLnTx/>
              <a:uFillTx/>
              <a:latin typeface="Helvetica Neue"/>
              <a:ea typeface="Helvetica Neue"/>
              <a:cs typeface="Helvetica Neue"/>
              <a:sym typeface="Helvetica Neue"/>
            </a:endParaRPr>
          </a:p>
        </p:txBody>
      </p:sp>
      <p:sp>
        <p:nvSpPr>
          <p:cNvPr id="28" name="Text Placeholder 3">
            <a:extLst>
              <a:ext uri="{FF2B5EF4-FFF2-40B4-BE49-F238E27FC236}">
                <a16:creationId xmlns:a16="http://schemas.microsoft.com/office/drawing/2014/main" id="{ACADE7BE-22BE-CCE7-A715-A26D1A0AF732}"/>
              </a:ext>
            </a:extLst>
          </p:cNvPr>
          <p:cNvSpPr>
            <a:spLocks noGrp="1"/>
          </p:cNvSpPr>
          <p:nvPr>
            <p:ph type="body" sz="quarter" idx="13"/>
          </p:nvPr>
        </p:nvSpPr>
        <p:spPr>
          <a:xfrm>
            <a:off x="1186250" y="164800"/>
            <a:ext cx="9774194" cy="761791"/>
          </a:xfrm>
        </p:spPr>
        <p:txBody>
          <a:bodyPr>
            <a:normAutofit/>
          </a:bodyPr>
          <a:lstStyle/>
          <a:p>
            <a:r>
              <a:rPr lang="en-US" sz="2800" dirty="0">
                <a:solidFill>
                  <a:srgbClr val="000000"/>
                </a:solidFill>
                <a:effectLst/>
                <a:latin typeface="Helvetica" pitchFamily="2" charset="0"/>
              </a:rPr>
              <a:t>How well can TEMPO resolve steep horizontal gradients?</a:t>
            </a:r>
          </a:p>
        </p:txBody>
      </p:sp>
      <p:sp>
        <p:nvSpPr>
          <p:cNvPr id="36" name="Text Box 7">
            <a:extLst>
              <a:ext uri="{FF2B5EF4-FFF2-40B4-BE49-F238E27FC236}">
                <a16:creationId xmlns:a16="http://schemas.microsoft.com/office/drawing/2014/main" id="{4341A84F-B7F9-6218-0F5E-23D76AFEEBAD}"/>
              </a:ext>
            </a:extLst>
          </p:cNvPr>
          <p:cNvSpPr txBox="1">
            <a:spLocks noChangeArrowheads="1"/>
          </p:cNvSpPr>
          <p:nvPr/>
        </p:nvSpPr>
        <p:spPr bwMode="auto">
          <a:xfrm>
            <a:off x="-13785" y="6522503"/>
            <a:ext cx="4518605" cy="33855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Helvetica"/>
                <a:ea typeface="+mn-ea"/>
                <a:cs typeface="Helvetica"/>
              </a:rPr>
              <a:t>Dressel et al., </a:t>
            </a:r>
            <a:r>
              <a:rPr kumimoji="0" lang="en-US" sz="1600" b="0" i="1" u="none" strike="noStrike" kern="1200" cap="none" spc="0" normalizeH="0" baseline="0" noProof="0" dirty="0">
                <a:ln>
                  <a:noFill/>
                </a:ln>
                <a:solidFill>
                  <a:prstClr val="black"/>
                </a:solidFill>
                <a:effectLst/>
                <a:uLnTx/>
                <a:uFillTx/>
                <a:latin typeface="Helvetica"/>
                <a:ea typeface="+mn-ea"/>
                <a:cs typeface="Helvetica"/>
              </a:rPr>
              <a:t>Environ. Sci. Technol., </a:t>
            </a:r>
            <a:r>
              <a:rPr kumimoji="0" lang="en-US" sz="1600" b="1" i="0" u="none" strike="noStrike" kern="1200" cap="none" spc="0" normalizeH="0" baseline="0" noProof="0" dirty="0">
                <a:ln>
                  <a:noFill/>
                </a:ln>
                <a:solidFill>
                  <a:prstClr val="black"/>
                </a:solidFill>
                <a:effectLst/>
                <a:uLnTx/>
                <a:uFillTx/>
                <a:latin typeface="Helvetica"/>
                <a:ea typeface="+mn-ea"/>
                <a:cs typeface="Helvetica"/>
              </a:rPr>
              <a:t>2022</a:t>
            </a:r>
          </a:p>
        </p:txBody>
      </p:sp>
    </p:spTree>
    <p:extLst>
      <p:ext uri="{BB962C8B-B14F-4D97-AF65-F5344CB8AC3E}">
        <p14:creationId xmlns:p14="http://schemas.microsoft.com/office/powerpoint/2010/main" val="107771578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9C702DA-98DE-899C-C783-24229D6C9DA6}"/>
              </a:ext>
            </a:extLst>
          </p:cNvPr>
          <p:cNvSpPr/>
          <p:nvPr/>
        </p:nvSpPr>
        <p:spPr>
          <a:xfrm>
            <a:off x="0" y="1101124"/>
            <a:ext cx="12204192" cy="830997"/>
          </a:xfrm>
          <a:prstGeom prst="rect">
            <a:avLst/>
          </a:prstGeom>
          <a:noFill/>
          <a:ln w="28575">
            <a:noFill/>
          </a:ln>
        </p:spPr>
        <p:txBody>
          <a:bodyPr wrap="square">
            <a:spAutoFit/>
          </a:bodyPr>
          <a:lstStyle/>
          <a:p>
            <a:pPr marL="11113" marR="0" lvl="0" indent="14288" algn="l" defTabSz="914400" rtl="0" eaLnBrk="1" fontAlgn="auto" latinLnBrk="0" hangingPunct="1">
              <a:lnSpc>
                <a:spcPct val="100000"/>
              </a:lnSpc>
              <a:spcBef>
                <a:spcPts val="0"/>
              </a:spcBef>
              <a:spcAft>
                <a:spcPts val="0"/>
              </a:spcAft>
              <a:buClr>
                <a:prstClr val="black"/>
              </a:buClr>
              <a:buSzPts val="2400"/>
              <a:buFontTx/>
              <a:buNone/>
              <a:tabLst/>
              <a:defRPr/>
            </a:pPr>
            <a:r>
              <a:rPr kumimoji="0" lang="en-US" sz="2400" b="0" i="0" u="none" strike="noStrike" kern="1200" cap="none" spc="0" normalizeH="0" baseline="0" noProof="0" dirty="0">
                <a:ln>
                  <a:noFill/>
                </a:ln>
                <a:solidFill>
                  <a:prstClr val="black"/>
                </a:solidFill>
                <a:effectLst/>
                <a:uLnTx/>
                <a:uFillTx/>
                <a:latin typeface="Helvetica Neue"/>
                <a:ea typeface="Helvetica Neue"/>
                <a:cs typeface="Helvetica Neue"/>
                <a:sym typeface="Helvetica Neue"/>
              </a:rPr>
              <a:t>Temporal variability in the gradients will be important to their evaluation and interpretation, as well as informing new science</a:t>
            </a:r>
          </a:p>
        </p:txBody>
      </p:sp>
      <p:sp>
        <p:nvSpPr>
          <p:cNvPr id="28" name="Text Placeholder 3">
            <a:extLst>
              <a:ext uri="{FF2B5EF4-FFF2-40B4-BE49-F238E27FC236}">
                <a16:creationId xmlns:a16="http://schemas.microsoft.com/office/drawing/2014/main" id="{ACADE7BE-22BE-CCE7-A715-A26D1A0AF732}"/>
              </a:ext>
            </a:extLst>
          </p:cNvPr>
          <p:cNvSpPr>
            <a:spLocks noGrp="1"/>
          </p:cNvSpPr>
          <p:nvPr>
            <p:ph type="body" sz="quarter" idx="13"/>
          </p:nvPr>
        </p:nvSpPr>
        <p:spPr>
          <a:xfrm>
            <a:off x="1186250" y="164800"/>
            <a:ext cx="9774194" cy="761791"/>
          </a:xfrm>
        </p:spPr>
        <p:txBody>
          <a:bodyPr>
            <a:normAutofit/>
          </a:bodyPr>
          <a:lstStyle/>
          <a:p>
            <a:r>
              <a:rPr lang="en-US" sz="2800" dirty="0">
                <a:solidFill>
                  <a:srgbClr val="000000"/>
                </a:solidFill>
                <a:effectLst/>
                <a:latin typeface="Helvetica" pitchFamily="2" charset="0"/>
              </a:rPr>
              <a:t>How well can TEMPO resolve steep horizontal gradients?</a:t>
            </a:r>
          </a:p>
        </p:txBody>
      </p:sp>
      <p:sp>
        <p:nvSpPr>
          <p:cNvPr id="36" name="Text Box 7">
            <a:extLst>
              <a:ext uri="{FF2B5EF4-FFF2-40B4-BE49-F238E27FC236}">
                <a16:creationId xmlns:a16="http://schemas.microsoft.com/office/drawing/2014/main" id="{4341A84F-B7F9-6218-0F5E-23D76AFEEBAD}"/>
              </a:ext>
            </a:extLst>
          </p:cNvPr>
          <p:cNvSpPr txBox="1">
            <a:spLocks noChangeArrowheads="1"/>
          </p:cNvSpPr>
          <p:nvPr/>
        </p:nvSpPr>
        <p:spPr bwMode="auto">
          <a:xfrm>
            <a:off x="-13785" y="6522503"/>
            <a:ext cx="4518605" cy="33855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Helvetica"/>
                <a:ea typeface="+mn-ea"/>
                <a:cs typeface="Helvetica"/>
              </a:rPr>
              <a:t>Dressel et al., </a:t>
            </a:r>
            <a:r>
              <a:rPr kumimoji="0" lang="en-US" sz="1600" b="0" i="1" u="none" strike="noStrike" kern="1200" cap="none" spc="0" normalizeH="0" baseline="0" noProof="0" dirty="0">
                <a:ln>
                  <a:noFill/>
                </a:ln>
                <a:solidFill>
                  <a:prstClr val="black"/>
                </a:solidFill>
                <a:effectLst/>
                <a:uLnTx/>
                <a:uFillTx/>
                <a:latin typeface="Helvetica"/>
                <a:ea typeface="+mn-ea"/>
                <a:cs typeface="Helvetica"/>
              </a:rPr>
              <a:t>Environ. Sci. Technol., </a:t>
            </a:r>
            <a:r>
              <a:rPr kumimoji="0" lang="en-US" sz="1600" b="1" i="0" u="none" strike="noStrike" kern="1200" cap="none" spc="0" normalizeH="0" baseline="0" noProof="0" dirty="0">
                <a:ln>
                  <a:noFill/>
                </a:ln>
                <a:solidFill>
                  <a:prstClr val="black"/>
                </a:solidFill>
                <a:effectLst/>
                <a:uLnTx/>
                <a:uFillTx/>
                <a:latin typeface="Helvetica"/>
                <a:ea typeface="+mn-ea"/>
                <a:cs typeface="Helvetica"/>
              </a:rPr>
              <a:t>2022</a:t>
            </a:r>
          </a:p>
        </p:txBody>
      </p:sp>
      <p:pic>
        <p:nvPicPr>
          <p:cNvPr id="4" name="Picture 3">
            <a:extLst>
              <a:ext uri="{FF2B5EF4-FFF2-40B4-BE49-F238E27FC236}">
                <a16:creationId xmlns:a16="http://schemas.microsoft.com/office/drawing/2014/main" id="{8FA9347C-A034-96A7-0CD1-766366EF6DD6}"/>
              </a:ext>
            </a:extLst>
          </p:cNvPr>
          <p:cNvPicPr>
            <a:picLocks noChangeAspect="1"/>
          </p:cNvPicPr>
          <p:nvPr/>
        </p:nvPicPr>
        <p:blipFill>
          <a:blip r:embed="rId2"/>
          <a:stretch>
            <a:fillRect/>
          </a:stretch>
        </p:blipFill>
        <p:spPr>
          <a:xfrm>
            <a:off x="6579150" y="1932121"/>
            <a:ext cx="3686870" cy="4224905"/>
          </a:xfrm>
          <a:prstGeom prst="rect">
            <a:avLst/>
          </a:prstGeom>
        </p:spPr>
      </p:pic>
      <p:sp>
        <p:nvSpPr>
          <p:cNvPr id="6" name="Text Box 7">
            <a:extLst>
              <a:ext uri="{FF2B5EF4-FFF2-40B4-BE49-F238E27FC236}">
                <a16:creationId xmlns:a16="http://schemas.microsoft.com/office/drawing/2014/main" id="{EBBBC4AD-37EE-A984-5BD1-A996FB279F38}"/>
              </a:ext>
            </a:extLst>
          </p:cNvPr>
          <p:cNvSpPr txBox="1">
            <a:spLocks noChangeArrowheads="1"/>
          </p:cNvSpPr>
          <p:nvPr/>
        </p:nvSpPr>
        <p:spPr bwMode="auto">
          <a:xfrm>
            <a:off x="6798077" y="3099541"/>
            <a:ext cx="2410852"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prstClr val="black"/>
                </a:solidFill>
                <a:effectLst/>
                <a:uLnTx/>
                <a:uFillTx/>
                <a:latin typeface="Helvetica"/>
                <a:ea typeface="+mn-ea"/>
                <a:cs typeface="Helvetica"/>
              </a:rPr>
              <a:t>r</a:t>
            </a:r>
            <a:r>
              <a:rPr kumimoji="0" lang="en-US" sz="1600" b="0" i="0" u="none" strike="noStrike" kern="1200" cap="none" spc="0" normalizeH="0" baseline="0" noProof="0" dirty="0">
                <a:ln>
                  <a:noFill/>
                </a:ln>
                <a:solidFill>
                  <a:prstClr val="black"/>
                </a:solidFill>
                <a:effectLst/>
                <a:uLnTx/>
                <a:uFillTx/>
                <a:latin typeface="Helvetica"/>
                <a:ea typeface="+mn-ea"/>
                <a:cs typeface="Helvetica"/>
              </a:rPr>
              <a:t> = 0.96 (summer)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srgbClr val="8BBFEC"/>
                </a:solidFill>
                <a:effectLst/>
                <a:uLnTx/>
                <a:uFillTx/>
                <a:latin typeface="Helvetica"/>
                <a:ea typeface="+mn-ea"/>
                <a:cs typeface="Helvetica"/>
              </a:rPr>
              <a:t>r</a:t>
            </a:r>
            <a:r>
              <a:rPr kumimoji="0" lang="en-US" sz="1600" b="0" i="0" u="none" strike="noStrike" kern="1200" cap="none" spc="0" normalizeH="0" baseline="0" noProof="0" dirty="0">
                <a:ln>
                  <a:noFill/>
                </a:ln>
                <a:solidFill>
                  <a:srgbClr val="8BBFEC"/>
                </a:solidFill>
                <a:effectLst/>
                <a:uLnTx/>
                <a:uFillTx/>
                <a:latin typeface="Helvetica"/>
                <a:ea typeface="+mn-ea"/>
                <a:cs typeface="Helvetica"/>
              </a:rPr>
              <a:t> = 0.72 (winter)</a:t>
            </a:r>
          </a:p>
        </p:txBody>
      </p:sp>
      <p:sp>
        <p:nvSpPr>
          <p:cNvPr id="12" name="TextBox 11">
            <a:extLst>
              <a:ext uri="{FF2B5EF4-FFF2-40B4-BE49-F238E27FC236}">
                <a16:creationId xmlns:a16="http://schemas.microsoft.com/office/drawing/2014/main" id="{5BD83BAC-F6E4-76D2-2C46-9DEE310531E5}"/>
              </a:ext>
            </a:extLst>
          </p:cNvPr>
          <p:cNvSpPr txBox="1"/>
          <p:nvPr/>
        </p:nvSpPr>
        <p:spPr>
          <a:xfrm rot="16200000">
            <a:off x="5029974" y="3604331"/>
            <a:ext cx="2422073" cy="5847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Helvetica" charset="0"/>
                <a:ea typeface="Helvetica" charset="0"/>
                <a:cs typeface="Helvetica" charset="0"/>
              </a:rPr>
              <a:t>Weekend NO</a:t>
            </a:r>
            <a:r>
              <a:rPr kumimoji="0" lang="en-US" sz="1600" b="0" i="0" u="none" strike="noStrike" kern="1200" cap="none" spc="0" normalizeH="0" baseline="-25000" noProof="0" dirty="0">
                <a:ln>
                  <a:noFill/>
                </a:ln>
                <a:solidFill>
                  <a:prstClr val="black"/>
                </a:solidFill>
                <a:effectLst/>
                <a:uLnTx/>
                <a:uFillTx/>
                <a:latin typeface="Helvetica" charset="0"/>
                <a:ea typeface="Helvetica" charset="0"/>
                <a:cs typeface="Helvetica" charset="0"/>
              </a:rPr>
              <a:t>2</a:t>
            </a:r>
            <a:r>
              <a:rPr kumimoji="0" lang="en-US" sz="1600" b="0" i="0" u="none" strike="noStrike" kern="1200" cap="none" spc="0" normalizeH="0" baseline="0" noProof="0" dirty="0">
                <a:ln>
                  <a:noFill/>
                </a:ln>
                <a:solidFill>
                  <a:prstClr val="black"/>
                </a:solidFill>
                <a:effectLst/>
                <a:uLnTx/>
                <a:uFillTx/>
                <a:latin typeface="Helvetica" charset="0"/>
                <a:ea typeface="Helvetica" charset="0"/>
                <a:cs typeface="Helvetica" charset="0"/>
              </a:rPr>
              <a:t> Inequality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Helvetica" charset="0"/>
                <a:ea typeface="Helvetica" charset="0"/>
                <a:cs typeface="Helvetica" charset="0"/>
              </a:rPr>
              <a:t>(molecules cm</a:t>
            </a:r>
            <a:r>
              <a:rPr kumimoji="0" lang="en-US" sz="1600" b="0" i="0" u="none" strike="noStrike" kern="1200" cap="none" spc="0" normalizeH="0" baseline="30000" noProof="0" dirty="0">
                <a:ln>
                  <a:noFill/>
                </a:ln>
                <a:solidFill>
                  <a:prstClr val="black"/>
                </a:solidFill>
                <a:effectLst/>
                <a:uLnTx/>
                <a:uFillTx/>
                <a:latin typeface="Helvetica" charset="0"/>
                <a:ea typeface="Helvetica" charset="0"/>
                <a:cs typeface="Helvetica" charset="0"/>
              </a:rPr>
              <a:t>–2</a:t>
            </a:r>
            <a:r>
              <a:rPr kumimoji="0" lang="en-US" sz="1600" b="0" i="0" u="none" strike="noStrike" kern="1200" cap="none" spc="0" normalizeH="0" baseline="0" noProof="0" dirty="0">
                <a:ln>
                  <a:noFill/>
                </a:ln>
                <a:solidFill>
                  <a:prstClr val="black"/>
                </a:solidFill>
                <a:effectLst/>
                <a:uLnTx/>
                <a:uFillTx/>
                <a:latin typeface="Helvetica" charset="0"/>
                <a:ea typeface="Helvetica" charset="0"/>
                <a:cs typeface="Helvetica" charset="0"/>
              </a:rPr>
              <a:t>)</a:t>
            </a:r>
          </a:p>
        </p:txBody>
      </p:sp>
      <p:sp>
        <p:nvSpPr>
          <p:cNvPr id="14" name="TextBox 13">
            <a:extLst>
              <a:ext uri="{FF2B5EF4-FFF2-40B4-BE49-F238E27FC236}">
                <a16:creationId xmlns:a16="http://schemas.microsoft.com/office/drawing/2014/main" id="{A6D64772-1BE9-A343-08A3-9A6C710556B8}"/>
              </a:ext>
            </a:extLst>
          </p:cNvPr>
          <p:cNvSpPr txBox="1"/>
          <p:nvPr/>
        </p:nvSpPr>
        <p:spPr>
          <a:xfrm>
            <a:off x="7267308" y="5865222"/>
            <a:ext cx="2410852" cy="584775"/>
          </a:xfrm>
          <a:prstGeom prst="rect">
            <a:avLst/>
          </a:prstGeom>
          <a:solidFill>
            <a:schemeClr val="bg1"/>
          </a:solid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Helvetica" charset="0"/>
                <a:ea typeface="Helvetica" charset="0"/>
                <a:cs typeface="Helvetica" charset="0"/>
              </a:rPr>
              <a:t>Weekday NO</a:t>
            </a:r>
            <a:r>
              <a:rPr kumimoji="0" lang="en-US" sz="1600" b="0" i="0" u="none" strike="noStrike" kern="1200" cap="none" spc="0" normalizeH="0" baseline="-25000" noProof="0" dirty="0">
                <a:ln>
                  <a:noFill/>
                </a:ln>
                <a:solidFill>
                  <a:prstClr val="black"/>
                </a:solidFill>
                <a:effectLst/>
                <a:uLnTx/>
                <a:uFillTx/>
                <a:latin typeface="Helvetica" charset="0"/>
                <a:ea typeface="Helvetica" charset="0"/>
                <a:cs typeface="Helvetica" charset="0"/>
              </a:rPr>
              <a:t>2</a:t>
            </a:r>
            <a:r>
              <a:rPr kumimoji="0" lang="en-US" sz="1600" b="0" i="0" u="none" strike="noStrike" kern="1200" cap="none" spc="0" normalizeH="0" baseline="0" noProof="0" dirty="0">
                <a:ln>
                  <a:noFill/>
                </a:ln>
                <a:solidFill>
                  <a:prstClr val="black"/>
                </a:solidFill>
                <a:effectLst/>
                <a:uLnTx/>
                <a:uFillTx/>
                <a:latin typeface="Helvetica" charset="0"/>
                <a:ea typeface="Helvetica" charset="0"/>
                <a:cs typeface="Helvetica" charset="0"/>
              </a:rPr>
              <a:t> Inequality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Helvetica" charset="0"/>
                <a:ea typeface="Helvetica" charset="0"/>
                <a:cs typeface="Helvetica" charset="0"/>
              </a:rPr>
              <a:t>(molecules cm</a:t>
            </a:r>
            <a:r>
              <a:rPr kumimoji="0" lang="en-US" sz="1600" b="0" i="0" u="none" strike="noStrike" kern="1200" cap="none" spc="0" normalizeH="0" baseline="30000" noProof="0" dirty="0">
                <a:ln>
                  <a:noFill/>
                </a:ln>
                <a:solidFill>
                  <a:prstClr val="black"/>
                </a:solidFill>
                <a:effectLst/>
                <a:uLnTx/>
                <a:uFillTx/>
                <a:latin typeface="Helvetica" charset="0"/>
                <a:ea typeface="Helvetica" charset="0"/>
                <a:cs typeface="Helvetica" charset="0"/>
              </a:rPr>
              <a:t>–2</a:t>
            </a:r>
            <a:r>
              <a:rPr kumimoji="0" lang="en-US" sz="1600" b="0" i="0" u="none" strike="noStrike" kern="1200" cap="none" spc="0" normalizeH="0" baseline="0" noProof="0" dirty="0">
                <a:ln>
                  <a:noFill/>
                </a:ln>
                <a:solidFill>
                  <a:prstClr val="black"/>
                </a:solidFill>
                <a:effectLst/>
                <a:uLnTx/>
                <a:uFillTx/>
                <a:latin typeface="Helvetica" charset="0"/>
                <a:ea typeface="Helvetica" charset="0"/>
                <a:cs typeface="Helvetica" charset="0"/>
              </a:rPr>
              <a:t>)</a:t>
            </a:r>
          </a:p>
        </p:txBody>
      </p:sp>
      <p:sp>
        <p:nvSpPr>
          <p:cNvPr id="15" name="Text Box 7">
            <a:extLst>
              <a:ext uri="{FF2B5EF4-FFF2-40B4-BE49-F238E27FC236}">
                <a16:creationId xmlns:a16="http://schemas.microsoft.com/office/drawing/2014/main" id="{9971F36C-C4FD-BE76-0F05-EB8D226E5B45}"/>
              </a:ext>
            </a:extLst>
          </p:cNvPr>
          <p:cNvSpPr txBox="1">
            <a:spLocks noChangeArrowheads="1"/>
          </p:cNvSpPr>
          <p:nvPr/>
        </p:nvSpPr>
        <p:spPr bwMode="auto">
          <a:xfrm>
            <a:off x="6785720" y="2226315"/>
            <a:ext cx="3249015" cy="92333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Helvetica"/>
                <a:ea typeface="+mn-ea"/>
                <a:cs typeface="Helvetica"/>
              </a:rPr>
              <a:t>A 60% reduction in diesel NO</a:t>
            </a:r>
            <a:r>
              <a:rPr kumimoji="0" lang="en-US" sz="1800" b="0" i="0" u="none" strike="noStrike" kern="1200" cap="none" spc="0" normalizeH="0" baseline="-25000" noProof="0" dirty="0">
                <a:ln>
                  <a:noFill/>
                </a:ln>
                <a:solidFill>
                  <a:prstClr val="black"/>
                </a:solidFill>
                <a:effectLst/>
                <a:uLnTx/>
                <a:uFillTx/>
                <a:latin typeface="Helvetica"/>
                <a:ea typeface="+mn-ea"/>
                <a:cs typeface="Helvetica"/>
              </a:rPr>
              <a:t>x</a:t>
            </a:r>
            <a:r>
              <a:rPr kumimoji="0" lang="en-US" sz="1800" b="0" i="0" u="none" strike="noStrike" kern="1200" cap="none" spc="0" normalizeH="0" baseline="0" noProof="0" dirty="0">
                <a:ln>
                  <a:noFill/>
                </a:ln>
                <a:solidFill>
                  <a:prstClr val="black"/>
                </a:solidFill>
                <a:effectLst/>
                <a:uLnTx/>
                <a:uFillTx/>
                <a:latin typeface="Helvetica"/>
                <a:ea typeface="+mn-ea"/>
                <a:cs typeface="Helvetica"/>
              </a:rPr>
              <a:t> emissions causes a 40% reduction in inequalities</a:t>
            </a:r>
          </a:p>
        </p:txBody>
      </p:sp>
      <p:sp>
        <p:nvSpPr>
          <p:cNvPr id="16" name="Rectangle 15">
            <a:extLst>
              <a:ext uri="{FF2B5EF4-FFF2-40B4-BE49-F238E27FC236}">
                <a16:creationId xmlns:a16="http://schemas.microsoft.com/office/drawing/2014/main" id="{86876E32-B468-FBBC-1048-9F149C0C6C63}"/>
              </a:ext>
            </a:extLst>
          </p:cNvPr>
          <p:cNvSpPr/>
          <p:nvPr/>
        </p:nvSpPr>
        <p:spPr>
          <a:xfrm>
            <a:off x="9659851" y="4947569"/>
            <a:ext cx="477747" cy="6154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Helvetica" pitchFamily="2" charset="0"/>
              <a:ea typeface="+mn-ea"/>
              <a:cs typeface="+mn-cs"/>
            </a:endParaRPr>
          </a:p>
        </p:txBody>
      </p:sp>
      <p:pic>
        <p:nvPicPr>
          <p:cNvPr id="17" name="Picture 16">
            <a:extLst>
              <a:ext uri="{FF2B5EF4-FFF2-40B4-BE49-F238E27FC236}">
                <a16:creationId xmlns:a16="http://schemas.microsoft.com/office/drawing/2014/main" id="{52B89836-253A-AD41-00C4-999017B18A09}"/>
              </a:ext>
            </a:extLst>
          </p:cNvPr>
          <p:cNvPicPr>
            <a:picLocks noChangeAspect="1"/>
          </p:cNvPicPr>
          <p:nvPr/>
        </p:nvPicPr>
        <p:blipFill rotWithShape="1">
          <a:blip r:embed="rId3"/>
          <a:srcRect l="12295" t="5122" r="62097" b="38903"/>
          <a:stretch/>
        </p:blipFill>
        <p:spPr>
          <a:xfrm>
            <a:off x="1426469" y="2685681"/>
            <a:ext cx="3539241" cy="2728693"/>
          </a:xfrm>
          <a:prstGeom prst="rect">
            <a:avLst/>
          </a:prstGeom>
        </p:spPr>
      </p:pic>
      <p:sp>
        <p:nvSpPr>
          <p:cNvPr id="18" name="Google Shape;109;p3">
            <a:extLst>
              <a:ext uri="{FF2B5EF4-FFF2-40B4-BE49-F238E27FC236}">
                <a16:creationId xmlns:a16="http://schemas.microsoft.com/office/drawing/2014/main" id="{2FCC9382-B693-4CD0-AE64-6A9F78FD2B07}"/>
              </a:ext>
            </a:extLst>
          </p:cNvPr>
          <p:cNvSpPr txBox="1"/>
          <p:nvPr/>
        </p:nvSpPr>
        <p:spPr>
          <a:xfrm>
            <a:off x="1974096" y="5312607"/>
            <a:ext cx="2550561" cy="430857"/>
          </a:xfrm>
          <a:prstGeom prst="rect">
            <a:avLst/>
          </a:prstGeom>
          <a:noFill/>
          <a:ln>
            <a:noFill/>
          </a:ln>
        </p:spPr>
        <p:txBody>
          <a:bodyPr spcFirstLastPara="1" wrap="square" lIns="91425" tIns="91425" rIns="91425" bIns="91425"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lumMod val="85000"/>
                    <a:lumOff val="15000"/>
                  </a:prstClr>
                </a:solidFill>
                <a:effectLst/>
                <a:uLnTx/>
                <a:uFillTx/>
                <a:latin typeface="Helvetica" pitchFamily="2" charset="0"/>
                <a:ea typeface="Helvetica Neue"/>
                <a:cs typeface="Helvetica Neue"/>
                <a:sym typeface="Helvetica Neue"/>
              </a:rPr>
              <a:t>Surface Winds (knots)</a:t>
            </a:r>
            <a:endParaRPr kumimoji="0" sz="1600" b="0" i="0" u="none" strike="noStrike" kern="1200" cap="none" spc="0" normalizeH="0" baseline="0" noProof="0" dirty="0">
              <a:ln>
                <a:noFill/>
              </a:ln>
              <a:solidFill>
                <a:prstClr val="black">
                  <a:lumMod val="85000"/>
                  <a:lumOff val="15000"/>
                </a:prstClr>
              </a:solidFill>
              <a:effectLst/>
              <a:uLnTx/>
              <a:uFillTx/>
              <a:latin typeface="Helvetica" pitchFamily="2" charset="0"/>
              <a:ea typeface="Helvetica Neue"/>
              <a:cs typeface="Helvetica Neue"/>
              <a:sym typeface="Helvetica Neue"/>
            </a:endParaRPr>
          </a:p>
        </p:txBody>
      </p:sp>
      <p:sp>
        <p:nvSpPr>
          <p:cNvPr id="19" name="Google Shape;109;p3">
            <a:extLst>
              <a:ext uri="{FF2B5EF4-FFF2-40B4-BE49-F238E27FC236}">
                <a16:creationId xmlns:a16="http://schemas.microsoft.com/office/drawing/2014/main" id="{09D75041-A78D-7060-ABB4-0819D533FD7C}"/>
              </a:ext>
            </a:extLst>
          </p:cNvPr>
          <p:cNvSpPr txBox="1"/>
          <p:nvPr/>
        </p:nvSpPr>
        <p:spPr>
          <a:xfrm rot="16200000">
            <a:off x="-47217" y="3695428"/>
            <a:ext cx="2368712" cy="677078"/>
          </a:xfrm>
          <a:prstGeom prst="rect">
            <a:avLst/>
          </a:prstGeom>
          <a:noFill/>
          <a:ln>
            <a:noFill/>
          </a:ln>
        </p:spPr>
        <p:txBody>
          <a:bodyPr spcFirstLastPara="1" wrap="square" lIns="91425" tIns="91425" rIns="91425" bIns="91425"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70AD47">
                    <a:lumMod val="75000"/>
                  </a:srgbClr>
                </a:solidFill>
                <a:effectLst/>
                <a:uLnTx/>
                <a:uFillTx/>
                <a:latin typeface="Helvetica" pitchFamily="2" charset="0"/>
                <a:ea typeface="Helvetica Neue"/>
                <a:cs typeface="Helvetica Neue"/>
                <a:sym typeface="Helvetica Neue"/>
              </a:rPr>
              <a:t>NO</a:t>
            </a:r>
            <a:r>
              <a:rPr kumimoji="0" lang="en-US" sz="1600" b="0" i="0" u="none" strike="noStrike" kern="1200" cap="none" spc="0" normalizeH="0" baseline="-25000" noProof="0" dirty="0">
                <a:ln>
                  <a:noFill/>
                </a:ln>
                <a:solidFill>
                  <a:srgbClr val="70AD47">
                    <a:lumMod val="75000"/>
                  </a:srgbClr>
                </a:solidFill>
                <a:effectLst/>
                <a:uLnTx/>
                <a:uFillTx/>
                <a:latin typeface="Helvetica" pitchFamily="2" charset="0"/>
                <a:ea typeface="Helvetica Neue"/>
                <a:cs typeface="Helvetica Neue"/>
                <a:sym typeface="Helvetica Neue"/>
              </a:rPr>
              <a:t>2</a:t>
            </a:r>
            <a:r>
              <a:rPr kumimoji="0" lang="en-US" sz="1600" b="0" i="0" u="none" strike="noStrike" kern="1200" cap="none" spc="0" normalizeH="0" baseline="0" noProof="0" dirty="0">
                <a:ln>
                  <a:noFill/>
                </a:ln>
                <a:solidFill>
                  <a:srgbClr val="70AD47">
                    <a:lumMod val="75000"/>
                  </a:srgbClr>
                </a:solidFill>
                <a:effectLst/>
                <a:uLnTx/>
                <a:uFillTx/>
                <a:latin typeface="Helvetica" pitchFamily="2" charset="0"/>
                <a:ea typeface="Helvetica Neue"/>
                <a:cs typeface="Helvetica Neue"/>
                <a:sym typeface="Helvetica Neue"/>
              </a:rPr>
              <a:t> Inequality (molecules cm</a:t>
            </a:r>
            <a:r>
              <a:rPr kumimoji="0" lang="en-US" sz="1600" b="0" i="0" u="none" strike="noStrike" kern="1200" cap="none" spc="0" normalizeH="0" baseline="30000" noProof="0" dirty="0">
                <a:ln>
                  <a:noFill/>
                </a:ln>
                <a:solidFill>
                  <a:srgbClr val="70AD47">
                    <a:lumMod val="75000"/>
                  </a:srgbClr>
                </a:solidFill>
                <a:effectLst/>
                <a:uLnTx/>
                <a:uFillTx/>
                <a:latin typeface="Helvetica" pitchFamily="2" charset="0"/>
                <a:ea typeface="Helvetica Neue"/>
                <a:cs typeface="Helvetica Neue"/>
                <a:sym typeface="Helvetica Neue"/>
              </a:rPr>
              <a:t>–2</a:t>
            </a:r>
            <a:r>
              <a:rPr kumimoji="0" lang="en-US" sz="1600" b="0" i="0" u="none" strike="noStrike" kern="1200" cap="none" spc="0" normalizeH="0" baseline="0" noProof="0" dirty="0">
                <a:ln>
                  <a:noFill/>
                </a:ln>
                <a:solidFill>
                  <a:srgbClr val="70AD47">
                    <a:lumMod val="75000"/>
                  </a:srgbClr>
                </a:solidFill>
                <a:effectLst/>
                <a:uLnTx/>
                <a:uFillTx/>
                <a:latin typeface="Helvetica" pitchFamily="2" charset="0"/>
                <a:ea typeface="Helvetica Neue"/>
                <a:cs typeface="Helvetica Neue"/>
                <a:sym typeface="Helvetica Neue"/>
              </a:rPr>
              <a:t>)</a:t>
            </a:r>
            <a:endParaRPr kumimoji="0" sz="1600" b="0" i="0" u="none" strike="noStrike" kern="1200" cap="none" spc="0" normalizeH="0" baseline="0" noProof="0" dirty="0">
              <a:ln>
                <a:noFill/>
              </a:ln>
              <a:solidFill>
                <a:srgbClr val="70AD47">
                  <a:lumMod val="75000"/>
                </a:srgbClr>
              </a:solidFill>
              <a:effectLst/>
              <a:uLnTx/>
              <a:uFillTx/>
              <a:latin typeface="Helvetica" pitchFamily="2" charset="0"/>
              <a:ea typeface="Helvetica Neue"/>
              <a:cs typeface="Helvetica Neue"/>
              <a:sym typeface="Helvetica Neue"/>
            </a:endParaRPr>
          </a:p>
        </p:txBody>
      </p:sp>
      <p:sp>
        <p:nvSpPr>
          <p:cNvPr id="20" name="Text Box 7">
            <a:extLst>
              <a:ext uri="{FF2B5EF4-FFF2-40B4-BE49-F238E27FC236}">
                <a16:creationId xmlns:a16="http://schemas.microsoft.com/office/drawing/2014/main" id="{44EBDBE0-5112-7AB5-9546-EBC300927DB5}"/>
              </a:ext>
            </a:extLst>
          </p:cNvPr>
          <p:cNvSpPr txBox="1">
            <a:spLocks noChangeArrowheads="1"/>
          </p:cNvSpPr>
          <p:nvPr/>
        </p:nvSpPr>
        <p:spPr bwMode="auto">
          <a:xfrm>
            <a:off x="3249377" y="2993229"/>
            <a:ext cx="1570571" cy="369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70AD47">
                    <a:lumMod val="75000"/>
                  </a:srgbClr>
                </a:solidFill>
                <a:effectLst/>
                <a:uLnTx/>
                <a:uFillTx/>
                <a:latin typeface="Helvetica"/>
                <a:ea typeface="+mn-ea"/>
                <a:cs typeface="Helvetica"/>
              </a:rPr>
              <a:t>𝝆 = –0.63</a:t>
            </a:r>
          </a:p>
        </p:txBody>
      </p:sp>
      <p:sp>
        <p:nvSpPr>
          <p:cNvPr id="23" name="Rectangle 22">
            <a:extLst>
              <a:ext uri="{FF2B5EF4-FFF2-40B4-BE49-F238E27FC236}">
                <a16:creationId xmlns:a16="http://schemas.microsoft.com/office/drawing/2014/main" id="{8A9EE970-6D94-4A84-CF9A-C23CC24BD393}"/>
              </a:ext>
            </a:extLst>
          </p:cNvPr>
          <p:cNvSpPr/>
          <p:nvPr/>
        </p:nvSpPr>
        <p:spPr>
          <a:xfrm>
            <a:off x="872596" y="2402184"/>
            <a:ext cx="4833512" cy="369332"/>
          </a:xfrm>
          <a:prstGeom prst="rect">
            <a:avLst/>
          </a:prstGeom>
          <a:noFill/>
          <a:ln w="28575">
            <a:noFill/>
          </a:ln>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Helvetica" pitchFamily="2" charset="0"/>
                <a:ea typeface="+mn-ea"/>
                <a:cs typeface="+mn-cs"/>
              </a:rPr>
              <a:t>New York City–Newark</a:t>
            </a:r>
          </a:p>
        </p:txBody>
      </p:sp>
      <p:sp>
        <p:nvSpPr>
          <p:cNvPr id="24" name="Rectangle 23">
            <a:extLst>
              <a:ext uri="{FF2B5EF4-FFF2-40B4-BE49-F238E27FC236}">
                <a16:creationId xmlns:a16="http://schemas.microsoft.com/office/drawing/2014/main" id="{598D2CF0-EC6B-AA12-9728-621CD1C0AF61}"/>
              </a:ext>
            </a:extLst>
          </p:cNvPr>
          <p:cNvSpPr/>
          <p:nvPr/>
        </p:nvSpPr>
        <p:spPr>
          <a:xfrm>
            <a:off x="6703113" y="1699207"/>
            <a:ext cx="3539241" cy="369332"/>
          </a:xfrm>
          <a:prstGeom prst="rect">
            <a:avLst/>
          </a:prstGeom>
          <a:noFill/>
          <a:ln w="28575">
            <a:noFill/>
          </a:ln>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Helvetica" pitchFamily="2" charset="0"/>
                <a:ea typeface="+mn-ea"/>
                <a:cs typeface="+mn-cs"/>
              </a:rPr>
              <a:t>52 U.S. Cities</a:t>
            </a:r>
          </a:p>
        </p:txBody>
      </p:sp>
      <p:sp>
        <p:nvSpPr>
          <p:cNvPr id="26" name="Text Box 7">
            <a:extLst>
              <a:ext uri="{FF2B5EF4-FFF2-40B4-BE49-F238E27FC236}">
                <a16:creationId xmlns:a16="http://schemas.microsoft.com/office/drawing/2014/main" id="{D88FC3AA-FCE1-AC61-68BC-0B41AFC6A418}"/>
              </a:ext>
            </a:extLst>
          </p:cNvPr>
          <p:cNvSpPr txBox="1">
            <a:spLocks noChangeArrowheads="1"/>
          </p:cNvSpPr>
          <p:nvPr/>
        </p:nvSpPr>
        <p:spPr bwMode="auto">
          <a:xfrm>
            <a:off x="7661203" y="6519446"/>
            <a:ext cx="4518605" cy="33855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marL="0" marR="0" lvl="0" indent="0" algn="r" defTabSz="914400" rtl="0" eaLnBrk="1" fontAlgn="auto" latinLnBrk="0" hangingPunct="1">
              <a:lnSpc>
                <a:spcPct val="100000"/>
              </a:lnSpc>
              <a:spcBef>
                <a:spcPct val="5000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Helvetica"/>
                <a:ea typeface="+mn-ea"/>
                <a:cs typeface="Helvetica"/>
              </a:rPr>
              <a:t>Demetillo et al., </a:t>
            </a:r>
            <a:r>
              <a:rPr kumimoji="0" lang="en-US" sz="1600" b="0" i="1" u="none" strike="noStrike" kern="1200" cap="none" spc="0" normalizeH="0" baseline="0" noProof="0" dirty="0">
                <a:ln>
                  <a:noFill/>
                </a:ln>
                <a:solidFill>
                  <a:prstClr val="black"/>
                </a:solidFill>
                <a:effectLst/>
                <a:uLnTx/>
                <a:uFillTx/>
                <a:latin typeface="Helvetica"/>
                <a:ea typeface="+mn-ea"/>
                <a:cs typeface="Helvetica"/>
              </a:rPr>
              <a:t>Geophys. Res. Lett., </a:t>
            </a:r>
            <a:r>
              <a:rPr kumimoji="0" lang="en-US" sz="1600" b="1" i="0" u="none" strike="noStrike" kern="1200" cap="none" spc="0" normalizeH="0" baseline="0" noProof="0" dirty="0">
                <a:ln>
                  <a:noFill/>
                </a:ln>
                <a:solidFill>
                  <a:prstClr val="black"/>
                </a:solidFill>
                <a:effectLst/>
                <a:uLnTx/>
                <a:uFillTx/>
                <a:latin typeface="Helvetica"/>
                <a:ea typeface="+mn-ea"/>
                <a:cs typeface="Helvetica"/>
              </a:rPr>
              <a:t>2021</a:t>
            </a:r>
          </a:p>
        </p:txBody>
      </p:sp>
    </p:spTree>
    <p:extLst>
      <p:ext uri="{BB962C8B-B14F-4D97-AF65-F5344CB8AC3E}">
        <p14:creationId xmlns:p14="http://schemas.microsoft.com/office/powerpoint/2010/main" val="167766884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Google Shape;98;p2">
            <a:extLst>
              <a:ext uri="{FF2B5EF4-FFF2-40B4-BE49-F238E27FC236}">
                <a16:creationId xmlns:a16="http://schemas.microsoft.com/office/drawing/2014/main" id="{44A2794D-7EC7-73C8-03BB-5AB361A7F03A}"/>
              </a:ext>
            </a:extLst>
          </p:cNvPr>
          <p:cNvSpPr txBox="1">
            <a:spLocks/>
          </p:cNvSpPr>
          <p:nvPr/>
        </p:nvSpPr>
        <p:spPr>
          <a:xfrm>
            <a:off x="491613" y="1165959"/>
            <a:ext cx="11626811" cy="5382325"/>
          </a:xfrm>
          <a:prstGeom prst="rect">
            <a:avLst/>
          </a:prstGeom>
          <a:noFill/>
          <a:ln>
            <a:noFill/>
          </a:ln>
        </p:spPr>
        <p:txBody>
          <a:bodyPr spcFirstLastPara="1" vert="horz" wrap="square" lIns="91425" tIns="45700" rIns="91425" bIns="4570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base">
              <a:buNone/>
            </a:pPr>
            <a:r>
              <a:rPr lang="en-US" sz="2400" dirty="0" smtClean="0"/>
              <a:t>Well established that OMI slant column resolution is degraded by use of a prior with lower resolution than the observed pixels.  Effects are systematic biases of order 20-30%.</a:t>
            </a:r>
          </a:p>
          <a:p>
            <a:pPr marL="0" indent="0" fontAlgn="base">
              <a:buNone/>
            </a:pPr>
            <a:endParaRPr lang="en-US" sz="2400" dirty="0" smtClean="0"/>
          </a:p>
          <a:p>
            <a:pPr marL="0" indent="0" fontAlgn="base">
              <a:buNone/>
            </a:pPr>
            <a:r>
              <a:rPr lang="en-US" sz="2000" dirty="0" smtClean="0"/>
              <a:t>(e.g. </a:t>
            </a:r>
            <a:r>
              <a:rPr lang="en-US" sz="2000" dirty="0" err="1"/>
              <a:t>Laughner</a:t>
            </a:r>
            <a:r>
              <a:rPr lang="en-US" sz="2000" dirty="0"/>
              <a:t>, J. L., A. </a:t>
            </a:r>
            <a:r>
              <a:rPr lang="en-US" sz="2000" dirty="0" err="1"/>
              <a:t>Zare</a:t>
            </a:r>
            <a:r>
              <a:rPr lang="en-US" sz="2000" dirty="0"/>
              <a:t>, and R. C. Cohen. "Effects of daily meteorology on the interpretation of space-based remote sensing of NO</a:t>
            </a:r>
            <a:r>
              <a:rPr lang="en-US" sz="2000" baseline="-25000" dirty="0"/>
              <a:t>2</a:t>
            </a:r>
            <a:r>
              <a:rPr lang="en-US" sz="2000" dirty="0"/>
              <a:t>." </a:t>
            </a:r>
            <a:r>
              <a:rPr lang="en-US" sz="2000" i="1" dirty="0"/>
              <a:t>Atmos. Chem. Phys.</a:t>
            </a:r>
            <a:r>
              <a:rPr lang="en-US" sz="2000" dirty="0"/>
              <a:t>, </a:t>
            </a:r>
            <a:r>
              <a:rPr lang="en-US" sz="2000" b="1" dirty="0"/>
              <a:t>16</a:t>
            </a:r>
            <a:r>
              <a:rPr lang="en-US" sz="2000" dirty="0"/>
              <a:t>, 15247--15264</a:t>
            </a:r>
            <a:r>
              <a:rPr lang="en-US" sz="2000" dirty="0" smtClean="0"/>
              <a:t>, 2016)</a:t>
            </a:r>
            <a:endParaRPr lang="en-US" sz="2000" dirty="0"/>
          </a:p>
          <a:p>
            <a:pPr marL="0" indent="0" fontAlgn="base">
              <a:buNone/>
            </a:pPr>
            <a:endParaRPr lang="en-US" sz="2400" dirty="0" smtClean="0"/>
          </a:p>
          <a:p>
            <a:pPr marL="0" indent="0" fontAlgn="base">
              <a:buNone/>
            </a:pPr>
            <a:r>
              <a:rPr lang="en-US" sz="2400" dirty="0" smtClean="0"/>
              <a:t>Much less work (any?) on TROPOMI. </a:t>
            </a:r>
            <a:endParaRPr lang="en-US" sz="2400" dirty="0"/>
          </a:p>
          <a:p>
            <a:pPr marL="0" indent="0" fontAlgn="base">
              <a:buNone/>
            </a:pPr>
            <a:endParaRPr lang="en-US" sz="2400" dirty="0" smtClean="0"/>
          </a:p>
          <a:p>
            <a:pPr marL="0" indent="0" fontAlgn="base">
              <a:buNone/>
            </a:pPr>
            <a:r>
              <a:rPr lang="en-US" sz="2400" dirty="0" smtClean="0"/>
              <a:t>What is needed to characterize aliasing of the prior into the TEMPO products?</a:t>
            </a:r>
          </a:p>
          <a:p>
            <a:pPr marL="0" indent="0" fontAlgn="base">
              <a:buNone/>
            </a:pPr>
            <a:endParaRPr lang="en-US" sz="2400" dirty="0"/>
          </a:p>
          <a:p>
            <a:pPr marL="0" indent="0" fontAlgn="base">
              <a:buNone/>
            </a:pPr>
            <a:endParaRPr lang="en-US" sz="2400" dirty="0" smtClean="0"/>
          </a:p>
          <a:p>
            <a:pPr marL="0" indent="0" fontAlgn="base">
              <a:buNone/>
            </a:pPr>
            <a:r>
              <a:rPr lang="en-US" dirty="0"/>
              <a:t/>
            </a:r>
            <a:br>
              <a:rPr lang="en-US" dirty="0"/>
            </a:br>
            <a:endParaRPr kumimoji="0" lang="en-US" sz="1000" b="0" i="0" u="none" strike="noStrike" kern="1200" cap="none" spc="0" normalizeH="0" baseline="0" noProof="0" dirty="0">
              <a:ln>
                <a:noFill/>
              </a:ln>
              <a:solidFill>
                <a:srgbClr val="002060"/>
              </a:solidFill>
              <a:effectLst/>
              <a:uLnTx/>
              <a:uFillTx/>
              <a:latin typeface="Helvetica Neue"/>
              <a:ea typeface="Helvetica Neue"/>
              <a:cs typeface="Helvetica Neue"/>
              <a:sym typeface="Helvetica Neue"/>
            </a:endParaRPr>
          </a:p>
        </p:txBody>
      </p:sp>
      <p:sp>
        <p:nvSpPr>
          <p:cNvPr id="28" name="Text Placeholder 3">
            <a:extLst>
              <a:ext uri="{FF2B5EF4-FFF2-40B4-BE49-F238E27FC236}">
                <a16:creationId xmlns:a16="http://schemas.microsoft.com/office/drawing/2014/main" id="{ACADE7BE-22BE-CCE7-A715-A26D1A0AF732}"/>
              </a:ext>
            </a:extLst>
          </p:cNvPr>
          <p:cNvSpPr>
            <a:spLocks noGrp="1"/>
          </p:cNvSpPr>
          <p:nvPr>
            <p:ph type="body" sz="quarter" idx="13"/>
          </p:nvPr>
        </p:nvSpPr>
        <p:spPr>
          <a:xfrm>
            <a:off x="1186250" y="164800"/>
            <a:ext cx="9774194" cy="761791"/>
          </a:xfrm>
        </p:spPr>
        <p:txBody>
          <a:bodyPr>
            <a:normAutofit/>
          </a:bodyPr>
          <a:lstStyle/>
          <a:p>
            <a:r>
              <a:rPr lang="en-US" sz="2800" dirty="0" smtClean="0">
                <a:solidFill>
                  <a:srgbClr val="000000"/>
                </a:solidFill>
                <a:effectLst/>
                <a:latin typeface="Helvetica" pitchFamily="2" charset="0"/>
              </a:rPr>
              <a:t>Science with steep </a:t>
            </a:r>
            <a:r>
              <a:rPr lang="en-US" sz="2800" dirty="0">
                <a:solidFill>
                  <a:srgbClr val="000000"/>
                </a:solidFill>
                <a:effectLst/>
                <a:latin typeface="Helvetica" pitchFamily="2" charset="0"/>
              </a:rPr>
              <a:t>horizontal gradients?</a:t>
            </a:r>
          </a:p>
        </p:txBody>
      </p:sp>
    </p:spTree>
    <p:extLst>
      <p:ext uri="{BB962C8B-B14F-4D97-AF65-F5344CB8AC3E}">
        <p14:creationId xmlns:p14="http://schemas.microsoft.com/office/powerpoint/2010/main" val="64311707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F598DEB2-EBFB-4C08-A678-061994ADB0C7}"/>
              </a:ext>
            </a:extLst>
          </p:cNvPr>
          <p:cNvSpPr>
            <a:spLocks noGrp="1"/>
          </p:cNvSpPr>
          <p:nvPr>
            <p:ph type="body" sz="quarter" idx="13"/>
          </p:nvPr>
        </p:nvSpPr>
        <p:spPr/>
        <p:txBody>
          <a:bodyPr/>
          <a:lstStyle/>
          <a:p>
            <a:r>
              <a:rPr lang="en-US" b="1" dirty="0" smtClean="0">
                <a:latin typeface="Arial Black" panose="020B0A04020102020204" pitchFamily="34" charset="0"/>
              </a:rPr>
              <a:t>Discussion</a:t>
            </a:r>
            <a:endParaRPr lang="en-US" b="1" dirty="0">
              <a:latin typeface="Arial Black" panose="020B0A04020102020204" pitchFamily="34" charset="0"/>
            </a:endParaRPr>
          </a:p>
        </p:txBody>
      </p:sp>
      <p:sp>
        <p:nvSpPr>
          <p:cNvPr id="5" name="Text Placeholder 4">
            <a:extLst>
              <a:ext uri="{FF2B5EF4-FFF2-40B4-BE49-F238E27FC236}">
                <a16:creationId xmlns:a16="http://schemas.microsoft.com/office/drawing/2014/main" id="{0CA3903B-FB49-4F69-9501-4C21E32DE86D}"/>
              </a:ext>
            </a:extLst>
          </p:cNvPr>
          <p:cNvSpPr>
            <a:spLocks noGrp="1"/>
          </p:cNvSpPr>
          <p:nvPr>
            <p:ph type="body" sz="quarter" idx="14"/>
          </p:nvPr>
        </p:nvSpPr>
        <p:spPr/>
        <p:txBody>
          <a:bodyPr/>
          <a:lstStyle/>
          <a:p>
            <a:pPr lvl="0" fontAlgn="base">
              <a:lnSpc>
                <a:spcPct val="100000"/>
              </a:lnSpc>
              <a:spcBef>
                <a:spcPts val="0"/>
              </a:spcBef>
            </a:pPr>
            <a:r>
              <a:rPr lang="en-US" dirty="0">
                <a:solidFill>
                  <a:prstClr val="black"/>
                </a:solidFill>
              </a:rPr>
              <a:t>What new science can be done with observations of steep gradients in column O</a:t>
            </a:r>
            <a:r>
              <a:rPr lang="en-US" baseline="-25000" dirty="0">
                <a:solidFill>
                  <a:prstClr val="black"/>
                </a:solidFill>
              </a:rPr>
              <a:t>3</a:t>
            </a:r>
            <a:r>
              <a:rPr lang="en-US" dirty="0">
                <a:solidFill>
                  <a:prstClr val="black"/>
                </a:solidFill>
              </a:rPr>
              <a:t>, NO</a:t>
            </a:r>
            <a:r>
              <a:rPr lang="en-US" baseline="-25000" dirty="0">
                <a:solidFill>
                  <a:prstClr val="black"/>
                </a:solidFill>
              </a:rPr>
              <a:t>2</a:t>
            </a:r>
            <a:r>
              <a:rPr lang="en-US" dirty="0">
                <a:solidFill>
                  <a:prstClr val="black"/>
                </a:solidFill>
              </a:rPr>
              <a:t>, H</a:t>
            </a:r>
            <a:r>
              <a:rPr lang="en-US" baseline="-25000" dirty="0">
                <a:solidFill>
                  <a:prstClr val="black"/>
                </a:solidFill>
              </a:rPr>
              <a:t>2</a:t>
            </a:r>
            <a:r>
              <a:rPr lang="en-US" dirty="0">
                <a:solidFill>
                  <a:prstClr val="black"/>
                </a:solidFill>
              </a:rPr>
              <a:t>CO, aerosol or in the expected PBL ozone product? </a:t>
            </a:r>
          </a:p>
          <a:p>
            <a:pPr lvl="0" fontAlgn="base">
              <a:lnSpc>
                <a:spcPct val="100000"/>
              </a:lnSpc>
              <a:spcBef>
                <a:spcPts val="0"/>
              </a:spcBef>
            </a:pPr>
            <a:endParaRPr lang="en-US" dirty="0">
              <a:solidFill>
                <a:prstClr val="black"/>
              </a:solidFill>
            </a:endParaRPr>
          </a:p>
          <a:p>
            <a:pPr lvl="0" fontAlgn="base">
              <a:lnSpc>
                <a:spcPct val="100000"/>
              </a:lnSpc>
              <a:spcBef>
                <a:spcPts val="0"/>
              </a:spcBef>
            </a:pPr>
            <a:r>
              <a:rPr lang="en-US" dirty="0">
                <a:solidFill>
                  <a:prstClr val="black"/>
                </a:solidFill>
              </a:rPr>
              <a:t>How well can TEMPO resolve steep horizontal gradients in trace gases and aerosols?</a:t>
            </a:r>
          </a:p>
          <a:p>
            <a:pPr lvl="1" fontAlgn="base">
              <a:lnSpc>
                <a:spcPct val="100000"/>
              </a:lnSpc>
              <a:spcBef>
                <a:spcPts val="0"/>
              </a:spcBef>
            </a:pPr>
            <a:r>
              <a:rPr lang="en-US" sz="1800" dirty="0">
                <a:solidFill>
                  <a:prstClr val="black"/>
                </a:solidFill>
              </a:rPr>
              <a:t>Urban/rural, Coastlines, within an urban area</a:t>
            </a:r>
            <a:r>
              <a:rPr lang="en-US" sz="1800" dirty="0" smtClean="0">
                <a:solidFill>
                  <a:prstClr val="black"/>
                </a:solidFill>
              </a:rPr>
              <a:t>?</a:t>
            </a:r>
          </a:p>
          <a:p>
            <a:pPr lvl="1" fontAlgn="base">
              <a:lnSpc>
                <a:spcPct val="100000"/>
              </a:lnSpc>
              <a:spcBef>
                <a:spcPts val="0"/>
              </a:spcBef>
            </a:pPr>
            <a:endParaRPr lang="en-US" sz="1800" dirty="0">
              <a:solidFill>
                <a:prstClr val="black"/>
              </a:solidFill>
            </a:endParaRPr>
          </a:p>
          <a:p>
            <a:pPr lvl="0" fontAlgn="base">
              <a:lnSpc>
                <a:spcPct val="100000"/>
              </a:lnSpc>
              <a:spcBef>
                <a:spcPts val="0"/>
              </a:spcBef>
            </a:pPr>
            <a:r>
              <a:rPr lang="en-US" dirty="0">
                <a:solidFill>
                  <a:prstClr val="black"/>
                </a:solidFill>
              </a:rPr>
              <a:t>Do we need to do better than the standard algorithms for O</a:t>
            </a:r>
            <a:r>
              <a:rPr lang="en-US" baseline="-25000" dirty="0">
                <a:solidFill>
                  <a:prstClr val="black"/>
                </a:solidFill>
              </a:rPr>
              <a:t>3</a:t>
            </a:r>
            <a:r>
              <a:rPr lang="en-US" dirty="0">
                <a:solidFill>
                  <a:prstClr val="black"/>
                </a:solidFill>
              </a:rPr>
              <a:t>, NO</a:t>
            </a:r>
            <a:r>
              <a:rPr lang="en-US" baseline="-25000" dirty="0">
                <a:solidFill>
                  <a:prstClr val="black"/>
                </a:solidFill>
              </a:rPr>
              <a:t>x</a:t>
            </a:r>
            <a:r>
              <a:rPr lang="en-US" dirty="0">
                <a:solidFill>
                  <a:prstClr val="black"/>
                </a:solidFill>
              </a:rPr>
              <a:t>, H2CO or aerosol? (please suggest a possible metric for the improvement and a path to achieving that goal).</a:t>
            </a:r>
            <a:endParaRPr lang="en-US" dirty="0"/>
          </a:p>
        </p:txBody>
      </p:sp>
    </p:spTree>
    <p:extLst>
      <p:ext uri="{BB962C8B-B14F-4D97-AF65-F5344CB8AC3E}">
        <p14:creationId xmlns:p14="http://schemas.microsoft.com/office/powerpoint/2010/main" val="4844020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5C06C1-00AB-4740-8B11-1BB8D6D83AB4}"/>
              </a:ext>
            </a:extLst>
          </p:cNvPr>
          <p:cNvSpPr>
            <a:spLocks noGrp="1"/>
          </p:cNvSpPr>
          <p:nvPr>
            <p:ph type="title"/>
          </p:nvPr>
        </p:nvSpPr>
        <p:spPr>
          <a:xfrm>
            <a:off x="1138956" y="110143"/>
            <a:ext cx="9326880" cy="1143000"/>
          </a:xfrm>
        </p:spPr>
        <p:txBody>
          <a:bodyPr/>
          <a:lstStyle/>
          <a:p>
            <a:r>
              <a:rPr lang="en-US" dirty="0"/>
              <a:t>Observation-based insights of emission process</a:t>
            </a:r>
            <a:br>
              <a:rPr lang="en-US" dirty="0"/>
            </a:br>
            <a:r>
              <a:rPr lang="en-US" b="0" dirty="0"/>
              <a:t>dependence of soil NOx emission on temperature</a:t>
            </a:r>
          </a:p>
        </p:txBody>
      </p:sp>
      <p:grpSp>
        <p:nvGrpSpPr>
          <p:cNvPr id="6" name="Group 5">
            <a:extLst>
              <a:ext uri="{FF2B5EF4-FFF2-40B4-BE49-F238E27FC236}">
                <a16:creationId xmlns:a16="http://schemas.microsoft.com/office/drawing/2014/main" id="{93BE2E90-C132-784B-A1FF-A840895831E6}"/>
              </a:ext>
            </a:extLst>
          </p:cNvPr>
          <p:cNvGrpSpPr/>
          <p:nvPr/>
        </p:nvGrpSpPr>
        <p:grpSpPr>
          <a:xfrm>
            <a:off x="1257419" y="1303100"/>
            <a:ext cx="5166636" cy="5269268"/>
            <a:chOff x="473860" y="1270671"/>
            <a:chExt cx="3224373" cy="3753816"/>
          </a:xfrm>
        </p:grpSpPr>
        <p:pic>
          <p:nvPicPr>
            <p:cNvPr id="3" name="Picture 2">
              <a:extLst>
                <a:ext uri="{FF2B5EF4-FFF2-40B4-BE49-F238E27FC236}">
                  <a16:creationId xmlns:a16="http://schemas.microsoft.com/office/drawing/2014/main" id="{CEDB3DA5-105A-B343-AE54-1E80D91F61E6}"/>
                </a:ext>
              </a:extLst>
            </p:cNvPr>
            <p:cNvPicPr>
              <a:picLocks noChangeAspect="1"/>
            </p:cNvPicPr>
            <p:nvPr/>
          </p:nvPicPr>
          <p:blipFill rotWithShape="1">
            <a:blip r:embed="rId3">
              <a:extLst>
                <a:ext uri="{28A0092B-C50C-407E-A947-70E740481C1C}">
                  <a14:useLocalDpi xmlns:a14="http://schemas.microsoft.com/office/drawing/2010/main" val="0"/>
                </a:ext>
              </a:extLst>
            </a:blip>
            <a:srcRect r="56941"/>
            <a:stretch/>
          </p:blipFill>
          <p:spPr>
            <a:xfrm>
              <a:off x="473860" y="1270671"/>
              <a:ext cx="2373034" cy="3753816"/>
            </a:xfrm>
            <a:prstGeom prst="rect">
              <a:avLst/>
            </a:prstGeom>
          </p:spPr>
        </p:pic>
        <p:pic>
          <p:nvPicPr>
            <p:cNvPr id="4" name="Picture 3">
              <a:extLst>
                <a:ext uri="{FF2B5EF4-FFF2-40B4-BE49-F238E27FC236}">
                  <a16:creationId xmlns:a16="http://schemas.microsoft.com/office/drawing/2014/main" id="{88162C01-0964-614F-811D-8B4AF5A4C929}"/>
                </a:ext>
              </a:extLst>
            </p:cNvPr>
            <p:cNvPicPr>
              <a:picLocks noChangeAspect="1"/>
            </p:cNvPicPr>
            <p:nvPr/>
          </p:nvPicPr>
          <p:blipFill rotWithShape="1">
            <a:blip r:embed="rId3">
              <a:extLst>
                <a:ext uri="{28A0092B-C50C-407E-A947-70E740481C1C}">
                  <a14:useLocalDpi xmlns:a14="http://schemas.microsoft.com/office/drawing/2010/main" val="0"/>
                </a:ext>
              </a:extLst>
            </a:blip>
            <a:srcRect l="85921"/>
            <a:stretch/>
          </p:blipFill>
          <p:spPr>
            <a:xfrm>
              <a:off x="2922309" y="1270671"/>
              <a:ext cx="775924" cy="3753816"/>
            </a:xfrm>
            <a:prstGeom prst="rect">
              <a:avLst/>
            </a:prstGeom>
          </p:spPr>
        </p:pic>
      </p:grpSp>
      <p:pic>
        <p:nvPicPr>
          <p:cNvPr id="5" name="Picture 4">
            <a:extLst>
              <a:ext uri="{FF2B5EF4-FFF2-40B4-BE49-F238E27FC236}">
                <a16:creationId xmlns:a16="http://schemas.microsoft.com/office/drawing/2014/main" id="{30917191-7175-8B46-B214-B16F84BF1EF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74530" y="2221032"/>
            <a:ext cx="4495800" cy="3185160"/>
          </a:xfrm>
          <a:prstGeom prst="rect">
            <a:avLst/>
          </a:prstGeom>
        </p:spPr>
      </p:pic>
      <p:cxnSp>
        <p:nvCxnSpPr>
          <p:cNvPr id="8" name="Straight Arrow Connector 7">
            <a:extLst>
              <a:ext uri="{FF2B5EF4-FFF2-40B4-BE49-F238E27FC236}">
                <a16:creationId xmlns:a16="http://schemas.microsoft.com/office/drawing/2014/main" id="{DD90AA90-D547-A940-96E2-29E23F4A12E2}"/>
              </a:ext>
            </a:extLst>
          </p:cNvPr>
          <p:cNvCxnSpPr/>
          <p:nvPr/>
        </p:nvCxnSpPr>
        <p:spPr bwMode="auto">
          <a:xfrm>
            <a:off x="9252097" y="3585956"/>
            <a:ext cx="361988" cy="147058"/>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9" name="Straight Arrow Connector 8">
            <a:extLst>
              <a:ext uri="{FF2B5EF4-FFF2-40B4-BE49-F238E27FC236}">
                <a16:creationId xmlns:a16="http://schemas.microsoft.com/office/drawing/2014/main" id="{FEBE59DE-C950-4544-B4A7-FF8D6146DE3D}"/>
              </a:ext>
            </a:extLst>
          </p:cNvPr>
          <p:cNvCxnSpPr>
            <a:cxnSpLocks/>
            <a:stCxn id="13" idx="0"/>
          </p:cNvCxnSpPr>
          <p:nvPr/>
        </p:nvCxnSpPr>
        <p:spPr bwMode="auto">
          <a:xfrm flipV="1">
            <a:off x="9770977" y="4266571"/>
            <a:ext cx="173047" cy="259222"/>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
        <p:nvSpPr>
          <p:cNvPr id="12" name="TextBox 11">
            <a:extLst>
              <a:ext uri="{FF2B5EF4-FFF2-40B4-BE49-F238E27FC236}">
                <a16:creationId xmlns:a16="http://schemas.microsoft.com/office/drawing/2014/main" id="{DC74AA7A-B86D-3443-A28A-782545B7529B}"/>
              </a:ext>
            </a:extLst>
          </p:cNvPr>
          <p:cNvSpPr txBox="1"/>
          <p:nvPr/>
        </p:nvSpPr>
        <p:spPr>
          <a:xfrm>
            <a:off x="7737462" y="3373412"/>
            <a:ext cx="1564852" cy="387798"/>
          </a:xfrm>
          <a:prstGeom prst="rect">
            <a:avLst/>
          </a:prstGeom>
          <a:noFill/>
        </p:spPr>
        <p:txBody>
          <a:bodyPr wrap="none" rtlCol="0">
            <a:spAutoFit/>
          </a:bodyPr>
          <a:lstStyle/>
          <a:p>
            <a:pPr marL="0" marR="0" lvl="0" indent="0" algn="l" defTabSz="548640" rtl="0" eaLnBrk="1" fontAlgn="auto" latinLnBrk="0" hangingPunct="1">
              <a:lnSpc>
                <a:spcPct val="100000"/>
              </a:lnSpc>
              <a:spcBef>
                <a:spcPts val="0"/>
              </a:spcBef>
              <a:spcAft>
                <a:spcPts val="0"/>
              </a:spcAft>
              <a:buClrTx/>
              <a:buSzTx/>
              <a:buFontTx/>
              <a:buNone/>
              <a:tabLst/>
              <a:defRPr/>
            </a:pPr>
            <a:r>
              <a:rPr kumimoji="0" lang="en-US" sz="1920" b="0" i="0" u="none" strike="noStrike" kern="1200" cap="none" spc="0" normalizeH="0" baseline="0" noProof="0" dirty="0">
                <a:ln>
                  <a:noFill/>
                </a:ln>
                <a:solidFill>
                  <a:srgbClr val="000000"/>
                </a:solidFill>
                <a:effectLst/>
                <a:uLnTx/>
                <a:uFillTx/>
                <a:latin typeface="Helvetica"/>
                <a:ea typeface="+mn-ea"/>
                <a:cs typeface="+mn-cs"/>
              </a:rPr>
              <a:t>new scheme</a:t>
            </a:r>
          </a:p>
        </p:txBody>
      </p:sp>
      <p:sp>
        <p:nvSpPr>
          <p:cNvPr id="13" name="TextBox 12">
            <a:extLst>
              <a:ext uri="{FF2B5EF4-FFF2-40B4-BE49-F238E27FC236}">
                <a16:creationId xmlns:a16="http://schemas.microsoft.com/office/drawing/2014/main" id="{E7A8A227-3E34-BD4C-9BD3-5E2D5E8B414A}"/>
              </a:ext>
            </a:extLst>
          </p:cNvPr>
          <p:cNvSpPr txBox="1"/>
          <p:nvPr/>
        </p:nvSpPr>
        <p:spPr>
          <a:xfrm>
            <a:off x="9050267" y="4525793"/>
            <a:ext cx="1441420" cy="387798"/>
          </a:xfrm>
          <a:prstGeom prst="rect">
            <a:avLst/>
          </a:prstGeom>
          <a:noFill/>
        </p:spPr>
        <p:txBody>
          <a:bodyPr wrap="none" rtlCol="0">
            <a:spAutoFit/>
          </a:bodyPr>
          <a:lstStyle/>
          <a:p>
            <a:pPr marL="0" marR="0" lvl="0" indent="0" algn="l" defTabSz="548640" rtl="0" eaLnBrk="1" fontAlgn="auto" latinLnBrk="0" hangingPunct="1">
              <a:lnSpc>
                <a:spcPct val="100000"/>
              </a:lnSpc>
              <a:spcBef>
                <a:spcPts val="0"/>
              </a:spcBef>
              <a:spcAft>
                <a:spcPts val="0"/>
              </a:spcAft>
              <a:buClrTx/>
              <a:buSzTx/>
              <a:buFontTx/>
              <a:buNone/>
              <a:tabLst/>
              <a:defRPr/>
            </a:pPr>
            <a:r>
              <a:rPr kumimoji="0" lang="en-US" sz="1920" b="0" i="0" u="none" strike="noStrike" kern="1200" cap="none" spc="0" normalizeH="0" baseline="0" noProof="0" dirty="0">
                <a:ln>
                  <a:noFill/>
                </a:ln>
                <a:solidFill>
                  <a:srgbClr val="000000"/>
                </a:solidFill>
                <a:effectLst/>
                <a:uLnTx/>
                <a:uFillTx/>
                <a:latin typeface="Helvetica"/>
                <a:ea typeface="+mn-ea"/>
                <a:cs typeface="+mn-cs"/>
              </a:rPr>
              <a:t>old scheme</a:t>
            </a:r>
          </a:p>
        </p:txBody>
      </p:sp>
      <p:sp>
        <p:nvSpPr>
          <p:cNvPr id="15" name="TextBox 14">
            <a:extLst>
              <a:ext uri="{FF2B5EF4-FFF2-40B4-BE49-F238E27FC236}">
                <a16:creationId xmlns:a16="http://schemas.microsoft.com/office/drawing/2014/main" id="{2C420D15-5841-E241-ADE0-A1D1526D4D07}"/>
              </a:ext>
            </a:extLst>
          </p:cNvPr>
          <p:cNvSpPr txBox="1"/>
          <p:nvPr/>
        </p:nvSpPr>
        <p:spPr>
          <a:xfrm>
            <a:off x="4422454" y="2352929"/>
            <a:ext cx="718466" cy="683264"/>
          </a:xfrm>
          <a:prstGeom prst="rect">
            <a:avLst/>
          </a:prstGeom>
          <a:noFill/>
        </p:spPr>
        <p:txBody>
          <a:bodyPr wrap="none" rtlCol="0">
            <a:spAutoFit/>
          </a:bodyPr>
          <a:lstStyle/>
          <a:p>
            <a:pPr marL="0" marR="0" lvl="0" indent="0" algn="l" defTabSz="548640" rtl="0" eaLnBrk="1" fontAlgn="auto" latinLnBrk="0" hangingPunct="1">
              <a:lnSpc>
                <a:spcPct val="100000"/>
              </a:lnSpc>
              <a:spcBef>
                <a:spcPts val="0"/>
              </a:spcBef>
              <a:spcAft>
                <a:spcPts val="0"/>
              </a:spcAft>
              <a:buClrTx/>
              <a:buSzTx/>
              <a:buFontTx/>
              <a:buNone/>
              <a:tabLst/>
              <a:defRPr/>
            </a:pPr>
            <a:r>
              <a:rPr kumimoji="0" lang="en-US" sz="1920" b="0" i="0" u="none" strike="noStrike" kern="1200" cap="none" spc="0" normalizeH="0" baseline="0" noProof="0" dirty="0">
                <a:ln>
                  <a:noFill/>
                </a:ln>
                <a:solidFill>
                  <a:srgbClr val="000000"/>
                </a:solidFill>
                <a:effectLst/>
                <a:uLnTx/>
                <a:uFillTx/>
                <a:latin typeface="Helvetica"/>
                <a:ea typeface="+mn-ea"/>
                <a:cs typeface="+mn-cs"/>
              </a:rPr>
              <a:t>OMI </a:t>
            </a:r>
          </a:p>
          <a:p>
            <a:pPr marL="0" marR="0" lvl="0" indent="0" algn="l" defTabSz="548640" rtl="0" eaLnBrk="1" fontAlgn="auto" latinLnBrk="0" hangingPunct="1">
              <a:lnSpc>
                <a:spcPct val="100000"/>
              </a:lnSpc>
              <a:spcBef>
                <a:spcPts val="0"/>
              </a:spcBef>
              <a:spcAft>
                <a:spcPts val="0"/>
              </a:spcAft>
              <a:buClrTx/>
              <a:buSzTx/>
              <a:buFontTx/>
              <a:buNone/>
              <a:tabLst/>
              <a:defRPr/>
            </a:pPr>
            <a:r>
              <a:rPr kumimoji="0" lang="en-US" sz="1920" b="0" i="0" u="none" strike="noStrike" kern="1200" cap="none" spc="0" normalizeH="0" baseline="0" noProof="0" dirty="0">
                <a:ln>
                  <a:noFill/>
                </a:ln>
                <a:solidFill>
                  <a:srgbClr val="000000"/>
                </a:solidFill>
                <a:effectLst/>
                <a:uLnTx/>
                <a:uFillTx/>
                <a:latin typeface="Helvetica"/>
                <a:ea typeface="+mn-ea"/>
                <a:cs typeface="+mn-cs"/>
              </a:rPr>
              <a:t>NO</a:t>
            </a:r>
            <a:r>
              <a:rPr kumimoji="0" lang="en-US" sz="1920" b="0" i="0" u="none" strike="noStrike" kern="1200" cap="none" spc="0" normalizeH="0" baseline="-25000" noProof="0" dirty="0">
                <a:ln>
                  <a:noFill/>
                </a:ln>
                <a:solidFill>
                  <a:srgbClr val="000000"/>
                </a:solidFill>
                <a:effectLst/>
                <a:uLnTx/>
                <a:uFillTx/>
                <a:latin typeface="Helvetica"/>
                <a:ea typeface="+mn-ea"/>
                <a:cs typeface="+mn-cs"/>
              </a:rPr>
              <a:t>2</a:t>
            </a:r>
            <a:endParaRPr kumimoji="0" lang="en-US" sz="1920" b="0" i="0" u="none" strike="noStrike" kern="1200" cap="none" spc="0" normalizeH="0" baseline="0" noProof="0" dirty="0">
              <a:ln>
                <a:noFill/>
              </a:ln>
              <a:solidFill>
                <a:srgbClr val="000000"/>
              </a:solidFill>
              <a:effectLst/>
              <a:uLnTx/>
              <a:uFillTx/>
              <a:latin typeface="Helvetica"/>
              <a:ea typeface="+mn-ea"/>
              <a:cs typeface="+mn-cs"/>
            </a:endParaRPr>
          </a:p>
        </p:txBody>
      </p:sp>
      <p:sp>
        <p:nvSpPr>
          <p:cNvPr id="16" name="TextBox 15">
            <a:extLst>
              <a:ext uri="{FF2B5EF4-FFF2-40B4-BE49-F238E27FC236}">
                <a16:creationId xmlns:a16="http://schemas.microsoft.com/office/drawing/2014/main" id="{609982E1-4EA2-9044-AE30-2B184B36D54E}"/>
              </a:ext>
            </a:extLst>
          </p:cNvPr>
          <p:cNvSpPr txBox="1"/>
          <p:nvPr/>
        </p:nvSpPr>
        <p:spPr>
          <a:xfrm>
            <a:off x="8505491" y="5938886"/>
            <a:ext cx="2015295" cy="609398"/>
          </a:xfrm>
          <a:prstGeom prst="rect">
            <a:avLst/>
          </a:prstGeom>
          <a:noFill/>
        </p:spPr>
        <p:txBody>
          <a:bodyPr wrap="none" rtlCol="0">
            <a:spAutoFit/>
          </a:bodyPr>
          <a:lstStyle/>
          <a:p>
            <a:pPr marL="0" marR="0" lvl="0" indent="0" algn="l" defTabSz="548640" rtl="0" eaLnBrk="1" fontAlgn="auto" latinLnBrk="0" hangingPunct="1">
              <a:lnSpc>
                <a:spcPct val="100000"/>
              </a:lnSpc>
              <a:spcBef>
                <a:spcPts val="0"/>
              </a:spcBef>
              <a:spcAft>
                <a:spcPts val="0"/>
              </a:spcAft>
              <a:buClrTx/>
              <a:buSzTx/>
              <a:buFontTx/>
              <a:buNone/>
              <a:tabLst/>
              <a:defRPr/>
            </a:pPr>
            <a:r>
              <a:rPr kumimoji="0" lang="en-US" sz="1680" b="0" i="0" u="none" strike="noStrike" kern="1200" cap="none" spc="0" normalizeH="0" baseline="0" noProof="0" dirty="0">
                <a:ln>
                  <a:noFill/>
                </a:ln>
                <a:solidFill>
                  <a:srgbClr val="000000"/>
                </a:solidFill>
                <a:effectLst/>
                <a:uLnTx/>
                <a:uFillTx/>
                <a:latin typeface="Helvetica"/>
                <a:ea typeface="+mn-ea"/>
                <a:cs typeface="+mn-cs"/>
              </a:rPr>
              <a:t>Wang et al., 2021</a:t>
            </a:r>
          </a:p>
          <a:p>
            <a:pPr marL="0" marR="0" lvl="0" indent="0" algn="l" defTabSz="548640" rtl="0" eaLnBrk="1" fontAlgn="auto" latinLnBrk="0" hangingPunct="1">
              <a:lnSpc>
                <a:spcPct val="100000"/>
              </a:lnSpc>
              <a:spcBef>
                <a:spcPts val="0"/>
              </a:spcBef>
              <a:spcAft>
                <a:spcPts val="0"/>
              </a:spcAft>
              <a:buClrTx/>
              <a:buSzTx/>
              <a:buFontTx/>
              <a:buNone/>
              <a:tabLst/>
              <a:defRPr/>
            </a:pPr>
            <a:r>
              <a:rPr kumimoji="0" lang="en-US" sz="1680" b="0" i="0" u="none" strike="noStrike" kern="1200" cap="none" spc="0" normalizeH="0" baseline="0" noProof="0" dirty="0">
                <a:ln>
                  <a:noFill/>
                </a:ln>
                <a:solidFill>
                  <a:srgbClr val="000000"/>
                </a:solidFill>
                <a:effectLst/>
                <a:uLnTx/>
                <a:uFillTx/>
                <a:latin typeface="Helvetica"/>
                <a:ea typeface="+mn-ea"/>
                <a:cs typeface="+mn-cs"/>
              </a:rPr>
              <a:t> </a:t>
            </a:r>
            <a:r>
              <a:rPr kumimoji="0" lang="en-US" sz="1680" b="0" i="1" u="none" strike="noStrike" kern="1200" cap="none" spc="0" normalizeH="0" baseline="0" noProof="0" dirty="0">
                <a:ln>
                  <a:noFill/>
                </a:ln>
                <a:solidFill>
                  <a:srgbClr val="000000"/>
                </a:solidFill>
                <a:effectLst/>
                <a:uLnTx/>
                <a:uFillTx/>
                <a:latin typeface="Helvetica"/>
                <a:ea typeface="+mn-ea"/>
                <a:cs typeface="+mn-cs"/>
              </a:rPr>
              <a:t>Environ. Res. Lett.</a:t>
            </a:r>
          </a:p>
        </p:txBody>
      </p:sp>
      <p:pic>
        <p:nvPicPr>
          <p:cNvPr id="11" name="Picture 10" descr="Logo&#10;&#10;Description automatically generated">
            <a:extLst>
              <a:ext uri="{FF2B5EF4-FFF2-40B4-BE49-F238E27FC236}">
                <a16:creationId xmlns:a16="http://schemas.microsoft.com/office/drawing/2014/main" id="{D0B816C2-3A2C-0ABE-FB40-0A897385F107}"/>
              </a:ext>
            </a:extLst>
          </p:cNvPr>
          <p:cNvPicPr>
            <a:picLocks noChangeAspect="1"/>
          </p:cNvPicPr>
          <p:nvPr/>
        </p:nvPicPr>
        <p:blipFill>
          <a:blip r:embed="rId5"/>
          <a:stretch>
            <a:fillRect/>
          </a:stretch>
        </p:blipFill>
        <p:spPr>
          <a:xfrm>
            <a:off x="11113176" y="152034"/>
            <a:ext cx="938449" cy="306016"/>
          </a:xfrm>
          <a:prstGeom prst="rect">
            <a:avLst/>
          </a:prstGeom>
        </p:spPr>
      </p:pic>
    </p:spTree>
    <p:extLst>
      <p:ext uri="{BB962C8B-B14F-4D97-AF65-F5344CB8AC3E}">
        <p14:creationId xmlns:p14="http://schemas.microsoft.com/office/powerpoint/2010/main" val="656006327"/>
      </p:ext>
    </p:extLst>
  </p:cSld>
  <p:clrMapOvr>
    <a:masterClrMapping/>
  </p:clrMapOvr>
  <p:transition spd="slow"/>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0C8FA8-F831-D64A-859F-1BA8CE73B633}"/>
              </a:ext>
            </a:extLst>
          </p:cNvPr>
          <p:cNvSpPr>
            <a:spLocks noGrp="1"/>
          </p:cNvSpPr>
          <p:nvPr>
            <p:ph type="title"/>
          </p:nvPr>
        </p:nvSpPr>
        <p:spPr>
          <a:xfrm>
            <a:off x="1432560" y="82313"/>
            <a:ext cx="9326880" cy="1143000"/>
          </a:xfrm>
        </p:spPr>
        <p:txBody>
          <a:bodyPr/>
          <a:lstStyle/>
          <a:p>
            <a:r>
              <a:rPr lang="en-US" dirty="0"/>
              <a:t>Improved simulation of soil NOx emission</a:t>
            </a:r>
          </a:p>
        </p:txBody>
      </p:sp>
      <p:pic>
        <p:nvPicPr>
          <p:cNvPr id="3" name="图片 7">
            <a:extLst>
              <a:ext uri="{FF2B5EF4-FFF2-40B4-BE49-F238E27FC236}">
                <a16:creationId xmlns:a16="http://schemas.microsoft.com/office/drawing/2014/main" id="{53A5917D-088E-5546-A966-05015E09CF8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312" b="57884"/>
          <a:stretch/>
        </p:blipFill>
        <p:spPr>
          <a:xfrm>
            <a:off x="967618" y="1328789"/>
            <a:ext cx="6753497" cy="2448959"/>
          </a:xfrm>
          <a:prstGeom prst="rect">
            <a:avLst/>
          </a:prstGeom>
        </p:spPr>
      </p:pic>
      <p:pic>
        <p:nvPicPr>
          <p:cNvPr id="4" name="图片 7">
            <a:extLst>
              <a:ext uri="{FF2B5EF4-FFF2-40B4-BE49-F238E27FC236}">
                <a16:creationId xmlns:a16="http://schemas.microsoft.com/office/drawing/2014/main" id="{23610B1A-9E57-854A-9BEA-2FA0FF52E4F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1510" t="42261"/>
          <a:stretch/>
        </p:blipFill>
        <p:spPr>
          <a:xfrm>
            <a:off x="8031724" y="1103628"/>
            <a:ext cx="3135085" cy="3043452"/>
          </a:xfrm>
          <a:prstGeom prst="rect">
            <a:avLst/>
          </a:prstGeom>
        </p:spPr>
      </p:pic>
      <p:sp>
        <p:nvSpPr>
          <p:cNvPr id="5" name="TextBox 4">
            <a:extLst>
              <a:ext uri="{FF2B5EF4-FFF2-40B4-BE49-F238E27FC236}">
                <a16:creationId xmlns:a16="http://schemas.microsoft.com/office/drawing/2014/main" id="{00C3FF5E-0D13-CC40-9B3C-A273480DA894}"/>
              </a:ext>
            </a:extLst>
          </p:cNvPr>
          <p:cNvSpPr txBox="1"/>
          <p:nvPr/>
        </p:nvSpPr>
        <p:spPr>
          <a:xfrm>
            <a:off x="2592733" y="3777748"/>
            <a:ext cx="3483646" cy="350865"/>
          </a:xfrm>
          <a:prstGeom prst="rect">
            <a:avLst/>
          </a:prstGeom>
          <a:noFill/>
        </p:spPr>
        <p:txBody>
          <a:bodyPr wrap="none" rtlCol="0">
            <a:spAutoFit/>
          </a:bodyPr>
          <a:lstStyle/>
          <a:p>
            <a:pPr marL="0" marR="0" lvl="0" indent="0" algn="l" defTabSz="548640" rtl="0" eaLnBrk="1" fontAlgn="auto" latinLnBrk="0" hangingPunct="1">
              <a:lnSpc>
                <a:spcPct val="100000"/>
              </a:lnSpc>
              <a:spcBef>
                <a:spcPts val="0"/>
              </a:spcBef>
              <a:spcAft>
                <a:spcPts val="0"/>
              </a:spcAft>
              <a:buClrTx/>
              <a:buSzTx/>
              <a:buFontTx/>
              <a:buNone/>
              <a:tabLst/>
              <a:defRPr/>
            </a:pPr>
            <a:r>
              <a:rPr kumimoji="0" lang="en-US" sz="1680" b="0" i="0" u="none" strike="noStrike" kern="1200" cap="none" spc="0" normalizeH="0" baseline="0" noProof="0" dirty="0">
                <a:ln>
                  <a:noFill/>
                </a:ln>
                <a:solidFill>
                  <a:srgbClr val="000000"/>
                </a:solidFill>
                <a:effectLst/>
                <a:uLnTx/>
                <a:uFillTx/>
                <a:latin typeface="Helvetica"/>
                <a:ea typeface="+mn-ea"/>
                <a:cs typeface="+mn-cs"/>
              </a:rPr>
              <a:t>Based on data in 2005–2019 data </a:t>
            </a:r>
          </a:p>
        </p:txBody>
      </p:sp>
      <p:sp>
        <p:nvSpPr>
          <p:cNvPr id="9" name="TextBox 8">
            <a:extLst>
              <a:ext uri="{FF2B5EF4-FFF2-40B4-BE49-F238E27FC236}">
                <a16:creationId xmlns:a16="http://schemas.microsoft.com/office/drawing/2014/main" id="{E2DEDD5E-0ED9-E84B-9743-D15BE23C5231}"/>
              </a:ext>
            </a:extLst>
          </p:cNvPr>
          <p:cNvSpPr txBox="1"/>
          <p:nvPr/>
        </p:nvSpPr>
        <p:spPr>
          <a:xfrm>
            <a:off x="748936" y="4452724"/>
            <a:ext cx="10354490" cy="2160591"/>
          </a:xfrm>
          <a:prstGeom prst="rect">
            <a:avLst/>
          </a:prstGeom>
          <a:noFill/>
        </p:spPr>
        <p:txBody>
          <a:bodyPr wrap="square">
            <a:spAutoFit/>
          </a:bodyPr>
          <a:lstStyle/>
          <a:p>
            <a:pPr marL="342900" marR="0" lvl="0" indent="-342900" algn="l" defTabSz="54864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80" b="0" i="0" u="none" strike="noStrike" kern="1200" cap="none" spc="0" normalizeH="0" baseline="0" noProof="0" dirty="0">
                <a:ln>
                  <a:noFill/>
                </a:ln>
                <a:solidFill>
                  <a:srgbClr val="000000"/>
                </a:solidFill>
                <a:effectLst/>
                <a:uLnTx/>
                <a:uFillTx/>
                <a:latin typeface="Helvetica" pitchFamily="2" charset="0"/>
                <a:ea typeface="+mn-ea"/>
                <a:cs typeface="+mn-cs"/>
              </a:rPr>
              <a:t>Soil and lightning NO</a:t>
            </a:r>
            <a:r>
              <a:rPr kumimoji="0" lang="en-US" sz="1680" b="0" i="1" u="none" strike="noStrike" kern="1200" cap="none" spc="0" normalizeH="0" baseline="0" noProof="0" dirty="0">
                <a:ln>
                  <a:noFill/>
                </a:ln>
                <a:solidFill>
                  <a:srgbClr val="000000"/>
                </a:solidFill>
                <a:effectLst/>
                <a:uLnTx/>
                <a:uFillTx/>
                <a:latin typeface="Helvetica" pitchFamily="2" charset="0"/>
                <a:ea typeface="+mn-ea"/>
                <a:cs typeface="+mn-cs"/>
              </a:rPr>
              <a:t>x </a:t>
            </a:r>
            <a:r>
              <a:rPr kumimoji="0" lang="en-US" sz="1680" b="0" i="0" u="none" strike="noStrike" kern="1200" cap="none" spc="0" normalizeH="0" baseline="0" noProof="0" dirty="0">
                <a:ln>
                  <a:noFill/>
                </a:ln>
                <a:solidFill>
                  <a:srgbClr val="000000"/>
                </a:solidFill>
                <a:effectLst/>
                <a:uLnTx/>
                <a:uFillTx/>
                <a:latin typeface="Helvetica" pitchFamily="2" charset="0"/>
                <a:ea typeface="+mn-ea"/>
                <a:cs typeface="+mn-cs"/>
              </a:rPr>
              <a:t>combined emissions trends change from −3.95% a</a:t>
            </a:r>
            <a:r>
              <a:rPr kumimoji="0" lang="en-US" sz="1680" b="0" i="0" u="none" strike="noStrike" kern="1200" cap="none" spc="0" normalizeH="0" baseline="30000" noProof="0" dirty="0">
                <a:ln>
                  <a:noFill/>
                </a:ln>
                <a:solidFill>
                  <a:srgbClr val="000000"/>
                </a:solidFill>
                <a:effectLst/>
                <a:uLnTx/>
                <a:uFillTx/>
                <a:latin typeface="Helvetica" pitchFamily="2" charset="0"/>
                <a:ea typeface="+mn-ea"/>
                <a:cs typeface="+mn-cs"/>
              </a:rPr>
              <a:t>−1 </a:t>
            </a:r>
            <a:r>
              <a:rPr kumimoji="0" lang="en-US" sz="1680" b="0" i="0" u="none" strike="noStrike" kern="1200" cap="none" spc="0" normalizeH="0" baseline="0" noProof="0" dirty="0">
                <a:ln>
                  <a:noFill/>
                </a:ln>
                <a:solidFill>
                  <a:srgbClr val="000000"/>
                </a:solidFill>
                <a:effectLst/>
                <a:uLnTx/>
                <a:uFillTx/>
                <a:latin typeface="Helvetica" pitchFamily="2" charset="0"/>
                <a:ea typeface="+mn-ea"/>
                <a:cs typeface="+mn-cs"/>
              </a:rPr>
              <a:t>during 2005–2009 to 0.60% a</a:t>
            </a:r>
            <a:r>
              <a:rPr kumimoji="0" lang="en-US" sz="1680" b="0" i="0" u="none" strike="noStrike" kern="1200" cap="none" spc="0" normalizeH="0" baseline="30000" noProof="0" dirty="0">
                <a:ln>
                  <a:noFill/>
                </a:ln>
                <a:solidFill>
                  <a:srgbClr val="000000"/>
                </a:solidFill>
                <a:effectLst/>
                <a:uLnTx/>
                <a:uFillTx/>
                <a:latin typeface="Helvetica" pitchFamily="2" charset="0"/>
                <a:ea typeface="+mn-ea"/>
                <a:cs typeface="+mn-cs"/>
              </a:rPr>
              <a:t>−1 </a:t>
            </a:r>
            <a:r>
              <a:rPr kumimoji="0" lang="en-US" sz="1680" b="0" i="0" u="none" strike="noStrike" kern="1200" cap="none" spc="0" normalizeH="0" baseline="0" noProof="0" dirty="0">
                <a:ln>
                  <a:noFill/>
                </a:ln>
                <a:solidFill>
                  <a:srgbClr val="000000"/>
                </a:solidFill>
                <a:effectLst/>
                <a:uLnTx/>
                <a:uFillTx/>
                <a:latin typeface="Helvetica" pitchFamily="2" charset="0"/>
                <a:ea typeface="+mn-ea"/>
                <a:cs typeface="+mn-cs"/>
              </a:rPr>
              <a:t>from 2009 to 2019, thereby rendering the abrupt slowdown of total NO</a:t>
            </a:r>
            <a:r>
              <a:rPr kumimoji="0" lang="en-US" sz="1680" b="0" i="1" u="none" strike="noStrike" kern="1200" cap="none" spc="0" normalizeH="0" baseline="0" noProof="0" dirty="0">
                <a:ln>
                  <a:noFill/>
                </a:ln>
                <a:solidFill>
                  <a:srgbClr val="000000"/>
                </a:solidFill>
                <a:effectLst/>
                <a:uLnTx/>
                <a:uFillTx/>
                <a:latin typeface="Helvetica" pitchFamily="2" charset="0"/>
                <a:ea typeface="+mn-ea"/>
                <a:cs typeface="+mn-cs"/>
              </a:rPr>
              <a:t>x </a:t>
            </a:r>
            <a:r>
              <a:rPr kumimoji="0" lang="en-US" sz="1680" b="0" i="0" u="none" strike="noStrike" kern="1200" cap="none" spc="0" normalizeH="0" baseline="0" noProof="0" dirty="0">
                <a:ln>
                  <a:noFill/>
                </a:ln>
                <a:solidFill>
                  <a:srgbClr val="000000"/>
                </a:solidFill>
                <a:effectLst/>
                <a:uLnTx/>
                <a:uFillTx/>
                <a:latin typeface="Helvetica" pitchFamily="2" charset="0"/>
                <a:ea typeface="+mn-ea"/>
                <a:cs typeface="+mn-cs"/>
              </a:rPr>
              <a:t>emissions reduction. </a:t>
            </a:r>
          </a:p>
          <a:p>
            <a:pPr marL="342900" marR="0" lvl="0" indent="-342900" algn="l" defTabSz="54864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80" b="0" i="0" u="none" strike="noStrike" kern="1200" cap="none" spc="0" normalizeH="0" baseline="0" noProof="0" dirty="0">
              <a:ln>
                <a:noFill/>
              </a:ln>
              <a:solidFill>
                <a:srgbClr val="000000"/>
              </a:solidFill>
              <a:effectLst/>
              <a:uLnTx/>
              <a:uFillTx/>
              <a:latin typeface="Helvetica" pitchFamily="2" charset="0"/>
              <a:ea typeface="+mn-ea"/>
              <a:cs typeface="+mn-cs"/>
            </a:endParaRPr>
          </a:p>
          <a:p>
            <a:pPr marL="342900" marR="0" lvl="0" indent="-342900" algn="l" defTabSz="54864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80" b="0" i="0" u="none" strike="noStrike" kern="1200" cap="none" spc="0" normalizeH="0" baseline="0" noProof="0" dirty="0">
                <a:ln>
                  <a:noFill/>
                </a:ln>
                <a:solidFill>
                  <a:srgbClr val="000000"/>
                </a:solidFill>
                <a:effectLst/>
                <a:uLnTx/>
                <a:uFillTx/>
                <a:latin typeface="Helvetica" pitchFamily="2" charset="0"/>
                <a:ea typeface="+mn-ea"/>
                <a:cs typeface="+mn-cs"/>
              </a:rPr>
              <a:t>Non-linear inter-annual variations explain 6.6% of the variance of total NO</a:t>
            </a:r>
            <a:r>
              <a:rPr kumimoji="0" lang="en-US" sz="1680" b="0" i="1" u="none" strike="noStrike" kern="1200" cap="none" spc="0" normalizeH="0" baseline="0" noProof="0" dirty="0">
                <a:ln>
                  <a:noFill/>
                </a:ln>
                <a:solidFill>
                  <a:srgbClr val="000000"/>
                </a:solidFill>
                <a:effectLst/>
                <a:uLnTx/>
                <a:uFillTx/>
                <a:latin typeface="Helvetica" pitchFamily="2" charset="0"/>
                <a:ea typeface="+mn-ea"/>
                <a:cs typeface="+mn-cs"/>
              </a:rPr>
              <a:t>x </a:t>
            </a:r>
            <a:r>
              <a:rPr kumimoji="0" lang="en-US" sz="1680" b="0" i="0" u="none" strike="noStrike" kern="1200" cap="none" spc="0" normalizeH="0" baseline="0" noProof="0" dirty="0">
                <a:ln>
                  <a:noFill/>
                </a:ln>
                <a:solidFill>
                  <a:srgbClr val="000000"/>
                </a:solidFill>
                <a:effectLst/>
                <a:uLnTx/>
                <a:uFillTx/>
                <a:latin typeface="Helvetica" pitchFamily="2" charset="0"/>
                <a:ea typeface="+mn-ea"/>
                <a:cs typeface="+mn-cs"/>
              </a:rPr>
              <a:t>emissions. </a:t>
            </a:r>
          </a:p>
          <a:p>
            <a:pPr marL="342900" marR="0" lvl="0" indent="-342900" algn="l" defTabSz="54864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80" b="0" i="0" u="none" strike="noStrike" kern="1200" cap="none" spc="0" normalizeH="0" baseline="0" noProof="0" dirty="0">
              <a:ln>
                <a:noFill/>
              </a:ln>
              <a:solidFill>
                <a:srgbClr val="000000"/>
              </a:solidFill>
              <a:effectLst/>
              <a:uLnTx/>
              <a:uFillTx/>
              <a:latin typeface="Helvetica" pitchFamily="2" charset="0"/>
              <a:ea typeface="+mn-ea"/>
              <a:cs typeface="+mn-cs"/>
            </a:endParaRPr>
          </a:p>
          <a:p>
            <a:pPr marL="342900" marR="0" lvl="0" indent="-342900" algn="l" defTabSz="54864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80" b="0" i="0" u="none" strike="noStrike" kern="1200" cap="none" spc="0" normalizeH="0" baseline="0" noProof="0" dirty="0">
                <a:ln>
                  <a:noFill/>
                </a:ln>
                <a:solidFill>
                  <a:srgbClr val="000000"/>
                </a:solidFill>
                <a:effectLst/>
                <a:uLnTx/>
                <a:uFillTx/>
                <a:latin typeface="Helvetica" pitchFamily="2" charset="0"/>
                <a:ea typeface="+mn-ea"/>
                <a:cs typeface="+mn-cs"/>
              </a:rPr>
              <a:t>Inter-annual variations of either soil or lightning are comparable (slightly larger than anthropogenic sources.</a:t>
            </a:r>
          </a:p>
          <a:p>
            <a:pPr marL="0" marR="0" lvl="0" indent="0" algn="l" defTabSz="548640" rtl="0" eaLnBrk="1" fontAlgn="auto" latinLnBrk="0" hangingPunct="1">
              <a:lnSpc>
                <a:spcPct val="100000"/>
              </a:lnSpc>
              <a:spcBef>
                <a:spcPts val="0"/>
              </a:spcBef>
              <a:spcAft>
                <a:spcPts val="0"/>
              </a:spcAft>
              <a:buClrTx/>
              <a:buSzTx/>
              <a:buFontTx/>
              <a:buNone/>
              <a:tabLst/>
              <a:defRPr/>
            </a:pPr>
            <a:endParaRPr kumimoji="0" lang="en-US" sz="1680" b="0" i="0" u="none" strike="noStrike" kern="1200" cap="none" spc="0" normalizeH="0" baseline="0" noProof="0" dirty="0">
              <a:ln>
                <a:noFill/>
              </a:ln>
              <a:solidFill>
                <a:srgbClr val="000000"/>
              </a:solidFill>
              <a:effectLst/>
              <a:uLnTx/>
              <a:uFillTx/>
              <a:latin typeface="Helvetica" pitchFamily="2" charset="0"/>
              <a:ea typeface="+mn-ea"/>
              <a:cs typeface="+mn-cs"/>
            </a:endParaRPr>
          </a:p>
        </p:txBody>
      </p:sp>
      <p:sp>
        <p:nvSpPr>
          <p:cNvPr id="10" name="TextBox 9">
            <a:extLst>
              <a:ext uri="{FF2B5EF4-FFF2-40B4-BE49-F238E27FC236}">
                <a16:creationId xmlns:a16="http://schemas.microsoft.com/office/drawing/2014/main" id="{1DE5704D-1AF9-DF41-9286-357C8194BA9B}"/>
              </a:ext>
            </a:extLst>
          </p:cNvPr>
          <p:cNvSpPr txBox="1"/>
          <p:nvPr/>
        </p:nvSpPr>
        <p:spPr>
          <a:xfrm>
            <a:off x="827315" y="6488668"/>
            <a:ext cx="2087110" cy="313932"/>
          </a:xfrm>
          <a:prstGeom prst="rect">
            <a:avLst/>
          </a:prstGeom>
          <a:noFill/>
        </p:spPr>
        <p:txBody>
          <a:bodyPr wrap="none" rtlCol="0">
            <a:spAutoFit/>
          </a:bodyPr>
          <a:lstStyle/>
          <a:p>
            <a:pPr marL="0" marR="0" lvl="0" indent="0" algn="l" defTabSz="548640" rtl="0" eaLnBrk="1" fontAlgn="auto" latinLnBrk="0" hangingPunct="1">
              <a:lnSpc>
                <a:spcPct val="100000"/>
              </a:lnSpc>
              <a:spcBef>
                <a:spcPts val="0"/>
              </a:spcBef>
              <a:spcAft>
                <a:spcPts val="0"/>
              </a:spcAft>
              <a:buClrTx/>
              <a:buSzTx/>
              <a:buFontTx/>
              <a:buNone/>
              <a:tabLst/>
              <a:defRPr/>
            </a:pPr>
            <a:r>
              <a:rPr kumimoji="0" lang="en-US" sz="1440" b="0" i="0" u="none" strike="noStrike" kern="1200" cap="none" spc="0" normalizeH="0" baseline="0" noProof="0" dirty="0">
                <a:ln>
                  <a:noFill/>
                </a:ln>
                <a:solidFill>
                  <a:srgbClr val="000000"/>
                </a:solidFill>
                <a:effectLst/>
                <a:uLnTx/>
                <a:uFillTx/>
                <a:latin typeface="Helvetica"/>
                <a:ea typeface="+mn-ea"/>
                <a:cs typeface="+mn-cs"/>
              </a:rPr>
              <a:t>Wang et al., 2021, ERL</a:t>
            </a:r>
          </a:p>
        </p:txBody>
      </p:sp>
      <p:pic>
        <p:nvPicPr>
          <p:cNvPr id="7" name="Picture 6" descr="Logo&#10;&#10;Description automatically generated">
            <a:extLst>
              <a:ext uri="{FF2B5EF4-FFF2-40B4-BE49-F238E27FC236}">
                <a16:creationId xmlns:a16="http://schemas.microsoft.com/office/drawing/2014/main" id="{0E69DAAD-7FFA-81AF-B017-EDE37E454CB4}"/>
              </a:ext>
            </a:extLst>
          </p:cNvPr>
          <p:cNvPicPr>
            <a:picLocks noChangeAspect="1"/>
          </p:cNvPicPr>
          <p:nvPr/>
        </p:nvPicPr>
        <p:blipFill>
          <a:blip r:embed="rId4"/>
          <a:stretch>
            <a:fillRect/>
          </a:stretch>
        </p:blipFill>
        <p:spPr>
          <a:xfrm>
            <a:off x="11113176" y="152034"/>
            <a:ext cx="938449" cy="306016"/>
          </a:xfrm>
          <a:prstGeom prst="rect">
            <a:avLst/>
          </a:prstGeom>
        </p:spPr>
      </p:pic>
    </p:spTree>
    <p:extLst>
      <p:ext uri="{BB962C8B-B14F-4D97-AF65-F5344CB8AC3E}">
        <p14:creationId xmlns:p14="http://schemas.microsoft.com/office/powerpoint/2010/main" val="3957133450"/>
      </p:ext>
    </p:extLst>
  </p:cSld>
  <p:clrMapOvr>
    <a:masterClrMapping/>
  </p:clrMapOvr>
  <p:transition spd="slow"/>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0301AF-7486-CD49-8B7D-1923976371C0}"/>
              </a:ext>
            </a:extLst>
          </p:cNvPr>
          <p:cNvSpPr>
            <a:spLocks noGrp="1"/>
          </p:cNvSpPr>
          <p:nvPr>
            <p:ph type="title"/>
          </p:nvPr>
        </p:nvSpPr>
        <p:spPr>
          <a:xfrm>
            <a:off x="1545772" y="51437"/>
            <a:ext cx="9326880" cy="1143000"/>
          </a:xfrm>
        </p:spPr>
        <p:txBody>
          <a:bodyPr/>
          <a:lstStyle/>
          <a:p>
            <a:r>
              <a:rPr lang="en-US" dirty="0"/>
              <a:t>At regional scale, urban vs. rural</a:t>
            </a:r>
          </a:p>
        </p:txBody>
      </p:sp>
      <p:pic>
        <p:nvPicPr>
          <p:cNvPr id="3" name="图片 3">
            <a:extLst>
              <a:ext uri="{FF2B5EF4-FFF2-40B4-BE49-F238E27FC236}">
                <a16:creationId xmlns:a16="http://schemas.microsoft.com/office/drawing/2014/main" id="{93F8FA3D-6F68-014B-B2B0-ED018ED3DDD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143"/>
          <a:stretch/>
        </p:blipFill>
        <p:spPr bwMode="auto">
          <a:xfrm>
            <a:off x="535578" y="1068657"/>
            <a:ext cx="7232396" cy="5312827"/>
          </a:xfrm>
          <a:prstGeom prst="rect">
            <a:avLst/>
          </a:prstGeom>
          <a:noFill/>
          <a:ln>
            <a:noFill/>
          </a:ln>
          <a:extLst>
            <a:ext uri="{53640926-AAD7-44D8-BBD7-CCE9431645EC}">
              <a14:shadowObscured xmlns:a14="http://schemas.microsoft.com/office/drawing/2010/main"/>
            </a:ext>
          </a:extLst>
        </p:spPr>
      </p:pic>
      <p:sp>
        <p:nvSpPr>
          <p:cNvPr id="5" name="TextBox 4">
            <a:extLst>
              <a:ext uri="{FF2B5EF4-FFF2-40B4-BE49-F238E27FC236}">
                <a16:creationId xmlns:a16="http://schemas.microsoft.com/office/drawing/2014/main" id="{9CD0B9F6-5FC0-6A45-9ADE-D40DBC69BBA9}"/>
              </a:ext>
            </a:extLst>
          </p:cNvPr>
          <p:cNvSpPr txBox="1"/>
          <p:nvPr/>
        </p:nvSpPr>
        <p:spPr>
          <a:xfrm>
            <a:off x="7602585" y="1305342"/>
            <a:ext cx="3979816" cy="4228850"/>
          </a:xfrm>
          <a:prstGeom prst="rect">
            <a:avLst/>
          </a:prstGeom>
          <a:noFill/>
        </p:spPr>
        <p:txBody>
          <a:bodyPr wrap="square">
            <a:spAutoFit/>
          </a:bodyPr>
          <a:lstStyle/>
          <a:p>
            <a:pPr marL="411480" marR="0" lvl="0" indent="-41148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920" b="0" i="0" u="none" strike="noStrike" kern="1200" cap="none" spc="0" normalizeH="0" baseline="0" noProof="0" dirty="0" err="1">
                <a:ln>
                  <a:noFill/>
                </a:ln>
                <a:solidFill>
                  <a:srgbClr val="000000"/>
                </a:solidFill>
                <a:effectLst/>
                <a:uLnTx/>
                <a:uFillTx/>
                <a:latin typeface="Helvetica" pitchFamily="2" charset="0"/>
                <a:ea typeface="DengXian" panose="02010600030101010101" pitchFamily="2" charset="-122"/>
                <a:cs typeface="+mn-cs"/>
              </a:rPr>
              <a:t>SNO</a:t>
            </a:r>
            <a:r>
              <a:rPr kumimoji="0" lang="en-US" sz="1920" b="0" i="0" u="none" strike="noStrike" kern="1200" cap="none" spc="0" normalizeH="0" baseline="-25000" noProof="0" dirty="0" err="1">
                <a:ln>
                  <a:noFill/>
                </a:ln>
                <a:solidFill>
                  <a:srgbClr val="000000"/>
                </a:solidFill>
                <a:effectLst/>
                <a:uLnTx/>
                <a:uFillTx/>
                <a:latin typeface="Helvetica" pitchFamily="2" charset="0"/>
                <a:ea typeface="DengXian" panose="02010600030101010101" pitchFamily="2" charset="-122"/>
                <a:cs typeface="+mn-cs"/>
              </a:rPr>
              <a:t>x</a:t>
            </a:r>
            <a:r>
              <a:rPr kumimoji="0" lang="en-US" sz="1920" b="0" i="0" u="none" strike="noStrike" kern="1200" cap="none" spc="0" normalizeH="0" baseline="0" noProof="0" dirty="0">
                <a:ln>
                  <a:noFill/>
                </a:ln>
                <a:solidFill>
                  <a:srgbClr val="000000"/>
                </a:solidFill>
                <a:effectLst/>
                <a:uLnTx/>
                <a:uFillTx/>
                <a:latin typeface="Helvetica" pitchFamily="2" charset="0"/>
                <a:ea typeface="DengXian" panose="02010600030101010101" pitchFamily="2" charset="-122"/>
                <a:cs typeface="+mn-cs"/>
              </a:rPr>
              <a:t> exceed anthropogenic sources over croplands which accounts for 50.7% of NO</a:t>
            </a:r>
            <a:r>
              <a:rPr kumimoji="0" lang="en-US" sz="1920" b="0" i="0" u="none" strike="noStrike" kern="1200" cap="none" spc="0" normalizeH="0" baseline="-25000" noProof="0" dirty="0">
                <a:ln>
                  <a:noFill/>
                </a:ln>
                <a:solidFill>
                  <a:srgbClr val="000000"/>
                </a:solidFill>
                <a:effectLst/>
                <a:uLnTx/>
                <a:uFillTx/>
                <a:latin typeface="Helvetica" pitchFamily="2" charset="0"/>
                <a:ea typeface="DengXian" panose="02010600030101010101" pitchFamily="2" charset="-122"/>
                <a:cs typeface="+mn-cs"/>
              </a:rPr>
              <a:t>x</a:t>
            </a:r>
            <a:r>
              <a:rPr kumimoji="0" lang="en-US" sz="1920" b="0" i="0" u="none" strike="noStrike" kern="1200" cap="none" spc="0" normalizeH="0" baseline="0" noProof="0" dirty="0">
                <a:ln>
                  <a:noFill/>
                </a:ln>
                <a:solidFill>
                  <a:srgbClr val="000000"/>
                </a:solidFill>
                <a:effectLst/>
                <a:uLnTx/>
                <a:uFillTx/>
                <a:latin typeface="Helvetica" pitchFamily="2" charset="0"/>
                <a:ea typeface="DengXian" panose="02010600030101010101" pitchFamily="2" charset="-122"/>
                <a:cs typeface="+mn-cs"/>
              </a:rPr>
              <a:t> emissions</a:t>
            </a:r>
            <a:r>
              <a:rPr kumimoji="0" lang="en-US" sz="1920" b="0" i="0" u="none" strike="noStrike" kern="1200" cap="none" spc="0" normalizeH="0" baseline="0" noProof="0" dirty="0">
                <a:ln>
                  <a:noFill/>
                </a:ln>
                <a:solidFill>
                  <a:srgbClr val="000000"/>
                </a:solidFill>
                <a:effectLst/>
                <a:uLnTx/>
                <a:uFillTx/>
                <a:latin typeface="Helvetica" pitchFamily="2" charset="0"/>
                <a:ea typeface="+mn-ea"/>
                <a:cs typeface="+mn-cs"/>
              </a:rPr>
              <a:t> </a:t>
            </a:r>
          </a:p>
          <a:p>
            <a:pPr marL="411480" marR="0" lvl="0" indent="-41148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920" b="0" i="0" u="none" strike="noStrike" kern="1200" cap="none" spc="0" normalizeH="0" baseline="0" noProof="0" dirty="0">
              <a:ln>
                <a:noFill/>
              </a:ln>
              <a:solidFill>
                <a:srgbClr val="000000"/>
              </a:solidFill>
              <a:effectLst/>
              <a:uLnTx/>
              <a:uFillTx/>
              <a:latin typeface="Helvetica" pitchFamily="2" charset="0"/>
              <a:ea typeface="+mn-ea"/>
              <a:cs typeface="+mn-cs"/>
            </a:endParaRPr>
          </a:p>
          <a:p>
            <a:pPr marL="411480" marR="0" lvl="0" indent="-41148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920" b="0" i="0" u="none" strike="noStrike" kern="1200" cap="none" spc="0" normalizeH="0" baseline="0" noProof="0" dirty="0">
                <a:ln>
                  <a:noFill/>
                </a:ln>
                <a:solidFill>
                  <a:srgbClr val="000000"/>
                </a:solidFill>
                <a:effectLst/>
                <a:uLnTx/>
                <a:uFillTx/>
                <a:latin typeface="Helvetica" pitchFamily="2" charset="0"/>
                <a:ea typeface="+mn-ea"/>
                <a:cs typeface="+mn-cs"/>
              </a:rPr>
              <a:t>Such considerable </a:t>
            </a:r>
            <a:r>
              <a:rPr kumimoji="0" lang="en-US" sz="1920" b="0" i="0" u="none" strike="noStrike" kern="1200" cap="none" spc="0" normalizeH="0" baseline="0" noProof="0" dirty="0" err="1">
                <a:ln>
                  <a:noFill/>
                </a:ln>
                <a:solidFill>
                  <a:srgbClr val="000000"/>
                </a:solidFill>
                <a:effectLst/>
                <a:uLnTx/>
                <a:uFillTx/>
                <a:latin typeface="Helvetica" pitchFamily="2" charset="0"/>
                <a:ea typeface="+mn-ea"/>
                <a:cs typeface="+mn-cs"/>
              </a:rPr>
              <a:t>SNO</a:t>
            </a:r>
            <a:r>
              <a:rPr kumimoji="0" lang="en-US" sz="1920" b="0" i="0" u="none" strike="noStrike" kern="1200" cap="none" spc="0" normalizeH="0" baseline="-25000" noProof="0" dirty="0" err="1">
                <a:ln>
                  <a:noFill/>
                </a:ln>
                <a:solidFill>
                  <a:srgbClr val="000000"/>
                </a:solidFill>
                <a:effectLst/>
                <a:uLnTx/>
                <a:uFillTx/>
                <a:latin typeface="Helvetica" pitchFamily="2" charset="0"/>
                <a:ea typeface="+mn-ea"/>
                <a:cs typeface="+mn-cs"/>
              </a:rPr>
              <a:t>x</a:t>
            </a:r>
            <a:r>
              <a:rPr kumimoji="0" lang="en-US" sz="1920" b="0" i="0" u="none" strike="noStrike" kern="1200" cap="none" spc="0" normalizeH="0" baseline="0" noProof="0" dirty="0">
                <a:ln>
                  <a:noFill/>
                </a:ln>
                <a:solidFill>
                  <a:srgbClr val="000000"/>
                </a:solidFill>
                <a:effectLst/>
                <a:uLnTx/>
                <a:uFillTx/>
                <a:latin typeface="Helvetica" pitchFamily="2" charset="0"/>
                <a:ea typeface="+mn-ea"/>
                <a:cs typeface="+mn-cs"/>
              </a:rPr>
              <a:t> enhance the monthly mean NO</a:t>
            </a:r>
            <a:r>
              <a:rPr kumimoji="0" lang="en-US" sz="1920" b="0" i="0" u="none" strike="noStrike" kern="1200" cap="none" spc="0" normalizeH="0" baseline="-25000" noProof="0" dirty="0">
                <a:ln>
                  <a:noFill/>
                </a:ln>
                <a:solidFill>
                  <a:srgbClr val="000000"/>
                </a:solidFill>
                <a:effectLst/>
                <a:uLnTx/>
                <a:uFillTx/>
                <a:latin typeface="Helvetica" pitchFamily="2" charset="0"/>
                <a:ea typeface="+mn-ea"/>
                <a:cs typeface="+mn-cs"/>
              </a:rPr>
              <a:t>2</a:t>
            </a:r>
            <a:r>
              <a:rPr kumimoji="0" lang="en-US" sz="1920" b="0" i="0" u="none" strike="noStrike" kern="1200" cap="none" spc="0" normalizeH="0" baseline="0" noProof="0" dirty="0">
                <a:ln>
                  <a:noFill/>
                </a:ln>
                <a:solidFill>
                  <a:srgbClr val="000000"/>
                </a:solidFill>
                <a:effectLst/>
                <a:uLnTx/>
                <a:uFillTx/>
                <a:latin typeface="Helvetica" pitchFamily="2" charset="0"/>
                <a:ea typeface="+mn-ea"/>
                <a:cs typeface="+mn-cs"/>
              </a:rPr>
              <a:t> columns by 34.7% (53.3%) and surface NO</a:t>
            </a:r>
            <a:r>
              <a:rPr kumimoji="0" lang="en-US" sz="1920" b="0" i="0" u="none" strike="noStrike" kern="1200" cap="none" spc="0" normalizeH="0" baseline="-25000" noProof="0" dirty="0">
                <a:ln>
                  <a:noFill/>
                </a:ln>
                <a:solidFill>
                  <a:srgbClr val="000000"/>
                </a:solidFill>
                <a:effectLst/>
                <a:uLnTx/>
                <a:uFillTx/>
                <a:latin typeface="Helvetica" pitchFamily="2" charset="0"/>
                <a:ea typeface="+mn-ea"/>
                <a:cs typeface="+mn-cs"/>
              </a:rPr>
              <a:t>2</a:t>
            </a:r>
            <a:r>
              <a:rPr kumimoji="0" lang="en-US" sz="1920" b="0" i="0" u="none" strike="noStrike" kern="1200" cap="none" spc="0" normalizeH="0" baseline="0" noProof="0" dirty="0">
                <a:ln>
                  <a:noFill/>
                </a:ln>
                <a:solidFill>
                  <a:srgbClr val="000000"/>
                </a:solidFill>
                <a:effectLst/>
                <a:uLnTx/>
                <a:uFillTx/>
                <a:latin typeface="Helvetica" pitchFamily="2" charset="0"/>
                <a:ea typeface="+mn-ea"/>
                <a:cs typeface="+mn-cs"/>
              </a:rPr>
              <a:t> concentrations by 176.5% (114.0%), leading to an additional 23.0% (23.2%) of surface O</a:t>
            </a:r>
            <a:r>
              <a:rPr kumimoji="0" lang="en-US" sz="1920" b="0" i="0" u="none" strike="noStrike" kern="1200" cap="none" spc="0" normalizeH="0" baseline="-25000" noProof="0" dirty="0">
                <a:ln>
                  <a:noFill/>
                </a:ln>
                <a:solidFill>
                  <a:srgbClr val="000000"/>
                </a:solidFill>
                <a:effectLst/>
                <a:uLnTx/>
                <a:uFillTx/>
                <a:latin typeface="Helvetica" pitchFamily="2" charset="0"/>
                <a:ea typeface="+mn-ea"/>
                <a:cs typeface="+mn-cs"/>
              </a:rPr>
              <a:t>3</a:t>
            </a:r>
            <a:r>
              <a:rPr kumimoji="0" lang="en-US" sz="1920" b="0" i="0" u="none" strike="noStrike" kern="1200" cap="none" spc="0" normalizeH="0" baseline="0" noProof="0" dirty="0">
                <a:ln>
                  <a:noFill/>
                </a:ln>
                <a:solidFill>
                  <a:srgbClr val="000000"/>
                </a:solidFill>
                <a:effectLst/>
                <a:uLnTx/>
                <a:uFillTx/>
                <a:latin typeface="Helvetica" pitchFamily="2" charset="0"/>
                <a:ea typeface="+mn-ea"/>
                <a:cs typeface="+mn-cs"/>
              </a:rPr>
              <a:t> concentration in California (cropland).</a:t>
            </a:r>
          </a:p>
        </p:txBody>
      </p:sp>
      <p:sp>
        <p:nvSpPr>
          <p:cNvPr id="6" name="TextBox 5">
            <a:extLst>
              <a:ext uri="{FF2B5EF4-FFF2-40B4-BE49-F238E27FC236}">
                <a16:creationId xmlns:a16="http://schemas.microsoft.com/office/drawing/2014/main" id="{5C1E0216-5C40-BE4A-AFA3-D1B63FC89041}"/>
              </a:ext>
            </a:extLst>
          </p:cNvPr>
          <p:cNvSpPr txBox="1"/>
          <p:nvPr/>
        </p:nvSpPr>
        <p:spPr>
          <a:xfrm>
            <a:off x="8349616" y="6235064"/>
            <a:ext cx="2316853" cy="3508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80" b="0" i="0" u="none" strike="noStrike" kern="1200" cap="none" spc="0" normalizeH="0" baseline="0" noProof="0" dirty="0">
                <a:ln>
                  <a:noFill/>
                </a:ln>
                <a:solidFill>
                  <a:srgbClr val="000000"/>
                </a:solidFill>
                <a:effectLst/>
                <a:uLnTx/>
                <a:uFillTx/>
                <a:latin typeface="Helvetica"/>
                <a:ea typeface="+mn-ea"/>
                <a:cs typeface="+mn-cs"/>
              </a:rPr>
              <a:t>Tong et al., 2021. EST</a:t>
            </a:r>
          </a:p>
        </p:txBody>
      </p:sp>
      <p:grpSp>
        <p:nvGrpSpPr>
          <p:cNvPr id="12" name="Group 11">
            <a:extLst>
              <a:ext uri="{FF2B5EF4-FFF2-40B4-BE49-F238E27FC236}">
                <a16:creationId xmlns:a16="http://schemas.microsoft.com/office/drawing/2014/main" id="{5A6D4E7C-4A22-E0CF-FFD4-C76792BD5B24}"/>
              </a:ext>
            </a:extLst>
          </p:cNvPr>
          <p:cNvGrpSpPr/>
          <p:nvPr/>
        </p:nvGrpSpPr>
        <p:grpSpPr>
          <a:xfrm>
            <a:off x="5815173" y="4470939"/>
            <a:ext cx="1858720" cy="1063253"/>
            <a:chOff x="5815173" y="4470939"/>
            <a:chExt cx="1858720" cy="1063253"/>
          </a:xfrm>
        </p:grpSpPr>
        <p:sp>
          <p:nvSpPr>
            <p:cNvPr id="10" name="Oval 9">
              <a:extLst>
                <a:ext uri="{FF2B5EF4-FFF2-40B4-BE49-F238E27FC236}">
                  <a16:creationId xmlns:a16="http://schemas.microsoft.com/office/drawing/2014/main" id="{956890BE-FE0C-9B9E-B71E-86D1C3D89A4B}"/>
                </a:ext>
              </a:extLst>
            </p:cNvPr>
            <p:cNvSpPr/>
            <p:nvPr/>
          </p:nvSpPr>
          <p:spPr bwMode="auto">
            <a:xfrm>
              <a:off x="5815173" y="4592548"/>
              <a:ext cx="667821" cy="941644"/>
            </a:xfrm>
            <a:prstGeom prst="ellips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Helvetica" charset="0"/>
                <a:ea typeface="+mn-ea"/>
                <a:cs typeface="+mn-cs"/>
              </a:endParaRPr>
            </a:p>
          </p:txBody>
        </p:sp>
        <p:sp>
          <p:nvSpPr>
            <p:cNvPr id="11" name="Oval 10">
              <a:extLst>
                <a:ext uri="{FF2B5EF4-FFF2-40B4-BE49-F238E27FC236}">
                  <a16:creationId xmlns:a16="http://schemas.microsoft.com/office/drawing/2014/main" id="{B1F0B1F7-BF04-B438-6FC9-ADD8BA859B25}"/>
                </a:ext>
              </a:extLst>
            </p:cNvPr>
            <p:cNvSpPr/>
            <p:nvPr/>
          </p:nvSpPr>
          <p:spPr bwMode="auto">
            <a:xfrm>
              <a:off x="7006072" y="4470939"/>
              <a:ext cx="667821" cy="941644"/>
            </a:xfrm>
            <a:prstGeom prst="ellips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Helvetica" charset="0"/>
                <a:ea typeface="+mn-ea"/>
                <a:cs typeface="+mn-cs"/>
              </a:endParaRPr>
            </a:p>
          </p:txBody>
        </p:sp>
      </p:grpSp>
      <p:pic>
        <p:nvPicPr>
          <p:cNvPr id="13" name="Picture 12" descr="Logo&#10;&#10;Description automatically generated">
            <a:extLst>
              <a:ext uri="{FF2B5EF4-FFF2-40B4-BE49-F238E27FC236}">
                <a16:creationId xmlns:a16="http://schemas.microsoft.com/office/drawing/2014/main" id="{F183A70B-1F8C-9109-4C7E-F56C0B3AB71B}"/>
              </a:ext>
            </a:extLst>
          </p:cNvPr>
          <p:cNvPicPr>
            <a:picLocks noChangeAspect="1"/>
          </p:cNvPicPr>
          <p:nvPr/>
        </p:nvPicPr>
        <p:blipFill>
          <a:blip r:embed="rId3"/>
          <a:stretch>
            <a:fillRect/>
          </a:stretch>
        </p:blipFill>
        <p:spPr>
          <a:xfrm>
            <a:off x="11113176" y="152034"/>
            <a:ext cx="938449" cy="306016"/>
          </a:xfrm>
          <a:prstGeom prst="rect">
            <a:avLst/>
          </a:prstGeom>
        </p:spPr>
      </p:pic>
    </p:spTree>
    <p:extLst>
      <p:ext uri="{BB962C8B-B14F-4D97-AF65-F5344CB8AC3E}">
        <p14:creationId xmlns:p14="http://schemas.microsoft.com/office/powerpoint/2010/main" val="1858953359"/>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B615B6-890F-F962-5F60-9E1BF6369248}"/>
              </a:ext>
            </a:extLst>
          </p:cNvPr>
          <p:cNvSpPr>
            <a:spLocks noGrp="1"/>
          </p:cNvSpPr>
          <p:nvPr>
            <p:ph type="title"/>
          </p:nvPr>
        </p:nvSpPr>
        <p:spPr>
          <a:xfrm>
            <a:off x="275063" y="5790"/>
            <a:ext cx="11641874" cy="1064879"/>
          </a:xfrm>
        </p:spPr>
        <p:txBody>
          <a:bodyPr>
            <a:normAutofit fontScale="90000"/>
          </a:bodyPr>
          <a:lstStyle/>
          <a:p>
            <a:r>
              <a:rPr lang="en-US" sz="3600" b="1" dirty="0"/>
              <a:t>Radar observations and turbulence-resolving simulations of the Marshall Fire show steep gradients in smoke due to flow dynamics</a:t>
            </a:r>
          </a:p>
        </p:txBody>
      </p:sp>
      <p:grpSp>
        <p:nvGrpSpPr>
          <p:cNvPr id="26" name="Group 25">
            <a:extLst>
              <a:ext uri="{FF2B5EF4-FFF2-40B4-BE49-F238E27FC236}">
                <a16:creationId xmlns:a16="http://schemas.microsoft.com/office/drawing/2014/main" id="{4ECE7E0D-D99F-2A38-1300-D8C6F2492A28}"/>
              </a:ext>
            </a:extLst>
          </p:cNvPr>
          <p:cNvGrpSpPr/>
          <p:nvPr/>
        </p:nvGrpSpPr>
        <p:grpSpPr>
          <a:xfrm>
            <a:off x="0" y="1040284"/>
            <a:ext cx="12192000" cy="5033542"/>
            <a:chOff x="0" y="1231257"/>
            <a:chExt cx="12192000" cy="5033542"/>
          </a:xfrm>
        </p:grpSpPr>
        <p:grpSp>
          <p:nvGrpSpPr>
            <p:cNvPr id="17" name="Group 16">
              <a:extLst>
                <a:ext uri="{FF2B5EF4-FFF2-40B4-BE49-F238E27FC236}">
                  <a16:creationId xmlns:a16="http://schemas.microsoft.com/office/drawing/2014/main" id="{778F7CB3-E5E8-A2C4-553F-76211578D269}"/>
                </a:ext>
              </a:extLst>
            </p:cNvPr>
            <p:cNvGrpSpPr/>
            <p:nvPr/>
          </p:nvGrpSpPr>
          <p:grpSpPr>
            <a:xfrm>
              <a:off x="6316193" y="1328196"/>
              <a:ext cx="5875807" cy="4936603"/>
              <a:chOff x="109334" y="1406332"/>
              <a:chExt cx="5875807" cy="4936603"/>
            </a:xfrm>
          </p:grpSpPr>
          <p:grpSp>
            <p:nvGrpSpPr>
              <p:cNvPr id="10" name="Group 9">
                <a:extLst>
                  <a:ext uri="{FF2B5EF4-FFF2-40B4-BE49-F238E27FC236}">
                    <a16:creationId xmlns:a16="http://schemas.microsoft.com/office/drawing/2014/main" id="{D6F1B2A9-82B2-4E5D-4E1A-CF7A03501B5A}"/>
                  </a:ext>
                </a:extLst>
              </p:cNvPr>
              <p:cNvGrpSpPr/>
              <p:nvPr/>
            </p:nvGrpSpPr>
            <p:grpSpPr>
              <a:xfrm>
                <a:off x="3078399" y="1406332"/>
                <a:ext cx="2906742" cy="4877380"/>
                <a:chOff x="275063" y="1466385"/>
                <a:chExt cx="2906742" cy="4877380"/>
              </a:xfrm>
            </p:grpSpPr>
            <p:pic>
              <p:nvPicPr>
                <p:cNvPr id="7" name="Picture 6" descr="A picture containing diagram&#10;&#10;Description automatically generated">
                  <a:extLst>
                    <a:ext uri="{FF2B5EF4-FFF2-40B4-BE49-F238E27FC236}">
                      <a16:creationId xmlns:a16="http://schemas.microsoft.com/office/drawing/2014/main" id="{051FB4D7-0A65-E10B-93D0-E0DC953C42E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47204"/>
                <a:stretch/>
              </p:blipFill>
              <p:spPr>
                <a:xfrm>
                  <a:off x="275063" y="1466385"/>
                  <a:ext cx="2906742" cy="4114800"/>
                </a:xfrm>
                <a:prstGeom prst="rect">
                  <a:avLst/>
                </a:prstGeom>
              </p:spPr>
            </p:pic>
            <p:pic>
              <p:nvPicPr>
                <p:cNvPr id="8" name="Picture 7" descr="A picture containing diagram&#10;&#10;Description automatically generated">
                  <a:extLst>
                    <a:ext uri="{FF2B5EF4-FFF2-40B4-BE49-F238E27FC236}">
                      <a16:creationId xmlns:a16="http://schemas.microsoft.com/office/drawing/2014/main" id="{077A3D27-0A61-1BD6-1B62-89CC45BCCBC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4027" t="74238" b="8079"/>
                <a:stretch/>
              </p:blipFill>
              <p:spPr>
                <a:xfrm>
                  <a:off x="603484" y="5696994"/>
                  <a:ext cx="2249900" cy="646771"/>
                </a:xfrm>
                <a:prstGeom prst="rect">
                  <a:avLst/>
                </a:prstGeom>
              </p:spPr>
            </p:pic>
          </p:grpSp>
          <p:grpSp>
            <p:nvGrpSpPr>
              <p:cNvPr id="14" name="Group 13">
                <a:extLst>
                  <a:ext uri="{FF2B5EF4-FFF2-40B4-BE49-F238E27FC236}">
                    <a16:creationId xmlns:a16="http://schemas.microsoft.com/office/drawing/2014/main" id="{DE4542CD-8C00-7799-A0FA-F296026AF183}"/>
                  </a:ext>
                </a:extLst>
              </p:cNvPr>
              <p:cNvGrpSpPr/>
              <p:nvPr/>
            </p:nvGrpSpPr>
            <p:grpSpPr>
              <a:xfrm>
                <a:off x="109334" y="1406332"/>
                <a:ext cx="2906742" cy="4936603"/>
                <a:chOff x="444998" y="1406332"/>
                <a:chExt cx="2906742" cy="4936603"/>
              </a:xfrm>
            </p:grpSpPr>
            <p:pic>
              <p:nvPicPr>
                <p:cNvPr id="12" name="Picture 11" descr="Diagram&#10;&#10;Description automatically generated">
                  <a:extLst>
                    <a:ext uri="{FF2B5EF4-FFF2-40B4-BE49-F238E27FC236}">
                      <a16:creationId xmlns:a16="http://schemas.microsoft.com/office/drawing/2014/main" id="{4886C25A-7C0C-2A6B-FA3B-1C4E7419B62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5548" t="71837" b="8191"/>
                <a:stretch/>
              </p:blipFill>
              <p:spPr>
                <a:xfrm>
                  <a:off x="904341" y="5521132"/>
                  <a:ext cx="2447399" cy="821803"/>
                </a:xfrm>
                <a:prstGeom prst="rect">
                  <a:avLst/>
                </a:prstGeom>
              </p:spPr>
            </p:pic>
            <p:pic>
              <p:nvPicPr>
                <p:cNvPr id="13" name="Picture 12" descr="Diagram&#10;&#10;Description automatically generated">
                  <a:extLst>
                    <a:ext uri="{FF2B5EF4-FFF2-40B4-BE49-F238E27FC236}">
                      <a16:creationId xmlns:a16="http://schemas.microsoft.com/office/drawing/2014/main" id="{C605CC4B-44DD-E15E-B670-FE5A5495456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47204"/>
                <a:stretch/>
              </p:blipFill>
              <p:spPr>
                <a:xfrm>
                  <a:off x="444998" y="1406332"/>
                  <a:ext cx="2906742" cy="4114800"/>
                </a:xfrm>
                <a:prstGeom prst="rect">
                  <a:avLst/>
                </a:prstGeom>
              </p:spPr>
            </p:pic>
          </p:grpSp>
        </p:grpSp>
        <p:pic>
          <p:nvPicPr>
            <p:cNvPr id="16" name="Picture 15">
              <a:extLst>
                <a:ext uri="{FF2B5EF4-FFF2-40B4-BE49-F238E27FC236}">
                  <a16:creationId xmlns:a16="http://schemas.microsoft.com/office/drawing/2014/main" id="{F6DA5A83-7C3B-3A4C-7B7A-E856BF9D56ED}"/>
                </a:ext>
              </a:extLst>
            </p:cNvPr>
            <p:cNvPicPr>
              <a:picLocks noChangeAspect="1"/>
            </p:cNvPicPr>
            <p:nvPr/>
          </p:nvPicPr>
          <p:blipFill>
            <a:blip r:embed="rId5"/>
            <a:stretch>
              <a:fillRect/>
            </a:stretch>
          </p:blipFill>
          <p:spPr>
            <a:xfrm>
              <a:off x="0" y="1513390"/>
              <a:ext cx="5634182" cy="4572000"/>
            </a:xfrm>
            <a:prstGeom prst="rect">
              <a:avLst/>
            </a:prstGeom>
          </p:spPr>
        </p:pic>
        <p:sp>
          <p:nvSpPr>
            <p:cNvPr id="19" name="TextBox 18">
              <a:extLst>
                <a:ext uri="{FF2B5EF4-FFF2-40B4-BE49-F238E27FC236}">
                  <a16:creationId xmlns:a16="http://schemas.microsoft.com/office/drawing/2014/main" id="{B13A12A1-C8BE-A50D-1558-DD18BD46F1B0}"/>
                </a:ext>
              </a:extLst>
            </p:cNvPr>
            <p:cNvSpPr txBox="1"/>
            <p:nvPr/>
          </p:nvSpPr>
          <p:spPr>
            <a:xfrm>
              <a:off x="104168" y="1464203"/>
              <a:ext cx="2743200" cy="2377440"/>
            </a:xfrm>
            <a:prstGeom prst="rect">
              <a:avLst/>
            </a:prstGeom>
            <a:noFill/>
            <a:ln w="31750">
              <a:solidFill>
                <a:schemeClr val="accent1"/>
              </a:solidFill>
              <a:prstDash val="sysDash"/>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2" name="Arrow: Curved Down 21">
              <a:extLst>
                <a:ext uri="{FF2B5EF4-FFF2-40B4-BE49-F238E27FC236}">
                  <a16:creationId xmlns:a16="http://schemas.microsoft.com/office/drawing/2014/main" id="{21817A2B-E360-F991-A260-7017BFD394E5}"/>
                </a:ext>
              </a:extLst>
            </p:cNvPr>
            <p:cNvSpPr/>
            <p:nvPr/>
          </p:nvSpPr>
          <p:spPr>
            <a:xfrm>
              <a:off x="2302015" y="1231257"/>
              <a:ext cx="4121933" cy="515079"/>
            </a:xfrm>
            <a:prstGeom prst="curvedDownArrow">
              <a:avLst>
                <a:gd name="adj1" fmla="val 16346"/>
                <a:gd name="adj2" fmla="val 51113"/>
                <a:gd name="adj3" fmla="val 5196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3" name="TextBox 22">
            <a:extLst>
              <a:ext uri="{FF2B5EF4-FFF2-40B4-BE49-F238E27FC236}">
                <a16:creationId xmlns:a16="http://schemas.microsoft.com/office/drawing/2014/main" id="{E4E8B450-6581-BC5D-8CAD-E842785C9619}"/>
              </a:ext>
            </a:extLst>
          </p:cNvPr>
          <p:cNvSpPr txBox="1"/>
          <p:nvPr/>
        </p:nvSpPr>
        <p:spPr>
          <a:xfrm>
            <a:off x="1037459" y="6014603"/>
            <a:ext cx="3619818"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Doppler on Wheels measurements</a:t>
            </a:r>
          </a:p>
        </p:txBody>
      </p:sp>
      <p:sp>
        <p:nvSpPr>
          <p:cNvPr id="24" name="TextBox 23">
            <a:extLst>
              <a:ext uri="{FF2B5EF4-FFF2-40B4-BE49-F238E27FC236}">
                <a16:creationId xmlns:a16="http://schemas.microsoft.com/office/drawing/2014/main" id="{286C8619-E4D2-6CAD-7162-23667D6FFB18}"/>
              </a:ext>
            </a:extLst>
          </p:cNvPr>
          <p:cNvSpPr txBox="1"/>
          <p:nvPr/>
        </p:nvSpPr>
        <p:spPr>
          <a:xfrm>
            <a:off x="7089033" y="6014603"/>
            <a:ext cx="5049291"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WRF-LES simulations</a:t>
            </a:r>
          </a:p>
        </p:txBody>
      </p:sp>
      <p:sp>
        <p:nvSpPr>
          <p:cNvPr id="25" name="TextBox 24">
            <a:extLst>
              <a:ext uri="{FF2B5EF4-FFF2-40B4-BE49-F238E27FC236}">
                <a16:creationId xmlns:a16="http://schemas.microsoft.com/office/drawing/2014/main" id="{3E52F58B-8FF8-B29B-C62A-DB06B958072C}"/>
              </a:ext>
            </a:extLst>
          </p:cNvPr>
          <p:cNvSpPr txBox="1"/>
          <p:nvPr/>
        </p:nvSpPr>
        <p:spPr>
          <a:xfrm>
            <a:off x="-1" y="6513656"/>
            <a:ext cx="10978587"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prstClr val="black"/>
                </a:solidFill>
                <a:effectLst/>
                <a:uLnTx/>
                <a:uFillTx/>
                <a:latin typeface="Calibri" panose="020F0502020204030204"/>
                <a:ea typeface="+mn-ea"/>
                <a:cs typeface="+mn-cs"/>
              </a:rPr>
              <a:t>T. W. Juliano, N. Lareau, M. E. </a:t>
            </a:r>
            <a:r>
              <a:rPr kumimoji="0" lang="en-US" sz="1600" b="0" i="1" u="none" strike="noStrike" kern="1200" cap="none" spc="0" normalizeH="0" baseline="0" noProof="0" dirty="0" err="1">
                <a:ln>
                  <a:noFill/>
                </a:ln>
                <a:solidFill>
                  <a:prstClr val="black"/>
                </a:solidFill>
                <a:effectLst/>
                <a:uLnTx/>
                <a:uFillTx/>
                <a:latin typeface="Calibri" panose="020F0502020204030204"/>
                <a:ea typeface="+mn-ea"/>
                <a:cs typeface="+mn-cs"/>
              </a:rPr>
              <a:t>Frediani</a:t>
            </a:r>
            <a:r>
              <a:rPr kumimoji="0" lang="en-US" sz="1600" b="0" i="1" u="none" strike="noStrike" kern="1200" cap="none" spc="0" normalizeH="0" baseline="0" noProof="0" dirty="0">
                <a:ln>
                  <a:noFill/>
                </a:ln>
                <a:solidFill>
                  <a:prstClr val="black"/>
                </a:solidFill>
                <a:effectLst/>
                <a:uLnTx/>
                <a:uFillTx/>
                <a:latin typeface="Calibri" panose="020F0502020204030204"/>
                <a:ea typeface="+mn-ea"/>
                <a:cs typeface="+mn-cs"/>
              </a:rPr>
              <a:t>, K. </a:t>
            </a:r>
            <a:r>
              <a:rPr kumimoji="0" lang="en-US" sz="1600" b="0" i="1" u="none" strike="noStrike" kern="1200" cap="none" spc="0" normalizeH="0" baseline="0" noProof="0" dirty="0" err="1">
                <a:ln>
                  <a:noFill/>
                </a:ln>
                <a:solidFill>
                  <a:prstClr val="black"/>
                </a:solidFill>
                <a:effectLst/>
                <a:uLnTx/>
                <a:uFillTx/>
                <a:latin typeface="Calibri" panose="020F0502020204030204"/>
                <a:ea typeface="+mn-ea"/>
                <a:cs typeface="+mn-cs"/>
              </a:rPr>
              <a:t>Shamsaei</a:t>
            </a:r>
            <a:r>
              <a:rPr kumimoji="0" lang="en-US" sz="1600" b="0" i="1" u="none" strike="noStrike" kern="1200" cap="none" spc="0" normalizeH="0" baseline="0" noProof="0" dirty="0">
                <a:ln>
                  <a:noFill/>
                </a:ln>
                <a:solidFill>
                  <a:prstClr val="black"/>
                </a:solidFill>
                <a:effectLst/>
                <a:uLnTx/>
                <a:uFillTx/>
                <a:latin typeface="Calibri" panose="020F0502020204030204"/>
                <a:ea typeface="+mn-ea"/>
                <a:cs typeface="+mn-cs"/>
              </a:rPr>
              <a:t>, M. </a:t>
            </a:r>
            <a:r>
              <a:rPr kumimoji="0" lang="en-US" sz="1600" b="0" i="1" u="none" strike="noStrike" kern="1200" cap="none" spc="0" normalizeH="0" baseline="0" noProof="0" dirty="0" err="1">
                <a:ln>
                  <a:noFill/>
                </a:ln>
                <a:solidFill>
                  <a:prstClr val="black"/>
                </a:solidFill>
                <a:effectLst/>
                <a:uLnTx/>
                <a:uFillTx/>
                <a:latin typeface="Calibri" panose="020F0502020204030204"/>
                <a:ea typeface="+mn-ea"/>
                <a:cs typeface="+mn-cs"/>
              </a:rPr>
              <a:t>Eghdami</a:t>
            </a:r>
            <a:r>
              <a:rPr kumimoji="0" lang="en-US" sz="1600" b="0" i="1" u="none" strike="noStrike" kern="1200" cap="none" spc="0" normalizeH="0" baseline="0" noProof="0" dirty="0">
                <a:ln>
                  <a:noFill/>
                </a:ln>
                <a:solidFill>
                  <a:prstClr val="black"/>
                </a:solidFill>
                <a:effectLst/>
                <a:uLnTx/>
                <a:uFillTx/>
                <a:latin typeface="Calibri" panose="020F0502020204030204"/>
                <a:ea typeface="+mn-ea"/>
                <a:cs typeface="+mn-cs"/>
              </a:rPr>
              <a:t>, K. </a:t>
            </a:r>
            <a:r>
              <a:rPr kumimoji="0" lang="en-US" sz="1600" b="0" i="1" u="none" strike="noStrike" kern="1200" cap="none" spc="0" normalizeH="0" baseline="0" noProof="0" dirty="0" err="1">
                <a:ln>
                  <a:noFill/>
                </a:ln>
                <a:solidFill>
                  <a:prstClr val="black"/>
                </a:solidFill>
                <a:effectLst/>
                <a:uLnTx/>
                <a:uFillTx/>
                <a:latin typeface="Calibri" panose="020F0502020204030204"/>
                <a:ea typeface="+mn-ea"/>
                <a:cs typeface="+mn-cs"/>
              </a:rPr>
              <a:t>Kosiba</a:t>
            </a:r>
            <a:r>
              <a:rPr kumimoji="0" lang="en-US" sz="1600" b="0" i="1" u="none" strike="noStrike" kern="1200" cap="none" spc="0" normalizeH="0" baseline="0" noProof="0" dirty="0">
                <a:ln>
                  <a:noFill/>
                </a:ln>
                <a:solidFill>
                  <a:prstClr val="black"/>
                </a:solidFill>
                <a:effectLst/>
                <a:uLnTx/>
                <a:uFillTx/>
                <a:latin typeface="Calibri" panose="020F0502020204030204"/>
                <a:ea typeface="+mn-ea"/>
                <a:cs typeface="+mn-cs"/>
              </a:rPr>
              <a:t>, J. Wurman, A. DeCastro, B. </a:t>
            </a:r>
            <a:r>
              <a:rPr kumimoji="0" lang="en-US" sz="1600" b="0" i="1" u="none" strike="noStrike" kern="1200" cap="none" spc="0" normalizeH="0" baseline="0" noProof="0" dirty="0" err="1">
                <a:ln>
                  <a:noFill/>
                </a:ln>
                <a:solidFill>
                  <a:prstClr val="black"/>
                </a:solidFill>
                <a:effectLst/>
                <a:uLnTx/>
                <a:uFillTx/>
                <a:latin typeface="Calibri" panose="020F0502020204030204"/>
                <a:ea typeface="+mn-ea"/>
                <a:cs typeface="+mn-cs"/>
              </a:rPr>
              <a:t>Kosovic</a:t>
            </a:r>
            <a:r>
              <a:rPr kumimoji="0" lang="en-US" sz="1600" b="0" i="1" u="none" strike="noStrike" kern="1200" cap="none" spc="0" normalizeH="0" baseline="0" noProof="0" dirty="0">
                <a:ln>
                  <a:noFill/>
                </a:ln>
                <a:solidFill>
                  <a:prstClr val="black"/>
                </a:solidFill>
                <a:effectLst/>
                <a:uLnTx/>
                <a:uFillTx/>
                <a:latin typeface="Calibri" panose="020F0502020204030204"/>
                <a:ea typeface="+mn-ea"/>
                <a:cs typeface="+mn-cs"/>
              </a:rPr>
              <a:t>, H. </a:t>
            </a:r>
            <a:r>
              <a:rPr kumimoji="0" lang="en-US" sz="1600" b="0" i="1" u="none" strike="noStrike" kern="1200" cap="none" spc="0" normalizeH="0" baseline="0" noProof="0" dirty="0" err="1">
                <a:ln>
                  <a:noFill/>
                </a:ln>
                <a:solidFill>
                  <a:prstClr val="black"/>
                </a:solidFill>
                <a:effectLst/>
                <a:uLnTx/>
                <a:uFillTx/>
                <a:latin typeface="Calibri" panose="020F0502020204030204"/>
                <a:ea typeface="+mn-ea"/>
                <a:cs typeface="+mn-cs"/>
              </a:rPr>
              <a:t>Ebrahimian</a:t>
            </a:r>
            <a:endParaRPr kumimoji="0" lang="en-US" sz="1600" b="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484947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CADF5B-ACC7-61BC-7828-F1B3EA035F54}"/>
              </a:ext>
            </a:extLst>
          </p:cNvPr>
          <p:cNvSpPr>
            <a:spLocks noGrp="1"/>
          </p:cNvSpPr>
          <p:nvPr>
            <p:ph type="title"/>
          </p:nvPr>
        </p:nvSpPr>
        <p:spPr>
          <a:xfrm>
            <a:off x="92470" y="123098"/>
            <a:ext cx="5393806" cy="830997"/>
          </a:xfrm>
        </p:spPr>
        <p:txBody>
          <a:bodyPr>
            <a:noAutofit/>
          </a:bodyPr>
          <a:lstStyle/>
          <a:p>
            <a:r>
              <a:rPr lang="en-US" sz="2800" b="1" dirty="0"/>
              <a:t>High-resolution mesoscale modeling challenge: “gray zone” turbulence</a:t>
            </a:r>
          </a:p>
        </p:txBody>
      </p:sp>
      <p:sp>
        <p:nvSpPr>
          <p:cNvPr id="28" name="TextBox 27">
            <a:extLst>
              <a:ext uri="{FF2B5EF4-FFF2-40B4-BE49-F238E27FC236}">
                <a16:creationId xmlns:a16="http://schemas.microsoft.com/office/drawing/2014/main" id="{B52DC7CB-C67D-67D0-EB13-C4CF4DBC0F4F}"/>
              </a:ext>
            </a:extLst>
          </p:cNvPr>
          <p:cNvSpPr txBox="1"/>
          <p:nvPr/>
        </p:nvSpPr>
        <p:spPr>
          <a:xfrm>
            <a:off x="5555848" y="19294"/>
            <a:ext cx="6591489" cy="646331"/>
          </a:xfrm>
          <a:prstGeom prst="rect">
            <a:avLst/>
          </a:prstGeom>
          <a:solidFill>
            <a:schemeClr val="bg1"/>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Calibri" panose="020F0502020204030204"/>
                <a:ea typeface="+mn-ea"/>
                <a:cs typeface="+mn-cs"/>
              </a:rPr>
              <a:t>Two classic examples of BL circulations that generate sharp gradients, with varying characteristics depending on PBL scheme</a:t>
            </a:r>
          </a:p>
        </p:txBody>
      </p:sp>
      <p:grpSp>
        <p:nvGrpSpPr>
          <p:cNvPr id="11" name="Group 10">
            <a:extLst>
              <a:ext uri="{FF2B5EF4-FFF2-40B4-BE49-F238E27FC236}">
                <a16:creationId xmlns:a16="http://schemas.microsoft.com/office/drawing/2014/main" id="{051E847D-5CCA-6E49-9A23-7400F47FD484}"/>
              </a:ext>
            </a:extLst>
          </p:cNvPr>
          <p:cNvGrpSpPr>
            <a:grpSpLocks noChangeAspect="1"/>
          </p:cNvGrpSpPr>
          <p:nvPr/>
        </p:nvGrpSpPr>
        <p:grpSpPr>
          <a:xfrm>
            <a:off x="227285" y="1169314"/>
            <a:ext cx="4080030" cy="2194560"/>
            <a:chOff x="107032" y="1209816"/>
            <a:chExt cx="5270037" cy="2834640"/>
          </a:xfrm>
        </p:grpSpPr>
        <p:grpSp>
          <p:nvGrpSpPr>
            <p:cNvPr id="7" name="Group 6">
              <a:extLst>
                <a:ext uri="{FF2B5EF4-FFF2-40B4-BE49-F238E27FC236}">
                  <a16:creationId xmlns:a16="http://schemas.microsoft.com/office/drawing/2014/main" id="{37514BDE-ADB7-9DC9-05DC-0C7853325877}"/>
                </a:ext>
              </a:extLst>
            </p:cNvPr>
            <p:cNvGrpSpPr>
              <a:grpSpLocks noChangeAspect="1"/>
            </p:cNvGrpSpPr>
            <p:nvPr/>
          </p:nvGrpSpPr>
          <p:grpSpPr>
            <a:xfrm>
              <a:off x="107032" y="1209816"/>
              <a:ext cx="5270037" cy="2834640"/>
              <a:chOff x="298014" y="1389478"/>
              <a:chExt cx="5270037" cy="2834640"/>
            </a:xfrm>
          </p:grpSpPr>
          <p:pic>
            <p:nvPicPr>
              <p:cNvPr id="4" name="Picture 3">
                <a:extLst>
                  <a:ext uri="{FF2B5EF4-FFF2-40B4-BE49-F238E27FC236}">
                    <a16:creationId xmlns:a16="http://schemas.microsoft.com/office/drawing/2014/main" id="{D6725F72-E5BD-A3DB-E823-11C34800F275}"/>
                  </a:ext>
                </a:extLst>
              </p:cNvPr>
              <p:cNvPicPr>
                <a:picLocks noChangeAspect="1"/>
              </p:cNvPicPr>
              <p:nvPr/>
            </p:nvPicPr>
            <p:blipFill>
              <a:blip r:embed="rId2"/>
              <a:stretch>
                <a:fillRect/>
              </a:stretch>
            </p:blipFill>
            <p:spPr>
              <a:xfrm>
                <a:off x="298014" y="1389478"/>
                <a:ext cx="5270037" cy="2834640"/>
              </a:xfrm>
              <a:prstGeom prst="rect">
                <a:avLst/>
              </a:prstGeom>
              <a:noFill/>
              <a:ln w="38100">
                <a:solidFill>
                  <a:schemeClr val="tx2">
                    <a:lumMod val="50000"/>
                  </a:schemeClr>
                </a:solidFill>
              </a:ln>
            </p:spPr>
          </p:pic>
          <p:sp>
            <p:nvSpPr>
              <p:cNvPr id="5" name="TextBox 4">
                <a:extLst>
                  <a:ext uri="{FF2B5EF4-FFF2-40B4-BE49-F238E27FC236}">
                    <a16:creationId xmlns:a16="http://schemas.microsoft.com/office/drawing/2014/main" id="{87A4B727-38F5-6000-CCFB-B0DDBCD63CD1}"/>
                  </a:ext>
                </a:extLst>
              </p:cNvPr>
              <p:cNvSpPr txBox="1"/>
              <p:nvPr/>
            </p:nvSpPr>
            <p:spPr>
              <a:xfrm>
                <a:off x="4130896" y="3311850"/>
                <a:ext cx="1398602" cy="62224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0000"/>
                    </a:solidFill>
                    <a:effectLst/>
                    <a:uLnTx/>
                    <a:uFillTx/>
                    <a:latin typeface="Calibri" panose="020F0502020204030204"/>
                    <a:ea typeface="+mn-ea"/>
                    <a:cs typeface="+mn-cs"/>
                  </a:rPr>
                  <a:t>Chow et al.</a:t>
                </a:r>
                <a:br>
                  <a:rPr kumimoji="0" lang="en-US" sz="1200" b="0" i="0" u="none" strike="noStrike" kern="1200" cap="none" spc="0" normalizeH="0" baseline="0" noProof="0" dirty="0">
                    <a:ln>
                      <a:noFill/>
                    </a:ln>
                    <a:solidFill>
                      <a:srgbClr val="FF0000"/>
                    </a:solidFill>
                    <a:effectLst/>
                    <a:uLnTx/>
                    <a:uFillTx/>
                    <a:latin typeface="Calibri" panose="020F0502020204030204"/>
                    <a:ea typeface="+mn-ea"/>
                    <a:cs typeface="+mn-cs"/>
                  </a:rPr>
                </a:br>
                <a:r>
                  <a:rPr kumimoji="0" lang="en-US" sz="1200" b="0" i="0" u="none" strike="noStrike" kern="1200" cap="none" spc="0" normalizeH="0" baseline="0" noProof="0" dirty="0">
                    <a:ln>
                      <a:noFill/>
                    </a:ln>
                    <a:solidFill>
                      <a:srgbClr val="FF0000"/>
                    </a:solidFill>
                    <a:effectLst/>
                    <a:uLnTx/>
                    <a:uFillTx/>
                    <a:latin typeface="Calibri" panose="020F0502020204030204"/>
                    <a:ea typeface="+mn-ea"/>
                    <a:cs typeface="+mn-cs"/>
                  </a:rPr>
                  <a:t>(2019)</a:t>
                </a:r>
              </a:p>
            </p:txBody>
          </p:sp>
          <p:sp>
            <p:nvSpPr>
              <p:cNvPr id="6" name="TextBox 5">
                <a:extLst>
                  <a:ext uri="{FF2B5EF4-FFF2-40B4-BE49-F238E27FC236}">
                    <a16:creationId xmlns:a16="http://schemas.microsoft.com/office/drawing/2014/main" id="{F138599A-FF18-10CE-2F06-D668AFE8241B}"/>
                  </a:ext>
                </a:extLst>
              </p:cNvPr>
              <p:cNvSpPr txBox="1"/>
              <p:nvPr/>
            </p:nvSpPr>
            <p:spPr>
              <a:xfrm>
                <a:off x="298014" y="2973707"/>
                <a:ext cx="1398604" cy="11200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200" b="0" i="1" u="none" strike="noStrike" kern="1200" cap="none" spc="0" normalizeH="0" baseline="0" noProof="0" dirty="0">
                    <a:ln>
                      <a:noFill/>
                    </a:ln>
                    <a:solidFill>
                      <a:srgbClr val="FF0000"/>
                    </a:solidFill>
                    <a:effectLst/>
                    <a:uLnTx/>
                    <a:uFillTx/>
                    <a:latin typeface="Calibri" panose="020F0502020204030204"/>
                    <a:ea typeface="+mn-ea"/>
                    <a:cs typeface="+mn-cs"/>
                  </a:rPr>
                  <a:t>Δ</a:t>
                </a:r>
                <a:r>
                  <a:rPr kumimoji="0" lang="en-US" sz="1200" b="0" i="1"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1200" b="0" i="0" u="none" strike="noStrike" kern="1200" cap="none" spc="0" normalizeH="0" baseline="0" noProof="0" dirty="0">
                    <a:ln>
                      <a:noFill/>
                    </a:ln>
                    <a:solidFill>
                      <a:srgbClr val="FF0000"/>
                    </a:solidFill>
                    <a:effectLst/>
                    <a:uLnTx/>
                    <a:uFillTx/>
                    <a:latin typeface="Calibri" panose="020F0502020204030204"/>
                    <a:ea typeface="+mn-ea"/>
                    <a:cs typeface="+mn-cs"/>
                    <a:sym typeface="Wingdings" panose="05000000000000000000" pitchFamily="2" charset="2"/>
                  </a:rPr>
                  <a:t> </a:t>
                </a:r>
                <a:r>
                  <a:rPr kumimoji="0" lang="en-US" sz="1200" b="0" i="0" u="none" strike="noStrike" kern="1200" cap="none" spc="0" normalizeH="0" baseline="0" noProof="0" dirty="0" err="1">
                    <a:ln>
                      <a:noFill/>
                    </a:ln>
                    <a:solidFill>
                      <a:srgbClr val="FF0000"/>
                    </a:solidFill>
                    <a:effectLst/>
                    <a:uLnTx/>
                    <a:uFillTx/>
                    <a:latin typeface="Calibri" panose="020F0502020204030204"/>
                    <a:ea typeface="+mn-ea"/>
                    <a:cs typeface="+mn-cs"/>
                    <a:sym typeface="Wingdings" panose="05000000000000000000" pitchFamily="2" charset="2"/>
                  </a:rPr>
                  <a:t>horiz</a:t>
                </a:r>
                <a:r>
                  <a:rPr kumimoji="0" lang="en-US" sz="1200" b="0" i="0" u="none" strike="noStrike" kern="1200" cap="none" spc="0" normalizeH="0" baseline="0" noProof="0" dirty="0">
                    <a:ln>
                      <a:noFill/>
                    </a:ln>
                    <a:solidFill>
                      <a:srgbClr val="FF0000"/>
                    </a:solidFill>
                    <a:effectLst/>
                    <a:uLnTx/>
                    <a:uFillTx/>
                    <a:latin typeface="Calibri" panose="020F0502020204030204"/>
                    <a:ea typeface="+mn-ea"/>
                    <a:cs typeface="+mn-cs"/>
                    <a:sym typeface="Wingdings" panose="05000000000000000000" pitchFamily="2" charset="2"/>
                  </a:rPr>
                  <a:t>. grid spacing</a:t>
                </a:r>
                <a:endParaRPr kumimoji="0" lang="en-US" sz="1200" b="0" i="1" u="none" strike="noStrike" kern="1200" cap="none" spc="0" normalizeH="0" baseline="0" noProof="0" dirty="0">
                  <a:ln>
                    <a:noFill/>
                  </a:ln>
                  <a:solidFill>
                    <a:srgbClr val="FF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srgbClr val="FF0000"/>
                    </a:solidFill>
                    <a:effectLst/>
                    <a:uLnTx/>
                    <a:uFillTx/>
                    <a:latin typeface="Calibri" panose="020F0502020204030204"/>
                    <a:ea typeface="+mn-ea"/>
                    <a:cs typeface="+mn-cs"/>
                  </a:rPr>
                  <a:t>L </a:t>
                </a:r>
                <a:r>
                  <a:rPr kumimoji="0" lang="en-US" sz="1200" b="0" i="0" u="none" strike="noStrike" kern="1200" cap="none" spc="0" normalizeH="0" baseline="0" noProof="0" dirty="0">
                    <a:ln>
                      <a:noFill/>
                    </a:ln>
                    <a:solidFill>
                      <a:srgbClr val="FF0000"/>
                    </a:solidFill>
                    <a:effectLst/>
                    <a:uLnTx/>
                    <a:uFillTx/>
                    <a:latin typeface="Calibri" panose="020F0502020204030204"/>
                    <a:ea typeface="+mn-ea"/>
                    <a:cs typeface="+mn-cs"/>
                    <a:sym typeface="Wingdings" panose="05000000000000000000" pitchFamily="2" charset="2"/>
                  </a:rPr>
                  <a:t> eddy</a:t>
                </a:r>
                <a:br>
                  <a:rPr kumimoji="0" lang="en-US" sz="1200" b="0" i="0" u="none" strike="noStrike" kern="1200" cap="none" spc="0" normalizeH="0" baseline="0" noProof="0" dirty="0">
                    <a:ln>
                      <a:noFill/>
                    </a:ln>
                    <a:solidFill>
                      <a:srgbClr val="FF0000"/>
                    </a:solidFill>
                    <a:effectLst/>
                    <a:uLnTx/>
                    <a:uFillTx/>
                    <a:latin typeface="Calibri" panose="020F0502020204030204"/>
                    <a:ea typeface="+mn-ea"/>
                    <a:cs typeface="+mn-cs"/>
                    <a:sym typeface="Wingdings" panose="05000000000000000000" pitchFamily="2" charset="2"/>
                  </a:rPr>
                </a:br>
                <a:r>
                  <a:rPr kumimoji="0" lang="en-US" sz="1200" b="0" i="0" u="none" strike="noStrike" kern="1200" cap="none" spc="0" normalizeH="0" baseline="0" noProof="0" dirty="0">
                    <a:ln>
                      <a:noFill/>
                    </a:ln>
                    <a:solidFill>
                      <a:srgbClr val="FF0000"/>
                    </a:solidFill>
                    <a:effectLst/>
                    <a:uLnTx/>
                    <a:uFillTx/>
                    <a:latin typeface="Calibri" panose="020F0502020204030204"/>
                    <a:ea typeface="+mn-ea"/>
                    <a:cs typeface="+mn-cs"/>
                    <a:sym typeface="Wingdings" panose="05000000000000000000" pitchFamily="2" charset="2"/>
                  </a:rPr>
                  <a:t>length scale</a:t>
                </a:r>
                <a:endParaRPr kumimoji="0" lang="en-US" sz="1200" b="0" i="1" u="none" strike="noStrike" kern="1200" cap="none" spc="0" normalizeH="0" baseline="0" noProof="0" dirty="0">
                  <a:ln>
                    <a:noFill/>
                  </a:ln>
                  <a:solidFill>
                    <a:srgbClr val="FF0000"/>
                  </a:solidFill>
                  <a:effectLst/>
                  <a:uLnTx/>
                  <a:uFillTx/>
                  <a:latin typeface="Calibri" panose="020F0502020204030204"/>
                  <a:ea typeface="+mn-ea"/>
                  <a:cs typeface="+mn-cs"/>
                </a:endParaRPr>
              </a:p>
            </p:txBody>
          </p:sp>
        </p:grpSp>
        <p:sp>
          <p:nvSpPr>
            <p:cNvPr id="8" name="TextBox 7">
              <a:extLst>
                <a:ext uri="{FF2B5EF4-FFF2-40B4-BE49-F238E27FC236}">
                  <a16:creationId xmlns:a16="http://schemas.microsoft.com/office/drawing/2014/main" id="{2A2ADD22-0F85-F07E-E042-AAFEF66DB9BF}"/>
                </a:ext>
              </a:extLst>
            </p:cNvPr>
            <p:cNvSpPr txBox="1"/>
            <p:nvPr/>
          </p:nvSpPr>
          <p:spPr>
            <a:xfrm>
              <a:off x="1380110" y="2691127"/>
              <a:ext cx="2560320" cy="1325880"/>
            </a:xfrm>
            <a:prstGeom prst="rect">
              <a:avLst/>
            </a:prstGeom>
            <a:noFill/>
            <a:ln w="31750">
              <a:solidFill>
                <a:schemeClr val="accent1"/>
              </a:solidFill>
              <a:prstDash val="sysDash"/>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24" name="Group 23">
            <a:extLst>
              <a:ext uri="{FF2B5EF4-FFF2-40B4-BE49-F238E27FC236}">
                <a16:creationId xmlns:a16="http://schemas.microsoft.com/office/drawing/2014/main" id="{812EED58-11B5-1D73-39C9-7DD097AC542E}"/>
              </a:ext>
            </a:extLst>
          </p:cNvPr>
          <p:cNvGrpSpPr/>
          <p:nvPr/>
        </p:nvGrpSpPr>
        <p:grpSpPr>
          <a:xfrm>
            <a:off x="5351928" y="694753"/>
            <a:ext cx="6795410" cy="3126321"/>
            <a:chOff x="5351928" y="1070938"/>
            <a:chExt cx="6795410" cy="3126321"/>
          </a:xfrm>
        </p:grpSpPr>
        <p:grpSp>
          <p:nvGrpSpPr>
            <p:cNvPr id="23" name="Group 22">
              <a:extLst>
                <a:ext uri="{FF2B5EF4-FFF2-40B4-BE49-F238E27FC236}">
                  <a16:creationId xmlns:a16="http://schemas.microsoft.com/office/drawing/2014/main" id="{22533439-9D29-29A8-9234-D15EAA4C4789}"/>
                </a:ext>
              </a:extLst>
            </p:cNvPr>
            <p:cNvGrpSpPr/>
            <p:nvPr/>
          </p:nvGrpSpPr>
          <p:grpSpPr>
            <a:xfrm>
              <a:off x="5351928" y="1070938"/>
              <a:ext cx="6795410" cy="3126321"/>
              <a:chOff x="5351928" y="1070938"/>
              <a:chExt cx="6795410" cy="3126321"/>
            </a:xfrm>
          </p:grpSpPr>
          <p:grpSp>
            <p:nvGrpSpPr>
              <p:cNvPr id="22" name="Group 21">
                <a:extLst>
                  <a:ext uri="{FF2B5EF4-FFF2-40B4-BE49-F238E27FC236}">
                    <a16:creationId xmlns:a16="http://schemas.microsoft.com/office/drawing/2014/main" id="{B100286C-AC2A-85BA-A96F-506952DC934D}"/>
                  </a:ext>
                </a:extLst>
              </p:cNvPr>
              <p:cNvGrpSpPr/>
              <p:nvPr/>
            </p:nvGrpSpPr>
            <p:grpSpPr>
              <a:xfrm>
                <a:off x="5393806" y="1070938"/>
                <a:ext cx="6753532" cy="3126321"/>
                <a:chOff x="5393806" y="1070938"/>
                <a:chExt cx="6753532" cy="3126321"/>
              </a:xfrm>
            </p:grpSpPr>
            <p:pic>
              <p:nvPicPr>
                <p:cNvPr id="10" name="Picture 9">
                  <a:extLst>
                    <a:ext uri="{FF2B5EF4-FFF2-40B4-BE49-F238E27FC236}">
                      <a16:creationId xmlns:a16="http://schemas.microsoft.com/office/drawing/2014/main" id="{183E8F34-D0AE-1794-26B2-6C4F9A5A5411}"/>
                    </a:ext>
                  </a:extLst>
                </p:cNvPr>
                <p:cNvPicPr>
                  <a:picLocks noChangeAspect="1"/>
                </p:cNvPicPr>
                <p:nvPr/>
              </p:nvPicPr>
              <p:blipFill>
                <a:blip r:embed="rId3"/>
                <a:stretch>
                  <a:fillRect/>
                </a:stretch>
              </p:blipFill>
              <p:spPr>
                <a:xfrm>
                  <a:off x="5393806" y="1088299"/>
                  <a:ext cx="6753532" cy="3108960"/>
                </a:xfrm>
                <a:prstGeom prst="rect">
                  <a:avLst/>
                </a:prstGeom>
              </p:spPr>
            </p:pic>
            <p:sp>
              <p:nvSpPr>
                <p:cNvPr id="13" name="TextBox 12">
                  <a:extLst>
                    <a:ext uri="{FF2B5EF4-FFF2-40B4-BE49-F238E27FC236}">
                      <a16:creationId xmlns:a16="http://schemas.microsoft.com/office/drawing/2014/main" id="{15C70B4A-EDB3-ADF2-024E-D73F58E320D3}"/>
                    </a:ext>
                  </a:extLst>
                </p:cNvPr>
                <p:cNvSpPr txBox="1"/>
                <p:nvPr/>
              </p:nvSpPr>
              <p:spPr>
                <a:xfrm>
                  <a:off x="7483032" y="2740571"/>
                  <a:ext cx="677283" cy="640080"/>
                </a:xfrm>
                <a:prstGeom prst="rect">
                  <a:avLst/>
                </a:prstGeom>
                <a:noFill/>
                <a:ln w="31750">
                  <a:solidFill>
                    <a:srgbClr val="99FF66"/>
                  </a:solidFill>
                  <a:prstDash val="sysDash"/>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7" name="TextBox 16">
                  <a:extLst>
                    <a:ext uri="{FF2B5EF4-FFF2-40B4-BE49-F238E27FC236}">
                      <a16:creationId xmlns:a16="http://schemas.microsoft.com/office/drawing/2014/main" id="{11042609-FEF4-D327-C706-834FAD25380A}"/>
                    </a:ext>
                  </a:extLst>
                </p:cNvPr>
                <p:cNvSpPr txBox="1"/>
                <p:nvPr/>
              </p:nvSpPr>
              <p:spPr>
                <a:xfrm>
                  <a:off x="5393806" y="1070938"/>
                  <a:ext cx="3536062" cy="1443603"/>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18" name="TextBox 17">
                <a:extLst>
                  <a:ext uri="{FF2B5EF4-FFF2-40B4-BE49-F238E27FC236}">
                    <a16:creationId xmlns:a16="http://schemas.microsoft.com/office/drawing/2014/main" id="{9EF59133-61F2-E32E-F596-98F5A3A80520}"/>
                  </a:ext>
                </a:extLst>
              </p:cNvPr>
              <p:cNvSpPr txBox="1"/>
              <p:nvPr/>
            </p:nvSpPr>
            <p:spPr>
              <a:xfrm>
                <a:off x="5351928" y="1608073"/>
                <a:ext cx="3619818"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Mountain-valley circulation</a:t>
                </a:r>
              </a:p>
            </p:txBody>
          </p:sp>
        </p:grpSp>
        <p:sp>
          <p:nvSpPr>
            <p:cNvPr id="12" name="TextBox 11">
              <a:extLst>
                <a:ext uri="{FF2B5EF4-FFF2-40B4-BE49-F238E27FC236}">
                  <a16:creationId xmlns:a16="http://schemas.microsoft.com/office/drawing/2014/main" id="{C63FC703-51AF-9708-90C0-D5738642BC72}"/>
                </a:ext>
              </a:extLst>
            </p:cNvPr>
            <p:cNvSpPr txBox="1"/>
            <p:nvPr/>
          </p:nvSpPr>
          <p:spPr>
            <a:xfrm>
              <a:off x="5900842" y="3223814"/>
              <a:ext cx="914400" cy="640080"/>
            </a:xfrm>
            <a:prstGeom prst="rect">
              <a:avLst/>
            </a:prstGeom>
            <a:noFill/>
            <a:ln w="31750">
              <a:solidFill>
                <a:srgbClr val="99FF66"/>
              </a:solidFill>
              <a:prstDash val="sysDash"/>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35" name="Group 34">
            <a:extLst>
              <a:ext uri="{FF2B5EF4-FFF2-40B4-BE49-F238E27FC236}">
                <a16:creationId xmlns:a16="http://schemas.microsoft.com/office/drawing/2014/main" id="{670DA6FA-4AA8-7FBA-8CE1-B9E3F4556F1B}"/>
              </a:ext>
            </a:extLst>
          </p:cNvPr>
          <p:cNvGrpSpPr>
            <a:grpSpLocks noChangeAspect="1"/>
          </p:cNvGrpSpPr>
          <p:nvPr/>
        </p:nvGrpSpPr>
        <p:grpSpPr>
          <a:xfrm>
            <a:off x="80012" y="4090573"/>
            <a:ext cx="5475836" cy="2743200"/>
            <a:chOff x="-27735" y="3626393"/>
            <a:chExt cx="6481414" cy="3040009"/>
          </a:xfrm>
        </p:grpSpPr>
        <p:pic>
          <p:nvPicPr>
            <p:cNvPr id="20" name="Picture 19">
              <a:extLst>
                <a:ext uri="{FF2B5EF4-FFF2-40B4-BE49-F238E27FC236}">
                  <a16:creationId xmlns:a16="http://schemas.microsoft.com/office/drawing/2014/main" id="{C9EC7162-C01D-8EEC-5449-5A0ECB4CEC94}"/>
                </a:ext>
              </a:extLst>
            </p:cNvPr>
            <p:cNvPicPr>
              <a:picLocks noChangeAspect="1"/>
            </p:cNvPicPr>
            <p:nvPr/>
          </p:nvPicPr>
          <p:blipFill>
            <a:blip r:embed="rId4"/>
            <a:stretch>
              <a:fillRect/>
            </a:stretch>
          </p:blipFill>
          <p:spPr>
            <a:xfrm>
              <a:off x="44905" y="3740322"/>
              <a:ext cx="6408774" cy="2926080"/>
            </a:xfrm>
            <a:prstGeom prst="rect">
              <a:avLst/>
            </a:prstGeom>
          </p:spPr>
        </p:pic>
        <p:sp>
          <p:nvSpPr>
            <p:cNvPr id="25" name="TextBox 24">
              <a:extLst>
                <a:ext uri="{FF2B5EF4-FFF2-40B4-BE49-F238E27FC236}">
                  <a16:creationId xmlns:a16="http://schemas.microsoft.com/office/drawing/2014/main" id="{5EA87D32-A468-833E-7D04-253CD360C897}"/>
                </a:ext>
              </a:extLst>
            </p:cNvPr>
            <p:cNvSpPr txBox="1"/>
            <p:nvPr/>
          </p:nvSpPr>
          <p:spPr>
            <a:xfrm>
              <a:off x="83885" y="3626393"/>
              <a:ext cx="3536062" cy="1443603"/>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6" name="TextBox 25">
              <a:extLst>
                <a:ext uri="{FF2B5EF4-FFF2-40B4-BE49-F238E27FC236}">
                  <a16:creationId xmlns:a16="http://schemas.microsoft.com/office/drawing/2014/main" id="{5E6411B0-2BE4-6932-ABC3-1A73E6BFC15D}"/>
                </a:ext>
              </a:extLst>
            </p:cNvPr>
            <p:cNvSpPr txBox="1"/>
            <p:nvPr/>
          </p:nvSpPr>
          <p:spPr>
            <a:xfrm>
              <a:off x="-27735" y="4163528"/>
              <a:ext cx="3536062" cy="7162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Sea breeze front circulation (vertical cross-section view)</a:t>
              </a:r>
            </a:p>
          </p:txBody>
        </p:sp>
      </p:grpSp>
      <p:pic>
        <p:nvPicPr>
          <p:cNvPr id="37" name="Picture 36">
            <a:extLst>
              <a:ext uri="{FF2B5EF4-FFF2-40B4-BE49-F238E27FC236}">
                <a16:creationId xmlns:a16="http://schemas.microsoft.com/office/drawing/2014/main" id="{4A857CF1-28BA-6819-FAD4-09213A02E9C7}"/>
              </a:ext>
            </a:extLst>
          </p:cNvPr>
          <p:cNvPicPr>
            <a:picLocks noChangeAspect="1"/>
          </p:cNvPicPr>
          <p:nvPr/>
        </p:nvPicPr>
        <p:blipFill>
          <a:blip r:embed="rId5"/>
          <a:stretch>
            <a:fillRect/>
          </a:stretch>
        </p:blipFill>
        <p:spPr>
          <a:xfrm>
            <a:off x="6473788" y="4090573"/>
            <a:ext cx="5397789" cy="2743200"/>
          </a:xfrm>
          <a:prstGeom prst="rect">
            <a:avLst/>
          </a:prstGeom>
        </p:spPr>
      </p:pic>
      <p:sp>
        <p:nvSpPr>
          <p:cNvPr id="38" name="TextBox 37">
            <a:extLst>
              <a:ext uri="{FF2B5EF4-FFF2-40B4-BE49-F238E27FC236}">
                <a16:creationId xmlns:a16="http://schemas.microsoft.com/office/drawing/2014/main" id="{DF3D4AF2-E542-8862-C275-87179DE628BC}"/>
              </a:ext>
            </a:extLst>
          </p:cNvPr>
          <p:cNvSpPr txBox="1"/>
          <p:nvPr/>
        </p:nvSpPr>
        <p:spPr>
          <a:xfrm>
            <a:off x="6678592" y="4055851"/>
            <a:ext cx="2567596" cy="1302658"/>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9" name="TextBox 38">
            <a:extLst>
              <a:ext uri="{FF2B5EF4-FFF2-40B4-BE49-F238E27FC236}">
                <a16:creationId xmlns:a16="http://schemas.microsoft.com/office/drawing/2014/main" id="{CDC34EC8-D6CC-FD37-7A2B-2C3B0A480651}"/>
              </a:ext>
            </a:extLst>
          </p:cNvPr>
          <p:cNvSpPr txBox="1"/>
          <p:nvPr/>
        </p:nvSpPr>
        <p:spPr>
          <a:xfrm>
            <a:off x="6540614" y="4384014"/>
            <a:ext cx="2987449"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Sea breeze front circulation (top down view)</a:t>
            </a:r>
          </a:p>
        </p:txBody>
      </p:sp>
      <p:cxnSp>
        <p:nvCxnSpPr>
          <p:cNvPr id="41" name="Straight Connector 40">
            <a:extLst>
              <a:ext uri="{FF2B5EF4-FFF2-40B4-BE49-F238E27FC236}">
                <a16:creationId xmlns:a16="http://schemas.microsoft.com/office/drawing/2014/main" id="{058B916C-0C51-594B-A9A0-D35DAF047A4E}"/>
              </a:ext>
            </a:extLst>
          </p:cNvPr>
          <p:cNvCxnSpPr/>
          <p:nvPr/>
        </p:nvCxnSpPr>
        <p:spPr>
          <a:xfrm>
            <a:off x="5393806" y="3957466"/>
            <a:ext cx="6701738" cy="0"/>
          </a:xfrm>
          <a:prstGeom prst="line">
            <a:avLst/>
          </a:prstGeom>
          <a:ln w="3810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E124F310-D79D-1133-FED7-FA36AB07F63D}"/>
              </a:ext>
            </a:extLst>
          </p:cNvPr>
          <p:cNvSpPr txBox="1"/>
          <p:nvPr/>
        </p:nvSpPr>
        <p:spPr>
          <a:xfrm>
            <a:off x="35224" y="3537642"/>
            <a:ext cx="442348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prstClr val="black"/>
                </a:solidFill>
                <a:effectLst/>
                <a:uLnTx/>
                <a:uFillTx/>
                <a:latin typeface="Calibri" panose="020F0502020204030204"/>
                <a:ea typeface="+mn-ea"/>
                <a:cs typeface="+mn-cs"/>
              </a:rPr>
              <a:t>T. W. Juliano, B. </a:t>
            </a:r>
            <a:r>
              <a:rPr kumimoji="0" lang="en-US" sz="1600" b="0" i="1" u="none" strike="noStrike" kern="1200" cap="none" spc="0" normalizeH="0" baseline="0" noProof="0" dirty="0" err="1">
                <a:ln>
                  <a:noFill/>
                </a:ln>
                <a:solidFill>
                  <a:prstClr val="black"/>
                </a:solidFill>
                <a:effectLst/>
                <a:uLnTx/>
                <a:uFillTx/>
                <a:latin typeface="Calibri" panose="020F0502020204030204"/>
                <a:ea typeface="+mn-ea"/>
                <a:cs typeface="+mn-cs"/>
              </a:rPr>
              <a:t>Kosovic</a:t>
            </a:r>
            <a:r>
              <a:rPr kumimoji="0" lang="en-US" sz="1600" b="0" i="1" u="none" strike="noStrike" kern="1200" cap="none" spc="0" normalizeH="0" baseline="0" noProof="0" dirty="0">
                <a:ln>
                  <a:noFill/>
                </a:ln>
                <a:solidFill>
                  <a:prstClr val="black"/>
                </a:solidFill>
                <a:effectLst/>
                <a:uLnTx/>
                <a:uFillTx/>
                <a:latin typeface="Calibri" panose="020F0502020204030204"/>
                <a:ea typeface="+mn-ea"/>
                <a:cs typeface="+mn-cs"/>
              </a:rPr>
              <a:t>, P. A. Jimenez, M. </a:t>
            </a:r>
            <a:r>
              <a:rPr kumimoji="0" lang="en-US" sz="1600" b="0" i="1" u="none" strike="noStrike" kern="1200" cap="none" spc="0" normalizeH="0" baseline="0" noProof="0" dirty="0" err="1">
                <a:ln>
                  <a:noFill/>
                </a:ln>
                <a:solidFill>
                  <a:prstClr val="black"/>
                </a:solidFill>
                <a:effectLst/>
                <a:uLnTx/>
                <a:uFillTx/>
                <a:latin typeface="Calibri" panose="020F0502020204030204"/>
                <a:ea typeface="+mn-ea"/>
                <a:cs typeface="+mn-cs"/>
              </a:rPr>
              <a:t>Eghdami</a:t>
            </a:r>
            <a:r>
              <a:rPr kumimoji="0" lang="en-US" sz="1600" b="0" i="1" u="none" strike="noStrike" kern="1200" cap="none" spc="0" normalizeH="0" baseline="0" noProof="0" dirty="0">
                <a:ln>
                  <a:noFill/>
                </a:ln>
                <a:solidFill>
                  <a:prstClr val="black"/>
                </a:solidFill>
                <a:effectLst/>
                <a:uLnTx/>
                <a:uFillTx/>
                <a:latin typeface="Calibri" panose="020F0502020204030204"/>
                <a:ea typeface="+mn-ea"/>
                <a:cs typeface="+mn-cs"/>
              </a:rPr>
              <a:t>, S. E. Haupt, A. </a:t>
            </a:r>
            <a:r>
              <a:rPr kumimoji="0" lang="en-US" sz="1600" b="0" i="1" u="none" strike="noStrike" kern="1200" cap="none" spc="0" normalizeH="0" baseline="0" noProof="0" dirty="0" err="1">
                <a:ln>
                  <a:noFill/>
                </a:ln>
                <a:solidFill>
                  <a:prstClr val="black"/>
                </a:solidFill>
                <a:effectLst/>
                <a:uLnTx/>
                <a:uFillTx/>
                <a:latin typeface="Calibri" panose="020F0502020204030204"/>
                <a:ea typeface="+mn-ea"/>
                <a:cs typeface="+mn-cs"/>
              </a:rPr>
              <a:t>Martilli</a:t>
            </a:r>
            <a:endParaRPr kumimoji="0" lang="en-US" sz="1600" b="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173404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09DB2A-238F-4BC4-3B92-5CA9017E7B2B}"/>
              </a:ext>
            </a:extLst>
          </p:cNvPr>
          <p:cNvSpPr>
            <a:spLocks noGrp="1"/>
          </p:cNvSpPr>
          <p:nvPr>
            <p:ph type="title"/>
          </p:nvPr>
        </p:nvSpPr>
        <p:spPr>
          <a:xfrm>
            <a:off x="0" y="0"/>
            <a:ext cx="12192000" cy="925551"/>
          </a:xfrm>
          <a:solidFill>
            <a:schemeClr val="bg1">
              <a:lumMod val="75000"/>
            </a:schemeClr>
          </a:solidFill>
          <a:ln>
            <a:noFill/>
          </a:ln>
        </p:spPr>
        <p:txBody>
          <a:bodyPr>
            <a:noAutofit/>
          </a:bodyPr>
          <a:lstStyle/>
          <a:p>
            <a:pPr algn="ctr"/>
            <a:r>
              <a:rPr lang="en-US" sz="2800" b="1" dirty="0"/>
              <a:t>Model validation and development, especially in challenging environment where our numerical models often struggle, can be enhanced by TEMPO retrievals</a:t>
            </a:r>
          </a:p>
        </p:txBody>
      </p:sp>
      <p:sp>
        <p:nvSpPr>
          <p:cNvPr id="4" name="TextBox 3">
            <a:extLst>
              <a:ext uri="{FF2B5EF4-FFF2-40B4-BE49-F238E27FC236}">
                <a16:creationId xmlns:a16="http://schemas.microsoft.com/office/drawing/2014/main" id="{FD7C5E46-A110-DED5-BCAB-51A14C943A75}"/>
              </a:ext>
            </a:extLst>
          </p:cNvPr>
          <p:cNvSpPr txBox="1"/>
          <p:nvPr/>
        </p:nvSpPr>
        <p:spPr>
          <a:xfrm>
            <a:off x="0" y="1293374"/>
            <a:ext cx="12192000" cy="2579039"/>
          </a:xfrm>
          <a:prstGeom prst="rect">
            <a:avLst/>
          </a:prstGeom>
          <a:solidFill>
            <a:schemeClr val="accent1"/>
          </a:solid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white"/>
                </a:solidFill>
                <a:effectLst/>
                <a:uLnTx/>
                <a:uFillTx/>
                <a:latin typeface="Calibri" panose="020F0502020204030204"/>
                <a:ea typeface="+mn-ea"/>
                <a:cs typeface="+mn-cs"/>
              </a:rPr>
              <a:t>Such rich DOW measurements are typically unavailable for wildfires (also no information about chemistry). Given that we are becoming more reliant on numerical simulations for predicting wildfire behavior (including smoke production, transport, and dispersion), we need to better understand the capabilities and limitations of current coupled fire-atmosphere models. Thus, for wildfires, and especially those in the wildland-urban interface, TEMPO retrievals of smoke chemistry/aerosol will be important.</a:t>
            </a:r>
          </a:p>
        </p:txBody>
      </p:sp>
      <p:sp>
        <p:nvSpPr>
          <p:cNvPr id="5" name="TextBox 4">
            <a:extLst>
              <a:ext uri="{FF2B5EF4-FFF2-40B4-BE49-F238E27FC236}">
                <a16:creationId xmlns:a16="http://schemas.microsoft.com/office/drawing/2014/main" id="{323ACA15-ADA5-F8D4-57F5-3B711421254E}"/>
              </a:ext>
            </a:extLst>
          </p:cNvPr>
          <p:cNvSpPr txBox="1"/>
          <p:nvPr/>
        </p:nvSpPr>
        <p:spPr>
          <a:xfrm>
            <a:off x="0" y="4278961"/>
            <a:ext cx="12191999" cy="2579039"/>
          </a:xfrm>
          <a:prstGeom prst="rect">
            <a:avLst/>
          </a:prstGeom>
          <a:solidFill>
            <a:schemeClr val="accent1"/>
          </a:solid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white"/>
                </a:solidFill>
                <a:effectLst/>
                <a:uLnTx/>
                <a:uFillTx/>
                <a:latin typeface="Calibri" panose="020F0502020204030204"/>
                <a:ea typeface="+mn-ea"/>
                <a:cs typeface="+mn-cs"/>
              </a:rPr>
              <a:t>Parameterizations intended for high-resolution mesoscale modeling, such as those for PBL turbulence, require resolving sharp gradients. However, their development/improvement is often hindered by available measurements. TEMPO retrievals in complex urban and mountainous regions may be very useful to better inform current state-of-the-art model parameterizations, as well as highlight needs for future model developments.</a:t>
            </a:r>
          </a:p>
        </p:txBody>
      </p:sp>
    </p:spTree>
    <p:extLst>
      <p:ext uri="{BB962C8B-B14F-4D97-AF65-F5344CB8AC3E}">
        <p14:creationId xmlns:p14="http://schemas.microsoft.com/office/powerpoint/2010/main" val="178703523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TEMPO Wide ORR MRR">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TEMPO Wide ORR MRR" id="{3095EFA4-4A62-43F9-994D-2ED38E1FAE00}" vid="{3ACF80F2-EEEA-4067-AD42-EC1E0DEF085D}"/>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Default Theme">
  <a:themeElements>
    <a:clrScheme name="Custom 4">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100A06"/>
      </a:hlink>
      <a:folHlink>
        <a:srgbClr val="B2B2B2"/>
      </a:folHlink>
    </a:clrScheme>
    <a:fontScheme name="Default Design">
      <a:majorFont>
        <a:latin typeface="Helvetica"/>
        <a:ea typeface=""/>
        <a:cs typeface=""/>
      </a:majorFont>
      <a:minorFont>
        <a:latin typeface="Helvetic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Helvetica"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Helvetica"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esentation3" id="{2FD25F75-46D5-8A42-AEDB-1F7F00C492B2}" vid="{2E328289-0710-4A44-A63D-BA0E9309B1D5}"/>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3266</TotalTime>
  <Words>3463</Words>
  <Application>Microsoft Office PowerPoint</Application>
  <PresentationFormat>Widescreen</PresentationFormat>
  <Paragraphs>417</Paragraphs>
  <Slides>35</Slides>
  <Notes>11</Notes>
  <HiddenSlides>0</HiddenSlides>
  <MMClips>1</MMClips>
  <ScaleCrop>false</ScaleCrop>
  <HeadingPairs>
    <vt:vector size="6" baseType="variant">
      <vt:variant>
        <vt:lpstr>Fonts Used</vt:lpstr>
      </vt:variant>
      <vt:variant>
        <vt:i4>19</vt:i4>
      </vt:variant>
      <vt:variant>
        <vt:lpstr>Theme</vt:lpstr>
      </vt:variant>
      <vt:variant>
        <vt:i4>5</vt:i4>
      </vt:variant>
      <vt:variant>
        <vt:lpstr>Slide Titles</vt:lpstr>
      </vt:variant>
      <vt:variant>
        <vt:i4>35</vt:i4>
      </vt:variant>
    </vt:vector>
  </HeadingPairs>
  <TitlesOfParts>
    <vt:vector size="59" baseType="lpstr">
      <vt:lpstr>ＭＳ Ｐゴシック</vt:lpstr>
      <vt:lpstr>Adobe Heiti Std R</vt:lpstr>
      <vt:lpstr>Arial</vt:lpstr>
      <vt:lpstr>Arial Black</vt:lpstr>
      <vt:lpstr>Arial Narrow</vt:lpstr>
      <vt:lpstr>Arial Rounded</vt:lpstr>
      <vt:lpstr>Arial Rounded MT Bold</vt:lpstr>
      <vt:lpstr>Calibri</vt:lpstr>
      <vt:lpstr>Calibri Light</vt:lpstr>
      <vt:lpstr>Cambria Math</vt:lpstr>
      <vt:lpstr>Courier New</vt:lpstr>
      <vt:lpstr>等线</vt:lpstr>
      <vt:lpstr>等线</vt:lpstr>
      <vt:lpstr>Helvetica</vt:lpstr>
      <vt:lpstr>Helvetica Neue</vt:lpstr>
      <vt:lpstr>Symbol</vt:lpstr>
      <vt:lpstr>Times New Roman</vt:lpstr>
      <vt:lpstr>Wingdings</vt:lpstr>
      <vt:lpstr>ヒラギノ角ゴ Pro W3</vt:lpstr>
      <vt:lpstr>Office Theme</vt:lpstr>
      <vt:lpstr>1_TEMPO Wide ORR MRR</vt:lpstr>
      <vt:lpstr>1_Office Theme</vt:lpstr>
      <vt:lpstr>2_Office Theme</vt:lpstr>
      <vt:lpstr>1_Default Theme</vt:lpstr>
      <vt:lpstr>PowerPoint Presentation</vt:lpstr>
      <vt:lpstr>TEMPO Data Products  Baseline + SNWG 2020 NRT + SNWG 2022 NRT/Enhanced</vt:lpstr>
      <vt:lpstr>PowerPoint Presentation</vt:lpstr>
      <vt:lpstr>Observation-based insights of emission process dependence of soil NOx emission on temperature</vt:lpstr>
      <vt:lpstr>Improved simulation of soil NOx emission</vt:lpstr>
      <vt:lpstr>At regional scale, urban vs. rural</vt:lpstr>
      <vt:lpstr>Radar observations and turbulence-resolving simulations of the Marshall Fire show steep gradients in smoke due to flow dynamics</vt:lpstr>
      <vt:lpstr>High-resolution mesoscale modeling challenge: “gray zone” turbulence</vt:lpstr>
      <vt:lpstr>Model validation and development, especially in challenging environment where our numerical models often struggle, can be enhanced by TEMPO retrievals</vt:lpstr>
      <vt:lpstr>PowerPoint Presentation</vt:lpstr>
      <vt:lpstr>PowerPoint Presentation</vt:lpstr>
      <vt:lpstr>PowerPoint Presentation</vt:lpstr>
      <vt:lpstr>Resolution Enhancement  with Spatial Downscaling</vt:lpstr>
      <vt:lpstr>An Example: SNPP OMPS NO2</vt:lpstr>
      <vt:lpstr>Improved agreement with enhanced resolution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HPES ACES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Naeger, Aaron (MSFC-ST11)[UAH]</dc:creator>
  <cp:lastModifiedBy>rccohen</cp:lastModifiedBy>
  <cp:revision>220</cp:revision>
  <dcterms:created xsi:type="dcterms:W3CDTF">2020-05-12T18:08:23Z</dcterms:created>
  <dcterms:modified xsi:type="dcterms:W3CDTF">2023-05-02T14:50:07Z</dcterms:modified>
</cp:coreProperties>
</file>