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6858000" cx="12192000"/>
  <p:notesSz cx="6858000" cy="9144000"/>
  <p:embeddedFontLst>
    <p:embeddedFont>
      <p:font typeface="Lato"/>
      <p:regular r:id="rId37"/>
      <p:bold r:id="rId38"/>
      <p:italic r:id="rId39"/>
      <p:boldItalic r:id="rId40"/>
    </p:embeddedFont>
    <p:embeddedFont>
      <p:font typeface="Tahoma"/>
      <p:regular r:id="rId41"/>
      <p:bold r:id="rId42"/>
    </p:embeddedFont>
    <p:embeddedFont>
      <p:font typeface="Helvetica Neue"/>
      <p:regular r:id="rId43"/>
      <p:bold r:id="rId44"/>
      <p:italic r:id="rId45"/>
      <p:boldItalic r:id="rId46"/>
    </p:embeddedFont>
    <p:embeddedFont>
      <p:font typeface="Arial Black"/>
      <p:regular r:id="rId47"/>
    </p:embeddedFont>
    <p:embeddedFont>
      <p:font typeface="Gill Sans"/>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9qFIUpfvXqWjYrxiZwZP+SOoQ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4ED97D-D5E6-4CEB-B85E-7E34181E1AA6}">
  <a:tblStyle styleId="{064ED97D-D5E6-4CEB-B85E-7E34181E1AA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EE5BDC0-0DCA-4DFE-AF5B-47214A943688}"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F9FA"/>
          </a:solidFill>
        </a:fill>
      </a:tcStyle>
    </a:wholeTbl>
    <a:band1H>
      <a:tcTxStyle/>
      <a:tcStyle>
        <a:fill>
          <a:solidFill>
            <a:srgbClr val="E7F3F4"/>
          </a:solidFill>
        </a:fill>
      </a:tcStyle>
    </a:band1H>
    <a:band2H>
      <a:tcTxStyle/>
    </a:band2H>
    <a:band1V>
      <a:tcTxStyle/>
      <a:tcStyle>
        <a:fill>
          <a:solidFill>
            <a:srgbClr val="E7F3F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Tahoma-bold.fntdata"/><Relationship Id="rId41" Type="http://schemas.openxmlformats.org/officeDocument/2006/relationships/font" Target="fonts/Tahoma-regular.fntdata"/><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GillSans-regular.fntdata"/><Relationship Id="rId47" Type="http://schemas.openxmlformats.org/officeDocument/2006/relationships/font" Target="fonts/ArialBlack-regular.fntdata"/><Relationship Id="rId49" Type="http://schemas.openxmlformats.org/officeDocument/2006/relationships/font" Target="fonts/GillSans-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Lato-regular.fntdata"/><Relationship Id="rId36" Type="http://schemas.openxmlformats.org/officeDocument/2006/relationships/slide" Target="slides/slide29.xml"/><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Active sites in 2022 – site which has data in 2022. – 160 sites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Missing states includes MS, SC, 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21" name="Google Shape;52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4.jpg"/><Relationship Id="rId10"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8.jpg"/><Relationship Id="rId4" Type="http://schemas.openxmlformats.org/officeDocument/2006/relationships/image" Target="../media/image6.jpg"/><Relationship Id="rId9" Type="http://schemas.openxmlformats.org/officeDocument/2006/relationships/image" Target="../media/image10.png"/><Relationship Id="rId5" Type="http://schemas.openxmlformats.org/officeDocument/2006/relationships/image" Target="../media/image1.jpg"/><Relationship Id="rId6" Type="http://schemas.openxmlformats.org/officeDocument/2006/relationships/image" Target="../media/image24.jpg"/><Relationship Id="rId7" Type="http://schemas.openxmlformats.org/officeDocument/2006/relationships/image" Target="../media/image27.png"/><Relationship Id="rId8"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1" Type="http://schemas.openxmlformats.org/officeDocument/2006/relationships/image" Target="../media/image4.jpg"/><Relationship Id="rId10"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8.jpg"/><Relationship Id="rId4" Type="http://schemas.openxmlformats.org/officeDocument/2006/relationships/image" Target="../media/image6.jpg"/><Relationship Id="rId9" Type="http://schemas.openxmlformats.org/officeDocument/2006/relationships/image" Target="../media/image10.png"/><Relationship Id="rId5" Type="http://schemas.openxmlformats.org/officeDocument/2006/relationships/image" Target="../media/image1.jpg"/><Relationship Id="rId6" Type="http://schemas.openxmlformats.org/officeDocument/2006/relationships/image" Target="../media/image24.jpg"/><Relationship Id="rId7" Type="http://schemas.openxmlformats.org/officeDocument/2006/relationships/image" Target="../media/image27.png"/><Relationship Id="rId8"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bg>
      <p:bgPr>
        <a:gradFill>
          <a:gsLst>
            <a:gs pos="0">
              <a:schemeClr val="lt1"/>
            </a:gs>
            <a:gs pos="33000">
              <a:schemeClr val="lt1"/>
            </a:gs>
            <a:gs pos="52000">
              <a:srgbClr val="BBD6EE"/>
            </a:gs>
            <a:gs pos="100000">
              <a:srgbClr val="BBD6EE"/>
            </a:gs>
          </a:gsLst>
          <a:lin ang="10800000" scaled="0"/>
        </a:gradFill>
      </p:bgPr>
    </p:bg>
    <p:spTree>
      <p:nvGrpSpPr>
        <p:cNvPr id="15" name="Shape 15"/>
        <p:cNvGrpSpPr/>
        <p:nvPr/>
      </p:nvGrpSpPr>
      <p:grpSpPr>
        <a:xfrm>
          <a:off x="0" y="0"/>
          <a:ext cx="0" cy="0"/>
          <a:chOff x="0" y="0"/>
          <a:chExt cx="0" cy="0"/>
        </a:xfrm>
      </p:grpSpPr>
      <p:sp>
        <p:nvSpPr>
          <p:cNvPr id="16" name="Google Shape;16;p31"/>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17" name="Google Shape;17;p31"/>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18" name="Google Shape;18;p31"/>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19" name="Google Shape;19;p31"/>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pic>
        <p:nvPicPr>
          <p:cNvPr id="20" name="Google Shape;20;p31"/>
          <p:cNvPicPr preferRelativeResize="0"/>
          <p:nvPr/>
        </p:nvPicPr>
        <p:blipFill rotWithShape="1">
          <a:blip r:embed="rId2">
            <a:alphaModFix/>
          </a:blip>
          <a:srcRect b="0" l="8642" r="0" t="0"/>
          <a:stretch/>
        </p:blipFill>
        <p:spPr>
          <a:xfrm>
            <a:off x="31899" y="4238427"/>
            <a:ext cx="3564274" cy="2590800"/>
          </a:xfrm>
          <a:prstGeom prst="rect">
            <a:avLst/>
          </a:prstGeom>
          <a:noFill/>
          <a:ln>
            <a:noFill/>
          </a:ln>
        </p:spPr>
      </p:pic>
      <p:pic>
        <p:nvPicPr>
          <p:cNvPr id="21" name="Google Shape;21;p31"/>
          <p:cNvPicPr preferRelativeResize="0"/>
          <p:nvPr/>
        </p:nvPicPr>
        <p:blipFill rotWithShape="1">
          <a:blip r:embed="rId3">
            <a:alphaModFix/>
          </a:blip>
          <a:srcRect b="0" l="0" r="0" t="0"/>
          <a:stretch/>
        </p:blipFill>
        <p:spPr>
          <a:xfrm>
            <a:off x="2713802" y="32203"/>
            <a:ext cx="3255975" cy="2441982"/>
          </a:xfrm>
          <a:prstGeom prst="rect">
            <a:avLst/>
          </a:prstGeom>
          <a:noFill/>
          <a:ln>
            <a:noFill/>
          </a:ln>
        </p:spPr>
      </p:pic>
      <p:pic>
        <p:nvPicPr>
          <p:cNvPr id="22" name="Google Shape;22;p31"/>
          <p:cNvPicPr preferRelativeResize="0"/>
          <p:nvPr/>
        </p:nvPicPr>
        <p:blipFill rotWithShape="1">
          <a:blip r:embed="rId4">
            <a:alphaModFix/>
          </a:blip>
          <a:srcRect b="0" l="0" r="0" t="0"/>
          <a:stretch/>
        </p:blipFill>
        <p:spPr>
          <a:xfrm>
            <a:off x="3399680" y="4200486"/>
            <a:ext cx="3505537" cy="2629152"/>
          </a:xfrm>
          <a:prstGeom prst="rect">
            <a:avLst/>
          </a:prstGeom>
          <a:noFill/>
          <a:ln>
            <a:noFill/>
          </a:ln>
        </p:spPr>
      </p:pic>
      <p:pic>
        <p:nvPicPr>
          <p:cNvPr id="23" name="Google Shape;23;p31"/>
          <p:cNvPicPr preferRelativeResize="0"/>
          <p:nvPr/>
        </p:nvPicPr>
        <p:blipFill rotWithShape="1">
          <a:blip r:embed="rId5">
            <a:alphaModFix/>
          </a:blip>
          <a:srcRect b="0" l="0" r="0" t="0"/>
          <a:stretch/>
        </p:blipFill>
        <p:spPr>
          <a:xfrm>
            <a:off x="16715" y="237109"/>
            <a:ext cx="2571365" cy="3857048"/>
          </a:xfrm>
          <a:prstGeom prst="rect">
            <a:avLst/>
          </a:prstGeom>
          <a:noFill/>
          <a:ln>
            <a:noFill/>
          </a:ln>
        </p:spPr>
      </p:pic>
      <p:pic>
        <p:nvPicPr>
          <p:cNvPr descr="MAIA_title.png" id="24" name="Google Shape;24;p31"/>
          <p:cNvPicPr preferRelativeResize="0"/>
          <p:nvPr/>
        </p:nvPicPr>
        <p:blipFill rotWithShape="1">
          <a:blip r:embed="rId6">
            <a:alphaModFix/>
          </a:blip>
          <a:srcRect b="66732" l="67247" r="735" t="537"/>
          <a:stretch/>
        </p:blipFill>
        <p:spPr>
          <a:xfrm>
            <a:off x="4298653" y="2209420"/>
            <a:ext cx="2228743" cy="2255118"/>
          </a:xfrm>
          <a:prstGeom prst="rect">
            <a:avLst/>
          </a:prstGeom>
          <a:noFill/>
          <a:ln>
            <a:noFill/>
          </a:ln>
        </p:spPr>
      </p:pic>
      <p:pic>
        <p:nvPicPr>
          <p:cNvPr descr="Symbols of NASA | NASA" id="25" name="Google Shape;25;p31"/>
          <p:cNvPicPr preferRelativeResize="0"/>
          <p:nvPr/>
        </p:nvPicPr>
        <p:blipFill rotWithShape="1">
          <a:blip r:embed="rId7">
            <a:alphaModFix/>
          </a:blip>
          <a:srcRect b="6861" l="21198" r="21276" t="4979"/>
          <a:stretch/>
        </p:blipFill>
        <p:spPr>
          <a:xfrm>
            <a:off x="5800952" y="4671"/>
            <a:ext cx="1483877" cy="1137070"/>
          </a:xfrm>
          <a:prstGeom prst="rect">
            <a:avLst/>
          </a:prstGeom>
          <a:noFill/>
          <a:ln>
            <a:noFill/>
          </a:ln>
        </p:spPr>
      </p:pic>
      <p:sp>
        <p:nvSpPr>
          <p:cNvPr id="26" name="Google Shape;26;p31"/>
          <p:cNvSpPr txBox="1"/>
          <p:nvPr/>
        </p:nvSpPr>
        <p:spPr>
          <a:xfrm>
            <a:off x="466454" y="28362"/>
            <a:ext cx="490371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rgbClr val="08B810"/>
                </a:solidFill>
                <a:latin typeface="Helvetica Neue"/>
                <a:ea typeface="Helvetica Neue"/>
                <a:cs typeface="Helvetica Neue"/>
                <a:sym typeface="Helvetica Neue"/>
              </a:rPr>
              <a:t>Building the Pathway from TEMPO to GeoXO</a:t>
            </a:r>
            <a:endParaRPr b="0" i="0" sz="1800" u="none" cap="none" strike="noStrike">
              <a:solidFill>
                <a:srgbClr val="08B810"/>
              </a:solidFill>
              <a:latin typeface="Helvetica Neue"/>
              <a:ea typeface="Helvetica Neue"/>
              <a:cs typeface="Helvetica Neue"/>
              <a:sym typeface="Helvetica Neue"/>
            </a:endParaRPr>
          </a:p>
        </p:txBody>
      </p:sp>
      <p:sp>
        <p:nvSpPr>
          <p:cNvPr id="27" name="Google Shape;27;p31"/>
          <p:cNvSpPr txBox="1"/>
          <p:nvPr>
            <p:ph idx="1" type="body"/>
          </p:nvPr>
        </p:nvSpPr>
        <p:spPr>
          <a:xfrm>
            <a:off x="7215602" y="2566215"/>
            <a:ext cx="4098282" cy="912019"/>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1"/>
          <p:cNvSpPr txBox="1"/>
          <p:nvPr>
            <p:ph idx="2" type="body"/>
          </p:nvPr>
        </p:nvSpPr>
        <p:spPr>
          <a:xfrm>
            <a:off x="7517917" y="4135510"/>
            <a:ext cx="3606292" cy="6013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outdoor, sky, person&#10;&#10;Description automatically generated" id="29" name="Google Shape;29;p31"/>
          <p:cNvPicPr preferRelativeResize="0"/>
          <p:nvPr/>
        </p:nvPicPr>
        <p:blipFill rotWithShape="1">
          <a:blip r:embed="rId8">
            <a:alphaModFix/>
          </a:blip>
          <a:srcRect b="0" l="32161" r="0" t="0"/>
          <a:stretch/>
        </p:blipFill>
        <p:spPr>
          <a:xfrm>
            <a:off x="2361807" y="2613124"/>
            <a:ext cx="2087161" cy="2038278"/>
          </a:xfrm>
          <a:prstGeom prst="rect">
            <a:avLst/>
          </a:prstGeom>
          <a:noFill/>
          <a:ln>
            <a:noFill/>
          </a:ln>
        </p:spPr>
      </p:pic>
      <p:pic>
        <p:nvPicPr>
          <p:cNvPr descr="A close-up of a compass&#10;&#10;Description automatically generated with low confidence" id="30" name="Google Shape;30;p31"/>
          <p:cNvPicPr preferRelativeResize="0"/>
          <p:nvPr/>
        </p:nvPicPr>
        <p:blipFill rotWithShape="1">
          <a:blip r:embed="rId9">
            <a:alphaModFix/>
          </a:blip>
          <a:srcRect b="0" l="0" r="0" t="0"/>
          <a:stretch/>
        </p:blipFill>
        <p:spPr>
          <a:xfrm>
            <a:off x="6709835" y="1048901"/>
            <a:ext cx="1876041" cy="1449668"/>
          </a:xfrm>
          <a:prstGeom prst="rect">
            <a:avLst/>
          </a:prstGeom>
          <a:noFill/>
          <a:ln>
            <a:noFill/>
          </a:ln>
        </p:spPr>
      </p:pic>
      <p:pic>
        <p:nvPicPr>
          <p:cNvPr descr="A picture containing text, clipart&#10;&#10;Description automatically generated" id="31" name="Google Shape;31;p31"/>
          <p:cNvPicPr preferRelativeResize="0"/>
          <p:nvPr/>
        </p:nvPicPr>
        <p:blipFill rotWithShape="1">
          <a:blip r:embed="rId10">
            <a:alphaModFix/>
          </a:blip>
          <a:srcRect b="0" l="0" r="0" t="0"/>
          <a:stretch/>
        </p:blipFill>
        <p:spPr>
          <a:xfrm>
            <a:off x="8478692" y="1070698"/>
            <a:ext cx="1466057" cy="1398393"/>
          </a:xfrm>
          <a:prstGeom prst="rect">
            <a:avLst/>
          </a:prstGeom>
          <a:noFill/>
          <a:ln>
            <a:noFill/>
          </a:ln>
        </p:spPr>
      </p:pic>
      <p:pic>
        <p:nvPicPr>
          <p:cNvPr descr="Diagram, logo&#10;&#10;Description automatically generated" id="32" name="Google Shape;32;p31"/>
          <p:cNvPicPr preferRelativeResize="0"/>
          <p:nvPr/>
        </p:nvPicPr>
        <p:blipFill rotWithShape="1">
          <a:blip r:embed="rId11">
            <a:alphaModFix/>
          </a:blip>
          <a:srcRect b="0" l="0" r="0" t="0"/>
          <a:stretch/>
        </p:blipFill>
        <p:spPr>
          <a:xfrm>
            <a:off x="10139674" y="1216617"/>
            <a:ext cx="1100170" cy="1124948"/>
          </a:xfrm>
          <a:prstGeom prst="rect">
            <a:avLst/>
          </a:prstGeom>
          <a:noFill/>
          <a:ln>
            <a:noFill/>
          </a:ln>
        </p:spPr>
      </p:pic>
      <p:pic>
        <p:nvPicPr>
          <p:cNvPr descr="Logo, icon, company name&#10;&#10;Description automatically generated" id="33" name="Google Shape;33;p31"/>
          <p:cNvPicPr preferRelativeResize="0"/>
          <p:nvPr/>
        </p:nvPicPr>
        <p:blipFill rotWithShape="1">
          <a:blip r:embed="rId12">
            <a:alphaModFix/>
          </a:blip>
          <a:srcRect b="0" l="0" r="0" t="0"/>
          <a:stretch/>
        </p:blipFill>
        <p:spPr>
          <a:xfrm>
            <a:off x="11173723" y="85159"/>
            <a:ext cx="990633" cy="990633"/>
          </a:xfrm>
          <a:prstGeom prst="rect">
            <a:avLst/>
          </a:prstGeom>
          <a:noFill/>
          <a:ln>
            <a:noFill/>
          </a:ln>
        </p:spPr>
      </p:pic>
      <p:sp>
        <p:nvSpPr>
          <p:cNvPr id="34" name="Google Shape;34;p31"/>
          <p:cNvSpPr txBox="1"/>
          <p:nvPr/>
        </p:nvSpPr>
        <p:spPr>
          <a:xfrm>
            <a:off x="6929236" y="216344"/>
            <a:ext cx="4365597" cy="758797"/>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n-US" sz="2050" u="none" cap="none" strike="noStrike">
                <a:solidFill>
                  <a:srgbClr val="2E75B5"/>
                </a:solidFill>
                <a:latin typeface="Helvetica Neue"/>
                <a:ea typeface="Helvetica Neue"/>
                <a:cs typeface="Helvetica Neue"/>
                <a:sym typeface="Helvetica Neue"/>
              </a:rPr>
              <a:t>Joint Science Meeting for TEMPO, GeoXO ACX, &amp; TOLNet</a:t>
            </a:r>
            <a:endParaRPr b="0" i="0" sz="2050" u="none" cap="none" strike="noStrike">
              <a:solidFill>
                <a:srgbClr val="2E75B5"/>
              </a:solidFill>
              <a:latin typeface="Helvetica Neue"/>
              <a:ea typeface="Helvetica Neue"/>
              <a:cs typeface="Helvetica Neue"/>
              <a:sym typeface="Helvetica Neue"/>
            </a:endParaRPr>
          </a:p>
        </p:txBody>
      </p:sp>
      <p:pic>
        <p:nvPicPr>
          <p:cNvPr descr="Graphical user interface, website&#10;&#10;Description automatically generated" id="35" name="Google Shape;35;p31"/>
          <p:cNvPicPr preferRelativeResize="0"/>
          <p:nvPr/>
        </p:nvPicPr>
        <p:blipFill rotWithShape="1">
          <a:blip r:embed="rId13">
            <a:alphaModFix/>
          </a:blip>
          <a:srcRect b="0" l="0" r="0" t="0"/>
          <a:stretch/>
        </p:blipFill>
        <p:spPr>
          <a:xfrm>
            <a:off x="6709835" y="5948756"/>
            <a:ext cx="5486415" cy="9122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C9E9FF"/>
        </a:solidFill>
      </p:bgPr>
    </p:bg>
    <p:spTree>
      <p:nvGrpSpPr>
        <p:cNvPr id="92" name="Shape 92"/>
        <p:cNvGrpSpPr/>
        <p:nvPr/>
      </p:nvGrpSpPr>
      <p:grpSpPr>
        <a:xfrm>
          <a:off x="0" y="0"/>
          <a:ext cx="0" cy="0"/>
          <a:chOff x="0" y="0"/>
          <a:chExt cx="0" cy="0"/>
        </a:xfrm>
      </p:grpSpPr>
      <p:sp>
        <p:nvSpPr>
          <p:cNvPr id="93" name="Google Shape;93;p46"/>
          <p:cNvSpPr txBox="1"/>
          <p:nvPr>
            <p:ph type="ctrTitle"/>
          </p:nvPr>
        </p:nvSpPr>
        <p:spPr>
          <a:xfrm>
            <a:off x="914400" y="1790700"/>
            <a:ext cx="10363200" cy="114300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ctr">
              <a:spcBef>
                <a:spcPts val="0"/>
              </a:spcBef>
              <a:spcAft>
                <a:spcPts val="0"/>
              </a:spcAft>
              <a:buSzPts val="1400"/>
              <a:buNone/>
              <a:defRPr b="1" sz="3600">
                <a:solidFill>
                  <a:srgbClr val="003C64"/>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4" name="Google Shape;94;p46"/>
          <p:cNvSpPr txBox="1"/>
          <p:nvPr>
            <p:ph idx="1" type="subTitle"/>
          </p:nvPr>
        </p:nvSpPr>
        <p:spPr>
          <a:xfrm>
            <a:off x="1828800" y="3235570"/>
            <a:ext cx="8534400" cy="1752600"/>
          </a:xfrm>
          <a:prstGeom prst="rect">
            <a:avLst/>
          </a:prstGeom>
          <a:noFill/>
          <a:ln>
            <a:noFill/>
          </a:ln>
        </p:spPr>
        <p:txBody>
          <a:bodyPr anchorCtr="0" anchor="t" bIns="45700" lIns="91425" spcFirstLastPara="1" rIns="91425" wrap="square" tIns="45700">
            <a:noAutofit/>
          </a:bodyPr>
          <a:lstStyle>
            <a:lvl1pPr lvl="0" algn="ctr">
              <a:spcBef>
                <a:spcPts val="560"/>
              </a:spcBef>
              <a:spcAft>
                <a:spcPts val="0"/>
              </a:spcAft>
              <a:buClr>
                <a:srgbClr val="003C64"/>
              </a:buClr>
              <a:buSzPts val="2800"/>
              <a:buFont typeface="Arial"/>
              <a:buNone/>
              <a:defRPr>
                <a:solidFill>
                  <a:srgbClr val="003C64"/>
                </a:solidFill>
                <a:latin typeface="Arial"/>
                <a:ea typeface="Arial"/>
                <a:cs typeface="Arial"/>
                <a:sym typeface="Arial"/>
              </a:defRPr>
            </a:lvl1pPr>
            <a:lvl2pPr lvl="1" algn="l">
              <a:spcBef>
                <a:spcPts val="360"/>
              </a:spcBef>
              <a:spcAft>
                <a:spcPts val="0"/>
              </a:spcAft>
              <a:buClr>
                <a:srgbClr val="005187"/>
              </a:buClr>
              <a:buSzPts val="1800"/>
              <a:buChar char="–"/>
              <a:defRPr/>
            </a:lvl2pPr>
            <a:lvl3pPr lvl="2" algn="l">
              <a:spcBef>
                <a:spcPts val="360"/>
              </a:spcBef>
              <a:spcAft>
                <a:spcPts val="0"/>
              </a:spcAft>
              <a:buClr>
                <a:srgbClr val="005187"/>
              </a:buClr>
              <a:buSzPts val="1800"/>
              <a:buChar char="•"/>
              <a:defRPr/>
            </a:lvl3pPr>
            <a:lvl4pPr lvl="3" algn="l">
              <a:spcBef>
                <a:spcPts val="360"/>
              </a:spcBef>
              <a:spcAft>
                <a:spcPts val="0"/>
              </a:spcAft>
              <a:buClr>
                <a:srgbClr val="005187"/>
              </a:buClr>
              <a:buSzPts val="1800"/>
              <a:buChar char="–"/>
              <a:defRPr/>
            </a:lvl4pPr>
            <a:lvl5pPr lvl="4" algn="l">
              <a:spcBef>
                <a:spcPts val="360"/>
              </a:spcBef>
              <a:spcAft>
                <a:spcPts val="0"/>
              </a:spcAft>
              <a:buClr>
                <a:srgbClr val="005187"/>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95" name="Google Shape;95;p46"/>
          <p:cNvSpPr txBox="1"/>
          <p:nvPr>
            <p:ph idx="10" type="dt"/>
          </p:nvPr>
        </p:nvSpPr>
        <p:spPr>
          <a:xfrm>
            <a:off x="4826000" y="5412516"/>
            <a:ext cx="2540000" cy="26438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003C64"/>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46"/>
          <p:cNvSpPr/>
          <p:nvPr/>
        </p:nvSpPr>
        <p:spPr>
          <a:xfrm>
            <a:off x="0" y="0"/>
            <a:ext cx="12192000" cy="1042438"/>
          </a:xfrm>
          <a:prstGeom prst="rect">
            <a:avLst/>
          </a:prstGeom>
          <a:solidFill>
            <a:srgbClr val="003C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7" name="Google Shape;97;p46"/>
          <p:cNvSpPr/>
          <p:nvPr/>
        </p:nvSpPr>
        <p:spPr>
          <a:xfrm>
            <a:off x="0" y="97123"/>
            <a:ext cx="12192000" cy="848192"/>
          </a:xfrm>
          <a:prstGeom prst="rect">
            <a:avLst/>
          </a:prstGeom>
          <a:solidFill>
            <a:srgbClr val="00518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98" name="Google Shape;98;p46"/>
          <p:cNvCxnSpPr/>
          <p:nvPr/>
        </p:nvCxnSpPr>
        <p:spPr>
          <a:xfrm>
            <a:off x="0" y="97123"/>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cxnSp>
        <p:nvCxnSpPr>
          <p:cNvPr id="99" name="Google Shape;99;p46"/>
          <p:cNvCxnSpPr/>
          <p:nvPr/>
        </p:nvCxnSpPr>
        <p:spPr>
          <a:xfrm>
            <a:off x="0" y="945315"/>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pic>
        <p:nvPicPr>
          <p:cNvPr descr="Logo&#10;&#10;Description automatically generated" id="100" name="Google Shape;100;p46"/>
          <p:cNvPicPr preferRelativeResize="0"/>
          <p:nvPr/>
        </p:nvPicPr>
        <p:blipFill rotWithShape="1">
          <a:blip r:embed="rId2">
            <a:alphaModFix/>
          </a:blip>
          <a:srcRect b="0" l="0" r="0" t="0"/>
          <a:stretch/>
        </p:blipFill>
        <p:spPr>
          <a:xfrm>
            <a:off x="342564" y="189921"/>
            <a:ext cx="1656493" cy="662597"/>
          </a:xfrm>
          <a:prstGeom prst="rect">
            <a:avLst/>
          </a:prstGeom>
          <a:noFill/>
          <a:ln>
            <a:noFill/>
          </a:ln>
        </p:spPr>
      </p:pic>
      <p:sp>
        <p:nvSpPr>
          <p:cNvPr id="101" name="Google Shape;101;p46"/>
          <p:cNvSpPr/>
          <p:nvPr/>
        </p:nvSpPr>
        <p:spPr>
          <a:xfrm>
            <a:off x="0" y="6482316"/>
            <a:ext cx="12192000" cy="375684"/>
          </a:xfrm>
          <a:prstGeom prst="rect">
            <a:avLst/>
          </a:prstGeom>
          <a:solidFill>
            <a:srgbClr val="003C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2" name="Google Shape;102;p46"/>
          <p:cNvSpPr/>
          <p:nvPr/>
        </p:nvSpPr>
        <p:spPr>
          <a:xfrm>
            <a:off x="0" y="6530608"/>
            <a:ext cx="12192000" cy="264384"/>
          </a:xfrm>
          <a:prstGeom prst="rect">
            <a:avLst/>
          </a:prstGeom>
          <a:solidFill>
            <a:srgbClr val="00518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3" name="Google Shape;103;p46"/>
          <p:cNvSpPr txBox="1"/>
          <p:nvPr>
            <p:ph idx="12" type="sldNum"/>
          </p:nvPr>
        </p:nvSpPr>
        <p:spPr>
          <a:xfrm>
            <a:off x="9441271" y="6523520"/>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4" name="Google Shape;104;p46"/>
          <p:cNvSpPr txBox="1"/>
          <p:nvPr/>
        </p:nvSpPr>
        <p:spPr>
          <a:xfrm>
            <a:off x="3556000" y="6434200"/>
            <a:ext cx="5080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D8D8D8"/>
              </a:buClr>
              <a:buSzPts val="1100"/>
              <a:buFont typeface="Arial"/>
              <a:buNone/>
            </a:pPr>
            <a:r>
              <a:rPr b="0" i="0" lang="en-US" sz="1100" u="none" cap="none" strike="noStrike">
                <a:solidFill>
                  <a:srgbClr val="D8D8D8"/>
                </a:solidFill>
                <a:latin typeface="Arial"/>
                <a:ea typeface="Arial"/>
                <a:cs typeface="Arial"/>
                <a:sym typeface="Arial"/>
              </a:rPr>
              <a:t>Office of Research and Development</a:t>
            </a:r>
            <a:endParaRPr/>
          </a:p>
        </p:txBody>
      </p:sp>
      <p:cxnSp>
        <p:nvCxnSpPr>
          <p:cNvPr id="105" name="Google Shape;105;p46"/>
          <p:cNvCxnSpPr/>
          <p:nvPr/>
        </p:nvCxnSpPr>
        <p:spPr>
          <a:xfrm>
            <a:off x="0" y="654041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cxnSp>
        <p:nvCxnSpPr>
          <p:cNvPr id="106" name="Google Shape;106;p46"/>
          <p:cNvCxnSpPr/>
          <p:nvPr/>
        </p:nvCxnSpPr>
        <p:spPr>
          <a:xfrm>
            <a:off x="0" y="679697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rgbClr val="C9E9FF"/>
        </a:solidFill>
      </p:bgPr>
    </p:bg>
    <p:spTree>
      <p:nvGrpSpPr>
        <p:cNvPr id="107" name="Shape 107"/>
        <p:cNvGrpSpPr/>
        <p:nvPr/>
      </p:nvGrpSpPr>
      <p:grpSpPr>
        <a:xfrm>
          <a:off x="0" y="0"/>
          <a:ext cx="0" cy="0"/>
          <a:chOff x="0" y="0"/>
          <a:chExt cx="0" cy="0"/>
        </a:xfrm>
      </p:grpSpPr>
      <p:sp>
        <p:nvSpPr>
          <p:cNvPr id="108" name="Google Shape;108;p47"/>
          <p:cNvSpPr txBox="1"/>
          <p:nvPr>
            <p:ph type="ctrTitle"/>
          </p:nvPr>
        </p:nvSpPr>
        <p:spPr>
          <a:xfrm>
            <a:off x="2125019" y="1359024"/>
            <a:ext cx="10031124" cy="114300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l">
              <a:spcBef>
                <a:spcPts val="0"/>
              </a:spcBef>
              <a:spcAft>
                <a:spcPts val="0"/>
              </a:spcAft>
              <a:buSzPts val="1400"/>
              <a:buNone/>
              <a:defRPr b="1" sz="3600">
                <a:solidFill>
                  <a:srgbClr val="003C64"/>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 name="Google Shape;109;p47"/>
          <p:cNvSpPr txBox="1"/>
          <p:nvPr>
            <p:ph idx="1" type="subTitle"/>
          </p:nvPr>
        </p:nvSpPr>
        <p:spPr>
          <a:xfrm>
            <a:off x="2125018" y="2516201"/>
            <a:ext cx="10031125" cy="709957"/>
          </a:xfrm>
          <a:prstGeom prst="rect">
            <a:avLst/>
          </a:prstGeom>
          <a:noFill/>
          <a:ln>
            <a:noFill/>
          </a:ln>
        </p:spPr>
        <p:txBody>
          <a:bodyPr anchorCtr="0" anchor="t" bIns="45700" lIns="91425" spcFirstLastPara="1" rIns="91425" wrap="square" tIns="45700">
            <a:noAutofit/>
          </a:bodyPr>
          <a:lstStyle>
            <a:lvl1pPr lvl="0" algn="l">
              <a:spcBef>
                <a:spcPts val="560"/>
              </a:spcBef>
              <a:spcAft>
                <a:spcPts val="0"/>
              </a:spcAft>
              <a:buClr>
                <a:srgbClr val="003C64"/>
              </a:buClr>
              <a:buSzPts val="2800"/>
              <a:buFont typeface="Arial"/>
              <a:buNone/>
              <a:defRPr>
                <a:solidFill>
                  <a:srgbClr val="003C64"/>
                </a:solidFill>
              </a:defRPr>
            </a:lvl1pPr>
            <a:lvl2pPr lvl="1" algn="l">
              <a:spcBef>
                <a:spcPts val="360"/>
              </a:spcBef>
              <a:spcAft>
                <a:spcPts val="0"/>
              </a:spcAft>
              <a:buClr>
                <a:srgbClr val="005187"/>
              </a:buClr>
              <a:buSzPts val="1800"/>
              <a:buChar char="–"/>
              <a:defRPr/>
            </a:lvl2pPr>
            <a:lvl3pPr lvl="2" algn="l">
              <a:spcBef>
                <a:spcPts val="360"/>
              </a:spcBef>
              <a:spcAft>
                <a:spcPts val="0"/>
              </a:spcAft>
              <a:buClr>
                <a:srgbClr val="005187"/>
              </a:buClr>
              <a:buSzPts val="1800"/>
              <a:buChar char="•"/>
              <a:defRPr/>
            </a:lvl3pPr>
            <a:lvl4pPr lvl="3" algn="l">
              <a:spcBef>
                <a:spcPts val="360"/>
              </a:spcBef>
              <a:spcAft>
                <a:spcPts val="0"/>
              </a:spcAft>
              <a:buClr>
                <a:srgbClr val="005187"/>
              </a:buClr>
              <a:buSzPts val="1800"/>
              <a:buChar char="–"/>
              <a:defRPr/>
            </a:lvl4pPr>
            <a:lvl5pPr lvl="4" algn="l">
              <a:spcBef>
                <a:spcPts val="360"/>
              </a:spcBef>
              <a:spcAft>
                <a:spcPts val="0"/>
              </a:spcAft>
              <a:buClr>
                <a:srgbClr val="005187"/>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110" name="Google Shape;110;p47"/>
          <p:cNvSpPr/>
          <p:nvPr/>
        </p:nvSpPr>
        <p:spPr>
          <a:xfrm>
            <a:off x="0" y="6482316"/>
            <a:ext cx="12192000" cy="375684"/>
          </a:xfrm>
          <a:prstGeom prst="rect">
            <a:avLst/>
          </a:prstGeom>
          <a:solidFill>
            <a:srgbClr val="003C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1" name="Google Shape;111;p47"/>
          <p:cNvSpPr/>
          <p:nvPr/>
        </p:nvSpPr>
        <p:spPr>
          <a:xfrm>
            <a:off x="0" y="6530608"/>
            <a:ext cx="12192000" cy="264384"/>
          </a:xfrm>
          <a:prstGeom prst="rect">
            <a:avLst/>
          </a:prstGeom>
          <a:solidFill>
            <a:srgbClr val="00518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2" name="Google Shape;112;p47"/>
          <p:cNvSpPr txBox="1"/>
          <p:nvPr>
            <p:ph idx="12" type="sldNum"/>
          </p:nvPr>
        </p:nvSpPr>
        <p:spPr>
          <a:xfrm>
            <a:off x="9441271" y="6523520"/>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p47"/>
          <p:cNvSpPr txBox="1"/>
          <p:nvPr/>
        </p:nvSpPr>
        <p:spPr>
          <a:xfrm>
            <a:off x="3556000" y="6434200"/>
            <a:ext cx="5080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D8D8D8"/>
              </a:buClr>
              <a:buSzPts val="1100"/>
              <a:buFont typeface="Arial"/>
              <a:buNone/>
            </a:pPr>
            <a:r>
              <a:rPr b="0" i="0" lang="en-US" sz="1100" u="none" cap="none" strike="noStrike">
                <a:solidFill>
                  <a:srgbClr val="D8D8D8"/>
                </a:solidFill>
                <a:latin typeface="Arial"/>
                <a:ea typeface="Arial"/>
                <a:cs typeface="Arial"/>
                <a:sym typeface="Arial"/>
              </a:rPr>
              <a:t>Office of Research and Development</a:t>
            </a:r>
            <a:endParaRPr/>
          </a:p>
        </p:txBody>
      </p:sp>
      <p:cxnSp>
        <p:nvCxnSpPr>
          <p:cNvPr id="114" name="Google Shape;114;p47"/>
          <p:cNvCxnSpPr/>
          <p:nvPr/>
        </p:nvCxnSpPr>
        <p:spPr>
          <a:xfrm>
            <a:off x="0" y="654041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cxnSp>
        <p:nvCxnSpPr>
          <p:cNvPr id="115" name="Google Shape;115;p47"/>
          <p:cNvCxnSpPr/>
          <p:nvPr/>
        </p:nvCxnSpPr>
        <p:spPr>
          <a:xfrm>
            <a:off x="0" y="679697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sp>
        <p:nvSpPr>
          <p:cNvPr id="116" name="Google Shape;116;p47"/>
          <p:cNvSpPr/>
          <p:nvPr/>
        </p:nvSpPr>
        <p:spPr>
          <a:xfrm>
            <a:off x="0" y="0"/>
            <a:ext cx="12192000" cy="1042438"/>
          </a:xfrm>
          <a:prstGeom prst="rect">
            <a:avLst/>
          </a:prstGeom>
          <a:solidFill>
            <a:srgbClr val="003C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7" name="Google Shape;117;p47"/>
          <p:cNvSpPr/>
          <p:nvPr/>
        </p:nvSpPr>
        <p:spPr>
          <a:xfrm>
            <a:off x="0" y="97123"/>
            <a:ext cx="12192000" cy="848192"/>
          </a:xfrm>
          <a:prstGeom prst="rect">
            <a:avLst/>
          </a:prstGeom>
          <a:solidFill>
            <a:srgbClr val="00518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118" name="Google Shape;118;p47"/>
          <p:cNvCxnSpPr/>
          <p:nvPr/>
        </p:nvCxnSpPr>
        <p:spPr>
          <a:xfrm>
            <a:off x="0" y="97123"/>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cxnSp>
        <p:nvCxnSpPr>
          <p:cNvPr id="119" name="Google Shape;119;p47"/>
          <p:cNvCxnSpPr/>
          <p:nvPr/>
        </p:nvCxnSpPr>
        <p:spPr>
          <a:xfrm>
            <a:off x="0" y="945315"/>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pic>
        <p:nvPicPr>
          <p:cNvPr descr="Logo&#10;&#10;Description automatically generated" id="120" name="Google Shape;120;p47"/>
          <p:cNvPicPr preferRelativeResize="0"/>
          <p:nvPr/>
        </p:nvPicPr>
        <p:blipFill rotWithShape="1">
          <a:blip r:embed="rId2">
            <a:alphaModFix/>
          </a:blip>
          <a:srcRect b="0" l="0" r="0" t="0"/>
          <a:stretch/>
        </p:blipFill>
        <p:spPr>
          <a:xfrm>
            <a:off x="342564" y="189921"/>
            <a:ext cx="1656493" cy="66259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1" name="Shape 121"/>
        <p:cNvGrpSpPr/>
        <p:nvPr/>
      </p:nvGrpSpPr>
      <p:grpSpPr>
        <a:xfrm>
          <a:off x="0" y="0"/>
          <a:ext cx="0" cy="0"/>
          <a:chOff x="0" y="0"/>
          <a:chExt cx="0" cy="0"/>
        </a:xfrm>
      </p:grpSpPr>
      <p:sp>
        <p:nvSpPr>
          <p:cNvPr id="122" name="Google Shape;122;p48"/>
          <p:cNvSpPr txBox="1"/>
          <p:nvPr>
            <p:ph idx="1" type="body"/>
          </p:nvPr>
        </p:nvSpPr>
        <p:spPr>
          <a:xfrm>
            <a:off x="914400" y="1419447"/>
            <a:ext cx="10363200" cy="36576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rgbClr val="005187"/>
              </a:buClr>
              <a:buSzPts val="2800"/>
              <a:buFont typeface="Arial"/>
              <a:buChar char="•"/>
              <a:defRPr>
                <a:solidFill>
                  <a:srgbClr val="005187"/>
                </a:solidFill>
                <a:latin typeface="Arial"/>
                <a:ea typeface="Arial"/>
                <a:cs typeface="Arial"/>
                <a:sym typeface="Arial"/>
              </a:defRPr>
            </a:lvl1pPr>
            <a:lvl2pPr indent="-381000" lvl="1" marL="914400" algn="l">
              <a:spcBef>
                <a:spcPts val="480"/>
              </a:spcBef>
              <a:spcAft>
                <a:spcPts val="0"/>
              </a:spcAft>
              <a:buClr>
                <a:srgbClr val="005187"/>
              </a:buClr>
              <a:buSzPts val="2400"/>
              <a:buFont typeface="Arial"/>
              <a:buChar char="–"/>
              <a:defRPr>
                <a:solidFill>
                  <a:srgbClr val="005187"/>
                </a:solidFill>
                <a:latin typeface="Arial"/>
                <a:ea typeface="Arial"/>
                <a:cs typeface="Arial"/>
                <a:sym typeface="Arial"/>
              </a:defRPr>
            </a:lvl2pPr>
            <a:lvl3pPr indent="-355600" lvl="2" marL="1371600" algn="l">
              <a:spcBef>
                <a:spcPts val="400"/>
              </a:spcBef>
              <a:spcAft>
                <a:spcPts val="0"/>
              </a:spcAft>
              <a:buClr>
                <a:srgbClr val="005187"/>
              </a:buClr>
              <a:buSzPts val="2000"/>
              <a:buFont typeface="Arial"/>
              <a:buChar char="•"/>
              <a:defRPr>
                <a:solidFill>
                  <a:srgbClr val="005187"/>
                </a:solidFill>
                <a:latin typeface="Arial"/>
                <a:ea typeface="Arial"/>
                <a:cs typeface="Arial"/>
                <a:sym typeface="Arial"/>
              </a:defRPr>
            </a:lvl3pPr>
            <a:lvl4pPr indent="-342900" lvl="3" marL="1828800" algn="l">
              <a:spcBef>
                <a:spcPts val="360"/>
              </a:spcBef>
              <a:spcAft>
                <a:spcPts val="0"/>
              </a:spcAft>
              <a:buClr>
                <a:srgbClr val="005187"/>
              </a:buClr>
              <a:buSzPts val="1800"/>
              <a:buFont typeface="Arial"/>
              <a:buChar char="–"/>
              <a:defRPr>
                <a:solidFill>
                  <a:srgbClr val="005187"/>
                </a:solidFill>
                <a:latin typeface="Arial"/>
                <a:ea typeface="Arial"/>
                <a:cs typeface="Arial"/>
                <a:sym typeface="Arial"/>
              </a:defRPr>
            </a:lvl4pPr>
            <a:lvl5pPr indent="-330200" lvl="4" marL="2286000" algn="l">
              <a:spcBef>
                <a:spcPts val="320"/>
              </a:spcBef>
              <a:spcAft>
                <a:spcPts val="0"/>
              </a:spcAft>
              <a:buClr>
                <a:srgbClr val="005187"/>
              </a:buClr>
              <a:buSzPts val="1600"/>
              <a:buFont typeface="Arial"/>
              <a:buChar char="»"/>
              <a:defRPr>
                <a:solidFill>
                  <a:srgbClr val="005187"/>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 name="Google Shape;123;p48"/>
          <p:cNvSpPr txBox="1"/>
          <p:nvPr>
            <p:ph type="title"/>
          </p:nvPr>
        </p:nvSpPr>
        <p:spPr>
          <a:xfrm>
            <a:off x="914400" y="181055"/>
            <a:ext cx="10363200" cy="69579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ctr">
              <a:spcBef>
                <a:spcPts val="0"/>
              </a:spcBef>
              <a:spcAft>
                <a:spcPts val="0"/>
              </a:spcAft>
              <a:buSzPts val="1400"/>
              <a:buNone/>
              <a:defRPr sz="3600">
                <a:solidFill>
                  <a:srgbClr val="005187"/>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4" name="Google Shape;124;p48"/>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5" name="Shape 125"/>
        <p:cNvGrpSpPr/>
        <p:nvPr/>
      </p:nvGrpSpPr>
      <p:grpSpPr>
        <a:xfrm>
          <a:off x="0" y="0"/>
          <a:ext cx="0" cy="0"/>
          <a:chOff x="0" y="0"/>
          <a:chExt cx="0" cy="0"/>
        </a:xfrm>
      </p:grpSpPr>
      <p:sp>
        <p:nvSpPr>
          <p:cNvPr id="126" name="Google Shape;126;p49"/>
          <p:cNvSpPr txBox="1"/>
          <p:nvPr>
            <p:ph type="title"/>
          </p:nvPr>
        </p:nvSpPr>
        <p:spPr>
          <a:xfrm>
            <a:off x="963084" y="4406901"/>
            <a:ext cx="10363200" cy="136207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lvl1pPr lvl="0" algn="l">
              <a:spcBef>
                <a:spcPts val="0"/>
              </a:spcBef>
              <a:spcAft>
                <a:spcPts val="0"/>
              </a:spcAft>
              <a:buSzPts val="1400"/>
              <a:buNone/>
              <a:defRPr b="1" sz="4000" cap="none">
                <a:solidFill>
                  <a:srgbClr val="005187"/>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7" name="Google Shape;127;p4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005187"/>
              </a:buClr>
              <a:buSzPts val="2000"/>
              <a:buFont typeface="Arial"/>
              <a:buNone/>
              <a:defRPr sz="2000">
                <a:solidFill>
                  <a:srgbClr val="005187"/>
                </a:solidFill>
                <a:latin typeface="Arial"/>
                <a:ea typeface="Arial"/>
                <a:cs typeface="Arial"/>
                <a:sym typeface="Arial"/>
              </a:defRPr>
            </a:lvl1pPr>
            <a:lvl2pPr indent="-228600" lvl="1" marL="914400" algn="l">
              <a:spcBef>
                <a:spcPts val="360"/>
              </a:spcBef>
              <a:spcAft>
                <a:spcPts val="0"/>
              </a:spcAft>
              <a:buClr>
                <a:srgbClr val="005187"/>
              </a:buClr>
              <a:buSzPts val="1800"/>
              <a:buFont typeface="Arial"/>
              <a:buNone/>
              <a:defRPr sz="1800"/>
            </a:lvl2pPr>
            <a:lvl3pPr indent="-228600" lvl="2" marL="1371600" algn="l">
              <a:spcBef>
                <a:spcPts val="320"/>
              </a:spcBef>
              <a:spcAft>
                <a:spcPts val="0"/>
              </a:spcAft>
              <a:buClr>
                <a:srgbClr val="005187"/>
              </a:buClr>
              <a:buSzPts val="1600"/>
              <a:buFont typeface="Arial"/>
              <a:buNone/>
              <a:defRPr sz="1600"/>
            </a:lvl3pPr>
            <a:lvl4pPr indent="-228600" lvl="3" marL="1828800" algn="l">
              <a:spcBef>
                <a:spcPts val="280"/>
              </a:spcBef>
              <a:spcAft>
                <a:spcPts val="0"/>
              </a:spcAft>
              <a:buClr>
                <a:srgbClr val="005187"/>
              </a:buClr>
              <a:buSzPts val="1400"/>
              <a:buFont typeface="Arial"/>
              <a:buNone/>
              <a:defRPr sz="1400"/>
            </a:lvl4pPr>
            <a:lvl5pPr indent="-228600" lvl="4" marL="2286000" algn="l">
              <a:spcBef>
                <a:spcPts val="280"/>
              </a:spcBef>
              <a:spcAft>
                <a:spcPts val="0"/>
              </a:spcAft>
              <a:buClr>
                <a:srgbClr val="005187"/>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28" name="Google Shape;128;p49"/>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29" name="Shape 129"/>
        <p:cNvGrpSpPr/>
        <p:nvPr/>
      </p:nvGrpSpPr>
      <p:grpSpPr>
        <a:xfrm>
          <a:off x="0" y="0"/>
          <a:ext cx="0" cy="0"/>
          <a:chOff x="0" y="0"/>
          <a:chExt cx="0" cy="0"/>
        </a:xfrm>
      </p:grpSpPr>
      <p:sp>
        <p:nvSpPr>
          <p:cNvPr id="130" name="Google Shape;130;p50"/>
          <p:cNvSpPr txBox="1"/>
          <p:nvPr>
            <p:ph idx="1" type="body"/>
          </p:nvPr>
        </p:nvSpPr>
        <p:spPr>
          <a:xfrm>
            <a:off x="914400" y="1593111"/>
            <a:ext cx="5080000" cy="34290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rgbClr val="005187"/>
              </a:buClr>
              <a:buSzPts val="2400"/>
              <a:buFont typeface="Arial"/>
              <a:buChar char="•"/>
              <a:defRPr sz="2400">
                <a:solidFill>
                  <a:srgbClr val="005187"/>
                </a:solidFill>
                <a:latin typeface="Arial"/>
                <a:ea typeface="Arial"/>
                <a:cs typeface="Arial"/>
                <a:sym typeface="Arial"/>
              </a:defRPr>
            </a:lvl1pPr>
            <a:lvl2pPr indent="-355600" lvl="1" marL="914400" algn="l">
              <a:spcBef>
                <a:spcPts val="400"/>
              </a:spcBef>
              <a:spcAft>
                <a:spcPts val="0"/>
              </a:spcAft>
              <a:buClr>
                <a:srgbClr val="005187"/>
              </a:buClr>
              <a:buSzPts val="2000"/>
              <a:buFont typeface="Arial"/>
              <a:buChar char="–"/>
              <a:defRPr sz="2000">
                <a:solidFill>
                  <a:srgbClr val="005187"/>
                </a:solidFill>
                <a:latin typeface="Arial"/>
                <a:ea typeface="Arial"/>
                <a:cs typeface="Arial"/>
                <a:sym typeface="Arial"/>
              </a:defRPr>
            </a:lvl2pPr>
            <a:lvl3pPr indent="-342900" lvl="2" marL="1371600" algn="l">
              <a:spcBef>
                <a:spcPts val="360"/>
              </a:spcBef>
              <a:spcAft>
                <a:spcPts val="0"/>
              </a:spcAft>
              <a:buClr>
                <a:srgbClr val="005187"/>
              </a:buClr>
              <a:buSzPts val="1800"/>
              <a:buFont typeface="Arial"/>
              <a:buChar char="•"/>
              <a:defRPr sz="1800">
                <a:solidFill>
                  <a:srgbClr val="005187"/>
                </a:solidFill>
                <a:latin typeface="Arial"/>
                <a:ea typeface="Arial"/>
                <a:cs typeface="Arial"/>
                <a:sym typeface="Arial"/>
              </a:defRPr>
            </a:lvl3pPr>
            <a:lvl4pPr indent="-330200" lvl="3" marL="1828800" algn="l">
              <a:spcBef>
                <a:spcPts val="320"/>
              </a:spcBef>
              <a:spcAft>
                <a:spcPts val="0"/>
              </a:spcAft>
              <a:buClr>
                <a:srgbClr val="005187"/>
              </a:buClr>
              <a:buSzPts val="1600"/>
              <a:buFont typeface="Arial"/>
              <a:buChar char="–"/>
              <a:defRPr sz="1600">
                <a:solidFill>
                  <a:srgbClr val="005187"/>
                </a:solidFill>
                <a:latin typeface="Arial"/>
                <a:ea typeface="Arial"/>
                <a:cs typeface="Arial"/>
                <a:sym typeface="Arial"/>
              </a:defRPr>
            </a:lvl4pPr>
            <a:lvl5pPr indent="-330200" lvl="4" marL="2286000" algn="l">
              <a:spcBef>
                <a:spcPts val="320"/>
              </a:spcBef>
              <a:spcAft>
                <a:spcPts val="0"/>
              </a:spcAft>
              <a:buClr>
                <a:srgbClr val="005187"/>
              </a:buClr>
              <a:buSzPts val="1600"/>
              <a:buFont typeface="Arial"/>
              <a:buChar char="»"/>
              <a:defRPr sz="1600">
                <a:solidFill>
                  <a:srgbClr val="005187"/>
                </a:solidFill>
                <a:latin typeface="Arial"/>
                <a:ea typeface="Arial"/>
                <a:cs typeface="Arial"/>
                <a:sym typeface="Arial"/>
              </a:defRPr>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31" name="Google Shape;131;p50"/>
          <p:cNvSpPr txBox="1"/>
          <p:nvPr>
            <p:ph idx="2" type="body"/>
          </p:nvPr>
        </p:nvSpPr>
        <p:spPr>
          <a:xfrm>
            <a:off x="6197600" y="1593111"/>
            <a:ext cx="5080000" cy="34290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rgbClr val="005187"/>
              </a:buClr>
              <a:buSzPts val="2400"/>
              <a:buFont typeface="Arial"/>
              <a:buChar char="•"/>
              <a:defRPr sz="2400">
                <a:solidFill>
                  <a:srgbClr val="005187"/>
                </a:solidFill>
                <a:latin typeface="Arial"/>
                <a:ea typeface="Arial"/>
                <a:cs typeface="Arial"/>
                <a:sym typeface="Arial"/>
              </a:defRPr>
            </a:lvl1pPr>
            <a:lvl2pPr indent="-355600" lvl="1" marL="914400" algn="l">
              <a:spcBef>
                <a:spcPts val="400"/>
              </a:spcBef>
              <a:spcAft>
                <a:spcPts val="0"/>
              </a:spcAft>
              <a:buClr>
                <a:srgbClr val="005187"/>
              </a:buClr>
              <a:buSzPts val="2000"/>
              <a:buFont typeface="Arial"/>
              <a:buChar char="–"/>
              <a:defRPr sz="2000">
                <a:solidFill>
                  <a:srgbClr val="005187"/>
                </a:solidFill>
                <a:latin typeface="Arial"/>
                <a:ea typeface="Arial"/>
                <a:cs typeface="Arial"/>
                <a:sym typeface="Arial"/>
              </a:defRPr>
            </a:lvl2pPr>
            <a:lvl3pPr indent="-342900" lvl="2" marL="1371600" algn="l">
              <a:spcBef>
                <a:spcPts val="360"/>
              </a:spcBef>
              <a:spcAft>
                <a:spcPts val="0"/>
              </a:spcAft>
              <a:buClr>
                <a:srgbClr val="005187"/>
              </a:buClr>
              <a:buSzPts val="1800"/>
              <a:buFont typeface="Arial"/>
              <a:buChar char="•"/>
              <a:defRPr sz="1800">
                <a:solidFill>
                  <a:srgbClr val="005187"/>
                </a:solidFill>
                <a:latin typeface="Arial"/>
                <a:ea typeface="Arial"/>
                <a:cs typeface="Arial"/>
                <a:sym typeface="Arial"/>
              </a:defRPr>
            </a:lvl3pPr>
            <a:lvl4pPr indent="-330200" lvl="3" marL="1828800" algn="l">
              <a:spcBef>
                <a:spcPts val="320"/>
              </a:spcBef>
              <a:spcAft>
                <a:spcPts val="0"/>
              </a:spcAft>
              <a:buClr>
                <a:srgbClr val="005187"/>
              </a:buClr>
              <a:buSzPts val="1600"/>
              <a:buFont typeface="Arial"/>
              <a:buChar char="–"/>
              <a:defRPr sz="1600">
                <a:solidFill>
                  <a:srgbClr val="005187"/>
                </a:solidFill>
                <a:latin typeface="Arial"/>
                <a:ea typeface="Arial"/>
                <a:cs typeface="Arial"/>
                <a:sym typeface="Arial"/>
              </a:defRPr>
            </a:lvl4pPr>
            <a:lvl5pPr indent="-330200" lvl="4" marL="2286000" algn="l">
              <a:spcBef>
                <a:spcPts val="320"/>
              </a:spcBef>
              <a:spcAft>
                <a:spcPts val="0"/>
              </a:spcAft>
              <a:buClr>
                <a:srgbClr val="005187"/>
              </a:buClr>
              <a:buSzPts val="1600"/>
              <a:buFont typeface="Arial"/>
              <a:buChar char="»"/>
              <a:defRPr sz="1600">
                <a:solidFill>
                  <a:srgbClr val="005187"/>
                </a:solidFill>
                <a:latin typeface="Arial"/>
                <a:ea typeface="Arial"/>
                <a:cs typeface="Arial"/>
                <a:sym typeface="Arial"/>
              </a:defRPr>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32" name="Google Shape;132;p50"/>
          <p:cNvSpPr txBox="1"/>
          <p:nvPr>
            <p:ph type="title"/>
          </p:nvPr>
        </p:nvSpPr>
        <p:spPr>
          <a:xfrm>
            <a:off x="914400" y="181055"/>
            <a:ext cx="10363200" cy="69579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ctr">
              <a:spcBef>
                <a:spcPts val="0"/>
              </a:spcBef>
              <a:spcAft>
                <a:spcPts val="0"/>
              </a:spcAft>
              <a:buSzPts val="1400"/>
              <a:buNone/>
              <a:defRPr sz="3200">
                <a:solidFill>
                  <a:srgbClr val="005187"/>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3" name="Google Shape;133;p50"/>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4" name="Shape 134"/>
        <p:cNvGrpSpPr/>
        <p:nvPr/>
      </p:nvGrpSpPr>
      <p:grpSpPr>
        <a:xfrm>
          <a:off x="0" y="0"/>
          <a:ext cx="0" cy="0"/>
          <a:chOff x="0" y="0"/>
          <a:chExt cx="0" cy="0"/>
        </a:xfrm>
      </p:grpSpPr>
      <p:sp>
        <p:nvSpPr>
          <p:cNvPr id="135" name="Google Shape;135;p51"/>
          <p:cNvSpPr txBox="1"/>
          <p:nvPr>
            <p:ph type="title"/>
          </p:nvPr>
        </p:nvSpPr>
        <p:spPr>
          <a:xfrm>
            <a:off x="914400" y="181055"/>
            <a:ext cx="10363200" cy="69579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ctr">
              <a:spcBef>
                <a:spcPts val="0"/>
              </a:spcBef>
              <a:spcAft>
                <a:spcPts val="0"/>
              </a:spcAft>
              <a:buSzPts val="1400"/>
              <a:buNone/>
              <a:defRPr sz="3600">
                <a:solidFill>
                  <a:srgbClr val="005187"/>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6" name="Google Shape;136;p51"/>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37" name="Shape 137"/>
        <p:cNvGrpSpPr/>
        <p:nvPr/>
      </p:nvGrpSpPr>
      <p:grpSpPr>
        <a:xfrm>
          <a:off x="0" y="0"/>
          <a:ext cx="0" cy="0"/>
          <a:chOff x="0" y="0"/>
          <a:chExt cx="0" cy="0"/>
        </a:xfrm>
      </p:grpSpPr>
      <p:sp>
        <p:nvSpPr>
          <p:cNvPr id="138" name="Google Shape;138;p52"/>
          <p:cNvSpPr/>
          <p:nvPr/>
        </p:nvSpPr>
        <p:spPr>
          <a:xfrm>
            <a:off x="0" y="6482316"/>
            <a:ext cx="12192000" cy="375684"/>
          </a:xfrm>
          <a:prstGeom prst="rect">
            <a:avLst/>
          </a:prstGeom>
          <a:solidFill>
            <a:srgbClr val="003C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39" name="Google Shape;139;p52"/>
          <p:cNvSpPr/>
          <p:nvPr/>
        </p:nvSpPr>
        <p:spPr>
          <a:xfrm>
            <a:off x="0" y="6530608"/>
            <a:ext cx="12192000" cy="264384"/>
          </a:xfrm>
          <a:prstGeom prst="rect">
            <a:avLst/>
          </a:prstGeom>
          <a:solidFill>
            <a:srgbClr val="00518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0" name="Google Shape;140;p52"/>
          <p:cNvSpPr txBox="1"/>
          <p:nvPr>
            <p:ph idx="12" type="sldNum"/>
          </p:nvPr>
        </p:nvSpPr>
        <p:spPr>
          <a:xfrm>
            <a:off x="9441271" y="6523520"/>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1" name="Google Shape;141;p52"/>
          <p:cNvSpPr txBox="1"/>
          <p:nvPr/>
        </p:nvSpPr>
        <p:spPr>
          <a:xfrm>
            <a:off x="3556000" y="6434200"/>
            <a:ext cx="5080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D8D8D8"/>
              </a:buClr>
              <a:buSzPts val="1100"/>
              <a:buFont typeface="Arial"/>
              <a:buNone/>
            </a:pPr>
            <a:r>
              <a:rPr b="0" i="0" lang="en-US" sz="1100" u="none" cap="none" strike="noStrike">
                <a:solidFill>
                  <a:srgbClr val="D8D8D8"/>
                </a:solidFill>
                <a:latin typeface="Arial"/>
                <a:ea typeface="Arial"/>
                <a:cs typeface="Arial"/>
                <a:sym typeface="Arial"/>
              </a:rPr>
              <a:t>Office of Research and Development</a:t>
            </a:r>
            <a:endParaRPr/>
          </a:p>
        </p:txBody>
      </p:sp>
      <p:cxnSp>
        <p:nvCxnSpPr>
          <p:cNvPr id="142" name="Google Shape;142;p52"/>
          <p:cNvCxnSpPr/>
          <p:nvPr/>
        </p:nvCxnSpPr>
        <p:spPr>
          <a:xfrm>
            <a:off x="0" y="654041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cxnSp>
        <p:nvCxnSpPr>
          <p:cNvPr id="143" name="Google Shape;143;p52"/>
          <p:cNvCxnSpPr/>
          <p:nvPr/>
        </p:nvCxnSpPr>
        <p:spPr>
          <a:xfrm>
            <a:off x="0" y="679697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pic>
        <p:nvPicPr>
          <p:cNvPr descr="Logo&#10;&#10;Description automatically generated" id="144" name="Google Shape;144;p52"/>
          <p:cNvPicPr preferRelativeResize="0"/>
          <p:nvPr/>
        </p:nvPicPr>
        <p:blipFill rotWithShape="1">
          <a:blip r:embed="rId2">
            <a:alphaModFix/>
          </a:blip>
          <a:srcRect b="0" l="0" r="0" t="0"/>
          <a:stretch/>
        </p:blipFill>
        <p:spPr>
          <a:xfrm>
            <a:off x="210729" y="6524426"/>
            <a:ext cx="691871" cy="2767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5" name="Shape 145"/>
        <p:cNvGrpSpPr/>
        <p:nvPr/>
      </p:nvGrpSpPr>
      <p:grpSpPr>
        <a:xfrm>
          <a:off x="0" y="0"/>
          <a:ext cx="0" cy="0"/>
          <a:chOff x="0" y="0"/>
          <a:chExt cx="0" cy="0"/>
        </a:xfrm>
      </p:grpSpPr>
      <p:sp>
        <p:nvSpPr>
          <p:cNvPr id="146" name="Google Shape;146;p53"/>
          <p:cNvSpPr txBox="1"/>
          <p:nvPr>
            <p:ph type="title"/>
          </p:nvPr>
        </p:nvSpPr>
        <p:spPr>
          <a:xfrm>
            <a:off x="2389717" y="4800600"/>
            <a:ext cx="7315200" cy="56673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Autofit/>
          </a:bodyPr>
          <a:lstStyle>
            <a:lvl1pPr lvl="0" algn="l">
              <a:spcBef>
                <a:spcPts val="0"/>
              </a:spcBef>
              <a:spcAft>
                <a:spcPts val="0"/>
              </a:spcAft>
              <a:buSzPts val="1400"/>
              <a:buNone/>
              <a:defRPr b="1" sz="2000">
                <a:solidFill>
                  <a:srgbClr val="005187"/>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7" name="Google Shape;147;p53"/>
          <p:cNvSpPr/>
          <p:nvPr>
            <p:ph idx="2" type="pic"/>
          </p:nvPr>
        </p:nvSpPr>
        <p:spPr>
          <a:xfrm>
            <a:off x="2389717" y="1295399"/>
            <a:ext cx="7315200" cy="3432175"/>
          </a:xfrm>
          <a:prstGeom prst="rect">
            <a:avLst/>
          </a:prstGeom>
          <a:noFill/>
          <a:ln>
            <a:noFill/>
          </a:ln>
        </p:spPr>
      </p:sp>
      <p:sp>
        <p:nvSpPr>
          <p:cNvPr id="148" name="Google Shape;148;p5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rgbClr val="005187"/>
              </a:buClr>
              <a:buSzPts val="1400"/>
              <a:buFont typeface="Calibri"/>
              <a:buNone/>
              <a:defRPr sz="1400">
                <a:solidFill>
                  <a:srgbClr val="005187"/>
                </a:solidFill>
                <a:latin typeface="Calibri"/>
                <a:ea typeface="Calibri"/>
                <a:cs typeface="Calibri"/>
                <a:sym typeface="Calibri"/>
              </a:defRPr>
            </a:lvl1pPr>
            <a:lvl2pPr indent="-228600" lvl="1" marL="914400" algn="l">
              <a:spcBef>
                <a:spcPts val="240"/>
              </a:spcBef>
              <a:spcAft>
                <a:spcPts val="0"/>
              </a:spcAft>
              <a:buClr>
                <a:srgbClr val="005187"/>
              </a:buClr>
              <a:buSzPts val="1200"/>
              <a:buFont typeface="Arial"/>
              <a:buNone/>
              <a:defRPr sz="1200"/>
            </a:lvl2pPr>
            <a:lvl3pPr indent="-228600" lvl="2" marL="1371600" algn="l">
              <a:spcBef>
                <a:spcPts val="200"/>
              </a:spcBef>
              <a:spcAft>
                <a:spcPts val="0"/>
              </a:spcAft>
              <a:buClr>
                <a:srgbClr val="005187"/>
              </a:buClr>
              <a:buSzPts val="1000"/>
              <a:buFont typeface="Arial"/>
              <a:buNone/>
              <a:defRPr sz="1000"/>
            </a:lvl3pPr>
            <a:lvl4pPr indent="-228600" lvl="3" marL="1828800" algn="l">
              <a:spcBef>
                <a:spcPts val="180"/>
              </a:spcBef>
              <a:spcAft>
                <a:spcPts val="0"/>
              </a:spcAft>
              <a:buClr>
                <a:srgbClr val="005187"/>
              </a:buClr>
              <a:buSzPts val="900"/>
              <a:buFont typeface="Arial"/>
              <a:buNone/>
              <a:defRPr sz="900"/>
            </a:lvl4pPr>
            <a:lvl5pPr indent="-228600" lvl="4" marL="2286000" algn="l">
              <a:spcBef>
                <a:spcPts val="180"/>
              </a:spcBef>
              <a:spcAft>
                <a:spcPts val="0"/>
              </a:spcAft>
              <a:buClr>
                <a:srgbClr val="005187"/>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49" name="Google Shape;149;p53"/>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lip Art and Text">
  <p:cSld name="Title, Clip Art and Text">
    <p:spTree>
      <p:nvGrpSpPr>
        <p:cNvPr id="150" name="Shape 150"/>
        <p:cNvGrpSpPr/>
        <p:nvPr/>
      </p:nvGrpSpPr>
      <p:grpSpPr>
        <a:xfrm>
          <a:off x="0" y="0"/>
          <a:ext cx="0" cy="0"/>
          <a:chOff x="0" y="0"/>
          <a:chExt cx="0" cy="0"/>
        </a:xfrm>
      </p:grpSpPr>
      <p:sp>
        <p:nvSpPr>
          <p:cNvPr id="151" name="Google Shape;151;p54"/>
          <p:cNvSpPr/>
          <p:nvPr>
            <p:ph idx="2" type="clipArt"/>
          </p:nvPr>
        </p:nvSpPr>
        <p:spPr>
          <a:xfrm>
            <a:off x="914400" y="1714500"/>
            <a:ext cx="5080000" cy="3429000"/>
          </a:xfrm>
          <a:prstGeom prst="rect">
            <a:avLst/>
          </a:prstGeom>
          <a:noFill/>
          <a:ln>
            <a:noFill/>
          </a:ln>
        </p:spPr>
      </p:sp>
      <p:sp>
        <p:nvSpPr>
          <p:cNvPr id="152" name="Google Shape;152;p54"/>
          <p:cNvSpPr txBox="1"/>
          <p:nvPr>
            <p:ph idx="1" type="body"/>
          </p:nvPr>
        </p:nvSpPr>
        <p:spPr>
          <a:xfrm>
            <a:off x="6197600" y="1714500"/>
            <a:ext cx="5080000" cy="34290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rgbClr val="005187"/>
              </a:buClr>
              <a:buSzPts val="2800"/>
              <a:buFont typeface="Calibri"/>
              <a:buChar char="•"/>
              <a:defRPr>
                <a:solidFill>
                  <a:srgbClr val="005187"/>
                </a:solidFill>
                <a:latin typeface="Calibri"/>
                <a:ea typeface="Calibri"/>
                <a:cs typeface="Calibri"/>
                <a:sym typeface="Calibri"/>
              </a:defRPr>
            </a:lvl1pPr>
            <a:lvl2pPr indent="-381000" lvl="1" marL="914400" algn="l">
              <a:spcBef>
                <a:spcPts val="480"/>
              </a:spcBef>
              <a:spcAft>
                <a:spcPts val="0"/>
              </a:spcAft>
              <a:buClr>
                <a:srgbClr val="005187"/>
              </a:buClr>
              <a:buSzPts val="2400"/>
              <a:buFont typeface="Calibri"/>
              <a:buChar char="–"/>
              <a:defRPr>
                <a:solidFill>
                  <a:srgbClr val="005187"/>
                </a:solidFill>
                <a:latin typeface="Calibri"/>
                <a:ea typeface="Calibri"/>
                <a:cs typeface="Calibri"/>
                <a:sym typeface="Calibri"/>
              </a:defRPr>
            </a:lvl2pPr>
            <a:lvl3pPr indent="-355600" lvl="2" marL="1371600" algn="l">
              <a:spcBef>
                <a:spcPts val="400"/>
              </a:spcBef>
              <a:spcAft>
                <a:spcPts val="0"/>
              </a:spcAft>
              <a:buClr>
                <a:srgbClr val="005187"/>
              </a:buClr>
              <a:buSzPts val="2000"/>
              <a:buFont typeface="Calibri"/>
              <a:buChar char="•"/>
              <a:defRPr>
                <a:solidFill>
                  <a:srgbClr val="005187"/>
                </a:solidFill>
                <a:latin typeface="Calibri"/>
                <a:ea typeface="Calibri"/>
                <a:cs typeface="Calibri"/>
                <a:sym typeface="Calibri"/>
              </a:defRPr>
            </a:lvl3pPr>
            <a:lvl4pPr indent="-342900" lvl="3" marL="1828800" algn="l">
              <a:spcBef>
                <a:spcPts val="360"/>
              </a:spcBef>
              <a:spcAft>
                <a:spcPts val="0"/>
              </a:spcAft>
              <a:buClr>
                <a:srgbClr val="005187"/>
              </a:buClr>
              <a:buSzPts val="1800"/>
              <a:buFont typeface="Calibri"/>
              <a:buChar char="–"/>
              <a:defRPr>
                <a:solidFill>
                  <a:srgbClr val="005187"/>
                </a:solidFill>
                <a:latin typeface="Calibri"/>
                <a:ea typeface="Calibri"/>
                <a:cs typeface="Calibri"/>
                <a:sym typeface="Calibri"/>
              </a:defRPr>
            </a:lvl4pPr>
            <a:lvl5pPr indent="-330200" lvl="4" marL="2286000" algn="l">
              <a:spcBef>
                <a:spcPts val="320"/>
              </a:spcBef>
              <a:spcAft>
                <a:spcPts val="0"/>
              </a:spcAft>
              <a:buClr>
                <a:srgbClr val="005187"/>
              </a:buClr>
              <a:buSzPts val="1600"/>
              <a:buFont typeface="Calibri"/>
              <a:buChar char="»"/>
              <a:defRPr>
                <a:solidFill>
                  <a:srgbClr val="005187"/>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3" name="Google Shape;153;p54"/>
          <p:cNvSpPr txBox="1"/>
          <p:nvPr>
            <p:ph type="title"/>
          </p:nvPr>
        </p:nvSpPr>
        <p:spPr>
          <a:xfrm>
            <a:off x="914400" y="181055"/>
            <a:ext cx="10363200" cy="69579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ctr">
              <a:spcBef>
                <a:spcPts val="0"/>
              </a:spcBef>
              <a:spcAft>
                <a:spcPts val="0"/>
              </a:spcAft>
              <a:buSzPts val="1400"/>
              <a:buNone/>
              <a:defRPr sz="3600">
                <a:solidFill>
                  <a:srgbClr val="005187"/>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4" name="Google Shape;154;p54"/>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iagram or Organization Chart">
  <p:cSld name="Title and Diagram or Organization Chart">
    <p:spTree>
      <p:nvGrpSpPr>
        <p:cNvPr id="155" name="Shape 155"/>
        <p:cNvGrpSpPr/>
        <p:nvPr/>
      </p:nvGrpSpPr>
      <p:grpSpPr>
        <a:xfrm>
          <a:off x="0" y="0"/>
          <a:ext cx="0" cy="0"/>
          <a:chOff x="0" y="0"/>
          <a:chExt cx="0" cy="0"/>
        </a:xfrm>
      </p:grpSpPr>
      <p:sp>
        <p:nvSpPr>
          <p:cNvPr id="156" name="Google Shape;156;p55"/>
          <p:cNvSpPr/>
          <p:nvPr>
            <p:ph idx="2" type="dgm"/>
          </p:nvPr>
        </p:nvSpPr>
        <p:spPr>
          <a:xfrm>
            <a:off x="914400" y="1497419"/>
            <a:ext cx="10363200" cy="3429000"/>
          </a:xfrm>
          <a:prstGeom prst="rect">
            <a:avLst/>
          </a:prstGeom>
          <a:noFill/>
          <a:ln>
            <a:noFill/>
          </a:ln>
        </p:spPr>
        <p:txBody>
          <a:bodyPr anchorCtr="0" anchor="t" bIns="45700" lIns="91425" spcFirstLastPara="1" rIns="91425" wrap="square" tIns="45700">
            <a:noAutofit/>
          </a:bodyPr>
          <a:lstStyle>
            <a:lvl1pPr lvl="0" marR="0" rtl="0" algn="l">
              <a:spcBef>
                <a:spcPts val="560"/>
              </a:spcBef>
              <a:spcAft>
                <a:spcPts val="0"/>
              </a:spcAft>
              <a:buClr>
                <a:srgbClr val="005187"/>
              </a:buClr>
              <a:buSzPts val="2800"/>
              <a:buFont typeface="Calibri"/>
              <a:buChar char="•"/>
              <a:defRPr b="0" i="0" sz="2800" u="none" cap="none" strike="noStrike">
                <a:solidFill>
                  <a:srgbClr val="005187"/>
                </a:solidFill>
                <a:latin typeface="Calibri"/>
                <a:ea typeface="Calibri"/>
                <a:cs typeface="Calibri"/>
                <a:sym typeface="Calibri"/>
              </a:defRPr>
            </a:lvl1pPr>
            <a:lvl2pPr lvl="1" marR="0" rtl="0" algn="l">
              <a:spcBef>
                <a:spcPts val="480"/>
              </a:spcBef>
              <a:spcAft>
                <a:spcPts val="0"/>
              </a:spcAft>
              <a:buClr>
                <a:srgbClr val="005187"/>
              </a:buClr>
              <a:buSzPts val="2400"/>
              <a:buFont typeface="Arial"/>
              <a:buChar char="–"/>
              <a:defRPr b="0" i="0" sz="2400" u="none" cap="none" strike="noStrike">
                <a:solidFill>
                  <a:srgbClr val="005187"/>
                </a:solidFill>
                <a:latin typeface="Arial"/>
                <a:ea typeface="Arial"/>
                <a:cs typeface="Arial"/>
                <a:sym typeface="Arial"/>
              </a:defRPr>
            </a:lvl2pPr>
            <a:lvl3pPr lvl="2" marR="0" rtl="0" algn="l">
              <a:spcBef>
                <a:spcPts val="400"/>
              </a:spcBef>
              <a:spcAft>
                <a:spcPts val="0"/>
              </a:spcAft>
              <a:buClr>
                <a:srgbClr val="005187"/>
              </a:buClr>
              <a:buSzPts val="2000"/>
              <a:buFont typeface="Arial"/>
              <a:buChar char="•"/>
              <a:defRPr b="0" i="0" sz="2000" u="none" cap="none" strike="noStrike">
                <a:solidFill>
                  <a:srgbClr val="005187"/>
                </a:solidFill>
                <a:latin typeface="Arial"/>
                <a:ea typeface="Arial"/>
                <a:cs typeface="Arial"/>
                <a:sym typeface="Arial"/>
              </a:defRPr>
            </a:lvl3pPr>
            <a:lvl4pPr lvl="3" marR="0" rtl="0" algn="l">
              <a:spcBef>
                <a:spcPts val="360"/>
              </a:spcBef>
              <a:spcAft>
                <a:spcPts val="0"/>
              </a:spcAft>
              <a:buClr>
                <a:srgbClr val="005187"/>
              </a:buClr>
              <a:buSzPts val="1800"/>
              <a:buFont typeface="Arial"/>
              <a:buChar char="–"/>
              <a:defRPr b="0" i="0" sz="1800" u="none" cap="none" strike="noStrike">
                <a:solidFill>
                  <a:srgbClr val="005187"/>
                </a:solidFill>
                <a:latin typeface="Arial"/>
                <a:ea typeface="Arial"/>
                <a:cs typeface="Arial"/>
                <a:sym typeface="Arial"/>
              </a:defRPr>
            </a:lvl4pPr>
            <a:lvl5pPr lvl="4" marR="0" rtl="0" algn="l">
              <a:spcBef>
                <a:spcPts val="320"/>
              </a:spcBef>
              <a:spcAft>
                <a:spcPts val="0"/>
              </a:spcAft>
              <a:buClr>
                <a:srgbClr val="005187"/>
              </a:buClr>
              <a:buSzPts val="1600"/>
              <a:buFont typeface="Arial"/>
              <a:buChar char="»"/>
              <a:defRPr b="0" i="0" sz="1600" u="none" cap="none" strike="noStrike">
                <a:solidFill>
                  <a:srgbClr val="005187"/>
                </a:solidFill>
                <a:latin typeface="Arial"/>
                <a:ea typeface="Arial"/>
                <a:cs typeface="Arial"/>
                <a:sym typeface="Arial"/>
              </a:defRPr>
            </a:lvl5pPr>
            <a:lvl6pPr lvl="5"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lvl="6"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lvl="7"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lvl="8"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57" name="Google Shape;157;p55"/>
          <p:cNvSpPr txBox="1"/>
          <p:nvPr>
            <p:ph type="title"/>
          </p:nvPr>
        </p:nvSpPr>
        <p:spPr>
          <a:xfrm>
            <a:off x="914400" y="181055"/>
            <a:ext cx="10363200" cy="69579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ctr">
              <a:spcBef>
                <a:spcPts val="0"/>
              </a:spcBef>
              <a:spcAft>
                <a:spcPts val="0"/>
              </a:spcAft>
              <a:buSzPts val="1400"/>
              <a:buNone/>
              <a:defRPr sz="3600">
                <a:solidFill>
                  <a:srgbClr val="005187"/>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8" name="Google Shape;158;p55"/>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37"/>
          <p:cNvSpPr txBox="1"/>
          <p:nvPr>
            <p:ph type="ctrTitle"/>
          </p:nvPr>
        </p:nvSpPr>
        <p:spPr>
          <a:xfrm>
            <a:off x="1524000" y="1122364"/>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37"/>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7"/>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7"/>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p:cSld name="Title, Text, and Content">
    <p:spTree>
      <p:nvGrpSpPr>
        <p:cNvPr id="159" name="Shape 159"/>
        <p:cNvGrpSpPr/>
        <p:nvPr/>
      </p:nvGrpSpPr>
      <p:grpSpPr>
        <a:xfrm>
          <a:off x="0" y="0"/>
          <a:ext cx="0" cy="0"/>
          <a:chOff x="0" y="0"/>
          <a:chExt cx="0" cy="0"/>
        </a:xfrm>
      </p:grpSpPr>
      <p:sp>
        <p:nvSpPr>
          <p:cNvPr id="160" name="Google Shape;160;p56"/>
          <p:cNvSpPr txBox="1"/>
          <p:nvPr>
            <p:ph idx="1" type="body"/>
          </p:nvPr>
        </p:nvSpPr>
        <p:spPr>
          <a:xfrm>
            <a:off x="914400" y="1529316"/>
            <a:ext cx="5080000" cy="34290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rgbClr val="005187"/>
              </a:buClr>
              <a:buSzPts val="2800"/>
              <a:buFont typeface="Calibri"/>
              <a:buChar char="•"/>
              <a:defRPr>
                <a:solidFill>
                  <a:srgbClr val="005187"/>
                </a:solidFill>
                <a:latin typeface="Calibri"/>
                <a:ea typeface="Calibri"/>
                <a:cs typeface="Calibri"/>
                <a:sym typeface="Calibri"/>
              </a:defRPr>
            </a:lvl1pPr>
            <a:lvl2pPr indent="-381000" lvl="1" marL="914400" algn="l">
              <a:spcBef>
                <a:spcPts val="480"/>
              </a:spcBef>
              <a:spcAft>
                <a:spcPts val="0"/>
              </a:spcAft>
              <a:buClr>
                <a:srgbClr val="005187"/>
              </a:buClr>
              <a:buSzPts val="2400"/>
              <a:buFont typeface="Calibri"/>
              <a:buChar char="–"/>
              <a:defRPr>
                <a:solidFill>
                  <a:srgbClr val="005187"/>
                </a:solidFill>
                <a:latin typeface="Calibri"/>
                <a:ea typeface="Calibri"/>
                <a:cs typeface="Calibri"/>
                <a:sym typeface="Calibri"/>
              </a:defRPr>
            </a:lvl2pPr>
            <a:lvl3pPr indent="-355600" lvl="2" marL="1371600" algn="l">
              <a:spcBef>
                <a:spcPts val="400"/>
              </a:spcBef>
              <a:spcAft>
                <a:spcPts val="0"/>
              </a:spcAft>
              <a:buClr>
                <a:srgbClr val="005187"/>
              </a:buClr>
              <a:buSzPts val="2000"/>
              <a:buFont typeface="Calibri"/>
              <a:buChar char="•"/>
              <a:defRPr>
                <a:solidFill>
                  <a:srgbClr val="005187"/>
                </a:solidFill>
                <a:latin typeface="Calibri"/>
                <a:ea typeface="Calibri"/>
                <a:cs typeface="Calibri"/>
                <a:sym typeface="Calibri"/>
              </a:defRPr>
            </a:lvl3pPr>
            <a:lvl4pPr indent="-342900" lvl="3" marL="1828800" algn="l">
              <a:spcBef>
                <a:spcPts val="360"/>
              </a:spcBef>
              <a:spcAft>
                <a:spcPts val="0"/>
              </a:spcAft>
              <a:buClr>
                <a:srgbClr val="005187"/>
              </a:buClr>
              <a:buSzPts val="1800"/>
              <a:buFont typeface="Calibri"/>
              <a:buChar char="–"/>
              <a:defRPr>
                <a:solidFill>
                  <a:srgbClr val="005187"/>
                </a:solidFill>
                <a:latin typeface="Calibri"/>
                <a:ea typeface="Calibri"/>
                <a:cs typeface="Calibri"/>
                <a:sym typeface="Calibri"/>
              </a:defRPr>
            </a:lvl4pPr>
            <a:lvl5pPr indent="-330200" lvl="4" marL="2286000" algn="l">
              <a:spcBef>
                <a:spcPts val="320"/>
              </a:spcBef>
              <a:spcAft>
                <a:spcPts val="0"/>
              </a:spcAft>
              <a:buClr>
                <a:srgbClr val="005187"/>
              </a:buClr>
              <a:buSzPts val="1600"/>
              <a:buFont typeface="Calibri"/>
              <a:buChar char="»"/>
              <a:defRPr>
                <a:solidFill>
                  <a:srgbClr val="005187"/>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1" name="Google Shape;161;p56"/>
          <p:cNvSpPr txBox="1"/>
          <p:nvPr>
            <p:ph idx="2" type="body"/>
          </p:nvPr>
        </p:nvSpPr>
        <p:spPr>
          <a:xfrm>
            <a:off x="6197600" y="1529316"/>
            <a:ext cx="5080000" cy="34290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rgbClr val="005187"/>
              </a:buClr>
              <a:buSzPts val="2800"/>
              <a:buFont typeface="Calibri"/>
              <a:buChar char="•"/>
              <a:defRPr>
                <a:solidFill>
                  <a:srgbClr val="005187"/>
                </a:solidFill>
                <a:latin typeface="Calibri"/>
                <a:ea typeface="Calibri"/>
                <a:cs typeface="Calibri"/>
                <a:sym typeface="Calibri"/>
              </a:defRPr>
            </a:lvl1pPr>
            <a:lvl2pPr indent="-381000" lvl="1" marL="914400" algn="l">
              <a:spcBef>
                <a:spcPts val="480"/>
              </a:spcBef>
              <a:spcAft>
                <a:spcPts val="0"/>
              </a:spcAft>
              <a:buClr>
                <a:srgbClr val="005187"/>
              </a:buClr>
              <a:buSzPts val="2400"/>
              <a:buFont typeface="Calibri"/>
              <a:buChar char="–"/>
              <a:defRPr>
                <a:solidFill>
                  <a:srgbClr val="005187"/>
                </a:solidFill>
                <a:latin typeface="Calibri"/>
                <a:ea typeface="Calibri"/>
                <a:cs typeface="Calibri"/>
                <a:sym typeface="Calibri"/>
              </a:defRPr>
            </a:lvl2pPr>
            <a:lvl3pPr indent="-355600" lvl="2" marL="1371600" algn="l">
              <a:spcBef>
                <a:spcPts val="400"/>
              </a:spcBef>
              <a:spcAft>
                <a:spcPts val="0"/>
              </a:spcAft>
              <a:buClr>
                <a:srgbClr val="005187"/>
              </a:buClr>
              <a:buSzPts val="2000"/>
              <a:buFont typeface="Calibri"/>
              <a:buChar char="•"/>
              <a:defRPr>
                <a:solidFill>
                  <a:srgbClr val="005187"/>
                </a:solidFill>
                <a:latin typeface="Calibri"/>
                <a:ea typeface="Calibri"/>
                <a:cs typeface="Calibri"/>
                <a:sym typeface="Calibri"/>
              </a:defRPr>
            </a:lvl3pPr>
            <a:lvl4pPr indent="-342900" lvl="3" marL="1828800" algn="l">
              <a:spcBef>
                <a:spcPts val="360"/>
              </a:spcBef>
              <a:spcAft>
                <a:spcPts val="0"/>
              </a:spcAft>
              <a:buClr>
                <a:srgbClr val="005187"/>
              </a:buClr>
              <a:buSzPts val="1800"/>
              <a:buFont typeface="Calibri"/>
              <a:buChar char="–"/>
              <a:defRPr>
                <a:solidFill>
                  <a:srgbClr val="005187"/>
                </a:solidFill>
                <a:latin typeface="Calibri"/>
                <a:ea typeface="Calibri"/>
                <a:cs typeface="Calibri"/>
                <a:sym typeface="Calibri"/>
              </a:defRPr>
            </a:lvl4pPr>
            <a:lvl5pPr indent="-330200" lvl="4" marL="2286000" algn="l">
              <a:spcBef>
                <a:spcPts val="320"/>
              </a:spcBef>
              <a:spcAft>
                <a:spcPts val="0"/>
              </a:spcAft>
              <a:buClr>
                <a:srgbClr val="005187"/>
              </a:buClr>
              <a:buSzPts val="1600"/>
              <a:buFont typeface="Calibri"/>
              <a:buChar char="»"/>
              <a:defRPr>
                <a:solidFill>
                  <a:srgbClr val="005187"/>
                </a:solidFill>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2" name="Google Shape;162;p56"/>
          <p:cNvSpPr txBox="1"/>
          <p:nvPr>
            <p:ph type="title"/>
          </p:nvPr>
        </p:nvSpPr>
        <p:spPr>
          <a:xfrm>
            <a:off x="914400" y="181055"/>
            <a:ext cx="10363200" cy="69579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algn="ctr">
              <a:spcBef>
                <a:spcPts val="0"/>
              </a:spcBef>
              <a:spcAft>
                <a:spcPts val="0"/>
              </a:spcAft>
              <a:buSzPts val="1400"/>
              <a:buNone/>
              <a:defRPr sz="3600">
                <a:solidFill>
                  <a:srgbClr val="005187"/>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 name="Google Shape;163;p56"/>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64" name="Shape 164"/>
        <p:cNvGrpSpPr/>
        <p:nvPr/>
      </p:nvGrpSpPr>
      <p:grpSpPr>
        <a:xfrm>
          <a:off x="0" y="0"/>
          <a:ext cx="0" cy="0"/>
          <a:chOff x="0" y="0"/>
          <a:chExt cx="0" cy="0"/>
        </a:xfrm>
      </p:grpSpPr>
      <p:sp>
        <p:nvSpPr>
          <p:cNvPr id="165" name="Google Shape;165;p57"/>
          <p:cNvSpPr txBox="1"/>
          <p:nvPr>
            <p:ph idx="1" type="body"/>
          </p:nvPr>
        </p:nvSpPr>
        <p:spPr>
          <a:xfrm>
            <a:off x="914400" y="1143000"/>
            <a:ext cx="10363200" cy="4495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rgbClr val="005187"/>
              </a:buClr>
              <a:buSzPts val="2800"/>
              <a:buFont typeface="Calibri"/>
              <a:buChar char="•"/>
              <a:defRPr>
                <a:latin typeface="Calibri"/>
                <a:ea typeface="Calibri"/>
                <a:cs typeface="Calibri"/>
                <a:sym typeface="Calibri"/>
              </a:defRPr>
            </a:lvl1pPr>
            <a:lvl2pPr indent="-381000" lvl="1" marL="914400" algn="l">
              <a:spcBef>
                <a:spcPts val="480"/>
              </a:spcBef>
              <a:spcAft>
                <a:spcPts val="0"/>
              </a:spcAft>
              <a:buClr>
                <a:srgbClr val="005187"/>
              </a:buClr>
              <a:buSzPts val="2400"/>
              <a:buFont typeface="Calibri"/>
              <a:buChar char="–"/>
              <a:defRPr>
                <a:latin typeface="Calibri"/>
                <a:ea typeface="Calibri"/>
                <a:cs typeface="Calibri"/>
                <a:sym typeface="Calibri"/>
              </a:defRPr>
            </a:lvl2pPr>
            <a:lvl3pPr indent="-355600" lvl="2" marL="1371600" algn="l">
              <a:spcBef>
                <a:spcPts val="400"/>
              </a:spcBef>
              <a:spcAft>
                <a:spcPts val="0"/>
              </a:spcAft>
              <a:buClr>
                <a:srgbClr val="005187"/>
              </a:buClr>
              <a:buSzPts val="2000"/>
              <a:buFont typeface="Calibri"/>
              <a:buChar char="•"/>
              <a:defRPr>
                <a:latin typeface="Calibri"/>
                <a:ea typeface="Calibri"/>
                <a:cs typeface="Calibri"/>
                <a:sym typeface="Calibri"/>
              </a:defRPr>
            </a:lvl3pPr>
            <a:lvl4pPr indent="-342900" lvl="3" marL="1828800" algn="l">
              <a:spcBef>
                <a:spcPts val="360"/>
              </a:spcBef>
              <a:spcAft>
                <a:spcPts val="0"/>
              </a:spcAft>
              <a:buClr>
                <a:srgbClr val="005187"/>
              </a:buClr>
              <a:buSzPts val="1800"/>
              <a:buFont typeface="Calibri"/>
              <a:buChar char="–"/>
              <a:defRPr>
                <a:latin typeface="Calibri"/>
                <a:ea typeface="Calibri"/>
                <a:cs typeface="Calibri"/>
                <a:sym typeface="Calibri"/>
              </a:defRPr>
            </a:lvl4pPr>
            <a:lvl5pPr indent="-330200" lvl="4" marL="2286000" algn="l">
              <a:spcBef>
                <a:spcPts val="320"/>
              </a:spcBef>
              <a:spcAft>
                <a:spcPts val="0"/>
              </a:spcAft>
              <a:buClr>
                <a:srgbClr val="005187"/>
              </a:buClr>
              <a:buSzPts val="1600"/>
              <a:buFont typeface="Calibri"/>
              <a:buChar char="»"/>
              <a:defRPr>
                <a:latin typeface="Calibri"/>
                <a:ea typeface="Calibri"/>
                <a:cs typeface="Calibri"/>
                <a:sym typeface="Calibri"/>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6" name="Google Shape;166;p57"/>
          <p:cNvSpPr txBox="1"/>
          <p:nvPr>
            <p:ph idx="12" type="sldNum"/>
          </p:nvPr>
        </p:nvSpPr>
        <p:spPr>
          <a:xfrm>
            <a:off x="9441271" y="6530877"/>
            <a:ext cx="2540000" cy="27856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rgbClr val="D8D8D8"/>
                </a:solidFill>
                <a:latin typeface="Arial"/>
                <a:ea typeface="Arial"/>
                <a:cs typeface="Arial"/>
                <a:sym typeface="Arial"/>
              </a:defRPr>
            </a:lvl1pPr>
            <a:lvl2pPr indent="0" lvl="1" marL="0" algn="r">
              <a:spcBef>
                <a:spcPts val="0"/>
              </a:spcBef>
              <a:buNone/>
              <a:defRPr sz="1400">
                <a:solidFill>
                  <a:srgbClr val="D8D8D8"/>
                </a:solidFill>
                <a:latin typeface="Arial"/>
                <a:ea typeface="Arial"/>
                <a:cs typeface="Arial"/>
                <a:sym typeface="Arial"/>
              </a:defRPr>
            </a:lvl2pPr>
            <a:lvl3pPr indent="0" lvl="2" marL="0" algn="r">
              <a:spcBef>
                <a:spcPts val="0"/>
              </a:spcBef>
              <a:buNone/>
              <a:defRPr sz="1400">
                <a:solidFill>
                  <a:srgbClr val="D8D8D8"/>
                </a:solidFill>
                <a:latin typeface="Arial"/>
                <a:ea typeface="Arial"/>
                <a:cs typeface="Arial"/>
                <a:sym typeface="Arial"/>
              </a:defRPr>
            </a:lvl3pPr>
            <a:lvl4pPr indent="0" lvl="3" marL="0" algn="r">
              <a:spcBef>
                <a:spcPts val="0"/>
              </a:spcBef>
              <a:buNone/>
              <a:defRPr sz="1400">
                <a:solidFill>
                  <a:srgbClr val="D8D8D8"/>
                </a:solidFill>
                <a:latin typeface="Arial"/>
                <a:ea typeface="Arial"/>
                <a:cs typeface="Arial"/>
                <a:sym typeface="Arial"/>
              </a:defRPr>
            </a:lvl4pPr>
            <a:lvl5pPr indent="0" lvl="4" marL="0" algn="r">
              <a:spcBef>
                <a:spcPts val="0"/>
              </a:spcBef>
              <a:buNone/>
              <a:defRPr sz="1400">
                <a:solidFill>
                  <a:srgbClr val="D8D8D8"/>
                </a:solidFill>
                <a:latin typeface="Arial"/>
                <a:ea typeface="Arial"/>
                <a:cs typeface="Arial"/>
                <a:sym typeface="Arial"/>
              </a:defRPr>
            </a:lvl5pPr>
            <a:lvl6pPr indent="0" lvl="5" marL="0" algn="r">
              <a:spcBef>
                <a:spcPts val="0"/>
              </a:spcBef>
              <a:buNone/>
              <a:defRPr sz="1400">
                <a:solidFill>
                  <a:srgbClr val="D8D8D8"/>
                </a:solidFill>
                <a:latin typeface="Arial"/>
                <a:ea typeface="Arial"/>
                <a:cs typeface="Arial"/>
                <a:sym typeface="Arial"/>
              </a:defRPr>
            </a:lvl6pPr>
            <a:lvl7pPr indent="0" lvl="6" marL="0" algn="r">
              <a:spcBef>
                <a:spcPts val="0"/>
              </a:spcBef>
              <a:buNone/>
              <a:defRPr sz="1400">
                <a:solidFill>
                  <a:srgbClr val="D8D8D8"/>
                </a:solidFill>
                <a:latin typeface="Arial"/>
                <a:ea typeface="Arial"/>
                <a:cs typeface="Arial"/>
                <a:sym typeface="Arial"/>
              </a:defRPr>
            </a:lvl7pPr>
            <a:lvl8pPr indent="0" lvl="7" marL="0" algn="r">
              <a:spcBef>
                <a:spcPts val="0"/>
              </a:spcBef>
              <a:buNone/>
              <a:defRPr sz="1400">
                <a:solidFill>
                  <a:srgbClr val="D8D8D8"/>
                </a:solidFill>
                <a:latin typeface="Arial"/>
                <a:ea typeface="Arial"/>
                <a:cs typeface="Arial"/>
                <a:sym typeface="Arial"/>
              </a:defRPr>
            </a:lvl8pPr>
            <a:lvl9pPr indent="0" lvl="8" mar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67" name="Shape 167"/>
        <p:cNvGrpSpPr/>
        <p:nvPr/>
      </p:nvGrpSpPr>
      <p:grpSpPr>
        <a:xfrm>
          <a:off x="0" y="0"/>
          <a:ext cx="0" cy="0"/>
          <a:chOff x="0" y="0"/>
          <a:chExt cx="0" cy="0"/>
        </a:xfrm>
      </p:grpSpPr>
      <p:pic>
        <p:nvPicPr>
          <p:cNvPr descr="pp_ord_blanc.jpg" id="168" name="Google Shape;168;p58"/>
          <p:cNvPicPr preferRelativeResize="0"/>
          <p:nvPr/>
        </p:nvPicPr>
        <p:blipFill rotWithShape="1">
          <a:blip r:embed="rId2">
            <a:alphaModFix/>
          </a:blip>
          <a:srcRect b="0" l="0" r="0" t="0"/>
          <a:stretch/>
        </p:blipFill>
        <p:spPr>
          <a:xfrm>
            <a:off x="1" y="269"/>
            <a:ext cx="12191999" cy="6857463"/>
          </a:xfrm>
          <a:prstGeom prst="rect">
            <a:avLst/>
          </a:prstGeom>
          <a:noFill/>
          <a:ln>
            <a:noFill/>
          </a:ln>
        </p:spPr>
      </p:pic>
      <p:sp>
        <p:nvSpPr>
          <p:cNvPr id="169" name="Google Shape;169;p58"/>
          <p:cNvSpPr txBox="1"/>
          <p:nvPr>
            <p:ph idx="1" type="body"/>
          </p:nvPr>
        </p:nvSpPr>
        <p:spPr>
          <a:xfrm>
            <a:off x="4064000" y="609600"/>
            <a:ext cx="7721600" cy="6858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chemeClr val="dk1"/>
              </a:buClr>
              <a:buSzPts val="3200"/>
              <a:buFont typeface="Avenir"/>
              <a:buNone/>
              <a:defRPr b="1" i="0" sz="3200" u="none" cap="none" strike="noStrike">
                <a:solidFill>
                  <a:schemeClr val="dk1"/>
                </a:solidFill>
                <a:latin typeface="Avenir"/>
                <a:ea typeface="Avenir"/>
                <a:cs typeface="Avenir"/>
                <a:sym typeface="Avenir"/>
              </a:defRPr>
            </a:lvl1pPr>
            <a:lvl2pPr indent="-342900" lvl="1" marL="914400" algn="l">
              <a:spcBef>
                <a:spcPts val="360"/>
              </a:spcBef>
              <a:spcAft>
                <a:spcPts val="0"/>
              </a:spcAft>
              <a:buClr>
                <a:srgbClr val="005187"/>
              </a:buClr>
              <a:buSzPts val="1800"/>
              <a:buChar char="–"/>
              <a:defRPr/>
            </a:lvl2pPr>
            <a:lvl3pPr indent="-342900" lvl="2" marL="1371600" algn="l">
              <a:spcBef>
                <a:spcPts val="360"/>
              </a:spcBef>
              <a:spcAft>
                <a:spcPts val="0"/>
              </a:spcAft>
              <a:buClr>
                <a:srgbClr val="005187"/>
              </a:buClr>
              <a:buSzPts val="1800"/>
              <a:buChar char="•"/>
              <a:defRPr/>
            </a:lvl3pPr>
            <a:lvl4pPr indent="-342900" lvl="3" marL="1828800" algn="l">
              <a:spcBef>
                <a:spcPts val="360"/>
              </a:spcBef>
              <a:spcAft>
                <a:spcPts val="0"/>
              </a:spcAft>
              <a:buClr>
                <a:srgbClr val="005187"/>
              </a:buClr>
              <a:buSzPts val="1800"/>
              <a:buChar char="–"/>
              <a:defRPr/>
            </a:lvl4pPr>
            <a:lvl5pPr indent="-342900" lvl="4" marL="2286000" algn="l">
              <a:spcBef>
                <a:spcPts val="360"/>
              </a:spcBef>
              <a:spcAft>
                <a:spcPts val="0"/>
              </a:spcAft>
              <a:buClr>
                <a:srgbClr val="005187"/>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0" name="Google Shape;170;p58"/>
          <p:cNvSpPr txBox="1"/>
          <p:nvPr>
            <p:ph idx="2" type="body"/>
          </p:nvPr>
        </p:nvSpPr>
        <p:spPr>
          <a:xfrm>
            <a:off x="203200" y="1447800"/>
            <a:ext cx="11785600" cy="4876800"/>
          </a:xfrm>
          <a:prstGeom prst="rect">
            <a:avLst/>
          </a:prstGeom>
          <a:noFill/>
          <a:ln>
            <a:noFill/>
          </a:ln>
        </p:spPr>
        <p:txBody>
          <a:bodyPr anchorCtr="0" anchor="t" bIns="45700" lIns="91425" spcFirstLastPara="1" rIns="91425" wrap="square" tIns="45700">
            <a:normAutofit/>
          </a:bodyPr>
          <a:lstStyle>
            <a:lvl1pPr indent="-381000" lvl="0" marL="457200" algn="l">
              <a:spcBef>
                <a:spcPts val="320"/>
              </a:spcBef>
              <a:spcAft>
                <a:spcPts val="0"/>
              </a:spcAft>
              <a:buClr>
                <a:srgbClr val="BFBFBF"/>
              </a:buClr>
              <a:buSzPts val="2400"/>
              <a:buFont typeface="Gill Sans"/>
              <a:buChar char="•"/>
              <a:defRPr b="1" sz="1600">
                <a:latin typeface="Gill Sans"/>
                <a:ea typeface="Gill Sans"/>
                <a:cs typeface="Gill Sans"/>
                <a:sym typeface="Gill Sans"/>
              </a:defRPr>
            </a:lvl1pPr>
            <a:lvl2pPr indent="-330200" lvl="1" marL="914400" algn="l">
              <a:spcBef>
                <a:spcPts val="600"/>
              </a:spcBef>
              <a:spcAft>
                <a:spcPts val="0"/>
              </a:spcAft>
              <a:buClr>
                <a:srgbClr val="005187"/>
              </a:buClr>
              <a:buSzPts val="1600"/>
              <a:buFont typeface="Gill Sans"/>
              <a:buChar char="–"/>
              <a:defRPr b="1" sz="1600">
                <a:latin typeface="Gill Sans"/>
                <a:ea typeface="Gill Sans"/>
                <a:cs typeface="Gill Sans"/>
                <a:sym typeface="Gill Sans"/>
              </a:defRPr>
            </a:lvl2pPr>
            <a:lvl3pPr indent="-330200" lvl="2" marL="1371600" algn="l">
              <a:spcBef>
                <a:spcPts val="320"/>
              </a:spcBef>
              <a:spcAft>
                <a:spcPts val="0"/>
              </a:spcAft>
              <a:buClr>
                <a:srgbClr val="005187"/>
              </a:buClr>
              <a:buSzPts val="1600"/>
              <a:buFont typeface="Gill Sans"/>
              <a:buChar char="•"/>
              <a:defRPr b="1" sz="1600">
                <a:latin typeface="Gill Sans"/>
                <a:ea typeface="Gill Sans"/>
                <a:cs typeface="Gill Sans"/>
                <a:sym typeface="Gill Sans"/>
              </a:defRPr>
            </a:lvl3pPr>
            <a:lvl4pPr indent="-330200" lvl="3" marL="1828800" algn="l">
              <a:spcBef>
                <a:spcPts val="320"/>
              </a:spcBef>
              <a:spcAft>
                <a:spcPts val="0"/>
              </a:spcAft>
              <a:buClr>
                <a:srgbClr val="005187"/>
              </a:buClr>
              <a:buSzPts val="1600"/>
              <a:buFont typeface="Gill Sans"/>
              <a:buChar char="–"/>
              <a:defRPr b="1" sz="1600">
                <a:latin typeface="Gill Sans"/>
                <a:ea typeface="Gill Sans"/>
                <a:cs typeface="Gill Sans"/>
                <a:sym typeface="Gill Sans"/>
              </a:defRPr>
            </a:lvl4pPr>
            <a:lvl5pPr indent="-330200" lvl="4" marL="2286000" algn="l">
              <a:spcBef>
                <a:spcPts val="320"/>
              </a:spcBef>
              <a:spcAft>
                <a:spcPts val="0"/>
              </a:spcAft>
              <a:buClr>
                <a:srgbClr val="005187"/>
              </a:buClr>
              <a:buSzPts val="1600"/>
              <a:buFont typeface="Gill Sans"/>
              <a:buChar char="»"/>
              <a:defRPr b="1" sz="1600">
                <a:latin typeface="Gill Sans"/>
                <a:ea typeface="Gill Sans"/>
                <a:cs typeface="Gill Sans"/>
                <a:sym typeface="Gill Sans"/>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1" name="Google Shape;171;p5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2" name="Google Shape;172;p5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3" name="Shape 173"/>
        <p:cNvGrpSpPr/>
        <p:nvPr/>
      </p:nvGrpSpPr>
      <p:grpSpPr>
        <a:xfrm>
          <a:off x="0" y="0"/>
          <a:ext cx="0" cy="0"/>
          <a:chOff x="0" y="0"/>
          <a:chExt cx="0" cy="0"/>
        </a:xfrm>
      </p:grpSpPr>
      <p:sp>
        <p:nvSpPr>
          <p:cNvPr id="174" name="Google Shape;174;p59"/>
          <p:cNvSpPr txBox="1"/>
          <p:nvPr>
            <p:ph type="title"/>
          </p:nvPr>
        </p:nvSpPr>
        <p:spPr>
          <a:xfrm>
            <a:off x="838200" y="365125"/>
            <a:ext cx="10515600" cy="1325563"/>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Arial"/>
              <a:buNone/>
              <a:defRPr/>
            </a:lvl1pPr>
            <a:lvl2pPr lvl="1" algn="ctr">
              <a:spcBef>
                <a:spcPts val="0"/>
              </a:spcBef>
              <a:spcAft>
                <a:spcPts val="0"/>
              </a:spcAft>
              <a:buClr>
                <a:schemeClr val="dk1"/>
              </a:buClr>
              <a:buSzPts val="1400"/>
              <a:buFont typeface="Arial"/>
              <a:buNone/>
              <a:defRPr/>
            </a:lvl2pPr>
            <a:lvl3pPr lvl="2" algn="ctr">
              <a:spcBef>
                <a:spcPts val="0"/>
              </a:spcBef>
              <a:spcAft>
                <a:spcPts val="0"/>
              </a:spcAft>
              <a:buClr>
                <a:schemeClr val="dk1"/>
              </a:buClr>
              <a:buSzPts val="1400"/>
              <a:buFont typeface="Arial"/>
              <a:buNone/>
              <a:defRPr/>
            </a:lvl3pPr>
            <a:lvl4pPr lvl="3" algn="ctr">
              <a:spcBef>
                <a:spcPts val="0"/>
              </a:spcBef>
              <a:spcAft>
                <a:spcPts val="0"/>
              </a:spcAft>
              <a:buClr>
                <a:schemeClr val="dk1"/>
              </a:buClr>
              <a:buSzPts val="1400"/>
              <a:buFont typeface="Arial"/>
              <a:buNone/>
              <a:defRPr/>
            </a:lvl4pPr>
            <a:lvl5pPr lvl="4" algn="ctr">
              <a:spcBef>
                <a:spcPts val="0"/>
              </a:spcBef>
              <a:spcAft>
                <a:spcPts val="0"/>
              </a:spcAft>
              <a:buClr>
                <a:schemeClr val="dk1"/>
              </a:buClr>
              <a:buSzPts val="1400"/>
              <a:buFont typeface="Arial"/>
              <a:buNone/>
              <a:defRPr/>
            </a:lvl5pPr>
            <a:lvl6pPr lvl="5" algn="ctr">
              <a:spcBef>
                <a:spcPts val="0"/>
              </a:spcBef>
              <a:spcAft>
                <a:spcPts val="0"/>
              </a:spcAft>
              <a:buClr>
                <a:schemeClr val="dk1"/>
              </a:buClr>
              <a:buSzPts val="1400"/>
              <a:buFont typeface="Arial"/>
              <a:buNone/>
              <a:defRPr/>
            </a:lvl6pPr>
            <a:lvl7pPr lvl="6" algn="ctr">
              <a:spcBef>
                <a:spcPts val="0"/>
              </a:spcBef>
              <a:spcAft>
                <a:spcPts val="0"/>
              </a:spcAft>
              <a:buClr>
                <a:schemeClr val="dk1"/>
              </a:buClr>
              <a:buSzPts val="1400"/>
              <a:buFont typeface="Arial"/>
              <a:buNone/>
              <a:defRPr/>
            </a:lvl7pPr>
            <a:lvl8pPr lvl="7" algn="ctr">
              <a:spcBef>
                <a:spcPts val="0"/>
              </a:spcBef>
              <a:spcAft>
                <a:spcPts val="0"/>
              </a:spcAft>
              <a:buClr>
                <a:schemeClr val="dk1"/>
              </a:buClr>
              <a:buSzPts val="1400"/>
              <a:buFont typeface="Arial"/>
              <a:buNone/>
              <a:defRPr/>
            </a:lvl8pPr>
            <a:lvl9pPr lvl="8" algn="ctr">
              <a:spcBef>
                <a:spcPts val="0"/>
              </a:spcBef>
              <a:spcAft>
                <a:spcPts val="0"/>
              </a:spcAft>
              <a:buClr>
                <a:schemeClr val="dk1"/>
              </a:buClr>
              <a:buSzPts val="1400"/>
              <a:buFont typeface="Arial"/>
              <a:buNone/>
              <a:defRPr/>
            </a:lvl9pPr>
          </a:lstStyle>
          <a:p/>
        </p:txBody>
      </p:sp>
      <p:sp>
        <p:nvSpPr>
          <p:cNvPr id="175" name="Google Shape;175;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a:lvl1pPr>
            <a:lvl2pPr indent="-342900" lvl="1" marL="914400" algn="l">
              <a:lnSpc>
                <a:spcPct val="90000"/>
              </a:lnSpc>
              <a:spcBef>
                <a:spcPts val="500"/>
              </a:spcBef>
              <a:spcAft>
                <a:spcPts val="0"/>
              </a:spcAft>
              <a:buClr>
                <a:schemeClr val="dk1"/>
              </a:buClr>
              <a:buSzPts val="1800"/>
              <a:buFont typeface="Arial"/>
              <a:buChar char="•"/>
              <a:defRPr/>
            </a:lvl2pPr>
            <a:lvl3pPr indent="-342900" lvl="2" marL="1371600" algn="l">
              <a:lnSpc>
                <a:spcPct val="90000"/>
              </a:lnSpc>
              <a:spcBef>
                <a:spcPts val="500"/>
              </a:spcBef>
              <a:spcAft>
                <a:spcPts val="0"/>
              </a:spcAft>
              <a:buClr>
                <a:schemeClr val="dk1"/>
              </a:buClr>
              <a:buSzPts val="1800"/>
              <a:buFont typeface="Arial"/>
              <a:buChar char="•"/>
              <a:defRPr/>
            </a:lvl3pPr>
            <a:lvl4pPr indent="-342900" lvl="3" marL="1828800" algn="l">
              <a:lnSpc>
                <a:spcPct val="90000"/>
              </a:lnSpc>
              <a:spcBef>
                <a:spcPts val="500"/>
              </a:spcBef>
              <a:spcAft>
                <a:spcPts val="0"/>
              </a:spcAft>
              <a:buClr>
                <a:schemeClr val="dk1"/>
              </a:buClr>
              <a:buSzPts val="1800"/>
              <a:buFont typeface="Arial"/>
              <a:buChar char="•"/>
              <a:defRPr/>
            </a:lvl4pPr>
            <a:lvl5pPr indent="-342900" lvl="4" marL="2286000" algn="l">
              <a:lnSpc>
                <a:spcPct val="90000"/>
              </a:lnSpc>
              <a:spcBef>
                <a:spcPts val="500"/>
              </a:spcBef>
              <a:spcAft>
                <a:spcPts val="0"/>
              </a:spcAft>
              <a:buClr>
                <a:schemeClr val="dk1"/>
              </a:buClr>
              <a:buSzPts val="1800"/>
              <a:buFont typeface="Arial"/>
              <a:buChar char="•"/>
              <a:defRPr/>
            </a:lvl5pPr>
            <a:lvl6pPr indent="-342900" lvl="5" marL="2743200" algn="l">
              <a:lnSpc>
                <a:spcPct val="90000"/>
              </a:lnSpc>
              <a:spcBef>
                <a:spcPts val="500"/>
              </a:spcBef>
              <a:spcAft>
                <a:spcPts val="0"/>
              </a:spcAft>
              <a:buClr>
                <a:schemeClr val="dk1"/>
              </a:buClr>
              <a:buSzPts val="1800"/>
              <a:buFont typeface="Arial"/>
              <a:buChar char="•"/>
              <a:defRPr/>
            </a:lvl6pPr>
            <a:lvl7pPr indent="-342900" lvl="6" marL="3200400" algn="l">
              <a:lnSpc>
                <a:spcPct val="90000"/>
              </a:lnSpc>
              <a:spcBef>
                <a:spcPts val="500"/>
              </a:spcBef>
              <a:spcAft>
                <a:spcPts val="0"/>
              </a:spcAft>
              <a:buClr>
                <a:schemeClr val="dk1"/>
              </a:buClr>
              <a:buSzPts val="1800"/>
              <a:buFont typeface="Arial"/>
              <a:buChar char="•"/>
              <a:defRPr/>
            </a:lvl7pPr>
            <a:lvl8pPr indent="-342900" lvl="7" marL="3657600" algn="l">
              <a:lnSpc>
                <a:spcPct val="90000"/>
              </a:lnSpc>
              <a:spcBef>
                <a:spcPts val="500"/>
              </a:spcBef>
              <a:spcAft>
                <a:spcPts val="0"/>
              </a:spcAft>
              <a:buClr>
                <a:schemeClr val="dk1"/>
              </a:buClr>
              <a:buSzPts val="1800"/>
              <a:buFont typeface="Arial"/>
              <a:buChar char="•"/>
              <a:defRPr/>
            </a:lvl8pPr>
            <a:lvl9pPr indent="-342900" lvl="8" marL="4114800" algn="l">
              <a:lnSpc>
                <a:spcPct val="90000"/>
              </a:lnSpc>
              <a:spcBef>
                <a:spcPts val="500"/>
              </a:spcBef>
              <a:spcAft>
                <a:spcPts val="0"/>
              </a:spcAft>
              <a:buClr>
                <a:schemeClr val="dk1"/>
              </a:buClr>
              <a:buSzPts val="1800"/>
              <a:buFont typeface="Arial"/>
              <a:buChar char="•"/>
              <a:defRPr/>
            </a:lvl9pPr>
          </a:lstStyle>
          <a:p/>
        </p:txBody>
      </p:sp>
      <p:sp>
        <p:nvSpPr>
          <p:cNvPr id="176" name="Google Shape;176;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7" name="Google Shape;17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8" name="Google Shape;178;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1pPr>
            <a:lvl2pPr indent="0" lvl="1"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2pPr>
            <a:lvl3pPr indent="0" lvl="2"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3pPr>
            <a:lvl4pPr indent="0" lvl="3"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4pPr>
            <a:lvl5pPr indent="0" lvl="4"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5pPr>
            <a:lvl6pPr indent="0" lvl="5"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6pPr>
            <a:lvl7pPr indent="0" lvl="6"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7pPr>
            <a:lvl8pPr indent="0" lvl="7"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8pPr>
            <a:lvl9pPr indent="0" lvl="8" marL="0" marR="0" algn="r">
              <a:spcBef>
                <a:spcPts val="0"/>
              </a:spcBef>
              <a:spcAft>
                <a:spcPts val="0"/>
              </a:spcAft>
              <a:buClr>
                <a:srgbClr val="D8D8D8"/>
              </a:buClr>
              <a:buSzPts val="1400"/>
              <a:buFont typeface="Arial"/>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bg>
      <p:bgPr>
        <a:gradFill>
          <a:gsLst>
            <a:gs pos="0">
              <a:schemeClr val="lt1"/>
            </a:gs>
            <a:gs pos="33000">
              <a:schemeClr val="lt1"/>
            </a:gs>
            <a:gs pos="52000">
              <a:srgbClr val="B3C6E7"/>
            </a:gs>
            <a:gs pos="100000">
              <a:srgbClr val="B3C6E7"/>
            </a:gs>
          </a:gsLst>
          <a:lin ang="10800000" scaled="0"/>
        </a:gradFill>
      </p:bgPr>
    </p:bg>
    <p:spTree>
      <p:nvGrpSpPr>
        <p:cNvPr id="185" name="Shape 185"/>
        <p:cNvGrpSpPr/>
        <p:nvPr/>
      </p:nvGrpSpPr>
      <p:grpSpPr>
        <a:xfrm>
          <a:off x="0" y="0"/>
          <a:ext cx="0" cy="0"/>
          <a:chOff x="0" y="0"/>
          <a:chExt cx="0" cy="0"/>
        </a:xfrm>
      </p:grpSpPr>
      <p:sp>
        <p:nvSpPr>
          <p:cNvPr id="186" name="Google Shape;186;p35"/>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sz="2800">
              <a:solidFill>
                <a:srgbClr val="2E75B5"/>
              </a:solidFill>
              <a:latin typeface="Helvetica Neue"/>
              <a:ea typeface="Helvetica Neue"/>
              <a:cs typeface="Helvetica Neue"/>
              <a:sym typeface="Helvetica Neue"/>
            </a:endParaRPr>
          </a:p>
        </p:txBody>
      </p:sp>
      <p:sp>
        <p:nvSpPr>
          <p:cNvPr id="187" name="Google Shape;187;p35"/>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sz="2800">
              <a:solidFill>
                <a:srgbClr val="2E75B5"/>
              </a:solidFill>
              <a:latin typeface="Helvetica Neue"/>
              <a:ea typeface="Helvetica Neue"/>
              <a:cs typeface="Helvetica Neue"/>
              <a:sym typeface="Helvetica Neue"/>
            </a:endParaRPr>
          </a:p>
        </p:txBody>
      </p:sp>
      <p:sp>
        <p:nvSpPr>
          <p:cNvPr id="188" name="Google Shape;188;p35"/>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sz="2800">
              <a:solidFill>
                <a:srgbClr val="2E75B5"/>
              </a:solidFill>
              <a:latin typeface="Helvetica Neue"/>
              <a:ea typeface="Helvetica Neue"/>
              <a:cs typeface="Helvetica Neue"/>
              <a:sym typeface="Helvetica Neue"/>
            </a:endParaRPr>
          </a:p>
        </p:txBody>
      </p:sp>
      <p:sp>
        <p:nvSpPr>
          <p:cNvPr id="189" name="Google Shape;189;p35"/>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sz="2800">
              <a:solidFill>
                <a:srgbClr val="2E75B5"/>
              </a:solidFill>
              <a:latin typeface="Helvetica Neue"/>
              <a:ea typeface="Helvetica Neue"/>
              <a:cs typeface="Helvetica Neue"/>
              <a:sym typeface="Helvetica Neue"/>
            </a:endParaRPr>
          </a:p>
        </p:txBody>
      </p:sp>
      <p:pic>
        <p:nvPicPr>
          <p:cNvPr id="190" name="Google Shape;190;p35"/>
          <p:cNvPicPr preferRelativeResize="0"/>
          <p:nvPr/>
        </p:nvPicPr>
        <p:blipFill rotWithShape="1">
          <a:blip r:embed="rId2">
            <a:alphaModFix/>
          </a:blip>
          <a:srcRect b="0" l="8642" r="0" t="0"/>
          <a:stretch/>
        </p:blipFill>
        <p:spPr>
          <a:xfrm>
            <a:off x="31899" y="4238427"/>
            <a:ext cx="3564274" cy="2590800"/>
          </a:xfrm>
          <a:prstGeom prst="rect">
            <a:avLst/>
          </a:prstGeom>
          <a:noFill/>
          <a:ln>
            <a:noFill/>
          </a:ln>
        </p:spPr>
      </p:pic>
      <p:pic>
        <p:nvPicPr>
          <p:cNvPr id="191" name="Google Shape;191;p35"/>
          <p:cNvPicPr preferRelativeResize="0"/>
          <p:nvPr/>
        </p:nvPicPr>
        <p:blipFill rotWithShape="1">
          <a:blip r:embed="rId3">
            <a:alphaModFix/>
          </a:blip>
          <a:srcRect b="0" l="0" r="0" t="0"/>
          <a:stretch/>
        </p:blipFill>
        <p:spPr>
          <a:xfrm>
            <a:off x="2713802" y="32203"/>
            <a:ext cx="3255975" cy="2441982"/>
          </a:xfrm>
          <a:prstGeom prst="rect">
            <a:avLst/>
          </a:prstGeom>
          <a:noFill/>
          <a:ln>
            <a:noFill/>
          </a:ln>
        </p:spPr>
      </p:pic>
      <p:pic>
        <p:nvPicPr>
          <p:cNvPr id="192" name="Google Shape;192;p35"/>
          <p:cNvPicPr preferRelativeResize="0"/>
          <p:nvPr/>
        </p:nvPicPr>
        <p:blipFill rotWithShape="1">
          <a:blip r:embed="rId4">
            <a:alphaModFix/>
          </a:blip>
          <a:srcRect b="0" l="0" r="0" t="0"/>
          <a:stretch/>
        </p:blipFill>
        <p:spPr>
          <a:xfrm>
            <a:off x="3399680" y="4200486"/>
            <a:ext cx="3505537" cy="2629152"/>
          </a:xfrm>
          <a:prstGeom prst="rect">
            <a:avLst/>
          </a:prstGeom>
          <a:noFill/>
          <a:ln>
            <a:noFill/>
          </a:ln>
        </p:spPr>
      </p:pic>
      <p:pic>
        <p:nvPicPr>
          <p:cNvPr id="193" name="Google Shape;193;p35"/>
          <p:cNvPicPr preferRelativeResize="0"/>
          <p:nvPr/>
        </p:nvPicPr>
        <p:blipFill rotWithShape="1">
          <a:blip r:embed="rId5">
            <a:alphaModFix/>
          </a:blip>
          <a:srcRect b="0" l="0" r="0" t="0"/>
          <a:stretch/>
        </p:blipFill>
        <p:spPr>
          <a:xfrm>
            <a:off x="16715" y="237109"/>
            <a:ext cx="2571365" cy="3857048"/>
          </a:xfrm>
          <a:prstGeom prst="rect">
            <a:avLst/>
          </a:prstGeom>
          <a:noFill/>
          <a:ln>
            <a:noFill/>
          </a:ln>
        </p:spPr>
      </p:pic>
      <p:pic>
        <p:nvPicPr>
          <p:cNvPr descr="MAIA_title.png" id="194" name="Google Shape;194;p35"/>
          <p:cNvPicPr preferRelativeResize="0"/>
          <p:nvPr/>
        </p:nvPicPr>
        <p:blipFill rotWithShape="1">
          <a:blip r:embed="rId6">
            <a:alphaModFix/>
          </a:blip>
          <a:srcRect b="66732" l="67247" r="735" t="537"/>
          <a:stretch/>
        </p:blipFill>
        <p:spPr>
          <a:xfrm>
            <a:off x="4298653" y="2209420"/>
            <a:ext cx="2228743" cy="2255118"/>
          </a:xfrm>
          <a:prstGeom prst="rect">
            <a:avLst/>
          </a:prstGeom>
          <a:noFill/>
          <a:ln>
            <a:noFill/>
          </a:ln>
        </p:spPr>
      </p:pic>
      <p:pic>
        <p:nvPicPr>
          <p:cNvPr descr="Symbols of NASA | NASA" id="195" name="Google Shape;195;p35"/>
          <p:cNvPicPr preferRelativeResize="0"/>
          <p:nvPr/>
        </p:nvPicPr>
        <p:blipFill rotWithShape="1">
          <a:blip r:embed="rId7">
            <a:alphaModFix/>
          </a:blip>
          <a:srcRect b="6861" l="21198" r="21276" t="4979"/>
          <a:stretch/>
        </p:blipFill>
        <p:spPr>
          <a:xfrm>
            <a:off x="5800952" y="4671"/>
            <a:ext cx="1483877" cy="1137070"/>
          </a:xfrm>
          <a:prstGeom prst="rect">
            <a:avLst/>
          </a:prstGeom>
          <a:noFill/>
          <a:ln>
            <a:noFill/>
          </a:ln>
        </p:spPr>
      </p:pic>
      <p:sp>
        <p:nvSpPr>
          <p:cNvPr id="196" name="Google Shape;196;p35"/>
          <p:cNvSpPr txBox="1"/>
          <p:nvPr/>
        </p:nvSpPr>
        <p:spPr>
          <a:xfrm>
            <a:off x="466454" y="28362"/>
            <a:ext cx="490371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a:solidFill>
                  <a:srgbClr val="08B810"/>
                </a:solidFill>
                <a:latin typeface="Helvetica Neue"/>
                <a:ea typeface="Helvetica Neue"/>
                <a:cs typeface="Helvetica Neue"/>
                <a:sym typeface="Helvetica Neue"/>
              </a:rPr>
              <a:t>Building the Pathway from TEMPO to GeoXO</a:t>
            </a:r>
            <a:endParaRPr b="0" i="0" sz="1800" u="none">
              <a:solidFill>
                <a:srgbClr val="08B810"/>
              </a:solidFill>
              <a:latin typeface="Helvetica Neue"/>
              <a:ea typeface="Helvetica Neue"/>
              <a:cs typeface="Helvetica Neue"/>
              <a:sym typeface="Helvetica Neue"/>
            </a:endParaRPr>
          </a:p>
        </p:txBody>
      </p:sp>
      <p:sp>
        <p:nvSpPr>
          <p:cNvPr id="197" name="Google Shape;197;p35"/>
          <p:cNvSpPr txBox="1"/>
          <p:nvPr>
            <p:ph idx="1" type="body"/>
          </p:nvPr>
        </p:nvSpPr>
        <p:spPr>
          <a:xfrm>
            <a:off x="7215602" y="2566215"/>
            <a:ext cx="4098282" cy="912019"/>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35"/>
          <p:cNvSpPr txBox="1"/>
          <p:nvPr>
            <p:ph idx="2" type="body"/>
          </p:nvPr>
        </p:nvSpPr>
        <p:spPr>
          <a:xfrm>
            <a:off x="7517917" y="4135510"/>
            <a:ext cx="3606292" cy="6013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outdoor, sky, person&#10;&#10;Description automatically generated" id="199" name="Google Shape;199;p35"/>
          <p:cNvPicPr preferRelativeResize="0"/>
          <p:nvPr/>
        </p:nvPicPr>
        <p:blipFill rotWithShape="1">
          <a:blip r:embed="rId8">
            <a:alphaModFix/>
          </a:blip>
          <a:srcRect b="0" l="32161" r="0" t="0"/>
          <a:stretch/>
        </p:blipFill>
        <p:spPr>
          <a:xfrm>
            <a:off x="2361807" y="2613124"/>
            <a:ext cx="2087161" cy="2038278"/>
          </a:xfrm>
          <a:prstGeom prst="rect">
            <a:avLst/>
          </a:prstGeom>
          <a:noFill/>
          <a:ln>
            <a:noFill/>
          </a:ln>
        </p:spPr>
      </p:pic>
      <p:pic>
        <p:nvPicPr>
          <p:cNvPr descr="A close-up of a compass&#10;&#10;Description automatically generated with low confidence" id="200" name="Google Shape;200;p35"/>
          <p:cNvPicPr preferRelativeResize="0"/>
          <p:nvPr/>
        </p:nvPicPr>
        <p:blipFill rotWithShape="1">
          <a:blip r:embed="rId9">
            <a:alphaModFix/>
          </a:blip>
          <a:srcRect b="0" l="0" r="0" t="0"/>
          <a:stretch/>
        </p:blipFill>
        <p:spPr>
          <a:xfrm>
            <a:off x="6709835" y="1048901"/>
            <a:ext cx="1876041" cy="1449668"/>
          </a:xfrm>
          <a:prstGeom prst="rect">
            <a:avLst/>
          </a:prstGeom>
          <a:noFill/>
          <a:ln>
            <a:noFill/>
          </a:ln>
        </p:spPr>
      </p:pic>
      <p:pic>
        <p:nvPicPr>
          <p:cNvPr descr="A picture containing text, clipart&#10;&#10;Description automatically generated" id="201" name="Google Shape;201;p35"/>
          <p:cNvPicPr preferRelativeResize="0"/>
          <p:nvPr/>
        </p:nvPicPr>
        <p:blipFill rotWithShape="1">
          <a:blip r:embed="rId10">
            <a:alphaModFix/>
          </a:blip>
          <a:srcRect b="0" l="0" r="0" t="0"/>
          <a:stretch/>
        </p:blipFill>
        <p:spPr>
          <a:xfrm>
            <a:off x="8478692" y="1070698"/>
            <a:ext cx="1466057" cy="1398393"/>
          </a:xfrm>
          <a:prstGeom prst="rect">
            <a:avLst/>
          </a:prstGeom>
          <a:noFill/>
          <a:ln>
            <a:noFill/>
          </a:ln>
        </p:spPr>
      </p:pic>
      <p:pic>
        <p:nvPicPr>
          <p:cNvPr descr="Diagram, logo&#10;&#10;Description automatically generated" id="202" name="Google Shape;202;p35"/>
          <p:cNvPicPr preferRelativeResize="0"/>
          <p:nvPr/>
        </p:nvPicPr>
        <p:blipFill rotWithShape="1">
          <a:blip r:embed="rId11">
            <a:alphaModFix/>
          </a:blip>
          <a:srcRect b="0" l="0" r="0" t="0"/>
          <a:stretch/>
        </p:blipFill>
        <p:spPr>
          <a:xfrm>
            <a:off x="10139674" y="1216617"/>
            <a:ext cx="1100170" cy="1124948"/>
          </a:xfrm>
          <a:prstGeom prst="rect">
            <a:avLst/>
          </a:prstGeom>
          <a:noFill/>
          <a:ln>
            <a:noFill/>
          </a:ln>
        </p:spPr>
      </p:pic>
      <p:pic>
        <p:nvPicPr>
          <p:cNvPr descr="Logo, icon, company name&#10;&#10;Description automatically generated" id="203" name="Google Shape;203;p35"/>
          <p:cNvPicPr preferRelativeResize="0"/>
          <p:nvPr/>
        </p:nvPicPr>
        <p:blipFill rotWithShape="1">
          <a:blip r:embed="rId12">
            <a:alphaModFix/>
          </a:blip>
          <a:srcRect b="0" l="0" r="0" t="0"/>
          <a:stretch/>
        </p:blipFill>
        <p:spPr>
          <a:xfrm>
            <a:off x="11173723" y="85159"/>
            <a:ext cx="990633" cy="990633"/>
          </a:xfrm>
          <a:prstGeom prst="rect">
            <a:avLst/>
          </a:prstGeom>
          <a:noFill/>
          <a:ln>
            <a:noFill/>
          </a:ln>
        </p:spPr>
      </p:pic>
      <p:sp>
        <p:nvSpPr>
          <p:cNvPr id="204" name="Google Shape;204;p35"/>
          <p:cNvSpPr txBox="1"/>
          <p:nvPr/>
        </p:nvSpPr>
        <p:spPr>
          <a:xfrm>
            <a:off x="6929236" y="216344"/>
            <a:ext cx="4365597" cy="758797"/>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lang="en-US" sz="2050">
                <a:solidFill>
                  <a:srgbClr val="2F5496"/>
                </a:solidFill>
                <a:latin typeface="Helvetica Neue"/>
                <a:ea typeface="Helvetica Neue"/>
                <a:cs typeface="Helvetica Neue"/>
                <a:sym typeface="Helvetica Neue"/>
              </a:rPr>
              <a:t>Joint Science Meeting for TEMPO, GeoXO ACX, &amp; TOLNet</a:t>
            </a:r>
            <a:endParaRPr b="0" sz="2050">
              <a:solidFill>
                <a:srgbClr val="2F5496"/>
              </a:solidFill>
              <a:latin typeface="Helvetica Neue"/>
              <a:ea typeface="Helvetica Neue"/>
              <a:cs typeface="Helvetica Neue"/>
              <a:sym typeface="Helvetica Neue"/>
            </a:endParaRPr>
          </a:p>
        </p:txBody>
      </p:sp>
      <p:pic>
        <p:nvPicPr>
          <p:cNvPr descr="Graphical user interface, website&#10;&#10;Description automatically generated" id="205" name="Google Shape;205;p35"/>
          <p:cNvPicPr preferRelativeResize="0"/>
          <p:nvPr/>
        </p:nvPicPr>
        <p:blipFill rotWithShape="1">
          <a:blip r:embed="rId13">
            <a:alphaModFix/>
          </a:blip>
          <a:srcRect b="0" l="0" r="0" t="0"/>
          <a:stretch/>
        </p:blipFill>
        <p:spPr>
          <a:xfrm>
            <a:off x="6709835" y="5948756"/>
            <a:ext cx="5486415" cy="91226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bg>
      <p:bgPr>
        <a:gradFill>
          <a:gsLst>
            <a:gs pos="0">
              <a:srgbClr val="FEFEFE">
                <a:alpha val="74901"/>
              </a:srgbClr>
            </a:gs>
            <a:gs pos="75000">
              <a:srgbClr val="FEFEFE">
                <a:alpha val="74901"/>
              </a:srgbClr>
            </a:gs>
            <a:gs pos="100000">
              <a:srgbClr val="7194D2">
                <a:alpha val="74901"/>
              </a:srgbClr>
            </a:gs>
          </a:gsLst>
          <a:lin ang="16200000" scaled="0"/>
        </a:gradFill>
      </p:bgPr>
    </p:bg>
    <p:spTree>
      <p:nvGrpSpPr>
        <p:cNvPr id="206" name="Shape 206"/>
        <p:cNvGrpSpPr/>
        <p:nvPr/>
      </p:nvGrpSpPr>
      <p:grpSpPr>
        <a:xfrm>
          <a:off x="0" y="0"/>
          <a:ext cx="0" cy="0"/>
          <a:chOff x="0" y="0"/>
          <a:chExt cx="0" cy="0"/>
        </a:xfrm>
      </p:grpSpPr>
      <p:sp>
        <p:nvSpPr>
          <p:cNvPr id="207" name="Google Shape;207;p36"/>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Tempo logo" id="208" name="Google Shape;208;p36"/>
          <p:cNvPicPr preferRelativeResize="0"/>
          <p:nvPr/>
        </p:nvPicPr>
        <p:blipFill rotWithShape="1">
          <a:blip r:embed="rId2">
            <a:alphaModFix/>
          </a:blip>
          <a:srcRect b="0" l="0" r="0" t="0"/>
          <a:stretch/>
        </p:blipFill>
        <p:spPr>
          <a:xfrm>
            <a:off x="146658" y="164800"/>
            <a:ext cx="870374" cy="827569"/>
          </a:xfrm>
          <a:prstGeom prst="rect">
            <a:avLst/>
          </a:prstGeom>
          <a:noFill/>
          <a:ln>
            <a:noFill/>
          </a:ln>
        </p:spPr>
      </p:pic>
      <p:sp>
        <p:nvSpPr>
          <p:cNvPr id="209" name="Google Shape;209;p36"/>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36"/>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228600" lvl="1" marL="914400" algn="l">
              <a:lnSpc>
                <a:spcPct val="90000"/>
              </a:lnSpc>
              <a:spcBef>
                <a:spcPts val="500"/>
              </a:spcBef>
              <a:spcAft>
                <a:spcPts val="0"/>
              </a:spcAft>
              <a:buClr>
                <a:schemeClr val="dk1"/>
              </a:buClr>
              <a:buSzPts val="2400"/>
              <a:buNone/>
              <a:defRPr sz="2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up of a compass&#10;&#10;Description automatically generated with low confidence" id="211" name="Google Shape;211;p36"/>
          <p:cNvPicPr preferRelativeResize="0"/>
          <p:nvPr/>
        </p:nvPicPr>
        <p:blipFill rotWithShape="1">
          <a:blip r:embed="rId3">
            <a:alphaModFix/>
          </a:blip>
          <a:srcRect b="0" l="0" r="0" t="0"/>
          <a:stretch/>
        </p:blipFill>
        <p:spPr>
          <a:xfrm>
            <a:off x="10714385" y="10255"/>
            <a:ext cx="1470969" cy="113665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2" name="Shape 212"/>
        <p:cNvGrpSpPr/>
        <p:nvPr/>
      </p:nvGrpSpPr>
      <p:grpSpPr>
        <a:xfrm>
          <a:off x="0" y="0"/>
          <a:ext cx="0" cy="0"/>
          <a:chOff x="0" y="0"/>
          <a:chExt cx="0" cy="0"/>
        </a:xfrm>
      </p:grpSpPr>
      <p:sp>
        <p:nvSpPr>
          <p:cNvPr id="213" name="Google Shape;213;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7" name="Shape 217"/>
        <p:cNvGrpSpPr/>
        <p:nvPr/>
      </p:nvGrpSpPr>
      <p:grpSpPr>
        <a:xfrm>
          <a:off x="0" y="0"/>
          <a:ext cx="0" cy="0"/>
          <a:chOff x="0" y="0"/>
          <a:chExt cx="0" cy="0"/>
        </a:xfrm>
      </p:grpSpPr>
      <p:sp>
        <p:nvSpPr>
          <p:cNvPr id="218" name="Google Shape;21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3" name="Shape 223"/>
        <p:cNvGrpSpPr/>
        <p:nvPr/>
      </p:nvGrpSpPr>
      <p:grpSpPr>
        <a:xfrm>
          <a:off x="0" y="0"/>
          <a:ext cx="0" cy="0"/>
          <a:chOff x="0" y="0"/>
          <a:chExt cx="0" cy="0"/>
        </a:xfrm>
      </p:grpSpPr>
      <p:sp>
        <p:nvSpPr>
          <p:cNvPr id="224" name="Google Shape;224;p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6" name="Google Shape;226;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9" name="Shape 229"/>
        <p:cNvGrpSpPr/>
        <p:nvPr/>
      </p:nvGrpSpPr>
      <p:grpSpPr>
        <a:xfrm>
          <a:off x="0" y="0"/>
          <a:ext cx="0" cy="0"/>
          <a:chOff x="0" y="0"/>
          <a:chExt cx="0" cy="0"/>
        </a:xfrm>
      </p:grpSpPr>
      <p:sp>
        <p:nvSpPr>
          <p:cNvPr id="230" name="Google Shape;230;p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32" name="Google Shape;232;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bg>
      <p:bgPr>
        <a:gradFill>
          <a:gsLst>
            <a:gs pos="0">
              <a:srgbClr val="FEFEFE">
                <a:alpha val="74901"/>
              </a:srgbClr>
            </a:gs>
            <a:gs pos="75000">
              <a:srgbClr val="FEFEFE">
                <a:alpha val="74901"/>
              </a:srgbClr>
            </a:gs>
            <a:gs pos="100000">
              <a:srgbClr val="83B3DF">
                <a:alpha val="74901"/>
              </a:srgbClr>
            </a:gs>
          </a:gsLst>
          <a:lin ang="16200000" scaled="0"/>
        </a:gradFill>
      </p:bgPr>
    </p:bg>
    <p:spTree>
      <p:nvGrpSpPr>
        <p:cNvPr id="42" name="Shape 42"/>
        <p:cNvGrpSpPr/>
        <p:nvPr/>
      </p:nvGrpSpPr>
      <p:grpSpPr>
        <a:xfrm>
          <a:off x="0" y="0"/>
          <a:ext cx="0" cy="0"/>
          <a:chOff x="0" y="0"/>
          <a:chExt cx="0" cy="0"/>
        </a:xfrm>
      </p:grpSpPr>
      <p:sp>
        <p:nvSpPr>
          <p:cNvPr id="43" name="Google Shape;43;p38"/>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Tempo logo" id="44" name="Google Shape;44;p38"/>
          <p:cNvPicPr preferRelativeResize="0"/>
          <p:nvPr/>
        </p:nvPicPr>
        <p:blipFill rotWithShape="1">
          <a:blip r:embed="rId2">
            <a:alphaModFix/>
          </a:blip>
          <a:srcRect b="0" l="0" r="0" t="0"/>
          <a:stretch/>
        </p:blipFill>
        <p:spPr>
          <a:xfrm>
            <a:off x="146658" y="164800"/>
            <a:ext cx="870374" cy="827569"/>
          </a:xfrm>
          <a:prstGeom prst="rect">
            <a:avLst/>
          </a:prstGeom>
          <a:noFill/>
          <a:ln>
            <a:noFill/>
          </a:ln>
        </p:spPr>
      </p:pic>
      <p:sp>
        <p:nvSpPr>
          <p:cNvPr id="45" name="Google Shape;45;p38"/>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8"/>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228600" lvl="1" marL="914400" algn="l">
              <a:lnSpc>
                <a:spcPct val="90000"/>
              </a:lnSpc>
              <a:spcBef>
                <a:spcPts val="500"/>
              </a:spcBef>
              <a:spcAft>
                <a:spcPts val="0"/>
              </a:spcAft>
              <a:buClr>
                <a:schemeClr val="dk1"/>
              </a:buClr>
              <a:buSzPts val="2400"/>
              <a:buNone/>
              <a:defRPr sz="2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up of a compass&#10;&#10;Description automatically generated with low confidence" id="47" name="Google Shape;47;p38"/>
          <p:cNvPicPr preferRelativeResize="0"/>
          <p:nvPr/>
        </p:nvPicPr>
        <p:blipFill rotWithShape="1">
          <a:blip r:embed="rId3">
            <a:alphaModFix/>
          </a:blip>
          <a:srcRect b="0" l="0" r="0" t="0"/>
          <a:stretch/>
        </p:blipFill>
        <p:spPr>
          <a:xfrm>
            <a:off x="10714385" y="10255"/>
            <a:ext cx="1470969" cy="113665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5" name="Shape 235"/>
        <p:cNvGrpSpPr/>
        <p:nvPr/>
      </p:nvGrpSpPr>
      <p:grpSpPr>
        <a:xfrm>
          <a:off x="0" y="0"/>
          <a:ext cx="0" cy="0"/>
          <a:chOff x="0" y="0"/>
          <a:chExt cx="0" cy="0"/>
        </a:xfrm>
      </p:grpSpPr>
      <p:sp>
        <p:nvSpPr>
          <p:cNvPr id="236" name="Google Shape;23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6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6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2" name="Shape 242"/>
        <p:cNvGrpSpPr/>
        <p:nvPr/>
      </p:nvGrpSpPr>
      <p:grpSpPr>
        <a:xfrm>
          <a:off x="0" y="0"/>
          <a:ext cx="0" cy="0"/>
          <a:chOff x="0" y="0"/>
          <a:chExt cx="0" cy="0"/>
        </a:xfrm>
      </p:grpSpPr>
      <p:sp>
        <p:nvSpPr>
          <p:cNvPr id="243" name="Google Shape;243;p6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6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5" name="Google Shape;245;p6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6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7" name="Google Shape;247;p6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1" name="Shape 251"/>
        <p:cNvGrpSpPr/>
        <p:nvPr/>
      </p:nvGrpSpPr>
      <p:grpSpPr>
        <a:xfrm>
          <a:off x="0" y="0"/>
          <a:ext cx="0" cy="0"/>
          <a:chOff x="0" y="0"/>
          <a:chExt cx="0" cy="0"/>
        </a:xfrm>
      </p:grpSpPr>
      <p:sp>
        <p:nvSpPr>
          <p:cNvPr id="252" name="Google Shape;252;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5" name="Shape 255"/>
        <p:cNvGrpSpPr/>
        <p:nvPr/>
      </p:nvGrpSpPr>
      <p:grpSpPr>
        <a:xfrm>
          <a:off x="0" y="0"/>
          <a:ext cx="0" cy="0"/>
          <a:chOff x="0" y="0"/>
          <a:chExt cx="0" cy="0"/>
        </a:xfrm>
      </p:grpSpPr>
      <p:sp>
        <p:nvSpPr>
          <p:cNvPr id="256" name="Google Shape;256;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6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58" name="Google Shape;258;p6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9" name="Google Shape;259;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2" name="Shape 262"/>
        <p:cNvGrpSpPr/>
        <p:nvPr/>
      </p:nvGrpSpPr>
      <p:grpSpPr>
        <a:xfrm>
          <a:off x="0" y="0"/>
          <a:ext cx="0" cy="0"/>
          <a:chOff x="0" y="0"/>
          <a:chExt cx="0" cy="0"/>
        </a:xfrm>
      </p:grpSpPr>
      <p:sp>
        <p:nvSpPr>
          <p:cNvPr id="263" name="Google Shape;263;p6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66"/>
          <p:cNvSpPr/>
          <p:nvPr>
            <p:ph idx="2" type="pic"/>
          </p:nvPr>
        </p:nvSpPr>
        <p:spPr>
          <a:xfrm>
            <a:off x="5183188" y="987425"/>
            <a:ext cx="6172200" cy="4873625"/>
          </a:xfrm>
          <a:prstGeom prst="rect">
            <a:avLst/>
          </a:prstGeom>
          <a:noFill/>
          <a:ln>
            <a:noFill/>
          </a:ln>
        </p:spPr>
      </p:sp>
      <p:sp>
        <p:nvSpPr>
          <p:cNvPr id="265" name="Google Shape;265;p6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6" name="Google Shape;266;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9" name="Shape 269"/>
        <p:cNvGrpSpPr/>
        <p:nvPr/>
      </p:nvGrpSpPr>
      <p:grpSpPr>
        <a:xfrm>
          <a:off x="0" y="0"/>
          <a:ext cx="0" cy="0"/>
          <a:chOff x="0" y="0"/>
          <a:chExt cx="0" cy="0"/>
        </a:xfrm>
      </p:grpSpPr>
      <p:sp>
        <p:nvSpPr>
          <p:cNvPr id="270" name="Google Shape;270;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6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5" name="Shape 275"/>
        <p:cNvGrpSpPr/>
        <p:nvPr/>
      </p:nvGrpSpPr>
      <p:grpSpPr>
        <a:xfrm>
          <a:off x="0" y="0"/>
          <a:ext cx="0" cy="0"/>
          <a:chOff x="0" y="0"/>
          <a:chExt cx="0" cy="0"/>
        </a:xfrm>
      </p:grpSpPr>
      <p:sp>
        <p:nvSpPr>
          <p:cNvPr id="276" name="Google Shape;276;p6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6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8" name="Shape 48"/>
        <p:cNvGrpSpPr/>
        <p:nvPr/>
      </p:nvGrpSpPr>
      <p:grpSpPr>
        <a:xfrm>
          <a:off x="0" y="0"/>
          <a:ext cx="0" cy="0"/>
          <a:chOff x="0" y="0"/>
          <a:chExt cx="0" cy="0"/>
        </a:xfrm>
      </p:grpSpPr>
      <p:sp>
        <p:nvSpPr>
          <p:cNvPr id="49" name="Google Shape;49;p4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sp>
        <p:nvSpPr>
          <p:cNvPr id="55" name="Google Shape;55;p4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2"/>
          <p:cNvSpPr txBox="1"/>
          <p:nvPr>
            <p:ph idx="1" type="body"/>
          </p:nvPr>
        </p:nvSpPr>
        <p:spPr>
          <a:xfrm>
            <a:off x="831850"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7" name="Google Shape;57;p4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43"/>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44"/>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44"/>
          <p:cNvSpPr txBox="1"/>
          <p:nvPr>
            <p:ph idx="1" type="body"/>
          </p:nvPr>
        </p:nvSpPr>
        <p:spPr>
          <a:xfrm>
            <a:off x="839789" y="1681164"/>
            <a:ext cx="51577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44"/>
          <p:cNvSpPr txBox="1"/>
          <p:nvPr>
            <p:ph idx="2" type="body"/>
          </p:nvPr>
        </p:nvSpPr>
        <p:spPr>
          <a:xfrm>
            <a:off x="839789" y="2505075"/>
            <a:ext cx="51577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4"/>
          <p:cNvSpPr txBox="1"/>
          <p:nvPr>
            <p:ph idx="3" type="body"/>
          </p:nvPr>
        </p:nvSpPr>
        <p:spPr>
          <a:xfrm>
            <a:off x="6172200" y="1681164"/>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2" name="Google Shape;72;p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44"/>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4"/>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4"/>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45"/>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45"/>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5"/>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5"/>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9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image" Target="../media/image123.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7" Type="http://schemas.openxmlformats.org/officeDocument/2006/relationships/theme" Target="../theme/theme2.xml"/><Relationship Id="rId16" Type="http://schemas.openxmlformats.org/officeDocument/2006/relationships/slideLayout" Target="../slideLayouts/slideLayout23.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p32"/>
          <p:cNvSpPr/>
          <p:nvPr/>
        </p:nvSpPr>
        <p:spPr>
          <a:xfrm>
            <a:off x="0" y="6482316"/>
            <a:ext cx="12192000" cy="375684"/>
          </a:xfrm>
          <a:prstGeom prst="rect">
            <a:avLst/>
          </a:prstGeom>
          <a:solidFill>
            <a:srgbClr val="003C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3" name="Google Shape;83;p32"/>
          <p:cNvSpPr/>
          <p:nvPr/>
        </p:nvSpPr>
        <p:spPr>
          <a:xfrm>
            <a:off x="0" y="6530608"/>
            <a:ext cx="12192000" cy="264384"/>
          </a:xfrm>
          <a:prstGeom prst="rect">
            <a:avLst/>
          </a:prstGeom>
          <a:solidFill>
            <a:srgbClr val="00518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4" name="Google Shape;84;p32"/>
          <p:cNvSpPr txBox="1"/>
          <p:nvPr>
            <p:ph idx="12" type="sldNum"/>
          </p:nvPr>
        </p:nvSpPr>
        <p:spPr>
          <a:xfrm>
            <a:off x="9441271" y="6523520"/>
            <a:ext cx="2540000" cy="278561"/>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400">
                <a:solidFill>
                  <a:srgbClr val="D8D8D8"/>
                </a:solidFill>
                <a:latin typeface="Arial"/>
                <a:ea typeface="Arial"/>
                <a:cs typeface="Arial"/>
                <a:sym typeface="Arial"/>
              </a:defRPr>
            </a:lvl1pPr>
            <a:lvl2pPr indent="0" lvl="1" marL="0" marR="0" rtl="0" algn="r">
              <a:spcBef>
                <a:spcPts val="0"/>
              </a:spcBef>
              <a:buNone/>
              <a:defRPr sz="1400">
                <a:solidFill>
                  <a:srgbClr val="D8D8D8"/>
                </a:solidFill>
                <a:latin typeface="Arial"/>
                <a:ea typeface="Arial"/>
                <a:cs typeface="Arial"/>
                <a:sym typeface="Arial"/>
              </a:defRPr>
            </a:lvl2pPr>
            <a:lvl3pPr indent="0" lvl="2" marL="0" marR="0" rtl="0" algn="r">
              <a:spcBef>
                <a:spcPts val="0"/>
              </a:spcBef>
              <a:buNone/>
              <a:defRPr sz="1400">
                <a:solidFill>
                  <a:srgbClr val="D8D8D8"/>
                </a:solidFill>
                <a:latin typeface="Arial"/>
                <a:ea typeface="Arial"/>
                <a:cs typeface="Arial"/>
                <a:sym typeface="Arial"/>
              </a:defRPr>
            </a:lvl3pPr>
            <a:lvl4pPr indent="0" lvl="3" marL="0" marR="0" rtl="0" algn="r">
              <a:spcBef>
                <a:spcPts val="0"/>
              </a:spcBef>
              <a:buNone/>
              <a:defRPr sz="1400">
                <a:solidFill>
                  <a:srgbClr val="D8D8D8"/>
                </a:solidFill>
                <a:latin typeface="Arial"/>
                <a:ea typeface="Arial"/>
                <a:cs typeface="Arial"/>
                <a:sym typeface="Arial"/>
              </a:defRPr>
            </a:lvl4pPr>
            <a:lvl5pPr indent="0" lvl="4" marL="0" marR="0" rtl="0" algn="r">
              <a:spcBef>
                <a:spcPts val="0"/>
              </a:spcBef>
              <a:buNone/>
              <a:defRPr sz="1400">
                <a:solidFill>
                  <a:srgbClr val="D8D8D8"/>
                </a:solidFill>
                <a:latin typeface="Arial"/>
                <a:ea typeface="Arial"/>
                <a:cs typeface="Arial"/>
                <a:sym typeface="Arial"/>
              </a:defRPr>
            </a:lvl5pPr>
            <a:lvl6pPr indent="0" lvl="5" marL="0" marR="0" rtl="0" algn="r">
              <a:spcBef>
                <a:spcPts val="0"/>
              </a:spcBef>
              <a:buNone/>
              <a:defRPr sz="1400">
                <a:solidFill>
                  <a:srgbClr val="D8D8D8"/>
                </a:solidFill>
                <a:latin typeface="Arial"/>
                <a:ea typeface="Arial"/>
                <a:cs typeface="Arial"/>
                <a:sym typeface="Arial"/>
              </a:defRPr>
            </a:lvl6pPr>
            <a:lvl7pPr indent="0" lvl="6" marL="0" marR="0" rtl="0" algn="r">
              <a:spcBef>
                <a:spcPts val="0"/>
              </a:spcBef>
              <a:buNone/>
              <a:defRPr sz="1400">
                <a:solidFill>
                  <a:srgbClr val="D8D8D8"/>
                </a:solidFill>
                <a:latin typeface="Arial"/>
                <a:ea typeface="Arial"/>
                <a:cs typeface="Arial"/>
                <a:sym typeface="Arial"/>
              </a:defRPr>
            </a:lvl7pPr>
            <a:lvl8pPr indent="0" lvl="7" marL="0" marR="0" rtl="0" algn="r">
              <a:spcBef>
                <a:spcPts val="0"/>
              </a:spcBef>
              <a:buNone/>
              <a:defRPr sz="1400">
                <a:solidFill>
                  <a:srgbClr val="D8D8D8"/>
                </a:solidFill>
                <a:latin typeface="Arial"/>
                <a:ea typeface="Arial"/>
                <a:cs typeface="Arial"/>
                <a:sym typeface="Arial"/>
              </a:defRPr>
            </a:lvl8pPr>
            <a:lvl9pPr indent="0" lvl="8" marL="0" marR="0" rtl="0" algn="r">
              <a:spcBef>
                <a:spcPts val="0"/>
              </a:spcBef>
              <a:buNone/>
              <a:defRPr sz="14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32"/>
          <p:cNvSpPr txBox="1"/>
          <p:nvPr/>
        </p:nvSpPr>
        <p:spPr>
          <a:xfrm>
            <a:off x="3556000" y="6434200"/>
            <a:ext cx="5080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D8D8D8"/>
              </a:buClr>
              <a:buSzPts val="1100"/>
              <a:buFont typeface="Arial"/>
              <a:buNone/>
            </a:pPr>
            <a:r>
              <a:rPr b="0" i="0" lang="en-US" sz="1100" u="none" cap="none" strike="noStrike">
                <a:solidFill>
                  <a:srgbClr val="D8D8D8"/>
                </a:solidFill>
                <a:latin typeface="Arial"/>
                <a:ea typeface="Arial"/>
                <a:cs typeface="Arial"/>
                <a:sym typeface="Arial"/>
              </a:rPr>
              <a:t>Office of Research and Development</a:t>
            </a:r>
            <a:endParaRPr/>
          </a:p>
        </p:txBody>
      </p:sp>
      <p:cxnSp>
        <p:nvCxnSpPr>
          <p:cNvPr id="86" name="Google Shape;86;p32"/>
          <p:cNvCxnSpPr/>
          <p:nvPr/>
        </p:nvCxnSpPr>
        <p:spPr>
          <a:xfrm>
            <a:off x="0" y="654041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cxnSp>
        <p:nvCxnSpPr>
          <p:cNvPr id="87" name="Google Shape;87;p32"/>
          <p:cNvCxnSpPr/>
          <p:nvPr/>
        </p:nvCxnSpPr>
        <p:spPr>
          <a:xfrm>
            <a:off x="0" y="6796970"/>
            <a:ext cx="12192000" cy="0"/>
          </a:xfrm>
          <a:prstGeom prst="straightConnector1">
            <a:avLst/>
          </a:prstGeom>
          <a:solidFill>
            <a:schemeClr val="accent1"/>
          </a:solidFill>
          <a:ln cap="flat" cmpd="sng" w="9525">
            <a:solidFill>
              <a:srgbClr val="D8D8D8"/>
            </a:solidFill>
            <a:prstDash val="solid"/>
            <a:round/>
            <a:headEnd len="sm" w="sm" type="none"/>
            <a:tailEnd len="sm" w="sm" type="none"/>
          </a:ln>
        </p:spPr>
      </p:cxnSp>
      <p:sp>
        <p:nvSpPr>
          <p:cNvPr id="88" name="Google Shape;88;p32"/>
          <p:cNvSpPr txBox="1"/>
          <p:nvPr>
            <p:ph type="title"/>
          </p:nvPr>
        </p:nvSpPr>
        <p:spPr>
          <a:xfrm>
            <a:off x="762000" y="102437"/>
            <a:ext cx="10363200" cy="842877"/>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lvl1pPr lvl="0" marR="0" rtl="0" algn="ctr">
              <a:spcBef>
                <a:spcPts val="0"/>
              </a:spcBef>
              <a:spcAft>
                <a:spcPts val="0"/>
              </a:spcAft>
              <a:buSzPts val="1400"/>
              <a:buNone/>
              <a:defRPr b="1" i="0" sz="3600" u="none" cap="none" strike="noStrike">
                <a:solidFill>
                  <a:srgbClr val="005187"/>
                </a:solidFill>
                <a:latin typeface="Arial"/>
                <a:ea typeface="Arial"/>
                <a:cs typeface="Arial"/>
                <a:sym typeface="Arial"/>
              </a:defRPr>
            </a:lvl1pPr>
            <a:lvl2pPr lvl="1"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3200" u="none" cap="none" strike="noStrike">
                <a:solidFill>
                  <a:schemeClr val="dk1"/>
                </a:solidFill>
                <a:latin typeface="Arial"/>
                <a:ea typeface="Arial"/>
                <a:cs typeface="Arial"/>
                <a:sym typeface="Arial"/>
              </a:defRPr>
            </a:lvl9pPr>
          </a:lstStyle>
          <a:p/>
        </p:txBody>
      </p:sp>
      <p:sp>
        <p:nvSpPr>
          <p:cNvPr id="89" name="Google Shape;89;p32"/>
          <p:cNvSpPr txBox="1"/>
          <p:nvPr>
            <p:ph idx="1" type="body"/>
          </p:nvPr>
        </p:nvSpPr>
        <p:spPr>
          <a:xfrm>
            <a:off x="762000" y="1447800"/>
            <a:ext cx="10363200" cy="36576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rgbClr val="005187"/>
              </a:buClr>
              <a:buSzPts val="2800"/>
              <a:buFont typeface="Arial"/>
              <a:buChar char="•"/>
              <a:defRPr b="0" i="0" sz="2800" u="none" cap="none" strike="noStrike">
                <a:solidFill>
                  <a:srgbClr val="005187"/>
                </a:solidFill>
                <a:latin typeface="Arial"/>
                <a:ea typeface="Arial"/>
                <a:cs typeface="Arial"/>
                <a:sym typeface="Arial"/>
              </a:defRPr>
            </a:lvl1pPr>
            <a:lvl2pPr indent="-381000" lvl="1" marL="914400" marR="0" rtl="0" algn="l">
              <a:spcBef>
                <a:spcPts val="480"/>
              </a:spcBef>
              <a:spcAft>
                <a:spcPts val="0"/>
              </a:spcAft>
              <a:buClr>
                <a:srgbClr val="005187"/>
              </a:buClr>
              <a:buSzPts val="2400"/>
              <a:buFont typeface="Arial"/>
              <a:buChar char="–"/>
              <a:defRPr b="0" i="0" sz="2400" u="none" cap="none" strike="noStrike">
                <a:solidFill>
                  <a:srgbClr val="005187"/>
                </a:solidFill>
                <a:latin typeface="Arial"/>
                <a:ea typeface="Arial"/>
                <a:cs typeface="Arial"/>
                <a:sym typeface="Arial"/>
              </a:defRPr>
            </a:lvl2pPr>
            <a:lvl3pPr indent="-355600" lvl="2" marL="1371600" marR="0" rtl="0" algn="l">
              <a:spcBef>
                <a:spcPts val="400"/>
              </a:spcBef>
              <a:spcAft>
                <a:spcPts val="0"/>
              </a:spcAft>
              <a:buClr>
                <a:srgbClr val="005187"/>
              </a:buClr>
              <a:buSzPts val="2000"/>
              <a:buFont typeface="Arial"/>
              <a:buChar char="•"/>
              <a:defRPr b="0" i="0" sz="2000" u="none" cap="none" strike="noStrike">
                <a:solidFill>
                  <a:srgbClr val="005187"/>
                </a:solidFill>
                <a:latin typeface="Arial"/>
                <a:ea typeface="Arial"/>
                <a:cs typeface="Arial"/>
                <a:sym typeface="Arial"/>
              </a:defRPr>
            </a:lvl3pPr>
            <a:lvl4pPr indent="-342900" lvl="3" marL="1828800" marR="0" rtl="0" algn="l">
              <a:spcBef>
                <a:spcPts val="360"/>
              </a:spcBef>
              <a:spcAft>
                <a:spcPts val="0"/>
              </a:spcAft>
              <a:buClr>
                <a:srgbClr val="005187"/>
              </a:buClr>
              <a:buSzPts val="1800"/>
              <a:buFont typeface="Arial"/>
              <a:buChar char="–"/>
              <a:defRPr b="0" i="0" sz="1800" u="none" cap="none" strike="noStrike">
                <a:solidFill>
                  <a:srgbClr val="005187"/>
                </a:solidFill>
                <a:latin typeface="Arial"/>
                <a:ea typeface="Arial"/>
                <a:cs typeface="Arial"/>
                <a:sym typeface="Arial"/>
              </a:defRPr>
            </a:lvl4pPr>
            <a:lvl5pPr indent="-330200" lvl="4" marL="2286000" marR="0" rtl="0" algn="l">
              <a:spcBef>
                <a:spcPts val="320"/>
              </a:spcBef>
              <a:spcAft>
                <a:spcPts val="0"/>
              </a:spcAft>
              <a:buClr>
                <a:srgbClr val="005187"/>
              </a:buClr>
              <a:buSzPts val="1600"/>
              <a:buFont typeface="Arial"/>
              <a:buChar char="»"/>
              <a:defRPr b="0" i="0" sz="1600" u="none" cap="none" strike="noStrike">
                <a:solidFill>
                  <a:srgbClr val="005187"/>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pic>
        <p:nvPicPr>
          <p:cNvPr descr="Logo&#10;&#10;Description automatically generated" id="90" name="Google Shape;90;p32"/>
          <p:cNvPicPr preferRelativeResize="0"/>
          <p:nvPr/>
        </p:nvPicPr>
        <p:blipFill rotWithShape="1">
          <a:blip r:embed="rId1">
            <a:alphaModFix/>
          </a:blip>
          <a:srcRect b="0" l="0" r="0" t="0"/>
          <a:stretch/>
        </p:blipFill>
        <p:spPr>
          <a:xfrm>
            <a:off x="210729" y="6524426"/>
            <a:ext cx="691871" cy="27674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1" name="Google Shape;181;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3" name="Google Shape;18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4" name="Google Shape;18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60.jpg"/><Relationship Id="rId9" Type="http://schemas.openxmlformats.org/officeDocument/2006/relationships/image" Target="../media/image58.png"/><Relationship Id="rId5" Type="http://schemas.openxmlformats.org/officeDocument/2006/relationships/image" Target="../media/image135.png"/><Relationship Id="rId6" Type="http://schemas.openxmlformats.org/officeDocument/2006/relationships/image" Target="../media/image62.jpg"/><Relationship Id="rId7" Type="http://schemas.openxmlformats.org/officeDocument/2006/relationships/image" Target="../media/image59.png"/><Relationship Id="rId8" Type="http://schemas.openxmlformats.org/officeDocument/2006/relationships/image" Target="../media/image6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35.png"/><Relationship Id="rId4" Type="http://schemas.openxmlformats.org/officeDocument/2006/relationships/image" Target="../media/image57.png"/><Relationship Id="rId5" Type="http://schemas.openxmlformats.org/officeDocument/2006/relationships/image" Target="../media/image65.jpg"/><Relationship Id="rId6" Type="http://schemas.openxmlformats.org/officeDocument/2006/relationships/image" Target="../media/image70.jpg"/><Relationship Id="rId7" Type="http://schemas.openxmlformats.org/officeDocument/2006/relationships/image" Target="../media/image84.jpg"/><Relationship Id="rId8" Type="http://schemas.openxmlformats.org/officeDocument/2006/relationships/image" Target="../media/image56.jpg"/></Relationships>
</file>

<file path=ppt/slides/_rels/slide12.xml.rels><?xml version="1.0" encoding="UTF-8" standalone="yes"?><Relationships xmlns="http://schemas.openxmlformats.org/package/2006/relationships"><Relationship Id="rId11" Type="http://schemas.openxmlformats.org/officeDocument/2006/relationships/image" Target="../media/image72.jpg"/><Relationship Id="rId10" Type="http://schemas.openxmlformats.org/officeDocument/2006/relationships/image" Target="../media/image66.jpg"/><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67.jpg"/><Relationship Id="rId9" Type="http://schemas.openxmlformats.org/officeDocument/2006/relationships/image" Target="../media/image77.gif"/><Relationship Id="rId5" Type="http://schemas.openxmlformats.org/officeDocument/2006/relationships/image" Target="../media/image64.jpg"/><Relationship Id="rId6" Type="http://schemas.openxmlformats.org/officeDocument/2006/relationships/image" Target="../media/image76.jpg"/><Relationship Id="rId7" Type="http://schemas.openxmlformats.org/officeDocument/2006/relationships/image" Target="../media/image71.png"/><Relationship Id="rId8" Type="http://schemas.openxmlformats.org/officeDocument/2006/relationships/image" Target="../media/image78.gif"/></Relationships>
</file>

<file path=ppt/slides/_rels/slide13.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81.png"/><Relationship Id="rId13" Type="http://schemas.openxmlformats.org/officeDocument/2006/relationships/image" Target="../media/image83.png"/><Relationship Id="rId12" Type="http://schemas.openxmlformats.org/officeDocument/2006/relationships/image" Target="../media/image80.png"/><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66.jpg"/><Relationship Id="rId9" Type="http://schemas.openxmlformats.org/officeDocument/2006/relationships/image" Target="../media/image75.png"/><Relationship Id="rId14" Type="http://schemas.openxmlformats.org/officeDocument/2006/relationships/image" Target="../media/image85.png"/><Relationship Id="rId5" Type="http://schemas.openxmlformats.org/officeDocument/2006/relationships/image" Target="../media/image102.png"/><Relationship Id="rId6" Type="http://schemas.openxmlformats.org/officeDocument/2006/relationships/image" Target="../media/image73.png"/><Relationship Id="rId7" Type="http://schemas.openxmlformats.org/officeDocument/2006/relationships/image" Target="../media/image87.png"/><Relationship Id="rId8" Type="http://schemas.openxmlformats.org/officeDocument/2006/relationships/image" Target="../media/image7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82.jpg"/><Relationship Id="rId4" Type="http://schemas.openxmlformats.org/officeDocument/2006/relationships/image" Target="../media/image86.png"/><Relationship Id="rId9" Type="http://schemas.openxmlformats.org/officeDocument/2006/relationships/image" Target="../media/image133.png"/><Relationship Id="rId5" Type="http://schemas.openxmlformats.org/officeDocument/2006/relationships/image" Target="../media/image88.jpg"/><Relationship Id="rId6" Type="http://schemas.openxmlformats.org/officeDocument/2006/relationships/image" Target="../media/image89.jpg"/><Relationship Id="rId7" Type="http://schemas.openxmlformats.org/officeDocument/2006/relationships/image" Target="../media/image91.jpg"/><Relationship Id="rId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1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94.png"/><Relationship Id="rId4" Type="http://schemas.openxmlformats.org/officeDocument/2006/relationships/image" Target="../media/image9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93.pn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106.png"/><Relationship Id="rId6" Type="http://schemas.openxmlformats.org/officeDocument/2006/relationships/image" Target="../media/image96.jpg"/><Relationship Id="rId7" Type="http://schemas.openxmlformats.org/officeDocument/2006/relationships/image" Target="../media/image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0.png"/><Relationship Id="rId4" Type="http://schemas.openxmlformats.org/officeDocument/2006/relationships/image" Target="../media/image105.png"/><Relationship Id="rId9" Type="http://schemas.openxmlformats.org/officeDocument/2006/relationships/image" Target="../media/image107.png"/><Relationship Id="rId5" Type="http://schemas.openxmlformats.org/officeDocument/2006/relationships/image" Target="../media/image103.png"/><Relationship Id="rId6" Type="http://schemas.openxmlformats.org/officeDocument/2006/relationships/image" Target="../media/image108.png"/><Relationship Id="rId7" Type="http://schemas.openxmlformats.org/officeDocument/2006/relationships/image" Target="../media/image104.png"/><Relationship Id="rId8" Type="http://schemas.openxmlformats.org/officeDocument/2006/relationships/image" Target="../media/image1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3.png"/><Relationship Id="rId4" Type="http://schemas.openxmlformats.org/officeDocument/2006/relationships/image" Target="../media/image114.jpg"/><Relationship Id="rId5" Type="http://schemas.openxmlformats.org/officeDocument/2006/relationships/image" Target="../media/image110.png"/><Relationship Id="rId6" Type="http://schemas.openxmlformats.org/officeDocument/2006/relationships/image" Target="../media/image127.png"/><Relationship Id="rId7" Type="http://schemas.openxmlformats.org/officeDocument/2006/relationships/image" Target="../media/image1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16.png"/><Relationship Id="rId4" Type="http://schemas.openxmlformats.org/officeDocument/2006/relationships/image" Target="../media/image130.png"/><Relationship Id="rId5" Type="http://schemas.openxmlformats.org/officeDocument/2006/relationships/image" Target="../media/image129.png"/><Relationship Id="rId6" Type="http://schemas.openxmlformats.org/officeDocument/2006/relationships/image" Target="../media/image128.png"/><Relationship Id="rId7" Type="http://schemas.openxmlformats.org/officeDocument/2006/relationships/image" Target="../media/image124.jpg"/><Relationship Id="rId8" Type="http://schemas.openxmlformats.org/officeDocument/2006/relationships/image" Target="../media/image1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3.png"/><Relationship Id="rId4" Type="http://schemas.openxmlformats.org/officeDocument/2006/relationships/image" Target="../media/image3.png"/><Relationship Id="rId5" Type="http://schemas.openxmlformats.org/officeDocument/2006/relationships/image" Target="../media/image27.png"/><Relationship Id="rId6" Type="http://schemas.openxmlformats.org/officeDocument/2006/relationships/image" Target="../media/image41.png"/><Relationship Id="rId7"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
          <p:cNvSpPr txBox="1"/>
          <p:nvPr>
            <p:ph idx="1" type="body"/>
          </p:nvPr>
        </p:nvSpPr>
        <p:spPr>
          <a:xfrm>
            <a:off x="6648227" y="2652275"/>
            <a:ext cx="5454127" cy="127426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solidFill>
                  <a:srgbClr val="000000"/>
                </a:solidFill>
                <a:latin typeface="Calibri"/>
                <a:ea typeface="Calibri"/>
                <a:cs typeface="Calibri"/>
                <a:sym typeface="Calibri"/>
              </a:rPr>
              <a:t>L</a:t>
            </a:r>
            <a:r>
              <a:rPr b="0" i="0" lang="en-US" u="none" strike="noStrike">
                <a:solidFill>
                  <a:srgbClr val="000000"/>
                </a:solidFill>
                <a:latin typeface="Calibri"/>
                <a:ea typeface="Calibri"/>
                <a:cs typeface="Calibri"/>
                <a:sym typeface="Calibri"/>
              </a:rPr>
              <a:t>arge Scale Multi-Agency / Platform Sub-Orbital Activities  </a:t>
            </a:r>
            <a:endParaRPr>
              <a:latin typeface="Calibri"/>
              <a:ea typeface="Calibri"/>
              <a:cs typeface="Calibri"/>
              <a:sym typeface="Calibri"/>
            </a:endParaRPr>
          </a:p>
        </p:txBody>
      </p:sp>
      <p:sp>
        <p:nvSpPr>
          <p:cNvPr id="286" name="Google Shape;286;p1"/>
          <p:cNvSpPr txBox="1"/>
          <p:nvPr>
            <p:ph idx="2" type="body"/>
          </p:nvPr>
        </p:nvSpPr>
        <p:spPr>
          <a:xfrm>
            <a:off x="6936828" y="3926540"/>
            <a:ext cx="4650083" cy="1727409"/>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chemeClr val="dk1"/>
              </a:buClr>
              <a:buSzPct val="100000"/>
              <a:buNone/>
            </a:pPr>
            <a:r>
              <a:rPr lang="en-US"/>
              <a:t>Xiong Liu, Luke Valin, Jim Szykman*</a:t>
            </a:r>
            <a:endParaRPr/>
          </a:p>
          <a:p>
            <a:pPr indent="0" lvl="0" marL="0" rtl="0" algn="ctr">
              <a:lnSpc>
                <a:spcPct val="90000"/>
              </a:lnSpc>
              <a:spcBef>
                <a:spcPts val="1000"/>
              </a:spcBef>
              <a:spcAft>
                <a:spcPts val="0"/>
              </a:spcAft>
              <a:buClr>
                <a:schemeClr val="dk1"/>
              </a:buClr>
              <a:buSzPct val="100000"/>
              <a:buNone/>
            </a:pPr>
            <a:r>
              <a:rPr lang="en-US"/>
              <a:t>Steve Brown, Laura Judd</a:t>
            </a:r>
            <a:endParaRPr/>
          </a:p>
          <a:p>
            <a:pPr indent="0" lvl="0" marL="0" rtl="0" algn="ctr">
              <a:lnSpc>
                <a:spcPct val="90000"/>
              </a:lnSpc>
              <a:spcBef>
                <a:spcPts val="1000"/>
              </a:spcBef>
              <a:spcAft>
                <a:spcPts val="0"/>
              </a:spcAft>
              <a:buClr>
                <a:schemeClr val="dk1"/>
              </a:buClr>
              <a:buSzPct val="100000"/>
              <a:buNone/>
            </a:pPr>
            <a:r>
              <a:rPr lang="en-US"/>
              <a:t>Ron Cohen, Tom Hanisco, Pawan Gupta Michel Grutter Chris McLinden* </a:t>
            </a:r>
            <a:endParaRPr/>
          </a:p>
        </p:txBody>
      </p:sp>
      <p:sp>
        <p:nvSpPr>
          <p:cNvPr id="287" name="Google Shape;287;p1"/>
          <p:cNvSpPr txBox="1"/>
          <p:nvPr/>
        </p:nvSpPr>
        <p:spPr>
          <a:xfrm>
            <a:off x="7168055" y="5538952"/>
            <a:ext cx="8996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800" u="none" cap="none" strike="noStrike">
                <a:solidFill>
                  <a:schemeClr val="dk1"/>
                </a:solidFill>
                <a:latin typeface="Calibri"/>
                <a:ea typeface="Calibri"/>
                <a:cs typeface="Calibri"/>
                <a:sym typeface="Calibri"/>
              </a:rPr>
              <a:t>*virtual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0"/>
          <p:cNvSpPr txBox="1"/>
          <p:nvPr>
            <p:ph idx="1" type="body"/>
          </p:nvPr>
        </p:nvSpPr>
        <p:spPr>
          <a:xfrm>
            <a:off x="1283882" y="164800"/>
            <a:ext cx="8032240" cy="900207"/>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en-US"/>
              <a:t>AEROMMA: Atmospheric Emissions and Reactivity Observed from Megacities to Marine Areas</a:t>
            </a:r>
            <a:endParaRPr/>
          </a:p>
        </p:txBody>
      </p:sp>
      <p:pic>
        <p:nvPicPr>
          <p:cNvPr id="371" name="Google Shape;371;p10"/>
          <p:cNvPicPr preferRelativeResize="0"/>
          <p:nvPr/>
        </p:nvPicPr>
        <p:blipFill rotWithShape="1">
          <a:blip r:embed="rId3">
            <a:alphaModFix/>
          </a:blip>
          <a:srcRect b="0" l="0" r="4746" t="0"/>
          <a:stretch/>
        </p:blipFill>
        <p:spPr>
          <a:xfrm>
            <a:off x="4827793" y="1215612"/>
            <a:ext cx="6564555" cy="3606662"/>
          </a:xfrm>
          <a:prstGeom prst="rect">
            <a:avLst/>
          </a:prstGeom>
          <a:noFill/>
          <a:ln>
            <a:noFill/>
          </a:ln>
        </p:spPr>
      </p:pic>
      <p:pic>
        <p:nvPicPr>
          <p:cNvPr id="372" name="Google Shape;372;p10"/>
          <p:cNvPicPr preferRelativeResize="0"/>
          <p:nvPr/>
        </p:nvPicPr>
        <p:blipFill rotWithShape="1">
          <a:blip r:embed="rId4">
            <a:alphaModFix/>
          </a:blip>
          <a:srcRect b="0" l="0" r="0" t="0"/>
          <a:stretch/>
        </p:blipFill>
        <p:spPr>
          <a:xfrm>
            <a:off x="387278" y="3455867"/>
            <a:ext cx="3474723" cy="2879795"/>
          </a:xfrm>
          <a:prstGeom prst="rect">
            <a:avLst/>
          </a:prstGeom>
          <a:noFill/>
          <a:ln>
            <a:noFill/>
          </a:ln>
        </p:spPr>
      </p:pic>
      <p:pic>
        <p:nvPicPr>
          <p:cNvPr id="373" name="Google Shape;373;p10"/>
          <p:cNvPicPr preferRelativeResize="0"/>
          <p:nvPr/>
        </p:nvPicPr>
        <p:blipFill rotWithShape="1">
          <a:blip r:embed="rId5">
            <a:alphaModFix/>
          </a:blip>
          <a:srcRect b="0" l="0" r="0" t="0"/>
          <a:stretch/>
        </p:blipFill>
        <p:spPr>
          <a:xfrm>
            <a:off x="9391425" y="90805"/>
            <a:ext cx="1385047" cy="1076474"/>
          </a:xfrm>
          <a:prstGeom prst="rect">
            <a:avLst/>
          </a:prstGeom>
          <a:noFill/>
          <a:ln>
            <a:noFill/>
          </a:ln>
        </p:spPr>
      </p:pic>
      <p:grpSp>
        <p:nvGrpSpPr>
          <p:cNvPr id="374" name="Google Shape;374;p10"/>
          <p:cNvGrpSpPr/>
          <p:nvPr/>
        </p:nvGrpSpPr>
        <p:grpSpPr>
          <a:xfrm>
            <a:off x="219738" y="968182"/>
            <a:ext cx="3947639" cy="2197987"/>
            <a:chOff x="316560" y="1054246"/>
            <a:chExt cx="3947639" cy="2197987"/>
          </a:xfrm>
        </p:grpSpPr>
        <p:sp>
          <p:nvSpPr>
            <p:cNvPr id="375" name="Google Shape;375;p10"/>
            <p:cNvSpPr txBox="1"/>
            <p:nvPr/>
          </p:nvSpPr>
          <p:spPr>
            <a:xfrm>
              <a:off x="849854" y="1054246"/>
              <a:ext cx="299062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Principal Investigators</a:t>
              </a:r>
              <a:endParaRPr/>
            </a:p>
          </p:txBody>
        </p:sp>
        <p:pic>
          <p:nvPicPr>
            <p:cNvPr descr="Image result for patrick veres" id="376" name="Google Shape;376;p10"/>
            <p:cNvPicPr preferRelativeResize="0"/>
            <p:nvPr/>
          </p:nvPicPr>
          <p:blipFill rotWithShape="1">
            <a:blip r:embed="rId6">
              <a:alphaModFix/>
            </a:blip>
            <a:srcRect b="0" l="0" r="0" t="0"/>
            <a:stretch/>
          </p:blipFill>
          <p:spPr>
            <a:xfrm>
              <a:off x="2432412" y="1710227"/>
              <a:ext cx="836058" cy="1097280"/>
            </a:xfrm>
            <a:prstGeom prst="rect">
              <a:avLst/>
            </a:prstGeom>
            <a:noFill/>
            <a:ln>
              <a:noFill/>
            </a:ln>
          </p:spPr>
        </p:pic>
        <p:pic>
          <p:nvPicPr>
            <p:cNvPr descr="Drew Rollins" id="377" name="Google Shape;377;p10"/>
            <p:cNvPicPr preferRelativeResize="0"/>
            <p:nvPr/>
          </p:nvPicPr>
          <p:blipFill rotWithShape="1">
            <a:blip r:embed="rId7">
              <a:alphaModFix/>
            </a:blip>
            <a:srcRect b="0" l="0" r="0" t="0"/>
            <a:stretch/>
          </p:blipFill>
          <p:spPr>
            <a:xfrm>
              <a:off x="3494177" y="1710227"/>
              <a:ext cx="770022" cy="1097280"/>
            </a:xfrm>
            <a:prstGeom prst="rect">
              <a:avLst/>
            </a:prstGeom>
            <a:noFill/>
            <a:ln>
              <a:noFill/>
            </a:ln>
          </p:spPr>
        </p:pic>
        <p:sp>
          <p:nvSpPr>
            <p:cNvPr id="378" name="Google Shape;378;p10"/>
            <p:cNvSpPr txBox="1"/>
            <p:nvPr/>
          </p:nvSpPr>
          <p:spPr>
            <a:xfrm>
              <a:off x="2492879" y="2790568"/>
              <a:ext cx="65434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Patrick</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Veres</a:t>
              </a:r>
              <a:endParaRPr sz="1200">
                <a:solidFill>
                  <a:schemeClr val="dk1"/>
                </a:solidFill>
                <a:latin typeface="Arial"/>
                <a:ea typeface="Arial"/>
                <a:cs typeface="Arial"/>
                <a:sym typeface="Arial"/>
              </a:endParaRPr>
            </a:p>
          </p:txBody>
        </p:sp>
        <p:sp>
          <p:nvSpPr>
            <p:cNvPr id="379" name="Google Shape;379;p10"/>
            <p:cNvSpPr txBox="1"/>
            <p:nvPr/>
          </p:nvSpPr>
          <p:spPr>
            <a:xfrm>
              <a:off x="3505090" y="2790568"/>
              <a:ext cx="70403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Andrew</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Rollins</a:t>
              </a:r>
              <a:endParaRPr/>
            </a:p>
          </p:txBody>
        </p:sp>
        <p:pic>
          <p:nvPicPr>
            <p:cNvPr id="380" name="Google Shape;380;p10"/>
            <p:cNvPicPr preferRelativeResize="0"/>
            <p:nvPr/>
          </p:nvPicPr>
          <p:blipFill rotWithShape="1">
            <a:blip r:embed="rId8">
              <a:alphaModFix/>
            </a:blip>
            <a:srcRect b="0" l="0" r="0" t="0"/>
            <a:stretch/>
          </p:blipFill>
          <p:spPr>
            <a:xfrm>
              <a:off x="342303" y="1724394"/>
              <a:ext cx="878828" cy="1097280"/>
            </a:xfrm>
            <a:prstGeom prst="rect">
              <a:avLst/>
            </a:prstGeom>
            <a:noFill/>
            <a:ln>
              <a:noFill/>
            </a:ln>
          </p:spPr>
        </p:pic>
        <p:pic>
          <p:nvPicPr>
            <p:cNvPr id="381" name="Google Shape;381;p10"/>
            <p:cNvPicPr preferRelativeResize="0"/>
            <p:nvPr/>
          </p:nvPicPr>
          <p:blipFill rotWithShape="1">
            <a:blip r:embed="rId9">
              <a:alphaModFix/>
            </a:blip>
            <a:srcRect b="0" l="0" r="0" t="0"/>
            <a:stretch/>
          </p:blipFill>
          <p:spPr>
            <a:xfrm>
              <a:off x="1446838" y="1724394"/>
              <a:ext cx="759867" cy="1097280"/>
            </a:xfrm>
            <a:prstGeom prst="rect">
              <a:avLst/>
            </a:prstGeom>
            <a:noFill/>
            <a:ln>
              <a:noFill/>
            </a:ln>
          </p:spPr>
        </p:pic>
        <p:sp>
          <p:nvSpPr>
            <p:cNvPr id="382" name="Google Shape;382;p10"/>
            <p:cNvSpPr txBox="1"/>
            <p:nvPr/>
          </p:nvSpPr>
          <p:spPr>
            <a:xfrm>
              <a:off x="1444342" y="2790568"/>
              <a:ext cx="79290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Carsten</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Warneke</a:t>
              </a:r>
              <a:endParaRPr sz="1200">
                <a:solidFill>
                  <a:schemeClr val="dk1"/>
                </a:solidFill>
                <a:latin typeface="Arial"/>
                <a:ea typeface="Arial"/>
                <a:cs typeface="Arial"/>
                <a:sym typeface="Arial"/>
              </a:endParaRPr>
            </a:p>
          </p:txBody>
        </p:sp>
        <p:sp>
          <p:nvSpPr>
            <p:cNvPr id="383" name="Google Shape;383;p10"/>
            <p:cNvSpPr txBox="1"/>
            <p:nvPr/>
          </p:nvSpPr>
          <p:spPr>
            <a:xfrm>
              <a:off x="316560" y="2790568"/>
              <a:ext cx="93487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Rebecca</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Schwantes</a:t>
              </a:r>
              <a:endParaRPr sz="1200">
                <a:solidFill>
                  <a:schemeClr val="dk1"/>
                </a:solidFill>
                <a:latin typeface="Arial"/>
                <a:ea typeface="Arial"/>
                <a:cs typeface="Arial"/>
                <a:sym typeface="Arial"/>
              </a:endParaRPr>
            </a:p>
          </p:txBody>
        </p:sp>
        <p:sp>
          <p:nvSpPr>
            <p:cNvPr id="384" name="Google Shape;384;p10"/>
            <p:cNvSpPr txBox="1"/>
            <p:nvPr/>
          </p:nvSpPr>
          <p:spPr>
            <a:xfrm>
              <a:off x="548641" y="1376979"/>
              <a:ext cx="15568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Urban Flights</a:t>
              </a:r>
              <a:endParaRPr/>
            </a:p>
          </p:txBody>
        </p:sp>
        <p:sp>
          <p:nvSpPr>
            <p:cNvPr id="385" name="Google Shape;385;p10"/>
            <p:cNvSpPr txBox="1"/>
            <p:nvPr/>
          </p:nvSpPr>
          <p:spPr>
            <a:xfrm>
              <a:off x="2562112" y="1368016"/>
              <a:ext cx="16337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Marine Flights</a:t>
              </a:r>
              <a:endParaRPr/>
            </a:p>
          </p:txBody>
        </p:sp>
      </p:grpSp>
      <p:sp>
        <p:nvSpPr>
          <p:cNvPr id="386" name="Google Shape;386;p10"/>
          <p:cNvSpPr txBox="1"/>
          <p:nvPr/>
        </p:nvSpPr>
        <p:spPr>
          <a:xfrm>
            <a:off x="3958813" y="4776387"/>
            <a:ext cx="8233187"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Marine Flights, Palmdale CA, June 16-25</a:t>
            </a:r>
            <a:endParaRPr/>
          </a:p>
          <a:p>
            <a:pPr indent="0" lvl="1" marL="457200" marR="0" rtl="0" algn="l">
              <a:spcBef>
                <a:spcPts val="0"/>
              </a:spcBef>
              <a:spcAft>
                <a:spcPts val="0"/>
              </a:spcAft>
              <a:buNone/>
            </a:pPr>
            <a:r>
              <a:rPr b="0" i="0" lang="en-US" sz="1800" u="none" cap="none" strike="noStrike">
                <a:solidFill>
                  <a:schemeClr val="dk1"/>
                </a:solidFill>
                <a:latin typeface="Arial"/>
                <a:ea typeface="Arial"/>
                <a:cs typeface="Arial"/>
                <a:sym typeface="Arial"/>
              </a:rPr>
              <a:t>Remote marine atmosphere, sulfur cycle and feedbacks on climate</a:t>
            </a:r>
            <a:endParaRPr/>
          </a:p>
          <a:p>
            <a:pPr indent="0" lvl="1" marL="457200" marR="0" rtl="0" algn="l">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Urban Flights, Palmdale CA (Jun 26-30; Aug 19-27), Dayton OH (Jul 25-Aug17)</a:t>
            </a:r>
            <a:endParaRPr/>
          </a:p>
          <a:p>
            <a:pPr indent="0" lvl="1" marL="457200" marR="0" rtl="0" algn="l">
              <a:spcBef>
                <a:spcPts val="0"/>
              </a:spcBef>
              <a:spcAft>
                <a:spcPts val="0"/>
              </a:spcAft>
              <a:buNone/>
            </a:pPr>
            <a:r>
              <a:rPr b="0" i="0" lang="en-US" sz="1800" u="none" cap="none" strike="noStrike">
                <a:solidFill>
                  <a:schemeClr val="dk1"/>
                </a:solidFill>
                <a:latin typeface="Arial"/>
                <a:ea typeface="Arial"/>
                <a:cs typeface="Arial"/>
                <a:sym typeface="Arial"/>
              </a:rPr>
              <a:t>New paradigms in emissions and the future of urban air quality</a:t>
            </a:r>
            <a:endParaRPr/>
          </a:p>
          <a:p>
            <a:pPr indent="0" lvl="1" marL="457200" marR="0" rtl="0" algn="l">
              <a:spcBef>
                <a:spcPts val="0"/>
              </a:spcBef>
              <a:spcAft>
                <a:spcPts val="0"/>
              </a:spcAft>
              <a:buNone/>
            </a:pPr>
            <a:r>
              <a:rPr b="0" i="0" lang="en-US" sz="1800" u="none" cap="none" strike="noStrike">
                <a:solidFill>
                  <a:schemeClr val="dk1"/>
                </a:solidFill>
                <a:latin typeface="Arial"/>
                <a:ea typeface="Arial"/>
                <a:cs typeface="Arial"/>
                <a:sym typeface="Arial"/>
              </a:rPr>
              <a:t>Validation and new science with geostationary remote sensing</a:t>
            </a:r>
            <a:endParaRPr b="0" i="0" sz="1800" u="none" cap="none" strike="noStrike">
              <a:solidFill>
                <a:schemeClr val="dk1"/>
              </a:solidFill>
              <a:latin typeface="Arial"/>
              <a:ea typeface="Arial"/>
              <a:cs typeface="Arial"/>
              <a:sym typeface="Arial"/>
            </a:endParaRPr>
          </a:p>
        </p:txBody>
      </p:sp>
      <p:sp>
        <p:nvSpPr>
          <p:cNvPr id="387" name="Google Shape;387;p10"/>
          <p:cNvSpPr txBox="1"/>
          <p:nvPr/>
        </p:nvSpPr>
        <p:spPr>
          <a:xfrm>
            <a:off x="1269405" y="3108955"/>
            <a:ext cx="18133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DC-8 Schedule</a:t>
            </a:r>
            <a:endParaRPr/>
          </a:p>
        </p:txBody>
      </p:sp>
      <p:sp>
        <p:nvSpPr>
          <p:cNvPr id="388" name="Google Shape;388;p10"/>
          <p:cNvSpPr txBox="1"/>
          <p:nvPr/>
        </p:nvSpPr>
        <p:spPr>
          <a:xfrm>
            <a:off x="64541" y="6434878"/>
            <a:ext cx="12059840"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NOAA Chemical Sciences Laboratory Deployment on NASA DC-8 Supported by NESDIS through GeoXO Program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1"/>
          <p:cNvSpPr txBox="1"/>
          <p:nvPr>
            <p:ph idx="1" type="body"/>
          </p:nvPr>
        </p:nvSpPr>
        <p:spPr>
          <a:xfrm>
            <a:off x="1283882" y="164800"/>
            <a:ext cx="8032240" cy="900207"/>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en-US"/>
              <a:t>AEROMMA: Atmospheric Emissions and Reactivity Observed from Megacities to Marine Areas</a:t>
            </a:r>
            <a:endParaRPr/>
          </a:p>
        </p:txBody>
      </p:sp>
      <p:pic>
        <p:nvPicPr>
          <p:cNvPr id="394" name="Google Shape;394;p11"/>
          <p:cNvPicPr preferRelativeResize="0"/>
          <p:nvPr/>
        </p:nvPicPr>
        <p:blipFill rotWithShape="1">
          <a:blip r:embed="rId3">
            <a:alphaModFix/>
          </a:blip>
          <a:srcRect b="0" l="0" r="0" t="0"/>
          <a:stretch/>
        </p:blipFill>
        <p:spPr>
          <a:xfrm>
            <a:off x="9391425" y="90805"/>
            <a:ext cx="1385047" cy="1076474"/>
          </a:xfrm>
          <a:prstGeom prst="rect">
            <a:avLst/>
          </a:prstGeom>
          <a:noFill/>
          <a:ln>
            <a:noFill/>
          </a:ln>
        </p:spPr>
      </p:pic>
      <p:pic>
        <p:nvPicPr>
          <p:cNvPr id="395" name="Google Shape;395;p11"/>
          <p:cNvPicPr preferRelativeResize="0"/>
          <p:nvPr/>
        </p:nvPicPr>
        <p:blipFill rotWithShape="1">
          <a:blip r:embed="rId4">
            <a:alphaModFix/>
          </a:blip>
          <a:srcRect b="0" l="0" r="0" t="0"/>
          <a:stretch/>
        </p:blipFill>
        <p:spPr>
          <a:xfrm>
            <a:off x="4389120" y="1376538"/>
            <a:ext cx="7503459" cy="2195304"/>
          </a:xfrm>
          <a:prstGeom prst="rect">
            <a:avLst/>
          </a:prstGeom>
          <a:noFill/>
          <a:ln>
            <a:noFill/>
          </a:ln>
        </p:spPr>
      </p:pic>
      <p:sp>
        <p:nvSpPr>
          <p:cNvPr id="396" name="Google Shape;396;p11"/>
          <p:cNvSpPr txBox="1"/>
          <p:nvPr/>
        </p:nvSpPr>
        <p:spPr>
          <a:xfrm>
            <a:off x="4346090" y="1032734"/>
            <a:ext cx="358155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NASA DC-8 Instrumentation</a:t>
            </a:r>
            <a:endParaRPr/>
          </a:p>
        </p:txBody>
      </p:sp>
      <p:sp>
        <p:nvSpPr>
          <p:cNvPr id="397" name="Google Shape;397;p11"/>
          <p:cNvSpPr txBox="1"/>
          <p:nvPr/>
        </p:nvSpPr>
        <p:spPr>
          <a:xfrm>
            <a:off x="2863327" y="3584089"/>
            <a:ext cx="669016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Urban Flight Plans – Los Angeles, Chicago, New York</a:t>
            </a:r>
            <a:endParaRPr/>
          </a:p>
        </p:txBody>
      </p:sp>
      <p:pic>
        <p:nvPicPr>
          <p:cNvPr id="398" name="Google Shape;398;p11"/>
          <p:cNvPicPr preferRelativeResize="0"/>
          <p:nvPr/>
        </p:nvPicPr>
        <p:blipFill rotWithShape="1">
          <a:blip r:embed="rId5">
            <a:alphaModFix/>
          </a:blip>
          <a:srcRect b="0" l="0" r="0" t="0"/>
          <a:stretch/>
        </p:blipFill>
        <p:spPr>
          <a:xfrm>
            <a:off x="247427" y="4007823"/>
            <a:ext cx="3358089" cy="2743200"/>
          </a:xfrm>
          <a:prstGeom prst="rect">
            <a:avLst/>
          </a:prstGeom>
          <a:noFill/>
          <a:ln>
            <a:noFill/>
          </a:ln>
        </p:spPr>
      </p:pic>
      <p:pic>
        <p:nvPicPr>
          <p:cNvPr id="399" name="Google Shape;399;p11"/>
          <p:cNvPicPr preferRelativeResize="0"/>
          <p:nvPr/>
        </p:nvPicPr>
        <p:blipFill rotWithShape="1">
          <a:blip r:embed="rId6">
            <a:alphaModFix/>
          </a:blip>
          <a:srcRect b="0" l="44132" r="0" t="0"/>
          <a:stretch/>
        </p:blipFill>
        <p:spPr>
          <a:xfrm>
            <a:off x="3689867" y="4007823"/>
            <a:ext cx="2724594" cy="2743200"/>
          </a:xfrm>
          <a:prstGeom prst="rect">
            <a:avLst/>
          </a:prstGeom>
          <a:noFill/>
          <a:ln>
            <a:noFill/>
          </a:ln>
        </p:spPr>
      </p:pic>
      <p:pic>
        <p:nvPicPr>
          <p:cNvPr id="400" name="Google Shape;400;p11"/>
          <p:cNvPicPr preferRelativeResize="0"/>
          <p:nvPr/>
        </p:nvPicPr>
        <p:blipFill rotWithShape="1">
          <a:blip r:embed="rId7">
            <a:alphaModFix/>
          </a:blip>
          <a:srcRect b="0" l="31142" r="0" t="0"/>
          <a:stretch/>
        </p:blipFill>
        <p:spPr>
          <a:xfrm>
            <a:off x="6508372" y="4007823"/>
            <a:ext cx="3358088" cy="2743200"/>
          </a:xfrm>
          <a:prstGeom prst="rect">
            <a:avLst/>
          </a:prstGeom>
          <a:noFill/>
          <a:ln>
            <a:noFill/>
          </a:ln>
        </p:spPr>
      </p:pic>
      <p:sp>
        <p:nvSpPr>
          <p:cNvPr id="401" name="Google Shape;401;p11"/>
          <p:cNvSpPr txBox="1"/>
          <p:nvPr/>
        </p:nvSpPr>
        <p:spPr>
          <a:xfrm>
            <a:off x="2000923" y="4056529"/>
            <a:ext cx="1548244" cy="369332"/>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Los Angeles</a:t>
            </a:r>
            <a:endParaRPr/>
          </a:p>
        </p:txBody>
      </p:sp>
      <p:sp>
        <p:nvSpPr>
          <p:cNvPr id="402" name="Google Shape;402;p11"/>
          <p:cNvSpPr txBox="1"/>
          <p:nvPr/>
        </p:nvSpPr>
        <p:spPr>
          <a:xfrm>
            <a:off x="3756209" y="4056529"/>
            <a:ext cx="1095172" cy="369332"/>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Chicago</a:t>
            </a:r>
            <a:endParaRPr/>
          </a:p>
        </p:txBody>
      </p:sp>
      <p:sp>
        <p:nvSpPr>
          <p:cNvPr id="403" name="Google Shape;403;p11"/>
          <p:cNvSpPr txBox="1"/>
          <p:nvPr/>
        </p:nvSpPr>
        <p:spPr>
          <a:xfrm>
            <a:off x="6565750" y="4056529"/>
            <a:ext cx="1214948" cy="369332"/>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New York</a:t>
            </a:r>
            <a:endParaRPr/>
          </a:p>
        </p:txBody>
      </p:sp>
      <p:sp>
        <p:nvSpPr>
          <p:cNvPr id="404" name="Google Shape;404;p11"/>
          <p:cNvSpPr txBox="1"/>
          <p:nvPr/>
        </p:nvSpPr>
        <p:spPr>
          <a:xfrm>
            <a:off x="9868350" y="3948056"/>
            <a:ext cx="2323650" cy="2769989"/>
          </a:xfrm>
          <a:prstGeom prst="rect">
            <a:avLst/>
          </a:prstGeom>
          <a:noFill/>
          <a:ln>
            <a:noFill/>
          </a:ln>
        </p:spPr>
        <p:txBody>
          <a:bodyPr anchorCtr="0" anchor="t" bIns="45700" lIns="91425" spcFirstLastPara="1" rIns="91425" wrap="square" tIns="45700">
            <a:spAutoFit/>
          </a:bodyPr>
          <a:lstStyle/>
          <a:p>
            <a:pPr indent="-106363" lvl="0" marL="115888" marR="0" rtl="0" algn="l">
              <a:spcBef>
                <a:spcPts val="0"/>
              </a:spcBef>
              <a:spcAft>
                <a:spcPts val="0"/>
              </a:spcAft>
              <a:buNone/>
            </a:pPr>
            <a:r>
              <a:rPr lang="en-US" sz="1800">
                <a:solidFill>
                  <a:schemeClr val="dk1"/>
                </a:solidFill>
                <a:latin typeface="Arial"/>
                <a:ea typeface="Arial"/>
                <a:cs typeface="Arial"/>
                <a:sym typeface="Arial"/>
              </a:rPr>
              <a:t>Repeated flight patters over each major target city</a:t>
            </a:r>
            <a:endParaRPr/>
          </a:p>
          <a:p>
            <a:pPr indent="-106363" lvl="0" marL="115888" marR="0" rtl="0" algn="l">
              <a:spcBef>
                <a:spcPts val="1200"/>
              </a:spcBef>
              <a:spcAft>
                <a:spcPts val="0"/>
              </a:spcAft>
              <a:buNone/>
            </a:pPr>
            <a:r>
              <a:rPr lang="en-US" sz="1800">
                <a:solidFill>
                  <a:schemeClr val="dk1"/>
                </a:solidFill>
                <a:latin typeface="Arial"/>
                <a:ea typeface="Arial"/>
                <a:cs typeface="Arial"/>
                <a:sym typeface="Arial"/>
              </a:rPr>
              <a:t>Boundary layer legs &lt; 1 km AGL</a:t>
            </a:r>
            <a:endParaRPr/>
          </a:p>
          <a:p>
            <a:pPr indent="-106363" lvl="0" marL="115888" marR="0" rtl="0" algn="l">
              <a:spcBef>
                <a:spcPts val="1200"/>
              </a:spcBef>
              <a:spcAft>
                <a:spcPts val="0"/>
              </a:spcAft>
              <a:buNone/>
            </a:pPr>
            <a:r>
              <a:rPr lang="en-US" sz="1800">
                <a:solidFill>
                  <a:schemeClr val="dk1"/>
                </a:solidFill>
                <a:latin typeface="Arial"/>
                <a:ea typeface="Arial"/>
                <a:cs typeface="Arial"/>
                <a:sym typeface="Arial"/>
              </a:rPr>
              <a:t>3-7 spirals per flight leg to ~ 6 km</a:t>
            </a:r>
            <a:endParaRPr/>
          </a:p>
          <a:p>
            <a:pPr indent="-106363" lvl="0" marL="115888" marR="0" rtl="0" algn="l">
              <a:spcBef>
                <a:spcPts val="1200"/>
              </a:spcBef>
              <a:spcAft>
                <a:spcPts val="0"/>
              </a:spcAft>
              <a:buNone/>
            </a:pPr>
            <a:r>
              <a:rPr lang="en-US" sz="1800">
                <a:solidFill>
                  <a:schemeClr val="dk1"/>
                </a:solidFill>
                <a:latin typeface="Arial"/>
                <a:ea typeface="Arial"/>
                <a:cs typeface="Arial"/>
                <a:sym typeface="Arial"/>
              </a:rPr>
              <a:t>Transits at 10-11 km</a:t>
            </a:r>
            <a:endParaRPr/>
          </a:p>
        </p:txBody>
      </p:sp>
      <p:sp>
        <p:nvSpPr>
          <p:cNvPr id="405" name="Google Shape;405;p11"/>
          <p:cNvSpPr txBox="1"/>
          <p:nvPr/>
        </p:nvSpPr>
        <p:spPr>
          <a:xfrm>
            <a:off x="193638" y="1861074"/>
            <a:ext cx="4077148"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Comprehensive suite for VOCs, NO</a:t>
            </a:r>
            <a:r>
              <a:rPr baseline="-25000" lang="en-US" sz="1800">
                <a:solidFill>
                  <a:schemeClr val="dk1"/>
                </a:solidFill>
                <a:latin typeface="Arial"/>
                <a:ea typeface="Arial"/>
                <a:cs typeface="Arial"/>
                <a:sym typeface="Arial"/>
              </a:rPr>
              <a:t>x</a:t>
            </a:r>
            <a:r>
              <a:rPr lang="en-US" sz="1800">
                <a:solidFill>
                  <a:schemeClr val="dk1"/>
                </a:solidFill>
                <a:latin typeface="Arial"/>
                <a:ea typeface="Arial"/>
                <a:cs typeface="Arial"/>
                <a:sym typeface="Arial"/>
              </a:rPr>
              <a:t>, GHG, aerosols (composition, size, optics), radiation, remote sensing, etc.</a:t>
            </a:r>
            <a:endParaRPr/>
          </a:p>
          <a:p>
            <a:pPr indent="0" lvl="0" marL="0" marR="0" rtl="0" algn="l">
              <a:spcBef>
                <a:spcPts val="1200"/>
              </a:spcBef>
              <a:spcAft>
                <a:spcPts val="0"/>
              </a:spcAft>
              <a:buNone/>
            </a:pPr>
            <a:r>
              <a:rPr lang="en-US" sz="1800">
                <a:solidFill>
                  <a:schemeClr val="dk1"/>
                </a:solidFill>
                <a:latin typeface="Arial"/>
                <a:ea typeface="Arial"/>
                <a:cs typeface="Arial"/>
                <a:sym typeface="Arial"/>
              </a:rPr>
              <a:t>Instruments from NOAA CSL, NASA, external collaborators (NOAA AC4)</a:t>
            </a:r>
            <a:endParaRPr/>
          </a:p>
        </p:txBody>
      </p:sp>
      <p:pic>
        <p:nvPicPr>
          <p:cNvPr id="406" name="Google Shape;406;p11"/>
          <p:cNvPicPr preferRelativeResize="0"/>
          <p:nvPr/>
        </p:nvPicPr>
        <p:blipFill rotWithShape="1">
          <a:blip r:embed="rId8">
            <a:alphaModFix/>
          </a:blip>
          <a:srcRect b="0" l="18334" r="8333" t="0"/>
          <a:stretch/>
        </p:blipFill>
        <p:spPr>
          <a:xfrm>
            <a:off x="1301675" y="1065955"/>
            <a:ext cx="1839558" cy="7725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2"/>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chemeClr val="dk1"/>
              </a:buClr>
              <a:buSzPct val="100000"/>
              <a:buNone/>
            </a:pPr>
            <a:r>
              <a:rPr b="1" lang="en-US" sz="3200">
                <a:latin typeface="Arial"/>
                <a:ea typeface="Arial"/>
                <a:cs typeface="Arial"/>
                <a:sym typeface="Arial"/>
              </a:rPr>
              <a:t>Synergistic TEMPO Air Quality Science (STAQS)</a:t>
            </a:r>
            <a:endParaRPr/>
          </a:p>
        </p:txBody>
      </p:sp>
      <p:pic>
        <p:nvPicPr>
          <p:cNvPr id="412" name="Google Shape;412;p12"/>
          <p:cNvPicPr preferRelativeResize="0"/>
          <p:nvPr/>
        </p:nvPicPr>
        <p:blipFill rotWithShape="1">
          <a:blip r:embed="rId3">
            <a:alphaModFix/>
          </a:blip>
          <a:srcRect b="0" l="0" r="0" t="0"/>
          <a:stretch/>
        </p:blipFill>
        <p:spPr>
          <a:xfrm>
            <a:off x="246642" y="1123605"/>
            <a:ext cx="1780941" cy="5637893"/>
          </a:xfrm>
          <a:prstGeom prst="rect">
            <a:avLst/>
          </a:prstGeom>
          <a:noFill/>
          <a:ln>
            <a:noFill/>
          </a:ln>
        </p:spPr>
      </p:pic>
      <p:grpSp>
        <p:nvGrpSpPr>
          <p:cNvPr id="413" name="Google Shape;413;p12"/>
          <p:cNvGrpSpPr/>
          <p:nvPr/>
        </p:nvGrpSpPr>
        <p:grpSpPr>
          <a:xfrm>
            <a:off x="2304111" y="1990172"/>
            <a:ext cx="2286000" cy="1566391"/>
            <a:chOff x="9172543" y="250533"/>
            <a:chExt cx="2286000" cy="1566391"/>
          </a:xfrm>
        </p:grpSpPr>
        <p:pic>
          <p:nvPicPr>
            <p:cNvPr descr="A picture containing grill, stone&#10;&#10;Description automatically generated" id="414" name="Google Shape;414;p12"/>
            <p:cNvPicPr preferRelativeResize="0"/>
            <p:nvPr/>
          </p:nvPicPr>
          <p:blipFill rotWithShape="1">
            <a:blip r:embed="rId4">
              <a:alphaModFix/>
            </a:blip>
            <a:srcRect b="0" l="0" r="0" t="0"/>
            <a:stretch/>
          </p:blipFill>
          <p:spPr>
            <a:xfrm>
              <a:off x="9172543" y="250533"/>
              <a:ext cx="2286000" cy="15663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15" name="Google Shape;415;p12"/>
            <p:cNvSpPr txBox="1"/>
            <p:nvPr/>
          </p:nvSpPr>
          <p:spPr>
            <a:xfrm>
              <a:off x="9172543" y="315096"/>
              <a:ext cx="200240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Helvetica Neue"/>
                  <a:ea typeface="Helvetica Neue"/>
                  <a:cs typeface="Helvetica Neue"/>
                  <a:sym typeface="Helvetica Neue"/>
                </a:rPr>
                <a:t>Los Angeles</a:t>
              </a:r>
              <a:endParaRPr/>
            </a:p>
          </p:txBody>
        </p:sp>
      </p:grpSp>
      <p:grpSp>
        <p:nvGrpSpPr>
          <p:cNvPr id="416" name="Google Shape;416;p12"/>
          <p:cNvGrpSpPr/>
          <p:nvPr/>
        </p:nvGrpSpPr>
        <p:grpSpPr>
          <a:xfrm>
            <a:off x="2294664" y="5291614"/>
            <a:ext cx="2286001" cy="1566391"/>
            <a:chOff x="9172543" y="2502973"/>
            <a:chExt cx="2286001" cy="1566391"/>
          </a:xfrm>
        </p:grpSpPr>
        <p:pic>
          <p:nvPicPr>
            <p:cNvPr id="417" name="Google Shape;417;p12"/>
            <p:cNvPicPr preferRelativeResize="0"/>
            <p:nvPr/>
          </p:nvPicPr>
          <p:blipFill rotWithShape="1">
            <a:blip r:embed="rId5">
              <a:alphaModFix/>
            </a:blip>
            <a:srcRect b="0" l="0" r="0" t="0"/>
            <a:stretch/>
          </p:blipFill>
          <p:spPr>
            <a:xfrm>
              <a:off x="9172544" y="2502973"/>
              <a:ext cx="2286000" cy="15663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18" name="Google Shape;418;p12"/>
            <p:cNvSpPr txBox="1"/>
            <p:nvPr/>
          </p:nvSpPr>
          <p:spPr>
            <a:xfrm>
              <a:off x="9172543" y="2548813"/>
              <a:ext cx="13981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Helvetica Neue"/>
                  <a:ea typeface="Helvetica Neue"/>
                  <a:cs typeface="Helvetica Neue"/>
                  <a:sym typeface="Helvetica Neue"/>
                </a:rPr>
                <a:t>Chicago</a:t>
              </a:r>
              <a:endParaRPr/>
            </a:p>
          </p:txBody>
        </p:sp>
      </p:grpSp>
      <p:grpSp>
        <p:nvGrpSpPr>
          <p:cNvPr id="419" name="Google Shape;419;p12"/>
          <p:cNvGrpSpPr/>
          <p:nvPr/>
        </p:nvGrpSpPr>
        <p:grpSpPr>
          <a:xfrm>
            <a:off x="2294664" y="3641701"/>
            <a:ext cx="2328352" cy="1566390"/>
            <a:chOff x="9172545" y="4755413"/>
            <a:chExt cx="2328352" cy="1566390"/>
          </a:xfrm>
        </p:grpSpPr>
        <p:pic>
          <p:nvPicPr>
            <p:cNvPr id="420" name="Google Shape;420;p12"/>
            <p:cNvPicPr preferRelativeResize="0"/>
            <p:nvPr/>
          </p:nvPicPr>
          <p:blipFill rotWithShape="1">
            <a:blip r:embed="rId6">
              <a:alphaModFix/>
            </a:blip>
            <a:srcRect b="0" l="0" r="0" t="0"/>
            <a:stretch/>
          </p:blipFill>
          <p:spPr>
            <a:xfrm>
              <a:off x="9172545" y="4755413"/>
              <a:ext cx="2286000" cy="15663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21" name="Google Shape;421;p12"/>
            <p:cNvSpPr txBox="1"/>
            <p:nvPr/>
          </p:nvSpPr>
          <p:spPr>
            <a:xfrm>
              <a:off x="9274838" y="4809515"/>
              <a:ext cx="222605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Helvetica Neue"/>
                  <a:ea typeface="Helvetica Neue"/>
                  <a:cs typeface="Helvetica Neue"/>
                  <a:sym typeface="Helvetica Neue"/>
                </a:rPr>
                <a:t>New York City</a:t>
              </a:r>
              <a:endParaRPr/>
            </a:p>
          </p:txBody>
        </p:sp>
      </p:grpSp>
      <p:sp>
        <p:nvSpPr>
          <p:cNvPr id="422" name="Google Shape;422;p12"/>
          <p:cNvSpPr txBox="1"/>
          <p:nvPr/>
        </p:nvSpPr>
        <p:spPr>
          <a:xfrm>
            <a:off x="2058146" y="811837"/>
            <a:ext cx="6334226"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Helvetica Neue"/>
              <a:buNone/>
            </a:pPr>
            <a:r>
              <a:rPr b="1" i="0" lang="en-US" sz="1800" u="none" cap="none" strike="noStrike">
                <a:solidFill>
                  <a:schemeClr val="dk1"/>
                </a:solidFill>
                <a:latin typeface="Helvetica Neue"/>
                <a:ea typeface="Helvetica Neue"/>
                <a:cs typeface="Helvetica Neue"/>
                <a:sym typeface="Helvetica Neue"/>
              </a:rPr>
              <a:t>In Summer 2023, STAQS seeks to integrate TEMPO observations with traditional and enhanced air quality monitoring to improve the understanding of air quality science for increased societal benefit. </a:t>
            </a:r>
            <a:endParaRPr/>
          </a:p>
        </p:txBody>
      </p:sp>
      <p:pic>
        <p:nvPicPr>
          <p:cNvPr id="423" name="Google Shape;423;p12"/>
          <p:cNvPicPr preferRelativeResize="0"/>
          <p:nvPr/>
        </p:nvPicPr>
        <p:blipFill rotWithShape="1">
          <a:blip r:embed="rId7">
            <a:alphaModFix/>
          </a:blip>
          <a:srcRect b="0" l="0" r="0" t="0"/>
          <a:stretch/>
        </p:blipFill>
        <p:spPr>
          <a:xfrm>
            <a:off x="4675049" y="5005494"/>
            <a:ext cx="7434646" cy="1744492"/>
          </a:xfrm>
          <a:prstGeom prst="rect">
            <a:avLst/>
          </a:prstGeom>
          <a:solidFill>
            <a:schemeClr val="dk1"/>
          </a:solidFill>
          <a:ln>
            <a:noFill/>
          </a:ln>
        </p:spPr>
      </p:pic>
      <p:pic>
        <p:nvPicPr>
          <p:cNvPr descr="Diagram&#10;&#10;Description automatically generated" id="424" name="Google Shape;424;p12"/>
          <p:cNvPicPr preferRelativeResize="0"/>
          <p:nvPr/>
        </p:nvPicPr>
        <p:blipFill rotWithShape="1">
          <a:blip r:embed="rId8">
            <a:alphaModFix/>
          </a:blip>
          <a:srcRect b="0" l="0" r="0" t="0"/>
          <a:stretch/>
        </p:blipFill>
        <p:spPr>
          <a:xfrm>
            <a:off x="8400497" y="2679980"/>
            <a:ext cx="3621904" cy="2238538"/>
          </a:xfrm>
          <a:prstGeom prst="rect">
            <a:avLst/>
          </a:prstGeom>
          <a:noFill/>
          <a:ln>
            <a:noFill/>
          </a:ln>
        </p:spPr>
      </p:pic>
      <p:pic>
        <p:nvPicPr>
          <p:cNvPr id="425" name="Google Shape;425;p12"/>
          <p:cNvPicPr preferRelativeResize="0"/>
          <p:nvPr/>
        </p:nvPicPr>
        <p:blipFill rotWithShape="1">
          <a:blip r:embed="rId9">
            <a:alphaModFix/>
          </a:blip>
          <a:srcRect b="0" l="0" r="0" t="0"/>
          <a:stretch/>
        </p:blipFill>
        <p:spPr>
          <a:xfrm>
            <a:off x="5238862" y="2297673"/>
            <a:ext cx="3153510" cy="2071369"/>
          </a:xfrm>
          <a:prstGeom prst="rect">
            <a:avLst/>
          </a:prstGeom>
          <a:noFill/>
          <a:ln>
            <a:noFill/>
          </a:ln>
        </p:spPr>
      </p:pic>
      <p:sp>
        <p:nvSpPr>
          <p:cNvPr id="426" name="Google Shape;426;p12"/>
          <p:cNvSpPr txBox="1"/>
          <p:nvPr/>
        </p:nvSpPr>
        <p:spPr>
          <a:xfrm>
            <a:off x="4580664" y="4289783"/>
            <a:ext cx="403294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Aiming for ~4 flight days in each city</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(+1 Toronto flight)</a:t>
            </a:r>
            <a:endParaRPr/>
          </a:p>
        </p:txBody>
      </p:sp>
      <p:sp>
        <p:nvSpPr>
          <p:cNvPr id="427" name="Google Shape;427;p12"/>
          <p:cNvSpPr/>
          <p:nvPr/>
        </p:nvSpPr>
        <p:spPr>
          <a:xfrm>
            <a:off x="169599" y="3286331"/>
            <a:ext cx="1952129" cy="1338469"/>
          </a:xfrm>
          <a:prstGeom prst="roundRect">
            <a:avLst>
              <a:gd fmla="val 16667" name="adj"/>
            </a:avLst>
          </a:prstGeom>
          <a:noFill/>
          <a:ln cap="flat" cmpd="sng" w="762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smiling for the camera&#10;&#10;Description automatically generated with medium confidence" id="428" name="Google Shape;428;p12"/>
          <p:cNvPicPr preferRelativeResize="0"/>
          <p:nvPr/>
        </p:nvPicPr>
        <p:blipFill rotWithShape="1">
          <a:blip r:embed="rId10">
            <a:alphaModFix/>
          </a:blip>
          <a:srcRect b="0" l="0" r="0" t="0"/>
          <a:stretch/>
        </p:blipFill>
        <p:spPr>
          <a:xfrm>
            <a:off x="9554778" y="1078402"/>
            <a:ext cx="1061748" cy="1061748"/>
          </a:xfrm>
          <a:prstGeom prst="rect">
            <a:avLst/>
          </a:prstGeom>
          <a:noFill/>
          <a:ln cap="flat" cmpd="sng" w="9525">
            <a:solidFill>
              <a:schemeClr val="dk1"/>
            </a:solidFill>
            <a:prstDash val="solid"/>
            <a:round/>
            <a:headEnd len="sm" w="sm" type="none"/>
            <a:tailEnd len="sm" w="sm" type="none"/>
          </a:ln>
        </p:spPr>
      </p:pic>
      <p:sp>
        <p:nvSpPr>
          <p:cNvPr id="429" name="Google Shape;429;p12"/>
          <p:cNvSpPr txBox="1"/>
          <p:nvPr/>
        </p:nvSpPr>
        <p:spPr>
          <a:xfrm>
            <a:off x="9530170" y="2142879"/>
            <a:ext cx="107753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Laura Judd</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airborne lead</a:t>
            </a:r>
            <a:endParaRPr/>
          </a:p>
        </p:txBody>
      </p:sp>
      <p:sp>
        <p:nvSpPr>
          <p:cNvPr id="430" name="Google Shape;430;p12"/>
          <p:cNvSpPr txBox="1"/>
          <p:nvPr/>
        </p:nvSpPr>
        <p:spPr>
          <a:xfrm>
            <a:off x="10730278" y="2134578"/>
            <a:ext cx="10951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John Sullivan</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ground lead</a:t>
            </a:r>
            <a:endParaRPr/>
          </a:p>
        </p:txBody>
      </p:sp>
      <p:pic>
        <p:nvPicPr>
          <p:cNvPr descr="A person smiling for the camera&#10;&#10;Description automatically generated with medium confidence" id="431" name="Google Shape;431;p12"/>
          <p:cNvPicPr preferRelativeResize="0"/>
          <p:nvPr/>
        </p:nvPicPr>
        <p:blipFill rotWithShape="1">
          <a:blip r:embed="rId11">
            <a:alphaModFix/>
          </a:blip>
          <a:srcRect b="0" l="10410" r="12152" t="0"/>
          <a:stretch/>
        </p:blipFill>
        <p:spPr>
          <a:xfrm>
            <a:off x="10770325" y="1079446"/>
            <a:ext cx="1095172" cy="1060704"/>
          </a:xfrm>
          <a:prstGeom prst="rect">
            <a:avLst/>
          </a:prstGeom>
          <a:noFill/>
          <a:ln cap="flat" cmpd="sng" w="952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500"/>
                                        <p:tgtEl>
                                          <p:spTgt spid="4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500"/>
                                        <p:tgtEl>
                                          <p:spTgt spid="4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500"/>
                                        <p:tgtEl>
                                          <p:spTgt spid="4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500"/>
                                        <p:tgtEl>
                                          <p:spTgt spid="4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500"/>
                                        <p:tgtEl>
                                          <p:spTgt spid="4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6"/>
                                        </p:tgtEl>
                                        <p:attrNameLst>
                                          <p:attrName>style.visibility</p:attrName>
                                        </p:attrNameLst>
                                      </p:cBhvr>
                                      <p:to>
                                        <p:strVal val="visible"/>
                                      </p:to>
                                    </p:set>
                                    <p:anim calcmode="lin" valueType="num">
                                      <p:cBhvr additive="base">
                                        <p:cTn dur="500"/>
                                        <p:tgtEl>
                                          <p:spTgt spid="4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500"/>
                                        <p:tgtEl>
                                          <p:spTgt spid="4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500"/>
                                        <p:tgtEl>
                                          <p:spTgt spid="4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13"/>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fontScale="85000" lnSpcReduction="10000"/>
          </a:bodyPr>
          <a:lstStyle/>
          <a:p>
            <a:pPr indent="0" lvl="0" marL="0" rtl="0" algn="ctr">
              <a:lnSpc>
                <a:spcPct val="90000"/>
              </a:lnSpc>
              <a:spcBef>
                <a:spcPts val="0"/>
              </a:spcBef>
              <a:spcAft>
                <a:spcPts val="0"/>
              </a:spcAft>
              <a:buClr>
                <a:schemeClr val="dk1"/>
              </a:buClr>
              <a:buSzPct val="100000"/>
              <a:buNone/>
            </a:pPr>
            <a:r>
              <a:rPr b="1" lang="en-US" sz="3600">
                <a:latin typeface="Arial"/>
                <a:ea typeface="Arial"/>
                <a:cs typeface="Arial"/>
                <a:sym typeface="Arial"/>
              </a:rPr>
              <a:t>Synergistic TEMPO Air Quality Science (STAQS)</a:t>
            </a:r>
            <a:endParaRPr/>
          </a:p>
        </p:txBody>
      </p:sp>
      <p:pic>
        <p:nvPicPr>
          <p:cNvPr id="438" name="Google Shape;438;p13"/>
          <p:cNvPicPr preferRelativeResize="0"/>
          <p:nvPr/>
        </p:nvPicPr>
        <p:blipFill rotWithShape="1">
          <a:blip r:embed="rId3">
            <a:alphaModFix/>
          </a:blip>
          <a:srcRect b="0" l="0" r="0" t="0"/>
          <a:stretch/>
        </p:blipFill>
        <p:spPr>
          <a:xfrm>
            <a:off x="246642" y="1123605"/>
            <a:ext cx="1780941" cy="5637893"/>
          </a:xfrm>
          <a:prstGeom prst="rect">
            <a:avLst/>
          </a:prstGeom>
          <a:noFill/>
          <a:ln>
            <a:noFill/>
          </a:ln>
        </p:spPr>
      </p:pic>
      <p:sp>
        <p:nvSpPr>
          <p:cNvPr id="439" name="Google Shape;439;p13"/>
          <p:cNvSpPr/>
          <p:nvPr/>
        </p:nvSpPr>
        <p:spPr>
          <a:xfrm>
            <a:off x="161047" y="5476037"/>
            <a:ext cx="1952129" cy="1338469"/>
          </a:xfrm>
          <a:prstGeom prst="roundRect">
            <a:avLst>
              <a:gd fmla="val 16667" name="adj"/>
            </a:avLst>
          </a:prstGeom>
          <a:noFill/>
          <a:ln cap="flat" cmpd="sng" w="762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13"/>
          <p:cNvSpPr txBox="1"/>
          <p:nvPr/>
        </p:nvSpPr>
        <p:spPr>
          <a:xfrm>
            <a:off x="2058146" y="811837"/>
            <a:ext cx="6334226"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Helvetica Neue"/>
              <a:buNone/>
            </a:pPr>
            <a:r>
              <a:rPr b="1" i="0" lang="en-US" sz="1800" u="none" cap="none" strike="noStrike">
                <a:solidFill>
                  <a:schemeClr val="dk1"/>
                </a:solidFill>
                <a:latin typeface="Helvetica Neue"/>
                <a:ea typeface="Helvetica Neue"/>
                <a:cs typeface="Helvetica Neue"/>
                <a:sym typeface="Helvetica Neue"/>
              </a:rPr>
              <a:t>In Summer 2023, STAQS seeks to integrate TEMPO observations with traditional and enhanced air quality monitoring to improve the understanding of air quality science for increased societal benefit. </a:t>
            </a:r>
            <a:endParaRPr/>
          </a:p>
        </p:txBody>
      </p:sp>
      <p:pic>
        <p:nvPicPr>
          <p:cNvPr descr="A person smiling for the camera&#10;&#10;Description automatically generated with medium confidence" id="441" name="Google Shape;441;p13"/>
          <p:cNvPicPr preferRelativeResize="0"/>
          <p:nvPr/>
        </p:nvPicPr>
        <p:blipFill rotWithShape="1">
          <a:blip r:embed="rId4">
            <a:alphaModFix/>
          </a:blip>
          <a:srcRect b="0" l="0" r="0" t="0"/>
          <a:stretch/>
        </p:blipFill>
        <p:spPr>
          <a:xfrm>
            <a:off x="9554778" y="1078402"/>
            <a:ext cx="1061748" cy="1061748"/>
          </a:xfrm>
          <a:prstGeom prst="rect">
            <a:avLst/>
          </a:prstGeom>
          <a:noFill/>
          <a:ln cap="flat" cmpd="sng" w="9525">
            <a:solidFill>
              <a:schemeClr val="dk1"/>
            </a:solidFill>
            <a:prstDash val="solid"/>
            <a:round/>
            <a:headEnd len="sm" w="sm" type="none"/>
            <a:tailEnd len="sm" w="sm" type="none"/>
          </a:ln>
        </p:spPr>
      </p:pic>
      <p:sp>
        <p:nvSpPr>
          <p:cNvPr id="442" name="Google Shape;442;p13"/>
          <p:cNvSpPr txBox="1"/>
          <p:nvPr/>
        </p:nvSpPr>
        <p:spPr>
          <a:xfrm>
            <a:off x="9530170" y="2142879"/>
            <a:ext cx="107753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Laura Judd</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airborne lead</a:t>
            </a:r>
            <a:endParaRPr/>
          </a:p>
        </p:txBody>
      </p:sp>
      <p:sp>
        <p:nvSpPr>
          <p:cNvPr id="443" name="Google Shape;443;p13"/>
          <p:cNvSpPr txBox="1"/>
          <p:nvPr/>
        </p:nvSpPr>
        <p:spPr>
          <a:xfrm>
            <a:off x="10730278" y="2134578"/>
            <a:ext cx="10951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John Sullivan</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ground lead</a:t>
            </a:r>
            <a:endParaRPr/>
          </a:p>
        </p:txBody>
      </p:sp>
      <p:pic>
        <p:nvPicPr>
          <p:cNvPr id="444" name="Google Shape;444;p13"/>
          <p:cNvPicPr preferRelativeResize="0"/>
          <p:nvPr/>
        </p:nvPicPr>
        <p:blipFill rotWithShape="1">
          <a:blip r:embed="rId5">
            <a:alphaModFix/>
          </a:blip>
          <a:srcRect b="0" l="0" r="0" t="0"/>
          <a:stretch/>
        </p:blipFill>
        <p:spPr>
          <a:xfrm>
            <a:off x="4191113" y="5783962"/>
            <a:ext cx="7839840" cy="1030544"/>
          </a:xfrm>
          <a:prstGeom prst="rect">
            <a:avLst/>
          </a:prstGeom>
          <a:noFill/>
          <a:ln>
            <a:noFill/>
          </a:ln>
        </p:spPr>
      </p:pic>
      <p:sp>
        <p:nvSpPr>
          <p:cNvPr id="445" name="Google Shape;445;p13"/>
          <p:cNvSpPr txBox="1"/>
          <p:nvPr/>
        </p:nvSpPr>
        <p:spPr>
          <a:xfrm>
            <a:off x="9799789" y="4279989"/>
            <a:ext cx="225157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rPr>
              <a:t>66+ in TEMPO FOR</a:t>
            </a:r>
            <a:endParaRPr/>
          </a:p>
          <a:p>
            <a:pPr indent="0" lvl="0" marL="0" marR="0" rtl="0" algn="ctr">
              <a:spcBef>
                <a:spcPts val="0"/>
              </a:spcBef>
              <a:spcAft>
                <a:spcPts val="0"/>
              </a:spcAft>
              <a:buNone/>
            </a:pPr>
            <a:r>
              <a:rPr i="1" lang="en-US" sz="1800">
                <a:solidFill>
                  <a:schemeClr val="dk1"/>
                </a:solidFill>
                <a:latin typeface="Arial"/>
                <a:ea typeface="Arial"/>
                <a:cs typeface="Arial"/>
                <a:sym typeface="Arial"/>
              </a:rPr>
              <a:t>2 in Chicago</a:t>
            </a:r>
            <a:endParaRPr/>
          </a:p>
          <a:p>
            <a:pPr indent="0" lvl="0" marL="0" marR="0" rtl="0" algn="ctr">
              <a:spcBef>
                <a:spcPts val="0"/>
              </a:spcBef>
              <a:spcAft>
                <a:spcPts val="0"/>
              </a:spcAft>
              <a:buNone/>
            </a:pPr>
            <a:r>
              <a:rPr i="1" lang="en-US" sz="1800">
                <a:solidFill>
                  <a:schemeClr val="dk1"/>
                </a:solidFill>
                <a:latin typeface="Arial"/>
                <a:ea typeface="Arial"/>
                <a:cs typeface="Arial"/>
                <a:sym typeface="Arial"/>
              </a:rPr>
              <a:t>2 in LA</a:t>
            </a:r>
            <a:endParaRPr/>
          </a:p>
          <a:p>
            <a:pPr indent="0" lvl="0" marL="0" marR="0" rtl="0" algn="ctr">
              <a:spcBef>
                <a:spcPts val="0"/>
              </a:spcBef>
              <a:spcAft>
                <a:spcPts val="0"/>
              </a:spcAft>
              <a:buNone/>
            </a:pPr>
            <a:r>
              <a:rPr i="1" lang="en-US" sz="1800">
                <a:solidFill>
                  <a:schemeClr val="dk1"/>
                </a:solidFill>
                <a:latin typeface="Arial"/>
                <a:ea typeface="Arial"/>
                <a:cs typeface="Arial"/>
                <a:sym typeface="Arial"/>
              </a:rPr>
              <a:t>13 in NYC/Philly/CT</a:t>
            </a:r>
            <a:endParaRPr/>
          </a:p>
        </p:txBody>
      </p:sp>
      <p:pic>
        <p:nvPicPr>
          <p:cNvPr id="446" name="Google Shape;446;p13"/>
          <p:cNvPicPr preferRelativeResize="0"/>
          <p:nvPr/>
        </p:nvPicPr>
        <p:blipFill rotWithShape="1">
          <a:blip r:embed="rId6">
            <a:alphaModFix/>
          </a:blip>
          <a:srcRect b="0" l="0" r="0" t="0"/>
          <a:stretch/>
        </p:blipFill>
        <p:spPr>
          <a:xfrm>
            <a:off x="10005739" y="2630372"/>
            <a:ext cx="1587500" cy="1587500"/>
          </a:xfrm>
          <a:prstGeom prst="rect">
            <a:avLst/>
          </a:prstGeom>
          <a:noFill/>
          <a:ln>
            <a:noFill/>
          </a:ln>
        </p:spPr>
      </p:pic>
      <p:pic>
        <p:nvPicPr>
          <p:cNvPr id="447" name="Google Shape;447;p13"/>
          <p:cNvPicPr preferRelativeResize="0"/>
          <p:nvPr/>
        </p:nvPicPr>
        <p:blipFill rotWithShape="1">
          <a:blip r:embed="rId7">
            <a:alphaModFix/>
          </a:blip>
          <a:srcRect b="46458" l="0" r="0" t="0"/>
          <a:stretch/>
        </p:blipFill>
        <p:spPr>
          <a:xfrm>
            <a:off x="5103520" y="3780383"/>
            <a:ext cx="4663948" cy="1587493"/>
          </a:xfrm>
          <a:prstGeom prst="rect">
            <a:avLst/>
          </a:prstGeom>
          <a:noFill/>
          <a:ln>
            <a:noFill/>
          </a:ln>
        </p:spPr>
      </p:pic>
      <p:cxnSp>
        <p:nvCxnSpPr>
          <p:cNvPr id="448" name="Google Shape;448;p13"/>
          <p:cNvCxnSpPr/>
          <p:nvPr/>
        </p:nvCxnSpPr>
        <p:spPr>
          <a:xfrm>
            <a:off x="5380229" y="4691981"/>
            <a:ext cx="4017542" cy="0"/>
          </a:xfrm>
          <a:prstGeom prst="straightConnector1">
            <a:avLst/>
          </a:prstGeom>
          <a:noFill/>
          <a:ln cap="flat" cmpd="sng" w="28575">
            <a:solidFill>
              <a:schemeClr val="dk1"/>
            </a:solidFill>
            <a:prstDash val="dash"/>
            <a:miter lim="800000"/>
            <a:headEnd len="sm" w="sm" type="none"/>
            <a:tailEnd len="sm" w="sm" type="none"/>
          </a:ln>
        </p:spPr>
      </p:cxnSp>
      <p:pic>
        <p:nvPicPr>
          <p:cNvPr descr="A person smiling for the camera&#10;&#10;Description automatically generated with medium confidence" id="449" name="Google Shape;449;p13"/>
          <p:cNvPicPr preferRelativeResize="0"/>
          <p:nvPr/>
        </p:nvPicPr>
        <p:blipFill rotWithShape="1">
          <a:blip r:embed="rId8">
            <a:alphaModFix/>
          </a:blip>
          <a:srcRect b="0" l="10410" r="12152" t="0"/>
          <a:stretch/>
        </p:blipFill>
        <p:spPr>
          <a:xfrm>
            <a:off x="10770325" y="1079446"/>
            <a:ext cx="1095172" cy="1060704"/>
          </a:xfrm>
          <a:prstGeom prst="rect">
            <a:avLst/>
          </a:prstGeom>
          <a:noFill/>
          <a:ln cap="flat" cmpd="sng" w="9525">
            <a:solidFill>
              <a:schemeClr val="dk1"/>
            </a:solidFill>
            <a:prstDash val="solid"/>
            <a:round/>
            <a:headEnd len="sm" w="sm" type="none"/>
            <a:tailEnd len="sm" w="sm" type="none"/>
          </a:ln>
        </p:spPr>
      </p:pic>
      <p:sp>
        <p:nvSpPr>
          <p:cNvPr id="450" name="Google Shape;450;p13"/>
          <p:cNvSpPr txBox="1"/>
          <p:nvPr/>
        </p:nvSpPr>
        <p:spPr>
          <a:xfrm>
            <a:off x="2495488" y="5822105"/>
            <a:ext cx="15875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200">
                <a:solidFill>
                  <a:schemeClr val="dk1"/>
                </a:solidFill>
                <a:latin typeface="Arial"/>
                <a:ea typeface="Arial"/>
                <a:cs typeface="Arial"/>
                <a:sym typeface="Arial"/>
              </a:rPr>
              <a:t>Ozonesondes will also be available in some locations</a:t>
            </a:r>
            <a:endParaRPr/>
          </a:p>
        </p:txBody>
      </p:sp>
      <p:pic>
        <p:nvPicPr>
          <p:cNvPr descr="A picture containing lamp, light, night sky&#10;&#10;Description automatically generated" id="451" name="Google Shape;451;p13"/>
          <p:cNvPicPr preferRelativeResize="0"/>
          <p:nvPr/>
        </p:nvPicPr>
        <p:blipFill rotWithShape="1">
          <a:blip r:embed="rId9">
            <a:alphaModFix/>
          </a:blip>
          <a:srcRect b="0" l="0" r="0" t="0"/>
          <a:stretch/>
        </p:blipFill>
        <p:spPr>
          <a:xfrm>
            <a:off x="1873107" y="5448437"/>
            <a:ext cx="1244763" cy="1244763"/>
          </a:xfrm>
          <a:prstGeom prst="rect">
            <a:avLst/>
          </a:prstGeom>
          <a:noFill/>
          <a:ln>
            <a:noFill/>
          </a:ln>
        </p:spPr>
      </p:pic>
      <p:pic>
        <p:nvPicPr>
          <p:cNvPr id="452" name="Google Shape;452;p13"/>
          <p:cNvPicPr preferRelativeResize="0"/>
          <p:nvPr/>
        </p:nvPicPr>
        <p:blipFill rotWithShape="1">
          <a:blip r:embed="rId10">
            <a:alphaModFix/>
          </a:blip>
          <a:srcRect b="0" l="0" r="17343" t="0"/>
          <a:stretch/>
        </p:blipFill>
        <p:spPr>
          <a:xfrm>
            <a:off x="4105995" y="2059572"/>
            <a:ext cx="3310414" cy="1652159"/>
          </a:xfrm>
          <a:prstGeom prst="rect">
            <a:avLst/>
          </a:prstGeom>
          <a:noFill/>
          <a:ln>
            <a:noFill/>
          </a:ln>
        </p:spPr>
      </p:pic>
      <p:pic>
        <p:nvPicPr>
          <p:cNvPr id="453" name="Google Shape;453;p13"/>
          <p:cNvPicPr preferRelativeResize="0"/>
          <p:nvPr/>
        </p:nvPicPr>
        <p:blipFill rotWithShape="1">
          <a:blip r:embed="rId11">
            <a:alphaModFix/>
          </a:blip>
          <a:srcRect b="0" l="0" r="0" t="0"/>
          <a:stretch/>
        </p:blipFill>
        <p:spPr>
          <a:xfrm>
            <a:off x="7416408" y="2059572"/>
            <a:ext cx="1587499" cy="1665255"/>
          </a:xfrm>
          <a:prstGeom prst="rect">
            <a:avLst/>
          </a:prstGeom>
          <a:noFill/>
          <a:ln>
            <a:noFill/>
          </a:ln>
        </p:spPr>
      </p:pic>
      <p:pic>
        <p:nvPicPr>
          <p:cNvPr id="454" name="Google Shape;454;p13"/>
          <p:cNvPicPr preferRelativeResize="0"/>
          <p:nvPr/>
        </p:nvPicPr>
        <p:blipFill rotWithShape="1">
          <a:blip r:embed="rId12">
            <a:alphaModFix/>
          </a:blip>
          <a:srcRect b="0" l="0" r="0" t="0"/>
          <a:stretch/>
        </p:blipFill>
        <p:spPr>
          <a:xfrm>
            <a:off x="2067630" y="2052263"/>
            <a:ext cx="2065133" cy="1654712"/>
          </a:xfrm>
          <a:prstGeom prst="rect">
            <a:avLst/>
          </a:prstGeom>
          <a:noFill/>
          <a:ln>
            <a:noFill/>
          </a:ln>
        </p:spPr>
      </p:pic>
      <p:sp>
        <p:nvSpPr>
          <p:cNvPr id="455" name="Google Shape;455;p13"/>
          <p:cNvSpPr txBox="1"/>
          <p:nvPr/>
        </p:nvSpPr>
        <p:spPr>
          <a:xfrm>
            <a:off x="6613466" y="2317050"/>
            <a:ext cx="553357"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dk1"/>
                </a:solidFill>
                <a:latin typeface="Calibri"/>
                <a:ea typeface="Calibri"/>
                <a:cs typeface="Calibri"/>
                <a:sym typeface="Calibri"/>
              </a:rPr>
              <a:t>(*CUPiDS)</a:t>
            </a:r>
            <a:endParaRPr/>
          </a:p>
        </p:txBody>
      </p:sp>
      <p:pic>
        <p:nvPicPr>
          <p:cNvPr id="456" name="Google Shape;456;p13"/>
          <p:cNvPicPr preferRelativeResize="0"/>
          <p:nvPr/>
        </p:nvPicPr>
        <p:blipFill rotWithShape="1">
          <a:blip r:embed="rId13">
            <a:alphaModFix/>
          </a:blip>
          <a:srcRect b="0" l="0" r="0" t="0"/>
          <a:stretch/>
        </p:blipFill>
        <p:spPr>
          <a:xfrm>
            <a:off x="2058146" y="3838128"/>
            <a:ext cx="1440895" cy="1440895"/>
          </a:xfrm>
          <a:prstGeom prst="rect">
            <a:avLst/>
          </a:prstGeom>
          <a:noFill/>
          <a:ln>
            <a:noFill/>
          </a:ln>
        </p:spPr>
      </p:pic>
      <p:pic>
        <p:nvPicPr>
          <p:cNvPr id="457" name="Google Shape;457;p13"/>
          <p:cNvPicPr preferRelativeResize="0"/>
          <p:nvPr/>
        </p:nvPicPr>
        <p:blipFill rotWithShape="1">
          <a:blip r:embed="rId14">
            <a:alphaModFix/>
          </a:blip>
          <a:srcRect b="0" l="0" r="0" t="0"/>
          <a:stretch/>
        </p:blipFill>
        <p:spPr>
          <a:xfrm>
            <a:off x="3516020" y="3840870"/>
            <a:ext cx="1587500" cy="14381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500"/>
                                        <p:tgtEl>
                                          <p:spTgt spid="4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4"/>
          <p:cNvSpPr txBox="1"/>
          <p:nvPr>
            <p:ph idx="1" type="body"/>
          </p:nvPr>
        </p:nvSpPr>
        <p:spPr>
          <a:xfrm>
            <a:off x="1283882" y="89496"/>
            <a:ext cx="8032240" cy="90020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a:t>CUPiDS: Coastal Urban Plume Dynamics Study</a:t>
            </a:r>
            <a:endParaRPr/>
          </a:p>
        </p:txBody>
      </p:sp>
      <p:pic>
        <p:nvPicPr>
          <p:cNvPr id="463" name="Google Shape;463;p14"/>
          <p:cNvPicPr preferRelativeResize="0"/>
          <p:nvPr/>
        </p:nvPicPr>
        <p:blipFill rotWithShape="1">
          <a:blip r:embed="rId3">
            <a:alphaModFix/>
          </a:blip>
          <a:srcRect b="0" l="0" r="0" t="0"/>
          <a:stretch/>
        </p:blipFill>
        <p:spPr>
          <a:xfrm>
            <a:off x="581660" y="1426632"/>
            <a:ext cx="1034612" cy="1371600"/>
          </a:xfrm>
          <a:prstGeom prst="rect">
            <a:avLst/>
          </a:prstGeom>
          <a:noFill/>
          <a:ln>
            <a:noFill/>
          </a:ln>
        </p:spPr>
      </p:pic>
      <p:pic>
        <p:nvPicPr>
          <p:cNvPr id="464" name="Google Shape;464;p14"/>
          <p:cNvPicPr preferRelativeResize="0"/>
          <p:nvPr/>
        </p:nvPicPr>
        <p:blipFill rotWithShape="1">
          <a:blip r:embed="rId4">
            <a:alphaModFix/>
          </a:blip>
          <a:srcRect b="0" l="0" r="0" t="0"/>
          <a:stretch/>
        </p:blipFill>
        <p:spPr>
          <a:xfrm>
            <a:off x="9692414" y="107577"/>
            <a:ext cx="989704" cy="989704"/>
          </a:xfrm>
          <a:prstGeom prst="rect">
            <a:avLst/>
          </a:prstGeom>
          <a:noFill/>
          <a:ln>
            <a:noFill/>
          </a:ln>
        </p:spPr>
      </p:pic>
      <p:pic>
        <p:nvPicPr>
          <p:cNvPr id="465" name="Google Shape;465;p14"/>
          <p:cNvPicPr preferRelativeResize="0"/>
          <p:nvPr/>
        </p:nvPicPr>
        <p:blipFill rotWithShape="1">
          <a:blip r:embed="rId5">
            <a:alphaModFix/>
          </a:blip>
          <a:srcRect b="0" l="0" r="0" t="0"/>
          <a:stretch/>
        </p:blipFill>
        <p:spPr>
          <a:xfrm>
            <a:off x="1792211" y="1426632"/>
            <a:ext cx="1032387" cy="1371600"/>
          </a:xfrm>
          <a:prstGeom prst="rect">
            <a:avLst/>
          </a:prstGeom>
          <a:noFill/>
          <a:ln>
            <a:noFill/>
          </a:ln>
        </p:spPr>
      </p:pic>
      <p:sp>
        <p:nvSpPr>
          <p:cNvPr id="466" name="Google Shape;466;p14"/>
          <p:cNvSpPr txBox="1"/>
          <p:nvPr/>
        </p:nvSpPr>
        <p:spPr>
          <a:xfrm>
            <a:off x="301213" y="1075757"/>
            <a:ext cx="299062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Principal Investigators</a:t>
            </a:r>
            <a:endParaRPr/>
          </a:p>
        </p:txBody>
      </p:sp>
      <p:sp>
        <p:nvSpPr>
          <p:cNvPr id="467" name="Google Shape;467;p14"/>
          <p:cNvSpPr txBox="1"/>
          <p:nvPr/>
        </p:nvSpPr>
        <p:spPr>
          <a:xfrm>
            <a:off x="1699708" y="2758289"/>
            <a:ext cx="120485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Alan Brewer</a:t>
            </a:r>
            <a:endParaRPr/>
          </a:p>
        </p:txBody>
      </p:sp>
      <p:sp>
        <p:nvSpPr>
          <p:cNvPr id="468" name="Google Shape;468;p14"/>
          <p:cNvSpPr txBox="1"/>
          <p:nvPr/>
        </p:nvSpPr>
        <p:spPr>
          <a:xfrm>
            <a:off x="505610" y="2769046"/>
            <a:ext cx="115154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Sunil Baidar</a:t>
            </a:r>
            <a:endParaRPr sz="1400">
              <a:solidFill>
                <a:schemeClr val="dk1"/>
              </a:solidFill>
              <a:latin typeface="Arial"/>
              <a:ea typeface="Arial"/>
              <a:cs typeface="Arial"/>
              <a:sym typeface="Arial"/>
            </a:endParaRPr>
          </a:p>
        </p:txBody>
      </p:sp>
      <p:grpSp>
        <p:nvGrpSpPr>
          <p:cNvPr id="469" name="Google Shape;469;p14"/>
          <p:cNvGrpSpPr/>
          <p:nvPr/>
        </p:nvGrpSpPr>
        <p:grpSpPr>
          <a:xfrm>
            <a:off x="2969109" y="1183220"/>
            <a:ext cx="3076599" cy="1802316"/>
            <a:chOff x="3362232" y="223558"/>
            <a:chExt cx="4389076" cy="2381102"/>
          </a:xfrm>
        </p:grpSpPr>
        <p:pic>
          <p:nvPicPr>
            <p:cNvPr descr="De Havilland Twin Otter... - The NOAA Hurricane Hunters | Facebook" id="470" name="Google Shape;470;p14"/>
            <p:cNvPicPr preferRelativeResize="0"/>
            <p:nvPr/>
          </p:nvPicPr>
          <p:blipFill rotWithShape="1">
            <a:blip r:embed="rId6">
              <a:alphaModFix/>
            </a:blip>
            <a:srcRect b="0" l="0" r="0" t="0"/>
            <a:stretch/>
          </p:blipFill>
          <p:spPr>
            <a:xfrm>
              <a:off x="3362232" y="223558"/>
              <a:ext cx="4389076" cy="2194539"/>
            </a:xfrm>
            <a:prstGeom prst="rect">
              <a:avLst/>
            </a:prstGeom>
            <a:noFill/>
            <a:ln>
              <a:noFill/>
            </a:ln>
          </p:spPr>
        </p:pic>
        <p:grpSp>
          <p:nvGrpSpPr>
            <p:cNvPr id="471" name="Google Shape;471;p14"/>
            <p:cNvGrpSpPr/>
            <p:nvPr/>
          </p:nvGrpSpPr>
          <p:grpSpPr>
            <a:xfrm>
              <a:off x="5430912" y="313222"/>
              <a:ext cx="739447" cy="2291438"/>
              <a:chOff x="5907538" y="179258"/>
              <a:chExt cx="531600" cy="2535806"/>
            </a:xfrm>
          </p:grpSpPr>
          <p:sp>
            <p:nvSpPr>
              <p:cNvPr id="472" name="Google Shape;472;p14"/>
              <p:cNvSpPr/>
              <p:nvPr/>
            </p:nvSpPr>
            <p:spPr>
              <a:xfrm rot="10800000">
                <a:off x="5909744" y="239844"/>
                <a:ext cx="527188" cy="1199766"/>
              </a:xfrm>
              <a:prstGeom prst="triangle">
                <a:avLst>
                  <a:gd fmla="val 50000" name="adj"/>
                </a:avLst>
              </a:prstGeom>
              <a:solidFill>
                <a:schemeClr val="accent1">
                  <a:alpha val="60000"/>
                </a:schemeClr>
              </a:solidFill>
              <a:ln cap="flat" cmpd="sng" w="12700">
                <a:solidFill>
                  <a:srgbClr val="31538F">
                    <a:alpha val="7294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3" name="Google Shape;473;p14"/>
              <p:cNvSpPr/>
              <p:nvPr/>
            </p:nvSpPr>
            <p:spPr>
              <a:xfrm rot="10800000">
                <a:off x="5909744" y="179258"/>
                <a:ext cx="529394" cy="121176"/>
              </a:xfrm>
              <a:prstGeom prst="ellipse">
                <a:avLst/>
              </a:prstGeom>
              <a:solidFill>
                <a:schemeClr val="accent1"/>
              </a:solidFill>
              <a:ln cap="flat" cmpd="sng" w="12700">
                <a:solidFill>
                  <a:srgbClr val="31538F">
                    <a:alpha val="7294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4" name="Google Shape;474;p14"/>
              <p:cNvSpPr/>
              <p:nvPr/>
            </p:nvSpPr>
            <p:spPr>
              <a:xfrm>
                <a:off x="5909744" y="1454711"/>
                <a:ext cx="527188" cy="1199765"/>
              </a:xfrm>
              <a:prstGeom prst="triangle">
                <a:avLst>
                  <a:gd fmla="val 50000" name="adj"/>
                </a:avLst>
              </a:prstGeom>
              <a:solidFill>
                <a:schemeClr val="accent1">
                  <a:alpha val="60000"/>
                </a:schemeClr>
              </a:solidFill>
              <a:ln cap="flat" cmpd="sng" w="12700">
                <a:solidFill>
                  <a:srgbClr val="31538F">
                    <a:alpha val="7294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5" name="Google Shape;475;p14"/>
              <p:cNvSpPr/>
              <p:nvPr/>
            </p:nvSpPr>
            <p:spPr>
              <a:xfrm>
                <a:off x="5907538" y="2593888"/>
                <a:ext cx="529394" cy="121176"/>
              </a:xfrm>
              <a:prstGeom prst="ellipse">
                <a:avLst/>
              </a:prstGeom>
              <a:solidFill>
                <a:schemeClr val="accent1"/>
              </a:solidFill>
              <a:ln cap="flat" cmpd="sng" w="12700">
                <a:solidFill>
                  <a:srgbClr val="31538F">
                    <a:alpha val="7294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476" name="Google Shape;476;p14"/>
            <p:cNvSpPr/>
            <p:nvPr/>
          </p:nvSpPr>
          <p:spPr>
            <a:xfrm>
              <a:off x="4178163" y="313222"/>
              <a:ext cx="2286000" cy="2286000"/>
            </a:xfrm>
            <a:prstGeom prst="pie">
              <a:avLst>
                <a:gd fmla="val 5394709" name="adj1"/>
                <a:gd fmla="val 16305150" name="adj2"/>
              </a:avLst>
            </a:prstGeom>
            <a:solidFill>
              <a:srgbClr val="C55A11">
                <a:alpha val="67843"/>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pic>
        <p:nvPicPr>
          <p:cNvPr id="477" name="Google Shape;477;p14"/>
          <p:cNvPicPr preferRelativeResize="0"/>
          <p:nvPr/>
        </p:nvPicPr>
        <p:blipFill rotWithShape="1">
          <a:blip r:embed="rId7">
            <a:alphaModFix/>
          </a:blip>
          <a:srcRect b="0" l="0" r="0" t="0"/>
          <a:stretch/>
        </p:blipFill>
        <p:spPr>
          <a:xfrm>
            <a:off x="301450" y="4069876"/>
            <a:ext cx="3695531" cy="2612278"/>
          </a:xfrm>
          <a:prstGeom prst="rect">
            <a:avLst/>
          </a:prstGeom>
          <a:noFill/>
          <a:ln>
            <a:noFill/>
          </a:ln>
        </p:spPr>
      </p:pic>
      <p:pic>
        <p:nvPicPr>
          <p:cNvPr id="478" name="Google Shape;478;p14"/>
          <p:cNvPicPr preferRelativeResize="0"/>
          <p:nvPr/>
        </p:nvPicPr>
        <p:blipFill rotWithShape="1">
          <a:blip r:embed="rId8">
            <a:alphaModFix/>
          </a:blip>
          <a:srcRect b="0" l="0" r="0" t="0"/>
          <a:stretch/>
        </p:blipFill>
        <p:spPr>
          <a:xfrm>
            <a:off x="4582050" y="4017431"/>
            <a:ext cx="3225521" cy="2709438"/>
          </a:xfrm>
          <a:prstGeom prst="rect">
            <a:avLst/>
          </a:prstGeom>
          <a:noFill/>
          <a:ln>
            <a:noFill/>
          </a:ln>
        </p:spPr>
      </p:pic>
      <p:pic>
        <p:nvPicPr>
          <p:cNvPr id="479" name="Google Shape;479;p14"/>
          <p:cNvPicPr preferRelativeResize="0"/>
          <p:nvPr/>
        </p:nvPicPr>
        <p:blipFill rotWithShape="1">
          <a:blip r:embed="rId9">
            <a:alphaModFix/>
          </a:blip>
          <a:srcRect b="0" l="0" r="0" t="0"/>
          <a:stretch/>
        </p:blipFill>
        <p:spPr>
          <a:xfrm>
            <a:off x="8912888" y="4035759"/>
            <a:ext cx="2615488" cy="2739380"/>
          </a:xfrm>
          <a:prstGeom prst="rect">
            <a:avLst/>
          </a:prstGeom>
          <a:noFill/>
          <a:ln>
            <a:noFill/>
          </a:ln>
        </p:spPr>
      </p:pic>
      <p:sp>
        <p:nvSpPr>
          <p:cNvPr id="480" name="Google Shape;480;p14"/>
          <p:cNvSpPr/>
          <p:nvPr/>
        </p:nvSpPr>
        <p:spPr>
          <a:xfrm>
            <a:off x="0" y="3135085"/>
            <a:ext cx="6096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Scanning Doppler Lidar (CSL)</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Wind, Turbulence and Aerosol profiles</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Boundary Layer Depth</a:t>
            </a:r>
            <a:endParaRPr/>
          </a:p>
        </p:txBody>
      </p:sp>
      <p:sp>
        <p:nvSpPr>
          <p:cNvPr id="481" name="Google Shape;481;p14"/>
          <p:cNvSpPr txBox="1"/>
          <p:nvPr/>
        </p:nvSpPr>
        <p:spPr>
          <a:xfrm>
            <a:off x="4421275" y="3135085"/>
            <a:ext cx="422949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MAX-DOAS (CU – AC4 supported)</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NO</a:t>
            </a:r>
            <a:r>
              <a:rPr b="0" baseline="-25000" i="0" lang="en-US" sz="1800" u="none" cap="none" strike="noStrike">
                <a:solidFill>
                  <a:srgbClr val="000000"/>
                </a:solidFill>
                <a:latin typeface="Calibri"/>
                <a:ea typeface="Calibri"/>
                <a:cs typeface="Calibri"/>
                <a:sym typeface="Calibri"/>
              </a:rPr>
              <a:t>2</a:t>
            </a:r>
            <a:r>
              <a:rPr b="0" i="0" lang="en-US" sz="1800" u="none" cap="none" strike="noStrike">
                <a:solidFill>
                  <a:srgbClr val="000000"/>
                </a:solidFill>
                <a:latin typeface="Calibri"/>
                <a:ea typeface="Calibri"/>
                <a:cs typeface="Calibri"/>
                <a:sym typeface="Calibri"/>
              </a:rPr>
              <a:t>, Formaldehyde, Glyoxal, IO profiles</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Surface albedo</a:t>
            </a:r>
            <a:endParaRPr/>
          </a:p>
        </p:txBody>
      </p:sp>
      <p:sp>
        <p:nvSpPr>
          <p:cNvPr id="482" name="Google Shape;482;p14"/>
          <p:cNvSpPr txBox="1"/>
          <p:nvPr/>
        </p:nvSpPr>
        <p:spPr>
          <a:xfrm>
            <a:off x="8892790" y="3135085"/>
            <a:ext cx="311976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In-Situ Airborne (CSL,GML)</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GHG, NO2, NO, NOY, ozone </a:t>
            </a:r>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Temp, Press, RH</a:t>
            </a:r>
            <a:endParaRPr/>
          </a:p>
        </p:txBody>
      </p:sp>
      <p:sp>
        <p:nvSpPr>
          <p:cNvPr id="483" name="Google Shape;483;p14"/>
          <p:cNvSpPr txBox="1"/>
          <p:nvPr/>
        </p:nvSpPr>
        <p:spPr>
          <a:xfrm>
            <a:off x="3496235" y="871369"/>
            <a:ext cx="17936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NOAA Twin Otter</a:t>
            </a:r>
            <a:endParaRPr/>
          </a:p>
        </p:txBody>
      </p:sp>
      <p:sp>
        <p:nvSpPr>
          <p:cNvPr id="484" name="Google Shape;484;p14"/>
          <p:cNvSpPr txBox="1"/>
          <p:nvPr/>
        </p:nvSpPr>
        <p:spPr>
          <a:xfrm>
            <a:off x="6207163" y="1376976"/>
            <a:ext cx="5862917" cy="1354217"/>
          </a:xfrm>
          <a:prstGeom prst="rect">
            <a:avLst/>
          </a:prstGeom>
          <a:noFill/>
          <a:ln>
            <a:noFill/>
          </a:ln>
        </p:spPr>
        <p:txBody>
          <a:bodyPr anchorCtr="0" anchor="t" bIns="45700" lIns="91425" spcFirstLastPara="1" rIns="91425" wrap="square" tIns="45700">
            <a:spAutoFit/>
          </a:bodyPr>
          <a:lstStyle/>
          <a:p>
            <a:pPr indent="-277813" lvl="0" marL="287338" marR="0" rtl="0" algn="l">
              <a:spcBef>
                <a:spcPts val="0"/>
              </a:spcBef>
              <a:spcAft>
                <a:spcPts val="0"/>
              </a:spcAft>
              <a:buNone/>
            </a:pPr>
            <a:r>
              <a:rPr lang="en-US" sz="1800">
                <a:solidFill>
                  <a:schemeClr val="dk1"/>
                </a:solidFill>
                <a:latin typeface="Arial"/>
                <a:ea typeface="Arial"/>
                <a:cs typeface="Arial"/>
                <a:sym typeface="Arial"/>
              </a:rPr>
              <a:t>July 5 – August 15, 2023, Long Island MacArthur Airport, 175 total flight hours</a:t>
            </a:r>
            <a:endParaRPr/>
          </a:p>
          <a:p>
            <a:pPr indent="-277813" lvl="0" marL="287338" marR="0" rtl="0" algn="l">
              <a:spcBef>
                <a:spcPts val="1200"/>
              </a:spcBef>
              <a:spcAft>
                <a:spcPts val="0"/>
              </a:spcAft>
              <a:buNone/>
            </a:pPr>
            <a:r>
              <a:rPr lang="en-US" sz="1800">
                <a:solidFill>
                  <a:schemeClr val="dk1"/>
                </a:solidFill>
                <a:latin typeface="Arial"/>
                <a:ea typeface="Arial"/>
                <a:cs typeface="Arial"/>
                <a:sym typeface="Arial"/>
              </a:rPr>
              <a:t>Emissions and chemistry within complex coastal transport environment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15"/>
          <p:cNvPicPr preferRelativeResize="0"/>
          <p:nvPr/>
        </p:nvPicPr>
        <p:blipFill rotWithShape="1">
          <a:blip r:embed="rId3">
            <a:alphaModFix/>
          </a:blip>
          <a:srcRect b="0" l="0" r="0" t="0"/>
          <a:stretch/>
        </p:blipFill>
        <p:spPr>
          <a:xfrm>
            <a:off x="1192695" y="570708"/>
            <a:ext cx="9488557" cy="5812362"/>
          </a:xfrm>
          <a:prstGeom prst="rect">
            <a:avLst/>
          </a:prstGeom>
          <a:noFill/>
          <a:ln>
            <a:noFill/>
          </a:ln>
        </p:spPr>
      </p:pic>
      <p:sp>
        <p:nvSpPr>
          <p:cNvPr id="490" name="Google Shape;490;p15"/>
          <p:cNvSpPr txBox="1"/>
          <p:nvPr/>
        </p:nvSpPr>
        <p:spPr>
          <a:xfrm>
            <a:off x="1011582" y="6383070"/>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https://csl.noaa.gov/projects/ages/</a:t>
            </a:r>
            <a:endParaRPr/>
          </a:p>
        </p:txBody>
      </p:sp>
      <p:sp>
        <p:nvSpPr>
          <p:cNvPr id="491" name="Google Shape;491;p15"/>
          <p:cNvSpPr txBox="1"/>
          <p:nvPr/>
        </p:nvSpPr>
        <p:spPr>
          <a:xfrm>
            <a:off x="7845287" y="6383070"/>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Image Credit: Chelsea Thompson/NOAA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16"/>
          <p:cNvSpPr txBox="1"/>
          <p:nvPr>
            <p:ph idx="1" type="body"/>
          </p:nvPr>
        </p:nvSpPr>
        <p:spPr>
          <a:xfrm>
            <a:off x="6648227" y="2652275"/>
            <a:ext cx="5454127" cy="127426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solidFill>
                  <a:srgbClr val="000000"/>
                </a:solidFill>
                <a:latin typeface="Calibri"/>
                <a:ea typeface="Calibri"/>
                <a:cs typeface="Calibri"/>
                <a:sym typeface="Calibri"/>
              </a:rPr>
              <a:t>L</a:t>
            </a:r>
            <a:r>
              <a:rPr b="0" i="0" lang="en-US" u="none" strike="noStrike">
                <a:solidFill>
                  <a:srgbClr val="000000"/>
                </a:solidFill>
                <a:latin typeface="Calibri"/>
                <a:ea typeface="Calibri"/>
                <a:cs typeface="Calibri"/>
                <a:sym typeface="Calibri"/>
              </a:rPr>
              <a:t>arge Scale Multi-Agency / Platform Sub-Orbital Activities  </a:t>
            </a:r>
            <a:endParaRPr>
              <a:latin typeface="Calibri"/>
              <a:ea typeface="Calibri"/>
              <a:cs typeface="Calibri"/>
              <a:sym typeface="Calibri"/>
            </a:endParaRPr>
          </a:p>
        </p:txBody>
      </p:sp>
      <p:sp>
        <p:nvSpPr>
          <p:cNvPr id="497" name="Google Shape;497;p16"/>
          <p:cNvSpPr txBox="1"/>
          <p:nvPr>
            <p:ph idx="2" type="body"/>
          </p:nvPr>
        </p:nvSpPr>
        <p:spPr>
          <a:xfrm>
            <a:off x="6936828" y="3926540"/>
            <a:ext cx="4650083" cy="1727409"/>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chemeClr val="dk1"/>
              </a:buClr>
              <a:buSzPct val="100000"/>
              <a:buNone/>
            </a:pPr>
            <a:r>
              <a:rPr lang="en-US"/>
              <a:t>Xiong Liu, Luke Valin, Jim Szykman*</a:t>
            </a:r>
            <a:endParaRPr/>
          </a:p>
          <a:p>
            <a:pPr indent="0" lvl="0" marL="0" rtl="0" algn="ctr">
              <a:lnSpc>
                <a:spcPct val="90000"/>
              </a:lnSpc>
              <a:spcBef>
                <a:spcPts val="1000"/>
              </a:spcBef>
              <a:spcAft>
                <a:spcPts val="0"/>
              </a:spcAft>
              <a:buClr>
                <a:schemeClr val="dk1"/>
              </a:buClr>
              <a:buSzPct val="100000"/>
              <a:buNone/>
            </a:pPr>
            <a:r>
              <a:rPr lang="en-US"/>
              <a:t>Steve Brown, Laura Judd</a:t>
            </a:r>
            <a:endParaRPr/>
          </a:p>
          <a:p>
            <a:pPr indent="0" lvl="0" marL="0" rtl="0" algn="ctr">
              <a:lnSpc>
                <a:spcPct val="90000"/>
              </a:lnSpc>
              <a:spcBef>
                <a:spcPts val="1000"/>
              </a:spcBef>
              <a:spcAft>
                <a:spcPts val="0"/>
              </a:spcAft>
              <a:buClr>
                <a:schemeClr val="accent5"/>
              </a:buClr>
              <a:buSzPct val="100000"/>
              <a:buNone/>
            </a:pPr>
            <a:r>
              <a:rPr lang="en-US">
                <a:solidFill>
                  <a:schemeClr val="accent5"/>
                </a:solidFill>
              </a:rPr>
              <a:t>Ron Cohen, Tom Hanisco, Pawan Gupta</a:t>
            </a:r>
            <a:endParaRPr/>
          </a:p>
          <a:p>
            <a:pPr indent="0" lvl="0" marL="0" rtl="0" algn="ctr">
              <a:lnSpc>
                <a:spcPct val="90000"/>
              </a:lnSpc>
              <a:spcBef>
                <a:spcPts val="1000"/>
              </a:spcBef>
              <a:spcAft>
                <a:spcPts val="0"/>
              </a:spcAft>
              <a:buClr>
                <a:schemeClr val="dk1"/>
              </a:buClr>
              <a:buSzPct val="100000"/>
              <a:buNone/>
            </a:pPr>
            <a:r>
              <a:rPr lang="en-US"/>
              <a:t> Michel Grutter Chris McLinden* </a:t>
            </a:r>
            <a:endParaRPr/>
          </a:p>
        </p:txBody>
      </p:sp>
      <p:sp>
        <p:nvSpPr>
          <p:cNvPr id="498" name="Google Shape;498;p16"/>
          <p:cNvSpPr txBox="1"/>
          <p:nvPr/>
        </p:nvSpPr>
        <p:spPr>
          <a:xfrm>
            <a:off x="7168055" y="5538952"/>
            <a:ext cx="8996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*virtual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17"/>
          <p:cNvSpPr txBox="1"/>
          <p:nvPr>
            <p:ph type="ctrTitle"/>
          </p:nvPr>
        </p:nvSpPr>
        <p:spPr>
          <a:xfrm>
            <a:off x="1524000" y="1122364"/>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504" name="Google Shape;504;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grpSp>
        <p:nvGrpSpPr>
          <p:cNvPr id="505" name="Google Shape;505;p17"/>
          <p:cNvGrpSpPr/>
          <p:nvPr/>
        </p:nvGrpSpPr>
        <p:grpSpPr>
          <a:xfrm>
            <a:off x="92765" y="270518"/>
            <a:ext cx="12006470" cy="6316963"/>
            <a:chOff x="0" y="221711"/>
            <a:chExt cx="12006470" cy="6316963"/>
          </a:xfrm>
        </p:grpSpPr>
        <p:pic>
          <p:nvPicPr>
            <p:cNvPr descr="Graphical user interface&#10;&#10;Description automatically generated with low confidence" id="506" name="Google Shape;506;p17"/>
            <p:cNvPicPr preferRelativeResize="0"/>
            <p:nvPr/>
          </p:nvPicPr>
          <p:blipFill rotWithShape="1">
            <a:blip r:embed="rId3">
              <a:alphaModFix/>
            </a:blip>
            <a:srcRect b="0" l="0" r="0" t="0"/>
            <a:stretch/>
          </p:blipFill>
          <p:spPr>
            <a:xfrm>
              <a:off x="0" y="221711"/>
              <a:ext cx="12006470" cy="6316963"/>
            </a:xfrm>
            <a:prstGeom prst="rect">
              <a:avLst/>
            </a:prstGeom>
            <a:noFill/>
            <a:ln>
              <a:noFill/>
            </a:ln>
          </p:spPr>
        </p:pic>
        <p:sp>
          <p:nvSpPr>
            <p:cNvPr id="507" name="Google Shape;507;p17"/>
            <p:cNvSpPr txBox="1"/>
            <p:nvPr/>
          </p:nvSpPr>
          <p:spPr>
            <a:xfrm>
              <a:off x="278296" y="3220278"/>
              <a:ext cx="337194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66+ instruments in TEMPO FOV</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Adding 13+ in 2023 (IPMSI)</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Adding 10+ in 2024 (SNWG USDA)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NEW “Out of the Box” data</a:t>
              </a:r>
              <a:endParaRPr/>
            </a:p>
          </p:txBody>
        </p:sp>
        <p:sp>
          <p:nvSpPr>
            <p:cNvPr id="508" name="Google Shape;508;p17"/>
            <p:cNvSpPr txBox="1"/>
            <p:nvPr/>
          </p:nvSpPr>
          <p:spPr>
            <a:xfrm>
              <a:off x="477078" y="4767378"/>
              <a:ext cx="1898981"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Total Column (DU)</a:t>
              </a:r>
              <a:endParaRPr/>
            </a:p>
          </p:txBody>
        </p:sp>
        <p:sp>
          <p:nvSpPr>
            <p:cNvPr id="509" name="Google Shape;509;p17"/>
            <p:cNvSpPr txBox="1"/>
            <p:nvPr/>
          </p:nvSpPr>
          <p:spPr>
            <a:xfrm>
              <a:off x="4326835" y="4767378"/>
              <a:ext cx="1865832"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Trop Column (DU)</a:t>
              </a:r>
              <a:endParaRPr/>
            </a:p>
          </p:txBody>
        </p:sp>
        <p:sp>
          <p:nvSpPr>
            <p:cNvPr id="510" name="Google Shape;510;p17"/>
            <p:cNvSpPr txBox="1"/>
            <p:nvPr/>
          </p:nvSpPr>
          <p:spPr>
            <a:xfrm>
              <a:off x="6728953" y="4767378"/>
              <a:ext cx="2828980"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Surface Concentration (ppb)</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8"/>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t/>
            </a:r>
            <a:endParaRPr/>
          </a:p>
        </p:txBody>
      </p:sp>
      <p:sp>
        <p:nvSpPr>
          <p:cNvPr id="516" name="Google Shape;516;p18"/>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p:txBody>
      </p:sp>
      <p:pic>
        <p:nvPicPr>
          <p:cNvPr id="517" name="Google Shape;517;p18"/>
          <p:cNvPicPr preferRelativeResize="0"/>
          <p:nvPr/>
        </p:nvPicPr>
        <p:blipFill rotWithShape="1">
          <a:blip r:embed="rId3">
            <a:alphaModFix/>
          </a:blip>
          <a:srcRect b="0" l="0" r="0" t="0"/>
          <a:stretch/>
        </p:blipFill>
        <p:spPr>
          <a:xfrm>
            <a:off x="1397000" y="0"/>
            <a:ext cx="9144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Surface chart&#10;&#10;Description automatically generated" id="523" name="Google Shape;523;p19"/>
          <p:cNvPicPr preferRelativeResize="0"/>
          <p:nvPr/>
        </p:nvPicPr>
        <p:blipFill rotWithShape="1">
          <a:blip r:embed="rId3">
            <a:alphaModFix/>
          </a:blip>
          <a:srcRect b="0" l="0" r="0" t="0"/>
          <a:stretch/>
        </p:blipFill>
        <p:spPr>
          <a:xfrm>
            <a:off x="36842" y="1194644"/>
            <a:ext cx="8012139" cy="4606550"/>
          </a:xfrm>
          <a:prstGeom prst="rect">
            <a:avLst/>
          </a:prstGeom>
          <a:noFill/>
          <a:ln>
            <a:noFill/>
          </a:ln>
        </p:spPr>
      </p:pic>
      <p:sp>
        <p:nvSpPr>
          <p:cNvPr id="524" name="Google Shape;524;p19"/>
          <p:cNvSpPr txBox="1"/>
          <p:nvPr/>
        </p:nvSpPr>
        <p:spPr>
          <a:xfrm>
            <a:off x="7615677" y="3429000"/>
            <a:ext cx="4539482" cy="2677656"/>
          </a:xfrm>
          <a:prstGeom prst="rect">
            <a:avLst/>
          </a:prstGeom>
          <a:solidFill>
            <a:schemeClr val="lt1"/>
          </a:solidFill>
          <a:ln cap="flat" cmpd="sng" w="952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~160 active sites in 2022 </a:t>
            </a:r>
            <a:endParaRPr/>
          </a:p>
          <a:p>
            <a:pPr indent="-285750" lvl="0" marL="28575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~140 in US covering 37 states </a:t>
            </a:r>
            <a:endParaRPr/>
          </a:p>
          <a:p>
            <a:pPr indent="-285750" lvl="0" marL="28575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~10 MSI sites coming up</a:t>
            </a:r>
            <a:endParaRPr/>
          </a:p>
          <a:p>
            <a:pPr indent="-285750" lvl="0" marL="28575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Multiple sites to support upcoming field campaigns (STAQS, MAGPI, SARP-East, AEROMMA, GOTHAAM)</a:t>
            </a:r>
            <a:endParaRPr/>
          </a:p>
        </p:txBody>
      </p:sp>
      <p:sp>
        <p:nvSpPr>
          <p:cNvPr id="525" name="Google Shape;525;p19"/>
          <p:cNvSpPr txBox="1"/>
          <p:nvPr>
            <p:ph type="title"/>
          </p:nvPr>
        </p:nvSpPr>
        <p:spPr>
          <a:xfrm>
            <a:off x="838200" y="365126"/>
            <a:ext cx="10515600" cy="6092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AERONET for TEMPO</a:t>
            </a:r>
            <a:endParaRPr/>
          </a:p>
        </p:txBody>
      </p:sp>
      <p:pic>
        <p:nvPicPr>
          <p:cNvPr descr="Diagram&#10;&#10;Description automatically generated" id="526" name="Google Shape;526;p19"/>
          <p:cNvPicPr preferRelativeResize="0"/>
          <p:nvPr/>
        </p:nvPicPr>
        <p:blipFill rotWithShape="1">
          <a:blip r:embed="rId4">
            <a:alphaModFix/>
          </a:blip>
          <a:srcRect b="5904" l="9528" r="9789" t="0"/>
          <a:stretch/>
        </p:blipFill>
        <p:spPr>
          <a:xfrm>
            <a:off x="7780566" y="134910"/>
            <a:ext cx="4347309" cy="2653259"/>
          </a:xfrm>
          <a:prstGeom prst="rect">
            <a:avLst/>
          </a:prstGeom>
          <a:noFill/>
          <a:ln cap="flat" cmpd="sng" w="9525">
            <a:solidFill>
              <a:schemeClr val="dk1"/>
            </a:solidFill>
            <a:prstDash val="dash"/>
            <a:round/>
            <a:headEnd len="sm" w="sm" type="none"/>
            <a:tailEnd len="sm" w="sm" type="none"/>
          </a:ln>
        </p:spPr>
      </p:pic>
      <p:sp>
        <p:nvSpPr>
          <p:cNvPr id="527" name="Google Shape;527;p19"/>
          <p:cNvSpPr txBox="1"/>
          <p:nvPr/>
        </p:nvSpPr>
        <p:spPr>
          <a:xfrm>
            <a:off x="0" y="6480125"/>
            <a:ext cx="12192000" cy="369332"/>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Pawan Gupta (GSFC), </a:t>
            </a:r>
            <a:r>
              <a:rPr b="0" i="0" lang="en-US" sz="1800" u="none" cap="none" strike="noStrike">
                <a:solidFill>
                  <a:srgbClr val="FFFFFF"/>
                </a:solidFill>
                <a:latin typeface="Lato"/>
                <a:ea typeface="Lato"/>
                <a:cs typeface="Lato"/>
                <a:sym typeface="Lato"/>
              </a:rPr>
              <a:t>Joint Science Meeting for TEMPO, GeoXO ACX, &amp; TOLNet, May 1-5, 2023, Huntsville, 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
          <p:cNvSpPr txBox="1"/>
          <p:nvPr>
            <p:ph idx="1" type="body"/>
          </p:nvPr>
        </p:nvSpPr>
        <p:spPr>
          <a:xfrm>
            <a:off x="6648227" y="2652275"/>
            <a:ext cx="5454127" cy="127426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solidFill>
                  <a:srgbClr val="000000"/>
                </a:solidFill>
                <a:latin typeface="Calibri"/>
                <a:ea typeface="Calibri"/>
                <a:cs typeface="Calibri"/>
                <a:sym typeface="Calibri"/>
              </a:rPr>
              <a:t>L</a:t>
            </a:r>
            <a:r>
              <a:rPr b="0" i="0" lang="en-US" u="none" strike="noStrike">
                <a:solidFill>
                  <a:srgbClr val="000000"/>
                </a:solidFill>
                <a:latin typeface="Calibri"/>
                <a:ea typeface="Calibri"/>
                <a:cs typeface="Calibri"/>
                <a:sym typeface="Calibri"/>
              </a:rPr>
              <a:t>arge Scale Multi-Agency / Platform Sub-Orbital Activities  </a:t>
            </a:r>
            <a:endParaRPr>
              <a:latin typeface="Calibri"/>
              <a:ea typeface="Calibri"/>
              <a:cs typeface="Calibri"/>
              <a:sym typeface="Calibri"/>
            </a:endParaRPr>
          </a:p>
        </p:txBody>
      </p:sp>
      <p:sp>
        <p:nvSpPr>
          <p:cNvPr id="293" name="Google Shape;293;p2"/>
          <p:cNvSpPr txBox="1"/>
          <p:nvPr>
            <p:ph idx="2" type="body"/>
          </p:nvPr>
        </p:nvSpPr>
        <p:spPr>
          <a:xfrm>
            <a:off x="6936828" y="3926540"/>
            <a:ext cx="4650083" cy="1727409"/>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chemeClr val="accent5"/>
              </a:buClr>
              <a:buSzPct val="100000"/>
              <a:buNone/>
            </a:pPr>
            <a:r>
              <a:rPr lang="en-US">
                <a:solidFill>
                  <a:schemeClr val="accent5"/>
                </a:solidFill>
              </a:rPr>
              <a:t>Xiong Liu, Luke Valin, Jim Szykman*</a:t>
            </a:r>
            <a:endParaRPr/>
          </a:p>
          <a:p>
            <a:pPr indent="0" lvl="0" marL="0" rtl="0" algn="ctr">
              <a:lnSpc>
                <a:spcPct val="90000"/>
              </a:lnSpc>
              <a:spcBef>
                <a:spcPts val="1000"/>
              </a:spcBef>
              <a:spcAft>
                <a:spcPts val="0"/>
              </a:spcAft>
              <a:buClr>
                <a:schemeClr val="dk1"/>
              </a:buClr>
              <a:buSzPct val="100000"/>
              <a:buNone/>
            </a:pPr>
            <a:r>
              <a:rPr lang="en-US"/>
              <a:t>Steve Brown, Laura Judd</a:t>
            </a:r>
            <a:endParaRPr/>
          </a:p>
          <a:p>
            <a:pPr indent="0" lvl="0" marL="0" rtl="0" algn="ctr">
              <a:lnSpc>
                <a:spcPct val="90000"/>
              </a:lnSpc>
              <a:spcBef>
                <a:spcPts val="1000"/>
              </a:spcBef>
              <a:spcAft>
                <a:spcPts val="0"/>
              </a:spcAft>
              <a:buClr>
                <a:schemeClr val="dk1"/>
              </a:buClr>
              <a:buSzPct val="100000"/>
              <a:buNone/>
            </a:pPr>
            <a:r>
              <a:rPr lang="en-US"/>
              <a:t>Ron Cohen, Tom Hanisco, Pawan Gupta Michel Grutter Chris McLinden* </a:t>
            </a:r>
            <a:endParaRPr/>
          </a:p>
        </p:txBody>
      </p:sp>
      <p:sp>
        <p:nvSpPr>
          <p:cNvPr id="294" name="Google Shape;294;p2"/>
          <p:cNvSpPr txBox="1"/>
          <p:nvPr/>
        </p:nvSpPr>
        <p:spPr>
          <a:xfrm>
            <a:off x="7168055" y="5538952"/>
            <a:ext cx="8996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*virtual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531" name="Shape 531"/>
        <p:cNvGrpSpPr/>
        <p:nvPr/>
      </p:nvGrpSpPr>
      <p:grpSpPr>
        <a:xfrm>
          <a:off x="0" y="0"/>
          <a:ext cx="0" cy="0"/>
          <a:chOff x="0" y="0"/>
          <a:chExt cx="0" cy="0"/>
        </a:xfrm>
      </p:grpSpPr>
      <p:sp>
        <p:nvSpPr>
          <p:cNvPr id="532" name="Google Shape;532;p20"/>
          <p:cNvSpPr txBox="1"/>
          <p:nvPr>
            <p:ph type="title"/>
          </p:nvPr>
        </p:nvSpPr>
        <p:spPr>
          <a:xfrm>
            <a:off x="160773" y="217030"/>
            <a:ext cx="10029717" cy="99882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sz="2800">
                <a:latin typeface="Arial Black"/>
                <a:ea typeface="Arial Black"/>
                <a:cs typeface="Arial Black"/>
                <a:sym typeface="Arial Black"/>
              </a:rPr>
              <a:t>One example of other activities </a:t>
            </a:r>
            <a:br>
              <a:rPr lang="en-US" sz="2800">
                <a:latin typeface="Arial Black"/>
                <a:ea typeface="Arial Black"/>
                <a:cs typeface="Arial Black"/>
                <a:sym typeface="Arial Black"/>
              </a:rPr>
            </a:br>
            <a:r>
              <a:rPr lang="en-US" sz="2800">
                <a:latin typeface="Arial Black"/>
                <a:ea typeface="Arial Black"/>
                <a:cs typeface="Arial Black"/>
                <a:sym typeface="Arial Black"/>
              </a:rPr>
              <a:t>BEACO</a:t>
            </a:r>
            <a:r>
              <a:rPr baseline="-25000" lang="en-US" sz="2800">
                <a:latin typeface="Arial Black"/>
                <a:ea typeface="Arial Black"/>
                <a:cs typeface="Arial Black"/>
                <a:sym typeface="Arial Black"/>
              </a:rPr>
              <a:t>2</a:t>
            </a:r>
            <a:r>
              <a:rPr lang="en-US" sz="2800">
                <a:latin typeface="Arial Black"/>
                <a:ea typeface="Arial Black"/>
                <a:cs typeface="Arial Black"/>
                <a:sym typeface="Arial Black"/>
              </a:rPr>
              <a:t>N in 3 U.S. urban centers. Many other “low cost” sensor networks are being deployed.</a:t>
            </a:r>
            <a:endParaRPr/>
          </a:p>
        </p:txBody>
      </p:sp>
      <p:sp>
        <p:nvSpPr>
          <p:cNvPr id="533" name="Google Shape;533;p20"/>
          <p:cNvSpPr/>
          <p:nvPr/>
        </p:nvSpPr>
        <p:spPr>
          <a:xfrm>
            <a:off x="10190491" y="142623"/>
            <a:ext cx="1889150" cy="121089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350"/>
              <a:buFont typeface="Calibri"/>
              <a:buNone/>
            </a:pPr>
            <a:r>
              <a:t/>
            </a:r>
            <a:endParaRPr b="0" i="0" sz="1350" u="none" cap="none" strike="noStrike">
              <a:solidFill>
                <a:srgbClr val="000000"/>
              </a:solidFill>
              <a:latin typeface="Calibri"/>
              <a:ea typeface="Calibri"/>
              <a:cs typeface="Calibri"/>
              <a:sym typeface="Calibri"/>
            </a:endParaRPr>
          </a:p>
        </p:txBody>
      </p:sp>
      <p:pic>
        <p:nvPicPr>
          <p:cNvPr id="534" name="Google Shape;534;p20"/>
          <p:cNvPicPr preferRelativeResize="0"/>
          <p:nvPr/>
        </p:nvPicPr>
        <p:blipFill rotWithShape="1">
          <a:blip r:embed="rId4">
            <a:alphaModFix/>
          </a:blip>
          <a:srcRect b="0" l="0" r="0" t="0"/>
          <a:stretch/>
        </p:blipFill>
        <p:spPr>
          <a:xfrm>
            <a:off x="1097872" y="1436914"/>
            <a:ext cx="7503517" cy="5308370"/>
          </a:xfrm>
          <a:prstGeom prst="rect">
            <a:avLst/>
          </a:prstGeom>
          <a:solidFill>
            <a:schemeClr val="lt1"/>
          </a:solidFill>
          <a:ln>
            <a:noFill/>
          </a:ln>
        </p:spPr>
      </p:pic>
      <p:sp>
        <p:nvSpPr>
          <p:cNvPr id="535" name="Google Shape;535;p20"/>
          <p:cNvSpPr txBox="1"/>
          <p:nvPr/>
        </p:nvSpPr>
        <p:spPr>
          <a:xfrm>
            <a:off x="8894618" y="2549237"/>
            <a:ext cx="306641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Black"/>
              <a:buNone/>
            </a:pPr>
            <a:r>
              <a:rPr b="0" i="0" lang="en-US" sz="2400" u="none" cap="none" strike="noStrike">
                <a:solidFill>
                  <a:srgbClr val="000000"/>
                </a:solidFill>
                <a:latin typeface="Arial Black"/>
                <a:ea typeface="Arial Black"/>
                <a:cs typeface="Arial Black"/>
                <a:sym typeface="Arial Black"/>
              </a:rPr>
              <a:t>NO</a:t>
            </a:r>
            <a:r>
              <a:rPr b="0" baseline="-25000" i="0" lang="en-US" sz="2400" u="none" cap="none" strike="noStrike">
                <a:solidFill>
                  <a:srgbClr val="000000"/>
                </a:solidFill>
                <a:latin typeface="Arial Black"/>
                <a:ea typeface="Arial Black"/>
                <a:cs typeface="Arial Black"/>
                <a:sym typeface="Arial Black"/>
              </a:rPr>
              <a:t>2</a:t>
            </a:r>
            <a:r>
              <a:rPr b="0" i="0" lang="en-US" sz="2400" u="none" cap="none" strike="noStrike">
                <a:solidFill>
                  <a:srgbClr val="000000"/>
                </a:solidFill>
                <a:latin typeface="Arial Black"/>
                <a:ea typeface="Arial Black"/>
                <a:cs typeface="Arial Black"/>
                <a:sym typeface="Arial Black"/>
              </a:rPr>
              <a:t>, O</a:t>
            </a:r>
            <a:r>
              <a:rPr b="0" baseline="-25000" i="0" lang="en-US" sz="2400" u="none" cap="none" strike="noStrike">
                <a:solidFill>
                  <a:srgbClr val="000000"/>
                </a:solidFill>
                <a:latin typeface="Arial Black"/>
                <a:ea typeface="Arial Black"/>
                <a:cs typeface="Arial Black"/>
                <a:sym typeface="Arial Black"/>
              </a:rPr>
              <a:t>3</a:t>
            </a:r>
            <a:r>
              <a:rPr b="0" i="0" lang="en-US" sz="2400" u="none" cap="none" strike="noStrike">
                <a:solidFill>
                  <a:srgbClr val="000000"/>
                </a:solidFill>
                <a:latin typeface="Arial Black"/>
                <a:ea typeface="Arial Black"/>
                <a:cs typeface="Arial Black"/>
                <a:sym typeface="Arial Black"/>
              </a:rPr>
              <a:t>, PM2.5</a:t>
            </a:r>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2400"/>
              <a:buFont typeface="Arial Black"/>
              <a:buNone/>
            </a:pPr>
            <a:r>
              <a:rPr b="0" i="0" lang="en-US" sz="2400" u="none" cap="none" strike="noStrike">
                <a:solidFill>
                  <a:srgbClr val="000000"/>
                </a:solidFill>
                <a:latin typeface="Arial Black"/>
                <a:ea typeface="Arial Black"/>
                <a:cs typeface="Arial Black"/>
                <a:sym typeface="Arial Black"/>
              </a:rPr>
              <a:t>Also CO</a:t>
            </a:r>
            <a:r>
              <a:rPr b="0" baseline="-25000" i="0" lang="en-US" sz="2400" u="none" cap="none" strike="noStrike">
                <a:solidFill>
                  <a:srgbClr val="000000"/>
                </a:solidFill>
                <a:latin typeface="Arial Black"/>
                <a:ea typeface="Arial Black"/>
                <a:cs typeface="Arial Black"/>
                <a:sym typeface="Arial Black"/>
              </a:rPr>
              <a:t>2</a:t>
            </a:r>
            <a:r>
              <a:rPr b="0" i="0" lang="en-US" sz="2400" u="none" cap="none" strike="noStrike">
                <a:solidFill>
                  <a:srgbClr val="000000"/>
                </a:solidFill>
                <a:latin typeface="Arial Black"/>
                <a:ea typeface="Arial Black"/>
                <a:cs typeface="Arial Black"/>
                <a:sym typeface="Arial Black"/>
              </a:rPr>
              <a:t>, NO, CO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1"/>
          <p:cNvSpPr txBox="1"/>
          <p:nvPr>
            <p:ph idx="1" type="body"/>
          </p:nvPr>
        </p:nvSpPr>
        <p:spPr>
          <a:xfrm>
            <a:off x="6648227" y="2652275"/>
            <a:ext cx="5454127" cy="127426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solidFill>
                  <a:srgbClr val="000000"/>
                </a:solidFill>
                <a:latin typeface="Calibri"/>
                <a:ea typeface="Calibri"/>
                <a:cs typeface="Calibri"/>
                <a:sym typeface="Calibri"/>
              </a:rPr>
              <a:t>L</a:t>
            </a:r>
            <a:r>
              <a:rPr b="0" i="0" lang="en-US" u="none" strike="noStrike">
                <a:solidFill>
                  <a:srgbClr val="000000"/>
                </a:solidFill>
                <a:latin typeface="Calibri"/>
                <a:ea typeface="Calibri"/>
                <a:cs typeface="Calibri"/>
                <a:sym typeface="Calibri"/>
              </a:rPr>
              <a:t>arge Scale Multi-Agency / Platform Sub-Orbital Activities  </a:t>
            </a:r>
            <a:endParaRPr>
              <a:latin typeface="Calibri"/>
              <a:ea typeface="Calibri"/>
              <a:cs typeface="Calibri"/>
              <a:sym typeface="Calibri"/>
            </a:endParaRPr>
          </a:p>
        </p:txBody>
      </p:sp>
      <p:sp>
        <p:nvSpPr>
          <p:cNvPr id="541" name="Google Shape;541;p21"/>
          <p:cNvSpPr txBox="1"/>
          <p:nvPr>
            <p:ph idx="2" type="body"/>
          </p:nvPr>
        </p:nvSpPr>
        <p:spPr>
          <a:xfrm>
            <a:off x="6936828" y="3926540"/>
            <a:ext cx="4650083" cy="1727409"/>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chemeClr val="dk1"/>
              </a:buClr>
              <a:buSzPct val="100000"/>
              <a:buNone/>
            </a:pPr>
            <a:r>
              <a:rPr lang="en-US"/>
              <a:t>Xiong Liu, Luke Valin, Jim Szykman*</a:t>
            </a:r>
            <a:endParaRPr/>
          </a:p>
          <a:p>
            <a:pPr indent="0" lvl="0" marL="0" rtl="0" algn="ctr">
              <a:lnSpc>
                <a:spcPct val="90000"/>
              </a:lnSpc>
              <a:spcBef>
                <a:spcPts val="1000"/>
              </a:spcBef>
              <a:spcAft>
                <a:spcPts val="0"/>
              </a:spcAft>
              <a:buClr>
                <a:schemeClr val="dk1"/>
              </a:buClr>
              <a:buSzPct val="100000"/>
              <a:buNone/>
            </a:pPr>
            <a:r>
              <a:rPr lang="en-US"/>
              <a:t>Steve Brown, Laura Judd</a:t>
            </a:r>
            <a:endParaRPr/>
          </a:p>
          <a:p>
            <a:pPr indent="0" lvl="0" marL="0" rtl="0" algn="ctr">
              <a:lnSpc>
                <a:spcPct val="90000"/>
              </a:lnSpc>
              <a:spcBef>
                <a:spcPts val="1000"/>
              </a:spcBef>
              <a:spcAft>
                <a:spcPts val="0"/>
              </a:spcAft>
              <a:buClr>
                <a:schemeClr val="dk1"/>
              </a:buClr>
              <a:buSzPct val="100000"/>
              <a:buNone/>
            </a:pPr>
            <a:r>
              <a:rPr lang="en-US"/>
              <a:t>Ron Cohen, Tom Hanisco, Pawan Gupta</a:t>
            </a:r>
            <a:endParaRPr/>
          </a:p>
          <a:p>
            <a:pPr indent="0" lvl="0" marL="0" rtl="0" algn="ctr">
              <a:lnSpc>
                <a:spcPct val="90000"/>
              </a:lnSpc>
              <a:spcBef>
                <a:spcPts val="1000"/>
              </a:spcBef>
              <a:spcAft>
                <a:spcPts val="0"/>
              </a:spcAft>
              <a:buClr>
                <a:schemeClr val="dk1"/>
              </a:buClr>
              <a:buSzPct val="100000"/>
              <a:buNone/>
            </a:pPr>
            <a:r>
              <a:rPr lang="en-US"/>
              <a:t> </a:t>
            </a:r>
            <a:r>
              <a:rPr lang="en-US">
                <a:solidFill>
                  <a:schemeClr val="accent1"/>
                </a:solidFill>
              </a:rPr>
              <a:t>Michel Grutter, Chris McLinden* </a:t>
            </a:r>
            <a:endParaRPr/>
          </a:p>
        </p:txBody>
      </p:sp>
      <p:sp>
        <p:nvSpPr>
          <p:cNvPr id="542" name="Google Shape;542;p21"/>
          <p:cNvSpPr txBox="1"/>
          <p:nvPr/>
        </p:nvSpPr>
        <p:spPr>
          <a:xfrm>
            <a:off x="7168055" y="5538952"/>
            <a:ext cx="8996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*virtual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2"/>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en-US"/>
              <a:t>Validation capacities in Mexico</a:t>
            </a:r>
            <a:endParaRPr/>
          </a:p>
        </p:txBody>
      </p:sp>
      <p:pic>
        <p:nvPicPr>
          <p:cNvPr id="548" name="Google Shape;548;p22"/>
          <p:cNvPicPr preferRelativeResize="0"/>
          <p:nvPr/>
        </p:nvPicPr>
        <p:blipFill rotWithShape="1">
          <a:blip r:embed="rId3">
            <a:alphaModFix/>
          </a:blip>
          <a:srcRect b="0" l="0" r="0" t="0"/>
          <a:stretch/>
        </p:blipFill>
        <p:spPr>
          <a:xfrm>
            <a:off x="4202696" y="1296737"/>
            <a:ext cx="6608347" cy="3274784"/>
          </a:xfrm>
          <a:prstGeom prst="rect">
            <a:avLst/>
          </a:prstGeom>
          <a:noFill/>
          <a:ln>
            <a:noFill/>
          </a:ln>
        </p:spPr>
      </p:pic>
      <p:pic>
        <p:nvPicPr>
          <p:cNvPr id="549" name="Google Shape;549;p22"/>
          <p:cNvPicPr preferRelativeResize="0"/>
          <p:nvPr/>
        </p:nvPicPr>
        <p:blipFill rotWithShape="1">
          <a:blip r:embed="rId4">
            <a:alphaModFix/>
          </a:blip>
          <a:srcRect b="0" l="0" r="0" t="0"/>
          <a:stretch/>
        </p:blipFill>
        <p:spPr>
          <a:xfrm>
            <a:off x="168776" y="1729875"/>
            <a:ext cx="3898900" cy="4673600"/>
          </a:xfrm>
          <a:prstGeom prst="rect">
            <a:avLst/>
          </a:prstGeom>
          <a:noFill/>
          <a:ln>
            <a:noFill/>
          </a:ln>
        </p:spPr>
      </p:pic>
      <p:pic>
        <p:nvPicPr>
          <p:cNvPr id="550" name="Google Shape;550;p22"/>
          <p:cNvPicPr preferRelativeResize="0"/>
          <p:nvPr/>
        </p:nvPicPr>
        <p:blipFill rotWithShape="1">
          <a:blip r:embed="rId5">
            <a:alphaModFix/>
          </a:blip>
          <a:srcRect b="0" l="0" r="0" t="0"/>
          <a:stretch/>
        </p:blipFill>
        <p:spPr>
          <a:xfrm>
            <a:off x="4250824" y="4583553"/>
            <a:ext cx="7772400" cy="2128510"/>
          </a:xfrm>
          <a:prstGeom prst="rect">
            <a:avLst/>
          </a:prstGeom>
          <a:noFill/>
          <a:ln>
            <a:noFill/>
          </a:ln>
        </p:spPr>
      </p:pic>
      <p:sp>
        <p:nvSpPr>
          <p:cNvPr id="551" name="Google Shape;551;p22"/>
          <p:cNvSpPr/>
          <p:nvPr/>
        </p:nvSpPr>
        <p:spPr>
          <a:xfrm>
            <a:off x="8013032" y="3212431"/>
            <a:ext cx="2798011" cy="13590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etwork for the Detection of Atmospheric Composition Change (NDACC)" id="552" name="Google Shape;552;p22"/>
          <p:cNvPicPr preferRelativeResize="0"/>
          <p:nvPr/>
        </p:nvPicPr>
        <p:blipFill rotWithShape="1">
          <a:blip r:embed="rId6">
            <a:alphaModFix/>
          </a:blip>
          <a:srcRect b="0" l="0" r="0" t="0"/>
          <a:stretch/>
        </p:blipFill>
        <p:spPr>
          <a:xfrm>
            <a:off x="10946063" y="1666972"/>
            <a:ext cx="942141" cy="696680"/>
          </a:xfrm>
          <a:prstGeom prst="rect">
            <a:avLst/>
          </a:prstGeom>
          <a:noFill/>
          <a:ln>
            <a:noFill/>
          </a:ln>
        </p:spPr>
      </p:pic>
      <p:sp>
        <p:nvSpPr>
          <p:cNvPr id="553" name="Google Shape;553;p22"/>
          <p:cNvSpPr txBox="1"/>
          <p:nvPr/>
        </p:nvSpPr>
        <p:spPr>
          <a:xfrm>
            <a:off x="10815148" y="2464448"/>
            <a:ext cx="137685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00FF"/>
                </a:solidFill>
                <a:latin typeface="Calibri"/>
                <a:ea typeface="Calibri"/>
                <a:cs typeface="Calibri"/>
                <a:sym typeface="Calibri"/>
              </a:rPr>
              <a:t>11 years </a:t>
            </a:r>
            <a:endParaRPr/>
          </a:p>
          <a:p>
            <a:pPr indent="0" lvl="0" marL="0" marR="0" rtl="0" algn="ctr">
              <a:spcBef>
                <a:spcPts val="0"/>
              </a:spcBef>
              <a:spcAft>
                <a:spcPts val="0"/>
              </a:spcAft>
              <a:buNone/>
            </a:pPr>
            <a:r>
              <a:rPr lang="en-US" sz="1800">
                <a:solidFill>
                  <a:srgbClr val="0000FF"/>
                </a:solidFill>
                <a:latin typeface="Calibri"/>
                <a:ea typeface="Calibri"/>
                <a:cs typeface="Calibri"/>
                <a:sym typeface="Calibri"/>
              </a:rPr>
              <a:t>of operation</a:t>
            </a:r>
            <a:endParaRPr/>
          </a:p>
        </p:txBody>
      </p:sp>
      <p:sp>
        <p:nvSpPr>
          <p:cNvPr id="554" name="Google Shape;554;p22"/>
          <p:cNvSpPr txBox="1"/>
          <p:nvPr/>
        </p:nvSpPr>
        <p:spPr>
          <a:xfrm>
            <a:off x="9205731" y="4218416"/>
            <a:ext cx="160531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00FF"/>
                </a:solidFill>
                <a:latin typeface="Calibri"/>
                <a:ea typeface="Calibri"/>
                <a:cs typeface="Calibri"/>
                <a:sym typeface="Calibri"/>
              </a:rPr>
              <a:t>Starting &gt; 2023</a:t>
            </a:r>
            <a:endParaRPr/>
          </a:p>
        </p:txBody>
      </p:sp>
      <p:pic>
        <p:nvPicPr>
          <p:cNvPr descr="TCCON - Total Carbon Column Observing Network" id="555" name="Google Shape;555;p22"/>
          <p:cNvPicPr preferRelativeResize="0"/>
          <p:nvPr/>
        </p:nvPicPr>
        <p:blipFill rotWithShape="1">
          <a:blip r:embed="rId7">
            <a:alphaModFix/>
          </a:blip>
          <a:srcRect b="0" l="0" r="0" t="0"/>
          <a:stretch/>
        </p:blipFill>
        <p:spPr>
          <a:xfrm>
            <a:off x="10811043" y="4066675"/>
            <a:ext cx="1272005" cy="7588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23"/>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en-US"/>
              <a:t>Validation capacities in Mexico</a:t>
            </a:r>
            <a:endParaRPr/>
          </a:p>
        </p:txBody>
      </p:sp>
      <p:pic>
        <p:nvPicPr>
          <p:cNvPr id="561" name="Google Shape;561;p23"/>
          <p:cNvPicPr preferRelativeResize="0"/>
          <p:nvPr/>
        </p:nvPicPr>
        <p:blipFill rotWithShape="1">
          <a:blip r:embed="rId3">
            <a:alphaModFix/>
          </a:blip>
          <a:srcRect b="0" l="0" r="0" t="0"/>
          <a:stretch/>
        </p:blipFill>
        <p:spPr>
          <a:xfrm>
            <a:off x="761643" y="1319995"/>
            <a:ext cx="3426546" cy="3003151"/>
          </a:xfrm>
          <a:prstGeom prst="rect">
            <a:avLst/>
          </a:prstGeom>
          <a:noFill/>
          <a:ln>
            <a:noFill/>
          </a:ln>
        </p:spPr>
      </p:pic>
      <p:pic>
        <p:nvPicPr>
          <p:cNvPr id="562" name="Google Shape;562;p23"/>
          <p:cNvPicPr preferRelativeResize="0"/>
          <p:nvPr/>
        </p:nvPicPr>
        <p:blipFill rotWithShape="1">
          <a:blip r:embed="rId4">
            <a:alphaModFix/>
          </a:blip>
          <a:srcRect b="0" l="0" r="0" t="0"/>
          <a:stretch/>
        </p:blipFill>
        <p:spPr>
          <a:xfrm>
            <a:off x="506376" y="4349112"/>
            <a:ext cx="4825332" cy="2433055"/>
          </a:xfrm>
          <a:prstGeom prst="rect">
            <a:avLst/>
          </a:prstGeom>
          <a:noFill/>
          <a:ln>
            <a:noFill/>
          </a:ln>
        </p:spPr>
      </p:pic>
      <p:pic>
        <p:nvPicPr>
          <p:cNvPr id="563" name="Google Shape;563;p23"/>
          <p:cNvPicPr preferRelativeResize="0"/>
          <p:nvPr/>
        </p:nvPicPr>
        <p:blipFill rotWithShape="1">
          <a:blip r:embed="rId5">
            <a:alphaModFix/>
          </a:blip>
          <a:srcRect b="0" l="0" r="0" t="0"/>
          <a:stretch/>
        </p:blipFill>
        <p:spPr>
          <a:xfrm>
            <a:off x="6000189" y="3028846"/>
            <a:ext cx="4981923" cy="2107412"/>
          </a:xfrm>
          <a:prstGeom prst="rect">
            <a:avLst/>
          </a:prstGeom>
          <a:noFill/>
          <a:ln>
            <a:noFill/>
          </a:ln>
        </p:spPr>
      </p:pic>
      <p:pic>
        <p:nvPicPr>
          <p:cNvPr id="564" name="Google Shape;564;p23"/>
          <p:cNvPicPr preferRelativeResize="0"/>
          <p:nvPr/>
        </p:nvPicPr>
        <p:blipFill rotWithShape="1">
          <a:blip r:embed="rId6">
            <a:alphaModFix/>
          </a:blip>
          <a:srcRect b="0" l="0" r="0" t="0"/>
          <a:stretch/>
        </p:blipFill>
        <p:spPr>
          <a:xfrm>
            <a:off x="6613312" y="1157869"/>
            <a:ext cx="3574716" cy="1870977"/>
          </a:xfrm>
          <a:prstGeom prst="rect">
            <a:avLst/>
          </a:prstGeom>
          <a:noFill/>
          <a:ln>
            <a:noFill/>
          </a:ln>
        </p:spPr>
      </p:pic>
      <p:pic>
        <p:nvPicPr>
          <p:cNvPr id="565" name="Google Shape;565;p23"/>
          <p:cNvPicPr preferRelativeResize="0"/>
          <p:nvPr/>
        </p:nvPicPr>
        <p:blipFill rotWithShape="1">
          <a:blip r:embed="rId7">
            <a:alphaModFix/>
          </a:blip>
          <a:srcRect b="0" l="0" r="0" t="0"/>
          <a:stretch/>
        </p:blipFill>
        <p:spPr>
          <a:xfrm>
            <a:off x="10188028" y="1167297"/>
            <a:ext cx="1819488" cy="1758329"/>
          </a:xfrm>
          <a:prstGeom prst="rect">
            <a:avLst/>
          </a:prstGeom>
          <a:noFill/>
          <a:ln>
            <a:noFill/>
          </a:ln>
        </p:spPr>
      </p:pic>
      <p:pic>
        <p:nvPicPr>
          <p:cNvPr id="566" name="Google Shape;566;p23"/>
          <p:cNvPicPr preferRelativeResize="0"/>
          <p:nvPr/>
        </p:nvPicPr>
        <p:blipFill rotWithShape="1">
          <a:blip r:embed="rId8">
            <a:alphaModFix/>
          </a:blip>
          <a:srcRect b="0" l="0" r="0" t="0"/>
          <a:stretch/>
        </p:blipFill>
        <p:spPr>
          <a:xfrm>
            <a:off x="4644189" y="1143646"/>
            <a:ext cx="1967852" cy="1736340"/>
          </a:xfrm>
          <a:prstGeom prst="rect">
            <a:avLst/>
          </a:prstGeom>
          <a:noFill/>
          <a:ln>
            <a:noFill/>
          </a:ln>
        </p:spPr>
      </p:pic>
      <p:pic>
        <p:nvPicPr>
          <p:cNvPr id="567" name="Google Shape;567;p23"/>
          <p:cNvPicPr preferRelativeResize="0"/>
          <p:nvPr/>
        </p:nvPicPr>
        <p:blipFill rotWithShape="1">
          <a:blip r:embed="rId9">
            <a:alphaModFix/>
          </a:blip>
          <a:srcRect b="0" l="0" r="0" t="0"/>
          <a:stretch/>
        </p:blipFill>
        <p:spPr>
          <a:xfrm>
            <a:off x="6096000" y="5161026"/>
            <a:ext cx="3176958" cy="1696974"/>
          </a:xfrm>
          <a:prstGeom prst="rect">
            <a:avLst/>
          </a:prstGeom>
          <a:noFill/>
          <a:ln>
            <a:noFill/>
          </a:ln>
        </p:spPr>
      </p:pic>
      <p:sp>
        <p:nvSpPr>
          <p:cNvPr id="568" name="Google Shape;568;p23"/>
          <p:cNvSpPr txBox="1"/>
          <p:nvPr/>
        </p:nvSpPr>
        <p:spPr>
          <a:xfrm>
            <a:off x="9639424" y="5565640"/>
            <a:ext cx="145834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FF"/>
                </a:solidFill>
                <a:latin typeface="Calibri"/>
                <a:ea typeface="Calibri"/>
                <a:cs typeface="Calibri"/>
                <a:sym typeface="Calibri"/>
              </a:rPr>
              <a:t>Combining </a:t>
            </a:r>
            <a:endParaRPr/>
          </a:p>
          <a:p>
            <a:pPr indent="0" lvl="0" marL="0" marR="0" rtl="0" algn="l">
              <a:spcBef>
                <a:spcPts val="0"/>
              </a:spcBef>
              <a:spcAft>
                <a:spcPts val="0"/>
              </a:spcAft>
              <a:buNone/>
            </a:pPr>
            <a:r>
              <a:rPr lang="en-US" sz="1800">
                <a:solidFill>
                  <a:srgbClr val="0000FF"/>
                </a:solidFill>
                <a:latin typeface="Calibri"/>
                <a:ea typeface="Calibri"/>
                <a:cs typeface="Calibri"/>
                <a:sym typeface="Calibri"/>
              </a:rPr>
              <a:t>IR and UV/Vis</a:t>
            </a:r>
            <a:endParaRPr/>
          </a:p>
          <a:p>
            <a:pPr indent="0" lvl="0" marL="0" marR="0" rtl="0" algn="l">
              <a:spcBef>
                <a:spcPts val="0"/>
              </a:spcBef>
              <a:spcAft>
                <a:spcPts val="0"/>
              </a:spcAft>
              <a:buNone/>
            </a:pPr>
            <a:r>
              <a:rPr lang="en-US" sz="1800">
                <a:solidFill>
                  <a:srgbClr val="0000FF"/>
                </a:solidFill>
                <a:latin typeface="Calibri"/>
                <a:ea typeface="Calibri"/>
                <a:cs typeface="Calibri"/>
                <a:sym typeface="Calibri"/>
              </a:rPr>
              <a:t>Instruments</a:t>
            </a:r>
            <a:endParaRPr/>
          </a:p>
        </p:txBody>
      </p:sp>
      <p:sp>
        <p:nvSpPr>
          <p:cNvPr id="569" name="Google Shape;569;p23"/>
          <p:cNvSpPr txBox="1"/>
          <p:nvPr/>
        </p:nvSpPr>
        <p:spPr>
          <a:xfrm>
            <a:off x="1306968" y="1074218"/>
            <a:ext cx="255448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The UNAM Atmospheric Obsertvatory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4"/>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en-US"/>
              <a:t>Key messages</a:t>
            </a:r>
            <a:endParaRPr/>
          </a:p>
        </p:txBody>
      </p:sp>
      <p:sp>
        <p:nvSpPr>
          <p:cNvPr id="575" name="Google Shape;575;p24"/>
          <p:cNvSpPr txBox="1"/>
          <p:nvPr>
            <p:ph idx="2" type="body"/>
          </p:nvPr>
        </p:nvSpPr>
        <p:spPr>
          <a:xfrm>
            <a:off x="354013" y="1973179"/>
            <a:ext cx="11499850" cy="414753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Font typeface="Arial"/>
              <a:buChar char="•"/>
            </a:pPr>
            <a:r>
              <a:rPr lang="en-US"/>
              <a:t>Importance of longtime measurements with ground-based remote sensors through international network efforts </a:t>
            </a:r>
            <a:endParaRPr/>
          </a:p>
          <a:p>
            <a:pPr indent="-342900" lvl="0" marL="342900" rtl="0" algn="l">
              <a:lnSpc>
                <a:spcPct val="90000"/>
              </a:lnSpc>
              <a:spcBef>
                <a:spcPts val="1000"/>
              </a:spcBef>
              <a:spcAft>
                <a:spcPts val="0"/>
              </a:spcAft>
              <a:buClr>
                <a:schemeClr val="dk1"/>
              </a:buClr>
              <a:buSzPts val="2400"/>
              <a:buFont typeface="Arial"/>
              <a:buChar char="•"/>
            </a:pPr>
            <a:r>
              <a:rPr lang="en-US"/>
              <a:t>Validation (high spatial resolution), trend and variability of atmospheric composition</a:t>
            </a:r>
            <a:endParaRPr/>
          </a:p>
          <a:p>
            <a:pPr indent="-342900" lvl="0" marL="342900" rtl="0" algn="l">
              <a:lnSpc>
                <a:spcPct val="90000"/>
              </a:lnSpc>
              <a:spcBef>
                <a:spcPts val="1000"/>
              </a:spcBef>
              <a:spcAft>
                <a:spcPts val="0"/>
              </a:spcAft>
              <a:buClr>
                <a:schemeClr val="dk1"/>
              </a:buClr>
              <a:buSzPts val="2400"/>
              <a:buFont typeface="Arial"/>
              <a:buChar char="•"/>
            </a:pPr>
            <a:r>
              <a:rPr lang="en-US"/>
              <a:t>Proper treatment of sensitivites among different RS techniques</a:t>
            </a:r>
            <a:endParaRPr/>
          </a:p>
          <a:p>
            <a:pPr indent="-342900" lvl="0" marL="342900" rtl="0" algn="l">
              <a:lnSpc>
                <a:spcPct val="90000"/>
              </a:lnSpc>
              <a:spcBef>
                <a:spcPts val="1000"/>
              </a:spcBef>
              <a:spcAft>
                <a:spcPts val="0"/>
              </a:spcAft>
              <a:buClr>
                <a:schemeClr val="dk1"/>
              </a:buClr>
              <a:buSzPts val="2400"/>
              <a:buFont typeface="Arial"/>
              <a:buChar char="•"/>
            </a:pPr>
            <a:r>
              <a:rPr lang="en-US"/>
              <a:t>Joint air pollution and GHG investigations</a:t>
            </a:r>
            <a:endParaRPr/>
          </a:p>
          <a:p>
            <a:pPr indent="-342900" lvl="0" marL="342900" rtl="0" algn="l">
              <a:lnSpc>
                <a:spcPct val="90000"/>
              </a:lnSpc>
              <a:spcBef>
                <a:spcPts val="1000"/>
              </a:spcBef>
              <a:spcAft>
                <a:spcPts val="0"/>
              </a:spcAft>
              <a:buClr>
                <a:schemeClr val="dk1"/>
              </a:buClr>
              <a:buSzPts val="2400"/>
              <a:buFont typeface="Arial"/>
              <a:buChar char="•"/>
            </a:pPr>
            <a:r>
              <a:rPr lang="en-US"/>
              <a:t> Other species: CO, NH</a:t>
            </a:r>
            <a:r>
              <a:rPr baseline="-25000" lang="en-US"/>
              <a:t>3</a:t>
            </a:r>
            <a:r>
              <a:rPr lang="en-US"/>
              <a:t>, CH</a:t>
            </a:r>
            <a:r>
              <a:rPr baseline="-25000" lang="en-US"/>
              <a:t>4</a:t>
            </a:r>
            <a:r>
              <a:rPr lang="en-US"/>
              <a:t>, HCN, C</a:t>
            </a:r>
            <a:r>
              <a:rPr baseline="-25000" lang="en-US"/>
              <a:t>2</a:t>
            </a:r>
            <a:r>
              <a:rPr lang="en-US"/>
              <a:t>H</a:t>
            </a:r>
            <a:r>
              <a:rPr baseline="-25000" lang="en-US"/>
              <a:t>6</a:t>
            </a:r>
            <a:r>
              <a:rPr lang="en-US"/>
              <a:t> …</a:t>
            </a:r>
            <a:endParaRPr/>
          </a:p>
          <a:p>
            <a:pPr indent="-342900" lvl="0" marL="342900" rtl="0" algn="l">
              <a:lnSpc>
                <a:spcPct val="90000"/>
              </a:lnSpc>
              <a:spcBef>
                <a:spcPts val="1000"/>
              </a:spcBef>
              <a:spcAft>
                <a:spcPts val="0"/>
              </a:spcAft>
              <a:buClr>
                <a:schemeClr val="dk1"/>
              </a:buClr>
              <a:buSzPts val="2400"/>
              <a:buFont typeface="Arial"/>
              <a:buChar char="•"/>
            </a:pPr>
            <a:r>
              <a:rPr lang="en-US"/>
              <a:t>Importance to measure boundary layer evolution also from the ground (Doppler Lidar, Ceilometer)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5"/>
          <p:cNvSpPr txBox="1"/>
          <p:nvPr>
            <p:ph idx="1" type="body"/>
          </p:nvPr>
        </p:nvSpPr>
        <p:spPr>
          <a:xfrm>
            <a:off x="6419654" y="2726474"/>
            <a:ext cx="5326144" cy="91201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None/>
            </a:pPr>
            <a:r>
              <a:rPr b="1" lang="en-US" sz="3200"/>
              <a:t>Validation Activities at ECCC</a:t>
            </a:r>
            <a:endParaRPr/>
          </a:p>
        </p:txBody>
      </p:sp>
      <p:sp>
        <p:nvSpPr>
          <p:cNvPr id="581" name="Google Shape;581;p25"/>
          <p:cNvSpPr txBox="1"/>
          <p:nvPr>
            <p:ph idx="2" type="body"/>
          </p:nvPr>
        </p:nvSpPr>
        <p:spPr>
          <a:xfrm>
            <a:off x="7517917" y="4135510"/>
            <a:ext cx="3606292" cy="6013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dk1"/>
              </a:buClr>
              <a:buSzPct val="100000"/>
              <a:buNone/>
            </a:pPr>
            <a:r>
              <a:rPr lang="en-US"/>
              <a:t>Chris McLinden and  collaborators</a:t>
            </a:r>
            <a:endParaRPr/>
          </a:p>
        </p:txBody>
      </p:sp>
      <p:pic>
        <p:nvPicPr>
          <p:cNvPr id="582" name="Google Shape;582;p25"/>
          <p:cNvPicPr preferRelativeResize="0"/>
          <p:nvPr/>
        </p:nvPicPr>
        <p:blipFill rotWithShape="1">
          <a:blip r:embed="rId3">
            <a:alphaModFix/>
          </a:blip>
          <a:srcRect b="0" l="0" r="0" t="0"/>
          <a:stretch/>
        </p:blipFill>
        <p:spPr>
          <a:xfrm>
            <a:off x="7024666" y="4661359"/>
            <a:ext cx="4986528" cy="3505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26"/>
          <p:cNvSpPr/>
          <p:nvPr/>
        </p:nvSpPr>
        <p:spPr>
          <a:xfrm>
            <a:off x="2297181" y="3129631"/>
            <a:ext cx="106471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Cambridge Bay</a:t>
            </a:r>
            <a:endParaRPr/>
          </a:p>
        </p:txBody>
      </p:sp>
      <p:grpSp>
        <p:nvGrpSpPr>
          <p:cNvPr id="588" name="Google Shape;588;p26"/>
          <p:cNvGrpSpPr/>
          <p:nvPr/>
        </p:nvGrpSpPr>
        <p:grpSpPr>
          <a:xfrm>
            <a:off x="-61787" y="223489"/>
            <a:ext cx="6838583" cy="4723087"/>
            <a:chOff x="25263" y="1360537"/>
            <a:chExt cx="6838583" cy="4723087"/>
          </a:xfrm>
        </p:grpSpPr>
        <p:sp>
          <p:nvSpPr>
            <p:cNvPr id="589" name="Google Shape;589;p26"/>
            <p:cNvSpPr txBox="1"/>
            <p:nvPr/>
          </p:nvSpPr>
          <p:spPr>
            <a:xfrm>
              <a:off x="1033335" y="1360537"/>
              <a:ext cx="22044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u="sng">
                  <a:solidFill>
                    <a:schemeClr val="dk1"/>
                  </a:solidFill>
                  <a:latin typeface="Calibri"/>
                  <a:ea typeface="Calibri"/>
                  <a:cs typeface="Calibri"/>
                  <a:sym typeface="Calibri"/>
                </a:rPr>
                <a:t>Planned sites:</a:t>
              </a:r>
              <a:endParaRPr/>
            </a:p>
            <a:p>
              <a:pPr indent="-285750" lvl="0" marL="285750" marR="0" rtl="0" algn="l">
                <a:spcBef>
                  <a:spcPts val="0"/>
                </a:spcBef>
                <a:spcAft>
                  <a:spcPts val="0"/>
                </a:spcAft>
                <a:buClr>
                  <a:schemeClr val="dk1"/>
                </a:buClr>
                <a:buSzPts val="1200"/>
                <a:buFont typeface="Noto Sans Symbols"/>
                <a:buChar char="❑"/>
              </a:pPr>
              <a:r>
                <a:rPr lang="en-US" sz="1200">
                  <a:solidFill>
                    <a:schemeClr val="dk1"/>
                  </a:solidFill>
                  <a:latin typeface="Calibri"/>
                  <a:ea typeface="Calibri"/>
                  <a:cs typeface="Calibri"/>
                  <a:sym typeface="Calibri"/>
                </a:rPr>
                <a:t>ECCC future site</a:t>
              </a:r>
              <a:endParaRPr/>
            </a:p>
            <a:p>
              <a:pPr indent="-285750" lvl="0" marL="285750" marR="0" rtl="0" algn="l">
                <a:spcBef>
                  <a:spcPts val="0"/>
                </a:spcBef>
                <a:spcAft>
                  <a:spcPts val="0"/>
                </a:spcAft>
                <a:buClr>
                  <a:schemeClr val="dk1"/>
                </a:buClr>
                <a:buSzPts val="1200"/>
                <a:buFont typeface="Noto Sans Symbols"/>
                <a:buChar char="❑"/>
              </a:pPr>
              <a:r>
                <a:rPr lang="en-US" sz="1200">
                  <a:solidFill>
                    <a:schemeClr val="dk1"/>
                  </a:solidFill>
                  <a:latin typeface="Calibri"/>
                  <a:ea typeface="Calibri"/>
                  <a:cs typeface="Calibri"/>
                  <a:sym typeface="Calibri"/>
                </a:rPr>
                <a:t>In collaboration with UofT</a:t>
              </a:r>
              <a:endParaRPr sz="1200">
                <a:solidFill>
                  <a:schemeClr val="dk1"/>
                </a:solidFill>
                <a:latin typeface="Calibri"/>
                <a:ea typeface="Calibri"/>
                <a:cs typeface="Calibri"/>
                <a:sym typeface="Calibri"/>
              </a:endParaRPr>
            </a:p>
          </p:txBody>
        </p:sp>
        <p:sp>
          <p:nvSpPr>
            <p:cNvPr id="590" name="Google Shape;590;p26"/>
            <p:cNvSpPr/>
            <p:nvPr/>
          </p:nvSpPr>
          <p:spPr>
            <a:xfrm>
              <a:off x="2687319" y="1555069"/>
              <a:ext cx="216024" cy="216024"/>
            </a:xfrm>
            <a:prstGeom prst="star5">
              <a:avLst>
                <a:gd fmla="val 19098" name="adj"/>
                <a:gd fmla="val 105146" name="hf"/>
                <a:gd fmla="val 110557" name="vf"/>
              </a:avLst>
            </a:prstGeom>
            <a:solidFill>
              <a:schemeClr val="lt1"/>
            </a:solidFill>
            <a:ln cap="flat" cmpd="sng" w="9525">
              <a:solidFill>
                <a:schemeClr val="accent6"/>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26"/>
            <p:cNvSpPr/>
            <p:nvPr/>
          </p:nvSpPr>
          <p:spPr>
            <a:xfrm>
              <a:off x="3232710" y="1767009"/>
              <a:ext cx="216024" cy="216024"/>
            </a:xfrm>
            <a:prstGeom prst="star5">
              <a:avLst>
                <a:gd fmla="val 19098" name="adj"/>
                <a:gd fmla="val 105146" name="hf"/>
                <a:gd fmla="val 110557" name="vf"/>
              </a:avLst>
            </a:prstGeom>
            <a:solidFill>
              <a:schemeClr val="lt1"/>
            </a:solidFill>
            <a:ln cap="flat" cmpd="sng" w="9525">
              <a:solidFill>
                <a:srgbClr val="00B0F0"/>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92" name="Google Shape;592;p26"/>
            <p:cNvGrpSpPr/>
            <p:nvPr/>
          </p:nvGrpSpPr>
          <p:grpSpPr>
            <a:xfrm>
              <a:off x="25263" y="2102547"/>
              <a:ext cx="6838583" cy="3981077"/>
              <a:chOff x="25263" y="2102547"/>
              <a:chExt cx="6838583" cy="3981077"/>
            </a:xfrm>
          </p:grpSpPr>
          <p:pic>
            <p:nvPicPr>
              <p:cNvPr id="593" name="Google Shape;593;p26"/>
              <p:cNvPicPr preferRelativeResize="0"/>
              <p:nvPr/>
            </p:nvPicPr>
            <p:blipFill rotWithShape="1">
              <a:blip r:embed="rId3">
                <a:alphaModFix/>
              </a:blip>
              <a:srcRect b="0" l="0" r="0" t="0"/>
              <a:stretch/>
            </p:blipFill>
            <p:spPr>
              <a:xfrm>
                <a:off x="25263" y="2102547"/>
                <a:ext cx="6838583" cy="3981077"/>
              </a:xfrm>
              <a:prstGeom prst="rect">
                <a:avLst/>
              </a:prstGeom>
              <a:noFill/>
              <a:ln>
                <a:noFill/>
              </a:ln>
            </p:spPr>
          </p:pic>
          <p:sp>
            <p:nvSpPr>
              <p:cNvPr id="594" name="Google Shape;594;p26"/>
              <p:cNvSpPr/>
              <p:nvPr/>
            </p:nvSpPr>
            <p:spPr>
              <a:xfrm>
                <a:off x="5303912" y="3645024"/>
                <a:ext cx="216024" cy="216024"/>
              </a:xfrm>
              <a:prstGeom prst="star5">
                <a:avLst>
                  <a:gd fmla="val 19098" name="adj"/>
                  <a:gd fmla="val 105146" name="hf"/>
                  <a:gd fmla="val 110557" name="vf"/>
                </a:avLst>
              </a:prstGeom>
              <a:solidFill>
                <a:schemeClr val="lt1"/>
              </a:solidFill>
              <a:ln cap="flat" cmpd="sng" w="9525">
                <a:solidFill>
                  <a:srgbClr val="00B0F0"/>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5" name="Google Shape;595;p26"/>
              <p:cNvSpPr/>
              <p:nvPr/>
            </p:nvSpPr>
            <p:spPr>
              <a:xfrm>
                <a:off x="3145872" y="3320988"/>
                <a:ext cx="216024" cy="216024"/>
              </a:xfrm>
              <a:prstGeom prst="star5">
                <a:avLst>
                  <a:gd fmla="val 19098" name="adj"/>
                  <a:gd fmla="val 105146" name="hf"/>
                  <a:gd fmla="val 110557" name="vf"/>
                </a:avLst>
              </a:prstGeom>
              <a:solidFill>
                <a:schemeClr val="lt1"/>
              </a:solidFill>
              <a:ln cap="flat" cmpd="sng" w="9525">
                <a:solidFill>
                  <a:srgbClr val="00B0F0"/>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26"/>
              <p:cNvSpPr/>
              <p:nvPr/>
            </p:nvSpPr>
            <p:spPr>
              <a:xfrm>
                <a:off x="1919536" y="4962367"/>
                <a:ext cx="216024" cy="216024"/>
              </a:xfrm>
              <a:prstGeom prst="star5">
                <a:avLst>
                  <a:gd fmla="val 19098" name="adj"/>
                  <a:gd fmla="val 105146" name="hf"/>
                  <a:gd fmla="val 110557" name="vf"/>
                </a:avLst>
              </a:prstGeom>
              <a:solidFill>
                <a:schemeClr val="lt1"/>
              </a:solidFill>
              <a:ln cap="flat" cmpd="sng" w="9525">
                <a:solidFill>
                  <a:schemeClr val="accent6"/>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597" name="Google Shape;597;p26"/>
          <p:cNvSpPr txBox="1"/>
          <p:nvPr/>
        </p:nvSpPr>
        <p:spPr>
          <a:xfrm>
            <a:off x="1559309" y="5091025"/>
            <a:ext cx="2999026"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ECCC Remote Sensing Sites</a:t>
            </a:r>
            <a:endParaRPr/>
          </a:p>
        </p:txBody>
      </p:sp>
      <p:pic>
        <p:nvPicPr>
          <p:cNvPr id="598" name="Google Shape;598;p26"/>
          <p:cNvPicPr preferRelativeResize="0"/>
          <p:nvPr/>
        </p:nvPicPr>
        <p:blipFill rotWithShape="1">
          <a:blip r:embed="rId4">
            <a:alphaModFix/>
          </a:blip>
          <a:srcRect b="0" l="0" r="0" t="0"/>
          <a:stretch/>
        </p:blipFill>
        <p:spPr>
          <a:xfrm>
            <a:off x="6889109" y="0"/>
            <a:ext cx="5302891" cy="3978840"/>
          </a:xfrm>
          <a:prstGeom prst="rect">
            <a:avLst/>
          </a:prstGeom>
          <a:noFill/>
          <a:ln>
            <a:noFill/>
          </a:ln>
        </p:spPr>
      </p:pic>
      <p:sp>
        <p:nvSpPr>
          <p:cNvPr id="599" name="Google Shape;599;p26"/>
          <p:cNvSpPr/>
          <p:nvPr/>
        </p:nvSpPr>
        <p:spPr>
          <a:xfrm>
            <a:off x="8233019" y="2400367"/>
            <a:ext cx="14107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SWDetroitMI</a:t>
            </a:r>
            <a:endParaRPr sz="1800">
              <a:solidFill>
                <a:schemeClr val="lt1"/>
              </a:solidFill>
              <a:latin typeface="Calibri"/>
              <a:ea typeface="Calibri"/>
              <a:cs typeface="Calibri"/>
              <a:sym typeface="Calibri"/>
            </a:endParaRPr>
          </a:p>
        </p:txBody>
      </p:sp>
      <p:sp>
        <p:nvSpPr>
          <p:cNvPr id="600" name="Google Shape;600;p26"/>
          <p:cNvSpPr/>
          <p:nvPr/>
        </p:nvSpPr>
        <p:spPr>
          <a:xfrm>
            <a:off x="7713129" y="1840831"/>
            <a:ext cx="13340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DearbornMI</a:t>
            </a:r>
            <a:endParaRPr sz="1800">
              <a:solidFill>
                <a:schemeClr val="lt1"/>
              </a:solidFill>
              <a:latin typeface="Calibri"/>
              <a:ea typeface="Calibri"/>
              <a:cs typeface="Calibri"/>
              <a:sym typeface="Calibri"/>
            </a:endParaRPr>
          </a:p>
        </p:txBody>
      </p:sp>
      <p:sp>
        <p:nvSpPr>
          <p:cNvPr id="601" name="Google Shape;601;p26"/>
          <p:cNvSpPr/>
          <p:nvPr/>
        </p:nvSpPr>
        <p:spPr>
          <a:xfrm>
            <a:off x="9681468" y="2141410"/>
            <a:ext cx="15249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Windsor-West</a:t>
            </a:r>
            <a:endParaRPr sz="1800">
              <a:solidFill>
                <a:schemeClr val="lt1"/>
              </a:solidFill>
              <a:latin typeface="Calibri"/>
              <a:ea typeface="Calibri"/>
              <a:cs typeface="Calibri"/>
              <a:sym typeface="Calibri"/>
            </a:endParaRPr>
          </a:p>
        </p:txBody>
      </p:sp>
      <p:sp>
        <p:nvSpPr>
          <p:cNvPr id="602" name="Google Shape;602;p26"/>
          <p:cNvSpPr txBox="1"/>
          <p:nvPr/>
        </p:nvSpPr>
        <p:spPr>
          <a:xfrm>
            <a:off x="8632090" y="380924"/>
            <a:ext cx="2389909" cy="584775"/>
          </a:xfrm>
          <a:prstGeom prst="rect">
            <a:avLst/>
          </a:prstGeom>
          <a:solidFill>
            <a:srgbClr val="7F7F7F">
              <a:alpha val="49803"/>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Ultra-high-density Pandora “Sub-pixel” sites</a:t>
            </a:r>
            <a:endParaRPr/>
          </a:p>
        </p:txBody>
      </p:sp>
      <p:sp>
        <p:nvSpPr>
          <p:cNvPr id="603" name="Google Shape;603;p26"/>
          <p:cNvSpPr txBox="1"/>
          <p:nvPr/>
        </p:nvSpPr>
        <p:spPr>
          <a:xfrm>
            <a:off x="7124493" y="3933331"/>
            <a:ext cx="5188486" cy="58477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ECCC, NASA, and US-EPA Pandora sites in Detroit-Windsor region</a:t>
            </a:r>
            <a:endParaRPr/>
          </a:p>
        </p:txBody>
      </p:sp>
      <p:cxnSp>
        <p:nvCxnSpPr>
          <p:cNvPr id="604" name="Google Shape;604;p26"/>
          <p:cNvCxnSpPr/>
          <p:nvPr/>
        </p:nvCxnSpPr>
        <p:spPr>
          <a:xfrm>
            <a:off x="9117706" y="1972476"/>
            <a:ext cx="451449" cy="164140"/>
          </a:xfrm>
          <a:prstGeom prst="straightConnector1">
            <a:avLst/>
          </a:prstGeom>
          <a:noFill/>
          <a:ln cap="flat" cmpd="sng" w="38100">
            <a:solidFill>
              <a:schemeClr val="lt1"/>
            </a:solidFill>
            <a:prstDash val="solid"/>
            <a:miter lim="800000"/>
            <a:headEnd len="med" w="med" type="triangle"/>
            <a:tailEnd len="med" w="med" type="triangle"/>
          </a:ln>
        </p:spPr>
      </p:cxnSp>
      <p:sp>
        <p:nvSpPr>
          <p:cNvPr id="605" name="Google Shape;605;p26"/>
          <p:cNvSpPr txBox="1"/>
          <p:nvPr/>
        </p:nvSpPr>
        <p:spPr>
          <a:xfrm>
            <a:off x="9343431" y="1608843"/>
            <a:ext cx="6431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4 km</a:t>
            </a:r>
            <a:endParaRPr/>
          </a:p>
        </p:txBody>
      </p:sp>
      <p:pic>
        <p:nvPicPr>
          <p:cNvPr id="606" name="Google Shape;606;p26"/>
          <p:cNvPicPr preferRelativeResize="0"/>
          <p:nvPr/>
        </p:nvPicPr>
        <p:blipFill rotWithShape="1">
          <a:blip r:embed="rId5">
            <a:alphaModFix/>
          </a:blip>
          <a:srcRect b="0" l="0" r="0" t="0"/>
          <a:stretch/>
        </p:blipFill>
        <p:spPr>
          <a:xfrm>
            <a:off x="5316026" y="4710494"/>
            <a:ext cx="2160000" cy="1954633"/>
          </a:xfrm>
          <a:prstGeom prst="rect">
            <a:avLst/>
          </a:prstGeom>
          <a:noFill/>
          <a:ln>
            <a:noFill/>
          </a:ln>
        </p:spPr>
      </p:pic>
      <p:pic>
        <p:nvPicPr>
          <p:cNvPr id="607" name="Google Shape;607;p26"/>
          <p:cNvPicPr preferRelativeResize="0"/>
          <p:nvPr/>
        </p:nvPicPr>
        <p:blipFill rotWithShape="1">
          <a:blip r:embed="rId6">
            <a:alphaModFix/>
          </a:blip>
          <a:srcRect b="0" l="0" r="0" t="0"/>
          <a:stretch/>
        </p:blipFill>
        <p:spPr>
          <a:xfrm>
            <a:off x="7667044" y="4708748"/>
            <a:ext cx="2160000" cy="1954633"/>
          </a:xfrm>
          <a:prstGeom prst="rect">
            <a:avLst/>
          </a:prstGeom>
          <a:noFill/>
          <a:ln>
            <a:noFill/>
          </a:ln>
        </p:spPr>
      </p:pic>
      <p:pic>
        <p:nvPicPr>
          <p:cNvPr id="608" name="Google Shape;608;p26"/>
          <p:cNvPicPr preferRelativeResize="0"/>
          <p:nvPr/>
        </p:nvPicPr>
        <p:blipFill rotWithShape="1">
          <a:blip r:embed="rId7">
            <a:alphaModFix/>
          </a:blip>
          <a:srcRect b="0" l="0" r="0" t="0"/>
          <a:stretch/>
        </p:blipFill>
        <p:spPr>
          <a:xfrm>
            <a:off x="10023996" y="4708749"/>
            <a:ext cx="2160000" cy="1954632"/>
          </a:xfrm>
          <a:prstGeom prst="rect">
            <a:avLst/>
          </a:prstGeom>
          <a:noFill/>
          <a:ln>
            <a:noFill/>
          </a:ln>
        </p:spPr>
      </p:pic>
      <p:sp>
        <p:nvSpPr>
          <p:cNvPr id="609" name="Google Shape;609;p26"/>
          <p:cNvSpPr/>
          <p:nvPr/>
        </p:nvSpPr>
        <p:spPr>
          <a:xfrm>
            <a:off x="4930991" y="5990517"/>
            <a:ext cx="13340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7030A0"/>
                </a:solidFill>
                <a:latin typeface="Calibri"/>
                <a:ea typeface="Calibri"/>
                <a:cs typeface="Calibri"/>
                <a:sym typeface="Calibri"/>
              </a:rPr>
              <a:t>DearbornMI</a:t>
            </a:r>
            <a:endParaRPr sz="1800">
              <a:solidFill>
                <a:srgbClr val="7030A0"/>
              </a:solidFill>
              <a:latin typeface="Calibri"/>
              <a:ea typeface="Calibri"/>
              <a:cs typeface="Calibri"/>
              <a:sym typeface="Calibri"/>
            </a:endParaRPr>
          </a:p>
        </p:txBody>
      </p:sp>
      <p:sp>
        <p:nvSpPr>
          <p:cNvPr id="610" name="Google Shape;610;p26"/>
          <p:cNvSpPr/>
          <p:nvPr/>
        </p:nvSpPr>
        <p:spPr>
          <a:xfrm>
            <a:off x="7555284" y="6030298"/>
            <a:ext cx="14107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Calibri"/>
                <a:ea typeface="Calibri"/>
                <a:cs typeface="Calibri"/>
                <a:sym typeface="Calibri"/>
              </a:rPr>
              <a:t>SWDetroitMI</a:t>
            </a:r>
            <a:endParaRPr sz="1800">
              <a:solidFill>
                <a:srgbClr val="0070C0"/>
              </a:solidFill>
              <a:latin typeface="Calibri"/>
              <a:ea typeface="Calibri"/>
              <a:cs typeface="Calibri"/>
              <a:sym typeface="Calibri"/>
            </a:endParaRPr>
          </a:p>
        </p:txBody>
      </p:sp>
      <p:sp>
        <p:nvSpPr>
          <p:cNvPr id="611" name="Google Shape;611;p26"/>
          <p:cNvSpPr/>
          <p:nvPr/>
        </p:nvSpPr>
        <p:spPr>
          <a:xfrm>
            <a:off x="9702562" y="6071234"/>
            <a:ext cx="15249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6"/>
                </a:solidFill>
                <a:latin typeface="Calibri"/>
                <a:ea typeface="Calibri"/>
                <a:cs typeface="Calibri"/>
                <a:sym typeface="Calibri"/>
              </a:rPr>
              <a:t>Windsor-West</a:t>
            </a:r>
            <a:endParaRPr/>
          </a:p>
        </p:txBody>
      </p:sp>
      <p:cxnSp>
        <p:nvCxnSpPr>
          <p:cNvPr id="612" name="Google Shape;612;p26"/>
          <p:cNvCxnSpPr/>
          <p:nvPr/>
        </p:nvCxnSpPr>
        <p:spPr>
          <a:xfrm>
            <a:off x="6396026" y="4708748"/>
            <a:ext cx="17425" cy="1731818"/>
          </a:xfrm>
          <a:prstGeom prst="straightConnector1">
            <a:avLst/>
          </a:prstGeom>
          <a:noFill/>
          <a:ln cap="flat" cmpd="sng" w="38100">
            <a:solidFill>
              <a:srgbClr val="C00000"/>
            </a:solidFill>
            <a:prstDash val="dash"/>
            <a:miter lim="800000"/>
            <a:headEnd len="sm" w="sm" type="none"/>
            <a:tailEnd len="sm" w="sm" type="none"/>
          </a:ln>
        </p:spPr>
      </p:cxnSp>
      <p:cxnSp>
        <p:nvCxnSpPr>
          <p:cNvPr id="613" name="Google Shape;613;p26"/>
          <p:cNvCxnSpPr/>
          <p:nvPr/>
        </p:nvCxnSpPr>
        <p:spPr>
          <a:xfrm>
            <a:off x="9032455" y="4685206"/>
            <a:ext cx="17425" cy="1731818"/>
          </a:xfrm>
          <a:prstGeom prst="straightConnector1">
            <a:avLst/>
          </a:prstGeom>
          <a:noFill/>
          <a:ln cap="flat" cmpd="sng" w="38100">
            <a:solidFill>
              <a:srgbClr val="C00000"/>
            </a:solidFill>
            <a:prstDash val="dash"/>
            <a:miter lim="800000"/>
            <a:headEnd len="sm" w="sm" type="none"/>
            <a:tailEnd len="sm" w="sm" type="none"/>
          </a:ln>
        </p:spPr>
      </p:cxnSp>
      <p:cxnSp>
        <p:nvCxnSpPr>
          <p:cNvPr id="614" name="Google Shape;614;p26"/>
          <p:cNvCxnSpPr/>
          <p:nvPr/>
        </p:nvCxnSpPr>
        <p:spPr>
          <a:xfrm>
            <a:off x="11620046" y="4685206"/>
            <a:ext cx="17425" cy="1731818"/>
          </a:xfrm>
          <a:prstGeom prst="straightConnector1">
            <a:avLst/>
          </a:prstGeom>
          <a:noFill/>
          <a:ln cap="flat" cmpd="sng" w="38100">
            <a:solidFill>
              <a:srgbClr val="C00000"/>
            </a:solidFill>
            <a:prstDash val="dash"/>
            <a:miter lim="800000"/>
            <a:headEnd len="sm" w="sm" type="none"/>
            <a:tailEnd len="sm" w="sm" type="none"/>
          </a:ln>
        </p:spPr>
      </p:cxnSp>
      <p:sp>
        <p:nvSpPr>
          <p:cNvPr id="615" name="Google Shape;615;p26"/>
          <p:cNvSpPr txBox="1"/>
          <p:nvPr/>
        </p:nvSpPr>
        <p:spPr>
          <a:xfrm>
            <a:off x="6507016" y="5990517"/>
            <a:ext cx="6174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130</a:t>
            </a:r>
            <a:r>
              <a:rPr baseline="30000" lang="en-US" sz="1800">
                <a:solidFill>
                  <a:srgbClr val="C00000"/>
                </a:solidFill>
                <a:latin typeface="Calibri"/>
                <a:ea typeface="Calibri"/>
                <a:cs typeface="Calibri"/>
                <a:sym typeface="Calibri"/>
              </a:rPr>
              <a:t>o</a:t>
            </a:r>
            <a:endParaRPr/>
          </a:p>
        </p:txBody>
      </p:sp>
      <p:sp>
        <p:nvSpPr>
          <p:cNvPr id="616" name="Google Shape;616;p26"/>
          <p:cNvSpPr txBox="1"/>
          <p:nvPr/>
        </p:nvSpPr>
        <p:spPr>
          <a:xfrm>
            <a:off x="8983617" y="6030298"/>
            <a:ext cx="6174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180</a:t>
            </a:r>
            <a:r>
              <a:rPr baseline="30000" lang="en-US" sz="1800">
                <a:solidFill>
                  <a:srgbClr val="C00000"/>
                </a:solidFill>
                <a:latin typeface="Calibri"/>
                <a:ea typeface="Calibri"/>
                <a:cs typeface="Calibri"/>
                <a:sym typeface="Calibri"/>
              </a:rPr>
              <a:t>o</a:t>
            </a:r>
            <a:endParaRPr/>
          </a:p>
        </p:txBody>
      </p:sp>
      <p:sp>
        <p:nvSpPr>
          <p:cNvPr id="617" name="Google Shape;617;p26"/>
          <p:cNvSpPr txBox="1"/>
          <p:nvPr/>
        </p:nvSpPr>
        <p:spPr>
          <a:xfrm>
            <a:off x="11636612" y="6071234"/>
            <a:ext cx="6174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240</a:t>
            </a:r>
            <a:r>
              <a:rPr baseline="30000" lang="en-US" sz="1800">
                <a:solidFill>
                  <a:srgbClr val="C00000"/>
                </a:solidFill>
                <a:latin typeface="Calibri"/>
                <a:ea typeface="Calibri"/>
                <a:cs typeface="Calibri"/>
                <a:sym typeface="Calibri"/>
              </a:rPr>
              <a:t>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grpSp>
        <p:nvGrpSpPr>
          <p:cNvPr id="623" name="Google Shape;623;p27"/>
          <p:cNvGrpSpPr/>
          <p:nvPr/>
        </p:nvGrpSpPr>
        <p:grpSpPr>
          <a:xfrm>
            <a:off x="6793279" y="3248197"/>
            <a:ext cx="6174003" cy="2613670"/>
            <a:chOff x="710503" y="4353159"/>
            <a:chExt cx="6174003" cy="2613670"/>
          </a:xfrm>
        </p:grpSpPr>
        <p:pic>
          <p:nvPicPr>
            <p:cNvPr id="624" name="Google Shape;624;p27"/>
            <p:cNvPicPr preferRelativeResize="0"/>
            <p:nvPr/>
          </p:nvPicPr>
          <p:blipFill rotWithShape="1">
            <a:blip r:embed="rId3">
              <a:alphaModFix/>
            </a:blip>
            <a:srcRect b="0" l="0" r="0" t="0"/>
            <a:stretch/>
          </p:blipFill>
          <p:spPr>
            <a:xfrm>
              <a:off x="710503" y="4353159"/>
              <a:ext cx="4867275" cy="200025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
          <p:nvSpPr>
            <p:cNvPr id="625" name="Google Shape;625;p27"/>
            <p:cNvSpPr txBox="1"/>
            <p:nvPr/>
          </p:nvSpPr>
          <p:spPr>
            <a:xfrm>
              <a:off x="1170496" y="6659052"/>
              <a:ext cx="5714010" cy="30777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accent5"/>
                </a:buClr>
                <a:buSzPts val="1400"/>
                <a:buFont typeface="Noto Sans Symbols"/>
                <a:buChar char="❑"/>
              </a:pPr>
              <a:r>
                <a:rPr lang="en-US" sz="1400">
                  <a:solidFill>
                    <a:schemeClr val="accent5"/>
                  </a:solidFill>
                  <a:latin typeface="Calibri"/>
                  <a:ea typeface="Calibri"/>
                  <a:cs typeface="Calibri"/>
                  <a:sym typeface="Calibri"/>
                </a:rPr>
                <a:t>Spatial changes</a:t>
              </a:r>
              <a:r>
                <a:rPr lang="en-US" sz="1400">
                  <a:solidFill>
                    <a:schemeClr val="dk1"/>
                  </a:solidFill>
                  <a:latin typeface="Calibri"/>
                  <a:ea typeface="Calibri"/>
                  <a:cs typeface="Calibri"/>
                  <a:sym typeface="Calibri"/>
                </a:rPr>
                <a:t>; data binned by wind directions</a:t>
              </a:r>
              <a:endParaRPr/>
            </a:p>
          </p:txBody>
        </p:sp>
        <p:sp>
          <p:nvSpPr>
            <p:cNvPr id="626" name="Google Shape;626;p27"/>
            <p:cNvSpPr txBox="1"/>
            <p:nvPr/>
          </p:nvSpPr>
          <p:spPr>
            <a:xfrm>
              <a:off x="1541402" y="5614745"/>
              <a:ext cx="1201804" cy="307777"/>
            </a:xfrm>
            <a:prstGeom prst="rect">
              <a:avLst/>
            </a:prstGeom>
            <a:solidFill>
              <a:srgbClr val="7F7F7F">
                <a:alpha val="6000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Pre-pandemic</a:t>
              </a:r>
              <a:endParaRPr baseline="-25000" sz="1400">
                <a:solidFill>
                  <a:schemeClr val="lt1"/>
                </a:solidFill>
                <a:latin typeface="Calibri"/>
                <a:ea typeface="Calibri"/>
                <a:cs typeface="Calibri"/>
                <a:sym typeface="Calibri"/>
              </a:endParaRPr>
            </a:p>
          </p:txBody>
        </p:sp>
        <p:sp>
          <p:nvSpPr>
            <p:cNvPr id="627" name="Google Shape;627;p27"/>
            <p:cNvSpPr txBox="1"/>
            <p:nvPr/>
          </p:nvSpPr>
          <p:spPr>
            <a:xfrm>
              <a:off x="3890350" y="5603247"/>
              <a:ext cx="898964" cy="307777"/>
            </a:xfrm>
            <a:prstGeom prst="rect">
              <a:avLst/>
            </a:prstGeom>
            <a:solidFill>
              <a:srgbClr val="7F7F7F">
                <a:alpha val="6000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Pandemic</a:t>
              </a:r>
              <a:endParaRPr baseline="-25000" sz="1400">
                <a:solidFill>
                  <a:schemeClr val="lt1"/>
                </a:solidFill>
                <a:latin typeface="Calibri"/>
                <a:ea typeface="Calibri"/>
                <a:cs typeface="Calibri"/>
                <a:sym typeface="Calibri"/>
              </a:endParaRPr>
            </a:p>
          </p:txBody>
        </p:sp>
      </p:grpSp>
      <p:grpSp>
        <p:nvGrpSpPr>
          <p:cNvPr id="628" name="Google Shape;628;p27"/>
          <p:cNvGrpSpPr/>
          <p:nvPr/>
        </p:nvGrpSpPr>
        <p:grpSpPr>
          <a:xfrm>
            <a:off x="6945679" y="3141736"/>
            <a:ext cx="5476875" cy="2868711"/>
            <a:chOff x="6945679" y="3459370"/>
            <a:chExt cx="5476875" cy="2868711"/>
          </a:xfrm>
        </p:grpSpPr>
        <p:grpSp>
          <p:nvGrpSpPr>
            <p:cNvPr id="629" name="Google Shape;629;p27"/>
            <p:cNvGrpSpPr/>
            <p:nvPr/>
          </p:nvGrpSpPr>
          <p:grpSpPr>
            <a:xfrm>
              <a:off x="6945679" y="3718231"/>
              <a:ext cx="5476875" cy="2609850"/>
              <a:chOff x="6945679" y="3718231"/>
              <a:chExt cx="5476875" cy="2609850"/>
            </a:xfrm>
          </p:grpSpPr>
          <p:grpSp>
            <p:nvGrpSpPr>
              <p:cNvPr id="630" name="Google Shape;630;p27"/>
              <p:cNvGrpSpPr/>
              <p:nvPr/>
            </p:nvGrpSpPr>
            <p:grpSpPr>
              <a:xfrm>
                <a:off x="6945679" y="3718231"/>
                <a:ext cx="5324475" cy="2457450"/>
                <a:chOff x="6945679" y="3718231"/>
                <a:chExt cx="5324475" cy="2457450"/>
              </a:xfrm>
            </p:grpSpPr>
            <p:pic>
              <p:nvPicPr>
                <p:cNvPr id="631" name="Google Shape;631;p27"/>
                <p:cNvPicPr preferRelativeResize="0"/>
                <p:nvPr/>
              </p:nvPicPr>
              <p:blipFill rotWithShape="1">
                <a:blip r:embed="rId3">
                  <a:alphaModFix/>
                </a:blip>
                <a:srcRect b="0" l="0" r="0" t="0"/>
                <a:stretch/>
              </p:blipFill>
              <p:spPr>
                <a:xfrm>
                  <a:off x="6945679" y="3718231"/>
                  <a:ext cx="4867275" cy="200025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632" name="Google Shape;632;p27"/>
                <p:cNvPicPr preferRelativeResize="0"/>
                <p:nvPr/>
              </p:nvPicPr>
              <p:blipFill rotWithShape="1">
                <a:blip r:embed="rId3">
                  <a:alphaModFix/>
                </a:blip>
                <a:srcRect b="0" l="0" r="0" t="0"/>
                <a:stretch/>
              </p:blipFill>
              <p:spPr>
                <a:xfrm>
                  <a:off x="7098079" y="3870631"/>
                  <a:ext cx="4867275" cy="200025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633" name="Google Shape;633;p27"/>
                <p:cNvPicPr preferRelativeResize="0"/>
                <p:nvPr/>
              </p:nvPicPr>
              <p:blipFill rotWithShape="1">
                <a:blip r:embed="rId3">
                  <a:alphaModFix/>
                </a:blip>
                <a:srcRect b="0" l="0" r="0" t="0"/>
                <a:stretch/>
              </p:blipFill>
              <p:spPr>
                <a:xfrm>
                  <a:off x="7250479" y="4023031"/>
                  <a:ext cx="4867275" cy="200025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634" name="Google Shape;634;p27"/>
                <p:cNvPicPr preferRelativeResize="0"/>
                <p:nvPr/>
              </p:nvPicPr>
              <p:blipFill rotWithShape="1">
                <a:blip r:embed="rId3">
                  <a:alphaModFix/>
                </a:blip>
                <a:srcRect b="0" l="0" r="0" t="0"/>
                <a:stretch/>
              </p:blipFill>
              <p:spPr>
                <a:xfrm>
                  <a:off x="7402879" y="4175431"/>
                  <a:ext cx="4867275" cy="200025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grpSp>
          <p:pic>
            <p:nvPicPr>
              <p:cNvPr id="635" name="Google Shape;635;p27"/>
              <p:cNvPicPr preferRelativeResize="0"/>
              <p:nvPr/>
            </p:nvPicPr>
            <p:blipFill rotWithShape="1">
              <a:blip r:embed="rId3">
                <a:alphaModFix/>
              </a:blip>
              <a:srcRect b="0" l="0" r="0" t="0"/>
              <a:stretch/>
            </p:blipFill>
            <p:spPr>
              <a:xfrm>
                <a:off x="7555279" y="4327831"/>
                <a:ext cx="4867275" cy="200025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grpSp>
        <p:sp>
          <p:nvSpPr>
            <p:cNvPr id="636" name="Google Shape;636;p27"/>
            <p:cNvSpPr txBox="1"/>
            <p:nvPr/>
          </p:nvSpPr>
          <p:spPr>
            <a:xfrm>
              <a:off x="9710652" y="3459370"/>
              <a:ext cx="106311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9:00 am</a:t>
              </a:r>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10:00 am</a:t>
              </a:r>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a:t>
              </a:r>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4:00 pm</a:t>
              </a:r>
              <a:endParaRPr/>
            </a:p>
          </p:txBody>
        </p:sp>
      </p:grpSp>
      <p:pic>
        <p:nvPicPr>
          <p:cNvPr id="637" name="Google Shape;637;p27"/>
          <p:cNvPicPr preferRelativeResize="0"/>
          <p:nvPr/>
        </p:nvPicPr>
        <p:blipFill rotWithShape="1">
          <a:blip r:embed="rId4">
            <a:alphaModFix/>
          </a:blip>
          <a:srcRect b="0" l="0" r="0" t="0"/>
          <a:stretch/>
        </p:blipFill>
        <p:spPr>
          <a:xfrm>
            <a:off x="3264933" y="956769"/>
            <a:ext cx="3187151" cy="2630609"/>
          </a:xfrm>
          <a:prstGeom prst="rect">
            <a:avLst/>
          </a:prstGeom>
          <a:noFill/>
          <a:ln>
            <a:noFill/>
          </a:ln>
        </p:spPr>
      </p:pic>
      <p:sp>
        <p:nvSpPr>
          <p:cNvPr id="638" name="Google Shape;638;p27"/>
          <p:cNvSpPr txBox="1"/>
          <p:nvPr>
            <p:ph type="title"/>
          </p:nvPr>
        </p:nvSpPr>
        <p:spPr>
          <a:xfrm>
            <a:off x="124963" y="664381"/>
            <a:ext cx="3413294"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t>Air quality monitoring in GTA</a:t>
            </a:r>
            <a:endParaRPr/>
          </a:p>
        </p:txBody>
      </p:sp>
      <p:grpSp>
        <p:nvGrpSpPr>
          <p:cNvPr id="639" name="Google Shape;639;p27"/>
          <p:cNvGrpSpPr/>
          <p:nvPr/>
        </p:nvGrpSpPr>
        <p:grpSpPr>
          <a:xfrm>
            <a:off x="6876685" y="298678"/>
            <a:ext cx="5007834" cy="2834587"/>
            <a:chOff x="6451768" y="2747208"/>
            <a:chExt cx="5007834" cy="2834587"/>
          </a:xfrm>
        </p:grpSpPr>
        <p:pic>
          <p:nvPicPr>
            <p:cNvPr id="640" name="Google Shape;640;p27"/>
            <p:cNvPicPr preferRelativeResize="0"/>
            <p:nvPr/>
          </p:nvPicPr>
          <p:blipFill rotWithShape="1">
            <a:blip r:embed="rId5">
              <a:alphaModFix/>
            </a:blip>
            <a:srcRect b="0" l="0" r="0" t="0"/>
            <a:stretch/>
          </p:blipFill>
          <p:spPr>
            <a:xfrm>
              <a:off x="6693011" y="2747208"/>
              <a:ext cx="3885154" cy="2525504"/>
            </a:xfrm>
            <a:prstGeom prst="rect">
              <a:avLst/>
            </a:prstGeom>
            <a:noFill/>
            <a:ln>
              <a:noFill/>
            </a:ln>
          </p:spPr>
        </p:pic>
        <p:cxnSp>
          <p:nvCxnSpPr>
            <p:cNvPr id="641" name="Google Shape;641;p27"/>
            <p:cNvCxnSpPr>
              <a:stCxn id="642" idx="2"/>
            </p:cNvCxnSpPr>
            <p:nvPr/>
          </p:nvCxnSpPr>
          <p:spPr>
            <a:xfrm>
              <a:off x="7635430" y="3405299"/>
              <a:ext cx="805800" cy="533400"/>
            </a:xfrm>
            <a:prstGeom prst="straightConnector1">
              <a:avLst/>
            </a:prstGeom>
            <a:noFill/>
            <a:ln cap="flat" cmpd="sng" w="9525">
              <a:solidFill>
                <a:srgbClr val="0070C0"/>
              </a:solidFill>
              <a:prstDash val="solid"/>
              <a:miter lim="800000"/>
              <a:headEnd len="sm" w="sm" type="none"/>
              <a:tailEnd len="med" w="med" type="triangle"/>
            </a:ln>
          </p:spPr>
        </p:cxnSp>
        <p:sp>
          <p:nvSpPr>
            <p:cNvPr id="642" name="Google Shape;642;p27"/>
            <p:cNvSpPr txBox="1"/>
            <p:nvPr/>
          </p:nvSpPr>
          <p:spPr>
            <a:xfrm>
              <a:off x="6451768" y="2820524"/>
              <a:ext cx="2367324" cy="58477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Morning rush hour emissions changes</a:t>
              </a:r>
              <a:endParaRPr/>
            </a:p>
          </p:txBody>
        </p:sp>
        <p:sp>
          <p:nvSpPr>
            <p:cNvPr id="643" name="Google Shape;643;p27"/>
            <p:cNvSpPr txBox="1"/>
            <p:nvPr/>
          </p:nvSpPr>
          <p:spPr>
            <a:xfrm>
              <a:off x="6995681" y="5274018"/>
              <a:ext cx="4463921" cy="30777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accent5"/>
                </a:buClr>
                <a:buSzPts val="1400"/>
                <a:buFont typeface="Noto Sans Symbols"/>
                <a:buChar char="❑"/>
              </a:pPr>
              <a:r>
                <a:rPr lang="en-US" sz="1400">
                  <a:solidFill>
                    <a:schemeClr val="accent5"/>
                  </a:solidFill>
                  <a:latin typeface="Calibri"/>
                  <a:ea typeface="Calibri"/>
                  <a:cs typeface="Calibri"/>
                  <a:sym typeface="Calibri"/>
                </a:rPr>
                <a:t>Temporal changes</a:t>
              </a:r>
              <a:r>
                <a:rPr lang="en-US" sz="1400">
                  <a:solidFill>
                    <a:schemeClr val="dk1"/>
                  </a:solidFill>
                  <a:latin typeface="Calibri"/>
                  <a:ea typeface="Calibri"/>
                  <a:cs typeface="Calibri"/>
                  <a:sym typeface="Calibri"/>
                </a:rPr>
                <a:t>; data binned by LST hours</a:t>
              </a:r>
              <a:endParaRPr/>
            </a:p>
          </p:txBody>
        </p:sp>
        <p:cxnSp>
          <p:nvCxnSpPr>
            <p:cNvPr id="644" name="Google Shape;644;p27"/>
            <p:cNvCxnSpPr/>
            <p:nvPr/>
          </p:nvCxnSpPr>
          <p:spPr>
            <a:xfrm flipH="1">
              <a:off x="8444677" y="4033903"/>
              <a:ext cx="344" cy="437722"/>
            </a:xfrm>
            <a:prstGeom prst="straightConnector1">
              <a:avLst/>
            </a:prstGeom>
            <a:noFill/>
            <a:ln cap="flat" cmpd="sng" w="38100">
              <a:solidFill>
                <a:srgbClr val="C00000"/>
              </a:solidFill>
              <a:prstDash val="solid"/>
              <a:miter lim="800000"/>
              <a:headEnd len="med" w="med" type="triangle"/>
              <a:tailEnd len="med" w="med" type="triangle"/>
            </a:ln>
          </p:spPr>
        </p:cxnSp>
        <p:sp>
          <p:nvSpPr>
            <p:cNvPr id="645" name="Google Shape;645;p27"/>
            <p:cNvSpPr txBox="1"/>
            <p:nvPr/>
          </p:nvSpPr>
          <p:spPr>
            <a:xfrm>
              <a:off x="8188026" y="4526203"/>
              <a:ext cx="60144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C00000"/>
                  </a:solidFill>
                  <a:latin typeface="Calibri"/>
                  <a:ea typeface="Calibri"/>
                  <a:cs typeface="Calibri"/>
                  <a:sym typeface="Calibri"/>
                </a:rPr>
                <a:t>2020</a:t>
              </a:r>
              <a:endParaRPr/>
            </a:p>
          </p:txBody>
        </p:sp>
        <p:sp>
          <p:nvSpPr>
            <p:cNvPr id="646" name="Google Shape;646;p27"/>
            <p:cNvSpPr txBox="1"/>
            <p:nvPr/>
          </p:nvSpPr>
          <p:spPr>
            <a:xfrm>
              <a:off x="8460743" y="4256946"/>
              <a:ext cx="60144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2021</a:t>
              </a:r>
              <a:endParaRPr/>
            </a:p>
          </p:txBody>
        </p:sp>
        <p:sp>
          <p:nvSpPr>
            <p:cNvPr id="647" name="Google Shape;647;p27"/>
            <p:cNvSpPr txBox="1"/>
            <p:nvPr/>
          </p:nvSpPr>
          <p:spPr>
            <a:xfrm>
              <a:off x="9339738" y="4756599"/>
              <a:ext cx="122578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Zhao et al., 2022</a:t>
              </a:r>
              <a:endParaRPr/>
            </a:p>
          </p:txBody>
        </p:sp>
        <p:sp>
          <p:nvSpPr>
            <p:cNvPr id="648" name="Google Shape;648;p27"/>
            <p:cNvSpPr txBox="1"/>
            <p:nvPr/>
          </p:nvSpPr>
          <p:spPr>
            <a:xfrm>
              <a:off x="7005419" y="3930420"/>
              <a:ext cx="108074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2015-2019</a:t>
              </a:r>
              <a:endParaRPr/>
            </a:p>
          </p:txBody>
        </p:sp>
        <p:cxnSp>
          <p:nvCxnSpPr>
            <p:cNvPr id="649" name="Google Shape;649;p27"/>
            <p:cNvCxnSpPr/>
            <p:nvPr/>
          </p:nvCxnSpPr>
          <p:spPr>
            <a:xfrm rot="10800000">
              <a:off x="9039014" y="3295278"/>
              <a:ext cx="0" cy="1738320"/>
            </a:xfrm>
            <a:prstGeom prst="straightConnector1">
              <a:avLst/>
            </a:prstGeom>
            <a:noFill/>
            <a:ln cap="flat" cmpd="sng" w="25400">
              <a:solidFill>
                <a:schemeClr val="accent6"/>
              </a:solidFill>
              <a:prstDash val="dash"/>
              <a:miter lim="800000"/>
              <a:headEnd len="sm" w="sm" type="none"/>
              <a:tailEnd len="sm" w="sm" type="none"/>
            </a:ln>
          </p:spPr>
        </p:cxnSp>
        <p:sp>
          <p:nvSpPr>
            <p:cNvPr id="650" name="Google Shape;650;p27"/>
            <p:cNvSpPr txBox="1"/>
            <p:nvPr/>
          </p:nvSpPr>
          <p:spPr>
            <a:xfrm>
              <a:off x="9122799" y="3332539"/>
              <a:ext cx="22124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accent6"/>
                  </a:solidFill>
                  <a:latin typeface="Calibri"/>
                  <a:ea typeface="Calibri"/>
                  <a:cs typeface="Calibri"/>
                  <a:sym typeface="Calibri"/>
                </a:rPr>
                <a:t>TROPOMI overpass time</a:t>
              </a:r>
              <a:endParaRPr/>
            </a:p>
          </p:txBody>
        </p:sp>
      </p:grpSp>
      <p:grpSp>
        <p:nvGrpSpPr>
          <p:cNvPr id="651" name="Google Shape;651;p27"/>
          <p:cNvGrpSpPr/>
          <p:nvPr/>
        </p:nvGrpSpPr>
        <p:grpSpPr>
          <a:xfrm>
            <a:off x="124963" y="2520468"/>
            <a:ext cx="2740437" cy="3118699"/>
            <a:chOff x="4091872" y="176579"/>
            <a:chExt cx="2740437" cy="3118699"/>
          </a:xfrm>
        </p:grpSpPr>
        <p:pic>
          <p:nvPicPr>
            <p:cNvPr id="652" name="Google Shape;652;p27"/>
            <p:cNvPicPr preferRelativeResize="0"/>
            <p:nvPr/>
          </p:nvPicPr>
          <p:blipFill rotWithShape="1">
            <a:blip r:embed="rId6">
              <a:alphaModFix/>
            </a:blip>
            <a:srcRect b="0" l="0" r="0" t="0"/>
            <a:stretch/>
          </p:blipFill>
          <p:spPr>
            <a:xfrm>
              <a:off x="4091872" y="176579"/>
              <a:ext cx="2198180" cy="3118699"/>
            </a:xfrm>
            <a:prstGeom prst="rect">
              <a:avLst/>
            </a:prstGeom>
            <a:noFill/>
            <a:ln>
              <a:noFill/>
            </a:ln>
            <a:effectLst>
              <a:outerShdw blurRad="190500" rotWithShape="0" algn="tl">
                <a:srgbClr val="000000">
                  <a:alpha val="69803"/>
                </a:srgbClr>
              </a:outerShdw>
            </a:effectLst>
          </p:spPr>
        </p:pic>
        <p:pic>
          <p:nvPicPr>
            <p:cNvPr id="653" name="Google Shape;653;p27"/>
            <p:cNvPicPr preferRelativeResize="0"/>
            <p:nvPr/>
          </p:nvPicPr>
          <p:blipFill rotWithShape="1">
            <a:blip r:embed="rId7">
              <a:alphaModFix/>
            </a:blip>
            <a:srcRect b="0" l="0" r="36483" t="0"/>
            <a:stretch/>
          </p:blipFill>
          <p:spPr>
            <a:xfrm>
              <a:off x="6084839" y="1783639"/>
              <a:ext cx="681554" cy="715354"/>
            </a:xfrm>
            <a:prstGeom prst="roundRect">
              <a:avLst>
                <a:gd fmla="val 16667" name="adj"/>
              </a:avLst>
            </a:prstGeom>
            <a:noFill/>
            <a:ln>
              <a:noFill/>
            </a:ln>
            <a:effectLst>
              <a:outerShdw blurRad="76200" rotWithShape="0" algn="tl" dir="7800000" dist="38100">
                <a:srgbClr val="000000">
                  <a:alpha val="40000"/>
                </a:srgbClr>
              </a:outerShdw>
            </a:effectLst>
          </p:spPr>
        </p:pic>
        <p:cxnSp>
          <p:nvCxnSpPr>
            <p:cNvPr id="654" name="Google Shape;654;p27"/>
            <p:cNvCxnSpPr/>
            <p:nvPr/>
          </p:nvCxnSpPr>
          <p:spPr>
            <a:xfrm>
              <a:off x="5914793" y="786521"/>
              <a:ext cx="0" cy="1013704"/>
            </a:xfrm>
            <a:prstGeom prst="straightConnector1">
              <a:avLst/>
            </a:prstGeom>
            <a:noFill/>
            <a:ln cap="flat" cmpd="sng" w="38100">
              <a:solidFill>
                <a:srgbClr val="FF0000"/>
              </a:solidFill>
              <a:prstDash val="solid"/>
              <a:miter lim="800000"/>
              <a:headEnd len="med" w="med" type="triangle"/>
              <a:tailEnd len="med" w="med" type="triangle"/>
            </a:ln>
          </p:spPr>
        </p:cxnSp>
        <p:sp>
          <p:nvSpPr>
            <p:cNvPr id="655" name="Google Shape;655;p27"/>
            <p:cNvSpPr txBox="1"/>
            <p:nvPr/>
          </p:nvSpPr>
          <p:spPr>
            <a:xfrm>
              <a:off x="4737549" y="1137304"/>
              <a:ext cx="94128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~300 m </a:t>
              </a:r>
              <a:endParaRPr/>
            </a:p>
          </p:txBody>
        </p:sp>
        <p:pic>
          <p:nvPicPr>
            <p:cNvPr id="656" name="Google Shape;656;p27"/>
            <p:cNvPicPr preferRelativeResize="0"/>
            <p:nvPr/>
          </p:nvPicPr>
          <p:blipFill rotWithShape="1">
            <a:blip r:embed="rId7">
              <a:alphaModFix/>
            </a:blip>
            <a:srcRect b="0" l="0" r="36483" t="0"/>
            <a:stretch/>
          </p:blipFill>
          <p:spPr>
            <a:xfrm>
              <a:off x="6150755" y="290636"/>
              <a:ext cx="681554" cy="715354"/>
            </a:xfrm>
            <a:prstGeom prst="roundRect">
              <a:avLst>
                <a:gd fmla="val 16667" name="adj"/>
              </a:avLst>
            </a:prstGeom>
            <a:noFill/>
            <a:ln>
              <a:noFill/>
            </a:ln>
            <a:effectLst>
              <a:outerShdw blurRad="76200" rotWithShape="0" algn="tl" dir="7800000" dist="38100">
                <a:srgbClr val="000000">
                  <a:alpha val="40000"/>
                </a:srgbClr>
              </a:outerShdw>
            </a:effectLst>
          </p:spPr>
        </p:pic>
      </p:grpSp>
      <p:sp>
        <p:nvSpPr>
          <p:cNvPr id="657" name="Google Shape;657;p27"/>
          <p:cNvSpPr txBox="1"/>
          <p:nvPr/>
        </p:nvSpPr>
        <p:spPr>
          <a:xfrm>
            <a:off x="770640" y="5845304"/>
            <a:ext cx="5341664"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CN Tower: New vertical profiling experimental site</a:t>
            </a:r>
            <a:endParaRPr/>
          </a:p>
        </p:txBody>
      </p:sp>
      <p:grpSp>
        <p:nvGrpSpPr>
          <p:cNvPr id="658" name="Google Shape;658;p27"/>
          <p:cNvGrpSpPr/>
          <p:nvPr/>
        </p:nvGrpSpPr>
        <p:grpSpPr>
          <a:xfrm>
            <a:off x="8701931" y="887010"/>
            <a:ext cx="2918594" cy="1746344"/>
            <a:chOff x="8701931" y="887010"/>
            <a:chExt cx="2918594" cy="1746344"/>
          </a:xfrm>
        </p:grpSpPr>
        <p:cxnSp>
          <p:nvCxnSpPr>
            <p:cNvPr id="659" name="Google Shape;659;p27"/>
            <p:cNvCxnSpPr/>
            <p:nvPr/>
          </p:nvCxnSpPr>
          <p:spPr>
            <a:xfrm rot="10800000">
              <a:off x="8701931" y="887010"/>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0" name="Google Shape;660;p27"/>
            <p:cNvCxnSpPr/>
            <p:nvPr/>
          </p:nvCxnSpPr>
          <p:spPr>
            <a:xfrm rot="10800000">
              <a:off x="8979456" y="887010"/>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1" name="Google Shape;661;p27"/>
            <p:cNvCxnSpPr/>
            <p:nvPr/>
          </p:nvCxnSpPr>
          <p:spPr>
            <a:xfrm rot="10800000">
              <a:off x="9285858" y="887010"/>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2" name="Google Shape;662;p27"/>
            <p:cNvCxnSpPr/>
            <p:nvPr/>
          </p:nvCxnSpPr>
          <p:spPr>
            <a:xfrm rot="10800000">
              <a:off x="9593870" y="887010"/>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3" name="Google Shape;663;p27"/>
            <p:cNvCxnSpPr/>
            <p:nvPr/>
          </p:nvCxnSpPr>
          <p:spPr>
            <a:xfrm rot="10800000">
              <a:off x="9901879" y="887010"/>
              <a:ext cx="0" cy="1738320"/>
            </a:xfrm>
            <a:prstGeom prst="straightConnector1">
              <a:avLst/>
            </a:prstGeom>
            <a:noFill/>
            <a:ln cap="flat" cmpd="sng" w="25400">
              <a:solidFill>
                <a:srgbClr val="FF0000"/>
              </a:solidFill>
              <a:prstDash val="dash"/>
              <a:miter lim="800000"/>
              <a:headEnd len="sm" w="sm" type="none"/>
              <a:tailEnd len="sm" w="sm" type="none"/>
            </a:ln>
          </p:spPr>
        </p:cxnSp>
        <p:sp>
          <p:nvSpPr>
            <p:cNvPr id="664" name="Google Shape;664;p27"/>
            <p:cNvSpPr txBox="1"/>
            <p:nvPr/>
          </p:nvSpPr>
          <p:spPr>
            <a:xfrm>
              <a:off x="10026819" y="1337330"/>
              <a:ext cx="159370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libri"/>
                  <a:ea typeface="Calibri"/>
                  <a:cs typeface="Calibri"/>
                  <a:sym typeface="Calibri"/>
                </a:rPr>
                <a:t>TEMPO sampling</a:t>
              </a:r>
              <a:endParaRPr/>
            </a:p>
          </p:txBody>
        </p:sp>
        <p:cxnSp>
          <p:nvCxnSpPr>
            <p:cNvPr id="665" name="Google Shape;665;p27"/>
            <p:cNvCxnSpPr/>
            <p:nvPr/>
          </p:nvCxnSpPr>
          <p:spPr>
            <a:xfrm rot="10800000">
              <a:off x="8854331" y="895034"/>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6" name="Google Shape;666;p27"/>
            <p:cNvCxnSpPr/>
            <p:nvPr/>
          </p:nvCxnSpPr>
          <p:spPr>
            <a:xfrm rot="10800000">
              <a:off x="9131856" y="895034"/>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7" name="Google Shape;667;p27"/>
            <p:cNvCxnSpPr/>
            <p:nvPr/>
          </p:nvCxnSpPr>
          <p:spPr>
            <a:xfrm rot="10800000">
              <a:off x="9438258" y="895034"/>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8" name="Google Shape;668;p27"/>
            <p:cNvCxnSpPr/>
            <p:nvPr/>
          </p:nvCxnSpPr>
          <p:spPr>
            <a:xfrm rot="10800000">
              <a:off x="9746270" y="895034"/>
              <a:ext cx="0" cy="1738320"/>
            </a:xfrm>
            <a:prstGeom prst="straightConnector1">
              <a:avLst/>
            </a:prstGeom>
            <a:noFill/>
            <a:ln cap="flat" cmpd="sng" w="25400">
              <a:solidFill>
                <a:srgbClr val="FF0000"/>
              </a:solidFill>
              <a:prstDash val="dash"/>
              <a:miter lim="800000"/>
              <a:headEnd len="sm" w="sm" type="none"/>
              <a:tailEnd len="sm" w="sm" type="none"/>
            </a:ln>
          </p:spPr>
        </p:cxnSp>
        <p:cxnSp>
          <p:nvCxnSpPr>
            <p:cNvPr id="669" name="Google Shape;669;p27"/>
            <p:cNvCxnSpPr/>
            <p:nvPr/>
          </p:nvCxnSpPr>
          <p:spPr>
            <a:xfrm rot="10800000">
              <a:off x="10054279" y="895034"/>
              <a:ext cx="0" cy="1738320"/>
            </a:xfrm>
            <a:prstGeom prst="straightConnector1">
              <a:avLst/>
            </a:prstGeom>
            <a:noFill/>
            <a:ln cap="flat" cmpd="sng" w="25400">
              <a:solidFill>
                <a:srgbClr val="FF0000"/>
              </a:solidFill>
              <a:prstDash val="dash"/>
              <a:miter lim="800000"/>
              <a:headEnd len="sm" w="sm" type="none"/>
              <a:tailEnd len="sm" w="sm" type="none"/>
            </a:ln>
          </p:spPr>
        </p:cxnSp>
      </p:grpSp>
      <p:pic>
        <p:nvPicPr>
          <p:cNvPr descr="MAX-DOAS_NO2_2019_example1_1" id="670" name="Google Shape;670;p27"/>
          <p:cNvPicPr preferRelativeResize="0"/>
          <p:nvPr/>
        </p:nvPicPr>
        <p:blipFill rotWithShape="1">
          <a:blip r:embed="rId8">
            <a:alphaModFix/>
          </a:blip>
          <a:srcRect b="0" l="0" r="0" t="0"/>
          <a:stretch/>
        </p:blipFill>
        <p:spPr>
          <a:xfrm>
            <a:off x="2923738" y="3557087"/>
            <a:ext cx="3646944" cy="2128369"/>
          </a:xfrm>
          <a:prstGeom prst="rect">
            <a:avLst/>
          </a:prstGeom>
          <a:noFill/>
          <a:ln>
            <a:noFill/>
          </a:ln>
        </p:spPr>
      </p:pic>
      <p:sp>
        <p:nvSpPr>
          <p:cNvPr id="671" name="Google Shape;671;p27"/>
          <p:cNvSpPr txBox="1"/>
          <p:nvPr/>
        </p:nvSpPr>
        <p:spPr>
          <a:xfrm>
            <a:off x="6452084" y="6266143"/>
            <a:ext cx="6532345" cy="830997"/>
          </a:xfrm>
          <a:prstGeom prst="rect">
            <a:avLst/>
          </a:prstGeom>
          <a:solidFill>
            <a:schemeClr val="lt1"/>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The NO</a:t>
            </a:r>
            <a:r>
              <a:rPr baseline="-25000" lang="en-US" sz="1600">
                <a:solidFill>
                  <a:schemeClr val="dk1"/>
                </a:solidFill>
                <a:latin typeface="Calibri"/>
                <a:ea typeface="Calibri"/>
                <a:cs typeface="Calibri"/>
                <a:sym typeface="Calibri"/>
              </a:rPr>
              <a:t>2</a:t>
            </a:r>
            <a:r>
              <a:rPr lang="en-US" sz="1600">
                <a:solidFill>
                  <a:schemeClr val="dk1"/>
                </a:solidFill>
                <a:latin typeface="Calibri"/>
                <a:ea typeface="Calibri"/>
                <a:cs typeface="Calibri"/>
                <a:sym typeface="Calibri"/>
              </a:rPr>
              <a:t> changes are </a:t>
            </a:r>
            <a:r>
              <a:rPr lang="en-US" sz="1600">
                <a:solidFill>
                  <a:srgbClr val="C00000"/>
                </a:solidFill>
                <a:latin typeface="Calibri"/>
                <a:ea typeface="Calibri"/>
                <a:cs typeface="Calibri"/>
                <a:sym typeface="Calibri"/>
              </a:rPr>
              <a:t>inhomogeneous in space and time</a:t>
            </a:r>
            <a:endParaRPr/>
          </a:p>
          <a:p>
            <a:pPr indent="-285750" lvl="0" marL="285750" marR="0" rtl="0" algn="l">
              <a:spcBef>
                <a:spcPts val="0"/>
              </a:spcBef>
              <a:spcAft>
                <a:spcPts val="0"/>
              </a:spcAft>
              <a:buClr>
                <a:schemeClr val="accent5"/>
              </a:buClr>
              <a:buSzPts val="1600"/>
              <a:buFont typeface="Arial"/>
              <a:buChar char="•"/>
            </a:pPr>
            <a:r>
              <a:rPr lang="en-US" sz="1600">
                <a:solidFill>
                  <a:schemeClr val="accent5"/>
                </a:solidFill>
                <a:latin typeface="Calibri"/>
                <a:ea typeface="Calibri"/>
                <a:cs typeface="Calibri"/>
                <a:sym typeface="Calibri"/>
              </a:rPr>
              <a:t>TEMPO </a:t>
            </a:r>
            <a:r>
              <a:rPr lang="en-US" sz="1600">
                <a:solidFill>
                  <a:schemeClr val="dk1"/>
                </a:solidFill>
                <a:latin typeface="Calibri"/>
                <a:ea typeface="Calibri"/>
                <a:cs typeface="Calibri"/>
                <a:sym typeface="Calibri"/>
              </a:rPr>
              <a:t>observations are needed to reveal such diurnal changes</a:t>
            </a:r>
            <a:endParaRPr/>
          </a:p>
          <a:p>
            <a:pPr indent="-184150" lvl="0" marL="285750" marR="0" rtl="0" algn="l">
              <a:spcBef>
                <a:spcPts val="0"/>
              </a:spcBef>
              <a:spcAft>
                <a:spcPts val="0"/>
              </a:spcAft>
              <a:buClr>
                <a:schemeClr val="dk1"/>
              </a:buClr>
              <a:buSzPts val="1600"/>
              <a:buFont typeface="Arial"/>
              <a:buNone/>
            </a:pPr>
            <a:r>
              <a:t/>
            </a:r>
            <a:endParaRPr sz="1600">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8"/>
                                        </p:tgtEl>
                                        <p:attrNameLst>
                                          <p:attrName>style.visibility</p:attrName>
                                        </p:attrNameLst>
                                      </p:cBhvr>
                                      <p:to>
                                        <p:strVal val="visible"/>
                                      </p:to>
                                    </p:set>
                                    <p:anim calcmode="lin" valueType="num">
                                      <p:cBhvr additive="base">
                                        <p:cTn dur="500"/>
                                        <p:tgtEl>
                                          <p:spTgt spid="6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28"/>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Other Validation Activities </a:t>
            </a:r>
            <a:endParaRPr b="1"/>
          </a:p>
        </p:txBody>
      </p:sp>
      <p:sp>
        <p:nvSpPr>
          <p:cNvPr id="677" name="Google Shape;677;p28"/>
          <p:cNvSpPr txBox="1"/>
          <p:nvPr>
            <p:ph idx="2" type="body"/>
          </p:nvPr>
        </p:nvSpPr>
        <p:spPr>
          <a:xfrm>
            <a:off x="354013" y="1268413"/>
            <a:ext cx="8420336" cy="542478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Font typeface="Arial"/>
              <a:buChar char="•"/>
            </a:pPr>
            <a:r>
              <a:rPr lang="en-US"/>
              <a:t>Calculate alternative AMFs for NO</a:t>
            </a:r>
            <a:r>
              <a:rPr baseline="-25000" lang="en-US"/>
              <a:t>2</a:t>
            </a:r>
            <a:r>
              <a:rPr lang="en-US"/>
              <a:t> and HCHO</a:t>
            </a:r>
            <a:endParaRPr/>
          </a:p>
          <a:p>
            <a:pPr indent="-342900" lvl="1" marL="800100" rtl="0" algn="l">
              <a:lnSpc>
                <a:spcPct val="90000"/>
              </a:lnSpc>
              <a:spcBef>
                <a:spcPts val="500"/>
              </a:spcBef>
              <a:spcAft>
                <a:spcPts val="0"/>
              </a:spcAft>
              <a:buClr>
                <a:schemeClr val="dk1"/>
              </a:buClr>
              <a:buSzPts val="2400"/>
              <a:buFont typeface="Arial"/>
              <a:buChar char="•"/>
            </a:pPr>
            <a:r>
              <a:rPr lang="en-US"/>
              <a:t>Based on ECCC 2.5 km or 250 m model profiles; treatment of snow/albedo</a:t>
            </a:r>
            <a:endParaRPr/>
          </a:p>
          <a:p>
            <a:pPr indent="-342900" lvl="1" marL="800100" rtl="0" algn="l">
              <a:lnSpc>
                <a:spcPct val="90000"/>
              </a:lnSpc>
              <a:spcBef>
                <a:spcPts val="500"/>
              </a:spcBef>
              <a:spcAft>
                <a:spcPts val="0"/>
              </a:spcAft>
              <a:buClr>
                <a:schemeClr val="dk1"/>
              </a:buClr>
              <a:buSzPts val="2400"/>
              <a:buFont typeface="Arial"/>
              <a:buChar char="•"/>
            </a:pPr>
            <a:r>
              <a:rPr lang="en-US"/>
              <a:t>U of Saskatchewan group has alternative 2D AMF to help with large viewing angles</a:t>
            </a:r>
            <a:endParaRPr/>
          </a:p>
          <a:p>
            <a:pPr indent="-342900" lvl="0" marL="342900" rtl="0" algn="l">
              <a:lnSpc>
                <a:spcPct val="90000"/>
              </a:lnSpc>
              <a:spcBef>
                <a:spcPts val="1000"/>
              </a:spcBef>
              <a:spcAft>
                <a:spcPts val="0"/>
              </a:spcAft>
              <a:buClr>
                <a:schemeClr val="dk1"/>
              </a:buClr>
              <a:buSzPts val="2400"/>
              <a:buFont typeface="Arial"/>
              <a:buChar char="•"/>
            </a:pPr>
            <a:r>
              <a:rPr lang="en-US"/>
              <a:t>SWAPIT campaign (2024), others tbd</a:t>
            </a:r>
            <a:endParaRPr/>
          </a:p>
          <a:p>
            <a:pPr indent="-342900" lvl="0" marL="342900" rtl="0" algn="l">
              <a:lnSpc>
                <a:spcPct val="90000"/>
              </a:lnSpc>
              <a:spcBef>
                <a:spcPts val="1000"/>
              </a:spcBef>
              <a:spcAft>
                <a:spcPts val="0"/>
              </a:spcAft>
              <a:buClr>
                <a:schemeClr val="dk1"/>
              </a:buClr>
              <a:buSzPts val="2400"/>
              <a:buFont typeface="Arial"/>
              <a:buChar char="•"/>
            </a:pPr>
            <a:r>
              <a:rPr lang="en-US"/>
              <a:t>Ongoing paired surface-HCHO + Pandora observations </a:t>
            </a:r>
            <a:endParaRPr/>
          </a:p>
          <a:p>
            <a:pPr indent="-342900" lvl="0" marL="342900" rtl="0" algn="l">
              <a:lnSpc>
                <a:spcPct val="90000"/>
              </a:lnSpc>
              <a:spcBef>
                <a:spcPts val="1000"/>
              </a:spcBef>
              <a:spcAft>
                <a:spcPts val="0"/>
              </a:spcAft>
              <a:buClr>
                <a:schemeClr val="dk1"/>
              </a:buClr>
              <a:buSzPts val="2400"/>
              <a:buFont typeface="Arial"/>
              <a:buChar char="•"/>
            </a:pPr>
            <a:r>
              <a:rPr lang="en-US"/>
              <a:t>Evaluate TEMPO-based surface NO2 vmr product (developed using TROPOMI) from machine learning methods</a:t>
            </a:r>
            <a:endParaRPr/>
          </a:p>
          <a:p>
            <a:pPr indent="-342900" lvl="0" marL="342900" rtl="0" algn="l">
              <a:lnSpc>
                <a:spcPct val="90000"/>
              </a:lnSpc>
              <a:spcBef>
                <a:spcPts val="1000"/>
              </a:spcBef>
              <a:spcAft>
                <a:spcPts val="0"/>
              </a:spcAft>
              <a:buClr>
                <a:schemeClr val="dk1"/>
              </a:buClr>
              <a:buSzPts val="2400"/>
              <a:buFont typeface="Arial"/>
              <a:buChar char="•"/>
            </a:pPr>
            <a:r>
              <a:rPr lang="en-US"/>
              <a:t>Evaluation of TEMPO’s ability to capture spatial and diurnal gradients using in-situ and remote ground-based networks; mobile MAX-DOAS</a:t>
            </a:r>
            <a:endParaRPr/>
          </a:p>
        </p:txBody>
      </p:sp>
      <p:pic>
        <p:nvPicPr>
          <p:cNvPr descr="Chart, scatter chart&#10;&#10;Description automatically generated" id="678" name="Google Shape;678;p28"/>
          <p:cNvPicPr preferRelativeResize="0"/>
          <p:nvPr/>
        </p:nvPicPr>
        <p:blipFill rotWithShape="1">
          <a:blip r:embed="rId3">
            <a:alphaModFix/>
          </a:blip>
          <a:srcRect b="48227" l="0" r="0" t="10014"/>
          <a:stretch/>
        </p:blipFill>
        <p:spPr>
          <a:xfrm>
            <a:off x="8699114" y="2078863"/>
            <a:ext cx="3233141" cy="2700273"/>
          </a:xfrm>
          <a:prstGeom prst="rect">
            <a:avLst/>
          </a:prstGeom>
          <a:noFill/>
          <a:ln>
            <a:noFill/>
          </a:ln>
        </p:spPr>
      </p:pic>
      <p:sp>
        <p:nvSpPr>
          <p:cNvPr id="679" name="Google Shape;679;p28"/>
          <p:cNvSpPr txBox="1"/>
          <p:nvPr/>
        </p:nvSpPr>
        <p:spPr>
          <a:xfrm>
            <a:off x="9009117" y="1335093"/>
            <a:ext cx="292313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Early prototype: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Surface NO2 using TROPOMI VCD &amp; Machine learning </a:t>
            </a:r>
            <a:endParaRPr/>
          </a:p>
        </p:txBody>
      </p:sp>
      <p:sp>
        <p:nvSpPr>
          <p:cNvPr id="680" name="Google Shape;680;p28"/>
          <p:cNvSpPr txBox="1"/>
          <p:nvPr/>
        </p:nvSpPr>
        <p:spPr>
          <a:xfrm>
            <a:off x="9127132" y="2263529"/>
            <a:ext cx="16900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North America, individual co-incidences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29"/>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a:t>Panel Questions</a:t>
            </a:r>
            <a:endParaRPr/>
          </a:p>
        </p:txBody>
      </p:sp>
      <p:sp>
        <p:nvSpPr>
          <p:cNvPr id="686" name="Google Shape;686;p29"/>
          <p:cNvSpPr txBox="1"/>
          <p:nvPr>
            <p:ph idx="2" type="body"/>
          </p:nvPr>
        </p:nvSpPr>
        <p:spPr>
          <a:xfrm>
            <a:off x="346075" y="1492142"/>
            <a:ext cx="11499850" cy="485230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000000"/>
              </a:buClr>
              <a:buSzPct val="100000"/>
              <a:buNone/>
            </a:pPr>
            <a:r>
              <a:rPr b="0" i="0" lang="en-US" sz="2400">
                <a:solidFill>
                  <a:srgbClr val="000000"/>
                </a:solidFill>
                <a:latin typeface="Arial"/>
                <a:ea typeface="Arial"/>
                <a:cs typeface="Arial"/>
                <a:sym typeface="Arial"/>
              </a:rPr>
              <a:t>a) How will each of the correlative instruments assess the precision and accuracy of the TEMPO metrics? </a:t>
            </a:r>
            <a:endParaRPr/>
          </a:p>
          <a:p>
            <a:pPr indent="-201930" lvl="0" marL="342900" rtl="0" algn="l">
              <a:lnSpc>
                <a:spcPct val="90000"/>
              </a:lnSpc>
              <a:spcBef>
                <a:spcPts val="1000"/>
              </a:spcBef>
              <a:spcAft>
                <a:spcPts val="0"/>
              </a:spcAft>
              <a:buClr>
                <a:schemeClr val="dk1"/>
              </a:buClr>
              <a:buSzPct val="100000"/>
              <a:buFont typeface="Arial"/>
              <a:buNone/>
            </a:pPr>
            <a:r>
              <a:t/>
            </a:r>
            <a:endParaRPr b="0" i="0" sz="2400">
              <a:solidFill>
                <a:srgbClr val="000000"/>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a:solidFill>
                <a:srgbClr val="000000"/>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a:solidFill>
                <a:srgbClr val="000000"/>
              </a:solidFill>
              <a:latin typeface="Tahoma"/>
              <a:ea typeface="Tahoma"/>
              <a:cs typeface="Tahoma"/>
              <a:sym typeface="Tahoma"/>
            </a:endParaRPr>
          </a:p>
          <a:p>
            <a:pPr indent="0" lvl="0" marL="0" rtl="0" algn="l">
              <a:lnSpc>
                <a:spcPct val="90000"/>
              </a:lnSpc>
              <a:spcBef>
                <a:spcPts val="1000"/>
              </a:spcBef>
              <a:spcAft>
                <a:spcPts val="0"/>
              </a:spcAft>
              <a:buClr>
                <a:schemeClr val="dk1"/>
              </a:buClr>
              <a:buSzPct val="100000"/>
              <a:buNone/>
            </a:pPr>
            <a:r>
              <a:t/>
            </a:r>
            <a:endParaRPr b="0" i="0" sz="2400">
              <a:solidFill>
                <a:srgbClr val="000000"/>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b="0" i="0" sz="2400">
              <a:solidFill>
                <a:srgbClr val="000000"/>
              </a:solidFill>
              <a:latin typeface="Arial"/>
              <a:ea typeface="Arial"/>
              <a:cs typeface="Arial"/>
              <a:sym typeface="Arial"/>
            </a:endParaRPr>
          </a:p>
          <a:p>
            <a:pPr indent="0" lvl="0" marL="0" rtl="0" algn="l">
              <a:lnSpc>
                <a:spcPct val="90000"/>
              </a:lnSpc>
              <a:spcBef>
                <a:spcPts val="1000"/>
              </a:spcBef>
              <a:spcAft>
                <a:spcPts val="0"/>
              </a:spcAft>
              <a:buClr>
                <a:srgbClr val="000000"/>
              </a:buClr>
              <a:buSzPct val="100000"/>
              <a:buNone/>
            </a:pPr>
            <a:r>
              <a:rPr b="0" i="0" lang="en-US" sz="2200">
                <a:solidFill>
                  <a:srgbClr val="000000"/>
                </a:solidFill>
                <a:latin typeface="Arial"/>
                <a:ea typeface="Arial"/>
                <a:cs typeface="Arial"/>
                <a:sym typeface="Arial"/>
              </a:rPr>
              <a:t>b) Utility of "At Home" Validation vs. Field Observations </a:t>
            </a:r>
            <a:endParaRPr/>
          </a:p>
          <a:p>
            <a:pPr indent="-342900" lvl="0" marL="342900" rtl="0" algn="l">
              <a:lnSpc>
                <a:spcPct val="90000"/>
              </a:lnSpc>
              <a:spcBef>
                <a:spcPts val="1000"/>
              </a:spcBef>
              <a:spcAft>
                <a:spcPts val="0"/>
              </a:spcAft>
              <a:buClr>
                <a:srgbClr val="000000"/>
              </a:buClr>
              <a:buSzPct val="100000"/>
              <a:buFont typeface="Arial"/>
              <a:buChar char="•"/>
            </a:pPr>
            <a:r>
              <a:rPr lang="en-US" sz="2200">
                <a:solidFill>
                  <a:srgbClr val="000000"/>
                </a:solidFill>
                <a:latin typeface="Arial"/>
                <a:ea typeface="Arial"/>
                <a:cs typeface="Arial"/>
                <a:sym typeface="Arial"/>
              </a:rPr>
              <a:t>What is best for validation?– this summer acts as continued avenue for joint multi-agency field campaigns </a:t>
            </a:r>
            <a:endParaRPr/>
          </a:p>
          <a:p>
            <a:pPr indent="-213677" lvl="0" marL="342900" rtl="0" algn="l">
              <a:lnSpc>
                <a:spcPct val="90000"/>
              </a:lnSpc>
              <a:spcBef>
                <a:spcPts val="1000"/>
              </a:spcBef>
              <a:spcAft>
                <a:spcPts val="0"/>
              </a:spcAft>
              <a:buClr>
                <a:schemeClr val="dk1"/>
              </a:buClr>
              <a:buSzPct val="100000"/>
              <a:buFont typeface="Arial"/>
              <a:buNone/>
            </a:pPr>
            <a:r>
              <a:t/>
            </a:r>
            <a:endParaRPr b="0" i="0" sz="2200">
              <a:solidFill>
                <a:srgbClr val="000000"/>
              </a:solidFill>
              <a:latin typeface="Arial"/>
              <a:ea typeface="Arial"/>
              <a:cs typeface="Arial"/>
              <a:sym typeface="Arial"/>
            </a:endParaRPr>
          </a:p>
          <a:p>
            <a:pPr indent="0" lvl="0" marL="0" rtl="0" algn="l">
              <a:lnSpc>
                <a:spcPct val="90000"/>
              </a:lnSpc>
              <a:spcBef>
                <a:spcPts val="1000"/>
              </a:spcBef>
              <a:spcAft>
                <a:spcPts val="0"/>
              </a:spcAft>
              <a:buClr>
                <a:srgbClr val="000000"/>
              </a:buClr>
              <a:buSzPct val="100000"/>
              <a:buNone/>
            </a:pPr>
            <a:r>
              <a:rPr lang="en-US" sz="2200">
                <a:solidFill>
                  <a:srgbClr val="000000"/>
                </a:solidFill>
                <a:latin typeface="Arial"/>
                <a:ea typeface="Arial"/>
                <a:cs typeface="Arial"/>
                <a:sym typeface="Arial"/>
              </a:rPr>
              <a:t>c)</a:t>
            </a:r>
            <a:r>
              <a:rPr b="0" i="0" lang="en-US" sz="2200">
                <a:solidFill>
                  <a:srgbClr val="000000"/>
                </a:solidFill>
                <a:latin typeface="Arial"/>
                <a:ea typeface="Arial"/>
                <a:cs typeface="Arial"/>
                <a:sym typeface="Arial"/>
              </a:rPr>
              <a:t> What are the plans/ideas for for activities in 2024 and 2025? </a:t>
            </a:r>
            <a:endParaRPr/>
          </a:p>
          <a:p>
            <a:pPr indent="-342900" lvl="0" marL="342900" rtl="0" algn="l">
              <a:lnSpc>
                <a:spcPct val="90000"/>
              </a:lnSpc>
              <a:spcBef>
                <a:spcPts val="1000"/>
              </a:spcBef>
              <a:spcAft>
                <a:spcPts val="0"/>
              </a:spcAft>
              <a:buClr>
                <a:srgbClr val="000000"/>
              </a:buClr>
              <a:buSzPct val="100000"/>
              <a:buFont typeface="Arial"/>
              <a:buChar char="•"/>
            </a:pPr>
            <a:r>
              <a:rPr lang="en-US" sz="2200">
                <a:solidFill>
                  <a:srgbClr val="000000"/>
                </a:solidFill>
                <a:latin typeface="Arial"/>
                <a:ea typeface="Arial"/>
                <a:cs typeface="Arial"/>
                <a:sym typeface="Arial"/>
              </a:rPr>
              <a:t>How can we leverage Green Paper efforts as a sounding board for next validation campaign? </a:t>
            </a:r>
            <a:endParaRPr b="0" i="0" sz="2200">
              <a:solidFill>
                <a:srgbClr val="000000"/>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None/>
            </a:pPr>
            <a:r>
              <a:t/>
            </a:r>
            <a:endParaRPr/>
          </a:p>
        </p:txBody>
      </p:sp>
      <p:graphicFrame>
        <p:nvGraphicFramePr>
          <p:cNvPr id="687" name="Google Shape;687;p29"/>
          <p:cNvGraphicFramePr/>
          <p:nvPr/>
        </p:nvGraphicFramePr>
        <p:xfrm>
          <a:off x="482601" y="2290695"/>
          <a:ext cx="3000000" cy="3000000"/>
        </p:xfrm>
        <a:graphic>
          <a:graphicData uri="http://schemas.openxmlformats.org/drawingml/2006/table">
            <a:tbl>
              <a:tblPr>
                <a:noFill/>
                <a:tableStyleId>{064ED97D-D5E6-4CEB-B85E-7E34181E1AA6}</a:tableStyleId>
              </a:tblPr>
              <a:tblGrid>
                <a:gridCol w="2443075"/>
                <a:gridCol w="5697625"/>
                <a:gridCol w="2032000"/>
                <a:gridCol w="1190625"/>
              </a:tblGrid>
              <a:tr h="253600">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Product Name</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Product Horizontal Resolution N/S x E/W @ center of FOR</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Product Precision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Frequency</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370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Total Column O</a:t>
                      </a:r>
                      <a:r>
                        <a:rPr b="1" baseline="-25000" lang="en-US" sz="1200" u="none" cap="none" strike="noStrike">
                          <a:latin typeface="Calibri"/>
                          <a:ea typeface="Calibri"/>
                          <a:cs typeface="Calibri"/>
                          <a:sym typeface="Calibri"/>
                        </a:rPr>
                        <a:t>3</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 </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3%</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535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Tropospheric Column O</a:t>
                      </a:r>
                      <a:r>
                        <a:rPr b="1" baseline="-25000" lang="en-US" sz="1200" u="none" cap="none" strike="noStrike">
                          <a:latin typeface="Calibri"/>
                          <a:ea typeface="Calibri"/>
                          <a:cs typeface="Calibri"/>
                          <a:sym typeface="Calibri"/>
                        </a:rPr>
                        <a:t>3</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8.0 x 4.75 km</a:t>
                      </a:r>
                      <a:r>
                        <a:rPr b="1" baseline="30000" lang="en-US" sz="1200" u="none" cap="none" strike="noStrike">
                          <a:latin typeface="Calibri"/>
                          <a:ea typeface="Calibri"/>
                          <a:cs typeface="Calibri"/>
                          <a:sym typeface="Calibri"/>
                        </a:rPr>
                        <a:t>2 </a:t>
                      </a:r>
                      <a:r>
                        <a:rPr b="1" lang="en-US" sz="1200" u="none" cap="none" strike="noStrike">
                          <a:latin typeface="Times New Roman"/>
                          <a:ea typeface="Times New Roman"/>
                          <a:cs typeface="Times New Roman"/>
                          <a:sym typeface="Times New Roman"/>
                        </a:rPr>
                        <a:t>(</a:t>
                      </a:r>
                      <a:r>
                        <a:rPr b="1" lang="en-US" sz="1200" u="none" cap="none" strike="noStrike">
                          <a:latin typeface="Calibri"/>
                          <a:ea typeface="Calibri"/>
                          <a:cs typeface="Calibri"/>
                          <a:sym typeface="Calibri"/>
                        </a:rPr>
                        <a:t>4 N/S across-track pixels coadded)</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ppbv</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535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0-2 km O</a:t>
                      </a:r>
                      <a:r>
                        <a:rPr b="1" baseline="-25000" lang="en-US" sz="1200" u="none" cap="none" strike="noStrike">
                          <a:latin typeface="Calibri"/>
                          <a:ea typeface="Calibri"/>
                          <a:cs typeface="Calibri"/>
                          <a:sym typeface="Calibri"/>
                        </a:rPr>
                        <a:t>3</a:t>
                      </a:r>
                      <a:r>
                        <a:rPr b="1" lang="en-US" sz="1200" u="none" cap="none" strike="noStrike">
                          <a:latin typeface="Calibri"/>
                          <a:ea typeface="Calibri"/>
                          <a:cs typeface="Calibri"/>
                          <a:sym typeface="Calibri"/>
                        </a:rPr>
                        <a:t> selected scenes</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8.0 x 4.75 km</a:t>
                      </a:r>
                      <a:r>
                        <a:rPr b="1" baseline="30000" lang="en-US" sz="1200" u="none" cap="none" strike="noStrike">
                          <a:latin typeface="Calibri"/>
                          <a:ea typeface="Calibri"/>
                          <a:cs typeface="Calibri"/>
                          <a:sym typeface="Calibri"/>
                        </a:rPr>
                        <a:t>2 </a:t>
                      </a:r>
                      <a:r>
                        <a:rPr b="1" lang="en-US" sz="1200" u="none" cap="none" strike="noStrike">
                          <a:latin typeface="Times New Roman"/>
                          <a:ea typeface="Times New Roman"/>
                          <a:cs typeface="Times New Roman"/>
                          <a:sym typeface="Times New Roman"/>
                        </a:rPr>
                        <a:t>(</a:t>
                      </a:r>
                      <a:r>
                        <a:rPr b="1" lang="en-US" sz="1200" u="none" cap="none" strike="noStrike">
                          <a:latin typeface="Calibri"/>
                          <a:ea typeface="Calibri"/>
                          <a:cs typeface="Calibri"/>
                          <a:sym typeface="Calibri"/>
                        </a:rPr>
                        <a:t>4 N/S across-track pixels coadded)</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ppbv</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 hours</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40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Total Column NO</a:t>
                      </a:r>
                      <a:r>
                        <a:rPr b="1" baseline="-25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 10</a:t>
                      </a:r>
                      <a:r>
                        <a:rPr b="1" baseline="30000" lang="en-US" sz="1200" u="none" cap="none" strike="noStrike">
                          <a:latin typeface="Calibri"/>
                          <a:ea typeface="Calibri"/>
                          <a:cs typeface="Calibri"/>
                          <a:sym typeface="Calibri"/>
                        </a:rPr>
                        <a:t>15</a:t>
                      </a:r>
                      <a:r>
                        <a:rPr b="1" lang="en-US" sz="1200" u="none" cap="none" strike="noStrike">
                          <a:latin typeface="Calibri"/>
                          <a:ea typeface="Calibri"/>
                          <a:cs typeface="Calibri"/>
                          <a:sym typeface="Calibri"/>
                        </a:rPr>
                        <a:t> molecules cm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40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Tropospheric Column NO</a:t>
                      </a:r>
                      <a:r>
                        <a:rPr b="1" baseline="-25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 10</a:t>
                      </a:r>
                      <a:r>
                        <a:rPr b="1" baseline="30000" lang="en-US" sz="1200" u="none" cap="none" strike="noStrike">
                          <a:latin typeface="Calibri"/>
                          <a:ea typeface="Calibri"/>
                          <a:cs typeface="Calibri"/>
                          <a:sym typeface="Calibri"/>
                        </a:rPr>
                        <a:t>15</a:t>
                      </a:r>
                      <a:r>
                        <a:rPr b="1" lang="en-US" sz="1200" u="none" cap="none" strike="noStrike">
                          <a:latin typeface="Calibri"/>
                          <a:ea typeface="Calibri"/>
                          <a:cs typeface="Calibri"/>
                          <a:sym typeface="Calibri"/>
                        </a:rPr>
                        <a:t> molecules cm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7375">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Tropospheric column CH</a:t>
                      </a:r>
                      <a:r>
                        <a:rPr b="1" baseline="-25000" lang="en-US" sz="1200" u="none" cap="none" strike="noStrike">
                          <a:latin typeface="Calibri"/>
                          <a:ea typeface="Calibri"/>
                          <a:cs typeface="Calibri"/>
                          <a:sym typeface="Calibri"/>
                        </a:rPr>
                        <a:t>2</a:t>
                      </a:r>
                      <a:r>
                        <a:rPr b="1" lang="en-US" sz="1200" u="none" cap="none" strike="noStrike">
                          <a:latin typeface="Calibri"/>
                          <a:ea typeface="Calibri"/>
                          <a:cs typeface="Calibri"/>
                          <a:sym typeface="Calibri"/>
                        </a:rPr>
                        <a:t>O</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 10</a:t>
                      </a:r>
                      <a:r>
                        <a:rPr b="1" baseline="30000" lang="en-US" sz="1200" u="none" cap="none" strike="noStrike">
                          <a:latin typeface="Calibri"/>
                          <a:ea typeface="Calibri"/>
                          <a:cs typeface="Calibri"/>
                          <a:sym typeface="Calibri"/>
                        </a:rPr>
                        <a:t>16</a:t>
                      </a:r>
                      <a:r>
                        <a:rPr b="1" lang="en-US" sz="1200" u="none" cap="none" strike="noStrike">
                          <a:latin typeface="Calibri"/>
                          <a:ea typeface="Calibri"/>
                          <a:cs typeface="Calibri"/>
                          <a:sym typeface="Calibri"/>
                        </a:rPr>
                        <a:t> molecules cm</a:t>
                      </a:r>
                      <a:r>
                        <a:rPr b="1" baseline="30000" lang="en-US" sz="1200" u="none" cap="none" strike="noStrike">
                          <a:latin typeface="Calibri"/>
                          <a:ea typeface="Calibri"/>
                          <a:cs typeface="Calibri"/>
                          <a:sym typeface="Calibri"/>
                        </a:rPr>
                        <a:t>-2</a:t>
                      </a:r>
                      <a:r>
                        <a:rPr b="1" lang="en-US" sz="1200" u="none" cap="none" strike="noStrike">
                          <a:latin typeface="Calibri"/>
                          <a:ea typeface="Calibri"/>
                          <a:cs typeface="Calibri"/>
                          <a:sym typeface="Calibri"/>
                        </a:rPr>
                        <a:t> </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3 hours</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
          <p:cNvSpPr txBox="1"/>
          <p:nvPr>
            <p:ph idx="4294967295" type="title"/>
          </p:nvPr>
        </p:nvSpPr>
        <p:spPr>
          <a:xfrm>
            <a:off x="145251" y="171002"/>
            <a:ext cx="11001375" cy="696913"/>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sz="2400"/>
              <a:t>TEMPO (Tropospheric Emissions: Monitoring Pollution) mission Validation Plan</a:t>
            </a:r>
            <a:endParaRPr/>
          </a:p>
        </p:txBody>
      </p:sp>
      <p:sp>
        <p:nvSpPr>
          <p:cNvPr id="300" name="Google Shape;300;p3"/>
          <p:cNvSpPr txBox="1"/>
          <p:nvPr>
            <p:ph idx="4294967295" type="sldNum"/>
          </p:nvPr>
        </p:nvSpPr>
        <p:spPr>
          <a:xfrm>
            <a:off x="9652000" y="6530975"/>
            <a:ext cx="2540000" cy="277813"/>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D8D8D8"/>
              </a:buClr>
              <a:buSzPts val="1400"/>
              <a:buFont typeface="Arial"/>
              <a:buNone/>
            </a:pPr>
            <a:fld id="{00000000-1234-1234-1234-123412341234}" type="slidenum">
              <a:rPr b="0" i="0" lang="en-US" sz="1400" u="none" cap="none" strike="noStrike">
                <a:solidFill>
                  <a:srgbClr val="D8D8D8"/>
                </a:solidFill>
                <a:latin typeface="Arial"/>
                <a:ea typeface="Arial"/>
                <a:cs typeface="Arial"/>
                <a:sym typeface="Arial"/>
              </a:rPr>
              <a:t>‹#›</a:t>
            </a:fld>
            <a:endParaRPr b="0" i="0" sz="1400" u="none" cap="none" strike="noStrike">
              <a:solidFill>
                <a:srgbClr val="D8D8D8"/>
              </a:solidFill>
              <a:latin typeface="Arial"/>
              <a:ea typeface="Arial"/>
              <a:cs typeface="Arial"/>
              <a:sym typeface="Arial"/>
            </a:endParaRPr>
          </a:p>
        </p:txBody>
      </p:sp>
      <p:sp>
        <p:nvSpPr>
          <p:cNvPr id="301" name="Google Shape;301;p3"/>
          <p:cNvSpPr txBox="1"/>
          <p:nvPr/>
        </p:nvSpPr>
        <p:spPr>
          <a:xfrm>
            <a:off x="5778758" y="1718702"/>
            <a:ext cx="5885271" cy="397031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Outlines a best-efforts validation approach for the </a:t>
            </a:r>
            <a:r>
              <a:rPr b="1" i="0" lang="en-US" sz="1800" u="none" cap="none" strike="noStrike">
                <a:solidFill>
                  <a:srgbClr val="000000"/>
                </a:solidFill>
                <a:latin typeface="Arial"/>
                <a:ea typeface="Arial"/>
                <a:cs typeface="Arial"/>
                <a:sym typeface="Arial"/>
              </a:rPr>
              <a:t>ozone, nitrogen dioxide, and formaldehyde </a:t>
            </a:r>
            <a:r>
              <a:rPr b="0" i="0" lang="en-US" sz="1800" u="none" cap="none" strike="noStrike">
                <a:solidFill>
                  <a:srgbClr val="000000"/>
                </a:solidFill>
                <a:latin typeface="Arial"/>
                <a:ea typeface="Arial"/>
                <a:cs typeface="Arial"/>
                <a:sym typeface="Arial"/>
              </a:rPr>
              <a:t>data products.  </a:t>
            </a:r>
            <a:endParaRPr/>
          </a:p>
          <a:p>
            <a:pPr indent="-228600" lvl="0" marL="34290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Leverages a comprehensive set of existing measurements (ground-based and satellite) for routine validation enhanced by episodic field mission and modeling efforts.</a:t>
            </a:r>
            <a:endParaRPr/>
          </a:p>
          <a:p>
            <a:pPr indent="-228600" lvl="0" marL="34290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Describes a structure for the geophysical data product maturity progression and discusses specific metrics to be generated to provide a ‘fit for purpose’ applications framework.</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02" name="Google Shape;302;p3"/>
          <p:cNvPicPr preferRelativeResize="0"/>
          <p:nvPr/>
        </p:nvPicPr>
        <p:blipFill rotWithShape="1">
          <a:blip r:embed="rId3">
            <a:alphaModFix/>
          </a:blip>
          <a:srcRect b="0" l="0" r="0" t="0"/>
          <a:stretch/>
        </p:blipFill>
        <p:spPr>
          <a:xfrm>
            <a:off x="888334" y="1190800"/>
            <a:ext cx="3633531" cy="4743099"/>
          </a:xfrm>
          <a:prstGeom prst="rect">
            <a:avLst/>
          </a:prstGeom>
          <a:noFill/>
          <a:ln>
            <a:noFill/>
          </a:ln>
        </p:spPr>
      </p:pic>
      <p:pic>
        <p:nvPicPr>
          <p:cNvPr descr="A picture containing text, clipart&#10;&#10;Description automatically generated" id="303" name="Google Shape;303;p3"/>
          <p:cNvPicPr preferRelativeResize="0"/>
          <p:nvPr/>
        </p:nvPicPr>
        <p:blipFill rotWithShape="1">
          <a:blip r:embed="rId4">
            <a:alphaModFix/>
          </a:blip>
          <a:srcRect b="0" l="0" r="0" t="0"/>
          <a:stretch/>
        </p:blipFill>
        <p:spPr>
          <a:xfrm>
            <a:off x="145251" y="118067"/>
            <a:ext cx="833624" cy="795149"/>
          </a:xfrm>
          <a:prstGeom prst="rect">
            <a:avLst/>
          </a:prstGeom>
          <a:noFill/>
          <a:ln>
            <a:noFill/>
          </a:ln>
        </p:spPr>
      </p:pic>
      <p:pic>
        <p:nvPicPr>
          <p:cNvPr descr="Symbols of NASA | NASA" id="304" name="Google Shape;304;p3"/>
          <p:cNvPicPr preferRelativeResize="0"/>
          <p:nvPr/>
        </p:nvPicPr>
        <p:blipFill rotWithShape="1">
          <a:blip r:embed="rId5">
            <a:alphaModFix/>
          </a:blip>
          <a:srcRect b="6861" l="21198" r="21276" t="4979"/>
          <a:stretch/>
        </p:blipFill>
        <p:spPr>
          <a:xfrm>
            <a:off x="11155168" y="0"/>
            <a:ext cx="1132630" cy="867915"/>
          </a:xfrm>
          <a:prstGeom prst="rect">
            <a:avLst/>
          </a:prstGeom>
          <a:noFill/>
          <a:ln>
            <a:noFill/>
          </a:ln>
        </p:spPr>
      </p:pic>
      <p:pic>
        <p:nvPicPr>
          <p:cNvPr id="305" name="Google Shape;305;p3"/>
          <p:cNvPicPr preferRelativeResize="0"/>
          <p:nvPr/>
        </p:nvPicPr>
        <p:blipFill rotWithShape="1">
          <a:blip r:embed="rId6">
            <a:alphaModFix/>
          </a:blip>
          <a:srcRect b="0" l="0" r="69956" t="0"/>
          <a:stretch/>
        </p:blipFill>
        <p:spPr>
          <a:xfrm>
            <a:off x="10494691" y="-52618"/>
            <a:ext cx="822402" cy="877900"/>
          </a:xfrm>
          <a:prstGeom prst="rect">
            <a:avLst/>
          </a:prstGeom>
          <a:noFill/>
          <a:ln>
            <a:noFill/>
          </a:ln>
        </p:spPr>
      </p:pic>
      <p:pic>
        <p:nvPicPr>
          <p:cNvPr id="306" name="Google Shape;306;p3"/>
          <p:cNvPicPr preferRelativeResize="0"/>
          <p:nvPr/>
        </p:nvPicPr>
        <p:blipFill rotWithShape="1">
          <a:blip r:embed="rId7">
            <a:alphaModFix/>
          </a:blip>
          <a:srcRect b="0" l="0" r="0" t="0"/>
          <a:stretch/>
        </p:blipFill>
        <p:spPr>
          <a:xfrm>
            <a:off x="10899115" y="825282"/>
            <a:ext cx="742858" cy="6969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
          <p:cNvSpPr txBox="1"/>
          <p:nvPr>
            <p:ph idx="4294967295" type="title"/>
          </p:nvPr>
        </p:nvSpPr>
        <p:spPr>
          <a:xfrm>
            <a:off x="0" y="9525"/>
            <a:ext cx="11306175" cy="695325"/>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sz="2000"/>
              <a:t>What are the fundamental validation metrics/needs and plans?</a:t>
            </a:r>
            <a:endParaRPr/>
          </a:p>
        </p:txBody>
      </p:sp>
      <p:pic>
        <p:nvPicPr>
          <p:cNvPr descr="A picture containing text, clipart&#10;&#10;Description automatically generated" id="312" name="Google Shape;312;p4"/>
          <p:cNvPicPr preferRelativeResize="0"/>
          <p:nvPr/>
        </p:nvPicPr>
        <p:blipFill rotWithShape="1">
          <a:blip r:embed="rId3">
            <a:alphaModFix/>
          </a:blip>
          <a:srcRect b="0" l="0" r="0" t="0"/>
          <a:stretch/>
        </p:blipFill>
        <p:spPr>
          <a:xfrm>
            <a:off x="145251" y="118067"/>
            <a:ext cx="833624" cy="795149"/>
          </a:xfrm>
          <a:prstGeom prst="rect">
            <a:avLst/>
          </a:prstGeom>
          <a:noFill/>
          <a:ln>
            <a:noFill/>
          </a:ln>
        </p:spPr>
      </p:pic>
      <p:graphicFrame>
        <p:nvGraphicFramePr>
          <p:cNvPr id="313" name="Google Shape;313;p4"/>
          <p:cNvGraphicFramePr/>
          <p:nvPr/>
        </p:nvGraphicFramePr>
        <p:xfrm>
          <a:off x="2514012" y="1492142"/>
          <a:ext cx="3000000" cy="3000000"/>
        </p:xfrm>
        <a:graphic>
          <a:graphicData uri="http://schemas.openxmlformats.org/drawingml/2006/table">
            <a:tbl>
              <a:tblPr>
                <a:noFill/>
                <a:tableStyleId>{064ED97D-D5E6-4CEB-B85E-7E34181E1AA6}</a:tableStyleId>
              </a:tblPr>
              <a:tblGrid>
                <a:gridCol w="1663925"/>
                <a:gridCol w="2563425"/>
                <a:gridCol w="2341300"/>
                <a:gridCol w="1170650"/>
              </a:tblGrid>
              <a:tr h="779775">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Product Name</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Product Horizontal Resolution N/S x E/W @ center of FOR</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Product Precision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Times New Roman"/>
                          <a:ea typeface="Times New Roman"/>
                          <a:cs typeface="Times New Roman"/>
                          <a:sym typeface="Times New Roman"/>
                        </a:rPr>
                        <a:t>Frequency</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9925">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Total Column O</a:t>
                      </a:r>
                      <a:r>
                        <a:rPr b="1" baseline="-25000" lang="en-US" sz="1200" u="none" cap="none" strike="noStrike">
                          <a:latin typeface="Calibri"/>
                          <a:ea typeface="Calibri"/>
                          <a:cs typeface="Calibri"/>
                          <a:sym typeface="Calibri"/>
                        </a:rPr>
                        <a:t>3</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 </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3%</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185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Tropospheric Column O</a:t>
                      </a:r>
                      <a:r>
                        <a:rPr b="1" baseline="-25000" lang="en-US" sz="1200" u="none" cap="none" strike="noStrike">
                          <a:latin typeface="Calibri"/>
                          <a:ea typeface="Calibri"/>
                          <a:cs typeface="Calibri"/>
                          <a:sym typeface="Calibri"/>
                        </a:rPr>
                        <a:t>3</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8.0 x 4.75 km</a:t>
                      </a:r>
                      <a:r>
                        <a:rPr b="1" baseline="30000" lang="en-US" sz="1200" u="none" cap="none" strike="noStrike">
                          <a:latin typeface="Calibri"/>
                          <a:ea typeface="Calibri"/>
                          <a:cs typeface="Calibri"/>
                          <a:sym typeface="Calibri"/>
                        </a:rPr>
                        <a:t>2 </a:t>
                      </a:r>
                      <a:r>
                        <a:rPr b="1" lang="en-US" sz="1200" u="none" cap="none" strike="noStrike">
                          <a:latin typeface="Times New Roman"/>
                          <a:ea typeface="Times New Roman"/>
                          <a:cs typeface="Times New Roman"/>
                          <a:sym typeface="Times New Roman"/>
                        </a:rPr>
                        <a:t>(</a:t>
                      </a:r>
                      <a:r>
                        <a:rPr b="1" lang="en-US" sz="1200" u="none" cap="none" strike="noStrike">
                          <a:latin typeface="Calibri"/>
                          <a:ea typeface="Calibri"/>
                          <a:cs typeface="Calibri"/>
                          <a:sym typeface="Calibri"/>
                        </a:rPr>
                        <a:t>4 N/S across-track pixels coadded)</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ppbv</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185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0-2 km O</a:t>
                      </a:r>
                      <a:r>
                        <a:rPr b="1" baseline="-25000" lang="en-US" sz="1200" u="none" cap="none" strike="noStrike">
                          <a:latin typeface="Calibri"/>
                          <a:ea typeface="Calibri"/>
                          <a:cs typeface="Calibri"/>
                          <a:sym typeface="Calibri"/>
                        </a:rPr>
                        <a:t>3</a:t>
                      </a:r>
                      <a:r>
                        <a:rPr b="1" lang="en-US" sz="1200" u="none" cap="none" strike="noStrike">
                          <a:latin typeface="Calibri"/>
                          <a:ea typeface="Calibri"/>
                          <a:cs typeface="Calibri"/>
                          <a:sym typeface="Calibri"/>
                        </a:rPr>
                        <a:t> selected scenes</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8.0 x 4.75 km</a:t>
                      </a:r>
                      <a:r>
                        <a:rPr b="1" baseline="30000" lang="en-US" sz="1200" u="none" cap="none" strike="noStrike">
                          <a:latin typeface="Calibri"/>
                          <a:ea typeface="Calibri"/>
                          <a:cs typeface="Calibri"/>
                          <a:sym typeface="Calibri"/>
                        </a:rPr>
                        <a:t>2 </a:t>
                      </a:r>
                      <a:r>
                        <a:rPr b="1" lang="en-US" sz="1200" u="none" cap="none" strike="noStrike">
                          <a:latin typeface="Times New Roman"/>
                          <a:ea typeface="Times New Roman"/>
                          <a:cs typeface="Times New Roman"/>
                          <a:sym typeface="Times New Roman"/>
                        </a:rPr>
                        <a:t>(</a:t>
                      </a:r>
                      <a:r>
                        <a:rPr b="1" lang="en-US" sz="1200" u="none" cap="none" strike="noStrike">
                          <a:latin typeface="Calibri"/>
                          <a:ea typeface="Calibri"/>
                          <a:cs typeface="Calibri"/>
                          <a:sym typeface="Calibri"/>
                        </a:rPr>
                        <a:t>4 N/S across-track pixels coadded)</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ppbv</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 hours</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985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Total Column NO</a:t>
                      </a:r>
                      <a:r>
                        <a:rPr b="1" baseline="-25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 10</a:t>
                      </a:r>
                      <a:r>
                        <a:rPr b="1" baseline="30000" lang="en-US" sz="1200" u="none" cap="none" strike="noStrike">
                          <a:latin typeface="Calibri"/>
                          <a:ea typeface="Calibri"/>
                          <a:cs typeface="Calibri"/>
                          <a:sym typeface="Calibri"/>
                        </a:rPr>
                        <a:t>15</a:t>
                      </a:r>
                      <a:r>
                        <a:rPr b="1" lang="en-US" sz="1200" u="none" cap="none" strike="noStrike">
                          <a:latin typeface="Calibri"/>
                          <a:ea typeface="Calibri"/>
                          <a:cs typeface="Calibri"/>
                          <a:sym typeface="Calibri"/>
                        </a:rPr>
                        <a:t> molecules cm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985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Tropospheric Column NO</a:t>
                      </a:r>
                      <a:r>
                        <a:rPr b="1" baseline="-25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 10</a:t>
                      </a:r>
                      <a:r>
                        <a:rPr b="1" baseline="30000" lang="en-US" sz="1200" u="none" cap="none" strike="noStrike">
                          <a:latin typeface="Calibri"/>
                          <a:ea typeface="Calibri"/>
                          <a:cs typeface="Calibri"/>
                          <a:sym typeface="Calibri"/>
                        </a:rPr>
                        <a:t>15</a:t>
                      </a:r>
                      <a:r>
                        <a:rPr b="1" lang="en-US" sz="1200" u="none" cap="none" strike="noStrike">
                          <a:latin typeface="Calibri"/>
                          <a:ea typeface="Calibri"/>
                          <a:cs typeface="Calibri"/>
                          <a:sym typeface="Calibri"/>
                        </a:rPr>
                        <a:t> molecules cm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 hour</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9850">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Tropospheric column CH</a:t>
                      </a:r>
                      <a:r>
                        <a:rPr b="1" baseline="-25000" lang="en-US" sz="1200" u="none" cap="none" strike="noStrike">
                          <a:latin typeface="Calibri"/>
                          <a:ea typeface="Calibri"/>
                          <a:cs typeface="Calibri"/>
                          <a:sym typeface="Calibri"/>
                        </a:rPr>
                        <a:t>2</a:t>
                      </a:r>
                      <a:r>
                        <a:rPr b="1" lang="en-US" sz="1200" u="none" cap="none" strike="noStrike">
                          <a:latin typeface="Calibri"/>
                          <a:ea typeface="Calibri"/>
                          <a:cs typeface="Calibri"/>
                          <a:sym typeface="Calibri"/>
                        </a:rPr>
                        <a:t>O</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2.0 x 4.75 km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1.0 × 10</a:t>
                      </a:r>
                      <a:r>
                        <a:rPr b="1" baseline="30000" lang="en-US" sz="1200" u="none" cap="none" strike="noStrike">
                          <a:latin typeface="Calibri"/>
                          <a:ea typeface="Calibri"/>
                          <a:cs typeface="Calibri"/>
                          <a:sym typeface="Calibri"/>
                        </a:rPr>
                        <a:t>16</a:t>
                      </a:r>
                      <a:r>
                        <a:rPr b="1" lang="en-US" sz="1200" u="none" cap="none" strike="noStrike">
                          <a:latin typeface="Calibri"/>
                          <a:ea typeface="Calibri"/>
                          <a:cs typeface="Calibri"/>
                          <a:sym typeface="Calibri"/>
                        </a:rPr>
                        <a:t> molecules cm</a:t>
                      </a:r>
                      <a:r>
                        <a:rPr b="1" baseline="30000" lang="en-US" sz="1200" u="none" cap="none" strike="noStrike">
                          <a:latin typeface="Calibri"/>
                          <a:ea typeface="Calibri"/>
                          <a:cs typeface="Calibri"/>
                          <a:sym typeface="Calibri"/>
                        </a:rPr>
                        <a:t>-2</a:t>
                      </a:r>
                      <a:endParaRPr b="1" sz="1200" u="none" cap="none" strike="noStrike">
                        <a:latin typeface="Times New Roman"/>
                        <a:ea typeface="Times New Roman"/>
                        <a:cs typeface="Times New Roman"/>
                        <a:sym typeface="Times New Roman"/>
                      </a:endParaRPr>
                    </a:p>
                    <a:p>
                      <a:pPr indent="0" lvl="0" marL="0" marR="0" rtl="0" algn="just">
                        <a:spcBef>
                          <a:spcPts val="0"/>
                        </a:spcBef>
                        <a:spcAft>
                          <a:spcPts val="0"/>
                        </a:spcAft>
                        <a:buNone/>
                      </a:pPr>
                      <a:r>
                        <a:rPr b="1" lang="en-US" sz="1200" u="none" cap="none" strike="noStrike">
                          <a:latin typeface="Calibri"/>
                          <a:ea typeface="Calibri"/>
                          <a:cs typeface="Calibri"/>
                          <a:sym typeface="Calibri"/>
                        </a:rPr>
                        <a:t> </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lang="en-US" sz="1200" u="none" cap="none" strike="noStrike">
                          <a:latin typeface="Calibri"/>
                          <a:ea typeface="Calibri"/>
                          <a:cs typeface="Calibri"/>
                          <a:sym typeface="Calibri"/>
                        </a:rPr>
                        <a:t>3 hours</a:t>
                      </a:r>
                      <a:endParaRPr b="1" sz="1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14" name="Google Shape;314;p4"/>
          <p:cNvSpPr/>
          <p:nvPr/>
        </p:nvSpPr>
        <p:spPr>
          <a:xfrm>
            <a:off x="1967949" y="5581566"/>
            <a:ext cx="8937944" cy="46166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0" i="1" lang="en-US" sz="1200" u="none" cap="none" strike="noStrike">
                <a:solidFill>
                  <a:srgbClr val="000000"/>
                </a:solidFill>
                <a:latin typeface="Calibri"/>
                <a:ea typeface="Calibri"/>
                <a:cs typeface="Calibri"/>
                <a:sym typeface="Calibri"/>
              </a:rPr>
              <a:t>Note that the spatial resolution for the precision requirement is with 4 native pixels coadded, not the actual product resolution listed below.</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15" name="Google Shape;315;p4"/>
          <p:cNvSpPr txBox="1"/>
          <p:nvPr/>
        </p:nvSpPr>
        <p:spPr>
          <a:xfrm>
            <a:off x="2876929" y="783992"/>
            <a:ext cx="62006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TEMPO mission Level 2 data product (variable) requirements</a:t>
            </a:r>
            <a:endParaRPr b="1" i="0" sz="1800" u="none" cap="none" strike="noStrike">
              <a:solidFill>
                <a:srgbClr val="000000"/>
              </a:solidFill>
              <a:latin typeface="Arial"/>
              <a:ea typeface="Arial"/>
              <a:cs typeface="Arial"/>
              <a:sym typeface="Arial"/>
            </a:endParaRPr>
          </a:p>
        </p:txBody>
      </p:sp>
      <p:pic>
        <p:nvPicPr>
          <p:cNvPr descr="Symbols of NASA | NASA" id="316" name="Google Shape;316;p4"/>
          <p:cNvPicPr preferRelativeResize="0"/>
          <p:nvPr/>
        </p:nvPicPr>
        <p:blipFill rotWithShape="1">
          <a:blip r:embed="rId4">
            <a:alphaModFix/>
          </a:blip>
          <a:srcRect b="6861" l="21198" r="21276" t="4979"/>
          <a:stretch/>
        </p:blipFill>
        <p:spPr>
          <a:xfrm>
            <a:off x="11155168" y="0"/>
            <a:ext cx="1132630" cy="867915"/>
          </a:xfrm>
          <a:prstGeom prst="rect">
            <a:avLst/>
          </a:prstGeom>
          <a:noFill/>
          <a:ln>
            <a:noFill/>
          </a:ln>
        </p:spPr>
      </p:pic>
      <p:pic>
        <p:nvPicPr>
          <p:cNvPr id="317" name="Google Shape;317;p4"/>
          <p:cNvPicPr preferRelativeResize="0"/>
          <p:nvPr/>
        </p:nvPicPr>
        <p:blipFill rotWithShape="1">
          <a:blip r:embed="rId5">
            <a:alphaModFix/>
          </a:blip>
          <a:srcRect b="0" l="0" r="69956" t="0"/>
          <a:stretch/>
        </p:blipFill>
        <p:spPr>
          <a:xfrm>
            <a:off x="10494691" y="-52618"/>
            <a:ext cx="822402" cy="877900"/>
          </a:xfrm>
          <a:prstGeom prst="rect">
            <a:avLst/>
          </a:prstGeom>
          <a:noFill/>
          <a:ln>
            <a:noFill/>
          </a:ln>
        </p:spPr>
      </p:pic>
      <p:pic>
        <p:nvPicPr>
          <p:cNvPr id="318" name="Google Shape;318;p4"/>
          <p:cNvPicPr preferRelativeResize="0"/>
          <p:nvPr/>
        </p:nvPicPr>
        <p:blipFill rotWithShape="1">
          <a:blip r:embed="rId6">
            <a:alphaModFix/>
          </a:blip>
          <a:srcRect b="0" l="0" r="0" t="0"/>
          <a:stretch/>
        </p:blipFill>
        <p:spPr>
          <a:xfrm>
            <a:off x="10899115" y="825282"/>
            <a:ext cx="742858" cy="6969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
          <p:cNvSpPr txBox="1"/>
          <p:nvPr>
            <p:ph idx="4294967295" type="title"/>
          </p:nvPr>
        </p:nvSpPr>
        <p:spPr>
          <a:xfrm>
            <a:off x="0" y="9525"/>
            <a:ext cx="11306175" cy="695325"/>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sz="2000"/>
              <a:t>What are the fundamental validation metrics/needs and plans?</a:t>
            </a:r>
            <a:endParaRPr/>
          </a:p>
        </p:txBody>
      </p:sp>
      <p:sp>
        <p:nvSpPr>
          <p:cNvPr id="324" name="Google Shape;324;p5"/>
          <p:cNvSpPr txBox="1"/>
          <p:nvPr/>
        </p:nvSpPr>
        <p:spPr>
          <a:xfrm>
            <a:off x="438356" y="1271773"/>
            <a:ext cx="10429462" cy="501675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Validation maturity of TEMPO Level 2 products is described by three levels: Beta, Provisional, and Full validation.</a:t>
            </a:r>
            <a:endParaRPr/>
          </a:p>
          <a:p>
            <a:pPr indent="0" lvl="0" marL="0" marR="0" rtl="0" algn="just">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Beta:</a:t>
            </a:r>
            <a:r>
              <a:rPr b="0" i="0" lang="en-US" sz="2000" u="none" cap="none" strike="noStrike">
                <a:solidFill>
                  <a:srgbClr val="000000"/>
                </a:solidFill>
                <a:latin typeface="Calibri"/>
                <a:ea typeface="Calibri"/>
                <a:cs typeface="Calibri"/>
                <a:sym typeface="Calibri"/>
              </a:rPr>
              <a:t> the product is minimally validated but may still contain significant errors; based on product quick looks using the initial calibration parameters. Publication of research based on Beta maturity products is not recommended and highly discouraged. </a:t>
            </a:r>
            <a:endParaRPr b="0" i="0" sz="20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Provisional:</a:t>
            </a:r>
            <a:r>
              <a:rPr b="0" i="0" lang="en-US" sz="2000" u="none" cap="none" strike="noStrike">
                <a:solidFill>
                  <a:srgbClr val="000000"/>
                </a:solidFill>
                <a:latin typeface="Calibri"/>
                <a:ea typeface="Calibri"/>
                <a:cs typeface="Calibri"/>
                <a:sym typeface="Calibri"/>
              </a:rPr>
              <a:t> product performance has been demonstrated through a large, but still (seasonally or otherwise) limited number of independent measurements. The analysis is sufficient for limited qualitative determinations of product fitness-for-purpose, and the product is potentially ready for testing by operational users and may be suitable for scientific publication.</a:t>
            </a:r>
            <a:endParaRPr b="0" i="0" sz="20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Full:</a:t>
            </a:r>
            <a:r>
              <a:rPr b="0" i="0" lang="en-US" sz="2000" u="none" cap="none" strike="noStrike">
                <a:solidFill>
                  <a:srgbClr val="000000"/>
                </a:solidFill>
                <a:latin typeface="Calibri"/>
                <a:ea typeface="Calibri"/>
                <a:cs typeface="Calibri"/>
                <a:sym typeface="Calibri"/>
              </a:rPr>
              <a:t> product performance has been demonstrated over a large and wide range of representative conditions, with comprehensive documentation of product performance, including known anomalies and their remediation strategies. Products are ready for systematic use and covering the full range of scientific and application use and publication.</a:t>
            </a:r>
            <a:endParaRPr b="0" i="0" sz="2000" u="none" cap="none" strike="noStrike">
              <a:solidFill>
                <a:srgbClr val="000000"/>
              </a:solidFill>
              <a:latin typeface="Times New Roman"/>
              <a:ea typeface="Times New Roman"/>
              <a:cs typeface="Times New Roman"/>
              <a:sym typeface="Times New Roman"/>
            </a:endParaRPr>
          </a:p>
        </p:txBody>
      </p:sp>
      <p:pic>
        <p:nvPicPr>
          <p:cNvPr descr="A picture containing text, clipart&#10;&#10;Description automatically generated" id="325" name="Google Shape;325;p5"/>
          <p:cNvPicPr preferRelativeResize="0"/>
          <p:nvPr/>
        </p:nvPicPr>
        <p:blipFill rotWithShape="1">
          <a:blip r:embed="rId3">
            <a:alphaModFix/>
          </a:blip>
          <a:srcRect b="0" l="0" r="0" t="0"/>
          <a:stretch/>
        </p:blipFill>
        <p:spPr>
          <a:xfrm>
            <a:off x="145251" y="118067"/>
            <a:ext cx="833624" cy="795149"/>
          </a:xfrm>
          <a:prstGeom prst="rect">
            <a:avLst/>
          </a:prstGeom>
          <a:noFill/>
          <a:ln>
            <a:noFill/>
          </a:ln>
        </p:spPr>
      </p:pic>
      <p:pic>
        <p:nvPicPr>
          <p:cNvPr descr="Symbols of NASA | NASA" id="326" name="Google Shape;326;p5"/>
          <p:cNvPicPr preferRelativeResize="0"/>
          <p:nvPr/>
        </p:nvPicPr>
        <p:blipFill rotWithShape="1">
          <a:blip r:embed="rId4">
            <a:alphaModFix/>
          </a:blip>
          <a:srcRect b="6861" l="21198" r="21276" t="4979"/>
          <a:stretch/>
        </p:blipFill>
        <p:spPr>
          <a:xfrm>
            <a:off x="11155168" y="0"/>
            <a:ext cx="1132630" cy="867915"/>
          </a:xfrm>
          <a:prstGeom prst="rect">
            <a:avLst/>
          </a:prstGeom>
          <a:noFill/>
          <a:ln>
            <a:noFill/>
          </a:ln>
        </p:spPr>
      </p:pic>
      <p:pic>
        <p:nvPicPr>
          <p:cNvPr id="327" name="Google Shape;327;p5"/>
          <p:cNvPicPr preferRelativeResize="0"/>
          <p:nvPr/>
        </p:nvPicPr>
        <p:blipFill rotWithShape="1">
          <a:blip r:embed="rId5">
            <a:alphaModFix/>
          </a:blip>
          <a:srcRect b="0" l="0" r="69956" t="0"/>
          <a:stretch/>
        </p:blipFill>
        <p:spPr>
          <a:xfrm>
            <a:off x="10494691" y="-52618"/>
            <a:ext cx="822402" cy="877900"/>
          </a:xfrm>
          <a:prstGeom prst="rect">
            <a:avLst/>
          </a:prstGeom>
          <a:noFill/>
          <a:ln>
            <a:noFill/>
          </a:ln>
        </p:spPr>
      </p:pic>
      <p:pic>
        <p:nvPicPr>
          <p:cNvPr id="328" name="Google Shape;328;p5"/>
          <p:cNvPicPr preferRelativeResize="0"/>
          <p:nvPr/>
        </p:nvPicPr>
        <p:blipFill rotWithShape="1">
          <a:blip r:embed="rId6">
            <a:alphaModFix/>
          </a:blip>
          <a:srcRect b="0" l="0" r="0" t="0"/>
          <a:stretch/>
        </p:blipFill>
        <p:spPr>
          <a:xfrm>
            <a:off x="10899115" y="825282"/>
            <a:ext cx="742858" cy="6969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6"/>
          <p:cNvSpPr txBox="1"/>
          <p:nvPr>
            <p:ph idx="4294967295" type="title"/>
          </p:nvPr>
        </p:nvSpPr>
        <p:spPr>
          <a:xfrm>
            <a:off x="0" y="9525"/>
            <a:ext cx="11306175" cy="695325"/>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sz="2000"/>
              <a:t>Product Specific Performance Indicators (PSPIs)</a:t>
            </a:r>
            <a:endParaRPr/>
          </a:p>
        </p:txBody>
      </p:sp>
      <p:graphicFrame>
        <p:nvGraphicFramePr>
          <p:cNvPr id="334" name="Google Shape;334;p6"/>
          <p:cNvGraphicFramePr/>
          <p:nvPr/>
        </p:nvGraphicFramePr>
        <p:xfrm>
          <a:off x="524539" y="951739"/>
          <a:ext cx="3000000" cy="3000000"/>
        </p:xfrm>
        <a:graphic>
          <a:graphicData uri="http://schemas.openxmlformats.org/drawingml/2006/table">
            <a:tbl>
              <a:tblPr bandRow="1" firstRow="1">
                <a:noFill/>
                <a:tableStyleId>{3EE5BDC0-0DCA-4DFE-AF5B-47214A943688}</a:tableStyleId>
              </a:tblPr>
              <a:tblGrid>
                <a:gridCol w="3714300"/>
                <a:gridCol w="3714300"/>
                <a:gridCol w="3714300"/>
              </a:tblGrid>
              <a:tr h="626175">
                <a:tc gridSpan="3">
                  <a:txBody>
                    <a:bodyPr/>
                    <a:lstStyle/>
                    <a:p>
                      <a:pPr indent="0" lvl="0" marL="0" marR="0" rtl="0" algn="ctr">
                        <a:spcBef>
                          <a:spcPts val="0"/>
                        </a:spcBef>
                        <a:spcAft>
                          <a:spcPts val="0"/>
                        </a:spcAft>
                        <a:buNone/>
                      </a:pPr>
                      <a:r>
                        <a:rPr lang="en-US" sz="1800" u="none" cap="none" strike="noStrike"/>
                        <a:t>L2 Geophysical Data</a:t>
                      </a:r>
                      <a:endParaRPr/>
                    </a:p>
                    <a:p>
                      <a:pPr indent="0" lvl="0" marL="0" marR="0" rtl="0" algn="ctr">
                        <a:spcBef>
                          <a:spcPts val="0"/>
                        </a:spcBef>
                        <a:spcAft>
                          <a:spcPts val="0"/>
                        </a:spcAft>
                        <a:buNone/>
                      </a:pPr>
                      <a:r>
                        <a:rPr lang="en-US" sz="1800" u="none" cap="none" strike="noStrike"/>
                        <a:t>Beta Maturity Level -Product Specific Performance Indicators </a:t>
                      </a:r>
                      <a:endParaRPr sz="1800" u="none" cap="none" strike="noStrike"/>
                    </a:p>
                  </a:txBody>
                  <a:tcPr marT="45725" marB="45725" marR="91450" marL="91450"/>
                </a:tc>
                <a:tc hMerge="1"/>
                <a:tc hMerge="1"/>
              </a:tr>
              <a:tr h="433350">
                <a:tc>
                  <a:txBody>
                    <a:bodyPr/>
                    <a:lstStyle/>
                    <a:p>
                      <a:pPr indent="0" lvl="0" marL="0" marR="0" rtl="0" algn="ctr">
                        <a:spcBef>
                          <a:spcPts val="0"/>
                        </a:spcBef>
                        <a:spcAft>
                          <a:spcPts val="0"/>
                        </a:spcAft>
                        <a:buNone/>
                      </a:pPr>
                      <a:r>
                        <a:rPr lang="en-US" sz="1800" u="none" cap="none" strike="noStrike"/>
                        <a:t>NO</a:t>
                      </a:r>
                      <a:r>
                        <a:rPr baseline="-25000" lang="en-US" sz="1800" u="none" cap="none" strike="noStrike"/>
                        <a:t>2</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CH</a:t>
                      </a:r>
                      <a:r>
                        <a:rPr baseline="-25000" lang="en-US" sz="1800" u="none" cap="none" strike="noStrike"/>
                        <a:t>2</a:t>
                      </a:r>
                      <a:r>
                        <a:rPr lang="en-US" sz="1800" u="none" cap="none" strike="noStrike"/>
                        <a:t>O</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O</a:t>
                      </a:r>
                      <a:r>
                        <a:rPr baseline="-25000" lang="en-US" sz="1800" u="none" cap="none" strike="noStrike"/>
                        <a:t>3</a:t>
                      </a:r>
                      <a:endParaRPr/>
                    </a:p>
                  </a:txBody>
                  <a:tcPr marT="45725" marB="45725" marR="91450" marL="91450" anchor="ctr"/>
                </a:tc>
              </a:tr>
              <a:tr h="4449175">
                <a:tc>
                  <a:txBody>
                    <a:bodyPr/>
                    <a:lstStyle/>
                    <a:p>
                      <a:pPr indent="0" lvl="0" marL="0" marR="0" rtl="0" algn="l">
                        <a:spcBef>
                          <a:spcPts val="0"/>
                        </a:spcBef>
                        <a:spcAft>
                          <a:spcPts val="0"/>
                        </a:spcAft>
                        <a:buNone/>
                      </a:pPr>
                      <a:r>
                        <a:rPr b="1" lang="en-US" sz="1400" u="none" cap="none" strike="noStrike"/>
                        <a:t>NO</a:t>
                      </a:r>
                      <a:r>
                        <a:rPr b="1" baseline="-25000" lang="en-US" sz="1400" u="none" cap="none" strike="noStrike"/>
                        <a:t>2</a:t>
                      </a:r>
                      <a:r>
                        <a:rPr b="1" lang="en-US" sz="1400" u="none" cap="none" strike="noStrike"/>
                        <a:t>-01</a:t>
                      </a:r>
                      <a:r>
                        <a:rPr lang="en-US" sz="1400" u="none" cap="none" strike="noStrike"/>
                        <a:t>: Distinguish high NO</a:t>
                      </a:r>
                      <a:r>
                        <a:rPr baseline="-25000" lang="en-US" sz="1400" u="none" cap="none" strike="noStrike"/>
                        <a:t>2 </a:t>
                      </a:r>
                      <a:r>
                        <a:rPr lang="en-US" sz="1400" u="none" cap="none" strike="noStrike"/>
                        <a:t>urban areas from nearby rural areas for three select urban-rural scene combinations.</a:t>
                      </a:r>
                      <a:endParaRPr/>
                    </a:p>
                    <a:p>
                      <a:pPr indent="0" lvl="0" marL="0" marR="0" rtl="0" algn="l">
                        <a:spcBef>
                          <a:spcPts val="0"/>
                        </a:spcBef>
                        <a:spcAft>
                          <a:spcPts val="0"/>
                        </a:spcAft>
                        <a:buNone/>
                      </a:pPr>
                      <a:r>
                        <a:rPr b="1" lang="en-US" sz="1400"/>
                        <a:t>NO</a:t>
                      </a:r>
                      <a:r>
                        <a:rPr b="1" baseline="-25000" lang="en-US" sz="1400"/>
                        <a:t>2</a:t>
                      </a:r>
                      <a:r>
                        <a:rPr b="1" lang="en-US" sz="1400"/>
                        <a:t>-02</a:t>
                      </a:r>
                      <a:r>
                        <a:rPr lang="en-US" sz="1400"/>
                        <a:t>: Assess bias and precision for at least one month of retrievals in comparison to independent correlative measurements to convey an initial characterization to the user community.  The assessment should evaluate TEMPO’s capability to observe diurnal variations. </a:t>
                      </a:r>
                      <a:endParaRPr/>
                    </a:p>
                    <a:p>
                      <a:pPr indent="0" lvl="0" marL="0" marR="0" rtl="0" algn="l">
                        <a:spcBef>
                          <a:spcPts val="0"/>
                        </a:spcBef>
                        <a:spcAft>
                          <a:spcPts val="0"/>
                        </a:spcAft>
                        <a:buNone/>
                      </a:pPr>
                      <a:r>
                        <a:rPr b="1" lang="en-US" sz="1400"/>
                        <a:t>NO</a:t>
                      </a:r>
                      <a:r>
                        <a:rPr b="1" baseline="-25000" lang="en-US" sz="1400"/>
                        <a:t>2</a:t>
                      </a:r>
                      <a:r>
                        <a:rPr b="1" lang="en-US" sz="1400"/>
                        <a:t>-03</a:t>
                      </a:r>
                      <a:r>
                        <a:rPr lang="en-US" sz="1400"/>
                        <a:t>: Identify two radiatively homogenous, cloud-clear, low tropospheric NO</a:t>
                      </a:r>
                      <a:r>
                        <a:rPr baseline="-25000" lang="en-US" sz="1400"/>
                        <a:t>2</a:t>
                      </a:r>
                      <a:r>
                        <a:rPr lang="en-US" sz="1400"/>
                        <a:t> background scenes over a dark surface (e.g., water) and over a bright surface (e.g., snow, desert) under different solar zenith angles and compute point-to-point variability (1-σ) as an empirical estimate for fitting uncertainty. Compare and communicate empirical estimates with those derived from the spectral fitting process.</a:t>
                      </a:r>
                      <a:endParaRPr/>
                    </a:p>
                  </a:txBody>
                  <a:tcPr marT="45725" marB="45725" marR="91450" marL="91450"/>
                </a:tc>
                <a:tc>
                  <a:txBody>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CH</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O-01</a:t>
                      </a:r>
                      <a:r>
                        <a:rPr lang="en-US" sz="1400">
                          <a:solidFill>
                            <a:schemeClr val="dk1"/>
                          </a:solidFill>
                          <a:latin typeface="Arial"/>
                          <a:ea typeface="Arial"/>
                          <a:cs typeface="Arial"/>
                          <a:sym typeface="Arial"/>
                        </a:rPr>
                        <a:t>: Distinguish high CH</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O concentrations from background concentrations. Given CH</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O retrieval noise levels, these qualitative evaluations may use spatial or temporal averaging. </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CH</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O-02</a:t>
                      </a:r>
                      <a:r>
                        <a:rPr lang="en-US" sz="1400">
                          <a:solidFill>
                            <a:schemeClr val="dk1"/>
                          </a:solidFill>
                          <a:latin typeface="Arial"/>
                          <a:ea typeface="Arial"/>
                          <a:cs typeface="Arial"/>
                          <a:sym typeface="Arial"/>
                        </a:rPr>
                        <a:t>: Assess bias for at least one month of retrievals, including the diurnal cycle,  of comparison to independent correlative measurements to convey an initial characterization to the user community.  The assessment should evaluate TEMPO’s capability to observe diurnal variations.</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CH</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O -03</a:t>
                      </a:r>
                      <a:r>
                        <a:rPr lang="en-US" sz="1400">
                          <a:solidFill>
                            <a:schemeClr val="dk1"/>
                          </a:solidFill>
                          <a:latin typeface="Arial"/>
                          <a:ea typeface="Arial"/>
                          <a:cs typeface="Arial"/>
                          <a:sym typeface="Arial"/>
                        </a:rPr>
                        <a:t>: Identify two radiatively homogenous, cloud-clear, low CH</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O  scenes over a dark (e.g., water) and over a bright surface (e.g., snow, desert) under different solar zenith angles and compute point-to-point variability (1-σ) as an empirical estimate for fitting uncertainty. Compare and communicate empirical estimates with those derived from the spectral fitting process.  </a:t>
                      </a:r>
                      <a:endParaRPr/>
                    </a:p>
                  </a:txBody>
                  <a:tcPr marT="45725" marB="45725" marR="91450" marL="91450"/>
                </a:tc>
                <a:tc>
                  <a:txBody>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O</a:t>
                      </a:r>
                      <a:r>
                        <a:rPr b="1" baseline="-25000" lang="en-US" sz="1400">
                          <a:solidFill>
                            <a:schemeClr val="dk1"/>
                          </a:solidFill>
                          <a:latin typeface="Arial"/>
                          <a:ea typeface="Arial"/>
                          <a:cs typeface="Arial"/>
                          <a:sym typeface="Arial"/>
                        </a:rPr>
                        <a:t>3</a:t>
                      </a:r>
                      <a:r>
                        <a:rPr b="1" lang="en-US" sz="1400">
                          <a:solidFill>
                            <a:schemeClr val="dk1"/>
                          </a:solidFill>
                          <a:latin typeface="Arial"/>
                          <a:ea typeface="Arial"/>
                          <a:cs typeface="Arial"/>
                          <a:sym typeface="Arial"/>
                        </a:rPr>
                        <a:t>-01: </a:t>
                      </a:r>
                      <a:r>
                        <a:rPr lang="en-US" sz="1400">
                          <a:solidFill>
                            <a:schemeClr val="dk1"/>
                          </a:solidFill>
                          <a:latin typeface="Arial"/>
                          <a:ea typeface="Arial"/>
                          <a:cs typeface="Arial"/>
                          <a:sym typeface="Arial"/>
                        </a:rPr>
                        <a:t>Distinguish high tropospheric O</a:t>
                      </a:r>
                      <a:r>
                        <a:rPr baseline="-25000" lang="en-US" sz="1400">
                          <a:solidFill>
                            <a:schemeClr val="dk1"/>
                          </a:solidFill>
                          <a:latin typeface="Arial"/>
                          <a:ea typeface="Arial"/>
                          <a:cs typeface="Arial"/>
                          <a:sym typeface="Arial"/>
                        </a:rPr>
                        <a:t>3</a:t>
                      </a:r>
                      <a:r>
                        <a:rPr lang="en-US" sz="1400">
                          <a:solidFill>
                            <a:schemeClr val="dk1"/>
                          </a:solidFill>
                          <a:latin typeface="Arial"/>
                          <a:ea typeface="Arial"/>
                          <a:cs typeface="Arial"/>
                          <a:sym typeface="Arial"/>
                        </a:rPr>
                        <a:t> areas resulting from stratospheric intrusion or pollution transport or pollution from nearby normal or low O</a:t>
                      </a:r>
                      <a:r>
                        <a:rPr baseline="-25000" lang="en-US" sz="1400">
                          <a:solidFill>
                            <a:schemeClr val="dk1"/>
                          </a:solidFill>
                          <a:latin typeface="Arial"/>
                          <a:ea typeface="Arial"/>
                          <a:cs typeface="Arial"/>
                          <a:sym typeface="Arial"/>
                        </a:rPr>
                        <a:t>3</a:t>
                      </a:r>
                      <a:r>
                        <a:rPr lang="en-US" sz="1400">
                          <a:solidFill>
                            <a:schemeClr val="dk1"/>
                          </a:solidFill>
                          <a:latin typeface="Arial"/>
                          <a:ea typeface="Arial"/>
                          <a:cs typeface="Arial"/>
                          <a:sym typeface="Arial"/>
                        </a:rPr>
                        <a:t> areas for three select high-low O3 scene combinations. </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O</a:t>
                      </a:r>
                      <a:r>
                        <a:rPr b="1" baseline="-25000" lang="en-US" sz="1400">
                          <a:solidFill>
                            <a:schemeClr val="dk1"/>
                          </a:solidFill>
                          <a:latin typeface="Arial"/>
                          <a:ea typeface="Arial"/>
                          <a:cs typeface="Arial"/>
                          <a:sym typeface="Arial"/>
                        </a:rPr>
                        <a:t>3</a:t>
                      </a:r>
                      <a:r>
                        <a:rPr b="1" lang="en-US" sz="1400">
                          <a:solidFill>
                            <a:schemeClr val="dk1"/>
                          </a:solidFill>
                          <a:latin typeface="Arial"/>
                          <a:ea typeface="Arial"/>
                          <a:cs typeface="Arial"/>
                          <a:sym typeface="Arial"/>
                        </a:rPr>
                        <a:t>-02</a:t>
                      </a:r>
                      <a:r>
                        <a:rPr lang="en-US" sz="1400">
                          <a:solidFill>
                            <a:schemeClr val="dk1"/>
                          </a:solidFill>
                          <a:latin typeface="Arial"/>
                          <a:ea typeface="Arial"/>
                          <a:cs typeface="Arial"/>
                          <a:sym typeface="Arial"/>
                        </a:rPr>
                        <a:t>: Assess bias and precision for at least one month of retrievals in comparison to independent correlative measurements to convey an initial characterization to the user community.  The assessment should evaluate TEMPO’s capability to observe diurnal variations.</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O</a:t>
                      </a:r>
                      <a:r>
                        <a:rPr b="1" baseline="-25000" lang="en-US" sz="1400">
                          <a:solidFill>
                            <a:schemeClr val="dk1"/>
                          </a:solidFill>
                          <a:latin typeface="Arial"/>
                          <a:ea typeface="Arial"/>
                          <a:cs typeface="Arial"/>
                          <a:sym typeface="Arial"/>
                        </a:rPr>
                        <a:t>3</a:t>
                      </a:r>
                      <a:r>
                        <a:rPr b="1" lang="en-US" sz="1400">
                          <a:solidFill>
                            <a:schemeClr val="dk1"/>
                          </a:solidFill>
                          <a:latin typeface="Arial"/>
                          <a:ea typeface="Arial"/>
                          <a:cs typeface="Arial"/>
                          <a:sym typeface="Arial"/>
                        </a:rPr>
                        <a:t>-03</a:t>
                      </a:r>
                      <a:r>
                        <a:rPr lang="en-US" sz="1400">
                          <a:solidFill>
                            <a:schemeClr val="dk1"/>
                          </a:solidFill>
                          <a:latin typeface="Arial"/>
                          <a:ea typeface="Arial"/>
                          <a:cs typeface="Arial"/>
                          <a:sym typeface="Arial"/>
                        </a:rPr>
                        <a:t>: Identify two homogenous, cloud-clear, normal tropospheric O</a:t>
                      </a:r>
                      <a:r>
                        <a:rPr baseline="-25000" lang="en-US" sz="1400">
                          <a:solidFill>
                            <a:schemeClr val="dk1"/>
                          </a:solidFill>
                          <a:latin typeface="Arial"/>
                          <a:ea typeface="Arial"/>
                          <a:cs typeface="Arial"/>
                          <a:sym typeface="Arial"/>
                        </a:rPr>
                        <a:t>3</a:t>
                      </a:r>
                      <a:r>
                        <a:rPr lang="en-US" sz="1400">
                          <a:solidFill>
                            <a:schemeClr val="dk1"/>
                          </a:solidFill>
                          <a:latin typeface="Arial"/>
                          <a:ea typeface="Arial"/>
                          <a:cs typeface="Arial"/>
                          <a:sym typeface="Arial"/>
                        </a:rPr>
                        <a:t> background scenes over a dark (e.g., water) and over a bright surface (e.g., snow, desert) under different solar zenith angles and compute point-to-point variability (1-σ) as an empirical estimate for retrieval uncertainty. Compare and communicate empirical estimates with those derived from the spectral fitting process.</a:t>
                      </a:r>
                      <a:endParaRPr/>
                    </a:p>
                  </a:txBody>
                  <a:tcPr marT="45725" marB="45725" marR="91450" marL="91450"/>
                </a:tc>
              </a:tr>
            </a:tbl>
          </a:graphicData>
        </a:graphic>
      </p:graphicFrame>
      <p:pic>
        <p:nvPicPr>
          <p:cNvPr descr="A picture containing text, clipart&#10;&#10;Description automatically generated" id="335" name="Google Shape;335;p6"/>
          <p:cNvPicPr preferRelativeResize="0"/>
          <p:nvPr/>
        </p:nvPicPr>
        <p:blipFill rotWithShape="1">
          <a:blip r:embed="rId3">
            <a:alphaModFix/>
          </a:blip>
          <a:srcRect b="0" l="0" r="0" t="0"/>
          <a:stretch/>
        </p:blipFill>
        <p:spPr>
          <a:xfrm>
            <a:off x="145251" y="118067"/>
            <a:ext cx="833624" cy="795149"/>
          </a:xfrm>
          <a:prstGeom prst="rect">
            <a:avLst/>
          </a:prstGeom>
          <a:noFill/>
          <a:ln>
            <a:noFill/>
          </a:ln>
        </p:spPr>
      </p:pic>
      <p:pic>
        <p:nvPicPr>
          <p:cNvPr descr="Symbols of NASA | NASA" id="336" name="Google Shape;336;p6"/>
          <p:cNvPicPr preferRelativeResize="0"/>
          <p:nvPr/>
        </p:nvPicPr>
        <p:blipFill rotWithShape="1">
          <a:blip r:embed="rId4">
            <a:alphaModFix/>
          </a:blip>
          <a:srcRect b="6861" l="21198" r="21276" t="4979"/>
          <a:stretch/>
        </p:blipFill>
        <p:spPr>
          <a:xfrm>
            <a:off x="11155168" y="0"/>
            <a:ext cx="1132630" cy="867915"/>
          </a:xfrm>
          <a:prstGeom prst="rect">
            <a:avLst/>
          </a:prstGeom>
          <a:noFill/>
          <a:ln>
            <a:noFill/>
          </a:ln>
        </p:spPr>
      </p:pic>
      <p:pic>
        <p:nvPicPr>
          <p:cNvPr id="337" name="Google Shape;337;p6"/>
          <p:cNvPicPr preferRelativeResize="0"/>
          <p:nvPr/>
        </p:nvPicPr>
        <p:blipFill rotWithShape="1">
          <a:blip r:embed="rId5">
            <a:alphaModFix/>
          </a:blip>
          <a:srcRect b="0" l="0" r="69956" t="0"/>
          <a:stretch/>
        </p:blipFill>
        <p:spPr>
          <a:xfrm>
            <a:off x="10494691" y="-52618"/>
            <a:ext cx="822402" cy="877900"/>
          </a:xfrm>
          <a:prstGeom prst="rect">
            <a:avLst/>
          </a:prstGeom>
          <a:noFill/>
          <a:ln>
            <a:noFill/>
          </a:ln>
        </p:spPr>
      </p:pic>
      <p:pic>
        <p:nvPicPr>
          <p:cNvPr id="338" name="Google Shape;338;p6"/>
          <p:cNvPicPr preferRelativeResize="0"/>
          <p:nvPr/>
        </p:nvPicPr>
        <p:blipFill rotWithShape="1">
          <a:blip r:embed="rId6">
            <a:alphaModFix/>
          </a:blip>
          <a:srcRect b="0" l="0" r="0" t="0"/>
          <a:stretch/>
        </p:blipFill>
        <p:spPr>
          <a:xfrm>
            <a:off x="10899115" y="825282"/>
            <a:ext cx="742858" cy="6969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7"/>
          <p:cNvSpPr txBox="1"/>
          <p:nvPr>
            <p:ph idx="4294967295" type="title"/>
          </p:nvPr>
        </p:nvSpPr>
        <p:spPr>
          <a:xfrm>
            <a:off x="0" y="9525"/>
            <a:ext cx="11306175" cy="695325"/>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sz="2000"/>
              <a:t>Product Specific Performance Indicators (PSPIs)</a:t>
            </a:r>
            <a:endParaRPr/>
          </a:p>
        </p:txBody>
      </p:sp>
      <p:graphicFrame>
        <p:nvGraphicFramePr>
          <p:cNvPr id="344" name="Google Shape;344;p7"/>
          <p:cNvGraphicFramePr/>
          <p:nvPr/>
        </p:nvGraphicFramePr>
        <p:xfrm>
          <a:off x="524539" y="1003272"/>
          <a:ext cx="3000000" cy="3000000"/>
        </p:xfrm>
        <a:graphic>
          <a:graphicData uri="http://schemas.openxmlformats.org/drawingml/2006/table">
            <a:tbl>
              <a:tblPr bandRow="1" firstRow="1">
                <a:noFill/>
                <a:tableStyleId>{3EE5BDC0-0DCA-4DFE-AF5B-47214A943688}</a:tableStyleId>
              </a:tblPr>
              <a:tblGrid>
                <a:gridCol w="3714300"/>
                <a:gridCol w="3714300"/>
                <a:gridCol w="3714300"/>
              </a:tblGrid>
              <a:tr h="658125">
                <a:tc gridSpan="3">
                  <a:txBody>
                    <a:bodyPr/>
                    <a:lstStyle/>
                    <a:p>
                      <a:pPr indent="0" lvl="0" marL="0" marR="0" rtl="0" algn="ctr">
                        <a:spcBef>
                          <a:spcPts val="0"/>
                        </a:spcBef>
                        <a:spcAft>
                          <a:spcPts val="0"/>
                        </a:spcAft>
                        <a:buNone/>
                      </a:pPr>
                      <a:r>
                        <a:rPr lang="en-US" sz="1800"/>
                        <a:t>L2 Geophysical Data</a:t>
                      </a:r>
                      <a:endParaRPr/>
                    </a:p>
                    <a:p>
                      <a:pPr indent="0" lvl="0" marL="0" marR="0" rtl="0" algn="ctr">
                        <a:spcBef>
                          <a:spcPts val="0"/>
                        </a:spcBef>
                        <a:spcAft>
                          <a:spcPts val="0"/>
                        </a:spcAft>
                        <a:buNone/>
                      </a:pPr>
                      <a:r>
                        <a:rPr lang="en-US" sz="1800"/>
                        <a:t>Provisional Maturity Level -Product Specific Performance Indicators </a:t>
                      </a:r>
                      <a:endParaRPr sz="1800"/>
                    </a:p>
                  </a:txBody>
                  <a:tcPr marT="45725" marB="45725" marR="91450" marL="91450"/>
                </a:tc>
                <a:tc hMerge="1"/>
                <a:tc hMerge="1"/>
              </a:tr>
              <a:tr h="433350">
                <a:tc>
                  <a:txBody>
                    <a:bodyPr/>
                    <a:lstStyle/>
                    <a:p>
                      <a:pPr indent="0" lvl="0" marL="0" marR="0" rtl="0" algn="ctr">
                        <a:spcBef>
                          <a:spcPts val="0"/>
                        </a:spcBef>
                        <a:spcAft>
                          <a:spcPts val="0"/>
                        </a:spcAft>
                        <a:buNone/>
                      </a:pPr>
                      <a:r>
                        <a:rPr lang="en-US" sz="1800"/>
                        <a:t>NO</a:t>
                      </a:r>
                      <a:r>
                        <a:rPr baseline="-25000" lang="en-US" sz="1800"/>
                        <a:t>2</a:t>
                      </a:r>
                      <a:endParaRPr/>
                    </a:p>
                  </a:txBody>
                  <a:tcPr marT="45725" marB="45725" marR="91450" marL="91450" anchor="ctr"/>
                </a:tc>
                <a:tc>
                  <a:txBody>
                    <a:bodyPr/>
                    <a:lstStyle/>
                    <a:p>
                      <a:pPr indent="0" lvl="0" marL="0" marR="0" rtl="0" algn="ctr">
                        <a:spcBef>
                          <a:spcPts val="0"/>
                        </a:spcBef>
                        <a:spcAft>
                          <a:spcPts val="0"/>
                        </a:spcAft>
                        <a:buNone/>
                      </a:pPr>
                      <a:r>
                        <a:rPr lang="en-US" sz="1800"/>
                        <a:t>CH</a:t>
                      </a:r>
                      <a:r>
                        <a:rPr baseline="-25000" lang="en-US" sz="1800"/>
                        <a:t>2</a:t>
                      </a:r>
                      <a:r>
                        <a:rPr lang="en-US" sz="1800"/>
                        <a:t>O</a:t>
                      </a:r>
                      <a:endParaRPr/>
                    </a:p>
                  </a:txBody>
                  <a:tcPr marT="45725" marB="45725" marR="91450" marL="91450" anchor="ctr"/>
                </a:tc>
                <a:tc>
                  <a:txBody>
                    <a:bodyPr/>
                    <a:lstStyle/>
                    <a:p>
                      <a:pPr indent="0" lvl="0" marL="0" marR="0" rtl="0" algn="ctr">
                        <a:spcBef>
                          <a:spcPts val="0"/>
                        </a:spcBef>
                        <a:spcAft>
                          <a:spcPts val="0"/>
                        </a:spcAft>
                        <a:buNone/>
                      </a:pPr>
                      <a:r>
                        <a:rPr lang="en-US" sz="1800"/>
                        <a:t>O</a:t>
                      </a:r>
                      <a:r>
                        <a:rPr baseline="-25000" lang="en-US" sz="1800"/>
                        <a:t>3</a:t>
                      </a:r>
                      <a:endParaRPr/>
                    </a:p>
                  </a:txBody>
                  <a:tcPr marT="45725" marB="45725" marR="91450" marL="91450" anchor="ctr"/>
                </a:tc>
              </a:tr>
              <a:tr h="4347575">
                <a:tc>
                  <a:txBody>
                    <a:bodyPr/>
                    <a:lstStyle/>
                    <a:p>
                      <a:pPr indent="0" lvl="0" marL="0" marR="0" rtl="0" algn="l">
                        <a:spcBef>
                          <a:spcPts val="0"/>
                        </a:spcBef>
                        <a:spcAft>
                          <a:spcPts val="0"/>
                        </a:spcAft>
                        <a:buNone/>
                      </a:pPr>
                      <a:r>
                        <a:rPr b="1" lang="en-US" sz="1400"/>
                        <a:t>NO</a:t>
                      </a:r>
                      <a:r>
                        <a:rPr b="1" baseline="-25000" lang="en-US" sz="1400"/>
                        <a:t>2</a:t>
                      </a:r>
                      <a:r>
                        <a:rPr b="1" lang="en-US" sz="1400"/>
                        <a:t>-04</a:t>
                      </a:r>
                      <a:r>
                        <a:rPr lang="en-US" sz="1400"/>
                        <a:t>: </a:t>
                      </a:r>
                      <a:r>
                        <a:rPr lang="en-US" sz="1400">
                          <a:solidFill>
                            <a:schemeClr val="dk1"/>
                          </a:solidFill>
                          <a:latin typeface="Arial"/>
                          <a:ea typeface="Arial"/>
                          <a:cs typeface="Arial"/>
                          <a:sym typeface="Arial"/>
                        </a:rPr>
                        <a:t>Assess performance metrics (bias/precision/uncertainty) of the tropospheric NO</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 product across the CONUS for 1 month period in two seasons, preferably summer and winter, that includes a range of column densities. </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NO</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-05</a:t>
                      </a:r>
                      <a:r>
                        <a:rPr lang="en-US" sz="1400">
                          <a:solidFill>
                            <a:schemeClr val="dk1"/>
                          </a:solidFill>
                          <a:latin typeface="Arial"/>
                          <a:ea typeface="Arial"/>
                          <a:cs typeface="Arial"/>
                          <a:sym typeface="Arial"/>
                        </a:rPr>
                        <a:t>: Conduct deep-dive analyses for an episode with relatively poor product performance, identify the root cause and recommend algorithm improvements.</a:t>
                      </a:r>
                      <a:endParaRPr/>
                    </a:p>
                    <a:p>
                      <a:pPr indent="0" lvl="0" marL="0" marR="0" rtl="0" algn="l">
                        <a:spcBef>
                          <a:spcPts val="0"/>
                        </a:spcBef>
                        <a:spcAft>
                          <a:spcPts val="0"/>
                        </a:spcAft>
                        <a:buNone/>
                      </a:pPr>
                      <a:r>
                        <a:t/>
                      </a:r>
                      <a:endParaRPr sz="1400"/>
                    </a:p>
                  </a:txBody>
                  <a:tcPr marT="45725" marB="45725" marR="91450" marL="91450"/>
                </a:tc>
                <a:tc>
                  <a:txBody>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CH</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O-04</a:t>
                      </a:r>
                      <a:r>
                        <a:rPr lang="en-US" sz="1400">
                          <a:solidFill>
                            <a:schemeClr val="dk1"/>
                          </a:solidFill>
                          <a:latin typeface="Arial"/>
                          <a:ea typeface="Arial"/>
                          <a:cs typeface="Arial"/>
                          <a:sym typeface="Arial"/>
                        </a:rPr>
                        <a:t>: Assess performance metrics (bias/precision/uncertainty) of CH</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O product across the CONUS for 1 month period in two seasons, preferably winter and summer, including a range of column densities. This assessment must evaluate the capability of TEMPO to observe diurnal variations of CH</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O.</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CH</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O-05: </a:t>
                      </a:r>
                      <a:r>
                        <a:rPr lang="en-US" sz="1400">
                          <a:solidFill>
                            <a:schemeClr val="dk1"/>
                          </a:solidFill>
                          <a:latin typeface="Arial"/>
                          <a:ea typeface="Arial"/>
                          <a:cs typeface="Arial"/>
                          <a:sym typeface="Arial"/>
                        </a:rPr>
                        <a:t>Conduct deep-dive analyses for an episode with relatively poor product performance, identify the root cause of the discrepancy and recommend algorithm improvements.</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O</a:t>
                      </a:r>
                      <a:r>
                        <a:rPr b="1" baseline="-25000" lang="en-US" sz="1400">
                          <a:solidFill>
                            <a:schemeClr val="dk1"/>
                          </a:solidFill>
                          <a:latin typeface="Arial"/>
                          <a:ea typeface="Arial"/>
                          <a:cs typeface="Arial"/>
                          <a:sym typeface="Arial"/>
                        </a:rPr>
                        <a:t>3</a:t>
                      </a:r>
                      <a:r>
                        <a:rPr b="1" lang="en-US" sz="1400">
                          <a:solidFill>
                            <a:schemeClr val="dk1"/>
                          </a:solidFill>
                          <a:latin typeface="Arial"/>
                          <a:ea typeface="Arial"/>
                          <a:cs typeface="Arial"/>
                          <a:sym typeface="Arial"/>
                        </a:rPr>
                        <a:t>-04: </a:t>
                      </a:r>
                      <a:r>
                        <a:rPr lang="en-US" sz="1400">
                          <a:solidFill>
                            <a:schemeClr val="dk1"/>
                          </a:solidFill>
                          <a:latin typeface="Arial"/>
                          <a:ea typeface="Arial"/>
                          <a:cs typeface="Arial"/>
                          <a:sym typeface="Arial"/>
                        </a:rPr>
                        <a:t>Assess performance metrics (bias/precision/uncertainty) of O</a:t>
                      </a:r>
                      <a:r>
                        <a:rPr baseline="-25000" lang="en-US" sz="1400">
                          <a:solidFill>
                            <a:schemeClr val="dk1"/>
                          </a:solidFill>
                          <a:latin typeface="Arial"/>
                          <a:ea typeface="Arial"/>
                          <a:cs typeface="Arial"/>
                          <a:sym typeface="Arial"/>
                        </a:rPr>
                        <a:t>3</a:t>
                      </a:r>
                      <a:r>
                        <a:rPr lang="en-US" sz="1400">
                          <a:solidFill>
                            <a:schemeClr val="dk1"/>
                          </a:solidFill>
                          <a:latin typeface="Arial"/>
                          <a:ea typeface="Arial"/>
                          <a:cs typeface="Arial"/>
                          <a:sym typeface="Arial"/>
                        </a:rPr>
                        <a:t> products across the CONUS for 1 month period in two seasons, preferably winter and summer, that includes a range of column densities.  This assessment must evaluate the capability of TEMPO to observe diurnal variations of O3 products.</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O</a:t>
                      </a:r>
                      <a:r>
                        <a:rPr b="1" baseline="-25000" lang="en-US" sz="1400">
                          <a:solidFill>
                            <a:schemeClr val="dk1"/>
                          </a:solidFill>
                          <a:latin typeface="Arial"/>
                          <a:ea typeface="Arial"/>
                          <a:cs typeface="Arial"/>
                          <a:sym typeface="Arial"/>
                        </a:rPr>
                        <a:t>3</a:t>
                      </a:r>
                      <a:r>
                        <a:rPr b="1" lang="en-US" sz="1400">
                          <a:solidFill>
                            <a:schemeClr val="dk1"/>
                          </a:solidFill>
                          <a:latin typeface="Arial"/>
                          <a:ea typeface="Arial"/>
                          <a:cs typeface="Arial"/>
                          <a:sym typeface="Arial"/>
                        </a:rPr>
                        <a:t>-05: </a:t>
                      </a:r>
                      <a:r>
                        <a:rPr lang="en-US" sz="1400">
                          <a:solidFill>
                            <a:schemeClr val="dk1"/>
                          </a:solidFill>
                          <a:latin typeface="Arial"/>
                          <a:ea typeface="Arial"/>
                          <a:cs typeface="Arial"/>
                          <a:sym typeface="Arial"/>
                        </a:rPr>
                        <a:t>Conduct deep-dive analyses for several episodes with relatively poor product performance, identify the root cause of the discrepancy and recommend algorithm improvements.</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txBody>
                  <a:tcPr marT="45725" marB="45725" marR="91450" marL="91450"/>
                </a:tc>
              </a:tr>
            </a:tbl>
          </a:graphicData>
        </a:graphic>
      </p:graphicFrame>
      <p:pic>
        <p:nvPicPr>
          <p:cNvPr descr="A picture containing text, clipart&#10;&#10;Description automatically generated" id="345" name="Google Shape;345;p7"/>
          <p:cNvPicPr preferRelativeResize="0"/>
          <p:nvPr/>
        </p:nvPicPr>
        <p:blipFill rotWithShape="1">
          <a:blip r:embed="rId3">
            <a:alphaModFix/>
          </a:blip>
          <a:srcRect b="0" l="0" r="0" t="0"/>
          <a:stretch/>
        </p:blipFill>
        <p:spPr>
          <a:xfrm>
            <a:off x="145251" y="118067"/>
            <a:ext cx="833624" cy="795149"/>
          </a:xfrm>
          <a:prstGeom prst="rect">
            <a:avLst/>
          </a:prstGeom>
          <a:noFill/>
          <a:ln>
            <a:noFill/>
          </a:ln>
        </p:spPr>
      </p:pic>
      <p:pic>
        <p:nvPicPr>
          <p:cNvPr descr="Symbols of NASA | NASA" id="346" name="Google Shape;346;p7"/>
          <p:cNvPicPr preferRelativeResize="0"/>
          <p:nvPr/>
        </p:nvPicPr>
        <p:blipFill rotWithShape="1">
          <a:blip r:embed="rId4">
            <a:alphaModFix/>
          </a:blip>
          <a:srcRect b="6861" l="21198" r="21276" t="4979"/>
          <a:stretch/>
        </p:blipFill>
        <p:spPr>
          <a:xfrm>
            <a:off x="11155168" y="0"/>
            <a:ext cx="1132630" cy="867915"/>
          </a:xfrm>
          <a:prstGeom prst="rect">
            <a:avLst/>
          </a:prstGeom>
          <a:noFill/>
          <a:ln>
            <a:noFill/>
          </a:ln>
        </p:spPr>
      </p:pic>
      <p:pic>
        <p:nvPicPr>
          <p:cNvPr id="347" name="Google Shape;347;p7"/>
          <p:cNvPicPr preferRelativeResize="0"/>
          <p:nvPr/>
        </p:nvPicPr>
        <p:blipFill rotWithShape="1">
          <a:blip r:embed="rId5">
            <a:alphaModFix/>
          </a:blip>
          <a:srcRect b="0" l="0" r="69956" t="0"/>
          <a:stretch/>
        </p:blipFill>
        <p:spPr>
          <a:xfrm>
            <a:off x="10494691" y="-52618"/>
            <a:ext cx="822402" cy="877900"/>
          </a:xfrm>
          <a:prstGeom prst="rect">
            <a:avLst/>
          </a:prstGeom>
          <a:noFill/>
          <a:ln>
            <a:noFill/>
          </a:ln>
        </p:spPr>
      </p:pic>
      <p:pic>
        <p:nvPicPr>
          <p:cNvPr id="348" name="Google Shape;348;p7"/>
          <p:cNvPicPr preferRelativeResize="0"/>
          <p:nvPr/>
        </p:nvPicPr>
        <p:blipFill rotWithShape="1">
          <a:blip r:embed="rId6">
            <a:alphaModFix/>
          </a:blip>
          <a:srcRect b="0" l="0" r="0" t="0"/>
          <a:stretch/>
        </p:blipFill>
        <p:spPr>
          <a:xfrm>
            <a:off x="10899115" y="825282"/>
            <a:ext cx="742858" cy="6969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8"/>
          <p:cNvSpPr txBox="1"/>
          <p:nvPr>
            <p:ph idx="4294967295" type="title"/>
          </p:nvPr>
        </p:nvSpPr>
        <p:spPr>
          <a:xfrm>
            <a:off x="0" y="9525"/>
            <a:ext cx="11306175" cy="695325"/>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sz="2000"/>
              <a:t>Product Specific Performance Indicators (PSPIs)</a:t>
            </a:r>
            <a:endParaRPr/>
          </a:p>
        </p:txBody>
      </p:sp>
      <p:graphicFrame>
        <p:nvGraphicFramePr>
          <p:cNvPr id="354" name="Google Shape;354;p8"/>
          <p:cNvGraphicFramePr/>
          <p:nvPr/>
        </p:nvGraphicFramePr>
        <p:xfrm>
          <a:off x="524539" y="974935"/>
          <a:ext cx="3000000" cy="3000000"/>
        </p:xfrm>
        <a:graphic>
          <a:graphicData uri="http://schemas.openxmlformats.org/drawingml/2006/table">
            <a:tbl>
              <a:tblPr bandRow="1" firstRow="1">
                <a:noFill/>
                <a:tableStyleId>{3EE5BDC0-0DCA-4DFE-AF5B-47214A943688}</a:tableStyleId>
              </a:tblPr>
              <a:tblGrid>
                <a:gridCol w="3714300"/>
                <a:gridCol w="3714300"/>
                <a:gridCol w="3714300"/>
              </a:tblGrid>
              <a:tr h="626175">
                <a:tc gridSpan="3">
                  <a:txBody>
                    <a:bodyPr/>
                    <a:lstStyle/>
                    <a:p>
                      <a:pPr indent="0" lvl="0" marL="0" marR="0" rtl="0" algn="ctr">
                        <a:spcBef>
                          <a:spcPts val="0"/>
                        </a:spcBef>
                        <a:spcAft>
                          <a:spcPts val="0"/>
                        </a:spcAft>
                        <a:buNone/>
                      </a:pPr>
                      <a:r>
                        <a:rPr lang="en-US" sz="1800"/>
                        <a:t>L2 Geophysical Data</a:t>
                      </a:r>
                      <a:endParaRPr/>
                    </a:p>
                    <a:p>
                      <a:pPr indent="0" lvl="0" marL="0" marR="0" rtl="0" algn="ctr">
                        <a:spcBef>
                          <a:spcPts val="0"/>
                        </a:spcBef>
                        <a:spcAft>
                          <a:spcPts val="0"/>
                        </a:spcAft>
                        <a:buNone/>
                      </a:pPr>
                      <a:r>
                        <a:rPr lang="en-US" sz="1800"/>
                        <a:t>Full Maturity Level -Product Specific Performance Indicators </a:t>
                      </a:r>
                      <a:endParaRPr sz="1800"/>
                    </a:p>
                  </a:txBody>
                  <a:tcPr marT="45725" marB="45725" marR="91450" marL="91450"/>
                </a:tc>
                <a:tc hMerge="1"/>
                <a:tc hMerge="1"/>
              </a:tr>
              <a:tr h="433350">
                <a:tc>
                  <a:txBody>
                    <a:bodyPr/>
                    <a:lstStyle/>
                    <a:p>
                      <a:pPr indent="0" lvl="0" marL="0" marR="0" rtl="0" algn="ctr">
                        <a:spcBef>
                          <a:spcPts val="0"/>
                        </a:spcBef>
                        <a:spcAft>
                          <a:spcPts val="0"/>
                        </a:spcAft>
                        <a:buNone/>
                      </a:pPr>
                      <a:r>
                        <a:rPr lang="en-US" sz="1800"/>
                        <a:t>NO</a:t>
                      </a:r>
                      <a:r>
                        <a:rPr baseline="-25000" lang="en-US" sz="1800"/>
                        <a:t>2</a:t>
                      </a:r>
                      <a:endParaRPr/>
                    </a:p>
                  </a:txBody>
                  <a:tcPr marT="45725" marB="45725" marR="91450" marL="91450" anchor="ctr"/>
                </a:tc>
                <a:tc>
                  <a:txBody>
                    <a:bodyPr/>
                    <a:lstStyle/>
                    <a:p>
                      <a:pPr indent="0" lvl="0" marL="0" marR="0" rtl="0" algn="ctr">
                        <a:spcBef>
                          <a:spcPts val="0"/>
                        </a:spcBef>
                        <a:spcAft>
                          <a:spcPts val="0"/>
                        </a:spcAft>
                        <a:buNone/>
                      </a:pPr>
                      <a:r>
                        <a:rPr lang="en-US" sz="1800"/>
                        <a:t>CH</a:t>
                      </a:r>
                      <a:r>
                        <a:rPr baseline="-25000" lang="en-US" sz="1800"/>
                        <a:t>2</a:t>
                      </a:r>
                      <a:r>
                        <a:rPr lang="en-US" sz="1800"/>
                        <a:t>O</a:t>
                      </a:r>
                      <a:endParaRPr/>
                    </a:p>
                  </a:txBody>
                  <a:tcPr marT="45725" marB="45725" marR="91450" marL="91450" anchor="ctr"/>
                </a:tc>
                <a:tc>
                  <a:txBody>
                    <a:bodyPr/>
                    <a:lstStyle/>
                    <a:p>
                      <a:pPr indent="0" lvl="0" marL="0" marR="0" rtl="0" algn="ctr">
                        <a:spcBef>
                          <a:spcPts val="0"/>
                        </a:spcBef>
                        <a:spcAft>
                          <a:spcPts val="0"/>
                        </a:spcAft>
                        <a:buNone/>
                      </a:pPr>
                      <a:r>
                        <a:rPr lang="en-US" sz="1800"/>
                        <a:t>O</a:t>
                      </a:r>
                      <a:r>
                        <a:rPr baseline="-25000" lang="en-US" sz="1800"/>
                        <a:t>3</a:t>
                      </a:r>
                      <a:endParaRPr/>
                    </a:p>
                  </a:txBody>
                  <a:tcPr marT="45725" marB="45725" marR="91450" marL="91450" anchor="ctr"/>
                </a:tc>
              </a:tr>
              <a:tr h="4449175">
                <a:tc>
                  <a:txBody>
                    <a:bodyPr/>
                    <a:lstStyle/>
                    <a:p>
                      <a:pPr indent="0" lvl="0" marL="0" marR="0" rtl="0" algn="l">
                        <a:spcBef>
                          <a:spcPts val="0"/>
                        </a:spcBef>
                        <a:spcAft>
                          <a:spcPts val="0"/>
                        </a:spcAft>
                        <a:buNone/>
                      </a:pPr>
                      <a:r>
                        <a:rPr b="1" lang="en-US" sz="1400"/>
                        <a:t>NO</a:t>
                      </a:r>
                      <a:r>
                        <a:rPr b="1" baseline="-25000" lang="en-US" sz="1400"/>
                        <a:t>2</a:t>
                      </a:r>
                      <a:r>
                        <a:rPr b="1" lang="en-US" sz="1400"/>
                        <a:t>-06</a:t>
                      </a:r>
                      <a:r>
                        <a:rPr lang="en-US" sz="1400"/>
                        <a:t>: Assess bias, precision, and uncertainty of the tropospheric NO2 product across the CONUS for a wide range of representative conditions over a period of at least one year.</a:t>
                      </a:r>
                      <a:endParaRPr/>
                    </a:p>
                    <a:p>
                      <a:pPr indent="0" lvl="0" marL="0" marR="0" rtl="0" algn="l">
                        <a:spcBef>
                          <a:spcPts val="0"/>
                        </a:spcBef>
                        <a:spcAft>
                          <a:spcPts val="0"/>
                        </a:spcAft>
                        <a:buNone/>
                      </a:pPr>
                      <a:r>
                        <a:rPr b="1" lang="en-US" sz="1400"/>
                        <a:t>NO</a:t>
                      </a:r>
                      <a:r>
                        <a:rPr b="1" baseline="-25000" lang="en-US" sz="1400"/>
                        <a:t>2</a:t>
                      </a:r>
                      <a:r>
                        <a:rPr b="1" lang="en-US" sz="1400"/>
                        <a:t>-07</a:t>
                      </a:r>
                      <a:r>
                        <a:rPr lang="en-US" sz="1400"/>
                        <a:t>: Assess bias, precision, and uncertainty of the tropospheric NO2 product over areas of interest using data gathered during targeted field campaigns.</a:t>
                      </a:r>
                      <a:endParaRPr/>
                    </a:p>
                    <a:p>
                      <a:pPr indent="0" lvl="0" marL="0" marR="0" rtl="0" algn="l">
                        <a:spcBef>
                          <a:spcPts val="0"/>
                        </a:spcBef>
                        <a:spcAft>
                          <a:spcPts val="0"/>
                        </a:spcAft>
                        <a:buNone/>
                      </a:pPr>
                      <a:r>
                        <a:t/>
                      </a:r>
                      <a:endParaRPr sz="1400"/>
                    </a:p>
                  </a:txBody>
                  <a:tcPr marT="45725" marB="45725" marR="91450" marL="91450"/>
                </a:tc>
                <a:tc>
                  <a:txBody>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CH</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O-06</a:t>
                      </a:r>
                      <a:r>
                        <a:rPr lang="en-US" sz="1400">
                          <a:solidFill>
                            <a:schemeClr val="dk1"/>
                          </a:solidFill>
                          <a:latin typeface="Arial"/>
                          <a:ea typeface="Arial"/>
                          <a:cs typeface="Arial"/>
                          <a:sym typeface="Arial"/>
                        </a:rPr>
                        <a:t>: Assess bias, precision, and uncertainty of the CH</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O product across the CONUS for a wide range of representative conditions over a period of at least one year.</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CH</a:t>
                      </a:r>
                      <a:r>
                        <a:rPr b="1" baseline="-25000" lang="en-US" sz="1400">
                          <a:solidFill>
                            <a:schemeClr val="dk1"/>
                          </a:solidFill>
                          <a:latin typeface="Arial"/>
                          <a:ea typeface="Arial"/>
                          <a:cs typeface="Arial"/>
                          <a:sym typeface="Arial"/>
                        </a:rPr>
                        <a:t>2</a:t>
                      </a:r>
                      <a:r>
                        <a:rPr b="1" lang="en-US" sz="1400">
                          <a:solidFill>
                            <a:schemeClr val="dk1"/>
                          </a:solidFill>
                          <a:latin typeface="Arial"/>
                          <a:ea typeface="Arial"/>
                          <a:cs typeface="Arial"/>
                          <a:sym typeface="Arial"/>
                        </a:rPr>
                        <a:t>O-07</a:t>
                      </a:r>
                      <a:r>
                        <a:rPr lang="en-US" sz="1400">
                          <a:solidFill>
                            <a:schemeClr val="dk1"/>
                          </a:solidFill>
                          <a:latin typeface="Arial"/>
                          <a:ea typeface="Arial"/>
                          <a:cs typeface="Arial"/>
                          <a:sym typeface="Arial"/>
                        </a:rPr>
                        <a:t>: Assess bias, precision, and uncertainty of the CH</a:t>
                      </a:r>
                      <a:r>
                        <a:rPr baseline="-25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O product over areas of interest using data gathered during targeted field campaigns.</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O</a:t>
                      </a:r>
                      <a:r>
                        <a:rPr b="1" baseline="-25000" lang="en-US" sz="1400">
                          <a:solidFill>
                            <a:schemeClr val="dk1"/>
                          </a:solidFill>
                          <a:latin typeface="Arial"/>
                          <a:ea typeface="Arial"/>
                          <a:cs typeface="Arial"/>
                          <a:sym typeface="Arial"/>
                        </a:rPr>
                        <a:t>3</a:t>
                      </a:r>
                      <a:r>
                        <a:rPr b="1" lang="en-US" sz="1400">
                          <a:solidFill>
                            <a:schemeClr val="dk1"/>
                          </a:solidFill>
                          <a:latin typeface="Arial"/>
                          <a:ea typeface="Arial"/>
                          <a:cs typeface="Arial"/>
                          <a:sym typeface="Arial"/>
                        </a:rPr>
                        <a:t>-06</a:t>
                      </a:r>
                      <a:r>
                        <a:rPr b="0" lang="en-US" sz="1400">
                          <a:solidFill>
                            <a:schemeClr val="dk1"/>
                          </a:solidFill>
                          <a:latin typeface="Arial"/>
                          <a:ea typeface="Arial"/>
                          <a:cs typeface="Arial"/>
                          <a:sym typeface="Arial"/>
                        </a:rPr>
                        <a:t>: </a:t>
                      </a:r>
                      <a:r>
                        <a:rPr lang="en-US" sz="1400">
                          <a:solidFill>
                            <a:schemeClr val="dk1"/>
                          </a:solidFill>
                          <a:latin typeface="Arial"/>
                          <a:ea typeface="Arial"/>
                          <a:cs typeface="Arial"/>
                          <a:sym typeface="Arial"/>
                        </a:rPr>
                        <a:t>Assess bias, precision, and uncertainty of the O</a:t>
                      </a:r>
                      <a:r>
                        <a:rPr baseline="-25000" lang="en-US" sz="1400">
                          <a:solidFill>
                            <a:schemeClr val="dk1"/>
                          </a:solidFill>
                          <a:latin typeface="Arial"/>
                          <a:ea typeface="Arial"/>
                          <a:cs typeface="Arial"/>
                          <a:sym typeface="Arial"/>
                        </a:rPr>
                        <a:t>3</a:t>
                      </a:r>
                      <a:r>
                        <a:rPr lang="en-US" sz="1400">
                          <a:solidFill>
                            <a:schemeClr val="dk1"/>
                          </a:solidFill>
                          <a:latin typeface="Arial"/>
                          <a:ea typeface="Arial"/>
                          <a:cs typeface="Arial"/>
                          <a:sym typeface="Arial"/>
                        </a:rPr>
                        <a:t> product across the CONUS for a wide range of representative conditions over a period of at least one year.</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O</a:t>
                      </a:r>
                      <a:r>
                        <a:rPr b="1" baseline="-25000" lang="en-US" sz="1400">
                          <a:solidFill>
                            <a:schemeClr val="dk1"/>
                          </a:solidFill>
                          <a:latin typeface="Arial"/>
                          <a:ea typeface="Arial"/>
                          <a:cs typeface="Arial"/>
                          <a:sym typeface="Arial"/>
                        </a:rPr>
                        <a:t>3</a:t>
                      </a:r>
                      <a:r>
                        <a:rPr b="1" lang="en-US" sz="1400">
                          <a:solidFill>
                            <a:schemeClr val="dk1"/>
                          </a:solidFill>
                          <a:latin typeface="Arial"/>
                          <a:ea typeface="Arial"/>
                          <a:cs typeface="Arial"/>
                          <a:sym typeface="Arial"/>
                        </a:rPr>
                        <a:t>-07: </a:t>
                      </a:r>
                      <a:r>
                        <a:rPr lang="en-US" sz="1400">
                          <a:solidFill>
                            <a:schemeClr val="dk1"/>
                          </a:solidFill>
                          <a:latin typeface="Arial"/>
                          <a:ea typeface="Arial"/>
                          <a:cs typeface="Arial"/>
                          <a:sym typeface="Arial"/>
                        </a:rPr>
                        <a:t>Assess bias, precision, and uncertainty of the tropospheric product over areas of interest using data gathered during targeted field campaigns.</a:t>
                      </a:r>
                      <a:endParaRPr/>
                    </a:p>
                    <a:p>
                      <a:pPr indent="0" lvl="0" marL="0" marR="0" rtl="0" algn="l">
                        <a:spcBef>
                          <a:spcPts val="0"/>
                        </a:spcBef>
                        <a:spcAft>
                          <a:spcPts val="0"/>
                        </a:spcAft>
                        <a:buNone/>
                      </a:pPr>
                      <a:r>
                        <a:t/>
                      </a:r>
                      <a:endParaRPr b="0" sz="1400">
                        <a:solidFill>
                          <a:schemeClr val="dk1"/>
                        </a:solidFill>
                        <a:latin typeface="Arial"/>
                        <a:ea typeface="Arial"/>
                        <a:cs typeface="Arial"/>
                        <a:sym typeface="Arial"/>
                      </a:endParaRPr>
                    </a:p>
                  </a:txBody>
                  <a:tcPr marT="45725" marB="45725" marR="91450" marL="91450"/>
                </a:tc>
              </a:tr>
            </a:tbl>
          </a:graphicData>
        </a:graphic>
      </p:graphicFrame>
      <p:pic>
        <p:nvPicPr>
          <p:cNvPr descr="A picture containing text, clipart&#10;&#10;Description automatically generated" id="355" name="Google Shape;355;p8"/>
          <p:cNvPicPr preferRelativeResize="0"/>
          <p:nvPr/>
        </p:nvPicPr>
        <p:blipFill rotWithShape="1">
          <a:blip r:embed="rId3">
            <a:alphaModFix/>
          </a:blip>
          <a:srcRect b="0" l="0" r="0" t="0"/>
          <a:stretch/>
        </p:blipFill>
        <p:spPr>
          <a:xfrm>
            <a:off x="145251" y="118067"/>
            <a:ext cx="833624" cy="795149"/>
          </a:xfrm>
          <a:prstGeom prst="rect">
            <a:avLst/>
          </a:prstGeom>
          <a:noFill/>
          <a:ln>
            <a:noFill/>
          </a:ln>
        </p:spPr>
      </p:pic>
      <p:pic>
        <p:nvPicPr>
          <p:cNvPr descr="Symbols of NASA | NASA" id="356" name="Google Shape;356;p8"/>
          <p:cNvPicPr preferRelativeResize="0"/>
          <p:nvPr/>
        </p:nvPicPr>
        <p:blipFill rotWithShape="1">
          <a:blip r:embed="rId4">
            <a:alphaModFix/>
          </a:blip>
          <a:srcRect b="6861" l="21198" r="21276" t="4979"/>
          <a:stretch/>
        </p:blipFill>
        <p:spPr>
          <a:xfrm>
            <a:off x="11155168" y="0"/>
            <a:ext cx="1132630" cy="867915"/>
          </a:xfrm>
          <a:prstGeom prst="rect">
            <a:avLst/>
          </a:prstGeom>
          <a:noFill/>
          <a:ln>
            <a:noFill/>
          </a:ln>
        </p:spPr>
      </p:pic>
      <p:pic>
        <p:nvPicPr>
          <p:cNvPr id="357" name="Google Shape;357;p8"/>
          <p:cNvPicPr preferRelativeResize="0"/>
          <p:nvPr/>
        </p:nvPicPr>
        <p:blipFill rotWithShape="1">
          <a:blip r:embed="rId5">
            <a:alphaModFix/>
          </a:blip>
          <a:srcRect b="0" l="0" r="69956" t="0"/>
          <a:stretch/>
        </p:blipFill>
        <p:spPr>
          <a:xfrm>
            <a:off x="10494691" y="-52618"/>
            <a:ext cx="822402" cy="877900"/>
          </a:xfrm>
          <a:prstGeom prst="rect">
            <a:avLst/>
          </a:prstGeom>
          <a:noFill/>
          <a:ln>
            <a:noFill/>
          </a:ln>
        </p:spPr>
      </p:pic>
      <p:pic>
        <p:nvPicPr>
          <p:cNvPr id="358" name="Google Shape;358;p8"/>
          <p:cNvPicPr preferRelativeResize="0"/>
          <p:nvPr/>
        </p:nvPicPr>
        <p:blipFill rotWithShape="1">
          <a:blip r:embed="rId6">
            <a:alphaModFix/>
          </a:blip>
          <a:srcRect b="0" l="0" r="0" t="0"/>
          <a:stretch/>
        </p:blipFill>
        <p:spPr>
          <a:xfrm>
            <a:off x="10899115" y="825282"/>
            <a:ext cx="742858" cy="6969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9"/>
          <p:cNvSpPr txBox="1"/>
          <p:nvPr>
            <p:ph idx="1" type="body"/>
          </p:nvPr>
        </p:nvSpPr>
        <p:spPr>
          <a:xfrm>
            <a:off x="6648227" y="2652275"/>
            <a:ext cx="5454127" cy="127426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solidFill>
                  <a:srgbClr val="000000"/>
                </a:solidFill>
                <a:latin typeface="Calibri"/>
                <a:ea typeface="Calibri"/>
                <a:cs typeface="Calibri"/>
                <a:sym typeface="Calibri"/>
              </a:rPr>
              <a:t>L</a:t>
            </a:r>
            <a:r>
              <a:rPr b="0" i="0" lang="en-US" u="none" strike="noStrike">
                <a:solidFill>
                  <a:srgbClr val="000000"/>
                </a:solidFill>
                <a:latin typeface="Calibri"/>
                <a:ea typeface="Calibri"/>
                <a:cs typeface="Calibri"/>
                <a:sym typeface="Calibri"/>
              </a:rPr>
              <a:t>arge Scale Multi-Agency / Platform Sub-Orbital Activities  </a:t>
            </a:r>
            <a:endParaRPr>
              <a:latin typeface="Calibri"/>
              <a:ea typeface="Calibri"/>
              <a:cs typeface="Calibri"/>
              <a:sym typeface="Calibri"/>
            </a:endParaRPr>
          </a:p>
        </p:txBody>
      </p:sp>
      <p:sp>
        <p:nvSpPr>
          <p:cNvPr id="364" name="Google Shape;364;p9"/>
          <p:cNvSpPr txBox="1"/>
          <p:nvPr>
            <p:ph idx="2" type="body"/>
          </p:nvPr>
        </p:nvSpPr>
        <p:spPr>
          <a:xfrm>
            <a:off x="6936828" y="3926540"/>
            <a:ext cx="4650083" cy="1727409"/>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chemeClr val="dk1"/>
              </a:buClr>
              <a:buSzPct val="100000"/>
              <a:buNone/>
            </a:pPr>
            <a:r>
              <a:rPr lang="en-US"/>
              <a:t>Xiong Liu, Luke Valin, Jim Szykman*</a:t>
            </a:r>
            <a:endParaRPr/>
          </a:p>
          <a:p>
            <a:pPr indent="0" lvl="0" marL="0" rtl="0" algn="ctr">
              <a:lnSpc>
                <a:spcPct val="90000"/>
              </a:lnSpc>
              <a:spcBef>
                <a:spcPts val="1000"/>
              </a:spcBef>
              <a:spcAft>
                <a:spcPts val="0"/>
              </a:spcAft>
              <a:buClr>
                <a:schemeClr val="accent1"/>
              </a:buClr>
              <a:buSzPct val="100000"/>
              <a:buNone/>
            </a:pPr>
            <a:r>
              <a:rPr lang="en-US">
                <a:solidFill>
                  <a:schemeClr val="accent1"/>
                </a:solidFill>
              </a:rPr>
              <a:t>Steve Brown, Laura Judd</a:t>
            </a:r>
            <a:endParaRPr/>
          </a:p>
          <a:p>
            <a:pPr indent="0" lvl="0" marL="0" rtl="0" algn="ctr">
              <a:lnSpc>
                <a:spcPct val="90000"/>
              </a:lnSpc>
              <a:spcBef>
                <a:spcPts val="1000"/>
              </a:spcBef>
              <a:spcAft>
                <a:spcPts val="0"/>
              </a:spcAft>
              <a:buClr>
                <a:schemeClr val="dk1"/>
              </a:buClr>
              <a:buSzPct val="100000"/>
              <a:buNone/>
            </a:pPr>
            <a:r>
              <a:rPr lang="en-US"/>
              <a:t>Ron Cohen, Tom Hanisco, Pawan Gupta Michel Grutter Chris McLinden* </a:t>
            </a:r>
            <a:endParaRPr/>
          </a:p>
        </p:txBody>
      </p:sp>
      <p:sp>
        <p:nvSpPr>
          <p:cNvPr id="365" name="Google Shape;365;p9"/>
          <p:cNvSpPr txBox="1"/>
          <p:nvPr/>
        </p:nvSpPr>
        <p:spPr>
          <a:xfrm>
            <a:off x="7168055" y="5538952"/>
            <a:ext cx="8996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*virtual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2020-05-12T18:08:23Z</dcterms:created>
  <dc:creator>Naeger, Aaron (MSFC-ST11)[UAH]</dc:creator>
</cp:coreProperties>
</file>