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fif" ContentType="image/jpeg"/>
  <Default Extension="jpeg" ContentType="image/jpeg"/>
  <Default Extension="jpg" ContentType="image/jpeg"/>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9" r:id="rId2"/>
    <p:sldMasterId id="2147483678" r:id="rId3"/>
    <p:sldMasterId id="2147483691" r:id="rId4"/>
    <p:sldMasterId id="2147483706" r:id="rId5"/>
  </p:sldMasterIdLst>
  <p:notesMasterIdLst>
    <p:notesMasterId r:id="rId36"/>
  </p:notesMasterIdLst>
  <p:handoutMasterIdLst>
    <p:handoutMasterId r:id="rId37"/>
  </p:handoutMasterIdLst>
  <p:sldIdLst>
    <p:sldId id="517" r:id="rId6"/>
    <p:sldId id="256" r:id="rId7"/>
    <p:sldId id="265" r:id="rId8"/>
    <p:sldId id="259" r:id="rId9"/>
    <p:sldId id="329" r:id="rId10"/>
    <p:sldId id="326" r:id="rId11"/>
    <p:sldId id="257" r:id="rId12"/>
    <p:sldId id="327" r:id="rId13"/>
    <p:sldId id="638" r:id="rId14"/>
    <p:sldId id="637" r:id="rId15"/>
    <p:sldId id="2207" r:id="rId16"/>
    <p:sldId id="1420" r:id="rId17"/>
    <p:sldId id="1417" r:id="rId18"/>
    <p:sldId id="1415" r:id="rId19"/>
    <p:sldId id="2208" r:id="rId20"/>
    <p:sldId id="1353" r:id="rId21"/>
    <p:sldId id="2200" r:id="rId22"/>
    <p:sldId id="2198" r:id="rId23"/>
    <p:sldId id="2199" r:id="rId24"/>
    <p:sldId id="2201" r:id="rId25"/>
    <p:sldId id="2202" r:id="rId26"/>
    <p:sldId id="270" r:id="rId27"/>
    <p:sldId id="2204" r:id="rId28"/>
    <p:sldId id="2205" r:id="rId29"/>
    <p:sldId id="258" r:id="rId30"/>
    <p:sldId id="2206" r:id="rId31"/>
    <p:sldId id="2203" r:id="rId32"/>
    <p:sldId id="1418" r:id="rId33"/>
    <p:sldId id="268" r:id="rId34"/>
    <p:sldId id="269"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useTimings="0">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a:srgbClr val="08B810"/>
    <a:srgbClr val="33CC33"/>
    <a:srgbClr val="66FF33"/>
    <a:srgbClr val="0099FF"/>
    <a:srgbClr val="0000FF"/>
    <a:srgbClr val="000099"/>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011" autoAdjust="0"/>
    <p:restoredTop sz="94660"/>
  </p:normalViewPr>
  <p:slideViewPr>
    <p:cSldViewPr snapToGrid="0">
      <p:cViewPr varScale="1">
        <p:scale>
          <a:sx n="104" d="100"/>
          <a:sy n="104" d="100"/>
        </p:scale>
        <p:origin x="558" y="108"/>
      </p:cViewPr>
      <p:guideLst/>
    </p:cSldViewPr>
  </p:slideViewPr>
  <p:notesTextViewPr>
    <p:cViewPr>
      <p:scale>
        <a:sx n="3" d="2"/>
        <a:sy n="3" d="2"/>
      </p:scale>
      <p:origin x="0" y="0"/>
    </p:cViewPr>
  </p:notesTextViewPr>
  <p:notesViewPr>
    <p:cSldViewPr snapToGrid="0" showGuides="1">
      <p:cViewPr varScale="1">
        <p:scale>
          <a:sx n="85" d="100"/>
          <a:sy n="85" d="100"/>
        </p:scale>
        <p:origin x="2910"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viewProps" Target="viewProps.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3CD5ED1-4E5F-4479-866B-0815A79A1B9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83781D14-DE74-4BF2-85B0-58119D139B0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BB9E480-7A9F-450E-98A6-5B7E67D60226}" type="datetimeFigureOut">
              <a:rPr lang="en-US" smtClean="0"/>
              <a:t>5/2/2023</a:t>
            </a:fld>
            <a:endParaRPr lang="en-US"/>
          </a:p>
        </p:txBody>
      </p:sp>
      <p:sp>
        <p:nvSpPr>
          <p:cNvPr id="4" name="Footer Placeholder 3">
            <a:extLst>
              <a:ext uri="{FF2B5EF4-FFF2-40B4-BE49-F238E27FC236}">
                <a16:creationId xmlns:a16="http://schemas.microsoft.com/office/drawing/2014/main" id="{ACBBEF23-D6B2-44A2-AD32-BE5B4AFB35F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61D8D9C6-153A-4E69-9D80-8D554AE296D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FC51E62-1B8A-487F-8A70-7DE246A28768}" type="slidenum">
              <a:rPr lang="en-US" smtClean="0"/>
              <a:t>‹#›</a:t>
            </a:fld>
            <a:endParaRPr lang="en-US"/>
          </a:p>
        </p:txBody>
      </p:sp>
    </p:spTree>
    <p:extLst>
      <p:ext uri="{BB962C8B-B14F-4D97-AF65-F5344CB8AC3E}">
        <p14:creationId xmlns:p14="http://schemas.microsoft.com/office/powerpoint/2010/main" val="395860425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A7F1E9E-9B8A-4622-9D50-4CC03E01C1CD}" type="datetimeFigureOut">
              <a:rPr lang="en-US" smtClean="0"/>
              <a:t>5/2/2023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B1FA54-0328-4391-811B-7BB3C3BBAAC2}" type="slidenum">
              <a:rPr lang="en-US" smtClean="0"/>
              <a:t>‹#›</a:t>
            </a:fld>
            <a:endParaRPr lang="en-US"/>
          </a:p>
        </p:txBody>
      </p:sp>
    </p:spTree>
    <p:extLst>
      <p:ext uri="{BB962C8B-B14F-4D97-AF65-F5344CB8AC3E}">
        <p14:creationId xmlns:p14="http://schemas.microsoft.com/office/powerpoint/2010/main" val="37250604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BEC583-F4B1-834B-9486-C22126F4F1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0176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p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6" name="Google Shape;156;p7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dirty="0"/>
          </a:p>
        </p:txBody>
      </p:sp>
      <p:sp>
        <p:nvSpPr>
          <p:cNvPr id="157" name="Google Shape;157;p7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21</a:t>
            </a:fld>
            <a:endParaRPr kumimoji="0" sz="12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p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6" name="Google Shape;156;p7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dirty="0"/>
          </a:p>
        </p:txBody>
      </p:sp>
      <p:sp>
        <p:nvSpPr>
          <p:cNvPr id="157" name="Google Shape;157;p7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22</a:t>
            </a:fld>
            <a:endParaRPr kumimoji="0" sz="12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5436444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 name="CustomShape 1"/>
          <p:cNvSpPr/>
          <p:nvPr/>
        </p:nvSpPr>
        <p:spPr>
          <a:xfrm>
            <a:off x="3886200" y="8686800"/>
            <a:ext cx="2970720" cy="45612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53547FD-9D52-4DBF-8EA5-C1EAEB372497}" type="slidenum">
              <a:rPr kumimoji="0" lang="en-US" sz="1200" b="0" i="0" u="none" strike="noStrike" kern="1200" cap="none" spc="-1" normalizeH="0" baseline="0" noProof="0">
                <a:ln>
                  <a:noFill/>
                </a:ln>
                <a:solidFill>
                  <a:srgbClr val="000000"/>
                </a:solidFill>
                <a:effectLst/>
                <a:uLnTx/>
                <a:uFillTx/>
                <a:latin typeface="Times New Roman"/>
                <a:ea typeface="宋体"/>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1" normalizeH="0" baseline="0" noProof="0">
              <a:ln>
                <a:noFill/>
              </a:ln>
              <a:solidFill>
                <a:prstClr val="black"/>
              </a:solidFill>
              <a:effectLst/>
              <a:uLnTx/>
              <a:uFillTx/>
              <a:latin typeface="Arial"/>
              <a:ea typeface="+mn-ea"/>
              <a:cs typeface="+mn-cs"/>
            </a:endParaRPr>
          </a:p>
        </p:txBody>
      </p:sp>
      <p:sp>
        <p:nvSpPr>
          <p:cNvPr id="132" name="PlaceHolder 2"/>
          <p:cNvSpPr>
            <a:spLocks noGrp="1" noRot="1" noChangeAspect="1"/>
          </p:cNvSpPr>
          <p:nvPr>
            <p:ph type="sldImg"/>
          </p:nvPr>
        </p:nvSpPr>
        <p:spPr>
          <a:xfrm>
            <a:off x="382588" y="685800"/>
            <a:ext cx="6091237" cy="3427413"/>
          </a:xfrm>
          <a:prstGeom prst="rect">
            <a:avLst/>
          </a:prstGeom>
        </p:spPr>
      </p:sp>
      <p:sp>
        <p:nvSpPr>
          <p:cNvPr id="133" name="PlaceHolder 3"/>
          <p:cNvSpPr>
            <a:spLocks noGrp="1"/>
          </p:cNvSpPr>
          <p:nvPr>
            <p:ph type="body"/>
          </p:nvPr>
        </p:nvSpPr>
        <p:spPr>
          <a:xfrm>
            <a:off x="914400" y="4343400"/>
            <a:ext cx="5028120" cy="4113720"/>
          </a:xfrm>
          <a:prstGeom prst="rect">
            <a:avLst/>
          </a:prstGeom>
        </p:spPr>
        <p:txBody>
          <a:bodyPr lIns="0" tIns="0" rIns="0" bIns="0"/>
          <a:lstStyle/>
          <a:p>
            <a:pPr marL="971550" lvl="1" indent="-514350">
              <a:buAutoNum type="romanLcParenBoth"/>
            </a:pPr>
            <a:endParaRPr lang="en-US" sz="2000" b="0" strike="noStrike" spc="-1" dirty="0">
              <a:latin typeface="Arial"/>
            </a:endParaRPr>
          </a:p>
        </p:txBody>
      </p:sp>
    </p:spTree>
    <p:extLst>
      <p:ext uri="{BB962C8B-B14F-4D97-AF65-F5344CB8AC3E}">
        <p14:creationId xmlns:p14="http://schemas.microsoft.com/office/powerpoint/2010/main" val="9979314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CustomShape 1"/>
          <p:cNvSpPr/>
          <p:nvPr/>
        </p:nvSpPr>
        <p:spPr>
          <a:xfrm>
            <a:off x="3886200" y="8686800"/>
            <a:ext cx="2970720" cy="45612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F4E4F30C-CF7B-46CC-A3C3-30695945F8E6}" type="slidenum">
              <a:rPr kumimoji="0" lang="en-US" sz="1200" b="0" i="0" u="none" strike="noStrike" kern="1200" cap="none" spc="-1" normalizeH="0" baseline="0" noProof="0">
                <a:ln>
                  <a:noFill/>
                </a:ln>
                <a:solidFill>
                  <a:srgbClr val="000000"/>
                </a:solidFill>
                <a:effectLst/>
                <a:uLnTx/>
                <a:uFillTx/>
                <a:latin typeface="Times New Roman"/>
                <a:ea typeface="宋体"/>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1" normalizeH="0" baseline="0" noProof="0">
              <a:ln>
                <a:noFill/>
              </a:ln>
              <a:solidFill>
                <a:prstClr val="black"/>
              </a:solidFill>
              <a:effectLst/>
              <a:uLnTx/>
              <a:uFillTx/>
              <a:latin typeface="Arial"/>
              <a:ea typeface="+mn-ea"/>
              <a:cs typeface="+mn-cs"/>
            </a:endParaRPr>
          </a:p>
        </p:txBody>
      </p:sp>
      <p:sp>
        <p:nvSpPr>
          <p:cNvPr id="135" name="PlaceHolder 2"/>
          <p:cNvSpPr>
            <a:spLocks noGrp="1" noRot="1" noChangeAspect="1"/>
          </p:cNvSpPr>
          <p:nvPr>
            <p:ph type="sldImg"/>
          </p:nvPr>
        </p:nvSpPr>
        <p:spPr>
          <a:xfrm>
            <a:off x="382588" y="685800"/>
            <a:ext cx="6091237" cy="3427413"/>
          </a:xfrm>
          <a:prstGeom prst="rect">
            <a:avLst/>
          </a:prstGeom>
        </p:spPr>
      </p:sp>
      <p:sp>
        <p:nvSpPr>
          <p:cNvPr id="136" name="PlaceHolder 3"/>
          <p:cNvSpPr>
            <a:spLocks noGrp="1"/>
          </p:cNvSpPr>
          <p:nvPr>
            <p:ph type="body"/>
          </p:nvPr>
        </p:nvSpPr>
        <p:spPr>
          <a:xfrm>
            <a:off x="914400" y="4343400"/>
            <a:ext cx="5028120" cy="4113720"/>
          </a:xfrm>
          <a:prstGeom prst="rect">
            <a:avLst/>
          </a:prstGeom>
        </p:spPr>
        <p:txBody>
          <a:bodyPr lIns="0" tIns="0" rIns="0" bIns="0"/>
          <a:lstStyle/>
          <a:p>
            <a:endParaRPr lang="en-US" sz="2000" b="0" strike="noStrike" spc="-1" dirty="0">
              <a:latin typeface="Arial"/>
            </a:endParaRPr>
          </a:p>
        </p:txBody>
      </p:sp>
    </p:spTree>
    <p:extLst>
      <p:ext uri="{BB962C8B-B14F-4D97-AF65-F5344CB8AC3E}">
        <p14:creationId xmlns:p14="http://schemas.microsoft.com/office/powerpoint/2010/main" val="38555846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indent="0">
              <a:buFont typeface="Wingdings" charset="2"/>
              <a:buNone/>
            </a:pPr>
            <a:endParaRPr lang="en-US" dirty="0"/>
          </a:p>
          <a:p>
            <a:pPr marL="0" indent="0">
              <a:buFont typeface="Wingdings" charset="2"/>
              <a:buNone/>
            </a:pPr>
            <a:br>
              <a:rPr lang="en-US" sz="1200" dirty="0"/>
            </a:br>
            <a:r>
              <a:rPr lang="en-US" sz="1200" dirty="0"/>
              <a:t>	</a:t>
            </a:r>
          </a:p>
        </p:txBody>
      </p:sp>
      <p:sp>
        <p:nvSpPr>
          <p:cNvPr id="4" name="Slide Number Placeholder 3"/>
          <p:cNvSpPr>
            <a:spLocks noGrp="1"/>
          </p:cNvSpPr>
          <p:nvPr>
            <p:ph type="sldNum" sz="quarter" idx="10"/>
          </p:nvPr>
        </p:nvSpPr>
        <p:spPr/>
        <p:txBody>
          <a:bodyPr/>
          <a:lstStyle/>
          <a:p>
            <a:pPr marL="0" marR="0" lvl="0" indent="0" algn="r" defTabSz="685783" rtl="0" eaLnBrk="1" fontAlgn="auto" latinLnBrk="0" hangingPunct="1">
              <a:lnSpc>
                <a:spcPct val="100000"/>
              </a:lnSpc>
              <a:spcBef>
                <a:spcPts val="0"/>
              </a:spcBef>
              <a:spcAft>
                <a:spcPts val="0"/>
              </a:spcAft>
              <a:buClrTx/>
              <a:buSzTx/>
              <a:buFontTx/>
              <a:buNone/>
              <a:tabLst/>
              <a:defRPr/>
            </a:pPr>
            <a:fld id="{E6BEC583-F4B1-834B-9486-C22126F4F1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783"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56233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for 2021</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383561-3BB6-C64A-864D-B87750466E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65479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772412-D5AD-CB4F-A15E-9B4DE491C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48252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Purpose – To communicate Ames capabilities, ongoing work and roadmap to find common ground, goals, purpose in modeling, data assimilation, etc.. .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045FA7-95F5-6647-B0C5-233DA95D0F1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34261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Times New Roman" panose="02020603050405020304" pitchFamily="18" charset="0"/>
                <a:cs typeface="Times New Roman" panose="02020603050405020304" pitchFamily="18" charset="0"/>
              </a:rPr>
              <a:t>NOTE:</a:t>
            </a:r>
            <a:r>
              <a:rPr lang="en-US" dirty="0">
                <a:latin typeface="Times New Roman" panose="02020603050405020304" pitchFamily="18" charset="0"/>
                <a:cs typeface="Times New Roman" panose="02020603050405020304" pitchFamily="18" charset="0"/>
              </a:rPr>
              <a:t> the experimental period was limited by the availability of proxy TEMPO O3 profile retrievals. We are working with Aaron </a:t>
            </a:r>
            <a:r>
              <a:rPr lang="en-US" dirty="0" err="1">
                <a:latin typeface="Times New Roman" panose="02020603050405020304" pitchFamily="18" charset="0"/>
                <a:cs typeface="Times New Roman" panose="02020603050405020304" pitchFamily="18" charset="0"/>
              </a:rPr>
              <a:t>Naeger</a:t>
            </a:r>
            <a:r>
              <a:rPr lang="en-US" dirty="0">
                <a:latin typeface="Times New Roman" panose="02020603050405020304" pitchFamily="18" charset="0"/>
                <a:cs typeface="Times New Roman" panose="02020603050405020304" pitchFamily="18" charset="0"/>
              </a:rPr>
              <a:t> to an additional seven to ten days of proxy TEMPO data.</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Generally, same type of improvements for ALLCHEM and EMISADJ compared to CONTROL as seen for the medium resolution experiments (FRAPPE).</a:t>
            </a:r>
          </a:p>
          <a:p>
            <a:endParaRPr lang="en-US" dirty="0">
              <a:latin typeface="Times New Roman" panose="02020603050405020304" pitchFamily="18" charset="0"/>
              <a:cs typeface="Times New Roman" panose="02020603050405020304" pitchFamily="18" charset="0"/>
            </a:endParaRPr>
          </a:p>
          <a:p>
            <a:r>
              <a:rPr lang="en-US" b="1" dirty="0">
                <a:latin typeface="Times New Roman" panose="02020603050405020304" pitchFamily="18" charset="0"/>
                <a:cs typeface="Times New Roman" panose="02020603050405020304" pitchFamily="18" charset="0"/>
              </a:rPr>
              <a:t>EXCEPT:</a:t>
            </a:r>
          </a:p>
          <a:p>
            <a:r>
              <a:rPr lang="en-US" b="0" dirty="0">
                <a:latin typeface="Times New Roman" panose="02020603050405020304" pitchFamily="18" charset="0"/>
                <a:cs typeface="Times New Roman" panose="02020603050405020304" pitchFamily="18" charset="0"/>
              </a:rPr>
              <a:t>MOPITT CO – due to interaction with the assimilation of TROPOMI CO</a:t>
            </a:r>
          </a:p>
          <a:p>
            <a:endParaRPr lang="en-US" b="0" dirty="0">
              <a:latin typeface="Times New Roman" panose="02020603050405020304" pitchFamily="18" charset="0"/>
              <a:cs typeface="Times New Roman" panose="02020603050405020304" pitchFamily="18" charset="0"/>
            </a:endParaRPr>
          </a:p>
          <a:p>
            <a:r>
              <a:rPr lang="en-US" b="0" dirty="0">
                <a:latin typeface="Times New Roman" panose="02020603050405020304" pitchFamily="18" charset="0"/>
                <a:cs typeface="Times New Roman" panose="02020603050405020304" pitchFamily="18" charset="0"/>
              </a:rPr>
              <a:t>TROPOMI and proxy TEMPO NO2 have larger skill increases than OMI NO2. The AIRNOW NO2 skill increases are comparable.</a:t>
            </a:r>
          </a:p>
          <a:p>
            <a:endParaRPr lang="en-US" b="0" dirty="0">
              <a:latin typeface="Times New Roman" panose="02020603050405020304" pitchFamily="18" charset="0"/>
              <a:cs typeface="Times New Roman" panose="02020603050405020304" pitchFamily="18" charset="0"/>
            </a:endParaRPr>
          </a:p>
          <a:p>
            <a:r>
              <a:rPr lang="en-US" b="0" dirty="0">
                <a:latin typeface="Times New Roman" panose="02020603050405020304" pitchFamily="18" charset="0"/>
                <a:cs typeface="Times New Roman" panose="02020603050405020304" pitchFamily="18" charset="0"/>
              </a:rPr>
              <a:t>MODIS AOD has greater skill improvements than for FRAPPE and the PM improvements are mixed.</a:t>
            </a:r>
          </a:p>
          <a:p>
            <a:endParaRPr lang="en-US" b="0" dirty="0">
              <a:latin typeface="Times New Roman" panose="02020603050405020304" pitchFamily="18" charset="0"/>
              <a:cs typeface="Times New Roman" panose="02020603050405020304" pitchFamily="18" charset="0"/>
            </a:endParaRPr>
          </a:p>
          <a:p>
            <a:r>
              <a:rPr lang="en-US" b="0" dirty="0">
                <a:latin typeface="Times New Roman" panose="02020603050405020304" pitchFamily="18" charset="0"/>
                <a:cs typeface="Times New Roman" panose="02020603050405020304" pitchFamily="18" charset="0"/>
              </a:rPr>
              <a:t>For some observation types (MOPITT CO, and MODIS AOD), </a:t>
            </a:r>
            <a:r>
              <a:rPr lang="en-US" b="1" dirty="0">
                <a:latin typeface="Times New Roman" panose="02020603050405020304" pitchFamily="18" charset="0"/>
                <a:cs typeface="Times New Roman" panose="02020603050405020304" pitchFamily="18" charset="0"/>
              </a:rPr>
              <a:t>ALLCHEM</a:t>
            </a:r>
            <a:r>
              <a:rPr lang="en-US" b="0" dirty="0">
                <a:latin typeface="Times New Roman" panose="02020603050405020304" pitchFamily="18" charset="0"/>
                <a:cs typeface="Times New Roman" panose="02020603050405020304" pitchFamily="18" charset="0"/>
              </a:rPr>
              <a:t> has greater skill than </a:t>
            </a:r>
            <a:r>
              <a:rPr lang="en-US" b="1" dirty="0">
                <a:latin typeface="Times New Roman" panose="02020603050405020304" pitchFamily="18" charset="0"/>
                <a:cs typeface="Times New Roman" panose="02020603050405020304" pitchFamily="18" charset="0"/>
              </a:rPr>
              <a:t>EMISADJ</a:t>
            </a:r>
            <a:r>
              <a:rPr lang="en-US" b="0" dirty="0">
                <a:latin typeface="Times New Roman" panose="02020603050405020304" pitchFamily="18" charset="0"/>
                <a:cs typeface="Times New Roman" panose="02020603050405020304" pitchFamily="18" charset="0"/>
              </a:rPr>
              <a:t>.</a:t>
            </a:r>
          </a:p>
          <a:p>
            <a:endParaRPr lang="en-US" b="0" dirty="0">
              <a:latin typeface="Times New Roman" panose="02020603050405020304" pitchFamily="18" charset="0"/>
              <a:cs typeface="Times New Roman" panose="02020603050405020304" pitchFamily="18" charset="0"/>
            </a:endParaRPr>
          </a:p>
          <a:p>
            <a:r>
              <a:rPr lang="en-US" b="1" dirty="0">
                <a:latin typeface="Times New Roman" panose="02020603050405020304" pitchFamily="18" charset="0"/>
                <a:cs typeface="Times New Roman" panose="02020603050405020304" pitchFamily="18" charset="0"/>
              </a:rPr>
              <a:t>EXPLANATION</a:t>
            </a:r>
            <a:r>
              <a:rPr lang="en-US" b="0" dirty="0">
                <a:latin typeface="Times New Roman" panose="02020603050405020304" pitchFamily="18" charset="0"/>
                <a:cs typeface="Times New Roman" panose="02020603050405020304" pitchFamily="18" charset="0"/>
              </a:rPr>
              <a:t>:</a:t>
            </a:r>
          </a:p>
          <a:p>
            <a:r>
              <a:rPr lang="en-US" b="0" dirty="0">
                <a:latin typeface="Times New Roman" panose="02020603050405020304" pitchFamily="18" charset="0"/>
                <a:cs typeface="Times New Roman" panose="02020603050405020304" pitchFamily="18" charset="0"/>
              </a:rPr>
              <a:t>Investigating the potential MOPITT / TROPOMI CO conflict.</a:t>
            </a:r>
          </a:p>
          <a:p>
            <a:endParaRPr lang="en-US" b="0" dirty="0">
              <a:latin typeface="Times New Roman" panose="02020603050405020304" pitchFamily="18" charset="0"/>
              <a:cs typeface="Times New Roman" panose="02020603050405020304" pitchFamily="18" charset="0"/>
            </a:endParaRPr>
          </a:p>
          <a:p>
            <a:r>
              <a:rPr lang="en-US" b="0" dirty="0">
                <a:latin typeface="Times New Roman" panose="02020603050405020304" pitchFamily="18" charset="0"/>
                <a:cs typeface="Times New Roman" panose="02020603050405020304" pitchFamily="18" charset="0"/>
              </a:rPr>
              <a:t>Suspect that the AOD and PM difference are related to their being diagnostic quantities (as prognostic quantities like CO, O</a:t>
            </a:r>
            <a:r>
              <a:rPr lang="en-US" b="0" baseline="-25000" dirty="0">
                <a:latin typeface="Times New Roman" panose="02020603050405020304" pitchFamily="18" charset="0"/>
                <a:cs typeface="Times New Roman" panose="02020603050405020304" pitchFamily="18" charset="0"/>
              </a:rPr>
              <a:t>3</a:t>
            </a:r>
            <a:r>
              <a:rPr lang="en-US" b="0" dirty="0">
                <a:latin typeface="Times New Roman" panose="02020603050405020304" pitchFamily="18" charset="0"/>
                <a:cs typeface="Times New Roman" panose="02020603050405020304" pitchFamily="18" charset="0"/>
              </a:rPr>
              <a:t>, NO2, and SO2).</a:t>
            </a:r>
          </a:p>
          <a:p>
            <a:endParaRPr lang="en-US" b="0" dirty="0">
              <a:latin typeface="Times New Roman" panose="02020603050405020304" pitchFamily="18" charset="0"/>
              <a:cs typeface="Times New Roman" panose="02020603050405020304" pitchFamily="18" charset="0"/>
            </a:endParaRPr>
          </a:p>
          <a:p>
            <a:endParaRPr lang="en-US" b="0" dirty="0">
              <a:latin typeface="Times New Roman" panose="02020603050405020304" pitchFamily="18" charset="0"/>
              <a:cs typeface="Times New Roman" panose="02020603050405020304" pitchFamily="18" charset="0"/>
            </a:endParaRPr>
          </a:p>
          <a:p>
            <a:r>
              <a:rPr lang="en-US" b="0" dirty="0">
                <a:latin typeface="Times New Roman" panose="02020603050405020304" pitchFamily="18" charset="0"/>
                <a:cs typeface="Times New Roman" panose="02020603050405020304" pitchFamily="18" charset="0"/>
              </a:rPr>
              <a:t>3</a:t>
            </a:r>
            <a:endParaRPr lang="en-US" dirty="0"/>
          </a:p>
        </p:txBody>
      </p:sp>
      <p:sp>
        <p:nvSpPr>
          <p:cNvPr id="4" name="Slide Number Placeholder 3"/>
          <p:cNvSpPr>
            <a:spLocks noGrp="1"/>
          </p:cNvSpPr>
          <p:nvPr>
            <p:ph type="sldNum"/>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890310-67FA-4E7D-88A0-2921F9068933}" type="slidenum">
              <a:rPr kumimoji="0" lang="en-US" sz="1400" b="0" i="0" u="none" strike="noStrike" kern="1200" cap="none" spc="-1" normalizeH="0" baseline="0" noProof="0" smtClean="0">
                <a:ln>
                  <a:noFill/>
                </a:ln>
                <a:solidFill>
                  <a:prstClr val="black"/>
                </a:solidFill>
                <a:effectLst/>
                <a:uLnTx/>
                <a:uFillTx/>
                <a:latin typeface="Times New Rom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400" b="0" i="0" u="none" strike="noStrike" kern="1200" cap="none" spc="-1" normalizeH="0" baseline="0" noProof="0">
              <a:ln>
                <a:noFill/>
              </a:ln>
              <a:solidFill>
                <a:prstClr val="black"/>
              </a:solidFill>
              <a:effectLst/>
              <a:uLnTx/>
              <a:uFillTx/>
              <a:latin typeface="Times New Roman"/>
              <a:ea typeface="+mn-ea"/>
              <a:cs typeface="+mn-cs"/>
            </a:endParaRPr>
          </a:p>
        </p:txBody>
      </p:sp>
    </p:spTree>
    <p:extLst>
      <p:ext uri="{BB962C8B-B14F-4D97-AF65-F5344CB8AC3E}">
        <p14:creationId xmlns:p14="http://schemas.microsoft.com/office/powerpoint/2010/main" val="6661381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890310-67FA-4E7D-88A0-2921F9068933}" type="slidenum">
              <a:rPr kumimoji="0" lang="en-US" sz="1400" b="0" i="0" u="none" strike="noStrike" kern="1200" cap="none" spc="-1" normalizeH="0" baseline="0" noProof="0" smtClean="0">
                <a:ln>
                  <a:noFill/>
                </a:ln>
                <a:solidFill>
                  <a:prstClr val="black"/>
                </a:solidFill>
                <a:effectLst/>
                <a:uLnTx/>
                <a:uFillTx/>
                <a:latin typeface="Times New Rom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400" b="0" i="0" u="none" strike="noStrike" kern="1200" cap="none" spc="-1" normalizeH="0" baseline="0" noProof="0">
              <a:ln>
                <a:noFill/>
              </a:ln>
              <a:solidFill>
                <a:prstClr val="black"/>
              </a:solidFill>
              <a:effectLst/>
              <a:uLnTx/>
              <a:uFillTx/>
              <a:latin typeface="Times New Roman"/>
              <a:ea typeface="+mn-ea"/>
              <a:cs typeface="+mn-cs"/>
            </a:endParaRPr>
          </a:p>
        </p:txBody>
      </p:sp>
    </p:spTree>
    <p:extLst>
      <p:ext uri="{BB962C8B-B14F-4D97-AF65-F5344CB8AC3E}">
        <p14:creationId xmlns:p14="http://schemas.microsoft.com/office/powerpoint/2010/main" val="2898962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3400" y="763588"/>
            <a:ext cx="6704013" cy="3771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890310-67FA-4E7D-88A0-2921F9068933}" type="slidenum">
              <a:rPr kumimoji="0" lang="en-US" sz="1400" b="0" i="0" u="none" strike="noStrike" kern="1200" cap="none" spc="-1" normalizeH="0" baseline="0" noProof="0" smtClean="0">
                <a:ln>
                  <a:noFill/>
                </a:ln>
                <a:solidFill>
                  <a:prstClr val="black"/>
                </a:solidFill>
                <a:effectLst/>
                <a:uLnTx/>
                <a:uFillTx/>
                <a:latin typeface="Times New Rom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400" b="0" i="0" u="none" strike="noStrike" kern="1200" cap="none" spc="-1" normalizeH="0" baseline="0" noProof="0">
              <a:ln>
                <a:noFill/>
              </a:ln>
              <a:solidFill>
                <a:prstClr val="black"/>
              </a:solidFill>
              <a:effectLst/>
              <a:uLnTx/>
              <a:uFillTx/>
              <a:latin typeface="Times New Roman"/>
              <a:ea typeface="+mn-ea"/>
              <a:cs typeface="+mn-cs"/>
            </a:endParaRPr>
          </a:p>
        </p:txBody>
      </p:sp>
    </p:spTree>
    <p:extLst>
      <p:ext uri="{BB962C8B-B14F-4D97-AF65-F5344CB8AC3E}">
        <p14:creationId xmlns:p14="http://schemas.microsoft.com/office/powerpoint/2010/main" val="21086285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
        <p:cNvGrpSpPr/>
        <p:nvPr/>
      </p:nvGrpSpPr>
      <p:grpSpPr>
        <a:xfrm>
          <a:off x="0" y="0"/>
          <a:ext cx="0" cy="0"/>
          <a:chOff x="0" y="0"/>
          <a:chExt cx="0" cy="0"/>
        </a:xfrm>
      </p:grpSpPr>
      <p:sp>
        <p:nvSpPr>
          <p:cNvPr id="35" name="Google Shape;3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 name="Google Shape;3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Helvetica Neue"/>
              <a:ea typeface="Helvetica Neue"/>
              <a:cs typeface="Helvetica Neue"/>
              <a:sym typeface="Helvetica Neue"/>
            </a:endParaRPr>
          </a:p>
        </p:txBody>
      </p:sp>
      <p:sp>
        <p:nvSpPr>
          <p:cNvPr id="37" name="Google Shape;3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Helvetica Neue"/>
                <a:ea typeface="Helvetica Neue"/>
                <a:cs typeface="Helvetica Neue"/>
                <a:sym typeface="Helvetica Neue"/>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20</a:t>
            </a:fld>
            <a:endParaRPr kumimoji="0" sz="1400" b="0" i="0" u="none" strike="noStrike" kern="0" cap="none" spc="0" normalizeH="0" baseline="0" noProof="0">
              <a:ln>
                <a:noFill/>
              </a:ln>
              <a:solidFill>
                <a:srgbClr val="000000"/>
              </a:solidFill>
              <a:effectLst/>
              <a:uLnTx/>
              <a:uFillTx/>
              <a:latin typeface="Helvetica Neue"/>
              <a:ea typeface="Helvetica Neue"/>
              <a:cs typeface="Helvetica Neue"/>
              <a:sym typeface="Helvetica Neue"/>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7.jpeg"/><Relationship Id="rId13" Type="http://schemas.openxmlformats.org/officeDocument/2006/relationships/image" Target="../media/image12.PNG"/><Relationship Id="rId3" Type="http://schemas.openxmlformats.org/officeDocument/2006/relationships/image" Target="../media/image2.jpe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jpeg"/><Relationship Id="rId11" Type="http://schemas.openxmlformats.org/officeDocument/2006/relationships/image" Target="../media/image10.jfif"/><Relationship Id="rId5" Type="http://schemas.openxmlformats.org/officeDocument/2006/relationships/image" Target="../media/image4.jpg"/><Relationship Id="rId10" Type="http://schemas.openxmlformats.org/officeDocument/2006/relationships/image" Target="../media/image9.png"/><Relationship Id="rId4" Type="http://schemas.openxmlformats.org/officeDocument/2006/relationships/image" Target="../media/image3.jpeg"/><Relationship Id="rId9" Type="http://schemas.openxmlformats.org/officeDocument/2006/relationships/image" Target="../media/image8.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4"/>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CD7B5C8-4AEE-48C2-9019-AD3503AF3CA8}" type="datetimeFigureOut">
              <a:rPr lang="en-US" smtClean="0"/>
              <a:t>5/2/2023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C93AA5-82BE-468E-90B3-DD1DC18545AD}" type="slidenum">
              <a:rPr lang="en-US" smtClean="0"/>
              <a:t>‹#›</a:t>
            </a:fld>
            <a:endParaRPr lang="en-US"/>
          </a:p>
        </p:txBody>
      </p:sp>
    </p:spTree>
    <p:extLst>
      <p:ext uri="{BB962C8B-B14F-4D97-AF65-F5344CB8AC3E}">
        <p14:creationId xmlns:p14="http://schemas.microsoft.com/office/powerpoint/2010/main" val="11539455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Title</a:t>
            </a:r>
          </a:p>
        </p:txBody>
      </p:sp>
      <p:sp>
        <p:nvSpPr>
          <p:cNvPr id="3" name="Slide Number Placeholder 2"/>
          <p:cNvSpPr>
            <a:spLocks noGrp="1"/>
          </p:cNvSpPr>
          <p:nvPr>
            <p:ph type="sldNum" sz="quarter" idx="10"/>
          </p:nvPr>
        </p:nvSpPr>
        <p:spPr/>
        <p:txBody>
          <a:bodyPr/>
          <a:lstStyle/>
          <a:p>
            <a:fld id="{BDB8D1E3-1DAE-664E-B350-75CA63E753F0}" type="slidenum">
              <a:rPr lang="en-US" smtClean="0"/>
              <a:t>‹#›</a:t>
            </a:fld>
            <a:endParaRPr lang="en-US"/>
          </a:p>
        </p:txBody>
      </p:sp>
      <p:sp>
        <p:nvSpPr>
          <p:cNvPr id="4" name="Date Placeholder 3"/>
          <p:cNvSpPr>
            <a:spLocks noGrp="1"/>
          </p:cNvSpPr>
          <p:nvPr>
            <p:ph type="dt" sz="half" idx="11"/>
          </p:nvPr>
        </p:nvSpPr>
        <p:spPr/>
        <p:txBody>
          <a:bodyPr/>
          <a:lstStyle/>
          <a:p>
            <a:fld id="{B80A0F2B-E692-5549-89C0-DEF97C653501}" type="datetimeFigureOut">
              <a:rPr lang="en-US" smtClean="0"/>
              <a:pPr/>
              <a:t>5/2/2023</a:t>
            </a:fld>
            <a:endParaRPr lang="en-US" dirty="0"/>
          </a:p>
        </p:txBody>
      </p:sp>
    </p:spTree>
    <p:extLst>
      <p:ext uri="{BB962C8B-B14F-4D97-AF65-F5344CB8AC3E}">
        <p14:creationId xmlns:p14="http://schemas.microsoft.com/office/powerpoint/2010/main" val="28058873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80A0F2B-E692-5549-89C0-DEF97C653501}" type="datetimeFigureOut">
              <a:rPr lang="en-US" smtClean="0"/>
              <a:t>5/2/2023</a:t>
            </a:fld>
            <a:endParaRPr lang="en-US"/>
          </a:p>
        </p:txBody>
      </p:sp>
      <p:sp>
        <p:nvSpPr>
          <p:cNvPr id="4" name="Slide Number Placeholder 3"/>
          <p:cNvSpPr>
            <a:spLocks noGrp="1"/>
          </p:cNvSpPr>
          <p:nvPr>
            <p:ph type="sldNum" sz="quarter" idx="12"/>
          </p:nvPr>
        </p:nvSpPr>
        <p:spPr/>
        <p:txBody>
          <a:bodyPr/>
          <a:lstStyle/>
          <a:p>
            <a:fld id="{BDB8D1E3-1DAE-664E-B350-75CA63E753F0}" type="slidenum">
              <a:rPr lang="en-US" smtClean="0"/>
              <a:t>‹#›</a:t>
            </a:fld>
            <a:endParaRPr lang="en-US"/>
          </a:p>
        </p:txBody>
      </p:sp>
    </p:spTree>
    <p:extLst>
      <p:ext uri="{BB962C8B-B14F-4D97-AF65-F5344CB8AC3E}">
        <p14:creationId xmlns:p14="http://schemas.microsoft.com/office/powerpoint/2010/main" val="8487564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and Subtitle Only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122363"/>
            <a:ext cx="9144000" cy="2387600"/>
          </a:xfrm>
        </p:spPr>
        <p:txBody>
          <a:bodyPr anchor="ctr" anchorCtr="0">
            <a:normAutofit/>
          </a:bodyPr>
          <a:lstStyle>
            <a:lvl1pPr algn="ctr">
              <a:defRPr sz="4800"/>
            </a:lvl1pPr>
          </a:lstStyle>
          <a:p>
            <a:r>
              <a:rPr lang="en-US" dirty="0"/>
              <a:t>Click to Edit Title</a:t>
            </a:r>
          </a:p>
        </p:txBody>
      </p:sp>
      <p:sp>
        <p:nvSpPr>
          <p:cNvPr id="3" name="Subtitle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Subtitle</a:t>
            </a:r>
          </a:p>
        </p:txBody>
      </p:sp>
      <p:sp>
        <p:nvSpPr>
          <p:cNvPr id="4" name="Date Placeholder 3"/>
          <p:cNvSpPr>
            <a:spLocks noGrp="1"/>
          </p:cNvSpPr>
          <p:nvPr>
            <p:ph type="dt" sz="half" idx="10"/>
          </p:nvPr>
        </p:nvSpPr>
        <p:spPr/>
        <p:txBody>
          <a:bodyPr/>
          <a:lstStyle/>
          <a:p>
            <a:fld id="{B80A0F2B-E692-5549-89C0-DEF97C653501}" type="datetimeFigureOut">
              <a:rPr lang="en-US" smtClean="0"/>
              <a:t>5/2/2023</a:t>
            </a:fld>
            <a:endParaRPr lang="en-US"/>
          </a:p>
        </p:txBody>
      </p:sp>
      <p:sp>
        <p:nvSpPr>
          <p:cNvPr id="5" name="Footer Placeholder 4"/>
          <p:cNvSpPr>
            <a:spLocks noGrp="1"/>
          </p:cNvSpPr>
          <p:nvPr>
            <p:ph type="ftr" sz="quarter" idx="11"/>
          </p:nvPr>
        </p:nvSpPr>
        <p:spPr>
          <a:xfrm>
            <a:off x="3934178" y="6445501"/>
            <a:ext cx="5297307"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BDB8D1E3-1DAE-664E-B350-75CA63E753F0}" type="slidenum">
              <a:rPr lang="en-US" smtClean="0"/>
              <a:t>‹#›</a:t>
            </a:fld>
            <a:endParaRPr lang="en-US"/>
          </a:p>
        </p:txBody>
      </p:sp>
    </p:spTree>
    <p:extLst>
      <p:ext uri="{BB962C8B-B14F-4D97-AF65-F5344CB8AC3E}">
        <p14:creationId xmlns:p14="http://schemas.microsoft.com/office/powerpoint/2010/main" val="8869455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Text and Graphic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Title</a:t>
            </a:r>
          </a:p>
        </p:txBody>
      </p:sp>
      <p:sp>
        <p:nvSpPr>
          <p:cNvPr id="3" name="Content Placeholder 2"/>
          <p:cNvSpPr>
            <a:spLocks noGrp="1"/>
          </p:cNvSpPr>
          <p:nvPr>
            <p:ph idx="1" hasCustomPrompt="1"/>
          </p:nvPr>
        </p:nvSpPr>
        <p:spPr>
          <a:xfrm>
            <a:off x="838200" y="1490140"/>
            <a:ext cx="10515600" cy="4602163"/>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B80A0F2B-E692-5549-89C0-DEF97C653501}" type="datetimeFigureOut">
              <a:rPr lang="en-US" smtClean="0"/>
              <a:t>5/2/2023</a:t>
            </a:fld>
            <a:endParaRPr lang="en-US"/>
          </a:p>
        </p:txBody>
      </p:sp>
      <p:sp>
        <p:nvSpPr>
          <p:cNvPr id="6" name="Slide Number Placeholder 5"/>
          <p:cNvSpPr>
            <a:spLocks noGrp="1"/>
          </p:cNvSpPr>
          <p:nvPr>
            <p:ph type="sldNum" sz="quarter" idx="12"/>
          </p:nvPr>
        </p:nvSpPr>
        <p:spPr/>
        <p:txBody>
          <a:bodyPr/>
          <a:lstStyle/>
          <a:p>
            <a:fld id="{BDB8D1E3-1DAE-664E-B350-75CA63E753F0}" type="slidenum">
              <a:rPr lang="en-US" smtClean="0"/>
              <a:t>‹#›</a:t>
            </a:fld>
            <a:endParaRPr lang="en-US"/>
          </a:p>
        </p:txBody>
      </p:sp>
    </p:spTree>
    <p:extLst>
      <p:ext uri="{BB962C8B-B14F-4D97-AF65-F5344CB8AC3E}">
        <p14:creationId xmlns:p14="http://schemas.microsoft.com/office/powerpoint/2010/main" val="25890127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Imag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423151" y="733778"/>
            <a:ext cx="3932237" cy="1134533"/>
          </a:xfrm>
        </p:spPr>
        <p:txBody>
          <a:bodyPr anchor="t" anchorCtr="0">
            <a:normAutofit/>
          </a:bodyPr>
          <a:lstStyle>
            <a:lvl1pPr algn="l">
              <a:defRPr sz="2000"/>
            </a:lvl1pPr>
          </a:lstStyle>
          <a:p>
            <a:r>
              <a:rPr lang="en-US" dirty="0"/>
              <a:t>Click to Edit Title</a:t>
            </a:r>
          </a:p>
        </p:txBody>
      </p:sp>
      <p:sp>
        <p:nvSpPr>
          <p:cNvPr id="3" name="Picture Placeholder 2"/>
          <p:cNvSpPr>
            <a:spLocks noGrp="1"/>
          </p:cNvSpPr>
          <p:nvPr>
            <p:ph type="pic" idx="1" hasCustomPrompt="1"/>
          </p:nvPr>
        </p:nvSpPr>
        <p:spPr>
          <a:xfrm>
            <a:off x="675919" y="733778"/>
            <a:ext cx="6172200" cy="513521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Image</a:t>
            </a:r>
          </a:p>
        </p:txBody>
      </p:sp>
      <p:sp>
        <p:nvSpPr>
          <p:cNvPr id="4" name="Text Placeholder 3"/>
          <p:cNvSpPr>
            <a:spLocks noGrp="1"/>
          </p:cNvSpPr>
          <p:nvPr>
            <p:ph type="body" sz="half" idx="2" hasCustomPrompt="1"/>
          </p:nvPr>
        </p:nvSpPr>
        <p:spPr>
          <a:xfrm>
            <a:off x="7423151" y="1952978"/>
            <a:ext cx="3932237" cy="3916010"/>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text.</a:t>
            </a:r>
          </a:p>
        </p:txBody>
      </p:sp>
      <p:sp>
        <p:nvSpPr>
          <p:cNvPr id="5" name="Date Placeholder 4"/>
          <p:cNvSpPr>
            <a:spLocks noGrp="1"/>
          </p:cNvSpPr>
          <p:nvPr>
            <p:ph type="dt" sz="half" idx="10"/>
          </p:nvPr>
        </p:nvSpPr>
        <p:spPr/>
        <p:txBody>
          <a:bodyPr/>
          <a:lstStyle/>
          <a:p>
            <a:fld id="{B80A0F2B-E692-5549-89C0-DEF97C653501}" type="datetimeFigureOut">
              <a:rPr lang="en-US" smtClean="0"/>
              <a:t>5/2/2023</a:t>
            </a:fld>
            <a:endParaRPr lang="en-US"/>
          </a:p>
        </p:txBody>
      </p:sp>
      <p:sp>
        <p:nvSpPr>
          <p:cNvPr id="7" name="Slide Number Placeholder 6"/>
          <p:cNvSpPr>
            <a:spLocks noGrp="1"/>
          </p:cNvSpPr>
          <p:nvPr>
            <p:ph type="sldNum" sz="quarter" idx="12"/>
          </p:nvPr>
        </p:nvSpPr>
        <p:spPr/>
        <p:txBody>
          <a:bodyPr/>
          <a:lstStyle/>
          <a:p>
            <a:fld id="{BDB8D1E3-1DAE-664E-B350-75CA63E753F0}" type="slidenum">
              <a:rPr lang="en-US" smtClean="0"/>
              <a:t>‹#›</a:t>
            </a:fld>
            <a:endParaRPr lang="en-US"/>
          </a:p>
        </p:txBody>
      </p:sp>
    </p:spTree>
    <p:extLst>
      <p:ext uri="{BB962C8B-B14F-4D97-AF65-F5344CB8AC3E}">
        <p14:creationId xmlns:p14="http://schemas.microsoft.com/office/powerpoint/2010/main" val="13699151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Title</a:t>
            </a:r>
          </a:p>
        </p:txBody>
      </p:sp>
      <p:sp>
        <p:nvSpPr>
          <p:cNvPr id="3" name="Content Placeholder 2"/>
          <p:cNvSpPr>
            <a:spLocks noGrp="1"/>
          </p:cNvSpPr>
          <p:nvPr>
            <p:ph sz="half" idx="1" hasCustomPrompt="1"/>
          </p:nvPr>
        </p:nvSpPr>
        <p:spPr>
          <a:xfrm>
            <a:off x="838200" y="1825625"/>
            <a:ext cx="5181600" cy="4351338"/>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6172200" y="1825625"/>
            <a:ext cx="5181600" cy="4351338"/>
          </a:xfrm>
        </p:spPr>
        <p:txBody>
          <a:bodyPr/>
          <a:lstStyle/>
          <a:p>
            <a:pPr lvl="0"/>
            <a:r>
              <a:rPr lang="en-US" dirty="0"/>
              <a:t>Click to edit </a:t>
            </a:r>
            <a:r>
              <a:rPr lang="en-US"/>
              <a:t>text.</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B80A0F2B-E692-5549-89C0-DEF97C653501}" type="datetimeFigureOut">
              <a:rPr lang="en-US" smtClean="0"/>
              <a:t>5/2/2023</a:t>
            </a:fld>
            <a:endParaRPr lang="en-US"/>
          </a:p>
        </p:txBody>
      </p:sp>
      <p:sp>
        <p:nvSpPr>
          <p:cNvPr id="7" name="Slide Number Placeholder 6"/>
          <p:cNvSpPr>
            <a:spLocks noGrp="1"/>
          </p:cNvSpPr>
          <p:nvPr>
            <p:ph type="sldNum" sz="quarter" idx="12"/>
          </p:nvPr>
        </p:nvSpPr>
        <p:spPr/>
        <p:txBody>
          <a:bodyPr/>
          <a:lstStyle/>
          <a:p>
            <a:fld id="{BDB8D1E3-1DAE-664E-B350-75CA63E753F0}" type="slidenum">
              <a:rPr lang="en-US" smtClean="0"/>
              <a:t>‹#›</a:t>
            </a:fld>
            <a:endParaRPr lang="en-US"/>
          </a:p>
        </p:txBody>
      </p:sp>
    </p:spTree>
    <p:extLst>
      <p:ext uri="{BB962C8B-B14F-4D97-AF65-F5344CB8AC3E}">
        <p14:creationId xmlns:p14="http://schemas.microsoft.com/office/powerpoint/2010/main" val="31878165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itle and content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Title</a:t>
            </a:r>
          </a:p>
        </p:txBody>
      </p:sp>
      <p:sp>
        <p:nvSpPr>
          <p:cNvPr id="3" name="Date Placeholder 2"/>
          <p:cNvSpPr>
            <a:spLocks noGrp="1"/>
          </p:cNvSpPr>
          <p:nvPr>
            <p:ph type="dt" sz="half" idx="10"/>
          </p:nvPr>
        </p:nvSpPr>
        <p:spPr>
          <a:xfrm>
            <a:off x="8382003" y="6439612"/>
            <a:ext cx="2971799" cy="365125"/>
          </a:xfrm>
        </p:spPr>
        <p:txBody>
          <a:bodyPr/>
          <a:lstStyle/>
          <a:p>
            <a:fld id="{CE1B4C48-EB78-3542-B13F-D975F8E95C7F}" type="datetime1">
              <a:rPr lang="en-US" smtClean="0"/>
              <a:t>5/2/2023</a:t>
            </a:fld>
            <a:endParaRPr lang="en-US" dirty="0"/>
          </a:p>
        </p:txBody>
      </p:sp>
      <p:sp>
        <p:nvSpPr>
          <p:cNvPr id="5" name="Slide Number Placeholder 4"/>
          <p:cNvSpPr>
            <a:spLocks noGrp="1"/>
          </p:cNvSpPr>
          <p:nvPr>
            <p:ph type="sldNum" sz="quarter" idx="12"/>
          </p:nvPr>
        </p:nvSpPr>
        <p:spPr/>
        <p:txBody>
          <a:bodyPr/>
          <a:lstStyle/>
          <a:p>
            <a:fld id="{BDB8D1E3-1DAE-664E-B350-75CA63E753F0}" type="slidenum">
              <a:rPr lang="en-US" smtClean="0"/>
              <a:t>‹#›</a:t>
            </a:fld>
            <a:endParaRPr lang="en-US"/>
          </a:p>
        </p:txBody>
      </p:sp>
      <p:sp>
        <p:nvSpPr>
          <p:cNvPr id="8" name="Text Placeholder 7"/>
          <p:cNvSpPr>
            <a:spLocks noGrp="1"/>
          </p:cNvSpPr>
          <p:nvPr>
            <p:ph type="body" sz="quarter" idx="13" hasCustomPrompt="1"/>
          </p:nvPr>
        </p:nvSpPr>
        <p:spPr>
          <a:xfrm>
            <a:off x="838200" y="1608671"/>
            <a:ext cx="10515600" cy="4498975"/>
          </a:xfrm>
        </p:spPr>
        <p:txBody>
          <a:bodyPr/>
          <a:lstStyle>
            <a:lvl1pPr algn="ctr">
              <a:defRPr baseline="0"/>
            </a:lvl1pPr>
          </a:lstStyle>
          <a:p>
            <a:pPr lvl="0"/>
            <a:r>
              <a:rPr lang="en-US" dirty="0"/>
              <a:t>Click to edit text</a:t>
            </a:r>
          </a:p>
        </p:txBody>
      </p:sp>
    </p:spTree>
    <p:extLst>
      <p:ext uri="{BB962C8B-B14F-4D97-AF65-F5344CB8AC3E}">
        <p14:creationId xmlns:p14="http://schemas.microsoft.com/office/powerpoint/2010/main" val="17544761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094DD-85EF-10B9-F9A4-201F1103B99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DC36E33-BA61-F47F-4476-38420494254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A1CAACA-2254-42E1-2128-610341F2FB9D}"/>
              </a:ext>
            </a:extLst>
          </p:cNvPr>
          <p:cNvSpPr>
            <a:spLocks noGrp="1"/>
          </p:cNvSpPr>
          <p:nvPr>
            <p:ph type="dt" sz="half" idx="10"/>
          </p:nvPr>
        </p:nvSpPr>
        <p:spPr/>
        <p:txBody>
          <a:bodyPr/>
          <a:lstStyle/>
          <a:p>
            <a:fld id="{0B005471-D813-F84E-B8E3-2BA61E014C9F}" type="datetimeFigureOut">
              <a:rPr lang="en-US" smtClean="0"/>
              <a:t>5/2/2023</a:t>
            </a:fld>
            <a:endParaRPr lang="en-US"/>
          </a:p>
        </p:txBody>
      </p:sp>
      <p:sp>
        <p:nvSpPr>
          <p:cNvPr id="5" name="Footer Placeholder 4">
            <a:extLst>
              <a:ext uri="{FF2B5EF4-FFF2-40B4-BE49-F238E27FC236}">
                <a16:creationId xmlns:a16="http://schemas.microsoft.com/office/drawing/2014/main" id="{F3BB4E41-5A33-F77F-B0D6-434FD772A7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710EC2-45BE-2B02-0C55-A011ABE6F34D}"/>
              </a:ext>
            </a:extLst>
          </p:cNvPr>
          <p:cNvSpPr>
            <a:spLocks noGrp="1"/>
          </p:cNvSpPr>
          <p:nvPr>
            <p:ph type="sldNum" sz="quarter" idx="12"/>
          </p:nvPr>
        </p:nvSpPr>
        <p:spPr/>
        <p:txBody>
          <a:bodyPr/>
          <a:lstStyle/>
          <a:p>
            <a:fld id="{B0A61C9C-BCDE-F349-A20B-70367EC1A3CA}" type="slidenum">
              <a:rPr lang="en-US" smtClean="0"/>
              <a:t>‹#›</a:t>
            </a:fld>
            <a:endParaRPr lang="en-US"/>
          </a:p>
        </p:txBody>
      </p:sp>
    </p:spTree>
    <p:extLst>
      <p:ext uri="{BB962C8B-B14F-4D97-AF65-F5344CB8AC3E}">
        <p14:creationId xmlns:p14="http://schemas.microsoft.com/office/powerpoint/2010/main" val="12377545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05CFEF-5D74-F6F6-17DE-FF937F040B5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75BB60C-91BA-0A9C-C31F-473E5AE9AE9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DC3303E-B00D-CAB4-809E-16041596A211}"/>
              </a:ext>
            </a:extLst>
          </p:cNvPr>
          <p:cNvSpPr>
            <a:spLocks noGrp="1"/>
          </p:cNvSpPr>
          <p:nvPr>
            <p:ph type="dt" sz="half" idx="10"/>
          </p:nvPr>
        </p:nvSpPr>
        <p:spPr/>
        <p:txBody>
          <a:bodyPr/>
          <a:lstStyle/>
          <a:p>
            <a:fld id="{0B005471-D813-F84E-B8E3-2BA61E014C9F}" type="datetimeFigureOut">
              <a:rPr lang="en-US" smtClean="0"/>
              <a:t>5/2/2023</a:t>
            </a:fld>
            <a:endParaRPr lang="en-US"/>
          </a:p>
        </p:txBody>
      </p:sp>
      <p:sp>
        <p:nvSpPr>
          <p:cNvPr id="5" name="Footer Placeholder 4">
            <a:extLst>
              <a:ext uri="{FF2B5EF4-FFF2-40B4-BE49-F238E27FC236}">
                <a16:creationId xmlns:a16="http://schemas.microsoft.com/office/drawing/2014/main" id="{7CFD1308-7646-44D0-D514-66973F53A4F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70DCB2-2E65-7088-0E95-FE8F31CA1E81}"/>
              </a:ext>
            </a:extLst>
          </p:cNvPr>
          <p:cNvSpPr>
            <a:spLocks noGrp="1"/>
          </p:cNvSpPr>
          <p:nvPr>
            <p:ph type="sldNum" sz="quarter" idx="12"/>
          </p:nvPr>
        </p:nvSpPr>
        <p:spPr/>
        <p:txBody>
          <a:bodyPr/>
          <a:lstStyle/>
          <a:p>
            <a:fld id="{B0A61C9C-BCDE-F349-A20B-70367EC1A3CA}" type="slidenum">
              <a:rPr lang="en-US" smtClean="0"/>
              <a:t>‹#›</a:t>
            </a:fld>
            <a:endParaRPr lang="en-US"/>
          </a:p>
        </p:txBody>
      </p:sp>
    </p:spTree>
    <p:extLst>
      <p:ext uri="{BB962C8B-B14F-4D97-AF65-F5344CB8AC3E}">
        <p14:creationId xmlns:p14="http://schemas.microsoft.com/office/powerpoint/2010/main" val="14869163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F2FC75-13D1-E3CC-4184-2E24CBACADC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9C7C734-1978-AB31-F56A-2A5122F1A47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F97FDB2-EBB2-63EF-4C82-6F79C08C7A23}"/>
              </a:ext>
            </a:extLst>
          </p:cNvPr>
          <p:cNvSpPr>
            <a:spLocks noGrp="1"/>
          </p:cNvSpPr>
          <p:nvPr>
            <p:ph type="dt" sz="half" idx="10"/>
          </p:nvPr>
        </p:nvSpPr>
        <p:spPr/>
        <p:txBody>
          <a:bodyPr/>
          <a:lstStyle/>
          <a:p>
            <a:fld id="{0B005471-D813-F84E-B8E3-2BA61E014C9F}" type="datetimeFigureOut">
              <a:rPr lang="en-US" smtClean="0"/>
              <a:t>5/2/2023</a:t>
            </a:fld>
            <a:endParaRPr lang="en-US"/>
          </a:p>
        </p:txBody>
      </p:sp>
      <p:sp>
        <p:nvSpPr>
          <p:cNvPr id="5" name="Footer Placeholder 4">
            <a:extLst>
              <a:ext uri="{FF2B5EF4-FFF2-40B4-BE49-F238E27FC236}">
                <a16:creationId xmlns:a16="http://schemas.microsoft.com/office/drawing/2014/main" id="{90F3FB77-9E3E-CB4A-9F2F-54D6B78AB0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ED7DD2-1C81-3518-F679-C2C9A343B15A}"/>
              </a:ext>
            </a:extLst>
          </p:cNvPr>
          <p:cNvSpPr>
            <a:spLocks noGrp="1"/>
          </p:cNvSpPr>
          <p:nvPr>
            <p:ph type="sldNum" sz="quarter" idx="12"/>
          </p:nvPr>
        </p:nvSpPr>
        <p:spPr/>
        <p:txBody>
          <a:bodyPr/>
          <a:lstStyle/>
          <a:p>
            <a:fld id="{B0A61C9C-BCDE-F349-A20B-70367EC1A3CA}" type="slidenum">
              <a:rPr lang="en-US" smtClean="0"/>
              <a:t>‹#›</a:t>
            </a:fld>
            <a:endParaRPr lang="en-US"/>
          </a:p>
        </p:txBody>
      </p:sp>
    </p:spTree>
    <p:extLst>
      <p:ext uri="{BB962C8B-B14F-4D97-AF65-F5344CB8AC3E}">
        <p14:creationId xmlns:p14="http://schemas.microsoft.com/office/powerpoint/2010/main" val="736118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CD7B5C8-4AEE-48C2-9019-AD3503AF3CA8}" type="datetimeFigureOut">
              <a:rPr lang="en-US" smtClean="0"/>
              <a:t>5/2/2023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C93AA5-82BE-468E-90B3-DD1DC18545AD}" type="slidenum">
              <a:rPr lang="en-US" smtClean="0"/>
              <a:t>‹#›</a:t>
            </a:fld>
            <a:endParaRPr lang="en-US"/>
          </a:p>
        </p:txBody>
      </p:sp>
    </p:spTree>
    <p:extLst>
      <p:ext uri="{BB962C8B-B14F-4D97-AF65-F5344CB8AC3E}">
        <p14:creationId xmlns:p14="http://schemas.microsoft.com/office/powerpoint/2010/main" val="20982361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537CF-E20F-CF42-FD39-07151A148F2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B7BFBAB-27FD-E492-9C47-EA2BFFA91FB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89030FD-441F-1639-0D34-7901FBAD329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E6E9FC9-76AB-EE29-E8E1-B771D509AFC6}"/>
              </a:ext>
            </a:extLst>
          </p:cNvPr>
          <p:cNvSpPr>
            <a:spLocks noGrp="1"/>
          </p:cNvSpPr>
          <p:nvPr>
            <p:ph type="dt" sz="half" idx="10"/>
          </p:nvPr>
        </p:nvSpPr>
        <p:spPr/>
        <p:txBody>
          <a:bodyPr/>
          <a:lstStyle/>
          <a:p>
            <a:fld id="{0B005471-D813-F84E-B8E3-2BA61E014C9F}" type="datetimeFigureOut">
              <a:rPr lang="en-US" smtClean="0"/>
              <a:t>5/2/2023</a:t>
            </a:fld>
            <a:endParaRPr lang="en-US"/>
          </a:p>
        </p:txBody>
      </p:sp>
      <p:sp>
        <p:nvSpPr>
          <p:cNvPr id="6" name="Footer Placeholder 5">
            <a:extLst>
              <a:ext uri="{FF2B5EF4-FFF2-40B4-BE49-F238E27FC236}">
                <a16:creationId xmlns:a16="http://schemas.microsoft.com/office/drawing/2014/main" id="{67EECCBB-4FFF-F4B8-8F7F-6402C7E6187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2845068-8127-A7BA-3D05-D722DB88304C}"/>
              </a:ext>
            </a:extLst>
          </p:cNvPr>
          <p:cNvSpPr>
            <a:spLocks noGrp="1"/>
          </p:cNvSpPr>
          <p:nvPr>
            <p:ph type="sldNum" sz="quarter" idx="12"/>
          </p:nvPr>
        </p:nvSpPr>
        <p:spPr/>
        <p:txBody>
          <a:bodyPr/>
          <a:lstStyle/>
          <a:p>
            <a:fld id="{B0A61C9C-BCDE-F349-A20B-70367EC1A3CA}" type="slidenum">
              <a:rPr lang="en-US" smtClean="0"/>
              <a:t>‹#›</a:t>
            </a:fld>
            <a:endParaRPr lang="en-US"/>
          </a:p>
        </p:txBody>
      </p:sp>
    </p:spTree>
    <p:extLst>
      <p:ext uri="{BB962C8B-B14F-4D97-AF65-F5344CB8AC3E}">
        <p14:creationId xmlns:p14="http://schemas.microsoft.com/office/powerpoint/2010/main" val="30189433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FDC95-034E-EA0E-83E1-26B4000D6E8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CA3EF42-F28E-93E3-CFF8-AF3B2DBCCEF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E7D068B-0090-B7F9-615C-8BA2247B09E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24308AB-2F63-B146-13B0-2B7BE556D24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FE573D5-6138-219F-6584-78231FC2D1A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8FB9E65-BE5C-66C5-E0CF-82DACEF7ECE5}"/>
              </a:ext>
            </a:extLst>
          </p:cNvPr>
          <p:cNvSpPr>
            <a:spLocks noGrp="1"/>
          </p:cNvSpPr>
          <p:nvPr>
            <p:ph type="dt" sz="half" idx="10"/>
          </p:nvPr>
        </p:nvSpPr>
        <p:spPr/>
        <p:txBody>
          <a:bodyPr/>
          <a:lstStyle/>
          <a:p>
            <a:fld id="{0B005471-D813-F84E-B8E3-2BA61E014C9F}" type="datetimeFigureOut">
              <a:rPr lang="en-US" smtClean="0"/>
              <a:t>5/2/2023</a:t>
            </a:fld>
            <a:endParaRPr lang="en-US"/>
          </a:p>
        </p:txBody>
      </p:sp>
      <p:sp>
        <p:nvSpPr>
          <p:cNvPr id="8" name="Footer Placeholder 7">
            <a:extLst>
              <a:ext uri="{FF2B5EF4-FFF2-40B4-BE49-F238E27FC236}">
                <a16:creationId xmlns:a16="http://schemas.microsoft.com/office/drawing/2014/main" id="{5CF17940-FF42-511E-8948-2EBACF16A72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DF0C60D-D2D4-6FE9-A25A-9FEDD55FB416}"/>
              </a:ext>
            </a:extLst>
          </p:cNvPr>
          <p:cNvSpPr>
            <a:spLocks noGrp="1"/>
          </p:cNvSpPr>
          <p:nvPr>
            <p:ph type="sldNum" sz="quarter" idx="12"/>
          </p:nvPr>
        </p:nvSpPr>
        <p:spPr/>
        <p:txBody>
          <a:bodyPr/>
          <a:lstStyle/>
          <a:p>
            <a:fld id="{B0A61C9C-BCDE-F349-A20B-70367EC1A3CA}" type="slidenum">
              <a:rPr lang="en-US" smtClean="0"/>
              <a:t>‹#›</a:t>
            </a:fld>
            <a:endParaRPr lang="en-US"/>
          </a:p>
        </p:txBody>
      </p:sp>
    </p:spTree>
    <p:extLst>
      <p:ext uri="{BB962C8B-B14F-4D97-AF65-F5344CB8AC3E}">
        <p14:creationId xmlns:p14="http://schemas.microsoft.com/office/powerpoint/2010/main" val="27543921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BB9CA2-0087-8C67-C221-D6B68B7782C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F300198-ED1A-20A1-468C-6474ADD47A3F}"/>
              </a:ext>
            </a:extLst>
          </p:cNvPr>
          <p:cNvSpPr>
            <a:spLocks noGrp="1"/>
          </p:cNvSpPr>
          <p:nvPr>
            <p:ph type="dt" sz="half" idx="10"/>
          </p:nvPr>
        </p:nvSpPr>
        <p:spPr/>
        <p:txBody>
          <a:bodyPr/>
          <a:lstStyle/>
          <a:p>
            <a:fld id="{0B005471-D813-F84E-B8E3-2BA61E014C9F}" type="datetimeFigureOut">
              <a:rPr lang="en-US" smtClean="0"/>
              <a:t>5/2/2023</a:t>
            </a:fld>
            <a:endParaRPr lang="en-US"/>
          </a:p>
        </p:txBody>
      </p:sp>
      <p:sp>
        <p:nvSpPr>
          <p:cNvPr id="4" name="Footer Placeholder 3">
            <a:extLst>
              <a:ext uri="{FF2B5EF4-FFF2-40B4-BE49-F238E27FC236}">
                <a16:creationId xmlns:a16="http://schemas.microsoft.com/office/drawing/2014/main" id="{0E955E6C-C134-1342-0520-C30190E3528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5206277-5007-A8E6-A3C7-3523478EC72B}"/>
              </a:ext>
            </a:extLst>
          </p:cNvPr>
          <p:cNvSpPr>
            <a:spLocks noGrp="1"/>
          </p:cNvSpPr>
          <p:nvPr>
            <p:ph type="sldNum" sz="quarter" idx="12"/>
          </p:nvPr>
        </p:nvSpPr>
        <p:spPr/>
        <p:txBody>
          <a:bodyPr/>
          <a:lstStyle/>
          <a:p>
            <a:fld id="{B0A61C9C-BCDE-F349-A20B-70367EC1A3CA}" type="slidenum">
              <a:rPr lang="en-US" smtClean="0"/>
              <a:t>‹#›</a:t>
            </a:fld>
            <a:endParaRPr lang="en-US"/>
          </a:p>
        </p:txBody>
      </p:sp>
    </p:spTree>
    <p:extLst>
      <p:ext uri="{BB962C8B-B14F-4D97-AF65-F5344CB8AC3E}">
        <p14:creationId xmlns:p14="http://schemas.microsoft.com/office/powerpoint/2010/main" val="26270385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D64C92E-2069-9250-ABA6-D4CBCD9D42A7}"/>
              </a:ext>
            </a:extLst>
          </p:cNvPr>
          <p:cNvSpPr>
            <a:spLocks noGrp="1"/>
          </p:cNvSpPr>
          <p:nvPr>
            <p:ph type="dt" sz="half" idx="10"/>
          </p:nvPr>
        </p:nvSpPr>
        <p:spPr/>
        <p:txBody>
          <a:bodyPr/>
          <a:lstStyle/>
          <a:p>
            <a:fld id="{0B005471-D813-F84E-B8E3-2BA61E014C9F}" type="datetimeFigureOut">
              <a:rPr lang="en-US" smtClean="0"/>
              <a:t>5/2/2023</a:t>
            </a:fld>
            <a:endParaRPr lang="en-US"/>
          </a:p>
        </p:txBody>
      </p:sp>
      <p:sp>
        <p:nvSpPr>
          <p:cNvPr id="3" name="Footer Placeholder 2">
            <a:extLst>
              <a:ext uri="{FF2B5EF4-FFF2-40B4-BE49-F238E27FC236}">
                <a16:creationId xmlns:a16="http://schemas.microsoft.com/office/drawing/2014/main" id="{E60D68B6-3188-CC9F-F26C-6309FC7C65E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3C5E184-7B34-9C7C-E46D-03D55394EECE}"/>
              </a:ext>
            </a:extLst>
          </p:cNvPr>
          <p:cNvSpPr>
            <a:spLocks noGrp="1"/>
          </p:cNvSpPr>
          <p:nvPr>
            <p:ph type="sldNum" sz="quarter" idx="12"/>
          </p:nvPr>
        </p:nvSpPr>
        <p:spPr/>
        <p:txBody>
          <a:bodyPr/>
          <a:lstStyle/>
          <a:p>
            <a:fld id="{B0A61C9C-BCDE-F349-A20B-70367EC1A3CA}" type="slidenum">
              <a:rPr lang="en-US" smtClean="0"/>
              <a:t>‹#›</a:t>
            </a:fld>
            <a:endParaRPr lang="en-US"/>
          </a:p>
        </p:txBody>
      </p:sp>
    </p:spTree>
    <p:extLst>
      <p:ext uri="{BB962C8B-B14F-4D97-AF65-F5344CB8AC3E}">
        <p14:creationId xmlns:p14="http://schemas.microsoft.com/office/powerpoint/2010/main" val="20743581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643A8-958F-3B27-1593-A68E750FA1E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2C01BBB-17FA-E0C1-1AB8-F5346842C10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D99ED17-E364-BF04-3945-AFE16A2DBB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7451046-1851-7ACA-4334-65C9E9126077}"/>
              </a:ext>
            </a:extLst>
          </p:cNvPr>
          <p:cNvSpPr>
            <a:spLocks noGrp="1"/>
          </p:cNvSpPr>
          <p:nvPr>
            <p:ph type="dt" sz="half" idx="10"/>
          </p:nvPr>
        </p:nvSpPr>
        <p:spPr/>
        <p:txBody>
          <a:bodyPr/>
          <a:lstStyle/>
          <a:p>
            <a:fld id="{0B005471-D813-F84E-B8E3-2BA61E014C9F}" type="datetimeFigureOut">
              <a:rPr lang="en-US" smtClean="0"/>
              <a:t>5/2/2023</a:t>
            </a:fld>
            <a:endParaRPr lang="en-US"/>
          </a:p>
        </p:txBody>
      </p:sp>
      <p:sp>
        <p:nvSpPr>
          <p:cNvPr id="6" name="Footer Placeholder 5">
            <a:extLst>
              <a:ext uri="{FF2B5EF4-FFF2-40B4-BE49-F238E27FC236}">
                <a16:creationId xmlns:a16="http://schemas.microsoft.com/office/drawing/2014/main" id="{7CA92044-D21C-73F1-6595-2B40D65E617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51130EC-8D30-6C01-12DB-3C5164CDB7E6}"/>
              </a:ext>
            </a:extLst>
          </p:cNvPr>
          <p:cNvSpPr>
            <a:spLocks noGrp="1"/>
          </p:cNvSpPr>
          <p:nvPr>
            <p:ph type="sldNum" sz="quarter" idx="12"/>
          </p:nvPr>
        </p:nvSpPr>
        <p:spPr/>
        <p:txBody>
          <a:bodyPr/>
          <a:lstStyle/>
          <a:p>
            <a:fld id="{B0A61C9C-BCDE-F349-A20B-70367EC1A3CA}" type="slidenum">
              <a:rPr lang="en-US" smtClean="0"/>
              <a:t>‹#›</a:t>
            </a:fld>
            <a:endParaRPr lang="en-US"/>
          </a:p>
        </p:txBody>
      </p:sp>
    </p:spTree>
    <p:extLst>
      <p:ext uri="{BB962C8B-B14F-4D97-AF65-F5344CB8AC3E}">
        <p14:creationId xmlns:p14="http://schemas.microsoft.com/office/powerpoint/2010/main" val="311066563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5B4B16-914C-4A37-DDD0-73C6AEA6BB4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BAD276D-D78E-AF3D-8F42-3F10BAE38FE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BBD53B0-66BB-0D98-6533-97714234DE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8CFE97-D130-8031-DF17-2466018ED1A9}"/>
              </a:ext>
            </a:extLst>
          </p:cNvPr>
          <p:cNvSpPr>
            <a:spLocks noGrp="1"/>
          </p:cNvSpPr>
          <p:nvPr>
            <p:ph type="dt" sz="half" idx="10"/>
          </p:nvPr>
        </p:nvSpPr>
        <p:spPr/>
        <p:txBody>
          <a:bodyPr/>
          <a:lstStyle/>
          <a:p>
            <a:fld id="{0B005471-D813-F84E-B8E3-2BA61E014C9F}" type="datetimeFigureOut">
              <a:rPr lang="en-US" smtClean="0"/>
              <a:t>5/2/2023</a:t>
            </a:fld>
            <a:endParaRPr lang="en-US"/>
          </a:p>
        </p:txBody>
      </p:sp>
      <p:sp>
        <p:nvSpPr>
          <p:cNvPr id="6" name="Footer Placeholder 5">
            <a:extLst>
              <a:ext uri="{FF2B5EF4-FFF2-40B4-BE49-F238E27FC236}">
                <a16:creationId xmlns:a16="http://schemas.microsoft.com/office/drawing/2014/main" id="{74DA14F0-7EA9-3D95-0EC5-2195958F396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C41B42F-1501-043C-FB1B-642F6B4EAB58}"/>
              </a:ext>
            </a:extLst>
          </p:cNvPr>
          <p:cNvSpPr>
            <a:spLocks noGrp="1"/>
          </p:cNvSpPr>
          <p:nvPr>
            <p:ph type="sldNum" sz="quarter" idx="12"/>
          </p:nvPr>
        </p:nvSpPr>
        <p:spPr/>
        <p:txBody>
          <a:bodyPr/>
          <a:lstStyle/>
          <a:p>
            <a:fld id="{B0A61C9C-BCDE-F349-A20B-70367EC1A3CA}" type="slidenum">
              <a:rPr lang="en-US" smtClean="0"/>
              <a:t>‹#›</a:t>
            </a:fld>
            <a:endParaRPr lang="en-US"/>
          </a:p>
        </p:txBody>
      </p:sp>
    </p:spTree>
    <p:extLst>
      <p:ext uri="{BB962C8B-B14F-4D97-AF65-F5344CB8AC3E}">
        <p14:creationId xmlns:p14="http://schemas.microsoft.com/office/powerpoint/2010/main" val="11432633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7886E-6986-1451-A6E2-B614ADDEE23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D0EDC75-BC5D-A4D4-5679-3FF7B199B57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7F9ACD-8ECF-1BD4-F569-D1680FFE6DBC}"/>
              </a:ext>
            </a:extLst>
          </p:cNvPr>
          <p:cNvSpPr>
            <a:spLocks noGrp="1"/>
          </p:cNvSpPr>
          <p:nvPr>
            <p:ph type="dt" sz="half" idx="10"/>
          </p:nvPr>
        </p:nvSpPr>
        <p:spPr/>
        <p:txBody>
          <a:bodyPr/>
          <a:lstStyle/>
          <a:p>
            <a:fld id="{0B005471-D813-F84E-B8E3-2BA61E014C9F}" type="datetimeFigureOut">
              <a:rPr lang="en-US" smtClean="0"/>
              <a:t>5/2/2023</a:t>
            </a:fld>
            <a:endParaRPr lang="en-US"/>
          </a:p>
        </p:txBody>
      </p:sp>
      <p:sp>
        <p:nvSpPr>
          <p:cNvPr id="5" name="Footer Placeholder 4">
            <a:extLst>
              <a:ext uri="{FF2B5EF4-FFF2-40B4-BE49-F238E27FC236}">
                <a16:creationId xmlns:a16="http://schemas.microsoft.com/office/drawing/2014/main" id="{DF86583F-958F-7B28-A268-1807A6DDDB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F0AC3C-8ED8-49C3-DCAE-BEA2D192674F}"/>
              </a:ext>
            </a:extLst>
          </p:cNvPr>
          <p:cNvSpPr>
            <a:spLocks noGrp="1"/>
          </p:cNvSpPr>
          <p:nvPr>
            <p:ph type="sldNum" sz="quarter" idx="12"/>
          </p:nvPr>
        </p:nvSpPr>
        <p:spPr/>
        <p:txBody>
          <a:bodyPr/>
          <a:lstStyle/>
          <a:p>
            <a:fld id="{B0A61C9C-BCDE-F349-A20B-70367EC1A3CA}" type="slidenum">
              <a:rPr lang="en-US" smtClean="0"/>
              <a:t>‹#›</a:t>
            </a:fld>
            <a:endParaRPr lang="en-US"/>
          </a:p>
        </p:txBody>
      </p:sp>
    </p:spTree>
    <p:extLst>
      <p:ext uri="{BB962C8B-B14F-4D97-AF65-F5344CB8AC3E}">
        <p14:creationId xmlns:p14="http://schemas.microsoft.com/office/powerpoint/2010/main" val="214852275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75F2AEF-7CA0-0B86-CBB4-98AEE478E51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7564798-5F81-6628-6545-D02A135071E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036C39-2818-D3F8-DB32-FAFDAB3D2B56}"/>
              </a:ext>
            </a:extLst>
          </p:cNvPr>
          <p:cNvSpPr>
            <a:spLocks noGrp="1"/>
          </p:cNvSpPr>
          <p:nvPr>
            <p:ph type="dt" sz="half" idx="10"/>
          </p:nvPr>
        </p:nvSpPr>
        <p:spPr/>
        <p:txBody>
          <a:bodyPr/>
          <a:lstStyle/>
          <a:p>
            <a:fld id="{0B005471-D813-F84E-B8E3-2BA61E014C9F}" type="datetimeFigureOut">
              <a:rPr lang="en-US" smtClean="0"/>
              <a:t>5/2/2023</a:t>
            </a:fld>
            <a:endParaRPr lang="en-US"/>
          </a:p>
        </p:txBody>
      </p:sp>
      <p:sp>
        <p:nvSpPr>
          <p:cNvPr id="5" name="Footer Placeholder 4">
            <a:extLst>
              <a:ext uri="{FF2B5EF4-FFF2-40B4-BE49-F238E27FC236}">
                <a16:creationId xmlns:a16="http://schemas.microsoft.com/office/drawing/2014/main" id="{BB989BBD-E42E-58BC-46F7-3BFFA40AFE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C6C6A1-EDF6-1EAA-E8DF-1DEDDE0A609F}"/>
              </a:ext>
            </a:extLst>
          </p:cNvPr>
          <p:cNvSpPr>
            <a:spLocks noGrp="1"/>
          </p:cNvSpPr>
          <p:nvPr>
            <p:ph type="sldNum" sz="quarter" idx="12"/>
          </p:nvPr>
        </p:nvSpPr>
        <p:spPr/>
        <p:txBody>
          <a:bodyPr/>
          <a:lstStyle/>
          <a:p>
            <a:fld id="{B0A61C9C-BCDE-F349-A20B-70367EC1A3CA}" type="slidenum">
              <a:rPr lang="en-US" smtClean="0"/>
              <a:t>‹#›</a:t>
            </a:fld>
            <a:endParaRPr lang="en-US"/>
          </a:p>
        </p:txBody>
      </p:sp>
    </p:spTree>
    <p:extLst>
      <p:ext uri="{BB962C8B-B14F-4D97-AF65-F5344CB8AC3E}">
        <p14:creationId xmlns:p14="http://schemas.microsoft.com/office/powerpoint/2010/main" val="7433155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6" name="PlaceHolder 1"/>
          <p:cNvSpPr>
            <a:spLocks noGrp="1"/>
          </p:cNvSpPr>
          <p:nvPr>
            <p:ph type="title"/>
          </p:nvPr>
        </p:nvSpPr>
        <p:spPr>
          <a:xfrm>
            <a:off x="609600" y="273600"/>
            <a:ext cx="10972320" cy="1144800"/>
          </a:xfrm>
          <a:prstGeom prst="rect">
            <a:avLst/>
          </a:prstGeom>
        </p:spPr>
        <p:txBody>
          <a:bodyPr lIns="0" tIns="0" rIns="0" bIns="0" anchor="ctr"/>
          <a:lstStyle/>
          <a:p>
            <a:pPr algn="ctr"/>
            <a:endParaRPr lang="en-US" sz="4400" b="0" strike="noStrike" spc="-1">
              <a:latin typeface="Arial"/>
            </a:endParaRPr>
          </a:p>
        </p:txBody>
      </p:sp>
      <p:sp>
        <p:nvSpPr>
          <p:cNvPr id="7" name="PlaceHolder 2"/>
          <p:cNvSpPr>
            <a:spLocks noGrp="1"/>
          </p:cNvSpPr>
          <p:nvPr>
            <p:ph type="subTitle"/>
          </p:nvPr>
        </p:nvSpPr>
        <p:spPr>
          <a:xfrm>
            <a:off x="609600" y="1604520"/>
            <a:ext cx="10972320" cy="3977280"/>
          </a:xfrm>
          <a:prstGeom prst="rect">
            <a:avLst/>
          </a:prstGeom>
        </p:spPr>
        <p:txBody>
          <a:bodyPr lIns="0" tIns="0" rIns="0" bIns="0" anchor="ctr"/>
          <a:lstStyle/>
          <a:p>
            <a:pPr algn="ctr"/>
            <a:endParaRPr lang="en-US" sz="3200" b="0" strike="noStrike" spc="-1">
              <a:latin typeface="Arial"/>
            </a:endParaRPr>
          </a:p>
        </p:txBody>
      </p:sp>
    </p:spTree>
    <p:extLst>
      <p:ext uri="{BB962C8B-B14F-4D97-AF65-F5344CB8AC3E}">
        <p14:creationId xmlns:p14="http://schemas.microsoft.com/office/powerpoint/2010/main" val="2731750517"/>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DE2A7408-8FE2-4B62-9629-D4B033EA9E13}" type="slidenum">
              <a:rPr lang="en-US"/>
              <a:pPr/>
              <a:t>‹#›</a:t>
            </a:fld>
            <a:endParaRPr lang="en-US"/>
          </a:p>
        </p:txBody>
      </p:sp>
    </p:spTree>
    <p:extLst>
      <p:ext uri="{BB962C8B-B14F-4D97-AF65-F5344CB8AC3E}">
        <p14:creationId xmlns:p14="http://schemas.microsoft.com/office/powerpoint/2010/main" val="2515281857"/>
      </p:ext>
    </p:extLst>
  </p:cSld>
  <p:clrMapOvr>
    <a:masterClrMapping/>
  </p:clrMapOvr>
  <p:transition spd="slow"/>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0" y="458946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CD7B5C8-4AEE-48C2-9019-AD3503AF3CA8}" type="datetimeFigureOut">
              <a:rPr lang="en-US" smtClean="0"/>
              <a:t>5/2/2023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C93AA5-82BE-468E-90B3-DD1DC18545AD}" type="slidenum">
              <a:rPr lang="en-US" smtClean="0"/>
              <a:t>‹#›</a:t>
            </a:fld>
            <a:endParaRPr lang="en-US"/>
          </a:p>
        </p:txBody>
      </p:sp>
    </p:spTree>
    <p:extLst>
      <p:ext uri="{BB962C8B-B14F-4D97-AF65-F5344CB8AC3E}">
        <p14:creationId xmlns:p14="http://schemas.microsoft.com/office/powerpoint/2010/main" val="240465153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6"/>
                </a:solidFill>
                <a:effectLst/>
              </a:defRPr>
            </a:lvl1pPr>
          </a:lstStyle>
          <a:p>
            <a:r>
              <a:rPr lang="en-US" dirty="0"/>
              <a:t>Click to edit Master title style</a:t>
            </a:r>
          </a:p>
        </p:txBody>
      </p:sp>
      <p:sp>
        <p:nvSpPr>
          <p:cNvPr id="3" name="Content Placeholder 2"/>
          <p:cNvSpPr>
            <a:spLocks noGrp="1"/>
          </p:cNvSpPr>
          <p:nvPr>
            <p:ph idx="1"/>
          </p:nvPr>
        </p:nvSpPr>
        <p:spPr>
          <a:xfrm>
            <a:off x="1117600" y="2133600"/>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CF9C6BF1-2689-447E-AC59-A75FC10CAEB4}" type="slidenum">
              <a:rPr lang="en-US"/>
              <a:pPr/>
              <a:t>‹#›</a:t>
            </a:fld>
            <a:endParaRPr lang="en-US"/>
          </a:p>
        </p:txBody>
      </p:sp>
    </p:spTree>
    <p:extLst>
      <p:ext uri="{BB962C8B-B14F-4D97-AF65-F5344CB8AC3E}">
        <p14:creationId xmlns:p14="http://schemas.microsoft.com/office/powerpoint/2010/main" val="3589880227"/>
      </p:ext>
    </p:extLst>
  </p:cSld>
  <p:clrMapOvr>
    <a:masterClrMapping/>
  </p:clrMapOvr>
  <p:transition spd="slow"/>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D2FB13B4-C8BD-4A09-8013-0BF750C256F8}" type="slidenum">
              <a:rPr lang="en-US"/>
              <a:pPr/>
              <a:t>‹#›</a:t>
            </a:fld>
            <a:endParaRPr lang="en-US"/>
          </a:p>
        </p:txBody>
      </p:sp>
    </p:spTree>
    <p:extLst>
      <p:ext uri="{BB962C8B-B14F-4D97-AF65-F5344CB8AC3E}">
        <p14:creationId xmlns:p14="http://schemas.microsoft.com/office/powerpoint/2010/main" val="1014208889"/>
      </p:ext>
    </p:extLst>
  </p:cSld>
  <p:clrMapOvr>
    <a:masterClrMapping/>
  </p:clrMapOvr>
  <p:transition spd="slow"/>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effectLst/>
              </a:defRPr>
            </a:lvl1pPr>
          </a:lstStyle>
          <a:p>
            <a:r>
              <a:rPr lang="en-US" dirty="0"/>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DD7C9E4C-688C-499C-B574-D6CE818A6173}" type="slidenum">
              <a:rPr lang="en-US"/>
              <a:pPr/>
              <a:t>‹#›</a:t>
            </a:fld>
            <a:endParaRPr lang="en-US"/>
          </a:p>
        </p:txBody>
      </p:sp>
    </p:spTree>
    <p:extLst>
      <p:ext uri="{BB962C8B-B14F-4D97-AF65-F5344CB8AC3E}">
        <p14:creationId xmlns:p14="http://schemas.microsoft.com/office/powerpoint/2010/main" val="1455266757"/>
      </p:ext>
    </p:extLst>
  </p:cSld>
  <p:clrMapOvr>
    <a:masterClrMapping/>
  </p:clrMapOvr>
  <p:transition spd="slow"/>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3D998FCE-4677-47ED-9867-2650CD504A11}" type="slidenum">
              <a:rPr lang="en-US"/>
              <a:pPr/>
              <a:t>‹#›</a:t>
            </a:fld>
            <a:endParaRPr lang="en-US"/>
          </a:p>
        </p:txBody>
      </p:sp>
    </p:spTree>
    <p:extLst>
      <p:ext uri="{BB962C8B-B14F-4D97-AF65-F5344CB8AC3E}">
        <p14:creationId xmlns:p14="http://schemas.microsoft.com/office/powerpoint/2010/main" val="739975142"/>
      </p:ext>
    </p:extLst>
  </p:cSld>
  <p:clrMapOvr>
    <a:masterClrMapping/>
  </p:clrMapOvr>
  <p:transition spd="slow"/>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08000" y="506506"/>
            <a:ext cx="10363200" cy="1143000"/>
          </a:xfrm>
        </p:spPr>
        <p:txBody>
          <a:bodyPr/>
          <a:lstStyle>
            <a:lvl1pPr>
              <a:defRPr b="0">
                <a:solidFill>
                  <a:schemeClr val="accent2"/>
                </a:solidFill>
                <a:effectLst/>
              </a:defRPr>
            </a:lvl1p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8C8FCA30-31BD-41DB-98A7-727934F41716}" type="slidenum">
              <a:rPr lang="en-US"/>
              <a:pPr/>
              <a:t>‹#›</a:t>
            </a:fld>
            <a:endParaRPr lang="en-US"/>
          </a:p>
        </p:txBody>
      </p:sp>
    </p:spTree>
    <p:extLst>
      <p:ext uri="{BB962C8B-B14F-4D97-AF65-F5344CB8AC3E}">
        <p14:creationId xmlns:p14="http://schemas.microsoft.com/office/powerpoint/2010/main" val="3883236587"/>
      </p:ext>
    </p:extLst>
  </p:cSld>
  <p:clrMapOvr>
    <a:masterClrMapping/>
  </p:clrMapOvr>
  <p:transition spd="slow"/>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18674433-796B-47B5-8611-813288F1E877}" type="slidenum">
              <a:rPr lang="en-US"/>
              <a:pPr/>
              <a:t>‹#›</a:t>
            </a:fld>
            <a:endParaRPr lang="en-US"/>
          </a:p>
        </p:txBody>
      </p:sp>
    </p:spTree>
    <p:extLst>
      <p:ext uri="{BB962C8B-B14F-4D97-AF65-F5344CB8AC3E}">
        <p14:creationId xmlns:p14="http://schemas.microsoft.com/office/powerpoint/2010/main" val="4230124771"/>
      </p:ext>
    </p:extLst>
  </p:cSld>
  <p:clrMapOvr>
    <a:masterClrMapping/>
  </p:clrMapOvr>
  <p:transition spd="slow"/>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2BA5FC89-70AF-4EA8-81F4-FBEB0F6B56B4}" type="slidenum">
              <a:rPr lang="en-US"/>
              <a:pPr/>
              <a:t>‹#›</a:t>
            </a:fld>
            <a:endParaRPr lang="en-US"/>
          </a:p>
        </p:txBody>
      </p:sp>
    </p:spTree>
    <p:extLst>
      <p:ext uri="{BB962C8B-B14F-4D97-AF65-F5344CB8AC3E}">
        <p14:creationId xmlns:p14="http://schemas.microsoft.com/office/powerpoint/2010/main" val="2824675248"/>
      </p:ext>
    </p:extLst>
  </p:cSld>
  <p:clrMapOvr>
    <a:masterClrMapping/>
  </p:clrMapOvr>
  <p:transition spd="slow"/>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5576B29D-F1BB-47FF-A339-EBDCE0C95E2A}" type="slidenum">
              <a:rPr lang="en-US"/>
              <a:pPr/>
              <a:t>‹#›</a:t>
            </a:fld>
            <a:endParaRPr lang="en-US"/>
          </a:p>
        </p:txBody>
      </p:sp>
    </p:spTree>
    <p:extLst>
      <p:ext uri="{BB962C8B-B14F-4D97-AF65-F5344CB8AC3E}">
        <p14:creationId xmlns:p14="http://schemas.microsoft.com/office/powerpoint/2010/main" val="942063025"/>
      </p:ext>
    </p:extLst>
  </p:cSld>
  <p:clrMapOvr>
    <a:masterClrMapping/>
  </p:clrMapOvr>
  <p:transition spd="slow"/>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E9B271E-CE47-4591-95FC-3CC2BE729DC3}" type="slidenum">
              <a:rPr lang="en-US"/>
              <a:pPr/>
              <a:t>‹#›</a:t>
            </a:fld>
            <a:endParaRPr lang="en-US"/>
          </a:p>
        </p:txBody>
      </p:sp>
    </p:spTree>
    <p:extLst>
      <p:ext uri="{BB962C8B-B14F-4D97-AF65-F5344CB8AC3E}">
        <p14:creationId xmlns:p14="http://schemas.microsoft.com/office/powerpoint/2010/main" val="3287276726"/>
      </p:ext>
    </p:extLst>
  </p:cSld>
  <p:clrMapOvr>
    <a:masterClrMapping/>
  </p:clrMapOvr>
  <p:transition spd="slow"/>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585200" y="533400"/>
            <a:ext cx="26924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08000" y="533400"/>
            <a:ext cx="78740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09A31476-C2F5-42A1-99F9-D87F02235B38}" type="slidenum">
              <a:rPr lang="en-US"/>
              <a:pPr/>
              <a:t>‹#›</a:t>
            </a:fld>
            <a:endParaRPr lang="en-US"/>
          </a:p>
        </p:txBody>
      </p:sp>
    </p:spTree>
    <p:extLst>
      <p:ext uri="{BB962C8B-B14F-4D97-AF65-F5344CB8AC3E}">
        <p14:creationId xmlns:p14="http://schemas.microsoft.com/office/powerpoint/2010/main" val="3146453266"/>
      </p:ext>
    </p:extLst>
  </p:cSld>
  <p:clrMapOvr>
    <a:masterClrMapping/>
  </p:clrMapOvr>
  <p:transition spd="slow"/>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CD7B5C8-4AEE-48C2-9019-AD3503AF3CA8}" type="datetimeFigureOut">
              <a:rPr lang="en-US" smtClean="0"/>
              <a:t>5/2/2023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C93AA5-82BE-468E-90B3-DD1DC18545AD}" type="slidenum">
              <a:rPr lang="en-US" smtClean="0"/>
              <a:t>‹#›</a:t>
            </a:fld>
            <a:endParaRPr lang="en-US"/>
          </a:p>
        </p:txBody>
      </p:sp>
    </p:spTree>
    <p:extLst>
      <p:ext uri="{BB962C8B-B14F-4D97-AF65-F5344CB8AC3E}">
        <p14:creationId xmlns:p14="http://schemas.microsoft.com/office/powerpoint/2010/main" val="357694756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508000" y="5334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914400" y="6248400"/>
            <a:ext cx="2540000" cy="457200"/>
          </a:xfrm>
        </p:spPr>
        <p:txBody>
          <a:bodyPr/>
          <a:lstStyle>
            <a:lvl1pPr>
              <a:defRPr/>
            </a:lvl1pPr>
          </a:lstStyle>
          <a:p>
            <a:endParaRPr lang="en-US"/>
          </a:p>
        </p:txBody>
      </p:sp>
      <p:sp>
        <p:nvSpPr>
          <p:cNvPr id="8" name="Footer Placeholder 7"/>
          <p:cNvSpPr>
            <a:spLocks noGrp="1"/>
          </p:cNvSpPr>
          <p:nvPr>
            <p:ph type="ftr" sz="quarter" idx="11"/>
          </p:nvPr>
        </p:nvSpPr>
        <p:spPr>
          <a:xfrm>
            <a:off x="4165600" y="6248400"/>
            <a:ext cx="3860800" cy="457200"/>
          </a:xfrm>
        </p:spPr>
        <p:txBody>
          <a:bodyPr/>
          <a:lstStyle>
            <a:lvl1pPr>
              <a:defRPr/>
            </a:lvl1pPr>
          </a:lstStyle>
          <a:p>
            <a:endParaRPr lang="en-US"/>
          </a:p>
        </p:txBody>
      </p:sp>
      <p:sp>
        <p:nvSpPr>
          <p:cNvPr id="9" name="Slide Number Placeholder 8"/>
          <p:cNvSpPr>
            <a:spLocks noGrp="1"/>
          </p:cNvSpPr>
          <p:nvPr>
            <p:ph type="sldNum" sz="quarter" idx="12"/>
          </p:nvPr>
        </p:nvSpPr>
        <p:spPr>
          <a:xfrm>
            <a:off x="8737600" y="6248400"/>
            <a:ext cx="2540000" cy="457200"/>
          </a:xfrm>
        </p:spPr>
        <p:txBody>
          <a:bodyPr/>
          <a:lstStyle>
            <a:lvl1pPr>
              <a:defRPr/>
            </a:lvl1pPr>
          </a:lstStyle>
          <a:p>
            <a:fld id="{5B72AC19-2913-496E-B5D0-09095E21EC51}" type="slidenum">
              <a:rPr lang="en-US"/>
              <a:pPr/>
              <a:t>‹#›</a:t>
            </a:fld>
            <a:endParaRPr lang="en-US"/>
          </a:p>
        </p:txBody>
      </p:sp>
    </p:spTree>
    <p:extLst>
      <p:ext uri="{BB962C8B-B14F-4D97-AF65-F5344CB8AC3E}">
        <p14:creationId xmlns:p14="http://schemas.microsoft.com/office/powerpoint/2010/main" val="812231534"/>
      </p:ext>
    </p:extLst>
  </p:cSld>
  <p:clrMapOvr>
    <a:masterClrMapping/>
  </p:clrMapOvr>
  <p:transition spd="slow"/>
</p:sldLayout>
</file>

<file path=ppt/slideLayouts/slideLayout4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508000" y="5334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endParaRPr lang="en-US"/>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397C468A-8A5E-499B-ABB7-2ABEC80AD3C7}" type="slidenum">
              <a:rPr lang="en-US"/>
              <a:pPr/>
              <a:t>‹#›</a:t>
            </a:fld>
            <a:endParaRPr lang="en-US"/>
          </a:p>
        </p:txBody>
      </p:sp>
    </p:spTree>
    <p:extLst>
      <p:ext uri="{BB962C8B-B14F-4D97-AF65-F5344CB8AC3E}">
        <p14:creationId xmlns:p14="http://schemas.microsoft.com/office/powerpoint/2010/main" val="181287946"/>
      </p:ext>
    </p:extLst>
  </p:cSld>
  <p:clrMapOvr>
    <a:masterClrMapping/>
  </p:clrMapOvr>
  <p:transition spd="slow"/>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normAutofit/>
          </a:bodyPr>
          <a:lstStyle>
            <a:lvl1pPr>
              <a:defRPr sz="2400" b="1">
                <a:solidFill>
                  <a:srgbClr val="0000CC"/>
                </a:solidFill>
                <a:latin typeface="Arial" pitchFamily="34" charset="0"/>
                <a:cs typeface="Arial" pitchFamily="34" charset="0"/>
              </a:defRPr>
            </a:lvl1pPr>
          </a:lstStyle>
          <a:p>
            <a:r>
              <a:rPr lang="en-US" dirty="0"/>
              <a:t>Click to edit Master title style</a:t>
            </a:r>
          </a:p>
        </p:txBody>
      </p:sp>
      <p:sp>
        <p:nvSpPr>
          <p:cNvPr id="4" name="Date Placeholder 3"/>
          <p:cNvSpPr>
            <a:spLocks noGrp="1"/>
          </p:cNvSpPr>
          <p:nvPr>
            <p:ph type="dt" sz="half" idx="10"/>
          </p:nvPr>
        </p:nvSpPr>
        <p:spPr/>
        <p:txBody>
          <a:bodyPr/>
          <a:lstStyle/>
          <a:p>
            <a:fld id="{F4E852B9-930C-4267-9C51-7840400D89A2}" type="datetime1">
              <a:rPr lang="en-US" smtClean="0">
                <a:solidFill>
                  <a:prstClr val="black">
                    <a:tint val="75000"/>
                  </a:prstClr>
                </a:solidFill>
              </a:rPr>
              <a:pPr/>
              <a:t>5/2/2023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Tree>
    <p:extLst>
      <p:ext uri="{BB962C8B-B14F-4D97-AF65-F5344CB8AC3E}">
        <p14:creationId xmlns:p14="http://schemas.microsoft.com/office/powerpoint/2010/main" val="119431207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7"/>
        <p:cNvGrpSpPr/>
        <p:nvPr/>
      </p:nvGrpSpPr>
      <p:grpSpPr>
        <a:xfrm>
          <a:off x="0" y="0"/>
          <a:ext cx="0" cy="0"/>
          <a:chOff x="0" y="0"/>
          <a:chExt cx="0" cy="0"/>
        </a:xfrm>
      </p:grpSpPr>
      <p:sp>
        <p:nvSpPr>
          <p:cNvPr id="18" name="Google Shape;18;p60"/>
          <p:cNvSpPr txBox="1">
            <a:spLocks noGrp="1"/>
          </p:cNvSpPr>
          <p:nvPr>
            <p:ph type="dt" idx="10"/>
          </p:nvPr>
        </p:nvSpPr>
        <p:spPr>
          <a:xfrm>
            <a:off x="914400" y="6248400"/>
            <a:ext cx="25400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60"/>
          <p:cNvSpPr txBox="1">
            <a:spLocks noGrp="1"/>
          </p:cNvSpPr>
          <p:nvPr>
            <p:ph type="ftr" idx="11"/>
          </p:nvPr>
        </p:nvSpPr>
        <p:spPr>
          <a:xfrm>
            <a:off x="4165600" y="6248400"/>
            <a:ext cx="3860800" cy="457200"/>
          </a:xfrm>
          <a:prstGeom prst="rect">
            <a:avLst/>
          </a:prstGeom>
          <a:noFill/>
          <a:ln>
            <a:noFill/>
          </a:ln>
        </p:spPr>
        <p:txBody>
          <a:bodyPr spcFirstLastPara="1" wrap="square" lIns="91425" tIns="45700" rIns="91425" bIns="45700" anchor="t"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60"/>
          <p:cNvSpPr txBox="1">
            <a:spLocks noGrp="1"/>
          </p:cNvSpPr>
          <p:nvPr>
            <p:ph type="sldNum" idx="12"/>
          </p:nvPr>
        </p:nvSpPr>
        <p:spPr>
          <a:xfrm>
            <a:off x="8737600" y="6248400"/>
            <a:ext cx="2540000" cy="45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SzPts val="1400"/>
              <a:buNone/>
              <a:defRPr sz="1400" b="0" i="0" u="none" strike="noStrike" cap="none">
                <a:solidFill>
                  <a:schemeClr val="dk1"/>
                </a:solidFill>
                <a:latin typeface="Helvetica Neue"/>
                <a:ea typeface="Helvetica Neue"/>
                <a:cs typeface="Helvetica Neue"/>
                <a:sym typeface="Helvetica Neue"/>
              </a:defRPr>
            </a:lvl1pPr>
            <a:lvl2pPr marL="0" marR="0" lvl="1" indent="0" algn="r">
              <a:lnSpc>
                <a:spcPct val="100000"/>
              </a:lnSpc>
              <a:spcBef>
                <a:spcPts val="0"/>
              </a:spcBef>
              <a:spcAft>
                <a:spcPts val="0"/>
              </a:spcAft>
              <a:buSzPts val="1400"/>
              <a:buNone/>
              <a:defRPr sz="1400" b="0" i="0" u="none" strike="noStrike" cap="none">
                <a:solidFill>
                  <a:schemeClr val="dk1"/>
                </a:solidFill>
                <a:latin typeface="Helvetica Neue"/>
                <a:ea typeface="Helvetica Neue"/>
                <a:cs typeface="Helvetica Neue"/>
                <a:sym typeface="Helvetica Neue"/>
              </a:defRPr>
            </a:lvl2pPr>
            <a:lvl3pPr marL="0" marR="0" lvl="2" indent="0" algn="r">
              <a:lnSpc>
                <a:spcPct val="100000"/>
              </a:lnSpc>
              <a:spcBef>
                <a:spcPts val="0"/>
              </a:spcBef>
              <a:spcAft>
                <a:spcPts val="0"/>
              </a:spcAft>
              <a:buSzPts val="1400"/>
              <a:buNone/>
              <a:defRPr sz="1400" b="0" i="0" u="none" strike="noStrike" cap="none">
                <a:solidFill>
                  <a:schemeClr val="dk1"/>
                </a:solidFill>
                <a:latin typeface="Helvetica Neue"/>
                <a:ea typeface="Helvetica Neue"/>
                <a:cs typeface="Helvetica Neue"/>
                <a:sym typeface="Helvetica Neue"/>
              </a:defRPr>
            </a:lvl3pPr>
            <a:lvl4pPr marL="0" marR="0" lvl="3" indent="0" algn="r">
              <a:lnSpc>
                <a:spcPct val="100000"/>
              </a:lnSpc>
              <a:spcBef>
                <a:spcPts val="0"/>
              </a:spcBef>
              <a:spcAft>
                <a:spcPts val="0"/>
              </a:spcAft>
              <a:buSzPts val="1400"/>
              <a:buNone/>
              <a:defRPr sz="1400" b="0" i="0" u="none" strike="noStrike" cap="none">
                <a:solidFill>
                  <a:schemeClr val="dk1"/>
                </a:solidFill>
                <a:latin typeface="Helvetica Neue"/>
                <a:ea typeface="Helvetica Neue"/>
                <a:cs typeface="Helvetica Neue"/>
                <a:sym typeface="Helvetica Neue"/>
              </a:defRPr>
            </a:lvl4pPr>
            <a:lvl5pPr marL="0" marR="0" lvl="4" indent="0" algn="r">
              <a:lnSpc>
                <a:spcPct val="100000"/>
              </a:lnSpc>
              <a:spcBef>
                <a:spcPts val="0"/>
              </a:spcBef>
              <a:spcAft>
                <a:spcPts val="0"/>
              </a:spcAft>
              <a:buSzPts val="1400"/>
              <a:buNone/>
              <a:defRPr sz="1400" b="0" i="0" u="none" strike="noStrike" cap="none">
                <a:solidFill>
                  <a:schemeClr val="dk1"/>
                </a:solidFill>
                <a:latin typeface="Helvetica Neue"/>
                <a:ea typeface="Helvetica Neue"/>
                <a:cs typeface="Helvetica Neue"/>
                <a:sym typeface="Helvetica Neue"/>
              </a:defRPr>
            </a:lvl5pPr>
            <a:lvl6pPr marL="0" marR="0" lvl="5" indent="0" algn="r">
              <a:lnSpc>
                <a:spcPct val="100000"/>
              </a:lnSpc>
              <a:spcBef>
                <a:spcPts val="0"/>
              </a:spcBef>
              <a:spcAft>
                <a:spcPts val="0"/>
              </a:spcAft>
              <a:buSzPts val="1400"/>
              <a:buNone/>
              <a:defRPr sz="1400" b="0" i="0" u="none" strike="noStrike" cap="none">
                <a:solidFill>
                  <a:schemeClr val="dk1"/>
                </a:solidFill>
                <a:latin typeface="Helvetica Neue"/>
                <a:ea typeface="Helvetica Neue"/>
                <a:cs typeface="Helvetica Neue"/>
                <a:sym typeface="Helvetica Neue"/>
              </a:defRPr>
            </a:lvl6pPr>
            <a:lvl7pPr marL="0" marR="0" lvl="6" indent="0" algn="r">
              <a:lnSpc>
                <a:spcPct val="100000"/>
              </a:lnSpc>
              <a:spcBef>
                <a:spcPts val="0"/>
              </a:spcBef>
              <a:spcAft>
                <a:spcPts val="0"/>
              </a:spcAft>
              <a:buSzPts val="1400"/>
              <a:buNone/>
              <a:defRPr sz="1400" b="0" i="0" u="none" strike="noStrike" cap="none">
                <a:solidFill>
                  <a:schemeClr val="dk1"/>
                </a:solidFill>
                <a:latin typeface="Helvetica Neue"/>
                <a:ea typeface="Helvetica Neue"/>
                <a:cs typeface="Helvetica Neue"/>
                <a:sym typeface="Helvetica Neue"/>
              </a:defRPr>
            </a:lvl7pPr>
            <a:lvl8pPr marL="0" marR="0" lvl="7" indent="0" algn="r">
              <a:lnSpc>
                <a:spcPct val="100000"/>
              </a:lnSpc>
              <a:spcBef>
                <a:spcPts val="0"/>
              </a:spcBef>
              <a:spcAft>
                <a:spcPts val="0"/>
              </a:spcAft>
              <a:buSzPts val="1400"/>
              <a:buNone/>
              <a:defRPr sz="1400" b="0" i="0" u="none" strike="noStrike" cap="none">
                <a:solidFill>
                  <a:schemeClr val="dk1"/>
                </a:solidFill>
                <a:latin typeface="Helvetica Neue"/>
                <a:ea typeface="Helvetica Neue"/>
                <a:cs typeface="Helvetica Neue"/>
                <a:sym typeface="Helvetica Neue"/>
              </a:defRPr>
            </a:lvl8pPr>
            <a:lvl9pPr marL="0" marR="0" lvl="8" indent="0" algn="r">
              <a:lnSpc>
                <a:spcPct val="100000"/>
              </a:lnSpc>
              <a:spcBef>
                <a:spcPts val="0"/>
              </a:spcBef>
              <a:spcAft>
                <a:spcPts val="0"/>
              </a:spcAft>
              <a:buSzPts val="1400"/>
              <a:buNone/>
              <a:defRPr sz="1400" b="0" i="0" u="none" strike="noStrike" cap="none">
                <a:solidFill>
                  <a:schemeClr val="dk1"/>
                </a:solidFill>
                <a:latin typeface="Helvetica Neue"/>
                <a:ea typeface="Helvetica Neue"/>
                <a:cs typeface="Helvetica Neue"/>
                <a:sym typeface="Helvetica Neu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061543479"/>
      </p:ext>
    </p:extLst>
  </p:cSld>
  <p:clrMapOvr>
    <a:masterClrMapping/>
  </p:clrMapOvr>
  <p:transition>
    <p:push dir="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1_Title Only">
  <p:cSld name="1_Title Only">
    <p:spTree>
      <p:nvGrpSpPr>
        <p:cNvPr id="1" name="Shape 21"/>
        <p:cNvGrpSpPr/>
        <p:nvPr/>
      </p:nvGrpSpPr>
      <p:grpSpPr>
        <a:xfrm>
          <a:off x="0" y="0"/>
          <a:ext cx="0" cy="0"/>
          <a:chOff x="0" y="0"/>
          <a:chExt cx="0" cy="0"/>
        </a:xfrm>
      </p:grpSpPr>
      <p:pic>
        <p:nvPicPr>
          <p:cNvPr id="22" name="Google Shape;22;p61"/>
          <p:cNvPicPr preferRelativeResize="0"/>
          <p:nvPr/>
        </p:nvPicPr>
        <p:blipFill rotWithShape="1">
          <a:blip r:embed="rId2">
            <a:alphaModFix amt="24000"/>
          </a:blip>
          <a:srcRect/>
          <a:stretch/>
        </p:blipFill>
        <p:spPr>
          <a:xfrm>
            <a:off x="1" y="-15985"/>
            <a:ext cx="12192000" cy="6873985"/>
          </a:xfrm>
          <a:prstGeom prst="rect">
            <a:avLst/>
          </a:prstGeom>
          <a:noFill/>
          <a:ln>
            <a:noFill/>
          </a:ln>
        </p:spPr>
      </p:pic>
      <p:sp>
        <p:nvSpPr>
          <p:cNvPr id="23" name="Google Shape;23;p61"/>
          <p:cNvSpPr/>
          <p:nvPr/>
        </p:nvSpPr>
        <p:spPr>
          <a:xfrm>
            <a:off x="118533" y="165100"/>
            <a:ext cx="11887200" cy="615950"/>
          </a:xfrm>
          <a:prstGeom prst="rect">
            <a:avLst/>
          </a:prstGeom>
          <a:solidFill>
            <a:schemeClr val="lt1"/>
          </a:solidFill>
          <a:ln>
            <a:noFill/>
          </a:ln>
          <a:effectLst>
            <a:outerShdw blurRad="50800" dist="38100" dir="2700000" algn="tl" rotWithShape="0">
              <a:srgbClr val="000000">
                <a:alpha val="40000"/>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Verdana"/>
              <a:buNone/>
            </a:pPr>
            <a:endParaRPr sz="2400" b="0" i="0" u="none" strike="noStrike" cap="none">
              <a:solidFill>
                <a:schemeClr val="dk1"/>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1573418278"/>
      </p:ext>
    </p:extLst>
  </p:cSld>
  <p:clrMapOvr>
    <a:masterClrMapping/>
  </p:clrMapOvr>
  <p:transition>
    <p:push dir="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24"/>
        <p:cNvGrpSpPr/>
        <p:nvPr/>
      </p:nvGrpSpPr>
      <p:grpSpPr>
        <a:xfrm>
          <a:off x="0" y="0"/>
          <a:ext cx="0" cy="0"/>
          <a:chOff x="0" y="0"/>
          <a:chExt cx="0" cy="0"/>
        </a:xfrm>
      </p:grpSpPr>
      <p:sp>
        <p:nvSpPr>
          <p:cNvPr id="25" name="Google Shape;25;p63"/>
          <p:cNvSpPr/>
          <p:nvPr/>
        </p:nvSpPr>
        <p:spPr>
          <a:xfrm rot="5400000">
            <a:off x="-3133990" y="3119174"/>
            <a:ext cx="6850063" cy="611717"/>
          </a:xfrm>
          <a:custGeom>
            <a:avLst/>
            <a:gdLst/>
            <a:ahLst/>
            <a:cxnLst/>
            <a:rect l="l" t="t" r="r" b="b"/>
            <a:pathLst>
              <a:path w="9128161" h="1068407" extrusionOk="0">
                <a:moveTo>
                  <a:pt x="20" y="818007"/>
                </a:moveTo>
                <a:lnTo>
                  <a:pt x="9124990" y="0"/>
                </a:lnTo>
                <a:cubicBezTo>
                  <a:pt x="9124198" y="354630"/>
                  <a:pt x="9128161" y="713777"/>
                  <a:pt x="9127369" y="1068407"/>
                </a:cubicBezTo>
                <a:lnTo>
                  <a:pt x="0" y="1065657"/>
                </a:lnTo>
                <a:cubicBezTo>
                  <a:pt x="7" y="983107"/>
                  <a:pt x="13" y="900557"/>
                  <a:pt x="20" y="818007"/>
                </a:cubicBezTo>
                <a:close/>
              </a:path>
            </a:pathLst>
          </a:custGeom>
          <a:gradFill>
            <a:gsLst>
              <a:gs pos="0">
                <a:schemeClr val="accent3"/>
              </a:gs>
              <a:gs pos="39000">
                <a:schemeClr val="accent3"/>
              </a:gs>
              <a:gs pos="50000">
                <a:schemeClr val="accent3"/>
              </a:gs>
              <a:gs pos="58000">
                <a:schemeClr val="accent3"/>
              </a:gs>
              <a:gs pos="100000">
                <a:schemeClr val="accent3"/>
              </a:gs>
            </a:gsLst>
            <a:lin ang="159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3502187425"/>
      </p:ext>
    </p:extLst>
  </p:cSld>
  <p:clrMapOvr>
    <a:masterClrMapping/>
  </p:clrMapOvr>
  <p:transition>
    <p:push dir="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1_Section Header">
  <p:cSld name="1_Section Header">
    <p:spTree>
      <p:nvGrpSpPr>
        <p:cNvPr id="1" name="Shape 26"/>
        <p:cNvGrpSpPr/>
        <p:nvPr/>
      </p:nvGrpSpPr>
      <p:grpSpPr>
        <a:xfrm>
          <a:off x="0" y="0"/>
          <a:ext cx="0" cy="0"/>
          <a:chOff x="0" y="0"/>
          <a:chExt cx="0" cy="0"/>
        </a:xfrm>
      </p:grpSpPr>
      <p:sp>
        <p:nvSpPr>
          <p:cNvPr id="27" name="Google Shape;27;p64"/>
          <p:cNvSpPr/>
          <p:nvPr/>
        </p:nvSpPr>
        <p:spPr>
          <a:xfrm>
            <a:off x="2410885" y="6604000"/>
            <a:ext cx="9783233" cy="255588"/>
          </a:xfrm>
          <a:custGeom>
            <a:avLst/>
            <a:gdLst/>
            <a:ahLst/>
            <a:cxnLst/>
            <a:rect l="l" t="t" r="r" b="b"/>
            <a:pathLst>
              <a:path w="7323733" h="675379" extrusionOk="0">
                <a:moveTo>
                  <a:pt x="0" y="673445"/>
                </a:moveTo>
                <a:lnTo>
                  <a:pt x="7323733" y="0"/>
                </a:lnTo>
                <a:cubicBezTo>
                  <a:pt x="7322149" y="222867"/>
                  <a:pt x="7322943" y="452512"/>
                  <a:pt x="7321359" y="675379"/>
                </a:cubicBezTo>
                <a:lnTo>
                  <a:pt x="0" y="673445"/>
                </a:lnTo>
                <a:close/>
              </a:path>
            </a:pathLst>
          </a:custGeom>
          <a:gradFill>
            <a:gsLst>
              <a:gs pos="0">
                <a:schemeClr val="accent3"/>
              </a:gs>
              <a:gs pos="28000">
                <a:schemeClr val="accent3"/>
              </a:gs>
              <a:gs pos="40000">
                <a:schemeClr val="accent3"/>
              </a:gs>
              <a:gs pos="48000">
                <a:schemeClr val="accent3"/>
              </a:gs>
              <a:gs pos="100000">
                <a:schemeClr val="accent3"/>
              </a:gs>
            </a:gsLst>
            <a:lin ang="159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Helvetica Neue"/>
              <a:ea typeface="Helvetica Neue"/>
              <a:cs typeface="Helvetica Neue"/>
              <a:sym typeface="Helvetica Neue"/>
            </a:endParaRPr>
          </a:p>
        </p:txBody>
      </p:sp>
      <p:sp>
        <p:nvSpPr>
          <p:cNvPr id="28" name="Google Shape;28;p64"/>
          <p:cNvSpPr/>
          <p:nvPr/>
        </p:nvSpPr>
        <p:spPr>
          <a:xfrm>
            <a:off x="-12700" y="6351589"/>
            <a:ext cx="10140951" cy="331787"/>
          </a:xfrm>
          <a:custGeom>
            <a:avLst/>
            <a:gdLst/>
            <a:ahLst/>
            <a:cxnLst/>
            <a:rect l="l" t="t" r="r" b="b"/>
            <a:pathLst>
              <a:path w="7605568" h="927910" extrusionOk="0">
                <a:moveTo>
                  <a:pt x="1" y="0"/>
                </a:moveTo>
                <a:cubicBezTo>
                  <a:pt x="1" y="25222"/>
                  <a:pt x="0" y="50443"/>
                  <a:pt x="0" y="75665"/>
                </a:cubicBezTo>
                <a:lnTo>
                  <a:pt x="7225392" y="927910"/>
                </a:lnTo>
                <a:lnTo>
                  <a:pt x="7605568" y="897732"/>
                </a:lnTo>
                <a:lnTo>
                  <a:pt x="1" y="0"/>
                </a:ln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Helvetica Neue"/>
              <a:ea typeface="Helvetica Neue"/>
              <a:cs typeface="Helvetica Neue"/>
              <a:sym typeface="Helvetica Neue"/>
            </a:endParaRPr>
          </a:p>
        </p:txBody>
      </p:sp>
      <p:sp>
        <p:nvSpPr>
          <p:cNvPr id="29" name="Google Shape;29;p64"/>
          <p:cNvSpPr/>
          <p:nvPr/>
        </p:nvSpPr>
        <p:spPr>
          <a:xfrm>
            <a:off x="2241551" y="6591300"/>
            <a:ext cx="9952567" cy="266700"/>
          </a:xfrm>
          <a:custGeom>
            <a:avLst/>
            <a:gdLst/>
            <a:ahLst/>
            <a:cxnLst/>
            <a:rect l="l" t="t" r="r" b="b"/>
            <a:pathLst>
              <a:path w="7465656" h="741493" extrusionOk="0">
                <a:moveTo>
                  <a:pt x="7465656" y="0"/>
                </a:moveTo>
                <a:lnTo>
                  <a:pt x="0" y="741493"/>
                </a:lnTo>
                <a:lnTo>
                  <a:pt x="755341" y="741492"/>
                </a:lnTo>
                <a:lnTo>
                  <a:pt x="7465656" y="74645"/>
                </a:lnTo>
                <a:lnTo>
                  <a:pt x="7465656" y="0"/>
                </a:ln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4118077137"/>
      </p:ext>
    </p:extLst>
  </p:cSld>
  <p:clrMapOvr>
    <a:masterClrMapping/>
  </p:clrMapOvr>
  <p:transition>
    <p:push dir="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1_Blank">
  <p:cSld name="1_Blank">
    <p:spTree>
      <p:nvGrpSpPr>
        <p:cNvPr id="1" name="Shape 30"/>
        <p:cNvGrpSpPr/>
        <p:nvPr/>
      </p:nvGrpSpPr>
      <p:grpSpPr>
        <a:xfrm>
          <a:off x="0" y="0"/>
          <a:ext cx="0" cy="0"/>
          <a:chOff x="0" y="0"/>
          <a:chExt cx="0" cy="0"/>
        </a:xfrm>
      </p:grpSpPr>
      <p:pic>
        <p:nvPicPr>
          <p:cNvPr id="31" name="Google Shape;31;p65" descr="denver_smog2"/>
          <p:cNvPicPr preferRelativeResize="0"/>
          <p:nvPr/>
        </p:nvPicPr>
        <p:blipFill rotWithShape="1">
          <a:blip r:embed="rId2">
            <a:alphaModFix amt="68000"/>
          </a:blip>
          <a:srcRect/>
          <a:stretch/>
        </p:blipFill>
        <p:spPr>
          <a:xfrm>
            <a:off x="0" y="0"/>
            <a:ext cx="12192000" cy="6865938"/>
          </a:xfrm>
          <a:prstGeom prst="rect">
            <a:avLst/>
          </a:prstGeom>
          <a:noFill/>
          <a:ln>
            <a:noFill/>
          </a:ln>
        </p:spPr>
      </p:pic>
      <p:sp>
        <p:nvSpPr>
          <p:cNvPr id="32" name="Google Shape;32;p65"/>
          <p:cNvSpPr/>
          <p:nvPr/>
        </p:nvSpPr>
        <p:spPr>
          <a:xfrm>
            <a:off x="205965" y="180923"/>
            <a:ext cx="11728475" cy="806571"/>
          </a:xfrm>
          <a:prstGeom prst="bevel">
            <a:avLst>
              <a:gd name="adj" fmla="val 12500"/>
            </a:avLst>
          </a:prstGeom>
          <a:solidFill>
            <a:srgbClr val="84FFE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600"/>
              <a:buFont typeface="Arial"/>
              <a:buNone/>
            </a:pPr>
            <a:endParaRPr sz="3600" b="0" i="0" u="none" strike="noStrike" cap="none">
              <a:solidFill>
                <a:srgbClr val="00664C"/>
              </a:solidFill>
              <a:latin typeface="Helvetica Neue"/>
              <a:ea typeface="Helvetica Neue"/>
              <a:cs typeface="Helvetica Neue"/>
              <a:sym typeface="Helvetica Neue"/>
            </a:endParaRPr>
          </a:p>
        </p:txBody>
      </p:sp>
      <p:sp>
        <p:nvSpPr>
          <p:cNvPr id="33" name="Google Shape;33;p65"/>
          <p:cNvSpPr txBox="1">
            <a:spLocks noGrp="1"/>
          </p:cNvSpPr>
          <p:nvPr>
            <p:ph type="title"/>
          </p:nvPr>
        </p:nvSpPr>
        <p:spPr>
          <a:xfrm>
            <a:off x="546100" y="-45770"/>
            <a:ext cx="10972800" cy="1143000"/>
          </a:xfrm>
          <a:prstGeom prst="rect">
            <a:avLst/>
          </a:prstGeom>
          <a:noFill/>
          <a:ln>
            <a:noFill/>
          </a:ln>
        </p:spPr>
        <p:txBody>
          <a:bodyPr spcFirstLastPara="1" wrap="square" lIns="91425" tIns="45700" rIns="91425" bIns="45700" anchor="t" anchorCtr="0">
            <a:normAutofit/>
          </a:bodyPr>
          <a:lstStyle>
            <a:lvl1pPr marR="0" lvl="0" algn="ctr" rtl="0">
              <a:lnSpc>
                <a:spcPct val="100000"/>
              </a:lnSpc>
              <a:spcBef>
                <a:spcPts val="0"/>
              </a:spcBef>
              <a:spcAft>
                <a:spcPts val="0"/>
              </a:spcAft>
              <a:buClr>
                <a:srgbClr val="000000"/>
              </a:buClr>
              <a:buSzPts val="1400"/>
              <a:buFont typeface="Arial"/>
              <a:buNone/>
              <a:defRPr sz="3600" b="0" i="0" u="none" strike="noStrike" cap="none">
                <a:solidFill>
                  <a:srgbClr val="254061"/>
                </a:solidFill>
                <a:latin typeface="Helvetica Neue"/>
                <a:ea typeface="Helvetica Neue"/>
                <a:cs typeface="Helvetica Neue"/>
                <a:sym typeface="Helvetica Neue"/>
              </a:defRPr>
            </a:lvl1pPr>
            <a:lvl2pPr marR="0" lvl="1"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Times"/>
                <a:ea typeface="Times"/>
                <a:cs typeface="Times"/>
                <a:sym typeface="Times"/>
              </a:defRPr>
            </a:lvl2pPr>
            <a:lvl3pPr marR="0" lvl="2"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Times"/>
                <a:ea typeface="Times"/>
                <a:cs typeface="Times"/>
                <a:sym typeface="Times"/>
              </a:defRPr>
            </a:lvl3pPr>
            <a:lvl4pPr marR="0" lvl="3"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Times"/>
                <a:ea typeface="Times"/>
                <a:cs typeface="Times"/>
                <a:sym typeface="Times"/>
              </a:defRPr>
            </a:lvl4pPr>
            <a:lvl5pPr marR="0" lvl="4"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Times"/>
                <a:ea typeface="Times"/>
                <a:cs typeface="Times"/>
                <a:sym typeface="Times"/>
              </a:defRPr>
            </a:lvl5pPr>
            <a:lvl6pPr marR="0" lvl="5"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Times"/>
                <a:ea typeface="Times"/>
                <a:cs typeface="Times"/>
                <a:sym typeface="Times"/>
              </a:defRPr>
            </a:lvl6pPr>
            <a:lvl7pPr marR="0" lvl="6"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Times"/>
                <a:ea typeface="Times"/>
                <a:cs typeface="Times"/>
                <a:sym typeface="Times"/>
              </a:defRPr>
            </a:lvl7pPr>
            <a:lvl8pPr marR="0" lvl="7"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Times"/>
                <a:ea typeface="Times"/>
                <a:cs typeface="Times"/>
                <a:sym typeface="Times"/>
              </a:defRPr>
            </a:lvl8pPr>
            <a:lvl9pPr marR="0" lvl="8"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Times"/>
                <a:ea typeface="Times"/>
                <a:cs typeface="Times"/>
                <a:sym typeface="Times"/>
              </a:defRPr>
            </a:lvl9pPr>
          </a:lstStyle>
          <a:p>
            <a:endParaRPr/>
          </a:p>
        </p:txBody>
      </p:sp>
    </p:spTree>
    <p:extLst>
      <p:ext uri="{BB962C8B-B14F-4D97-AF65-F5344CB8AC3E}">
        <p14:creationId xmlns:p14="http://schemas.microsoft.com/office/powerpoint/2010/main" val="992999542"/>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4"/>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CD7B5C8-4AEE-48C2-9019-AD3503AF3CA8}" type="datetimeFigureOut">
              <a:rPr lang="en-US" smtClean="0"/>
              <a:t>5/2/2023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C93AA5-82BE-468E-90B3-DD1DC18545AD}" type="slidenum">
              <a:rPr lang="en-US" smtClean="0"/>
              <a:t>‹#›</a:t>
            </a:fld>
            <a:endParaRPr lang="en-US"/>
          </a:p>
        </p:txBody>
      </p:sp>
    </p:spTree>
    <p:extLst>
      <p:ext uri="{BB962C8B-B14F-4D97-AF65-F5344CB8AC3E}">
        <p14:creationId xmlns:p14="http://schemas.microsoft.com/office/powerpoint/2010/main" val="25677921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4"/>
            <a:ext cx="515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4"/>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CD7B5C8-4AEE-48C2-9019-AD3503AF3CA8}" type="datetimeFigureOut">
              <a:rPr lang="en-US" smtClean="0"/>
              <a:t>5/2/2023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C93AA5-82BE-468E-90B3-DD1DC18545AD}" type="slidenum">
              <a:rPr lang="en-US" smtClean="0"/>
              <a:t>‹#›</a:t>
            </a:fld>
            <a:endParaRPr lang="en-US"/>
          </a:p>
        </p:txBody>
      </p:sp>
    </p:spTree>
    <p:extLst>
      <p:ext uri="{BB962C8B-B14F-4D97-AF65-F5344CB8AC3E}">
        <p14:creationId xmlns:p14="http://schemas.microsoft.com/office/powerpoint/2010/main" val="36079830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CD7B5C8-4AEE-48C2-9019-AD3503AF3CA8}" type="datetimeFigureOut">
              <a:rPr lang="en-US" smtClean="0"/>
              <a:t>5/2/2023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C93AA5-82BE-468E-90B3-DD1DC18545AD}" type="slidenum">
              <a:rPr lang="en-US" smtClean="0"/>
              <a:t>‹#›</a:t>
            </a:fld>
            <a:endParaRPr lang="en-US"/>
          </a:p>
        </p:txBody>
      </p:sp>
    </p:spTree>
    <p:extLst>
      <p:ext uri="{BB962C8B-B14F-4D97-AF65-F5344CB8AC3E}">
        <p14:creationId xmlns:p14="http://schemas.microsoft.com/office/powerpoint/2010/main" val="3362807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Blank">
    <p:bg>
      <p:bgPr>
        <a:gradFill>
          <a:gsLst>
            <a:gs pos="52000">
              <a:schemeClr val="accent1">
                <a:lumMod val="40000"/>
                <a:lumOff val="60000"/>
              </a:schemeClr>
            </a:gs>
            <a:gs pos="52000">
              <a:schemeClr val="accent1">
                <a:lumMod val="40000"/>
                <a:lumOff val="60000"/>
              </a:schemeClr>
            </a:gs>
            <a:gs pos="52000">
              <a:schemeClr val="accent1">
                <a:lumMod val="40000"/>
                <a:lumOff val="60000"/>
              </a:schemeClr>
            </a:gs>
            <a:gs pos="33000">
              <a:schemeClr val="bg1"/>
            </a:gs>
          </a:gsLst>
          <a:lin ang="10800000" scaled="0"/>
        </a:gradFill>
        <a:effectLst/>
      </p:bgPr>
    </p:bg>
    <p:spTree>
      <p:nvGrpSpPr>
        <p:cNvPr id="1" name=""/>
        <p:cNvGrpSpPr/>
        <p:nvPr/>
      </p:nvGrpSpPr>
      <p:grpSpPr>
        <a:xfrm>
          <a:off x="0" y="0"/>
          <a:ext cx="0" cy="0"/>
          <a:chOff x="0" y="0"/>
          <a:chExt cx="0" cy="0"/>
        </a:xfrm>
      </p:grpSpPr>
      <p:sp>
        <p:nvSpPr>
          <p:cNvPr id="19" name="Text Placeholder 3">
            <a:extLst>
              <a:ext uri="{FF2B5EF4-FFF2-40B4-BE49-F238E27FC236}">
                <a16:creationId xmlns:a16="http://schemas.microsoft.com/office/drawing/2014/main" id="{1058A104-BD85-43DC-B7DE-BC094E06F844}"/>
              </a:ext>
            </a:extLst>
          </p:cNvPr>
          <p:cNvSpPr txBox="1">
            <a:spLocks/>
          </p:cNvSpPr>
          <p:nvPr userDrawn="1"/>
        </p:nvSpPr>
        <p:spPr>
          <a:xfrm>
            <a:off x="6307282" y="1897026"/>
            <a:ext cx="5859041" cy="189440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endParaRPr lang="en-US" b="1" dirty="0">
              <a:solidFill>
                <a:schemeClr val="accent5">
                  <a:lumMod val="75000"/>
                </a:schemeClr>
              </a:solidFill>
              <a:latin typeface="Helvetica" panose="020B0604020202020204" pitchFamily="34" charset="0"/>
              <a:cs typeface="Helvetica" panose="020B0604020202020204" pitchFamily="34" charset="0"/>
            </a:endParaRPr>
          </a:p>
        </p:txBody>
      </p:sp>
      <p:sp>
        <p:nvSpPr>
          <p:cNvPr id="23" name="Text Placeholder 3">
            <a:extLst>
              <a:ext uri="{FF2B5EF4-FFF2-40B4-BE49-F238E27FC236}">
                <a16:creationId xmlns:a16="http://schemas.microsoft.com/office/drawing/2014/main" id="{D5E36D66-6B7B-4BC6-9D0D-77E6CB4FE304}"/>
              </a:ext>
            </a:extLst>
          </p:cNvPr>
          <p:cNvSpPr txBox="1">
            <a:spLocks/>
          </p:cNvSpPr>
          <p:nvPr userDrawn="1"/>
        </p:nvSpPr>
        <p:spPr>
          <a:xfrm>
            <a:off x="6986387" y="3775301"/>
            <a:ext cx="4842770" cy="221762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400"/>
              </a:spcBef>
              <a:buNone/>
            </a:pPr>
            <a:endParaRPr lang="en-US" b="1" dirty="0">
              <a:solidFill>
                <a:schemeClr val="accent5">
                  <a:lumMod val="75000"/>
                </a:schemeClr>
              </a:solidFill>
              <a:latin typeface="Helvetica" panose="020B0604020202020204" pitchFamily="34" charset="0"/>
              <a:cs typeface="Helvetica" panose="020B0604020202020204" pitchFamily="34" charset="0"/>
            </a:endParaRPr>
          </a:p>
        </p:txBody>
      </p:sp>
      <p:sp>
        <p:nvSpPr>
          <p:cNvPr id="4" name="Text Placeholder 3">
            <a:extLst>
              <a:ext uri="{FF2B5EF4-FFF2-40B4-BE49-F238E27FC236}">
                <a16:creationId xmlns:a16="http://schemas.microsoft.com/office/drawing/2014/main" id="{72CE8648-0272-4D2B-8487-FBE9AAFDE28B}"/>
              </a:ext>
            </a:extLst>
          </p:cNvPr>
          <p:cNvSpPr txBox="1">
            <a:spLocks/>
          </p:cNvSpPr>
          <p:nvPr userDrawn="1"/>
        </p:nvSpPr>
        <p:spPr>
          <a:xfrm>
            <a:off x="6307282" y="1897026"/>
            <a:ext cx="5859041" cy="189440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endParaRPr lang="en-US" b="1" dirty="0">
              <a:solidFill>
                <a:schemeClr val="accent5">
                  <a:lumMod val="75000"/>
                </a:schemeClr>
              </a:solidFill>
              <a:latin typeface="Helvetica" panose="020B0604020202020204" pitchFamily="34" charset="0"/>
              <a:cs typeface="Helvetica" panose="020B0604020202020204" pitchFamily="34" charset="0"/>
            </a:endParaRPr>
          </a:p>
        </p:txBody>
      </p:sp>
      <p:sp>
        <p:nvSpPr>
          <p:cNvPr id="5" name="Text Placeholder 3">
            <a:extLst>
              <a:ext uri="{FF2B5EF4-FFF2-40B4-BE49-F238E27FC236}">
                <a16:creationId xmlns:a16="http://schemas.microsoft.com/office/drawing/2014/main" id="{5B66751D-3348-4BA1-8E47-80E28F187514}"/>
              </a:ext>
            </a:extLst>
          </p:cNvPr>
          <p:cNvSpPr txBox="1">
            <a:spLocks/>
          </p:cNvSpPr>
          <p:nvPr userDrawn="1"/>
        </p:nvSpPr>
        <p:spPr>
          <a:xfrm>
            <a:off x="6986387" y="3775301"/>
            <a:ext cx="4842770" cy="221762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400"/>
              </a:spcBef>
              <a:buNone/>
            </a:pPr>
            <a:endParaRPr lang="en-US" b="1" dirty="0">
              <a:solidFill>
                <a:schemeClr val="accent5">
                  <a:lumMod val="75000"/>
                </a:schemeClr>
              </a:solidFill>
              <a:latin typeface="Helvetica" panose="020B0604020202020204" pitchFamily="34" charset="0"/>
              <a:cs typeface="Helvetica" panose="020B0604020202020204" pitchFamily="34" charset="0"/>
            </a:endParaRPr>
          </a:p>
        </p:txBody>
      </p:sp>
      <p:pic>
        <p:nvPicPr>
          <p:cNvPr id="6" name="Picture 5">
            <a:extLst>
              <a:ext uri="{FF2B5EF4-FFF2-40B4-BE49-F238E27FC236}">
                <a16:creationId xmlns:a16="http://schemas.microsoft.com/office/drawing/2014/main" id="{B43E5AEF-E0D6-4832-BD26-4C0BD3F20BD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8642"/>
          <a:stretch/>
        </p:blipFill>
        <p:spPr>
          <a:xfrm>
            <a:off x="31899" y="4238427"/>
            <a:ext cx="3564274" cy="2590800"/>
          </a:xfrm>
          <a:prstGeom prst="rect">
            <a:avLst/>
          </a:prstGeom>
          <a:effectLst>
            <a:softEdge rad="635000"/>
          </a:effectLst>
        </p:spPr>
      </p:pic>
      <p:pic>
        <p:nvPicPr>
          <p:cNvPr id="7" name="Picture 6">
            <a:extLst>
              <a:ext uri="{FF2B5EF4-FFF2-40B4-BE49-F238E27FC236}">
                <a16:creationId xmlns:a16="http://schemas.microsoft.com/office/drawing/2014/main" id="{5BFF7CCD-2EDD-4C4B-87C1-AA5379BE5C3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713802" y="32203"/>
            <a:ext cx="3255975" cy="2441982"/>
          </a:xfrm>
          <a:prstGeom prst="rect">
            <a:avLst/>
          </a:prstGeom>
          <a:effectLst>
            <a:softEdge rad="635000"/>
          </a:effectLst>
        </p:spPr>
      </p:pic>
      <p:pic>
        <p:nvPicPr>
          <p:cNvPr id="8" name="Picture 7">
            <a:extLst>
              <a:ext uri="{FF2B5EF4-FFF2-40B4-BE49-F238E27FC236}">
                <a16:creationId xmlns:a16="http://schemas.microsoft.com/office/drawing/2014/main" id="{761DCE8F-EE5A-432E-9B22-87139D38957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399680" y="4200486"/>
            <a:ext cx="3505537" cy="2629152"/>
          </a:xfrm>
          <a:prstGeom prst="rect">
            <a:avLst/>
          </a:prstGeom>
          <a:effectLst>
            <a:softEdge rad="635000"/>
          </a:effectLst>
        </p:spPr>
      </p:pic>
      <p:pic>
        <p:nvPicPr>
          <p:cNvPr id="9" name="Picture 8">
            <a:extLst>
              <a:ext uri="{FF2B5EF4-FFF2-40B4-BE49-F238E27FC236}">
                <a16:creationId xmlns:a16="http://schemas.microsoft.com/office/drawing/2014/main" id="{F7B44716-C329-4697-818F-2F1FA50DF010}"/>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6715" y="237109"/>
            <a:ext cx="2571365" cy="3857048"/>
          </a:xfrm>
          <a:prstGeom prst="rect">
            <a:avLst/>
          </a:prstGeom>
          <a:effectLst>
            <a:softEdge rad="635000"/>
          </a:effectLst>
        </p:spPr>
      </p:pic>
      <p:pic>
        <p:nvPicPr>
          <p:cNvPr id="10" name="Picture 9" descr="MAIA_title.png">
            <a:extLst>
              <a:ext uri="{FF2B5EF4-FFF2-40B4-BE49-F238E27FC236}">
                <a16:creationId xmlns:a16="http://schemas.microsoft.com/office/drawing/2014/main" id="{E9CFCEB3-FFED-42DD-BD62-BA754DC9C3EF}"/>
              </a:ext>
            </a:extLst>
          </p:cNvPr>
          <p:cNvPicPr>
            <a:picLocks noChangeAspect="1"/>
          </p:cNvPicPr>
          <p:nvPr userDrawn="1"/>
        </p:nvPicPr>
        <p:blipFill rotWithShape="1">
          <a:blip r:embed="rId6" cstate="email">
            <a:extLst>
              <a:ext uri="{28A0092B-C50C-407E-A947-70E740481C1C}">
                <a14:useLocalDpi xmlns:a14="http://schemas.microsoft.com/office/drawing/2010/main"/>
              </a:ext>
            </a:extLst>
          </a:blip>
          <a:srcRect l="67247" t="537" r="735" b="66732"/>
          <a:stretch/>
        </p:blipFill>
        <p:spPr>
          <a:xfrm>
            <a:off x="4298653" y="2209420"/>
            <a:ext cx="2228743" cy="2255118"/>
          </a:xfrm>
          <a:prstGeom prst="rect">
            <a:avLst/>
          </a:prstGeom>
          <a:effectLst>
            <a:softEdge rad="317500"/>
          </a:effectLst>
        </p:spPr>
      </p:pic>
      <p:pic>
        <p:nvPicPr>
          <p:cNvPr id="14" name="Picture 2" descr="Symbols of NASA | NASA">
            <a:extLst>
              <a:ext uri="{FF2B5EF4-FFF2-40B4-BE49-F238E27FC236}">
                <a16:creationId xmlns:a16="http://schemas.microsoft.com/office/drawing/2014/main" id="{7B274061-A81C-47F1-9F46-45D1562CD238}"/>
              </a:ext>
            </a:extLst>
          </p:cNvPr>
          <p:cNvPicPr>
            <a:picLocks noChangeAspect="1" noChangeArrowheads="1"/>
          </p:cNvPicPr>
          <p:nvPr userDrawn="1"/>
        </p:nvPicPr>
        <p:blipFill rotWithShape="1">
          <a:blip r:embed="rId7" cstate="print">
            <a:extLst>
              <a:ext uri="{28A0092B-C50C-407E-A947-70E740481C1C}">
                <a14:useLocalDpi xmlns:a14="http://schemas.microsoft.com/office/drawing/2010/main" val="0"/>
              </a:ext>
            </a:extLst>
          </a:blip>
          <a:srcRect l="21198" t="4979" r="21277" b="6861"/>
          <a:stretch/>
        </p:blipFill>
        <p:spPr bwMode="auto">
          <a:xfrm>
            <a:off x="5800952" y="4671"/>
            <a:ext cx="1483877" cy="113707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431B604B-2304-4A22-ACE5-1CA97FB612B4}"/>
              </a:ext>
            </a:extLst>
          </p:cNvPr>
          <p:cNvSpPr txBox="1"/>
          <p:nvPr userDrawn="1"/>
        </p:nvSpPr>
        <p:spPr>
          <a:xfrm>
            <a:off x="466454" y="28362"/>
            <a:ext cx="4903716" cy="369332"/>
          </a:xfrm>
          <a:prstGeom prst="rect">
            <a:avLst/>
          </a:prstGeom>
          <a:noFill/>
        </p:spPr>
        <p:txBody>
          <a:bodyPr wrap="square" rtlCol="0">
            <a:spAutoFit/>
          </a:bodyPr>
          <a:lstStyle/>
          <a:p>
            <a:pPr algn="ctr"/>
            <a:r>
              <a:rPr lang="en-US" sz="1800" b="0" i="0" u="none" dirty="0">
                <a:solidFill>
                  <a:srgbClr val="08B810"/>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Building the Pathway from TEMPO to </a:t>
            </a:r>
            <a:r>
              <a:rPr lang="en-US" sz="1800" b="0" i="0" u="none" dirty="0" err="1">
                <a:solidFill>
                  <a:srgbClr val="08B810"/>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GeoXO</a:t>
            </a:r>
            <a:endParaRPr lang="en-US" sz="1800" b="0" i="0" u="none" dirty="0">
              <a:solidFill>
                <a:srgbClr val="08B810"/>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endParaRPr>
          </a:p>
        </p:txBody>
      </p:sp>
      <p:sp>
        <p:nvSpPr>
          <p:cNvPr id="17" name="Text Placeholder 19">
            <a:extLst>
              <a:ext uri="{FF2B5EF4-FFF2-40B4-BE49-F238E27FC236}">
                <a16:creationId xmlns:a16="http://schemas.microsoft.com/office/drawing/2014/main" id="{F002986A-987E-4427-8BB3-3EE0FB25B192}"/>
              </a:ext>
            </a:extLst>
          </p:cNvPr>
          <p:cNvSpPr>
            <a:spLocks noGrp="1"/>
          </p:cNvSpPr>
          <p:nvPr>
            <p:ph type="body" sz="quarter" idx="13" hasCustomPrompt="1"/>
          </p:nvPr>
        </p:nvSpPr>
        <p:spPr>
          <a:xfrm>
            <a:off x="7215602" y="2566215"/>
            <a:ext cx="4098282" cy="912019"/>
          </a:xfrm>
        </p:spPr>
        <p:txBody>
          <a:bodyPr anchor="ctr">
            <a:noAutofit/>
          </a:bodyPr>
          <a:lstStyle>
            <a:lvl1pPr marL="0" indent="0" algn="ctr">
              <a:buNone/>
              <a:defRPr sz="3200">
                <a:latin typeface="+mj-lt"/>
              </a:defRPr>
            </a:lvl1pPr>
          </a:lstStyle>
          <a:p>
            <a:pPr lvl="0"/>
            <a:r>
              <a:rPr lang="en-US" dirty="0"/>
              <a:t>Title</a:t>
            </a:r>
          </a:p>
        </p:txBody>
      </p:sp>
      <p:sp>
        <p:nvSpPr>
          <p:cNvPr id="18" name="Text Placeholder 21">
            <a:extLst>
              <a:ext uri="{FF2B5EF4-FFF2-40B4-BE49-F238E27FC236}">
                <a16:creationId xmlns:a16="http://schemas.microsoft.com/office/drawing/2014/main" id="{AB4AC167-A5CD-43E0-B2BF-FD3E24640E00}"/>
              </a:ext>
            </a:extLst>
          </p:cNvPr>
          <p:cNvSpPr>
            <a:spLocks noGrp="1"/>
          </p:cNvSpPr>
          <p:nvPr>
            <p:ph type="body" sz="quarter" idx="14" hasCustomPrompt="1"/>
          </p:nvPr>
        </p:nvSpPr>
        <p:spPr>
          <a:xfrm>
            <a:off x="7517917" y="4135510"/>
            <a:ext cx="3606292" cy="601300"/>
          </a:xfrm>
        </p:spPr>
        <p:txBody>
          <a:bodyPr anchor="ctr">
            <a:normAutofit/>
          </a:bodyPr>
          <a:lstStyle>
            <a:lvl1pPr marL="0" indent="0" algn="ctr">
              <a:buNone/>
              <a:defRPr sz="2400"/>
            </a:lvl1pPr>
          </a:lstStyle>
          <a:p>
            <a:pPr lvl="0"/>
            <a:r>
              <a:rPr lang="en-US" dirty="0"/>
              <a:t>Authors</a:t>
            </a:r>
          </a:p>
        </p:txBody>
      </p:sp>
      <p:pic>
        <p:nvPicPr>
          <p:cNvPr id="3" name="Picture 2" descr="A picture containing text, outdoor, sky, person&#10;&#10;Description automatically generated">
            <a:extLst>
              <a:ext uri="{FF2B5EF4-FFF2-40B4-BE49-F238E27FC236}">
                <a16:creationId xmlns:a16="http://schemas.microsoft.com/office/drawing/2014/main" id="{D1784684-906E-45A1-B6F7-BDB04BBE1AC1}"/>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l="32161"/>
          <a:stretch/>
        </p:blipFill>
        <p:spPr>
          <a:xfrm>
            <a:off x="2361807" y="2613124"/>
            <a:ext cx="2087161" cy="2038278"/>
          </a:xfrm>
          <a:prstGeom prst="rect">
            <a:avLst/>
          </a:prstGeom>
          <a:effectLst>
            <a:softEdge rad="317500"/>
          </a:effectLst>
        </p:spPr>
      </p:pic>
      <p:pic>
        <p:nvPicPr>
          <p:cNvPr id="20" name="Picture 19" descr="A close-up of a compass&#10;&#10;Description automatically generated with low confidence">
            <a:extLst>
              <a:ext uri="{FF2B5EF4-FFF2-40B4-BE49-F238E27FC236}">
                <a16:creationId xmlns:a16="http://schemas.microsoft.com/office/drawing/2014/main" id="{23855AFC-A977-4A18-AB8C-54D2ECC2391A}"/>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6709835" y="1048901"/>
            <a:ext cx="1876041" cy="1449668"/>
          </a:xfrm>
          <a:prstGeom prst="rect">
            <a:avLst/>
          </a:prstGeom>
        </p:spPr>
      </p:pic>
      <p:pic>
        <p:nvPicPr>
          <p:cNvPr id="22" name="Picture 21" descr="A picture containing text, clipart&#10;&#10;Description automatically generated">
            <a:extLst>
              <a:ext uri="{FF2B5EF4-FFF2-40B4-BE49-F238E27FC236}">
                <a16:creationId xmlns:a16="http://schemas.microsoft.com/office/drawing/2014/main" id="{6524DD1E-2333-4E6E-B863-1F9A987CAFA7}"/>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8478692" y="1070698"/>
            <a:ext cx="1466057" cy="1398393"/>
          </a:xfrm>
          <a:prstGeom prst="rect">
            <a:avLst/>
          </a:prstGeom>
        </p:spPr>
      </p:pic>
      <p:pic>
        <p:nvPicPr>
          <p:cNvPr id="25" name="Picture 24" descr="Diagram, logo&#10;&#10;Description automatically generated">
            <a:extLst>
              <a:ext uri="{FF2B5EF4-FFF2-40B4-BE49-F238E27FC236}">
                <a16:creationId xmlns:a16="http://schemas.microsoft.com/office/drawing/2014/main" id="{89AA9A9B-2CB8-4C31-8C07-0A475AEEECDD}"/>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0139674" y="1216617"/>
            <a:ext cx="1100170" cy="1124948"/>
          </a:xfrm>
          <a:prstGeom prst="rect">
            <a:avLst/>
          </a:prstGeom>
        </p:spPr>
      </p:pic>
      <p:pic>
        <p:nvPicPr>
          <p:cNvPr id="27" name="Picture 26" descr="Logo, icon, company name&#10;&#10;Description automatically generated">
            <a:extLst>
              <a:ext uri="{FF2B5EF4-FFF2-40B4-BE49-F238E27FC236}">
                <a16:creationId xmlns:a16="http://schemas.microsoft.com/office/drawing/2014/main" id="{636D7EEB-AEBF-41DE-8CDF-CD2F3CF57058}"/>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1173723" y="85159"/>
            <a:ext cx="990633" cy="990633"/>
          </a:xfrm>
          <a:prstGeom prst="rect">
            <a:avLst/>
          </a:prstGeom>
        </p:spPr>
      </p:pic>
      <p:sp>
        <p:nvSpPr>
          <p:cNvPr id="21" name="TextBox 20">
            <a:extLst>
              <a:ext uri="{FF2B5EF4-FFF2-40B4-BE49-F238E27FC236}">
                <a16:creationId xmlns:a16="http://schemas.microsoft.com/office/drawing/2014/main" id="{528C81E5-9CAA-4D40-9AC8-3DBBC235EE76}"/>
              </a:ext>
            </a:extLst>
          </p:cNvPr>
          <p:cNvSpPr txBox="1"/>
          <p:nvPr userDrawn="1"/>
        </p:nvSpPr>
        <p:spPr>
          <a:xfrm>
            <a:off x="6929236" y="216344"/>
            <a:ext cx="4365597" cy="758797"/>
          </a:xfrm>
          <a:prstGeom prst="rect">
            <a:avLst/>
          </a:prstGeom>
          <a:noFill/>
        </p:spPr>
        <p:txBody>
          <a:bodyPr wrap="square" rtlCol="0">
            <a:spAutoFit/>
          </a:bodyPr>
          <a:lstStyle/>
          <a:p>
            <a:pPr marL="0" marR="0" algn="ctr">
              <a:lnSpc>
                <a:spcPct val="107000"/>
              </a:lnSpc>
              <a:spcBef>
                <a:spcPts val="0"/>
              </a:spcBef>
              <a:spcAft>
                <a:spcPts val="800"/>
              </a:spcAft>
            </a:pPr>
            <a:r>
              <a:rPr lang="en-US" sz="2050" b="0" dirty="0">
                <a:solidFill>
                  <a:schemeClr val="accent1">
                    <a:lumMod val="75000"/>
                  </a:schemeClr>
                </a:solidFill>
                <a:effectLst>
                  <a:outerShdw blurRad="38100" dist="38100" dir="2700000" algn="tl">
                    <a:srgbClr val="000000">
                      <a:alpha val="43137"/>
                    </a:srgbClr>
                  </a:outerShdw>
                </a:effectLst>
                <a:latin typeface="Helvetica" panose="020B0604020202020204" pitchFamily="34" charset="0"/>
                <a:ea typeface="Calibri" panose="020F0502020204030204" pitchFamily="34" charset="0"/>
                <a:cs typeface="Helvetica" panose="020B0604020202020204" pitchFamily="34" charset="0"/>
              </a:rPr>
              <a:t>Joint Science Meeting for TEMPO, </a:t>
            </a:r>
            <a:r>
              <a:rPr lang="en-US" sz="2050" b="0" dirty="0" err="1">
                <a:solidFill>
                  <a:schemeClr val="accent1">
                    <a:lumMod val="75000"/>
                  </a:schemeClr>
                </a:solidFill>
                <a:effectLst>
                  <a:outerShdw blurRad="38100" dist="38100" dir="2700000" algn="tl">
                    <a:srgbClr val="000000">
                      <a:alpha val="43137"/>
                    </a:srgbClr>
                  </a:outerShdw>
                </a:effectLst>
                <a:latin typeface="Helvetica" panose="020B0604020202020204" pitchFamily="34" charset="0"/>
                <a:ea typeface="Calibri" panose="020F0502020204030204" pitchFamily="34" charset="0"/>
                <a:cs typeface="Helvetica" panose="020B0604020202020204" pitchFamily="34" charset="0"/>
              </a:rPr>
              <a:t>GeoXO</a:t>
            </a:r>
            <a:r>
              <a:rPr lang="en-US" sz="2050" b="0" dirty="0">
                <a:solidFill>
                  <a:schemeClr val="accent1">
                    <a:lumMod val="75000"/>
                  </a:schemeClr>
                </a:solidFill>
                <a:effectLst>
                  <a:outerShdw blurRad="38100" dist="38100" dir="2700000" algn="tl">
                    <a:srgbClr val="000000">
                      <a:alpha val="43137"/>
                    </a:srgbClr>
                  </a:outerShdw>
                </a:effectLst>
                <a:latin typeface="Helvetica" panose="020B0604020202020204" pitchFamily="34" charset="0"/>
                <a:ea typeface="Calibri" panose="020F0502020204030204" pitchFamily="34" charset="0"/>
                <a:cs typeface="Helvetica" panose="020B0604020202020204" pitchFamily="34" charset="0"/>
              </a:rPr>
              <a:t> ACX, &amp; </a:t>
            </a:r>
            <a:r>
              <a:rPr lang="en-US" sz="2050" b="0" dirty="0" err="1">
                <a:solidFill>
                  <a:schemeClr val="accent1">
                    <a:lumMod val="75000"/>
                  </a:schemeClr>
                </a:solidFill>
                <a:effectLst>
                  <a:outerShdw blurRad="38100" dist="38100" dir="2700000" algn="tl">
                    <a:srgbClr val="000000">
                      <a:alpha val="43137"/>
                    </a:srgbClr>
                  </a:outerShdw>
                </a:effectLst>
                <a:latin typeface="Helvetica" panose="020B0604020202020204" pitchFamily="34" charset="0"/>
                <a:ea typeface="Calibri" panose="020F0502020204030204" pitchFamily="34" charset="0"/>
                <a:cs typeface="Helvetica" panose="020B0604020202020204" pitchFamily="34" charset="0"/>
              </a:rPr>
              <a:t>TOLNet</a:t>
            </a:r>
            <a:endParaRPr lang="en-US" sz="2050" b="0" dirty="0">
              <a:solidFill>
                <a:schemeClr val="accent1">
                  <a:lumMod val="75000"/>
                </a:schemeClr>
              </a:solidFill>
              <a:effectLst>
                <a:outerShdw blurRad="38100" dist="38100" dir="2700000" algn="tl">
                  <a:srgbClr val="000000">
                    <a:alpha val="43137"/>
                  </a:srgbClr>
                </a:outerShdw>
              </a:effectLst>
              <a:latin typeface="Helvetica" panose="020B0604020202020204" pitchFamily="34" charset="0"/>
              <a:ea typeface="Calibri" panose="020F0502020204030204" pitchFamily="34" charset="0"/>
              <a:cs typeface="Helvetica" panose="020B0604020202020204" pitchFamily="34" charset="0"/>
            </a:endParaRPr>
          </a:p>
        </p:txBody>
      </p:sp>
      <p:pic>
        <p:nvPicPr>
          <p:cNvPr id="13" name="Picture 12" descr="Graphical user interface, website&#10;&#10;Description automatically generated">
            <a:extLst>
              <a:ext uri="{FF2B5EF4-FFF2-40B4-BE49-F238E27FC236}">
                <a16:creationId xmlns:a16="http://schemas.microsoft.com/office/drawing/2014/main" id="{AE3866A4-3944-4715-998F-4D07B8AB3B51}"/>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6709835" y="5948756"/>
            <a:ext cx="5486415" cy="912261"/>
          </a:xfrm>
          <a:prstGeom prst="rect">
            <a:avLst/>
          </a:prstGeom>
        </p:spPr>
      </p:pic>
    </p:spTree>
    <p:extLst>
      <p:ext uri="{BB962C8B-B14F-4D97-AF65-F5344CB8AC3E}">
        <p14:creationId xmlns:p14="http://schemas.microsoft.com/office/powerpoint/2010/main" val="3711743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Title Only">
    <p:bg>
      <p:bgPr>
        <a:gradFill>
          <a:gsLst>
            <a:gs pos="75000">
              <a:schemeClr val="bg1">
                <a:alpha val="75000"/>
                <a:lumMod val="75000"/>
                <a:lumOff val="25000"/>
              </a:schemeClr>
            </a:gs>
            <a:gs pos="100000">
              <a:schemeClr val="accent1">
                <a:alpha val="75000"/>
                <a:lumMod val="75000"/>
                <a:lumOff val="25000"/>
              </a:schemeClr>
            </a:gs>
            <a:gs pos="100000">
              <a:schemeClr val="accent1">
                <a:alpha val="75000"/>
                <a:lumMod val="75000"/>
                <a:lumOff val="25000"/>
              </a:schemeClr>
            </a:gs>
            <a:gs pos="100000">
              <a:schemeClr val="accent1">
                <a:lumMod val="30000"/>
                <a:lumOff val="70000"/>
              </a:schemeClr>
            </a:gs>
          </a:gsLst>
          <a:lin ang="16200000" scaled="0"/>
        </a:grad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11630345" y="6365294"/>
            <a:ext cx="436113" cy="365125"/>
          </a:xfrm>
        </p:spPr>
        <p:txBody>
          <a:bodyPr/>
          <a:lstStyle/>
          <a:p>
            <a:fld id="{BBC93AA5-82BE-468E-90B3-DD1DC18545AD}" type="slidenum">
              <a:rPr lang="en-US" smtClean="0"/>
              <a:t>‹#›</a:t>
            </a:fld>
            <a:endParaRPr lang="en-US" dirty="0"/>
          </a:p>
        </p:txBody>
      </p:sp>
      <p:pic>
        <p:nvPicPr>
          <p:cNvPr id="14" name="Picture 20" descr="Tempo logo"/>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46658" y="164800"/>
            <a:ext cx="870374" cy="827569"/>
          </a:xfrm>
          <a:prstGeom prst="rect">
            <a:avLst/>
          </a:prstGeom>
          <a:noFill/>
          <a:extLst>
            <a:ext uri="{909E8E84-426E-40DD-AFC4-6F175D3DCCD1}">
              <a14:hiddenFill xmlns:a14="http://schemas.microsoft.com/office/drawing/2010/main">
                <a:solidFill>
                  <a:srgbClr val="FFFFFF"/>
                </a:solidFill>
              </a14:hiddenFill>
            </a:ext>
          </a:extLst>
        </p:spPr>
      </p:pic>
      <p:sp>
        <p:nvSpPr>
          <p:cNvPr id="17" name="Text Placeholder 16"/>
          <p:cNvSpPr>
            <a:spLocks noGrp="1"/>
          </p:cNvSpPr>
          <p:nvPr>
            <p:ph type="body" sz="quarter" idx="13"/>
          </p:nvPr>
        </p:nvSpPr>
        <p:spPr>
          <a:xfrm>
            <a:off x="1283882" y="164800"/>
            <a:ext cx="9250326" cy="761791"/>
          </a:xfrm>
        </p:spPr>
        <p:txBody>
          <a:bodyPr anchor="ctr">
            <a:normAutofit/>
          </a:bodyPr>
          <a:lstStyle>
            <a:lvl1pPr marL="0" indent="0" algn="ctr">
              <a:buNone/>
              <a:defRPr sz="3200" baseline="0">
                <a:latin typeface="+mj-lt"/>
              </a:defRPr>
            </a:lvl1pPr>
          </a:lstStyle>
          <a:p>
            <a:pPr lvl="0"/>
            <a:r>
              <a:rPr lang="en-US" dirty="0"/>
              <a:t>Edit Master text styles</a:t>
            </a:r>
          </a:p>
        </p:txBody>
      </p:sp>
      <p:sp>
        <p:nvSpPr>
          <p:cNvPr id="19" name="Text Placeholder 18"/>
          <p:cNvSpPr>
            <a:spLocks noGrp="1"/>
          </p:cNvSpPr>
          <p:nvPr>
            <p:ph type="body" sz="quarter" idx="14"/>
          </p:nvPr>
        </p:nvSpPr>
        <p:spPr>
          <a:xfrm>
            <a:off x="354013" y="1268413"/>
            <a:ext cx="11499850" cy="4852301"/>
          </a:xfrm>
        </p:spPr>
        <p:txBody>
          <a:bodyPr>
            <a:normAutofit/>
          </a:bodyPr>
          <a:lstStyle>
            <a:lvl1pPr marL="0" indent="0">
              <a:buNone/>
              <a:defRPr sz="2400"/>
            </a:lvl1pPr>
            <a:lvl2pPr marL="457200" indent="0">
              <a:buNone/>
              <a:defRPr sz="2400"/>
            </a:lvl2pPr>
          </a:lstStyle>
          <a:p>
            <a:pPr lvl="0"/>
            <a:r>
              <a:rPr lang="en-US" dirty="0"/>
              <a:t>Edit Master text styles</a:t>
            </a:r>
          </a:p>
          <a:p>
            <a:pPr lvl="1"/>
            <a:r>
              <a:rPr lang="en-US" dirty="0"/>
              <a:t>Second level</a:t>
            </a:r>
          </a:p>
        </p:txBody>
      </p:sp>
      <p:pic>
        <p:nvPicPr>
          <p:cNvPr id="7" name="Picture 6" descr="A close-up of a compass&#10;&#10;Description automatically generated with low confidence">
            <a:extLst>
              <a:ext uri="{FF2B5EF4-FFF2-40B4-BE49-F238E27FC236}">
                <a16:creationId xmlns:a16="http://schemas.microsoft.com/office/drawing/2014/main" id="{A7A8BB7B-D3D5-4138-AEA3-51FD3889FA2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14385" y="10255"/>
            <a:ext cx="1470969" cy="1136658"/>
          </a:xfrm>
          <a:prstGeom prst="rect">
            <a:avLst/>
          </a:prstGeom>
        </p:spPr>
      </p:pic>
    </p:spTree>
    <p:extLst>
      <p:ext uri="{BB962C8B-B14F-4D97-AF65-F5344CB8AC3E}">
        <p14:creationId xmlns:p14="http://schemas.microsoft.com/office/powerpoint/2010/main" val="17406749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asic Title and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96791" y="185231"/>
            <a:ext cx="9298623" cy="1134283"/>
          </a:xfrm>
        </p:spPr>
        <p:txBody>
          <a:bodyPr/>
          <a:lstStyle>
            <a:lvl1pPr algn="l">
              <a:defRPr/>
            </a:lvl1pPr>
          </a:lstStyle>
          <a:p>
            <a:r>
              <a:rPr lang="en-US" dirty="0"/>
              <a:t>Click to Edit Title</a:t>
            </a:r>
          </a:p>
        </p:txBody>
      </p:sp>
      <p:sp>
        <p:nvSpPr>
          <p:cNvPr id="3" name="Date Placeholder 2"/>
          <p:cNvSpPr>
            <a:spLocks noGrp="1"/>
          </p:cNvSpPr>
          <p:nvPr>
            <p:ph type="dt" sz="half" idx="10"/>
          </p:nvPr>
        </p:nvSpPr>
        <p:spPr/>
        <p:txBody>
          <a:bodyPr/>
          <a:lstStyle/>
          <a:p>
            <a:fld id="{B80A0F2B-E692-5549-89C0-DEF97C653501}" type="datetimeFigureOut">
              <a:rPr lang="en-US" smtClean="0"/>
              <a:t>5/2/2023</a:t>
            </a:fld>
            <a:endParaRPr lang="en-US" dirty="0"/>
          </a:p>
        </p:txBody>
      </p:sp>
      <p:sp>
        <p:nvSpPr>
          <p:cNvPr id="5" name="Slide Number Placeholder 4"/>
          <p:cNvSpPr>
            <a:spLocks noGrp="1"/>
          </p:cNvSpPr>
          <p:nvPr>
            <p:ph type="sldNum" sz="quarter" idx="12"/>
          </p:nvPr>
        </p:nvSpPr>
        <p:spPr/>
        <p:txBody>
          <a:bodyPr/>
          <a:lstStyle/>
          <a:p>
            <a:fld id="{BDB8D1E3-1DAE-664E-B350-75CA63E753F0}" type="slidenum">
              <a:rPr lang="en-US" smtClean="0"/>
              <a:t>‹#›</a:t>
            </a:fld>
            <a:endParaRPr lang="en-US"/>
          </a:p>
        </p:txBody>
      </p:sp>
      <p:sp>
        <p:nvSpPr>
          <p:cNvPr id="9" name="Text Placeholder 8"/>
          <p:cNvSpPr>
            <a:spLocks noGrp="1"/>
          </p:cNvSpPr>
          <p:nvPr>
            <p:ph type="body" sz="quarter" idx="13" hasCustomPrompt="1"/>
          </p:nvPr>
        </p:nvSpPr>
        <p:spPr>
          <a:xfrm>
            <a:off x="296791" y="1490663"/>
            <a:ext cx="11598415" cy="4594225"/>
          </a:xfrm>
        </p:spPr>
        <p:txBody>
          <a:bodyPr>
            <a:noAutofit/>
          </a:bodyPr>
          <a:lstStyle>
            <a:lvl1pPr algn="l">
              <a:defRPr/>
            </a:lvl1pPr>
          </a:lstStyle>
          <a:p>
            <a:pPr lvl="0"/>
            <a:r>
              <a:rPr lang="en-US" dirty="0"/>
              <a:t>Click to edit text.</a:t>
            </a:r>
          </a:p>
        </p:txBody>
      </p:sp>
    </p:spTree>
    <p:extLst>
      <p:ext uri="{BB962C8B-B14F-4D97-AF65-F5344CB8AC3E}">
        <p14:creationId xmlns:p14="http://schemas.microsoft.com/office/powerpoint/2010/main" val="30417367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image" Target="../media/image17.emf"/><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image" Target="../media/image16.emf"/><Relationship Id="rId5" Type="http://schemas.openxmlformats.org/officeDocument/2006/relationships/slideLayout" Target="../slideLayouts/slideLayout13.xml"/><Relationship Id="rId10" Type="http://schemas.openxmlformats.org/officeDocument/2006/relationships/image" Target="../media/image15.emf"/><Relationship Id="rId4" Type="http://schemas.openxmlformats.org/officeDocument/2006/relationships/slideLayout" Target="../slideLayouts/slideLayout12.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theme" Target="../theme/theme3.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theme" Target="../theme/theme4.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45.xml"/><Relationship Id="rId7" Type="http://schemas.openxmlformats.org/officeDocument/2006/relationships/theme" Target="../theme/theme5.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5" Type="http://schemas.openxmlformats.org/officeDocument/2006/relationships/slideLayout" Target="../slideLayouts/slideLayout47.xml"/><Relationship Id="rId4"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CD7B5C8-4AEE-48C2-9019-AD3503AF3CA8}" type="datetimeFigureOut">
              <a:rPr lang="en-US" smtClean="0"/>
              <a:t>5/2/2023</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C93AA5-82BE-468E-90B3-DD1DC18545AD}" type="slidenum">
              <a:rPr lang="en-US" smtClean="0"/>
              <a:t>‹#›</a:t>
            </a:fld>
            <a:endParaRPr lang="en-US"/>
          </a:p>
        </p:txBody>
      </p:sp>
    </p:spTree>
    <p:extLst>
      <p:ext uri="{BB962C8B-B14F-4D97-AF65-F5344CB8AC3E}">
        <p14:creationId xmlns:p14="http://schemas.microsoft.com/office/powerpoint/2010/main" val="23989552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67" r:id="rId7"/>
    <p:sldLayoutId id="2147483668"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52000">
              <a:schemeClr val="accent3">
                <a:lumMod val="0"/>
                <a:lumOff val="100000"/>
              </a:schemeClr>
            </a:gs>
            <a:gs pos="100000">
              <a:schemeClr val="accent3">
                <a:lumMod val="30000"/>
                <a:lumOff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15" name="Round Same Side Corner Rectangle 14">
            <a:extLst>
              <a:ext uri="{FF2B5EF4-FFF2-40B4-BE49-F238E27FC236}">
                <a16:creationId xmlns:a16="http://schemas.microsoft.com/office/drawing/2014/main" id="{1C8F4B49-F8B7-7949-9C28-BF428A8465A9}"/>
              </a:ext>
            </a:extLst>
          </p:cNvPr>
          <p:cNvSpPr/>
          <p:nvPr userDrawn="1"/>
        </p:nvSpPr>
        <p:spPr>
          <a:xfrm flipV="1">
            <a:off x="12327008" y="310556"/>
            <a:ext cx="2923160" cy="688745"/>
          </a:xfrm>
          <a:prstGeom prst="round2SameRect">
            <a:avLst>
              <a:gd name="adj1" fmla="val 29744"/>
              <a:gd name="adj2" fmla="val 0"/>
            </a:avLst>
          </a:prstGeom>
          <a:solidFill>
            <a:srgbClr val="DBDBDB"/>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 Same Side Corner Rectangle 11">
            <a:extLst>
              <a:ext uri="{FF2B5EF4-FFF2-40B4-BE49-F238E27FC236}">
                <a16:creationId xmlns:a16="http://schemas.microsoft.com/office/drawing/2014/main" id="{C1A24936-C200-1F4F-A086-CF0CE45ABAB3}"/>
              </a:ext>
            </a:extLst>
          </p:cNvPr>
          <p:cNvSpPr/>
          <p:nvPr userDrawn="1"/>
        </p:nvSpPr>
        <p:spPr>
          <a:xfrm>
            <a:off x="254147" y="6388893"/>
            <a:ext cx="11683705" cy="469107"/>
          </a:xfrm>
          <a:prstGeom prst="round2SameRect">
            <a:avLst>
              <a:gd name="adj1" fmla="val 29744"/>
              <a:gd name="adj2" fmla="val 0"/>
            </a:avLst>
          </a:prstGeom>
          <a:solidFill>
            <a:srgbClr val="DBDBDB"/>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296792" y="187841"/>
            <a:ext cx="9204790" cy="1154878"/>
          </a:xfrm>
          <a:prstGeom prst="rect">
            <a:avLst/>
          </a:prstGeom>
        </p:spPr>
        <p:txBody>
          <a:bodyPr vert="horz" lIns="0" tIns="0" rIns="0" bIns="0" rtlCol="0" anchor="ctr">
            <a:normAutofit/>
          </a:bodyPr>
          <a:lstStyle/>
          <a:p>
            <a:r>
              <a:rPr lang="en-US" dirty="0"/>
              <a:t>Click to edit Master title style</a:t>
            </a:r>
          </a:p>
        </p:txBody>
      </p:sp>
      <p:sp>
        <p:nvSpPr>
          <p:cNvPr id="3" name="Text Placeholder 2"/>
          <p:cNvSpPr>
            <a:spLocks noGrp="1"/>
          </p:cNvSpPr>
          <p:nvPr>
            <p:ph type="body" idx="1"/>
          </p:nvPr>
        </p:nvSpPr>
        <p:spPr>
          <a:xfrm>
            <a:off x="296791" y="1490140"/>
            <a:ext cx="11598418" cy="4602163"/>
          </a:xfrm>
          <a:prstGeom prst="rect">
            <a:avLst/>
          </a:prstGeom>
        </p:spPr>
        <p:txBody>
          <a:bodyPr vert="horz" lIns="0" tIns="0" rIns="0" bIns="0" rtlCol="0">
            <a:noAutofit/>
          </a:bodyPr>
          <a:lstStyle/>
          <a:p>
            <a:pPr lvl="0"/>
            <a:r>
              <a:rPr lang="en-US" dirty="0"/>
              <a:t>Click to edit Master text styles</a:t>
            </a:r>
          </a:p>
        </p:txBody>
      </p:sp>
      <p:sp>
        <p:nvSpPr>
          <p:cNvPr id="9" name="TextBox 8"/>
          <p:cNvSpPr txBox="1"/>
          <p:nvPr userDrawn="1"/>
        </p:nvSpPr>
        <p:spPr>
          <a:xfrm>
            <a:off x="1680022" y="6460333"/>
            <a:ext cx="2581079" cy="221599"/>
          </a:xfrm>
          <a:prstGeom prst="rect">
            <a:avLst/>
          </a:prstGeom>
          <a:noFill/>
        </p:spPr>
        <p:txBody>
          <a:bodyPr wrap="square" lIns="0" tIns="0" rIns="0" bIns="0" rtlCol="0">
            <a:spAutoFit/>
          </a:bodyPr>
          <a:lstStyle/>
          <a:p>
            <a:pPr algn="l">
              <a:lnSpc>
                <a:spcPct val="90000"/>
              </a:lnSpc>
            </a:pPr>
            <a:r>
              <a:rPr lang="en-US" sz="800" b="1" i="0" dirty="0">
                <a:solidFill>
                  <a:srgbClr val="1C75BC"/>
                </a:solidFill>
                <a:ea typeface="Arial Regular" charset="0"/>
              </a:rPr>
              <a:t>Global Modeling</a:t>
            </a:r>
            <a:r>
              <a:rPr lang="en-US" sz="800" b="1" i="0" baseline="0" dirty="0">
                <a:solidFill>
                  <a:srgbClr val="1C75BC"/>
                </a:solidFill>
                <a:ea typeface="Arial Regular" charset="0"/>
              </a:rPr>
              <a:t> </a:t>
            </a:r>
            <a:r>
              <a:rPr lang="en-US" sz="800" b="1" i="0" dirty="0">
                <a:solidFill>
                  <a:srgbClr val="1C75BC"/>
                </a:solidFill>
                <a:ea typeface="Arial Regular" charset="0"/>
              </a:rPr>
              <a:t>and</a:t>
            </a:r>
            <a:r>
              <a:rPr lang="en-US" sz="800" b="1" i="0" baseline="0" dirty="0">
                <a:solidFill>
                  <a:srgbClr val="1C75BC"/>
                </a:solidFill>
                <a:ea typeface="Arial Regular" charset="0"/>
              </a:rPr>
              <a:t> </a:t>
            </a:r>
            <a:r>
              <a:rPr lang="en-US" sz="800" b="1" i="0" dirty="0">
                <a:solidFill>
                  <a:srgbClr val="1C75BC"/>
                </a:solidFill>
                <a:ea typeface="Arial Regular" charset="0"/>
              </a:rPr>
              <a:t>Assimilation Office</a:t>
            </a:r>
          </a:p>
          <a:p>
            <a:pPr marL="0" marR="0" indent="0" algn="l" defTabSz="914400" rtl="0" eaLnBrk="1" fontAlgn="auto" latinLnBrk="0" hangingPunct="1">
              <a:lnSpc>
                <a:spcPct val="90000"/>
              </a:lnSpc>
              <a:spcBef>
                <a:spcPts val="0"/>
              </a:spcBef>
              <a:spcAft>
                <a:spcPts val="0"/>
              </a:spcAft>
              <a:buClrTx/>
              <a:buSzTx/>
              <a:buFontTx/>
              <a:buNone/>
              <a:tabLst/>
              <a:defRPr/>
            </a:pPr>
            <a:r>
              <a:rPr lang="en-US" sz="800" b="0" i="0" dirty="0">
                <a:solidFill>
                  <a:srgbClr val="1C75BC"/>
                </a:solidFill>
                <a:ea typeface="Arial Regular" charset="0"/>
              </a:rPr>
              <a:t>gmao.gsfc.nasa.gov</a:t>
            </a:r>
          </a:p>
        </p:txBody>
      </p:sp>
      <p:sp>
        <p:nvSpPr>
          <p:cNvPr id="6" name="Slide Number Placeholder 5"/>
          <p:cNvSpPr>
            <a:spLocks noGrp="1"/>
          </p:cNvSpPr>
          <p:nvPr>
            <p:ph type="sldNum" sz="quarter" idx="4"/>
          </p:nvPr>
        </p:nvSpPr>
        <p:spPr>
          <a:xfrm>
            <a:off x="11375962" y="6009417"/>
            <a:ext cx="567267" cy="365125"/>
          </a:xfrm>
          <a:prstGeom prst="rect">
            <a:avLst/>
          </a:prstGeom>
        </p:spPr>
        <p:txBody>
          <a:bodyPr vert="horz" lIns="91440" tIns="45720" rIns="91440" bIns="45720" rtlCol="0" anchor="ctr"/>
          <a:lstStyle>
            <a:lvl1pPr algn="r">
              <a:defRPr sz="1000">
                <a:solidFill>
                  <a:schemeClr val="bg1">
                    <a:lumMod val="75000"/>
                  </a:schemeClr>
                </a:solidFill>
              </a:defRPr>
            </a:lvl1pPr>
          </a:lstStyle>
          <a:p>
            <a:fld id="{BDB8D1E3-1DAE-664E-B350-75CA63E753F0}" type="slidenum">
              <a:rPr lang="en-US" smtClean="0"/>
              <a:pPr/>
              <a:t>‹#›</a:t>
            </a:fld>
            <a:endParaRPr lang="en-US" dirty="0"/>
          </a:p>
        </p:txBody>
      </p:sp>
      <p:sp>
        <p:nvSpPr>
          <p:cNvPr id="4" name="Date Placeholder 3"/>
          <p:cNvSpPr>
            <a:spLocks noGrp="1"/>
          </p:cNvSpPr>
          <p:nvPr>
            <p:ph type="dt" sz="half" idx="2"/>
          </p:nvPr>
        </p:nvSpPr>
        <p:spPr>
          <a:xfrm>
            <a:off x="10094674" y="6009417"/>
            <a:ext cx="1224844" cy="365125"/>
          </a:xfrm>
          <a:prstGeom prst="rect">
            <a:avLst/>
          </a:prstGeom>
        </p:spPr>
        <p:txBody>
          <a:bodyPr vert="horz" lIns="91440" tIns="45720" rIns="91440" bIns="45720" rtlCol="0" anchor="ctr"/>
          <a:lstStyle>
            <a:lvl1pPr algn="r">
              <a:defRPr sz="1000">
                <a:solidFill>
                  <a:schemeClr val="bg1">
                    <a:lumMod val="75000"/>
                  </a:schemeClr>
                </a:solidFill>
              </a:defRPr>
            </a:lvl1pPr>
          </a:lstStyle>
          <a:p>
            <a:fld id="{B80A0F2B-E692-5549-89C0-DEF97C653501}" type="datetimeFigureOut">
              <a:rPr lang="en-US" smtClean="0"/>
              <a:pPr/>
              <a:t>5/2/2023</a:t>
            </a:fld>
            <a:endParaRPr lang="en-US" dirty="0"/>
          </a:p>
        </p:txBody>
      </p:sp>
      <p:pic>
        <p:nvPicPr>
          <p:cNvPr id="13" name="Picture 25" descr="NASA insigniaCMYK"/>
          <p:cNvPicPr preferRelativeResize="0">
            <a:picLocks noChangeAspect="1" noChangeArrowheads="1"/>
          </p:cNvPicPr>
          <p:nvPr userDrawn="1"/>
        </p:nvPicPr>
        <p:blipFill>
          <a:blip r:embed="rId10">
            <a:extLst>
              <a:ext uri="{28A0092B-C50C-407E-A947-70E740481C1C}">
                <a14:useLocalDpi xmlns:a14="http://schemas.microsoft.com/office/drawing/2010/main"/>
              </a:ext>
            </a:extLst>
          </a:blip>
          <a:srcRect/>
          <a:stretch>
            <a:fillRect/>
          </a:stretch>
        </p:blipFill>
        <p:spPr bwMode="auto">
          <a:xfrm>
            <a:off x="11478542" y="97427"/>
            <a:ext cx="575446" cy="481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DBED0B9B-9887-9A47-94D6-3EAAF7742079}"/>
              </a:ext>
            </a:extLst>
          </p:cNvPr>
          <p:cNvPicPr>
            <a:picLocks noChangeAspect="1"/>
          </p:cNvPicPr>
          <p:nvPr userDrawn="1"/>
        </p:nvPicPr>
        <p:blipFill>
          <a:blip r:embed="rId11"/>
          <a:stretch>
            <a:fillRect/>
          </a:stretch>
        </p:blipFill>
        <p:spPr>
          <a:xfrm>
            <a:off x="10244428" y="6460333"/>
            <a:ext cx="1521837" cy="322856"/>
          </a:xfrm>
          <a:prstGeom prst="rect">
            <a:avLst/>
          </a:prstGeom>
        </p:spPr>
      </p:pic>
      <p:pic>
        <p:nvPicPr>
          <p:cNvPr id="5" name="Picture 4">
            <a:extLst>
              <a:ext uri="{FF2B5EF4-FFF2-40B4-BE49-F238E27FC236}">
                <a16:creationId xmlns:a16="http://schemas.microsoft.com/office/drawing/2014/main" id="{EF36E619-8AEE-C94F-B790-5BC7501047F8}"/>
              </a:ext>
            </a:extLst>
          </p:cNvPr>
          <p:cNvPicPr>
            <a:picLocks noChangeAspect="1"/>
          </p:cNvPicPr>
          <p:nvPr userDrawn="1"/>
        </p:nvPicPr>
        <p:blipFill>
          <a:blip r:embed="rId12"/>
          <a:stretch>
            <a:fillRect/>
          </a:stretch>
        </p:blipFill>
        <p:spPr>
          <a:xfrm>
            <a:off x="469634" y="6470272"/>
            <a:ext cx="1120627" cy="286476"/>
          </a:xfrm>
          <a:prstGeom prst="rect">
            <a:avLst/>
          </a:prstGeom>
        </p:spPr>
      </p:pic>
      <p:sp>
        <p:nvSpPr>
          <p:cNvPr id="18" name="TextBox 17">
            <a:extLst>
              <a:ext uri="{FF2B5EF4-FFF2-40B4-BE49-F238E27FC236}">
                <a16:creationId xmlns:a16="http://schemas.microsoft.com/office/drawing/2014/main" id="{7B67A393-44F6-A443-A176-FD799F4F7164}"/>
              </a:ext>
            </a:extLst>
          </p:cNvPr>
          <p:cNvSpPr txBox="1"/>
          <p:nvPr userDrawn="1"/>
        </p:nvSpPr>
        <p:spPr>
          <a:xfrm>
            <a:off x="9797143" y="172057"/>
            <a:ext cx="1407271" cy="276999"/>
          </a:xfrm>
          <a:prstGeom prst="rect">
            <a:avLst/>
          </a:prstGeom>
          <a:noFill/>
        </p:spPr>
        <p:txBody>
          <a:bodyPr wrap="square" lIns="0" tIns="0" rIns="0" bIns="0" rtlCol="0">
            <a:spAutoFit/>
          </a:bodyPr>
          <a:lstStyle/>
          <a:p>
            <a:pPr algn="r"/>
            <a:r>
              <a:rPr lang="en-US" sz="900" dirty="0">
                <a:solidFill>
                  <a:schemeClr val="bg2">
                    <a:lumMod val="50000"/>
                  </a:schemeClr>
                </a:solidFill>
                <a:latin typeface="Arial" charset="0"/>
                <a:ea typeface="Arial" charset="0"/>
                <a:cs typeface="Arial" charset="0"/>
              </a:rPr>
              <a:t>National Aeronautics and</a:t>
            </a:r>
          </a:p>
          <a:p>
            <a:pPr algn="r"/>
            <a:r>
              <a:rPr lang="en-US" sz="900" dirty="0">
                <a:solidFill>
                  <a:schemeClr val="bg2">
                    <a:lumMod val="50000"/>
                  </a:schemeClr>
                </a:solidFill>
                <a:latin typeface="Arial" charset="0"/>
                <a:ea typeface="Arial" charset="0"/>
                <a:cs typeface="Arial" charset="0"/>
              </a:rPr>
              <a:t>Space Administration</a:t>
            </a:r>
          </a:p>
        </p:txBody>
      </p:sp>
      <p:cxnSp>
        <p:nvCxnSpPr>
          <p:cNvPr id="19" name="Straight Connector 18">
            <a:extLst>
              <a:ext uri="{FF2B5EF4-FFF2-40B4-BE49-F238E27FC236}">
                <a16:creationId xmlns:a16="http://schemas.microsoft.com/office/drawing/2014/main" id="{4A82477E-2E5A-EF42-9B2F-9E1BB2260986}"/>
              </a:ext>
            </a:extLst>
          </p:cNvPr>
          <p:cNvCxnSpPr>
            <a:cxnSpLocks/>
          </p:cNvCxnSpPr>
          <p:nvPr userDrawn="1"/>
        </p:nvCxnSpPr>
        <p:spPr>
          <a:xfrm>
            <a:off x="11344545" y="100958"/>
            <a:ext cx="0" cy="481693"/>
          </a:xfrm>
          <a:prstGeom prst="line">
            <a:avLst/>
          </a:prstGeom>
          <a:ln w="6350">
            <a:solidFill>
              <a:schemeClr val="bg2">
                <a:lumMod val="50000"/>
              </a:schemeClr>
            </a:solidFill>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8347147"/>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Lst>
  <p:txStyles>
    <p:titleStyle>
      <a:lvl1pPr algn="l" defTabSz="914400" rtl="0" eaLnBrk="1" latinLnBrk="0" hangingPunct="1">
        <a:lnSpc>
          <a:spcPct val="90000"/>
        </a:lnSpc>
        <a:spcBef>
          <a:spcPct val="0"/>
        </a:spcBef>
        <a:buNone/>
        <a:defRPr sz="2800" b="1" kern="1200">
          <a:solidFill>
            <a:srgbClr val="90B737"/>
          </a:solidFill>
          <a:latin typeface="+mj-lt"/>
          <a:ea typeface="+mj-ea"/>
          <a:cs typeface="+mj-cs"/>
        </a:defRPr>
      </a:lvl1pPr>
    </p:titleStyle>
    <p:bodyStyle>
      <a:lvl1pPr marL="0" indent="0" algn="l" defTabSz="914400" rtl="0" eaLnBrk="1" latinLnBrk="0" hangingPunct="1">
        <a:lnSpc>
          <a:spcPct val="90000"/>
        </a:lnSpc>
        <a:spcBef>
          <a:spcPts val="1000"/>
        </a:spcBef>
        <a:buFontTx/>
        <a:buNone/>
        <a:defRPr sz="2000" kern="1200">
          <a:solidFill>
            <a:srgbClr val="000000"/>
          </a:solidFill>
          <a:latin typeface="+mn-lt"/>
          <a:ea typeface="+mn-ea"/>
          <a:cs typeface="+mn-cs"/>
        </a:defRPr>
      </a:lvl1pPr>
      <a:lvl2pPr marL="274320" indent="-194310" algn="ctr"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2pPr>
      <a:lvl3pPr marL="651510" indent="-194310" algn="ctr" defTabSz="914400" rtl="0" eaLnBrk="1" latinLnBrk="0" hangingPunct="1">
        <a:lnSpc>
          <a:spcPct val="90000"/>
        </a:lnSpc>
        <a:spcBef>
          <a:spcPts val="500"/>
        </a:spcBef>
        <a:buFont typeface="Arial" charset="0"/>
        <a:buChar char="•"/>
        <a:defRPr sz="1600" kern="1200">
          <a:solidFill>
            <a:schemeClr val="tx1"/>
          </a:solidFill>
          <a:latin typeface="+mn-lt"/>
          <a:ea typeface="+mn-ea"/>
          <a:cs typeface="+mn-cs"/>
        </a:defRPr>
      </a:lvl3pPr>
      <a:lvl4pPr marL="1291590" indent="-194310" algn="ctr" defTabSz="914400" rtl="0" eaLnBrk="1" latinLnBrk="0" hangingPunct="1">
        <a:lnSpc>
          <a:spcPct val="90000"/>
        </a:lnSpc>
        <a:spcBef>
          <a:spcPts val="500"/>
        </a:spcBef>
        <a:buFont typeface="Arial" charset="0"/>
        <a:buChar char="•"/>
        <a:defRPr sz="1400" kern="1200">
          <a:solidFill>
            <a:schemeClr val="tx1"/>
          </a:solidFill>
          <a:latin typeface="+mn-lt"/>
          <a:ea typeface="+mn-ea"/>
          <a:cs typeface="+mn-cs"/>
        </a:defRPr>
      </a:lvl4pPr>
      <a:lvl5pPr marL="1634490" indent="-171450" algn="ctr" defTabSz="914400" rtl="0" eaLnBrk="1" latinLnBrk="0" hangingPunct="1">
        <a:lnSpc>
          <a:spcPct val="90000"/>
        </a:lnSpc>
        <a:spcBef>
          <a:spcPts val="500"/>
        </a:spcBef>
        <a:buFont typeface="Arial"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F0F8218-6002-2FDC-5859-D828F6F6AED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A37E0E6-94DD-407A-E607-B66D1858F6F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BC2DDA-A6C1-1E0D-57C3-4D924B2C757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005471-D813-F84E-B8E3-2BA61E014C9F}" type="datetimeFigureOut">
              <a:rPr lang="en-US" smtClean="0"/>
              <a:t>5/2/2023</a:t>
            </a:fld>
            <a:endParaRPr lang="en-US"/>
          </a:p>
        </p:txBody>
      </p:sp>
      <p:sp>
        <p:nvSpPr>
          <p:cNvPr id="5" name="Footer Placeholder 4">
            <a:extLst>
              <a:ext uri="{FF2B5EF4-FFF2-40B4-BE49-F238E27FC236}">
                <a16:creationId xmlns:a16="http://schemas.microsoft.com/office/drawing/2014/main" id="{4D3DBFCE-8418-0E17-1EDA-08CCA6FCAB9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8FD0AE4-F972-9A7F-16C5-DA61F9BD1D4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A61C9C-BCDE-F349-A20B-70367EC1A3CA}" type="slidenum">
              <a:rPr lang="en-US" smtClean="0"/>
              <a:t>‹#›</a:t>
            </a:fld>
            <a:endParaRPr lang="en-US"/>
          </a:p>
        </p:txBody>
      </p:sp>
    </p:spTree>
    <p:extLst>
      <p:ext uri="{BB962C8B-B14F-4D97-AF65-F5344CB8AC3E}">
        <p14:creationId xmlns:p14="http://schemas.microsoft.com/office/powerpoint/2010/main" val="1674367273"/>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71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08000" y="5334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t24itle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Times New Roman" pitchFamily="18" charset="0"/>
              </a:defRPr>
            </a:lvl1pPr>
          </a:lstStyle>
          <a:p>
            <a:endParaRPr lang="en-US"/>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atin typeface="Times New Roman" pitchFamily="18" charset="0"/>
              </a:defRPr>
            </a:lvl1pPr>
          </a:lstStyle>
          <a:p>
            <a:endParaRPr lang="en-US"/>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atin typeface="Times New Roman" pitchFamily="18" charset="0"/>
              </a:defRPr>
            </a:lvl1pPr>
          </a:lstStyle>
          <a:p>
            <a:fld id="{F55A390B-12EA-4937-A87C-EDEAB46C4A9F}" type="slidenum">
              <a:rPr lang="en-US"/>
              <a:pPr/>
              <a:t>‹#›</a:t>
            </a:fld>
            <a:endParaRPr lang="en-US"/>
          </a:p>
        </p:txBody>
      </p:sp>
    </p:spTree>
    <p:extLst>
      <p:ext uri="{BB962C8B-B14F-4D97-AF65-F5344CB8AC3E}">
        <p14:creationId xmlns:p14="http://schemas.microsoft.com/office/powerpoint/2010/main" val="2293056870"/>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 id="2147483705" r:id="rId14"/>
  </p:sldLayoutIdLst>
  <p:transition spd="slow"/>
  <p:txStyles>
    <p:titleStyle>
      <a:lvl1pPr algn="ctr" rtl="0" fontAlgn="base">
        <a:spcBef>
          <a:spcPct val="0"/>
        </a:spcBef>
        <a:spcAft>
          <a:spcPct val="0"/>
        </a:spcAft>
        <a:defRPr sz="2400" b="1">
          <a:solidFill>
            <a:schemeClr val="accent6"/>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2400" b="1">
          <a:solidFill>
            <a:srgbClr val="FFFF00"/>
          </a:solidFill>
          <a:effectLst>
            <a:outerShdw blurRad="38100" dist="38100" dir="2700000" algn="tl">
              <a:srgbClr val="000000"/>
            </a:outerShdw>
          </a:effectLst>
          <a:latin typeface="Helvetica" charset="0"/>
        </a:defRPr>
      </a:lvl2pPr>
      <a:lvl3pPr algn="ctr" rtl="0" fontAlgn="base">
        <a:spcBef>
          <a:spcPct val="0"/>
        </a:spcBef>
        <a:spcAft>
          <a:spcPct val="0"/>
        </a:spcAft>
        <a:defRPr sz="2400" b="1">
          <a:solidFill>
            <a:srgbClr val="FFFF00"/>
          </a:solidFill>
          <a:effectLst>
            <a:outerShdw blurRad="38100" dist="38100" dir="2700000" algn="tl">
              <a:srgbClr val="000000"/>
            </a:outerShdw>
          </a:effectLst>
          <a:latin typeface="Helvetica" charset="0"/>
        </a:defRPr>
      </a:lvl3pPr>
      <a:lvl4pPr algn="ctr" rtl="0" fontAlgn="base">
        <a:spcBef>
          <a:spcPct val="0"/>
        </a:spcBef>
        <a:spcAft>
          <a:spcPct val="0"/>
        </a:spcAft>
        <a:defRPr sz="2400" b="1">
          <a:solidFill>
            <a:srgbClr val="FFFF00"/>
          </a:solidFill>
          <a:effectLst>
            <a:outerShdw blurRad="38100" dist="38100" dir="2700000" algn="tl">
              <a:srgbClr val="000000"/>
            </a:outerShdw>
          </a:effectLst>
          <a:latin typeface="Helvetica" charset="0"/>
        </a:defRPr>
      </a:lvl4pPr>
      <a:lvl5pPr algn="ctr" rtl="0" fontAlgn="base">
        <a:spcBef>
          <a:spcPct val="0"/>
        </a:spcBef>
        <a:spcAft>
          <a:spcPct val="0"/>
        </a:spcAft>
        <a:defRPr sz="2400" b="1">
          <a:solidFill>
            <a:srgbClr val="FFFF00"/>
          </a:solidFill>
          <a:effectLst>
            <a:outerShdw blurRad="38100" dist="38100" dir="2700000" algn="tl">
              <a:srgbClr val="000000"/>
            </a:outerShdw>
          </a:effectLst>
          <a:latin typeface="Helvetica" charset="0"/>
        </a:defRPr>
      </a:lvl5pPr>
      <a:lvl6pPr marL="457200" algn="ctr" rtl="0" fontAlgn="base">
        <a:spcBef>
          <a:spcPct val="0"/>
        </a:spcBef>
        <a:spcAft>
          <a:spcPct val="0"/>
        </a:spcAft>
        <a:defRPr sz="2400" b="1">
          <a:solidFill>
            <a:srgbClr val="FFFF00"/>
          </a:solidFill>
          <a:effectLst>
            <a:outerShdw blurRad="38100" dist="38100" dir="2700000" algn="tl">
              <a:srgbClr val="000000"/>
            </a:outerShdw>
          </a:effectLst>
          <a:latin typeface="Helvetica" charset="0"/>
        </a:defRPr>
      </a:lvl6pPr>
      <a:lvl7pPr marL="914400" algn="ctr" rtl="0" fontAlgn="base">
        <a:spcBef>
          <a:spcPct val="0"/>
        </a:spcBef>
        <a:spcAft>
          <a:spcPct val="0"/>
        </a:spcAft>
        <a:defRPr sz="2400" b="1">
          <a:solidFill>
            <a:srgbClr val="FFFF00"/>
          </a:solidFill>
          <a:effectLst>
            <a:outerShdw blurRad="38100" dist="38100" dir="2700000" algn="tl">
              <a:srgbClr val="000000"/>
            </a:outerShdw>
          </a:effectLst>
          <a:latin typeface="Helvetica" charset="0"/>
        </a:defRPr>
      </a:lvl7pPr>
      <a:lvl8pPr marL="1371600" algn="ctr" rtl="0" fontAlgn="base">
        <a:spcBef>
          <a:spcPct val="0"/>
        </a:spcBef>
        <a:spcAft>
          <a:spcPct val="0"/>
        </a:spcAft>
        <a:defRPr sz="2400" b="1">
          <a:solidFill>
            <a:srgbClr val="FFFF00"/>
          </a:solidFill>
          <a:effectLst>
            <a:outerShdw blurRad="38100" dist="38100" dir="2700000" algn="tl">
              <a:srgbClr val="000000"/>
            </a:outerShdw>
          </a:effectLst>
          <a:latin typeface="Helvetica" charset="0"/>
        </a:defRPr>
      </a:lvl8pPr>
      <a:lvl9pPr marL="1828800" algn="ctr" rtl="0" fontAlgn="base">
        <a:spcBef>
          <a:spcPct val="0"/>
        </a:spcBef>
        <a:spcAft>
          <a:spcPct val="0"/>
        </a:spcAft>
        <a:defRPr sz="2400" b="1">
          <a:solidFill>
            <a:srgbClr val="FFFF00"/>
          </a:solidFill>
          <a:effectLst>
            <a:outerShdw blurRad="38100" dist="38100" dir="2700000" algn="tl">
              <a:srgbClr val="000000"/>
            </a:outerShdw>
          </a:effectLst>
          <a:latin typeface="Helvetica" charset="0"/>
        </a:defRPr>
      </a:lvl9pPr>
    </p:titleStyle>
    <p:bodyStyle>
      <a:lvl1pPr marL="342900" indent="-342900" algn="l" rtl="0" fontAlgn="base">
        <a:spcBef>
          <a:spcPct val="20000"/>
        </a:spcBef>
        <a:spcAft>
          <a:spcPct val="0"/>
        </a:spcAft>
        <a:buChar char="•"/>
        <a:defRPr b="1">
          <a:solidFill>
            <a:schemeClr val="bg1"/>
          </a:solidFill>
          <a:latin typeface="+mn-lt"/>
          <a:ea typeface="+mn-ea"/>
          <a:cs typeface="+mn-cs"/>
        </a:defRPr>
      </a:lvl1pPr>
      <a:lvl2pPr marL="742950" indent="-285750" algn="l" rtl="0" fontAlgn="base">
        <a:spcBef>
          <a:spcPct val="20000"/>
        </a:spcBef>
        <a:spcAft>
          <a:spcPct val="0"/>
        </a:spcAft>
        <a:buChar char="–"/>
        <a:defRPr b="1">
          <a:solidFill>
            <a:schemeClr val="bg1"/>
          </a:solidFill>
          <a:latin typeface="+mn-lt"/>
        </a:defRPr>
      </a:lvl2pPr>
      <a:lvl3pPr marL="1143000" indent="-228600" algn="l" rtl="0" fontAlgn="base">
        <a:spcBef>
          <a:spcPct val="20000"/>
        </a:spcBef>
        <a:spcAft>
          <a:spcPct val="0"/>
        </a:spcAft>
        <a:buChar char="•"/>
        <a:defRPr b="1">
          <a:solidFill>
            <a:schemeClr val="bg1"/>
          </a:solidFill>
          <a:latin typeface="+mn-lt"/>
        </a:defRPr>
      </a:lvl3pPr>
      <a:lvl4pPr marL="1600200" indent="-228600" algn="l" rtl="0" fontAlgn="base">
        <a:spcBef>
          <a:spcPct val="20000"/>
        </a:spcBef>
        <a:spcAft>
          <a:spcPct val="0"/>
        </a:spcAft>
        <a:buChar char="–"/>
        <a:defRPr b="1">
          <a:solidFill>
            <a:schemeClr val="bg1"/>
          </a:solidFill>
          <a:latin typeface="+mn-lt"/>
        </a:defRPr>
      </a:lvl4pPr>
      <a:lvl5pPr marL="2057400" indent="-228600" algn="l" rtl="0" fontAlgn="base">
        <a:spcBef>
          <a:spcPct val="20000"/>
        </a:spcBef>
        <a:spcAft>
          <a:spcPct val="0"/>
        </a:spcAft>
        <a:buChar char="»"/>
        <a:defRPr b="1">
          <a:solidFill>
            <a:schemeClr val="bg1"/>
          </a:solidFill>
          <a:latin typeface="+mn-lt"/>
        </a:defRPr>
      </a:lvl5pPr>
      <a:lvl6pPr marL="2514600" indent="-228600" algn="l" rtl="0" fontAlgn="base">
        <a:spcBef>
          <a:spcPct val="20000"/>
        </a:spcBef>
        <a:spcAft>
          <a:spcPct val="0"/>
        </a:spcAft>
        <a:buChar char="»"/>
        <a:defRPr b="1">
          <a:solidFill>
            <a:schemeClr val="bg1"/>
          </a:solidFill>
          <a:latin typeface="+mn-lt"/>
        </a:defRPr>
      </a:lvl6pPr>
      <a:lvl7pPr marL="2971800" indent="-228600" algn="l" rtl="0" fontAlgn="base">
        <a:spcBef>
          <a:spcPct val="20000"/>
        </a:spcBef>
        <a:spcAft>
          <a:spcPct val="0"/>
        </a:spcAft>
        <a:buChar char="»"/>
        <a:defRPr b="1">
          <a:solidFill>
            <a:schemeClr val="bg1"/>
          </a:solidFill>
          <a:latin typeface="+mn-lt"/>
        </a:defRPr>
      </a:lvl7pPr>
      <a:lvl8pPr marL="3429000" indent="-228600" algn="l" rtl="0" fontAlgn="base">
        <a:spcBef>
          <a:spcPct val="20000"/>
        </a:spcBef>
        <a:spcAft>
          <a:spcPct val="0"/>
        </a:spcAft>
        <a:buChar char="»"/>
        <a:defRPr b="1">
          <a:solidFill>
            <a:schemeClr val="bg1"/>
          </a:solidFill>
          <a:latin typeface="+mn-lt"/>
        </a:defRPr>
      </a:lvl8pPr>
      <a:lvl9pPr marL="3886200" indent="-228600" algn="l" rtl="0" fontAlgn="base">
        <a:spcBef>
          <a:spcPct val="20000"/>
        </a:spcBef>
        <a:spcAft>
          <a:spcPct val="0"/>
        </a:spcAft>
        <a:buChar char="»"/>
        <a:defRPr b="1">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59"/>
          <p:cNvSpPr txBox="1">
            <a:spLocks noGrp="1"/>
          </p:cNvSpPr>
          <p:nvPr>
            <p:ph type="dt" idx="10"/>
          </p:nvPr>
        </p:nvSpPr>
        <p:spPr>
          <a:xfrm>
            <a:off x="914400" y="6248400"/>
            <a:ext cx="25400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Helvetica Neue"/>
                <a:ea typeface="Helvetica Neue"/>
                <a:cs typeface="Helvetica Neue"/>
                <a:sym typeface="Helvetica Neue"/>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Verdana"/>
                <a:ea typeface="Verdana"/>
                <a:cs typeface="Verdana"/>
                <a:sym typeface="Verdana"/>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Verdana"/>
                <a:ea typeface="Verdana"/>
                <a:cs typeface="Verdana"/>
                <a:sym typeface="Verdana"/>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Verdana"/>
                <a:ea typeface="Verdana"/>
                <a:cs typeface="Verdana"/>
                <a:sym typeface="Verdana"/>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Verdana"/>
                <a:ea typeface="Verdana"/>
                <a:cs typeface="Verdana"/>
                <a:sym typeface="Verdana"/>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Verdana"/>
                <a:ea typeface="Verdana"/>
                <a:cs typeface="Verdana"/>
                <a:sym typeface="Verdana"/>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Verdana"/>
                <a:ea typeface="Verdana"/>
                <a:cs typeface="Verdana"/>
                <a:sym typeface="Verdana"/>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Verdana"/>
                <a:ea typeface="Verdana"/>
                <a:cs typeface="Verdana"/>
                <a:sym typeface="Verdana"/>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Verdana"/>
                <a:ea typeface="Verdana"/>
                <a:cs typeface="Verdana"/>
                <a:sym typeface="Verdana"/>
              </a:defRPr>
            </a:lvl9pPr>
          </a:lstStyle>
          <a:p>
            <a:endParaRPr/>
          </a:p>
        </p:txBody>
      </p:sp>
      <p:sp>
        <p:nvSpPr>
          <p:cNvPr id="11" name="Google Shape;11;p59"/>
          <p:cNvSpPr txBox="1">
            <a:spLocks noGrp="1"/>
          </p:cNvSpPr>
          <p:nvPr>
            <p:ph type="ftr" idx="11"/>
          </p:nvPr>
        </p:nvSpPr>
        <p:spPr>
          <a:xfrm>
            <a:off x="4165600" y="6248400"/>
            <a:ext cx="3860800" cy="457200"/>
          </a:xfrm>
          <a:prstGeom prst="rect">
            <a:avLst/>
          </a:prstGeom>
          <a:noFill/>
          <a:ln>
            <a:noFill/>
          </a:ln>
        </p:spPr>
        <p:txBody>
          <a:bodyPr spcFirstLastPara="1" wrap="square" lIns="91425" tIns="45700" rIns="91425" bIns="45700" anchor="t" anchorCtr="0">
            <a:no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Helvetica Neue"/>
                <a:ea typeface="Helvetica Neue"/>
                <a:cs typeface="Helvetica Neue"/>
                <a:sym typeface="Helvetica Neue"/>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Verdana"/>
                <a:ea typeface="Verdana"/>
                <a:cs typeface="Verdana"/>
                <a:sym typeface="Verdana"/>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Verdana"/>
                <a:ea typeface="Verdana"/>
                <a:cs typeface="Verdana"/>
                <a:sym typeface="Verdana"/>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Verdana"/>
                <a:ea typeface="Verdana"/>
                <a:cs typeface="Verdana"/>
                <a:sym typeface="Verdana"/>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Verdana"/>
                <a:ea typeface="Verdana"/>
                <a:cs typeface="Verdana"/>
                <a:sym typeface="Verdana"/>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Verdana"/>
                <a:ea typeface="Verdana"/>
                <a:cs typeface="Verdana"/>
                <a:sym typeface="Verdana"/>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Verdana"/>
                <a:ea typeface="Verdana"/>
                <a:cs typeface="Verdana"/>
                <a:sym typeface="Verdana"/>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Verdana"/>
                <a:ea typeface="Verdana"/>
                <a:cs typeface="Verdana"/>
                <a:sym typeface="Verdana"/>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Verdana"/>
                <a:ea typeface="Verdana"/>
                <a:cs typeface="Verdana"/>
                <a:sym typeface="Verdana"/>
              </a:defRPr>
            </a:lvl9pPr>
          </a:lstStyle>
          <a:p>
            <a:endParaRPr/>
          </a:p>
        </p:txBody>
      </p:sp>
      <p:sp>
        <p:nvSpPr>
          <p:cNvPr id="12" name="Google Shape;12;p59"/>
          <p:cNvSpPr txBox="1">
            <a:spLocks noGrp="1"/>
          </p:cNvSpPr>
          <p:nvPr>
            <p:ph type="sldNum" idx="12"/>
          </p:nvPr>
        </p:nvSpPr>
        <p:spPr>
          <a:xfrm>
            <a:off x="8737600" y="6248400"/>
            <a:ext cx="2540000" cy="4572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Helvetica Neue"/>
                <a:ea typeface="Helvetica Neue"/>
                <a:cs typeface="Helvetica Neue"/>
                <a:sym typeface="Helvetica Neue"/>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Helvetica Neue"/>
                <a:ea typeface="Helvetica Neue"/>
                <a:cs typeface="Helvetica Neue"/>
                <a:sym typeface="Helvetica Neue"/>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Helvetica Neue"/>
                <a:ea typeface="Helvetica Neue"/>
                <a:cs typeface="Helvetica Neue"/>
                <a:sym typeface="Helvetica Neue"/>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Helvetica Neue"/>
                <a:ea typeface="Helvetica Neue"/>
                <a:cs typeface="Helvetica Neue"/>
                <a:sym typeface="Helvetica Neue"/>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Helvetica Neue"/>
                <a:ea typeface="Helvetica Neue"/>
                <a:cs typeface="Helvetica Neue"/>
                <a:sym typeface="Helvetica Neue"/>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Helvetica Neue"/>
                <a:ea typeface="Helvetica Neue"/>
                <a:cs typeface="Helvetica Neue"/>
                <a:sym typeface="Helvetica Neue"/>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Helvetica Neue"/>
                <a:ea typeface="Helvetica Neue"/>
                <a:cs typeface="Helvetica Neue"/>
                <a:sym typeface="Helvetica Neue"/>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Helvetica Neue"/>
                <a:ea typeface="Helvetica Neue"/>
                <a:cs typeface="Helvetica Neue"/>
                <a:sym typeface="Helvetica Neue"/>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Helvetica Neue"/>
                <a:ea typeface="Helvetica Neue"/>
                <a:cs typeface="Helvetica Neue"/>
                <a:sym typeface="Helvetica Neue"/>
              </a:defRPr>
            </a:lvl9pPr>
          </a:lstStyle>
          <a:p>
            <a:fld id="{00000000-1234-1234-1234-123412341234}" type="slidenum">
              <a:rPr lang="en-US" smtClean="0"/>
              <a:pPr/>
              <a:t>‹#›</a:t>
            </a:fld>
            <a:endParaRPr lang="en-US"/>
          </a:p>
        </p:txBody>
      </p:sp>
      <p:sp>
        <p:nvSpPr>
          <p:cNvPr id="13" name="Google Shape;13;p59"/>
          <p:cNvSpPr txBox="1"/>
          <p:nvPr/>
        </p:nvSpPr>
        <p:spPr>
          <a:xfrm>
            <a:off x="8925984" y="6613526"/>
            <a:ext cx="288968" cy="24622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rgbClr val="0000CC"/>
                </a:solidFill>
                <a:latin typeface="Helvetica Neue"/>
                <a:ea typeface="Helvetica Neue"/>
                <a:cs typeface="Helvetica Neue"/>
                <a:sym typeface="Helvetica Neue"/>
              </a:rPr>
              <a:t>.</a:t>
            </a:r>
            <a:endParaRPr sz="1000" b="0" i="0" u="none" strike="noStrike" cap="none">
              <a:solidFill>
                <a:schemeClr val="dk1"/>
              </a:solidFill>
              <a:latin typeface="Helvetica Neue"/>
              <a:ea typeface="Helvetica Neue"/>
              <a:cs typeface="Helvetica Neue"/>
              <a:sym typeface="Helvetica Neue"/>
            </a:endParaRPr>
          </a:p>
        </p:txBody>
      </p:sp>
      <p:sp>
        <p:nvSpPr>
          <p:cNvPr id="14" name="Google Shape;14;p59"/>
          <p:cNvSpPr/>
          <p:nvPr/>
        </p:nvSpPr>
        <p:spPr>
          <a:xfrm>
            <a:off x="914400" y="6248400"/>
            <a:ext cx="2540000" cy="457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Helvetica Neue"/>
              <a:ea typeface="Helvetica Neue"/>
              <a:cs typeface="Helvetica Neue"/>
              <a:sym typeface="Helvetica Neue"/>
            </a:endParaRPr>
          </a:p>
        </p:txBody>
      </p:sp>
      <p:sp>
        <p:nvSpPr>
          <p:cNvPr id="15" name="Google Shape;15;p59"/>
          <p:cNvSpPr/>
          <p:nvPr/>
        </p:nvSpPr>
        <p:spPr>
          <a:xfrm>
            <a:off x="4165600" y="6248400"/>
            <a:ext cx="3860800" cy="457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Helvetica Neue"/>
              <a:ea typeface="Helvetica Neue"/>
              <a:cs typeface="Helvetica Neue"/>
              <a:sym typeface="Helvetica Neue"/>
            </a:endParaRPr>
          </a:p>
        </p:txBody>
      </p:sp>
      <p:sp>
        <p:nvSpPr>
          <p:cNvPr id="16" name="Google Shape;16;p59"/>
          <p:cNvSpPr/>
          <p:nvPr/>
        </p:nvSpPr>
        <p:spPr>
          <a:xfrm>
            <a:off x="8737600" y="6248400"/>
            <a:ext cx="2540000" cy="4572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70795782"/>
      </p:ext>
    </p:extLst>
  </p:cSld>
  <p:clrMap bg1="lt1" tx1="dk1" bg2="dk2" tx2="lt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Lst>
  <p:transition>
    <p:push dir="r"/>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hyperlink" Target="https://gmao.gsfc.nasa.gov/weather_prediction/GEOS-CF/" TargetMode="External"/><Relationship Id="rId3" Type="http://schemas.openxmlformats.org/officeDocument/2006/relationships/image" Target="../media/image39.tiff"/><Relationship Id="rId7" Type="http://schemas.openxmlformats.org/officeDocument/2006/relationships/image" Target="../media/image43.tiff"/><Relationship Id="rId2" Type="http://schemas.openxmlformats.org/officeDocument/2006/relationships/notesSlide" Target="../notesSlides/notesSlide4.xml"/><Relationship Id="rId1" Type="http://schemas.openxmlformats.org/officeDocument/2006/relationships/slideLayout" Target="../slideLayouts/slideLayout16.xml"/><Relationship Id="rId6" Type="http://schemas.openxmlformats.org/officeDocument/2006/relationships/image" Target="../media/image42.tiff"/><Relationship Id="rId5" Type="http://schemas.openxmlformats.org/officeDocument/2006/relationships/image" Target="../media/image41.tiff"/><Relationship Id="rId4" Type="http://schemas.openxmlformats.org/officeDocument/2006/relationships/image" Target="../media/image40.tiff"/></Relationships>
</file>

<file path=ppt/slides/_rels/slide1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xml"/><Relationship Id="rId1" Type="http://schemas.openxmlformats.org/officeDocument/2006/relationships/slideLayout" Target="../slideLayouts/slideLayout17.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6.xml"/><Relationship Id="rId1" Type="http://schemas.openxmlformats.org/officeDocument/2006/relationships/slideLayout" Target="../slideLayouts/slideLayout17.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 Id="rId9" Type="http://schemas.openxmlformats.org/officeDocument/2006/relationships/image" Target="../media/image54.png"/></Relationships>
</file>

<file path=ppt/slides/_rels/slide1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7.xml"/><Relationship Id="rId1" Type="http://schemas.openxmlformats.org/officeDocument/2006/relationships/slideLayout" Target="../slideLayouts/slideLayout28.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8.xml"/><Relationship Id="rId1" Type="http://schemas.openxmlformats.org/officeDocument/2006/relationships/slideLayout" Target="../slideLayouts/slideLayout28.xml"/><Relationship Id="rId4" Type="http://schemas.openxmlformats.org/officeDocument/2006/relationships/image" Target="../media/image60.png"/></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0.PNG"/><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8" Type="http://schemas.openxmlformats.org/officeDocument/2006/relationships/image" Target="../media/image64.wmf"/><Relationship Id="rId3" Type="http://schemas.openxmlformats.org/officeDocument/2006/relationships/image" Target="../media/image62.emf"/><Relationship Id="rId7" Type="http://schemas.openxmlformats.org/officeDocument/2006/relationships/oleObject" Target="../embeddings/oleObject3.bin"/><Relationship Id="rId2" Type="http://schemas.openxmlformats.org/officeDocument/2006/relationships/image" Target="../media/image61.png"/><Relationship Id="rId1" Type="http://schemas.openxmlformats.org/officeDocument/2006/relationships/slideLayout" Target="../slideLayouts/slideLayout34.xml"/><Relationship Id="rId6" Type="http://schemas.openxmlformats.org/officeDocument/2006/relationships/oleObject" Target="../embeddings/oleObject2.bin"/><Relationship Id="rId5" Type="http://schemas.openxmlformats.org/officeDocument/2006/relationships/image" Target="../media/image63.wmf"/><Relationship Id="rId4" Type="http://schemas.openxmlformats.org/officeDocument/2006/relationships/oleObject" Target="../embeddings/oleObject1.bin"/><Relationship Id="rId9" Type="http://schemas.openxmlformats.org/officeDocument/2006/relationships/image" Target="../media/image65.png"/></Relationships>
</file>

<file path=ppt/slides/_rels/slide19.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image" Target="../media/image61.png"/><Relationship Id="rId1" Type="http://schemas.openxmlformats.org/officeDocument/2006/relationships/slideLayout" Target="../slideLayouts/slideLayout34.xml"/><Relationship Id="rId4" Type="http://schemas.openxmlformats.org/officeDocument/2006/relationships/image" Target="../media/image67.emf"/></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9.xml"/><Relationship Id="rId1" Type="http://schemas.openxmlformats.org/officeDocument/2006/relationships/slideLayout" Target="../slideLayouts/slideLayout4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4.xml"/></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0.PNG"/><Relationship Id="rId1" Type="http://schemas.openxmlformats.org/officeDocument/2006/relationships/slideLayout" Target="../slideLayouts/slideLayout4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9.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12.xml"/><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s://doi.org/10.1175/BAMS-D-20-0061.1" TargetMode="Externa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30.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13.xml"/><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gif"/><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5.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29.png"/></Relationships>
</file>

<file path=ppt/slides/_rels/slide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xml"/><Relationship Id="rId1" Type="http://schemas.openxmlformats.org/officeDocument/2006/relationships/slideLayout" Target="../slideLayouts/slideLayout16.xml"/><Relationship Id="rId6" Type="http://schemas.openxmlformats.org/officeDocument/2006/relationships/hyperlink" Target="https://gmao.gsfc.nasa.gov/weather_prediction/GEOS-CF/" TargetMode="External"/><Relationship Id="rId5" Type="http://schemas.openxmlformats.org/officeDocument/2006/relationships/image" Target="../media/image32.png"/><Relationship Id="rId4" Type="http://schemas.openxmlformats.org/officeDocument/2006/relationships/image" Target="../media/image31.png"/></Relationships>
</file>

<file path=ppt/slides/_rels/slide7.xml.rels><?xml version="1.0" encoding="UTF-8" standalone="yes"?>
<Relationships xmlns="http://schemas.openxmlformats.org/package/2006/relationships"><Relationship Id="rId3" Type="http://schemas.openxmlformats.org/officeDocument/2006/relationships/hyperlink" Target="https://gmao.gsfc.nasa.gov/weather_prediction/GEOS-CF/" TargetMode="External"/><Relationship Id="rId2" Type="http://schemas.openxmlformats.org/officeDocument/2006/relationships/hyperlink" Target="https://science.gsfc.nasa.gov/sed/index.cfm?fuseAction=people.jumpBio&amp;iphonebookid=62112" TargetMode="Externa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hyperlink" Target="https://gmao.gsfc.nasa.gov/weather_prediction/GEOS-CF/" TargetMode="External"/><Relationship Id="rId2" Type="http://schemas.openxmlformats.org/officeDocument/2006/relationships/hyperlink" Target="https://science.gsfc.nasa.gov/sed/index.cfm?fuseAction=people.jumpBio&amp;iphonebookid=62112" TargetMode="Externa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jpeg"/><Relationship Id="rId7" Type="http://schemas.openxmlformats.org/officeDocument/2006/relationships/image" Target="../media/image37.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hyperlink" Target="https://gmao.gsfc.nasa.gov/weather_prediction/GEOS-CF/"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F8F7AE8-2161-43B8-A093-0DD9B77F70E8}"/>
              </a:ext>
            </a:extLst>
          </p:cNvPr>
          <p:cNvSpPr>
            <a:spLocks noGrp="1"/>
          </p:cNvSpPr>
          <p:nvPr>
            <p:ph type="body" sz="quarter" idx="13"/>
          </p:nvPr>
        </p:nvSpPr>
        <p:spPr>
          <a:xfrm>
            <a:off x="7028872" y="2768670"/>
            <a:ext cx="5006109" cy="1009001"/>
          </a:xfrm>
        </p:spPr>
        <p:txBody>
          <a:bodyPr/>
          <a:lstStyle/>
          <a:p>
            <a:r>
              <a:rPr lang="en-US" sz="2800" b="1" i="1" u="none" strike="noStrike" baseline="0" dirty="0">
                <a:solidFill>
                  <a:srgbClr val="000000"/>
                </a:solidFill>
                <a:latin typeface="Calibri" panose="020F0502020204030204" pitchFamily="34" charset="0"/>
              </a:rPr>
              <a:t>Preparing Air Quality Modeling Systems for TEMPO Data</a:t>
            </a:r>
            <a:endParaRPr lang="en-US" sz="2800" b="1" i="0" u="none" strike="noStrike" baseline="0" dirty="0">
              <a:solidFill>
                <a:srgbClr val="000000"/>
              </a:solidFill>
              <a:latin typeface="Calibri" panose="020F0502020204030204" pitchFamily="34" charset="0"/>
            </a:endParaRPr>
          </a:p>
        </p:txBody>
      </p:sp>
      <p:sp>
        <p:nvSpPr>
          <p:cNvPr id="5" name="Text Placeholder 4">
            <a:extLst>
              <a:ext uri="{FF2B5EF4-FFF2-40B4-BE49-F238E27FC236}">
                <a16:creationId xmlns:a16="http://schemas.microsoft.com/office/drawing/2014/main" id="{640A41C2-74CD-477F-B525-16F226D36B6A}"/>
              </a:ext>
            </a:extLst>
          </p:cNvPr>
          <p:cNvSpPr>
            <a:spLocks noGrp="1"/>
          </p:cNvSpPr>
          <p:nvPr>
            <p:ph type="body" sz="quarter" idx="14"/>
          </p:nvPr>
        </p:nvSpPr>
        <p:spPr>
          <a:xfrm>
            <a:off x="6908801" y="3906978"/>
            <a:ext cx="5116944" cy="1791855"/>
          </a:xfrm>
        </p:spPr>
        <p:txBody>
          <a:bodyPr>
            <a:normAutofit/>
          </a:bodyPr>
          <a:lstStyle/>
          <a:p>
            <a:pPr>
              <a:spcAft>
                <a:spcPts val="600"/>
              </a:spcAft>
            </a:pPr>
            <a:r>
              <a:rPr lang="en-US" u="sng" dirty="0"/>
              <a:t>Moderator</a:t>
            </a:r>
            <a:r>
              <a:rPr lang="en-US" dirty="0"/>
              <a:t>: Matthew Johnson</a:t>
            </a:r>
          </a:p>
          <a:p>
            <a:r>
              <a:rPr lang="en-US" u="sng" dirty="0"/>
              <a:t>Panelist</a:t>
            </a:r>
            <a:r>
              <a:rPr lang="en-US" dirty="0"/>
              <a:t>: Brad Pierce, Emma Knowland, Arthur Mizzi, Daniel Jacob, Gabi Pfister, Barron Henderson </a:t>
            </a:r>
          </a:p>
        </p:txBody>
      </p:sp>
      <p:grpSp>
        <p:nvGrpSpPr>
          <p:cNvPr id="6" name="Group 5">
            <a:extLst>
              <a:ext uri="{FF2B5EF4-FFF2-40B4-BE49-F238E27FC236}">
                <a16:creationId xmlns:a16="http://schemas.microsoft.com/office/drawing/2014/main" id="{1E9BF6B9-C3CD-766F-5068-88D6E865AD01}"/>
              </a:ext>
            </a:extLst>
          </p:cNvPr>
          <p:cNvGrpSpPr/>
          <p:nvPr/>
        </p:nvGrpSpPr>
        <p:grpSpPr>
          <a:xfrm>
            <a:off x="157019" y="918166"/>
            <a:ext cx="6285197" cy="5718820"/>
            <a:chOff x="157019" y="992054"/>
            <a:chExt cx="6285197" cy="5718820"/>
          </a:xfrm>
        </p:grpSpPr>
        <p:sp>
          <p:nvSpPr>
            <p:cNvPr id="10" name="TextBox 9">
              <a:extLst>
                <a:ext uri="{FF2B5EF4-FFF2-40B4-BE49-F238E27FC236}">
                  <a16:creationId xmlns:a16="http://schemas.microsoft.com/office/drawing/2014/main" id="{69F913CE-2B9B-5B2E-9DE3-45686B679201}"/>
                </a:ext>
              </a:extLst>
            </p:cNvPr>
            <p:cNvSpPr txBox="1"/>
            <p:nvPr/>
          </p:nvSpPr>
          <p:spPr>
            <a:xfrm>
              <a:off x="157019" y="1494061"/>
              <a:ext cx="6285197" cy="5216813"/>
            </a:xfrm>
            <a:prstGeom prst="rect">
              <a:avLst/>
            </a:prstGeom>
            <a:solidFill>
              <a:schemeClr val="accent1">
                <a:lumMod val="20000"/>
                <a:lumOff val="80000"/>
              </a:schemeClr>
            </a:solidFill>
          </p:spPr>
          <p:txBody>
            <a:bodyPr wrap="square" rtlCol="0">
              <a:spAutoFit/>
            </a:bodyPr>
            <a:lstStyle/>
            <a:p>
              <a:pPr>
                <a:spcAft>
                  <a:spcPts val="600"/>
                </a:spcAft>
              </a:pPr>
              <a:r>
                <a:rPr lang="en-US" b="1" u="sng" dirty="0"/>
                <a:t>Discussion Questions</a:t>
              </a:r>
              <a:r>
                <a:rPr lang="en-US" b="1" dirty="0"/>
                <a:t>:</a:t>
              </a:r>
            </a:p>
            <a:p>
              <a:pPr marL="285750" indent="-285750" rtl="0" fontAlgn="base">
                <a:spcBef>
                  <a:spcPts val="600"/>
                </a:spcBef>
                <a:spcAft>
                  <a:spcPts val="600"/>
                </a:spcAft>
                <a:buFont typeface="Wingdings" panose="05000000000000000000" pitchFamily="2" charset="2"/>
                <a:buChar char="Ø"/>
              </a:pPr>
              <a:r>
                <a:rPr lang="en-US" b="1" i="0" u="none" strike="noStrike" dirty="0">
                  <a:solidFill>
                    <a:srgbClr val="000000"/>
                  </a:solidFill>
                  <a:effectLst/>
                </a:rPr>
                <a:t>How will we use models for TEMPO validation?</a:t>
              </a:r>
            </a:p>
            <a:p>
              <a:pPr marL="461963" lvl="1" indent="-285750" fontAlgn="base">
                <a:spcAft>
                  <a:spcPts val="400"/>
                </a:spcAft>
                <a:buFont typeface="Arial" panose="020B0604020202020204" pitchFamily="34" charset="0"/>
                <a:buChar char="•"/>
              </a:pPr>
              <a:r>
                <a:rPr lang="en-US" dirty="0">
                  <a:solidFill>
                    <a:srgbClr val="000000"/>
                  </a:solidFill>
                </a:rPr>
                <a:t>Indirect validation and evaluation of initial TEMPO column retrievals using multiple modeling frameworks</a:t>
              </a:r>
            </a:p>
            <a:p>
              <a:pPr marL="461963" lvl="1" indent="-285750" rtl="0" fontAlgn="base">
                <a:spcBef>
                  <a:spcPts val="0"/>
                </a:spcBef>
                <a:spcAft>
                  <a:spcPts val="400"/>
                </a:spcAft>
                <a:buFont typeface="Arial" panose="020B0604020202020204" pitchFamily="34" charset="0"/>
                <a:buChar char="•"/>
              </a:pPr>
              <a:r>
                <a:rPr lang="en-US" i="0" u="none" strike="noStrike" dirty="0">
                  <a:solidFill>
                    <a:srgbClr val="000000"/>
                  </a:solidFill>
                  <a:effectLst/>
                </a:rPr>
                <a:t>Account for retrievals with respect to a priori information and AMF calculations</a:t>
              </a:r>
            </a:p>
            <a:p>
              <a:pPr marL="461963" lvl="1" indent="-285750" fontAlgn="base">
                <a:spcAft>
                  <a:spcPts val="400"/>
                </a:spcAft>
                <a:buFont typeface="Arial" panose="020B0604020202020204" pitchFamily="34" charset="0"/>
                <a:buChar char="•"/>
              </a:pPr>
              <a:r>
                <a:rPr lang="en-US" dirty="0">
                  <a:solidFill>
                    <a:srgbClr val="000000"/>
                  </a:solidFill>
                </a:rPr>
                <a:t>Quantify uncertainties in retrieved values and in physical conditions (albedo, profile shape, </a:t>
              </a:r>
              <a:r>
                <a:rPr lang="en-US" dirty="0" err="1">
                  <a:solidFill>
                    <a:srgbClr val="000000"/>
                  </a:solidFill>
                </a:rPr>
                <a:t>sza</a:t>
              </a:r>
              <a:r>
                <a:rPr lang="en-US" dirty="0">
                  <a:solidFill>
                    <a:srgbClr val="000000"/>
                  </a:solidFill>
                </a:rPr>
                <a:t>, etc.)</a:t>
              </a:r>
            </a:p>
            <a:p>
              <a:pPr marL="461963" lvl="1" indent="-285750" rtl="0" fontAlgn="base">
                <a:spcBef>
                  <a:spcPts val="0"/>
                </a:spcBef>
                <a:spcAft>
                  <a:spcPts val="400"/>
                </a:spcAft>
                <a:buFont typeface="Arial" panose="020B0604020202020204" pitchFamily="34" charset="0"/>
                <a:buChar char="•"/>
              </a:pPr>
              <a:r>
                <a:rPr lang="en-US" i="0" u="none" strike="noStrike" dirty="0">
                  <a:solidFill>
                    <a:srgbClr val="000000"/>
                  </a:solidFill>
                  <a:effectLst/>
                </a:rPr>
                <a:t>Quantify fraction of gradients retrieved (horizontal, vertical, temporal)</a:t>
              </a:r>
            </a:p>
            <a:p>
              <a:pPr marL="285750" indent="-285750" rtl="0" fontAlgn="base">
                <a:spcBef>
                  <a:spcPts val="600"/>
                </a:spcBef>
                <a:spcAft>
                  <a:spcPts val="600"/>
                </a:spcAft>
                <a:buFont typeface="Wingdings" panose="05000000000000000000" pitchFamily="2" charset="2"/>
                <a:buChar char="Ø"/>
              </a:pPr>
              <a:r>
                <a:rPr lang="en-US" b="1" i="0" u="none" strike="noStrike" dirty="0">
                  <a:solidFill>
                    <a:srgbClr val="000000"/>
                  </a:solidFill>
                  <a:effectLst/>
                </a:rPr>
                <a:t>How will we assimilate TEMPO column/profile retrievals into AQ forecast models?</a:t>
              </a:r>
            </a:p>
            <a:p>
              <a:pPr marL="461963" lvl="1" indent="-230188" rtl="0" fontAlgn="base">
                <a:spcBef>
                  <a:spcPts val="0"/>
                </a:spcBef>
                <a:spcAft>
                  <a:spcPts val="400"/>
                </a:spcAft>
                <a:buFont typeface="Arial" panose="020B0604020202020204" pitchFamily="34" charset="0"/>
                <a:buChar char="•"/>
              </a:pPr>
              <a:r>
                <a:rPr lang="en-US" i="0" u="none" strike="noStrike" dirty="0">
                  <a:solidFill>
                    <a:srgbClr val="000000"/>
                  </a:solidFill>
                  <a:effectLst/>
                </a:rPr>
                <a:t>Deal with vertical distribution within the columns</a:t>
              </a:r>
            </a:p>
            <a:p>
              <a:pPr marL="461963" lvl="1" indent="-230188" rtl="0" fontAlgn="base">
                <a:spcBef>
                  <a:spcPts val="0"/>
                </a:spcBef>
                <a:spcAft>
                  <a:spcPts val="400"/>
                </a:spcAft>
                <a:buFont typeface="Arial" panose="020B0604020202020204" pitchFamily="34" charset="0"/>
                <a:buChar char="•"/>
              </a:pPr>
              <a:r>
                <a:rPr lang="en-US" i="0" u="none" strike="noStrike" dirty="0">
                  <a:solidFill>
                    <a:srgbClr val="000000"/>
                  </a:solidFill>
                  <a:effectLst/>
                </a:rPr>
                <a:t>Relate </a:t>
              </a:r>
              <a:r>
                <a:rPr lang="en-US" dirty="0">
                  <a:solidFill>
                    <a:srgbClr val="000000"/>
                  </a:solidFill>
                </a:rPr>
                <a:t>total/partial </a:t>
              </a:r>
              <a:r>
                <a:rPr lang="en-US" i="0" u="none" strike="noStrike" dirty="0">
                  <a:solidFill>
                    <a:srgbClr val="000000"/>
                  </a:solidFill>
                  <a:effectLst/>
                </a:rPr>
                <a:t>columns to surface concentrations</a:t>
              </a:r>
            </a:p>
            <a:p>
              <a:pPr marL="461963" lvl="1" indent="-230188" rtl="0" fontAlgn="base">
                <a:spcBef>
                  <a:spcPts val="0"/>
                </a:spcBef>
                <a:spcAft>
                  <a:spcPts val="400"/>
                </a:spcAft>
                <a:buFont typeface="Arial" panose="020B0604020202020204" pitchFamily="34" charset="0"/>
                <a:buChar char="•"/>
              </a:pPr>
              <a:r>
                <a:rPr lang="en-US" i="0" u="none" strike="noStrike" dirty="0">
                  <a:solidFill>
                    <a:srgbClr val="000000"/>
                  </a:solidFill>
                  <a:effectLst/>
                </a:rPr>
                <a:t>Quantify fundamental spatial/temporal resolution information content (state, region, neighborhood)</a:t>
              </a:r>
            </a:p>
          </p:txBody>
        </p:sp>
        <p:sp>
          <p:nvSpPr>
            <p:cNvPr id="3" name="TextBox 2">
              <a:extLst>
                <a:ext uri="{FF2B5EF4-FFF2-40B4-BE49-F238E27FC236}">
                  <a16:creationId xmlns:a16="http://schemas.microsoft.com/office/drawing/2014/main" id="{F08E248A-47CB-67B2-86AF-714EEB026B85}"/>
                </a:ext>
              </a:extLst>
            </p:cNvPr>
            <p:cNvSpPr txBox="1"/>
            <p:nvPr/>
          </p:nvSpPr>
          <p:spPr>
            <a:xfrm>
              <a:off x="537944" y="992054"/>
              <a:ext cx="5523345" cy="400110"/>
            </a:xfrm>
            <a:prstGeom prst="rect">
              <a:avLst/>
            </a:prstGeom>
            <a:solidFill>
              <a:schemeClr val="accent1">
                <a:lumMod val="20000"/>
                <a:lumOff val="80000"/>
              </a:schemeClr>
            </a:solidFill>
          </p:spPr>
          <p:txBody>
            <a:bodyPr wrap="square">
              <a:spAutoFit/>
            </a:bodyPr>
            <a:lstStyle/>
            <a:p>
              <a:pPr algn="ctr"/>
              <a:r>
                <a:rPr lang="en-US" sz="2000" b="1" dirty="0"/>
                <a:t>TEMPO STM Day 2 Session I: Air Quality Modeling</a:t>
              </a:r>
            </a:p>
          </p:txBody>
        </p:sp>
      </p:grpSp>
    </p:spTree>
    <p:extLst>
      <p:ext uri="{BB962C8B-B14F-4D97-AF65-F5344CB8AC3E}">
        <p14:creationId xmlns:p14="http://schemas.microsoft.com/office/powerpoint/2010/main" val="3838997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266440-FBDE-9A47-A688-03C427E99A46}"/>
              </a:ext>
            </a:extLst>
          </p:cNvPr>
          <p:cNvSpPr>
            <a:spLocks noGrp="1"/>
          </p:cNvSpPr>
          <p:nvPr>
            <p:ph type="title"/>
          </p:nvPr>
        </p:nvSpPr>
        <p:spPr>
          <a:xfrm>
            <a:off x="848363" y="433465"/>
            <a:ext cx="10515600" cy="820208"/>
          </a:xfrm>
        </p:spPr>
        <p:txBody>
          <a:bodyPr/>
          <a:lstStyle/>
          <a:p>
            <a:r>
              <a:rPr lang="en-US" dirty="0"/>
              <a:t>Spinning up GEOS-CF version 2</a:t>
            </a:r>
          </a:p>
        </p:txBody>
      </p:sp>
      <p:sp>
        <p:nvSpPr>
          <p:cNvPr id="4" name="Text Placeholder 3">
            <a:extLst>
              <a:ext uri="{FF2B5EF4-FFF2-40B4-BE49-F238E27FC236}">
                <a16:creationId xmlns:a16="http://schemas.microsoft.com/office/drawing/2014/main" id="{047D0E88-D82D-FC4C-A40A-4DDF35F88144}"/>
              </a:ext>
            </a:extLst>
          </p:cNvPr>
          <p:cNvSpPr>
            <a:spLocks noGrp="1"/>
          </p:cNvSpPr>
          <p:nvPr>
            <p:ph type="body" sz="quarter" idx="13"/>
          </p:nvPr>
        </p:nvSpPr>
        <p:spPr>
          <a:xfrm>
            <a:off x="649733" y="1253674"/>
            <a:ext cx="11166584" cy="3026957"/>
          </a:xfrm>
        </p:spPr>
        <p:txBody>
          <a:bodyPr>
            <a:normAutofit/>
          </a:bodyPr>
          <a:lstStyle/>
          <a:p>
            <a:pPr marL="380990" indent="-380990" algn="l">
              <a:buFont typeface="Wingdings" pitchFamily="2" charset="2"/>
              <a:buChar char="Ø"/>
            </a:pPr>
            <a:r>
              <a:rPr lang="en-US" sz="2400" dirty="0"/>
              <a:t>Model update to GEOS-Chem v14.0</a:t>
            </a:r>
          </a:p>
          <a:p>
            <a:pPr marL="380990" indent="-380990" algn="l">
              <a:buFont typeface="Wingdings" pitchFamily="2" charset="2"/>
              <a:buChar char="Ø"/>
            </a:pPr>
            <a:r>
              <a:rPr lang="en-US" sz="2400" dirty="0"/>
              <a:t>GEOS AGCM update</a:t>
            </a:r>
          </a:p>
          <a:p>
            <a:pPr marL="380990" indent="-380990" algn="l">
              <a:buFont typeface="Wingdings" pitchFamily="2" charset="2"/>
              <a:buChar char="Ø"/>
            </a:pPr>
            <a:r>
              <a:rPr lang="en-US" sz="2400" dirty="0"/>
              <a:t>CEDS emission inventory (latest release through 2019)</a:t>
            </a:r>
          </a:p>
          <a:p>
            <a:pPr marL="380990" indent="-380990" algn="l">
              <a:buFont typeface="Wingdings" pitchFamily="2" charset="2"/>
              <a:buChar char="Ø"/>
            </a:pPr>
            <a:r>
              <a:rPr lang="en-US" sz="2400" dirty="0"/>
              <a:t>Constituent Data Assimilation System (</a:t>
            </a:r>
            <a:r>
              <a:rPr lang="en-US" sz="2400" dirty="0" err="1"/>
              <a:t>CoDAS</a:t>
            </a:r>
            <a:r>
              <a:rPr lang="en-US" sz="2400" dirty="0"/>
              <a:t>)</a:t>
            </a:r>
          </a:p>
          <a:p>
            <a:pPr marL="655297" lvl="1" indent="-380990" algn="l">
              <a:buFont typeface="Arial" panose="020B0604020202020204" pitchFamily="34" charset="0"/>
              <a:buChar char="•"/>
            </a:pPr>
            <a:r>
              <a:rPr lang="en-US" sz="2200" dirty="0">
                <a:solidFill>
                  <a:srgbClr val="000000"/>
                </a:solidFill>
              </a:rPr>
              <a:t>Multi-constituent assimilation with O</a:t>
            </a:r>
            <a:r>
              <a:rPr lang="en-US" sz="2200" baseline="-25000" dirty="0">
                <a:solidFill>
                  <a:srgbClr val="000000"/>
                </a:solidFill>
              </a:rPr>
              <a:t>3</a:t>
            </a:r>
            <a:r>
              <a:rPr lang="en-US" sz="2200" dirty="0">
                <a:solidFill>
                  <a:srgbClr val="000000"/>
                </a:solidFill>
              </a:rPr>
              <a:t>, NO</a:t>
            </a:r>
            <a:r>
              <a:rPr lang="en-US" sz="2200" baseline="-25000" dirty="0">
                <a:solidFill>
                  <a:srgbClr val="000000"/>
                </a:solidFill>
              </a:rPr>
              <a:t>2</a:t>
            </a:r>
            <a:r>
              <a:rPr lang="en-US" sz="2200" dirty="0">
                <a:solidFill>
                  <a:srgbClr val="000000"/>
                </a:solidFill>
              </a:rPr>
              <a:t>, SO</a:t>
            </a:r>
            <a:r>
              <a:rPr lang="en-US" sz="2200" baseline="-25000" dirty="0">
                <a:solidFill>
                  <a:srgbClr val="000000"/>
                </a:solidFill>
              </a:rPr>
              <a:t>2</a:t>
            </a:r>
            <a:r>
              <a:rPr lang="en-US" sz="2200" dirty="0">
                <a:solidFill>
                  <a:srgbClr val="000000"/>
                </a:solidFill>
              </a:rPr>
              <a:t> </a:t>
            </a:r>
          </a:p>
          <a:p>
            <a:pPr marL="380977" indent="-380990" algn="l">
              <a:buFont typeface="Wingdings" pitchFamily="2" charset="2"/>
              <a:buChar char="v"/>
            </a:pPr>
            <a:r>
              <a:rPr lang="en-US" sz="2400" dirty="0"/>
              <a:t>We will provide new climatology to TEMPO retrieval team</a:t>
            </a:r>
            <a:endParaRPr lang="en-US" sz="2400" dirty="0">
              <a:solidFill>
                <a:srgbClr val="000000"/>
              </a:solidFill>
            </a:endParaRPr>
          </a:p>
        </p:txBody>
      </p:sp>
      <p:pic>
        <p:nvPicPr>
          <p:cNvPr id="12" name="Picture 11">
            <a:extLst>
              <a:ext uri="{FF2B5EF4-FFF2-40B4-BE49-F238E27FC236}">
                <a16:creationId xmlns:a16="http://schemas.microsoft.com/office/drawing/2014/main" id="{7C456B28-15AC-B547-89AB-B3191881D9C8}"/>
              </a:ext>
            </a:extLst>
          </p:cNvPr>
          <p:cNvPicPr>
            <a:picLocks noChangeAspect="1"/>
          </p:cNvPicPr>
          <p:nvPr/>
        </p:nvPicPr>
        <p:blipFill>
          <a:blip r:embed="rId3"/>
          <a:stretch>
            <a:fillRect/>
          </a:stretch>
        </p:blipFill>
        <p:spPr>
          <a:xfrm>
            <a:off x="2837587" y="4542583"/>
            <a:ext cx="2847175" cy="1784229"/>
          </a:xfrm>
          <a:prstGeom prst="rect">
            <a:avLst/>
          </a:prstGeom>
        </p:spPr>
      </p:pic>
      <p:pic>
        <p:nvPicPr>
          <p:cNvPr id="13" name="Picture 12">
            <a:extLst>
              <a:ext uri="{FF2B5EF4-FFF2-40B4-BE49-F238E27FC236}">
                <a16:creationId xmlns:a16="http://schemas.microsoft.com/office/drawing/2014/main" id="{4857C2FE-DAC2-8F46-8FE1-10ADD54C9E6A}"/>
              </a:ext>
            </a:extLst>
          </p:cNvPr>
          <p:cNvPicPr>
            <a:picLocks noChangeAspect="1"/>
          </p:cNvPicPr>
          <p:nvPr/>
        </p:nvPicPr>
        <p:blipFill>
          <a:blip r:embed="rId4"/>
          <a:stretch>
            <a:fillRect/>
          </a:stretch>
        </p:blipFill>
        <p:spPr>
          <a:xfrm>
            <a:off x="629592" y="4546622"/>
            <a:ext cx="1894651" cy="1732252"/>
          </a:xfrm>
          <a:prstGeom prst="rect">
            <a:avLst/>
          </a:prstGeom>
        </p:spPr>
      </p:pic>
      <p:pic>
        <p:nvPicPr>
          <p:cNvPr id="14" name="Picture 13">
            <a:extLst>
              <a:ext uri="{FF2B5EF4-FFF2-40B4-BE49-F238E27FC236}">
                <a16:creationId xmlns:a16="http://schemas.microsoft.com/office/drawing/2014/main" id="{3EB744C5-60E6-BA4C-A254-69B24112AB33}"/>
              </a:ext>
            </a:extLst>
          </p:cNvPr>
          <p:cNvPicPr>
            <a:picLocks noChangeAspect="1"/>
          </p:cNvPicPr>
          <p:nvPr/>
        </p:nvPicPr>
        <p:blipFill>
          <a:blip r:embed="rId5"/>
          <a:stretch>
            <a:fillRect/>
          </a:stretch>
        </p:blipFill>
        <p:spPr>
          <a:xfrm>
            <a:off x="7324883" y="4561185"/>
            <a:ext cx="2273757" cy="1703124"/>
          </a:xfrm>
          <a:prstGeom prst="rect">
            <a:avLst/>
          </a:prstGeom>
        </p:spPr>
      </p:pic>
      <p:pic>
        <p:nvPicPr>
          <p:cNvPr id="15" name="Picture 14">
            <a:extLst>
              <a:ext uri="{FF2B5EF4-FFF2-40B4-BE49-F238E27FC236}">
                <a16:creationId xmlns:a16="http://schemas.microsoft.com/office/drawing/2014/main" id="{C11E5225-584F-7741-BAEC-263A6F59DEFE}"/>
              </a:ext>
            </a:extLst>
          </p:cNvPr>
          <p:cNvPicPr>
            <a:picLocks noChangeAspect="1"/>
          </p:cNvPicPr>
          <p:nvPr/>
        </p:nvPicPr>
        <p:blipFill>
          <a:blip r:embed="rId6"/>
          <a:stretch>
            <a:fillRect/>
          </a:stretch>
        </p:blipFill>
        <p:spPr>
          <a:xfrm>
            <a:off x="9786119" y="4523878"/>
            <a:ext cx="1752112" cy="1740431"/>
          </a:xfrm>
          <a:prstGeom prst="rect">
            <a:avLst/>
          </a:prstGeom>
        </p:spPr>
      </p:pic>
      <p:pic>
        <p:nvPicPr>
          <p:cNvPr id="16" name="Picture 15">
            <a:extLst>
              <a:ext uri="{FF2B5EF4-FFF2-40B4-BE49-F238E27FC236}">
                <a16:creationId xmlns:a16="http://schemas.microsoft.com/office/drawing/2014/main" id="{0830A23D-D7B2-D743-881A-E448680252EF}"/>
              </a:ext>
            </a:extLst>
          </p:cNvPr>
          <p:cNvPicPr>
            <a:picLocks noChangeAspect="1"/>
          </p:cNvPicPr>
          <p:nvPr/>
        </p:nvPicPr>
        <p:blipFill>
          <a:blip r:embed="rId7"/>
          <a:stretch>
            <a:fillRect/>
          </a:stretch>
        </p:blipFill>
        <p:spPr>
          <a:xfrm>
            <a:off x="5810552" y="4542583"/>
            <a:ext cx="1343533" cy="1692852"/>
          </a:xfrm>
          <a:prstGeom prst="rect">
            <a:avLst/>
          </a:prstGeom>
        </p:spPr>
      </p:pic>
      <p:sp>
        <p:nvSpPr>
          <p:cNvPr id="3" name="Slide Number Placeholder 3">
            <a:extLst>
              <a:ext uri="{FF2B5EF4-FFF2-40B4-BE49-F238E27FC236}">
                <a16:creationId xmlns:a16="http://schemas.microsoft.com/office/drawing/2014/main" id="{601DFF44-75A8-18E9-67E3-D5096873AD93}"/>
              </a:ext>
            </a:extLst>
          </p:cNvPr>
          <p:cNvSpPr>
            <a:spLocks noGrp="1"/>
          </p:cNvSpPr>
          <p:nvPr>
            <p:ph type="sldNum" sz="quarter" idx="12"/>
          </p:nvPr>
        </p:nvSpPr>
        <p:spPr>
          <a:xfrm>
            <a:off x="11624733" y="6459030"/>
            <a:ext cx="567267"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B8D1E3-1DAE-664E-B350-75CA63E753F0}" type="slidenum">
              <a:rPr kumimoji="0" lang="en-US" sz="1000" b="0" i="0" u="none" strike="noStrike" kern="1200" cap="none" spc="0" normalizeH="0" baseline="0" noProof="0" smtClean="0">
                <a:ln>
                  <a:noFill/>
                </a:ln>
                <a:solidFill>
                  <a:srgbClr val="1C75BC"/>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000" b="0" i="0" u="none" strike="noStrike" kern="1200" cap="none" spc="0" normalizeH="0" baseline="0" noProof="0" dirty="0">
              <a:ln>
                <a:noFill/>
              </a:ln>
              <a:solidFill>
                <a:srgbClr val="1C75BC"/>
              </a:solidFill>
              <a:effectLst/>
              <a:uLnTx/>
              <a:uFillTx/>
              <a:latin typeface="Arial" panose="020B0604020202020204"/>
              <a:ea typeface="+mn-ea"/>
              <a:cs typeface="+mn-cs"/>
            </a:endParaRPr>
          </a:p>
        </p:txBody>
      </p:sp>
      <p:sp>
        <p:nvSpPr>
          <p:cNvPr id="5" name="Rectangle 4">
            <a:extLst>
              <a:ext uri="{FF2B5EF4-FFF2-40B4-BE49-F238E27FC236}">
                <a16:creationId xmlns:a16="http://schemas.microsoft.com/office/drawing/2014/main" id="{10EF7BDB-3DF5-A948-7A51-99F45D908F58}"/>
              </a:ext>
            </a:extLst>
          </p:cNvPr>
          <p:cNvSpPr/>
          <p:nvPr/>
        </p:nvSpPr>
        <p:spPr>
          <a:xfrm>
            <a:off x="3754370" y="6391267"/>
            <a:ext cx="4683263" cy="50257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33" b="0" i="0" u="sng" strike="noStrike" kern="1200" cap="none" spc="0" normalizeH="0" baseline="0" noProof="0" dirty="0">
                <a:ln>
                  <a:noFill/>
                </a:ln>
                <a:solidFill>
                  <a:srgbClr val="1C75BC"/>
                </a:solidFill>
                <a:effectLst/>
                <a:uLnTx/>
                <a:uFillTx/>
                <a:latin typeface="Arial" panose="020B0604020202020204"/>
                <a:ea typeface="+mn-ea"/>
                <a:cs typeface="+mn-cs"/>
                <a:hlinkClick r:id="rId8"/>
              </a:rPr>
              <a:t>https://gmao.gsfc.nasa.gov/weather_prediction/GEOS-C</a:t>
            </a:r>
            <a:r>
              <a:rPr kumimoji="0" lang="en-US" sz="1333" b="0" i="0" u="none" strike="noStrike" kern="1200" cap="none" spc="0" normalizeH="0" baseline="0" noProof="0" dirty="0">
                <a:ln>
                  <a:noFill/>
                </a:ln>
                <a:solidFill>
                  <a:srgbClr val="1C75BC"/>
                </a:solidFill>
                <a:effectLst/>
                <a:uLnTx/>
                <a:uFillTx/>
                <a:latin typeface="Arial" panose="020B0604020202020204"/>
                <a:ea typeface="+mn-ea"/>
                <a:cs typeface="+mn-cs"/>
                <a:hlinkClick r:id="rId8"/>
              </a:rPr>
              <a:t>F/</a:t>
            </a:r>
            <a:endParaRPr kumimoji="0" lang="en-US" sz="1333" b="0" i="0" u="none" strike="noStrike" kern="1200" cap="none" spc="0" normalizeH="0" baseline="0" noProof="0" dirty="0">
              <a:ln>
                <a:noFill/>
              </a:ln>
              <a:solidFill>
                <a:srgbClr val="1C75BC"/>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err="1">
                <a:ln>
                  <a:noFill/>
                </a:ln>
                <a:solidFill>
                  <a:srgbClr val="1C75BC"/>
                </a:solidFill>
                <a:effectLst/>
                <a:uLnTx/>
                <a:uFillTx/>
                <a:latin typeface="Arial" panose="020B0604020202020204"/>
                <a:ea typeface="+mn-ea"/>
                <a:cs typeface="+mn-cs"/>
              </a:rPr>
              <a:t>k.e.knowland@nasa.gov</a:t>
            </a:r>
            <a:endParaRPr kumimoji="0" lang="en-US" sz="1333" b="0" i="0" u="none" strike="noStrike" kern="1200" cap="none" spc="0" normalizeH="0" baseline="0" noProof="0" dirty="0">
              <a:ln>
                <a:noFill/>
              </a:ln>
              <a:solidFill>
                <a:srgbClr val="1C75BC"/>
              </a:solidFill>
              <a:effectLst/>
              <a:uLnTx/>
              <a:uFillTx/>
              <a:latin typeface="Arial" panose="020B0604020202020204"/>
              <a:ea typeface="+mn-ea"/>
              <a:cs typeface="+mn-cs"/>
            </a:endParaRPr>
          </a:p>
        </p:txBody>
      </p:sp>
    </p:spTree>
    <p:extLst>
      <p:ext uri="{BB962C8B-B14F-4D97-AF65-F5344CB8AC3E}">
        <p14:creationId xmlns:p14="http://schemas.microsoft.com/office/powerpoint/2010/main" val="42900559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B6E7A79-61C3-18E7-BE56-B6FCF5D99779}"/>
              </a:ext>
            </a:extLst>
          </p:cNvPr>
          <p:cNvPicPr>
            <a:picLocks noChangeAspect="1"/>
          </p:cNvPicPr>
          <p:nvPr/>
        </p:nvPicPr>
        <p:blipFill>
          <a:blip r:embed="rId3"/>
          <a:stretch>
            <a:fillRect/>
          </a:stretch>
        </p:blipFill>
        <p:spPr>
          <a:xfrm>
            <a:off x="1253398" y="3022266"/>
            <a:ext cx="1337871" cy="1337871"/>
          </a:xfrm>
          <a:prstGeom prst="rect">
            <a:avLst/>
          </a:prstGeom>
        </p:spPr>
      </p:pic>
      <p:sp>
        <p:nvSpPr>
          <p:cNvPr id="5" name="CustomShape 2">
            <a:extLst>
              <a:ext uri="{FF2B5EF4-FFF2-40B4-BE49-F238E27FC236}">
                <a16:creationId xmlns:a16="http://schemas.microsoft.com/office/drawing/2014/main" id="{BF4BBB5A-0F2C-9546-86C5-CD7B193C9BCC}"/>
              </a:ext>
            </a:extLst>
          </p:cNvPr>
          <p:cNvSpPr/>
          <p:nvPr/>
        </p:nvSpPr>
        <p:spPr>
          <a:xfrm>
            <a:off x="1334121" y="513562"/>
            <a:ext cx="9666669" cy="15228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1" normalizeH="0" baseline="0" noProof="0" dirty="0">
                <a:ln>
                  <a:noFill/>
                </a:ln>
                <a:solidFill>
                  <a:srgbClr val="000000"/>
                </a:solidFill>
                <a:effectLst/>
                <a:uLnTx/>
                <a:uFillTx/>
                <a:latin typeface="Times New Roman"/>
                <a:ea typeface="굴림"/>
                <a:cs typeface="+mn-cs"/>
              </a:rPr>
              <a:t>Wildfire Emissions Estimation, Transport and Air Quality Monitoring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1" normalizeH="0" baseline="0" noProof="0" dirty="0">
                <a:ln>
                  <a:noFill/>
                </a:ln>
                <a:solidFill>
                  <a:srgbClr val="000000"/>
                </a:solidFill>
                <a:effectLst/>
                <a:uLnTx/>
                <a:uFillTx/>
                <a:latin typeface="Times New Roman"/>
                <a:ea typeface="굴림"/>
                <a:cs typeface="+mn-cs"/>
              </a:rPr>
              <a:t>with WRF-Chem / DART</a:t>
            </a:r>
            <a:endParaRPr kumimoji="0" lang="en-US" sz="3400" b="0" i="0" u="none" strike="noStrike" kern="1200" cap="none" spc="-1" normalizeH="0" baseline="0" noProof="0" dirty="0">
              <a:ln>
                <a:noFill/>
              </a:ln>
              <a:solidFill>
                <a:prstClr val="black"/>
              </a:solidFill>
              <a:effectLst/>
              <a:uLnTx/>
              <a:uFillTx/>
              <a:latin typeface="Arial"/>
              <a:ea typeface="+mn-ea"/>
              <a:cs typeface="+mn-cs"/>
            </a:endParaRPr>
          </a:p>
        </p:txBody>
      </p:sp>
      <p:sp>
        <p:nvSpPr>
          <p:cNvPr id="6" name="CustomShape 3">
            <a:extLst>
              <a:ext uri="{FF2B5EF4-FFF2-40B4-BE49-F238E27FC236}">
                <a16:creationId xmlns:a16="http://schemas.microsoft.com/office/drawing/2014/main" id="{6438FB2D-C354-89FB-B4AC-9D642F34C23B}"/>
              </a:ext>
            </a:extLst>
          </p:cNvPr>
          <p:cNvSpPr/>
          <p:nvPr/>
        </p:nvSpPr>
        <p:spPr>
          <a:xfrm>
            <a:off x="1530570" y="2614292"/>
            <a:ext cx="9142920" cy="242677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1080" marR="0" lvl="0" indent="0" algn="ctr" defTabSz="914400" rtl="0" eaLnBrk="1" fontAlgn="auto" latinLnBrk="0" hangingPunct="1">
              <a:lnSpc>
                <a:spcPct val="100000"/>
              </a:lnSpc>
              <a:spcBef>
                <a:spcPts val="400"/>
              </a:spcBef>
              <a:spcAft>
                <a:spcPts val="0"/>
              </a:spcAft>
              <a:buClrTx/>
              <a:buSzTx/>
              <a:buFontTx/>
              <a:buNone/>
              <a:tabLst/>
              <a:defRPr/>
            </a:pPr>
            <a:r>
              <a:rPr kumimoji="0" lang="en-US" sz="2000" b="1" i="0" u="none" strike="noStrike" kern="1200" cap="none" spc="-1" normalizeH="0" baseline="0" noProof="0" dirty="0">
                <a:ln>
                  <a:noFill/>
                </a:ln>
                <a:solidFill>
                  <a:srgbClr val="000000"/>
                </a:solidFill>
                <a:effectLst/>
                <a:uLnTx/>
                <a:uFillTx/>
                <a:latin typeface="Times New Roman" panose="02020603050405020304" pitchFamily="18" charset="0"/>
                <a:ea typeface="굴림"/>
                <a:cs typeface="Times New Roman" panose="02020603050405020304" pitchFamily="18" charset="0"/>
              </a:rPr>
              <a:t>A. </a:t>
            </a:r>
            <a:r>
              <a:rPr kumimoji="0" lang="en-US" sz="2000" b="1" i="0" u="none" strike="noStrike" kern="1200" cap="none" spc="-1" normalizeH="0" baseline="0" noProof="0" dirty="0" err="1">
                <a:ln>
                  <a:noFill/>
                </a:ln>
                <a:solidFill>
                  <a:srgbClr val="000000"/>
                </a:solidFill>
                <a:effectLst/>
                <a:uLnTx/>
                <a:uFillTx/>
                <a:latin typeface="Times New Roman" panose="02020603050405020304" pitchFamily="18" charset="0"/>
                <a:ea typeface="굴림"/>
                <a:cs typeface="Times New Roman" panose="02020603050405020304" pitchFamily="18" charset="0"/>
              </a:rPr>
              <a:t>Mizzi</a:t>
            </a:r>
            <a:r>
              <a:rPr kumimoji="0" lang="en-US" sz="2000" b="1" i="0" u="none" strike="noStrike" kern="1200" cap="none" spc="-1" normalizeH="0" baseline="0" noProof="0" dirty="0">
                <a:ln>
                  <a:noFill/>
                </a:ln>
                <a:solidFill>
                  <a:srgbClr val="000000"/>
                </a:solidFill>
                <a:effectLst/>
                <a:uLnTx/>
                <a:uFillTx/>
                <a:latin typeface="Times New Roman" panose="02020603050405020304" pitchFamily="18" charset="0"/>
                <a:ea typeface="굴림"/>
                <a:cs typeface="Times New Roman" panose="02020603050405020304" pitchFamily="18" charset="0"/>
              </a:rPr>
              <a:t>, M. Johnson, A. </a:t>
            </a:r>
            <a:r>
              <a:rPr kumimoji="0" lang="en-US" sz="2000" b="1" i="0" u="none" strike="noStrike" kern="1200" cap="none" spc="-1" normalizeH="0" baseline="0" noProof="0" dirty="0" err="1">
                <a:ln>
                  <a:noFill/>
                </a:ln>
                <a:solidFill>
                  <a:srgbClr val="000000"/>
                </a:solidFill>
                <a:effectLst/>
                <a:uLnTx/>
                <a:uFillTx/>
                <a:latin typeface="Times New Roman" panose="02020603050405020304" pitchFamily="18" charset="0"/>
                <a:ea typeface="굴림"/>
                <a:cs typeface="Times New Roman" panose="02020603050405020304" pitchFamily="18" charset="0"/>
              </a:rPr>
              <a:t>Naeger</a:t>
            </a:r>
            <a:r>
              <a:rPr kumimoji="0" lang="en-US" sz="2000" b="1" i="0" u="none" strike="noStrike" kern="1200" cap="none" spc="-1" normalizeH="0" baseline="0" noProof="0" dirty="0">
                <a:ln>
                  <a:noFill/>
                </a:ln>
                <a:solidFill>
                  <a:srgbClr val="000000"/>
                </a:solidFill>
                <a:effectLst/>
                <a:uLnTx/>
                <a:uFillTx/>
                <a:latin typeface="Times New Roman" panose="02020603050405020304" pitchFamily="18" charset="0"/>
                <a:ea typeface="굴림"/>
                <a:cs typeface="Times New Roman" panose="02020603050405020304" pitchFamily="18" charset="0"/>
              </a:rPr>
              <a:t>, C.-H. Hsu, D. </a:t>
            </a:r>
            <a:r>
              <a:rPr kumimoji="0" lang="en-US" sz="2000" b="1" i="0" u="none" strike="noStrike" kern="1200" cap="none" spc="-1" normalizeH="0" baseline="0" noProof="0" dirty="0" err="1">
                <a:ln>
                  <a:noFill/>
                </a:ln>
                <a:solidFill>
                  <a:srgbClr val="000000"/>
                </a:solidFill>
                <a:effectLst/>
                <a:uLnTx/>
                <a:uFillTx/>
                <a:latin typeface="Times New Roman" panose="02020603050405020304" pitchFamily="18" charset="0"/>
                <a:ea typeface="굴림"/>
                <a:cs typeface="Times New Roman" panose="02020603050405020304" pitchFamily="18" charset="0"/>
              </a:rPr>
              <a:t>Henze</a:t>
            </a:r>
            <a:r>
              <a:rPr kumimoji="0" lang="en-US" sz="2000" b="1" i="0" u="none" strike="noStrike" kern="1200" cap="none" spc="-1" normalizeH="0" baseline="0" noProof="0" dirty="0">
                <a:ln>
                  <a:noFill/>
                </a:ln>
                <a:solidFill>
                  <a:srgbClr val="000000"/>
                </a:solidFill>
                <a:effectLst/>
                <a:uLnTx/>
                <a:uFillTx/>
                <a:latin typeface="Times New Roman" panose="02020603050405020304" pitchFamily="18" charset="0"/>
                <a:ea typeface="굴림"/>
                <a:cs typeface="Times New Roman" panose="02020603050405020304" pitchFamily="18" charset="0"/>
              </a:rPr>
              <a:t>, </a:t>
            </a:r>
          </a:p>
          <a:p>
            <a:pPr marL="1080" marR="0" lvl="0" indent="0" algn="ctr" defTabSz="914400" rtl="0" eaLnBrk="1" fontAlgn="auto" latinLnBrk="0" hangingPunct="1">
              <a:lnSpc>
                <a:spcPct val="100000"/>
              </a:lnSpc>
              <a:spcBef>
                <a:spcPts val="400"/>
              </a:spcBef>
              <a:spcAft>
                <a:spcPts val="0"/>
              </a:spcAft>
              <a:buClrTx/>
              <a:buSzTx/>
              <a:buFontTx/>
              <a:buNone/>
              <a:tabLst/>
              <a:defRPr/>
            </a:pPr>
            <a:r>
              <a:rPr kumimoji="0" lang="en-US" sz="2000" b="1" i="0" u="none" strike="noStrike" kern="1200" cap="none" spc="-1" normalizeH="0" baseline="0" noProof="0" dirty="0">
                <a:ln>
                  <a:noFill/>
                </a:ln>
                <a:solidFill>
                  <a:srgbClr val="000000"/>
                </a:solidFill>
                <a:effectLst/>
                <a:uLnTx/>
                <a:uFillTx/>
                <a:latin typeface="Times New Roman" panose="02020603050405020304" pitchFamily="18" charset="0"/>
                <a:ea typeface="굴림"/>
                <a:cs typeface="Times New Roman" panose="02020603050405020304" pitchFamily="18" charset="0"/>
              </a:rPr>
              <a:t>B. McDonald, R. Kumar, and ARC NEX Group</a:t>
            </a:r>
          </a:p>
          <a:p>
            <a:pPr marL="343080" marR="0" lvl="0" indent="-342000" algn="ctr" defTabSz="914400" rtl="0" eaLnBrk="1" fontAlgn="auto" latinLnBrk="0" hangingPunct="1">
              <a:lnSpc>
                <a:spcPct val="100000"/>
              </a:lnSpc>
              <a:spcBef>
                <a:spcPts val="400"/>
              </a:spcBef>
              <a:spcAft>
                <a:spcPts val="0"/>
              </a:spcAft>
              <a:buClrTx/>
              <a:buSzTx/>
              <a:buFontTx/>
              <a:buNone/>
              <a:tabLst/>
              <a:defRPr/>
            </a:pPr>
            <a:r>
              <a:rPr kumimoji="0" lang="en-US" sz="2000" b="1" i="0" u="none" strike="noStrike" kern="1200" cap="none" spc="-1"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NASA Ames Research Center/BAERI </a:t>
            </a:r>
          </a:p>
          <a:p>
            <a:pPr marL="343080" marR="0" lvl="0" indent="-342000" algn="ctr" defTabSz="914400" rtl="0" eaLnBrk="1" fontAlgn="auto" latinLnBrk="0" hangingPunct="1">
              <a:lnSpc>
                <a:spcPct val="100000"/>
              </a:lnSpc>
              <a:spcBef>
                <a:spcPts val="400"/>
              </a:spcBef>
              <a:spcAft>
                <a:spcPts val="0"/>
              </a:spcAft>
              <a:buClrTx/>
              <a:buSzTx/>
              <a:buFontTx/>
              <a:buNone/>
              <a:tabLst/>
              <a:defRPr/>
            </a:pPr>
            <a:r>
              <a:rPr kumimoji="0" lang="en-US" sz="2000" b="1" i="0" u="none" strike="noStrike" kern="1200" cap="none" spc="-1"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Earth Science Division</a:t>
            </a:r>
          </a:p>
        </p:txBody>
      </p:sp>
      <p:sp>
        <p:nvSpPr>
          <p:cNvPr id="7" name="CustomShape 4">
            <a:extLst>
              <a:ext uri="{FF2B5EF4-FFF2-40B4-BE49-F238E27FC236}">
                <a16:creationId xmlns:a16="http://schemas.microsoft.com/office/drawing/2014/main" id="{468C6346-C350-CD5C-F62F-4B780A40158A}"/>
              </a:ext>
            </a:extLst>
          </p:cNvPr>
          <p:cNvSpPr/>
          <p:nvPr/>
        </p:nvSpPr>
        <p:spPr>
          <a:xfrm>
            <a:off x="1533000" y="4322967"/>
            <a:ext cx="9142920" cy="10044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1" normalizeH="0" baseline="0" noProof="0" dirty="0">
                <a:ln>
                  <a:noFill/>
                </a:ln>
                <a:solidFill>
                  <a:srgbClr val="000000"/>
                </a:solidFill>
                <a:effectLst/>
                <a:uLnTx/>
                <a:uFillTx/>
                <a:latin typeface="Times New Roman"/>
                <a:ea typeface="굴림"/>
                <a:cs typeface="+mn-cs"/>
              </a:rPr>
              <a:t>May 1 - 5, 2023</a:t>
            </a:r>
            <a:endParaRPr kumimoji="0" lang="en-US" sz="2000" b="0" i="0" u="none" strike="noStrike" kern="1200" cap="none" spc="-1" normalizeH="0" baseline="0" noProof="0" dirty="0">
              <a:ln>
                <a:noFill/>
              </a:ln>
              <a:solidFill>
                <a:prstClr val="black"/>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1" normalizeH="0" baseline="0" noProof="0" dirty="0">
                <a:ln>
                  <a:noFill/>
                </a:ln>
                <a:solidFill>
                  <a:srgbClr val="000000"/>
                </a:solidFill>
                <a:effectLst/>
                <a:uLnTx/>
                <a:uFillTx/>
                <a:latin typeface="Times New Roman"/>
                <a:ea typeface="굴림"/>
                <a:cs typeface="+mn-cs"/>
              </a:rPr>
              <a:t>Joint STM for TEMPO, </a:t>
            </a:r>
            <a:r>
              <a:rPr kumimoji="0" lang="en-US" sz="2000" b="1" i="0" u="none" strike="noStrike" kern="1200" cap="none" spc="-1" normalizeH="0" baseline="0" noProof="0" dirty="0" err="1">
                <a:ln>
                  <a:noFill/>
                </a:ln>
                <a:solidFill>
                  <a:srgbClr val="000000"/>
                </a:solidFill>
                <a:effectLst/>
                <a:uLnTx/>
                <a:uFillTx/>
                <a:latin typeface="Times New Roman"/>
                <a:ea typeface="굴림"/>
                <a:cs typeface="+mn-cs"/>
              </a:rPr>
              <a:t>GeoXO</a:t>
            </a:r>
            <a:r>
              <a:rPr kumimoji="0" lang="en-US" sz="2000" b="1" i="0" u="none" strike="noStrike" kern="1200" cap="none" spc="-1" normalizeH="0" baseline="0" noProof="0" dirty="0">
                <a:ln>
                  <a:noFill/>
                </a:ln>
                <a:solidFill>
                  <a:srgbClr val="000000"/>
                </a:solidFill>
                <a:effectLst/>
                <a:uLnTx/>
                <a:uFillTx/>
                <a:latin typeface="Times New Roman"/>
                <a:ea typeface="굴림"/>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1" normalizeH="0" baseline="0" noProof="0" dirty="0">
                <a:ln>
                  <a:noFill/>
                </a:ln>
                <a:solidFill>
                  <a:srgbClr val="000000"/>
                </a:solidFill>
                <a:effectLst/>
                <a:uLnTx/>
                <a:uFillTx/>
                <a:latin typeface="Times New Roman"/>
                <a:ea typeface="굴림"/>
                <a:cs typeface="+mn-cs"/>
              </a:rPr>
              <a:t>ACX, and TOLNET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1" normalizeH="0" baseline="0" noProof="0" dirty="0">
                <a:ln>
                  <a:noFill/>
                </a:ln>
                <a:solidFill>
                  <a:srgbClr val="000000"/>
                </a:solidFill>
                <a:effectLst/>
                <a:uLnTx/>
                <a:uFillTx/>
                <a:latin typeface="Times New Roman"/>
                <a:ea typeface="굴림"/>
                <a:cs typeface="+mn-cs"/>
              </a:rPr>
              <a:t>Univ. of Alabama - Huntsville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1" normalizeH="0" baseline="0" noProof="0" dirty="0">
                <a:ln>
                  <a:noFill/>
                </a:ln>
                <a:solidFill>
                  <a:srgbClr val="000000"/>
                </a:solidFill>
                <a:effectLst/>
                <a:uLnTx/>
                <a:uFillTx/>
                <a:latin typeface="Times New Roman"/>
                <a:ea typeface="굴림"/>
                <a:cs typeface="+mn-cs"/>
              </a:rPr>
              <a:t>Huntsville, AL. USA</a:t>
            </a:r>
          </a:p>
        </p:txBody>
      </p:sp>
      <p:pic>
        <p:nvPicPr>
          <p:cNvPr id="8" name="Picture 7">
            <a:extLst>
              <a:ext uri="{FF2B5EF4-FFF2-40B4-BE49-F238E27FC236}">
                <a16:creationId xmlns:a16="http://schemas.microsoft.com/office/drawing/2014/main" id="{9E17D1F8-FDE2-4ECD-2AA2-1A94F9088FEA}"/>
              </a:ext>
            </a:extLst>
          </p:cNvPr>
          <p:cNvPicPr>
            <a:picLocks noChangeAspect="1"/>
          </p:cNvPicPr>
          <p:nvPr/>
        </p:nvPicPr>
        <p:blipFill>
          <a:blip r:embed="rId4"/>
          <a:stretch>
            <a:fillRect/>
          </a:stretch>
        </p:blipFill>
        <p:spPr>
          <a:xfrm>
            <a:off x="9907182" y="3019954"/>
            <a:ext cx="1535047" cy="1130779"/>
          </a:xfrm>
          <a:prstGeom prst="rect">
            <a:avLst/>
          </a:prstGeom>
        </p:spPr>
      </p:pic>
      <p:pic>
        <p:nvPicPr>
          <p:cNvPr id="9" name="Picture 8">
            <a:extLst>
              <a:ext uri="{FF2B5EF4-FFF2-40B4-BE49-F238E27FC236}">
                <a16:creationId xmlns:a16="http://schemas.microsoft.com/office/drawing/2014/main" id="{143FB0CA-CBA7-7CDE-6BF2-CF2972300093}"/>
              </a:ext>
            </a:extLst>
          </p:cNvPr>
          <p:cNvPicPr>
            <a:picLocks noChangeAspect="1"/>
          </p:cNvPicPr>
          <p:nvPr/>
        </p:nvPicPr>
        <p:blipFill>
          <a:blip r:embed="rId5"/>
          <a:stretch>
            <a:fillRect/>
          </a:stretch>
        </p:blipFill>
        <p:spPr>
          <a:xfrm>
            <a:off x="10019386" y="4581589"/>
            <a:ext cx="1385899" cy="1385899"/>
          </a:xfrm>
          <a:prstGeom prst="rect">
            <a:avLst/>
          </a:prstGeom>
        </p:spPr>
      </p:pic>
      <p:pic>
        <p:nvPicPr>
          <p:cNvPr id="10" name="Picture 9">
            <a:extLst>
              <a:ext uri="{FF2B5EF4-FFF2-40B4-BE49-F238E27FC236}">
                <a16:creationId xmlns:a16="http://schemas.microsoft.com/office/drawing/2014/main" id="{DD8FD1B2-24A0-1BE7-9FBE-18D989E3BD42}"/>
              </a:ext>
            </a:extLst>
          </p:cNvPr>
          <p:cNvPicPr>
            <a:picLocks noChangeAspect="1"/>
          </p:cNvPicPr>
          <p:nvPr/>
        </p:nvPicPr>
        <p:blipFill>
          <a:blip r:embed="rId6"/>
          <a:stretch>
            <a:fillRect/>
          </a:stretch>
        </p:blipFill>
        <p:spPr>
          <a:xfrm>
            <a:off x="1306406" y="4757750"/>
            <a:ext cx="1209738" cy="1209738"/>
          </a:xfrm>
          <a:prstGeom prst="rect">
            <a:avLst/>
          </a:prstGeom>
        </p:spPr>
      </p:pic>
    </p:spTree>
    <p:extLst>
      <p:ext uri="{BB962C8B-B14F-4D97-AF65-F5344CB8AC3E}">
        <p14:creationId xmlns:p14="http://schemas.microsoft.com/office/powerpoint/2010/main" val="649128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2">
            <a:extLst>
              <a:ext uri="{FF2B5EF4-FFF2-40B4-BE49-F238E27FC236}">
                <a16:creationId xmlns:a16="http://schemas.microsoft.com/office/drawing/2014/main" id="{661DD896-324E-4181-B8B0-6EC2716C9C41}"/>
              </a:ext>
            </a:extLst>
          </p:cNvPr>
          <p:cNvSpPr txBox="1">
            <a:spLocks noChangeArrowheads="1"/>
          </p:cNvSpPr>
          <p:nvPr/>
        </p:nvSpPr>
        <p:spPr bwMode="auto">
          <a:xfrm>
            <a:off x="-44068" y="89485"/>
            <a:ext cx="1219200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kumimoji="1" sz="1400" b="1">
                <a:solidFill>
                  <a:schemeClr val="tx1"/>
                </a:solidFill>
                <a:latin typeface="Times" charset="0"/>
                <a:ea typeface="굴림" charset="0"/>
                <a:cs typeface="굴림" charset="0"/>
              </a:defRPr>
            </a:lvl1pPr>
            <a:lvl2pPr marL="742950" indent="-285750" eaLnBrk="0" hangingPunct="0">
              <a:defRPr kumimoji="1" sz="1400" b="1">
                <a:solidFill>
                  <a:schemeClr val="tx1"/>
                </a:solidFill>
                <a:latin typeface="Times" charset="0"/>
                <a:ea typeface="굴림" charset="0"/>
                <a:cs typeface="굴림" charset="0"/>
              </a:defRPr>
            </a:lvl2pPr>
            <a:lvl3pPr marL="1143000" indent="-228600" eaLnBrk="0" hangingPunct="0">
              <a:defRPr kumimoji="1" sz="1400" b="1">
                <a:solidFill>
                  <a:schemeClr val="tx1"/>
                </a:solidFill>
                <a:latin typeface="Times" charset="0"/>
                <a:ea typeface="굴림" charset="0"/>
                <a:cs typeface="굴림" charset="0"/>
              </a:defRPr>
            </a:lvl3pPr>
            <a:lvl4pPr marL="1600200" indent="-228600" eaLnBrk="0" hangingPunct="0">
              <a:defRPr kumimoji="1" sz="1400" b="1">
                <a:solidFill>
                  <a:schemeClr val="tx1"/>
                </a:solidFill>
                <a:latin typeface="Times" charset="0"/>
                <a:ea typeface="굴림" charset="0"/>
                <a:cs typeface="굴림" charset="0"/>
              </a:defRPr>
            </a:lvl4pPr>
            <a:lvl5pPr marL="2057400" indent="-228600" eaLnBrk="0" hangingPunct="0">
              <a:defRPr kumimoji="1" sz="1400" b="1">
                <a:solidFill>
                  <a:schemeClr val="tx1"/>
                </a:solidFill>
                <a:latin typeface="Times" charset="0"/>
                <a:ea typeface="굴림" charset="0"/>
                <a:cs typeface="굴림" charset="0"/>
              </a:defRPr>
            </a:lvl5pPr>
            <a:lvl6pPr marL="2514600" indent="-228600" eaLnBrk="0" fontAlgn="base" hangingPunct="0">
              <a:spcBef>
                <a:spcPct val="0"/>
              </a:spcBef>
              <a:spcAft>
                <a:spcPct val="0"/>
              </a:spcAft>
              <a:defRPr kumimoji="1" sz="1400" b="1">
                <a:solidFill>
                  <a:schemeClr val="tx1"/>
                </a:solidFill>
                <a:latin typeface="Times" charset="0"/>
                <a:ea typeface="굴림" charset="0"/>
                <a:cs typeface="굴림" charset="0"/>
              </a:defRPr>
            </a:lvl6pPr>
            <a:lvl7pPr marL="2971800" indent="-228600" eaLnBrk="0" fontAlgn="base" hangingPunct="0">
              <a:spcBef>
                <a:spcPct val="0"/>
              </a:spcBef>
              <a:spcAft>
                <a:spcPct val="0"/>
              </a:spcAft>
              <a:defRPr kumimoji="1" sz="1400" b="1">
                <a:solidFill>
                  <a:schemeClr val="tx1"/>
                </a:solidFill>
                <a:latin typeface="Times" charset="0"/>
                <a:ea typeface="굴림" charset="0"/>
                <a:cs typeface="굴림" charset="0"/>
              </a:defRPr>
            </a:lvl7pPr>
            <a:lvl8pPr marL="3429000" indent="-228600" eaLnBrk="0" fontAlgn="base" hangingPunct="0">
              <a:spcBef>
                <a:spcPct val="0"/>
              </a:spcBef>
              <a:spcAft>
                <a:spcPct val="0"/>
              </a:spcAft>
              <a:defRPr kumimoji="1" sz="1400" b="1">
                <a:solidFill>
                  <a:schemeClr val="tx1"/>
                </a:solidFill>
                <a:latin typeface="Times" charset="0"/>
                <a:ea typeface="굴림" charset="0"/>
                <a:cs typeface="굴림" charset="0"/>
              </a:defRPr>
            </a:lvl8pPr>
            <a:lvl9pPr marL="3886200" indent="-228600" eaLnBrk="0" fontAlgn="base" hangingPunct="0">
              <a:spcBef>
                <a:spcPct val="0"/>
              </a:spcBef>
              <a:spcAft>
                <a:spcPct val="0"/>
              </a:spcAft>
              <a:defRPr kumimoji="1" sz="1400" b="1">
                <a:solidFill>
                  <a:schemeClr val="tx1"/>
                </a:solidFill>
                <a:latin typeface="Times" charset="0"/>
                <a:ea typeface="굴림" charset="0"/>
                <a:cs typeface="굴림"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sz="2800" b="1" i="0" u="sng" strike="noStrike" kern="1200" cap="none" spc="0" normalizeH="0" baseline="0" noProof="0" dirty="0">
                <a:ln>
                  <a:noFill/>
                </a:ln>
                <a:solidFill>
                  <a:prstClr val="black"/>
                </a:solidFill>
                <a:effectLst/>
                <a:uLnTx/>
                <a:uFillTx/>
                <a:latin typeface="Times" charset="0"/>
                <a:ea typeface="굴림" charset="0"/>
              </a:rPr>
              <a:t>Discussion Points: Preparing AQ Modeling Systems for TEMPO Data</a:t>
            </a:r>
            <a:endParaRPr kumimoji="1" lang="en-US" sz="2800" b="1" i="0" u="sng" strike="noStrike" kern="1200" cap="none" spc="0" normalizeH="0" baseline="-25000" noProof="0" dirty="0">
              <a:ln>
                <a:noFill/>
              </a:ln>
              <a:solidFill>
                <a:prstClr val="black"/>
              </a:solidFill>
              <a:effectLst/>
              <a:uLnTx/>
              <a:uFillTx/>
              <a:latin typeface="Times" charset="0"/>
              <a:ea typeface="굴림" charset="0"/>
            </a:endParaRPr>
          </a:p>
        </p:txBody>
      </p:sp>
      <p:sp>
        <p:nvSpPr>
          <p:cNvPr id="5" name="Content Placeholder 2">
            <a:extLst>
              <a:ext uri="{FF2B5EF4-FFF2-40B4-BE49-F238E27FC236}">
                <a16:creationId xmlns:a16="http://schemas.microsoft.com/office/drawing/2014/main" id="{40565F38-EEB2-A41B-6ED1-DE21F684BC62}"/>
              </a:ext>
            </a:extLst>
          </p:cNvPr>
          <p:cNvSpPr txBox="1">
            <a:spLocks/>
          </p:cNvSpPr>
          <p:nvPr/>
        </p:nvSpPr>
        <p:spPr>
          <a:xfrm>
            <a:off x="-45156" y="706373"/>
            <a:ext cx="12147932" cy="6062141"/>
          </a:xfrm>
          <a:prstGeom prst="rect">
            <a:avLst/>
          </a:prstGeom>
        </p:spPr>
        <p:txBody>
          <a:bodyPr>
            <a:normAutofit/>
          </a:bodyPr>
          <a:lstStyle>
            <a:lvl1pPr marL="432000" indent="-324000" algn="l" defTabSz="914400" rtl="0" eaLnBrk="1" latinLnBrk="0" hangingPunct="1">
              <a:lnSpc>
                <a:spcPct val="90000"/>
              </a:lnSpc>
              <a:spcBef>
                <a:spcPts val="1417"/>
              </a:spcBef>
              <a:buClr>
                <a:srgbClr val="000000"/>
              </a:buClr>
              <a:buSzPct val="45000"/>
              <a:buFont typeface="Wingdings"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08000" marR="0" lvl="0" indent="0" algn="l" defTabSz="914400" rtl="0" eaLnBrk="1" fontAlgn="auto" latinLnBrk="0" hangingPunct="1">
              <a:lnSpc>
                <a:spcPct val="90000"/>
              </a:lnSpc>
              <a:spcBef>
                <a:spcPts val="1417"/>
              </a:spcBef>
              <a:spcAft>
                <a:spcPts val="0"/>
              </a:spcAft>
              <a:buClr>
                <a:srgbClr val="000000"/>
              </a:buClr>
              <a:buSzPct val="45000"/>
              <a:buFont typeface="Wingdings" charset="2"/>
              <a:buNone/>
              <a:tabLst/>
              <a:defRPr/>
            </a:pPr>
            <a:r>
              <a:rPr kumimoji="0" lang="en-US" altLang="zh-TW" sz="2000" b="1" i="0" u="none" strike="noStrike" kern="1200" cap="none" spc="0" normalizeH="0" baseline="0" noProof="0" dirty="0">
                <a:ln>
                  <a:noFill/>
                </a:ln>
                <a:solidFill>
                  <a:prstClr val="black"/>
                </a:solidFill>
                <a:effectLst/>
                <a:uLnTx/>
                <a:uFillTx/>
                <a:latin typeface="Times New Roman" panose="02020603050405020304" pitchFamily="18" charset="0"/>
                <a:ea typeface="新細明體" panose="02020500000000000000" pitchFamily="18" charset="-120"/>
                <a:cs typeface="Times New Roman" panose="02020603050405020304" pitchFamily="18" charset="0"/>
              </a:rPr>
              <a:t>BACKGROUND: </a:t>
            </a:r>
            <a:r>
              <a:rPr kumimoji="0" lang="en-US" altLang="zh-TW" sz="2000" b="0" i="0" u="none" strike="noStrike" kern="1200" cap="none" spc="0" normalizeH="0" baseline="0" noProof="0" dirty="0">
                <a:ln>
                  <a:noFill/>
                </a:ln>
                <a:solidFill>
                  <a:prstClr val="black"/>
                </a:solidFill>
                <a:effectLst/>
                <a:uLnTx/>
                <a:uFillTx/>
                <a:latin typeface="Times New Roman" panose="02020603050405020304" pitchFamily="18" charset="0"/>
                <a:ea typeface="新細明體" panose="02020500000000000000" pitchFamily="18" charset="-120"/>
                <a:cs typeface="Times New Roman" panose="02020603050405020304" pitchFamily="18" charset="0"/>
              </a:rPr>
              <a:t>At NASA Ames, NOAA CSL, and CU-Boulder, we are using WRF-Chem/DART to jointly assimilate:</a:t>
            </a:r>
          </a:p>
          <a:p>
            <a:pPr marL="432000" marR="0" lvl="0" indent="-324000" algn="l" defTabSz="914400" rtl="0" eaLnBrk="1" fontAlgn="auto" latinLnBrk="0" hangingPunct="1">
              <a:lnSpc>
                <a:spcPct val="90000"/>
              </a:lnSpc>
              <a:spcBef>
                <a:spcPts val="1417"/>
              </a:spcBef>
              <a:spcAft>
                <a:spcPts val="0"/>
              </a:spcAft>
              <a:buClr>
                <a:srgbClr val="000000"/>
              </a:buClr>
              <a:buSzPct val="45000"/>
              <a:buFont typeface="Wingdings" charset="2"/>
              <a:buChar char=""/>
              <a:tabLst/>
              <a:defRPr/>
            </a:pPr>
            <a:r>
              <a:rPr kumimoji="0" lang="en-US" altLang="zh-TW" sz="2000" b="0" i="0" u="none" strike="noStrike" kern="1200" cap="none" spc="0" normalizeH="0" baseline="0" noProof="0" dirty="0">
                <a:ln>
                  <a:noFill/>
                </a:ln>
                <a:solidFill>
                  <a:prstClr val="black"/>
                </a:solidFill>
                <a:effectLst/>
                <a:uLnTx/>
                <a:uFillTx/>
                <a:latin typeface="Times New Roman" panose="02020603050405020304" pitchFamily="18" charset="0"/>
                <a:ea typeface="新細明體" panose="02020500000000000000" pitchFamily="18" charset="-120"/>
                <a:cs typeface="Times New Roman" panose="02020603050405020304" pitchFamily="18" charset="0"/>
              </a:rPr>
              <a:t>Proxy TEMPO O</a:t>
            </a:r>
            <a:r>
              <a:rPr kumimoji="0" lang="en-US" altLang="zh-TW" sz="2000" b="0" i="0" u="none" strike="noStrike" kern="1200" cap="none" spc="0" normalizeH="0" baseline="-25000" noProof="0" dirty="0">
                <a:ln>
                  <a:noFill/>
                </a:ln>
                <a:solidFill>
                  <a:prstClr val="black"/>
                </a:solidFill>
                <a:effectLst/>
                <a:uLnTx/>
                <a:uFillTx/>
                <a:latin typeface="Times New Roman" panose="02020603050405020304" pitchFamily="18" charset="0"/>
                <a:ea typeface="新細明體" panose="02020500000000000000" pitchFamily="18" charset="-120"/>
                <a:cs typeface="Times New Roman" panose="02020603050405020304" pitchFamily="18" charset="0"/>
              </a:rPr>
              <a:t>3</a:t>
            </a:r>
            <a:r>
              <a:rPr kumimoji="0" lang="en-US" altLang="zh-TW" sz="2000" b="0" i="0" u="none" strike="noStrike" kern="1200" cap="none" spc="0" normalizeH="0" baseline="0" noProof="0" dirty="0">
                <a:ln>
                  <a:noFill/>
                </a:ln>
                <a:solidFill>
                  <a:prstClr val="black"/>
                </a:solidFill>
                <a:effectLst/>
                <a:uLnTx/>
                <a:uFillTx/>
                <a:latin typeface="Times New Roman" panose="02020603050405020304" pitchFamily="18" charset="0"/>
                <a:ea typeface="新細明體" panose="02020500000000000000" pitchFamily="18" charset="-120"/>
                <a:cs typeface="Times New Roman" panose="02020603050405020304" pitchFamily="18" charset="0"/>
              </a:rPr>
              <a:t> profile and NO</a:t>
            </a:r>
            <a:r>
              <a:rPr kumimoji="0" lang="en-US" altLang="zh-TW" sz="2000" b="0" i="0" u="none" strike="noStrike" kern="1200" cap="none" spc="0" normalizeH="0" baseline="-25000" noProof="0" dirty="0">
                <a:ln>
                  <a:noFill/>
                </a:ln>
                <a:solidFill>
                  <a:prstClr val="black"/>
                </a:solidFill>
                <a:effectLst/>
                <a:uLnTx/>
                <a:uFillTx/>
                <a:latin typeface="Times New Roman" panose="02020603050405020304" pitchFamily="18" charset="0"/>
                <a:ea typeface="新細明體" panose="02020500000000000000" pitchFamily="18" charset="-120"/>
                <a:cs typeface="Times New Roman" panose="02020603050405020304" pitchFamily="18" charset="0"/>
              </a:rPr>
              <a:t>2</a:t>
            </a:r>
            <a:r>
              <a:rPr kumimoji="0" lang="en-US" altLang="zh-TW" sz="2000" b="0" i="0" u="none" strike="noStrike" kern="1200" cap="none" spc="0" normalizeH="0" baseline="0" noProof="0" dirty="0">
                <a:ln>
                  <a:noFill/>
                </a:ln>
                <a:solidFill>
                  <a:prstClr val="black"/>
                </a:solidFill>
                <a:effectLst/>
                <a:uLnTx/>
                <a:uFillTx/>
                <a:latin typeface="Times New Roman" panose="02020603050405020304" pitchFamily="18" charset="0"/>
                <a:ea typeface="新細明體" panose="02020500000000000000" pitchFamily="18" charset="-120"/>
                <a:cs typeface="Times New Roman" panose="02020603050405020304" pitchFamily="18" charset="0"/>
              </a:rPr>
              <a:t> tropospheric column retrievals;</a:t>
            </a:r>
          </a:p>
          <a:p>
            <a:pPr marL="432000" marR="0" lvl="0" indent="-324000" algn="l" defTabSz="914400" rtl="0" eaLnBrk="1" fontAlgn="auto" latinLnBrk="0" hangingPunct="1">
              <a:lnSpc>
                <a:spcPct val="90000"/>
              </a:lnSpc>
              <a:spcBef>
                <a:spcPts val="1417"/>
              </a:spcBef>
              <a:spcAft>
                <a:spcPts val="0"/>
              </a:spcAft>
              <a:buClr>
                <a:srgbClr val="000000"/>
              </a:buClr>
              <a:buSzPct val="45000"/>
              <a:buFont typeface="Wingdings" charset="2"/>
              <a:buChar char=""/>
              <a:tabLst/>
              <a:defRPr/>
            </a:pPr>
            <a:r>
              <a:rPr kumimoji="0" lang="en-US" altLang="zh-TW" sz="2000" b="0" i="0" u="none" strike="noStrike" kern="1200" cap="none" spc="0" normalizeH="0" baseline="0" noProof="0" dirty="0">
                <a:ln>
                  <a:noFill/>
                </a:ln>
                <a:solidFill>
                  <a:prstClr val="black"/>
                </a:solidFill>
                <a:effectLst/>
                <a:uLnTx/>
                <a:uFillTx/>
                <a:latin typeface="Times New Roman" panose="02020603050405020304" pitchFamily="18" charset="0"/>
                <a:ea typeface="新細明體" panose="02020500000000000000" pitchFamily="18" charset="-120"/>
                <a:cs typeface="Times New Roman" panose="02020603050405020304" pitchFamily="18" charset="0"/>
              </a:rPr>
              <a:t>MOPITT CO profile, TROPOMI CO total column, O</a:t>
            </a:r>
            <a:r>
              <a:rPr kumimoji="0" lang="en-US" altLang="zh-TW" sz="2000" b="0" i="0" u="none" strike="noStrike" kern="1200" cap="none" spc="0" normalizeH="0" baseline="-25000" noProof="0" dirty="0">
                <a:ln>
                  <a:noFill/>
                </a:ln>
                <a:solidFill>
                  <a:prstClr val="black"/>
                </a:solidFill>
                <a:effectLst/>
                <a:uLnTx/>
                <a:uFillTx/>
                <a:latin typeface="Times New Roman" panose="02020603050405020304" pitchFamily="18" charset="0"/>
                <a:ea typeface="新細明體" panose="02020500000000000000" pitchFamily="18" charset="-120"/>
                <a:cs typeface="Times New Roman" panose="02020603050405020304" pitchFamily="18" charset="0"/>
              </a:rPr>
              <a:t>3</a:t>
            </a:r>
            <a:r>
              <a:rPr kumimoji="0" lang="en-US" altLang="zh-TW" sz="2000" b="0" i="0" u="none" strike="noStrike" kern="1200" cap="none" spc="0" normalizeH="0" baseline="0" noProof="0" dirty="0">
                <a:ln>
                  <a:noFill/>
                </a:ln>
                <a:solidFill>
                  <a:prstClr val="black"/>
                </a:solidFill>
                <a:effectLst/>
                <a:uLnTx/>
                <a:uFillTx/>
                <a:latin typeface="Times New Roman" panose="02020603050405020304" pitchFamily="18" charset="0"/>
                <a:ea typeface="新細明體" panose="02020500000000000000" pitchFamily="18" charset="-120"/>
                <a:cs typeface="Times New Roman" panose="02020603050405020304" pitchFamily="18" charset="0"/>
              </a:rPr>
              <a:t> profile, NO</a:t>
            </a:r>
            <a:r>
              <a:rPr kumimoji="0" lang="en-US" altLang="zh-TW" sz="2000" b="0" i="0" u="none" strike="noStrike" kern="1200" cap="none" spc="0" normalizeH="0" baseline="-25000" noProof="0" dirty="0">
                <a:ln>
                  <a:noFill/>
                </a:ln>
                <a:solidFill>
                  <a:prstClr val="black"/>
                </a:solidFill>
                <a:effectLst/>
                <a:uLnTx/>
                <a:uFillTx/>
                <a:latin typeface="Times New Roman" panose="02020603050405020304" pitchFamily="18" charset="0"/>
                <a:ea typeface="新細明體" panose="02020500000000000000" pitchFamily="18" charset="-120"/>
                <a:cs typeface="Times New Roman" panose="02020603050405020304" pitchFamily="18" charset="0"/>
              </a:rPr>
              <a:t>2</a:t>
            </a:r>
            <a:r>
              <a:rPr kumimoji="0" lang="en-US" altLang="zh-TW" sz="2000" b="0" i="0" u="none" strike="noStrike" kern="1200" cap="none" spc="0" normalizeH="0" baseline="0" noProof="0" dirty="0">
                <a:ln>
                  <a:noFill/>
                </a:ln>
                <a:solidFill>
                  <a:prstClr val="black"/>
                </a:solidFill>
                <a:effectLst/>
                <a:uLnTx/>
                <a:uFillTx/>
                <a:latin typeface="Times New Roman" panose="02020603050405020304" pitchFamily="18" charset="0"/>
                <a:ea typeface="新細明體" panose="02020500000000000000" pitchFamily="18" charset="-120"/>
                <a:cs typeface="Times New Roman" panose="02020603050405020304" pitchFamily="18" charset="0"/>
              </a:rPr>
              <a:t> and SO</a:t>
            </a:r>
            <a:r>
              <a:rPr kumimoji="0" lang="en-US" altLang="zh-TW" sz="2000" b="0" i="0" u="none" strike="noStrike" kern="1200" cap="none" spc="0" normalizeH="0" baseline="-25000" noProof="0" dirty="0">
                <a:ln>
                  <a:noFill/>
                </a:ln>
                <a:solidFill>
                  <a:prstClr val="black"/>
                </a:solidFill>
                <a:effectLst/>
                <a:uLnTx/>
                <a:uFillTx/>
                <a:latin typeface="Times New Roman" panose="02020603050405020304" pitchFamily="18" charset="0"/>
                <a:ea typeface="新細明體" panose="02020500000000000000" pitchFamily="18" charset="-120"/>
                <a:cs typeface="Times New Roman" panose="02020603050405020304" pitchFamily="18" charset="0"/>
              </a:rPr>
              <a:t>2</a:t>
            </a:r>
            <a:r>
              <a:rPr kumimoji="0" lang="en-US" altLang="zh-TW" sz="2000" b="0" i="0" u="none" strike="noStrike" kern="1200" cap="none" spc="0" normalizeH="0" baseline="0" noProof="0" dirty="0">
                <a:ln>
                  <a:noFill/>
                </a:ln>
                <a:solidFill>
                  <a:prstClr val="black"/>
                </a:solidFill>
                <a:effectLst/>
                <a:uLnTx/>
                <a:uFillTx/>
                <a:latin typeface="Times New Roman" panose="02020603050405020304" pitchFamily="18" charset="0"/>
                <a:ea typeface="新細明體" panose="02020500000000000000" pitchFamily="18" charset="-120"/>
                <a:cs typeface="Times New Roman" panose="02020603050405020304" pitchFamily="18" charset="0"/>
              </a:rPr>
              <a:t> tropospheric column, MODIS AOD total column retrievals; and</a:t>
            </a:r>
          </a:p>
          <a:p>
            <a:pPr marL="432000" marR="0" lvl="0" indent="-324000" algn="l" defTabSz="914400" rtl="0" eaLnBrk="1" fontAlgn="auto" latinLnBrk="0" hangingPunct="1">
              <a:lnSpc>
                <a:spcPct val="90000"/>
              </a:lnSpc>
              <a:spcBef>
                <a:spcPts val="1417"/>
              </a:spcBef>
              <a:spcAft>
                <a:spcPts val="0"/>
              </a:spcAft>
              <a:buClr>
                <a:srgbClr val="000000"/>
              </a:buClr>
              <a:buSzPct val="45000"/>
              <a:buFont typeface="Wingdings" charset="2"/>
              <a:buChar char=""/>
              <a:tabLst/>
              <a:defRPr/>
            </a:pPr>
            <a:r>
              <a:rPr kumimoji="0" lang="en-US" altLang="zh-TW" sz="2000" b="0" i="1" u="none" strike="noStrike" kern="1200" cap="none" spc="0" normalizeH="0" baseline="0" noProof="0" dirty="0">
                <a:ln>
                  <a:noFill/>
                </a:ln>
                <a:solidFill>
                  <a:prstClr val="black"/>
                </a:solidFill>
                <a:effectLst/>
                <a:uLnTx/>
                <a:uFillTx/>
                <a:latin typeface="Times New Roman" panose="02020603050405020304" pitchFamily="18" charset="0"/>
                <a:ea typeface="新細明體" panose="02020500000000000000" pitchFamily="18" charset="-120"/>
                <a:cs typeface="Times New Roman" panose="02020603050405020304" pitchFamily="18" charset="0"/>
              </a:rPr>
              <a:t>In situ </a:t>
            </a:r>
            <a:r>
              <a:rPr kumimoji="0" lang="en-US" altLang="zh-TW" sz="2000" b="0" i="0" u="none" strike="noStrike" kern="1200" cap="none" spc="0" normalizeH="0" baseline="0" noProof="0" dirty="0">
                <a:ln>
                  <a:noFill/>
                </a:ln>
                <a:solidFill>
                  <a:prstClr val="black"/>
                </a:solidFill>
                <a:effectLst/>
                <a:uLnTx/>
                <a:uFillTx/>
                <a:latin typeface="Times New Roman" panose="02020603050405020304" pitchFamily="18" charset="0"/>
                <a:ea typeface="新細明體" panose="02020500000000000000" pitchFamily="18" charset="-120"/>
                <a:cs typeface="Times New Roman" panose="02020603050405020304" pitchFamily="18" charset="0"/>
              </a:rPr>
              <a:t>AQS measurements (CO, O</a:t>
            </a:r>
            <a:r>
              <a:rPr kumimoji="0" lang="en-US" altLang="zh-TW" sz="2000" b="0" i="0" u="none" strike="noStrike" kern="1200" cap="none" spc="0" normalizeH="0" baseline="-25000" noProof="0" dirty="0">
                <a:ln>
                  <a:noFill/>
                </a:ln>
                <a:solidFill>
                  <a:prstClr val="black"/>
                </a:solidFill>
                <a:effectLst/>
                <a:uLnTx/>
                <a:uFillTx/>
                <a:latin typeface="Times New Roman" panose="02020603050405020304" pitchFamily="18" charset="0"/>
                <a:ea typeface="新細明體" panose="02020500000000000000" pitchFamily="18" charset="-120"/>
                <a:cs typeface="Times New Roman" panose="02020603050405020304" pitchFamily="18" charset="0"/>
              </a:rPr>
              <a:t>3</a:t>
            </a:r>
            <a:r>
              <a:rPr kumimoji="0" lang="en-US" altLang="zh-TW" sz="2000" b="0" i="0" u="none" strike="noStrike" kern="1200" cap="none" spc="0" normalizeH="0" baseline="0" noProof="0" dirty="0">
                <a:ln>
                  <a:noFill/>
                </a:ln>
                <a:solidFill>
                  <a:prstClr val="black"/>
                </a:solidFill>
                <a:effectLst/>
                <a:uLnTx/>
                <a:uFillTx/>
                <a:latin typeface="Times New Roman" panose="02020603050405020304" pitchFamily="18" charset="0"/>
                <a:ea typeface="新細明體" panose="02020500000000000000" pitchFamily="18" charset="-120"/>
                <a:cs typeface="Times New Roman" panose="02020603050405020304" pitchFamily="18" charset="0"/>
              </a:rPr>
              <a:t>, NO</a:t>
            </a:r>
            <a:r>
              <a:rPr kumimoji="0" lang="en-US" altLang="zh-TW" sz="2000" b="0" i="0" u="none" strike="noStrike" kern="1200" cap="none" spc="0" normalizeH="0" baseline="-25000" noProof="0" dirty="0">
                <a:ln>
                  <a:noFill/>
                </a:ln>
                <a:solidFill>
                  <a:prstClr val="black"/>
                </a:solidFill>
                <a:effectLst/>
                <a:uLnTx/>
                <a:uFillTx/>
                <a:latin typeface="Times New Roman" panose="02020603050405020304" pitchFamily="18" charset="0"/>
                <a:ea typeface="新細明體" panose="02020500000000000000" pitchFamily="18" charset="-120"/>
                <a:cs typeface="Times New Roman" panose="02020603050405020304" pitchFamily="18" charset="0"/>
              </a:rPr>
              <a:t>2</a:t>
            </a:r>
            <a:r>
              <a:rPr kumimoji="0" lang="en-US" altLang="zh-TW" sz="2000" b="0" i="0" u="none" strike="noStrike" kern="1200" cap="none" spc="0" normalizeH="0" baseline="0" noProof="0" dirty="0">
                <a:ln>
                  <a:noFill/>
                </a:ln>
                <a:solidFill>
                  <a:prstClr val="black"/>
                </a:solidFill>
                <a:effectLst/>
                <a:uLnTx/>
                <a:uFillTx/>
                <a:latin typeface="Times New Roman" panose="02020603050405020304" pitchFamily="18" charset="0"/>
                <a:ea typeface="新細明體" panose="02020500000000000000" pitchFamily="18" charset="-120"/>
                <a:cs typeface="Times New Roman" panose="02020603050405020304" pitchFamily="18" charset="0"/>
              </a:rPr>
              <a:t>, SO</a:t>
            </a:r>
            <a:r>
              <a:rPr kumimoji="0" lang="en-US" altLang="zh-TW" sz="2000" b="0" i="0" u="none" strike="noStrike" kern="1200" cap="none" spc="0" normalizeH="0" baseline="-25000" noProof="0" dirty="0">
                <a:ln>
                  <a:noFill/>
                </a:ln>
                <a:solidFill>
                  <a:prstClr val="black"/>
                </a:solidFill>
                <a:effectLst/>
                <a:uLnTx/>
                <a:uFillTx/>
                <a:latin typeface="Times New Roman" panose="02020603050405020304" pitchFamily="18" charset="0"/>
                <a:ea typeface="新細明體" panose="02020500000000000000" pitchFamily="18" charset="-120"/>
                <a:cs typeface="Times New Roman" panose="02020603050405020304" pitchFamily="18" charset="0"/>
              </a:rPr>
              <a:t>2</a:t>
            </a:r>
            <a:r>
              <a:rPr kumimoji="0" lang="en-US" altLang="zh-TW" sz="2000" b="0" i="0" u="none" strike="noStrike" kern="1200" cap="none" spc="0" normalizeH="0" baseline="0" noProof="0" dirty="0">
                <a:ln>
                  <a:noFill/>
                </a:ln>
                <a:solidFill>
                  <a:prstClr val="black"/>
                </a:solidFill>
                <a:effectLst/>
                <a:uLnTx/>
                <a:uFillTx/>
                <a:latin typeface="Times New Roman" panose="02020603050405020304" pitchFamily="18" charset="0"/>
                <a:ea typeface="新細明體" panose="02020500000000000000" pitchFamily="18" charset="-120"/>
                <a:cs typeface="Times New Roman" panose="02020603050405020304" pitchFamily="18" charset="0"/>
              </a:rPr>
              <a:t>, PM</a:t>
            </a:r>
            <a:r>
              <a:rPr kumimoji="0" lang="en-US" altLang="zh-TW" sz="2000" b="0" i="0" u="none" strike="noStrike" kern="1200" cap="none" spc="0" normalizeH="0" baseline="-25000" noProof="0" dirty="0">
                <a:ln>
                  <a:noFill/>
                </a:ln>
                <a:solidFill>
                  <a:prstClr val="black"/>
                </a:solidFill>
                <a:effectLst/>
                <a:uLnTx/>
                <a:uFillTx/>
                <a:latin typeface="Times New Roman" panose="02020603050405020304" pitchFamily="18" charset="0"/>
                <a:ea typeface="新細明體" panose="02020500000000000000" pitchFamily="18" charset="-120"/>
                <a:cs typeface="Times New Roman" panose="02020603050405020304" pitchFamily="18" charset="0"/>
              </a:rPr>
              <a:t>10</a:t>
            </a:r>
            <a:r>
              <a:rPr kumimoji="0" lang="en-US" altLang="zh-TW" sz="2000" b="0" i="0" u="none" strike="noStrike" kern="1200" cap="none" spc="0" normalizeH="0" baseline="0" noProof="0" dirty="0">
                <a:ln>
                  <a:noFill/>
                </a:ln>
                <a:solidFill>
                  <a:prstClr val="black"/>
                </a:solidFill>
                <a:effectLst/>
                <a:uLnTx/>
                <a:uFillTx/>
                <a:latin typeface="Times New Roman" panose="02020603050405020304" pitchFamily="18" charset="0"/>
                <a:ea typeface="新細明體" panose="02020500000000000000" pitchFamily="18" charset="-120"/>
                <a:cs typeface="Times New Roman" panose="02020603050405020304" pitchFamily="18" charset="0"/>
              </a:rPr>
              <a:t>, and PM</a:t>
            </a:r>
            <a:r>
              <a:rPr kumimoji="0" lang="en-US" altLang="zh-TW" sz="2000" b="0" i="0" u="none" strike="noStrike" kern="1200" cap="none" spc="0" normalizeH="0" baseline="-25000" noProof="0" dirty="0">
                <a:ln>
                  <a:noFill/>
                </a:ln>
                <a:solidFill>
                  <a:prstClr val="black"/>
                </a:solidFill>
                <a:effectLst/>
                <a:uLnTx/>
                <a:uFillTx/>
                <a:latin typeface="Times New Roman" panose="02020603050405020304" pitchFamily="18" charset="0"/>
                <a:ea typeface="新細明體" panose="02020500000000000000" pitchFamily="18" charset="-120"/>
                <a:cs typeface="Times New Roman" panose="02020603050405020304" pitchFamily="18" charset="0"/>
              </a:rPr>
              <a:t>2.5</a:t>
            </a:r>
            <a:r>
              <a:rPr kumimoji="0" lang="en-US" altLang="zh-TW" sz="2000" b="0" i="0" u="none" strike="noStrike" kern="1200" cap="none" spc="0" normalizeH="0" baseline="0" noProof="0" dirty="0">
                <a:ln>
                  <a:noFill/>
                </a:ln>
                <a:solidFill>
                  <a:prstClr val="black"/>
                </a:solidFill>
                <a:effectLst/>
                <a:uLnTx/>
                <a:uFillTx/>
                <a:latin typeface="Times New Roman" panose="02020603050405020304" pitchFamily="18" charset="0"/>
                <a:ea typeface="新細明體" panose="02020500000000000000" pitchFamily="18" charset="-120"/>
                <a:cs typeface="Times New Roman" panose="02020603050405020304" pitchFamily="18" charset="0"/>
              </a:rPr>
              <a:t>);</a:t>
            </a:r>
          </a:p>
          <a:p>
            <a:pPr marL="432000" marR="0" lvl="0" indent="-324000" algn="l" defTabSz="914400" rtl="0" eaLnBrk="1" fontAlgn="auto" latinLnBrk="0" hangingPunct="1">
              <a:lnSpc>
                <a:spcPct val="90000"/>
              </a:lnSpc>
              <a:spcBef>
                <a:spcPts val="1417"/>
              </a:spcBef>
              <a:spcAft>
                <a:spcPts val="0"/>
              </a:spcAft>
              <a:buClr>
                <a:srgbClr val="000000"/>
              </a:buClr>
              <a:buSzPct val="45000"/>
              <a:buFont typeface="Wingdings" charset="2"/>
              <a:buChar char=""/>
              <a:tabLst/>
              <a:defRPr/>
            </a:pPr>
            <a:r>
              <a:rPr kumimoji="0" lang="en-US" altLang="zh-TW" sz="2000" b="0" i="0" u="none" strike="noStrike" kern="1200" cap="none" spc="0" normalizeH="0" baseline="0" noProof="0" dirty="0">
                <a:ln>
                  <a:noFill/>
                </a:ln>
                <a:solidFill>
                  <a:prstClr val="black"/>
                </a:solidFill>
                <a:effectLst/>
                <a:uLnTx/>
                <a:uFillTx/>
                <a:latin typeface="Times New Roman" panose="02020603050405020304" pitchFamily="18" charset="0"/>
                <a:ea typeface="新細明體" panose="02020500000000000000" pitchFamily="18" charset="-120"/>
                <a:cs typeface="Times New Roman" panose="02020603050405020304" pitchFamily="18" charset="0"/>
              </a:rPr>
              <a:t>We are expanding this to include TROPOMI HCHO, CH</a:t>
            </a:r>
            <a:r>
              <a:rPr kumimoji="0" lang="en-US" altLang="zh-TW" sz="2000" b="0" i="0" u="none" strike="noStrike" kern="1200" cap="none" spc="0" normalizeH="0" baseline="-25000" noProof="0" dirty="0">
                <a:ln>
                  <a:noFill/>
                </a:ln>
                <a:solidFill>
                  <a:prstClr val="black"/>
                </a:solidFill>
                <a:effectLst/>
                <a:uLnTx/>
                <a:uFillTx/>
                <a:latin typeface="Times New Roman" panose="02020603050405020304" pitchFamily="18" charset="0"/>
                <a:ea typeface="新細明體" panose="02020500000000000000" pitchFamily="18" charset="-120"/>
                <a:cs typeface="Times New Roman" panose="02020603050405020304" pitchFamily="18" charset="0"/>
              </a:rPr>
              <a:t>4</a:t>
            </a:r>
            <a:r>
              <a:rPr kumimoji="0" lang="en-US" altLang="zh-TW" sz="2000" b="0" i="0" u="none" strike="noStrike" kern="1200" cap="none" spc="0" normalizeH="0" baseline="0" noProof="0" dirty="0">
                <a:ln>
                  <a:noFill/>
                </a:ln>
                <a:solidFill>
                  <a:prstClr val="black"/>
                </a:solidFill>
                <a:effectLst/>
                <a:uLnTx/>
                <a:uFillTx/>
                <a:latin typeface="Times New Roman" panose="02020603050405020304" pitchFamily="18" charset="0"/>
                <a:ea typeface="新細明體" panose="02020500000000000000" pitchFamily="18" charset="-120"/>
                <a:cs typeface="Times New Roman" panose="02020603050405020304" pitchFamily="18" charset="0"/>
              </a:rPr>
              <a:t>; </a:t>
            </a:r>
            <a:r>
              <a:rPr kumimoji="0" lang="en-US" altLang="zh-TW" sz="2000" b="0" i="0" u="none" strike="noStrike" kern="1200" cap="none" spc="0" normalizeH="0" baseline="0" noProof="0" dirty="0" err="1">
                <a:ln>
                  <a:noFill/>
                </a:ln>
                <a:solidFill>
                  <a:prstClr val="black"/>
                </a:solidFill>
                <a:effectLst/>
                <a:uLnTx/>
                <a:uFillTx/>
                <a:latin typeface="Times New Roman" panose="02020603050405020304" pitchFamily="18" charset="0"/>
                <a:ea typeface="新細明體" panose="02020500000000000000" pitchFamily="18" charset="-120"/>
                <a:cs typeface="Times New Roman" panose="02020603050405020304" pitchFamily="18" charset="0"/>
              </a:rPr>
              <a:t>CrIS</a:t>
            </a:r>
            <a:r>
              <a:rPr kumimoji="0" lang="en-US" altLang="zh-TW" sz="2000" b="0" i="0" u="none" strike="noStrike" kern="1200" cap="none" spc="0" normalizeH="0" baseline="0" noProof="0" dirty="0">
                <a:ln>
                  <a:noFill/>
                </a:ln>
                <a:solidFill>
                  <a:prstClr val="black"/>
                </a:solidFill>
                <a:effectLst/>
                <a:uLnTx/>
                <a:uFillTx/>
                <a:latin typeface="Times New Roman" panose="02020603050405020304" pitchFamily="18" charset="0"/>
                <a:ea typeface="新細明體" panose="02020500000000000000" pitchFamily="18" charset="-120"/>
                <a:cs typeface="Times New Roman" panose="02020603050405020304" pitchFamily="18" charset="0"/>
              </a:rPr>
              <a:t> CO, O</a:t>
            </a:r>
            <a:r>
              <a:rPr kumimoji="0" lang="en-US" altLang="zh-TW" sz="2000" b="0" i="0" u="none" strike="noStrike" kern="1200" cap="none" spc="0" normalizeH="0" baseline="-25000" noProof="0" dirty="0">
                <a:ln>
                  <a:noFill/>
                </a:ln>
                <a:solidFill>
                  <a:prstClr val="black"/>
                </a:solidFill>
                <a:effectLst/>
                <a:uLnTx/>
                <a:uFillTx/>
                <a:latin typeface="Times New Roman" panose="02020603050405020304" pitchFamily="18" charset="0"/>
                <a:ea typeface="新細明體" panose="02020500000000000000" pitchFamily="18" charset="-120"/>
                <a:cs typeface="Times New Roman" panose="02020603050405020304" pitchFamily="18" charset="0"/>
              </a:rPr>
              <a:t>3</a:t>
            </a:r>
            <a:r>
              <a:rPr kumimoji="0" lang="en-US" altLang="zh-TW" sz="2000" b="0" i="0" u="none" strike="noStrike" kern="1200" cap="none" spc="0" normalizeH="0" baseline="0" noProof="0" dirty="0">
                <a:ln>
                  <a:noFill/>
                </a:ln>
                <a:solidFill>
                  <a:prstClr val="black"/>
                </a:solidFill>
                <a:effectLst/>
                <a:uLnTx/>
                <a:uFillTx/>
                <a:latin typeface="Times New Roman" panose="02020603050405020304" pitchFamily="18" charset="0"/>
                <a:ea typeface="新細明體" panose="02020500000000000000" pitchFamily="18" charset="-120"/>
                <a:cs typeface="Times New Roman" panose="02020603050405020304" pitchFamily="18" charset="0"/>
              </a:rPr>
              <a:t>, NO</a:t>
            </a:r>
            <a:r>
              <a:rPr kumimoji="0" lang="en-US" altLang="zh-TW" sz="2000" b="0" i="0" u="none" strike="noStrike" kern="1200" cap="none" spc="0" normalizeH="0" baseline="-25000" noProof="0" dirty="0">
                <a:ln>
                  <a:noFill/>
                </a:ln>
                <a:solidFill>
                  <a:prstClr val="black"/>
                </a:solidFill>
                <a:effectLst/>
                <a:uLnTx/>
                <a:uFillTx/>
                <a:latin typeface="Times New Roman" panose="02020603050405020304" pitchFamily="18" charset="0"/>
                <a:ea typeface="新細明體" panose="02020500000000000000" pitchFamily="18" charset="-120"/>
                <a:cs typeface="Times New Roman" panose="02020603050405020304" pitchFamily="18" charset="0"/>
              </a:rPr>
              <a:t>2</a:t>
            </a:r>
            <a:r>
              <a:rPr kumimoji="0" lang="en-US" altLang="zh-TW" sz="2000" b="0" i="0" u="none" strike="noStrike" kern="1200" cap="none" spc="0" normalizeH="0" baseline="0" noProof="0" dirty="0">
                <a:ln>
                  <a:noFill/>
                </a:ln>
                <a:solidFill>
                  <a:prstClr val="black"/>
                </a:solidFill>
                <a:effectLst/>
                <a:uLnTx/>
                <a:uFillTx/>
                <a:latin typeface="Times New Roman" panose="02020603050405020304" pitchFamily="18" charset="0"/>
                <a:ea typeface="新細明體" panose="02020500000000000000" pitchFamily="18" charset="-120"/>
                <a:cs typeface="Times New Roman" panose="02020603050405020304" pitchFamily="18" charset="0"/>
              </a:rPr>
              <a:t>, SO</a:t>
            </a:r>
            <a:r>
              <a:rPr kumimoji="0" lang="en-US" altLang="zh-TW" sz="2000" b="0" i="0" u="none" strike="noStrike" kern="1200" cap="none" spc="0" normalizeH="0" baseline="-25000" noProof="0" dirty="0">
                <a:ln>
                  <a:noFill/>
                </a:ln>
                <a:solidFill>
                  <a:prstClr val="black"/>
                </a:solidFill>
                <a:effectLst/>
                <a:uLnTx/>
                <a:uFillTx/>
                <a:latin typeface="Times New Roman" panose="02020603050405020304" pitchFamily="18" charset="0"/>
                <a:ea typeface="新細明體" panose="02020500000000000000" pitchFamily="18" charset="-120"/>
                <a:cs typeface="Times New Roman" panose="02020603050405020304" pitchFamily="18" charset="0"/>
              </a:rPr>
              <a:t>2</a:t>
            </a:r>
            <a:r>
              <a:rPr kumimoji="0" lang="en-US" altLang="zh-TW" sz="2000" b="0" i="0" u="none" strike="noStrike" kern="1200" cap="none" spc="0" normalizeH="0" baseline="0" noProof="0" dirty="0">
                <a:ln>
                  <a:noFill/>
                </a:ln>
                <a:solidFill>
                  <a:prstClr val="black"/>
                </a:solidFill>
                <a:effectLst/>
                <a:uLnTx/>
                <a:uFillTx/>
                <a:latin typeface="Times New Roman" panose="02020603050405020304" pitchFamily="18" charset="0"/>
                <a:ea typeface="新細明體" panose="02020500000000000000" pitchFamily="18" charset="-120"/>
                <a:cs typeface="Times New Roman" panose="02020603050405020304" pitchFamily="18" charset="0"/>
              </a:rPr>
              <a:t>, CH</a:t>
            </a:r>
            <a:r>
              <a:rPr kumimoji="0" lang="en-US" altLang="zh-TW" sz="2000" b="0" i="0" u="none" strike="noStrike" kern="1200" cap="none" spc="0" normalizeH="0" baseline="-25000" noProof="0" dirty="0">
                <a:ln>
                  <a:noFill/>
                </a:ln>
                <a:solidFill>
                  <a:prstClr val="black"/>
                </a:solidFill>
                <a:effectLst/>
                <a:uLnTx/>
                <a:uFillTx/>
                <a:latin typeface="Times New Roman" panose="02020603050405020304" pitchFamily="18" charset="0"/>
                <a:ea typeface="新細明體" panose="02020500000000000000" pitchFamily="18" charset="-120"/>
                <a:cs typeface="Times New Roman" panose="02020603050405020304" pitchFamily="18" charset="0"/>
              </a:rPr>
              <a:t>4</a:t>
            </a:r>
            <a:r>
              <a:rPr kumimoji="0" lang="en-US" altLang="zh-TW" sz="2000" b="0" i="0" u="none" strike="noStrike" kern="1200" cap="none" spc="0" normalizeH="0" baseline="0" noProof="0" dirty="0">
                <a:ln>
                  <a:noFill/>
                </a:ln>
                <a:solidFill>
                  <a:prstClr val="black"/>
                </a:solidFill>
                <a:effectLst/>
                <a:uLnTx/>
                <a:uFillTx/>
                <a:latin typeface="Times New Roman" panose="02020603050405020304" pitchFamily="18" charset="0"/>
                <a:ea typeface="新細明體" panose="02020500000000000000" pitchFamily="18" charset="-120"/>
                <a:cs typeface="Times New Roman" panose="02020603050405020304" pitchFamily="18" charset="0"/>
              </a:rPr>
              <a:t>,‘CO</a:t>
            </a:r>
            <a:r>
              <a:rPr kumimoji="0" lang="en-US" altLang="zh-TW" sz="2000" b="0" i="0" u="none" strike="noStrike" kern="1200" cap="none" spc="0" normalizeH="0" baseline="-25000" noProof="0" dirty="0">
                <a:ln>
                  <a:noFill/>
                </a:ln>
                <a:solidFill>
                  <a:prstClr val="black"/>
                </a:solidFill>
                <a:effectLst/>
                <a:uLnTx/>
                <a:uFillTx/>
                <a:latin typeface="Times New Roman" panose="02020603050405020304" pitchFamily="18" charset="0"/>
                <a:ea typeface="新細明體" panose="02020500000000000000" pitchFamily="18" charset="-120"/>
                <a:cs typeface="Times New Roman" panose="02020603050405020304" pitchFamily="18" charset="0"/>
              </a:rPr>
              <a:t>2</a:t>
            </a:r>
            <a:r>
              <a:rPr kumimoji="0" lang="en-US" altLang="zh-TW" sz="2000" b="0" i="0" u="none" strike="noStrike" kern="1200" cap="none" spc="0" normalizeH="0" baseline="0" noProof="0" dirty="0">
                <a:ln>
                  <a:noFill/>
                </a:ln>
                <a:solidFill>
                  <a:prstClr val="black"/>
                </a:solidFill>
                <a:effectLst/>
                <a:uLnTx/>
                <a:uFillTx/>
                <a:latin typeface="Times New Roman" panose="02020603050405020304" pitchFamily="18" charset="0"/>
                <a:ea typeface="新細明體" panose="02020500000000000000" pitchFamily="18" charset="-120"/>
                <a:cs typeface="Times New Roman" panose="02020603050405020304" pitchFamily="18" charset="0"/>
              </a:rPr>
              <a:t>’; and retrievals from other satellite platforms like TES, GOME2a, SCIAMACHY, and MLS;</a:t>
            </a:r>
          </a:p>
          <a:p>
            <a:pPr marL="432000" marR="0" lvl="0" indent="-324000" algn="l" defTabSz="914400" rtl="0" eaLnBrk="1" fontAlgn="auto" latinLnBrk="0" hangingPunct="1">
              <a:lnSpc>
                <a:spcPct val="90000"/>
              </a:lnSpc>
              <a:spcBef>
                <a:spcPts val="1417"/>
              </a:spcBef>
              <a:spcAft>
                <a:spcPts val="0"/>
              </a:spcAft>
              <a:buClr>
                <a:srgbClr val="000000"/>
              </a:buClr>
              <a:buSzPct val="45000"/>
              <a:buFont typeface="Wingdings" charset="2"/>
              <a:buChar char=""/>
              <a:tabLst/>
              <a:defRPr/>
            </a:pPr>
            <a:r>
              <a:rPr kumimoji="0" lang="en-US" altLang="zh-TW" sz="2000" b="0" i="0" u="none" strike="noStrike" kern="1200" cap="none" spc="0" normalizeH="0" baseline="0" noProof="0" dirty="0">
                <a:ln>
                  <a:noFill/>
                </a:ln>
                <a:solidFill>
                  <a:prstClr val="black"/>
                </a:solidFill>
                <a:effectLst/>
                <a:uLnTx/>
                <a:uFillTx/>
                <a:latin typeface="Times New Roman" panose="02020603050405020304" pitchFamily="18" charset="0"/>
                <a:ea typeface="新細明體" panose="02020500000000000000" pitchFamily="18" charset="-120"/>
                <a:cs typeface="Times New Roman" panose="02020603050405020304" pitchFamily="18" charset="0"/>
              </a:rPr>
              <a:t>With this system we jointly constrain concentrations, emissions and aerosols.</a:t>
            </a:r>
          </a:p>
          <a:p>
            <a:pPr marL="432000" marR="0" lvl="0" indent="-324000" algn="l" defTabSz="914400" rtl="0" eaLnBrk="1" fontAlgn="auto" latinLnBrk="0" hangingPunct="1">
              <a:lnSpc>
                <a:spcPct val="90000"/>
              </a:lnSpc>
              <a:spcBef>
                <a:spcPts val="1417"/>
              </a:spcBef>
              <a:spcAft>
                <a:spcPts val="0"/>
              </a:spcAft>
              <a:buClr>
                <a:srgbClr val="000000"/>
              </a:buClr>
              <a:buSzPct val="45000"/>
              <a:buFont typeface="Wingdings" charset="2"/>
              <a:buChar char=""/>
              <a:tabLst/>
              <a:defRPr/>
            </a:pPr>
            <a:r>
              <a:rPr kumimoji="0" lang="en-US" altLang="zh-TW" sz="2000" b="0" i="0" u="none" strike="noStrike" kern="1200" cap="none" spc="0" normalizeH="0" baseline="0" noProof="0" dirty="0">
                <a:ln>
                  <a:noFill/>
                </a:ln>
                <a:solidFill>
                  <a:prstClr val="black"/>
                </a:solidFill>
                <a:effectLst/>
                <a:uLnTx/>
                <a:uFillTx/>
                <a:latin typeface="Times New Roman" panose="02020603050405020304" pitchFamily="18" charset="0"/>
                <a:ea typeface="新細明體" panose="02020500000000000000" pitchFamily="18" charset="-120"/>
                <a:cs typeface="Times New Roman" panose="02020603050405020304" pitchFamily="18" charset="0"/>
              </a:rPr>
              <a:t>The next two slides illustrate some of our results. These results are also presented in one of the hallway posters on WRF-Chem/DART.</a:t>
            </a:r>
          </a:p>
          <a:p>
            <a:pPr marL="108000" marR="0" lvl="0" indent="0" algn="just" defTabSz="914400" rtl="0" eaLnBrk="1" fontAlgn="auto" latinLnBrk="0" hangingPunct="1">
              <a:lnSpc>
                <a:spcPct val="90000"/>
              </a:lnSpc>
              <a:spcBef>
                <a:spcPts val="1417"/>
              </a:spcBef>
              <a:spcAft>
                <a:spcPts val="0"/>
              </a:spcAft>
              <a:buClr>
                <a:srgbClr val="000000"/>
              </a:buClr>
              <a:buSzPct val="45000"/>
              <a:buFont typeface="Wingdings" charset="2"/>
              <a:buNone/>
              <a:tabLst/>
              <a:defRPr/>
            </a:pPr>
            <a:endParaRPr kumimoji="0" lang="en-US" altLang="zh-TW" sz="2000" b="1" i="0" u="none" strike="noStrike" kern="1200" cap="none" spc="0" normalizeH="0" baseline="0" noProof="0" dirty="0">
              <a:ln>
                <a:noFill/>
              </a:ln>
              <a:solidFill>
                <a:prstClr val="black"/>
              </a:solidFill>
              <a:effectLst/>
              <a:uLnTx/>
              <a:uFillTx/>
              <a:latin typeface="Times New Roman" panose="02020603050405020304" pitchFamily="18" charset="0"/>
              <a:ea typeface="新細明體" panose="02020500000000000000" pitchFamily="18" charset="-120"/>
              <a:cs typeface="Times New Roman" panose="02020603050405020304" pitchFamily="18" charset="0"/>
            </a:endParaRPr>
          </a:p>
        </p:txBody>
      </p:sp>
    </p:spTree>
    <p:extLst>
      <p:ext uri="{BB962C8B-B14F-4D97-AF65-F5344CB8AC3E}">
        <p14:creationId xmlns:p14="http://schemas.microsoft.com/office/powerpoint/2010/main" val="31789817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a:extLst>
              <a:ext uri="{FF2B5EF4-FFF2-40B4-BE49-F238E27FC236}">
                <a16:creationId xmlns:a16="http://schemas.microsoft.com/office/drawing/2014/main" id="{D27567AF-E0F9-B615-3D5B-E401AC43B772}"/>
              </a:ext>
            </a:extLst>
          </p:cNvPr>
          <p:cNvSpPr txBox="1">
            <a:spLocks noChangeArrowheads="1"/>
          </p:cNvSpPr>
          <p:nvPr/>
        </p:nvSpPr>
        <p:spPr bwMode="auto">
          <a:xfrm>
            <a:off x="-44068" y="89485"/>
            <a:ext cx="1219200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kumimoji="1" sz="1400" b="1">
                <a:solidFill>
                  <a:schemeClr val="tx1"/>
                </a:solidFill>
                <a:latin typeface="Times" charset="0"/>
                <a:ea typeface="굴림" charset="0"/>
                <a:cs typeface="굴림" charset="0"/>
              </a:defRPr>
            </a:lvl1pPr>
            <a:lvl2pPr marL="742950" indent="-285750" eaLnBrk="0" hangingPunct="0">
              <a:defRPr kumimoji="1" sz="1400" b="1">
                <a:solidFill>
                  <a:schemeClr val="tx1"/>
                </a:solidFill>
                <a:latin typeface="Times" charset="0"/>
                <a:ea typeface="굴림" charset="0"/>
                <a:cs typeface="굴림" charset="0"/>
              </a:defRPr>
            </a:lvl2pPr>
            <a:lvl3pPr marL="1143000" indent="-228600" eaLnBrk="0" hangingPunct="0">
              <a:defRPr kumimoji="1" sz="1400" b="1">
                <a:solidFill>
                  <a:schemeClr val="tx1"/>
                </a:solidFill>
                <a:latin typeface="Times" charset="0"/>
                <a:ea typeface="굴림" charset="0"/>
                <a:cs typeface="굴림" charset="0"/>
              </a:defRPr>
            </a:lvl3pPr>
            <a:lvl4pPr marL="1600200" indent="-228600" eaLnBrk="0" hangingPunct="0">
              <a:defRPr kumimoji="1" sz="1400" b="1">
                <a:solidFill>
                  <a:schemeClr val="tx1"/>
                </a:solidFill>
                <a:latin typeface="Times" charset="0"/>
                <a:ea typeface="굴림" charset="0"/>
                <a:cs typeface="굴림" charset="0"/>
              </a:defRPr>
            </a:lvl4pPr>
            <a:lvl5pPr marL="2057400" indent="-228600" eaLnBrk="0" hangingPunct="0">
              <a:defRPr kumimoji="1" sz="1400" b="1">
                <a:solidFill>
                  <a:schemeClr val="tx1"/>
                </a:solidFill>
                <a:latin typeface="Times" charset="0"/>
                <a:ea typeface="굴림" charset="0"/>
                <a:cs typeface="굴림" charset="0"/>
              </a:defRPr>
            </a:lvl5pPr>
            <a:lvl6pPr marL="2514600" indent="-228600" eaLnBrk="0" fontAlgn="base" hangingPunct="0">
              <a:spcBef>
                <a:spcPct val="0"/>
              </a:spcBef>
              <a:spcAft>
                <a:spcPct val="0"/>
              </a:spcAft>
              <a:defRPr kumimoji="1" sz="1400" b="1">
                <a:solidFill>
                  <a:schemeClr val="tx1"/>
                </a:solidFill>
                <a:latin typeface="Times" charset="0"/>
                <a:ea typeface="굴림" charset="0"/>
                <a:cs typeface="굴림" charset="0"/>
              </a:defRPr>
            </a:lvl6pPr>
            <a:lvl7pPr marL="2971800" indent="-228600" eaLnBrk="0" fontAlgn="base" hangingPunct="0">
              <a:spcBef>
                <a:spcPct val="0"/>
              </a:spcBef>
              <a:spcAft>
                <a:spcPct val="0"/>
              </a:spcAft>
              <a:defRPr kumimoji="1" sz="1400" b="1">
                <a:solidFill>
                  <a:schemeClr val="tx1"/>
                </a:solidFill>
                <a:latin typeface="Times" charset="0"/>
                <a:ea typeface="굴림" charset="0"/>
                <a:cs typeface="굴림" charset="0"/>
              </a:defRPr>
            </a:lvl7pPr>
            <a:lvl8pPr marL="3429000" indent="-228600" eaLnBrk="0" fontAlgn="base" hangingPunct="0">
              <a:spcBef>
                <a:spcPct val="0"/>
              </a:spcBef>
              <a:spcAft>
                <a:spcPct val="0"/>
              </a:spcAft>
              <a:defRPr kumimoji="1" sz="1400" b="1">
                <a:solidFill>
                  <a:schemeClr val="tx1"/>
                </a:solidFill>
                <a:latin typeface="Times" charset="0"/>
                <a:ea typeface="굴림" charset="0"/>
                <a:cs typeface="굴림" charset="0"/>
              </a:defRPr>
            </a:lvl8pPr>
            <a:lvl9pPr marL="3886200" indent="-228600" eaLnBrk="0" fontAlgn="base" hangingPunct="0">
              <a:spcBef>
                <a:spcPct val="0"/>
              </a:spcBef>
              <a:spcAft>
                <a:spcPct val="0"/>
              </a:spcAft>
              <a:defRPr kumimoji="1" sz="1400" b="1">
                <a:solidFill>
                  <a:schemeClr val="tx1"/>
                </a:solidFill>
                <a:latin typeface="Times" charset="0"/>
                <a:ea typeface="굴림" charset="0"/>
                <a:cs typeface="굴림"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sz="2800" b="1" i="0" u="sng" strike="noStrike" kern="1200" cap="none" spc="0" normalizeH="0" baseline="0" noProof="0" dirty="0">
                <a:ln>
                  <a:noFill/>
                </a:ln>
                <a:solidFill>
                  <a:prstClr val="black"/>
                </a:solidFill>
                <a:effectLst/>
                <a:uLnTx/>
                <a:uFillTx/>
                <a:latin typeface="Times" charset="0"/>
                <a:ea typeface="굴림" charset="0"/>
              </a:rPr>
              <a:t>Normalized RMSE for TEMPO O</a:t>
            </a:r>
            <a:r>
              <a:rPr kumimoji="1" lang="en-US" sz="2800" b="1" i="0" u="sng" strike="noStrike" kern="1200" cap="none" spc="0" normalizeH="0" baseline="-25000" noProof="0" dirty="0">
                <a:ln>
                  <a:noFill/>
                </a:ln>
                <a:solidFill>
                  <a:prstClr val="black"/>
                </a:solidFill>
                <a:effectLst/>
                <a:uLnTx/>
                <a:uFillTx/>
                <a:latin typeface="Times" charset="0"/>
                <a:ea typeface="굴림" charset="0"/>
              </a:rPr>
              <a:t>3</a:t>
            </a:r>
            <a:r>
              <a:rPr kumimoji="1" lang="en-US" sz="2800" b="1" i="0" u="sng" strike="noStrike" kern="1200" cap="none" spc="0" normalizeH="0" baseline="0" noProof="0" dirty="0">
                <a:ln>
                  <a:noFill/>
                </a:ln>
                <a:solidFill>
                  <a:prstClr val="black"/>
                </a:solidFill>
                <a:effectLst/>
                <a:uLnTx/>
                <a:uFillTx/>
                <a:latin typeface="Times" charset="0"/>
                <a:ea typeface="굴림" charset="0"/>
              </a:rPr>
              <a:t>, NO</a:t>
            </a:r>
            <a:r>
              <a:rPr kumimoji="1" lang="en-US" sz="2800" b="1" i="0" u="sng" strike="noStrike" kern="1200" cap="none" spc="0" normalizeH="0" baseline="-25000" noProof="0" dirty="0">
                <a:ln>
                  <a:noFill/>
                </a:ln>
                <a:solidFill>
                  <a:prstClr val="black"/>
                </a:solidFill>
                <a:effectLst/>
                <a:uLnTx/>
                <a:uFillTx/>
                <a:latin typeface="Times" charset="0"/>
                <a:ea typeface="굴림" charset="0"/>
              </a:rPr>
              <a:t>2</a:t>
            </a:r>
            <a:r>
              <a:rPr kumimoji="1" lang="en-US" sz="2800" b="1" i="0" u="sng" strike="noStrike" kern="1200" cap="none" spc="0" normalizeH="0" baseline="0" noProof="0" dirty="0">
                <a:ln>
                  <a:noFill/>
                </a:ln>
                <a:solidFill>
                  <a:prstClr val="black"/>
                </a:solidFill>
                <a:effectLst/>
                <a:uLnTx/>
                <a:uFillTx/>
                <a:latin typeface="Times" charset="0"/>
                <a:ea typeface="굴림" charset="0"/>
              </a:rPr>
              <a:t>, TROPOMI CO, and AQS SO</a:t>
            </a:r>
            <a:r>
              <a:rPr kumimoji="1" lang="en-US" sz="2800" b="1" i="0" u="sng" strike="noStrike" kern="1200" cap="none" spc="0" normalizeH="0" baseline="-25000" noProof="0" dirty="0">
                <a:ln>
                  <a:noFill/>
                </a:ln>
                <a:solidFill>
                  <a:prstClr val="black"/>
                </a:solidFill>
                <a:effectLst/>
                <a:uLnTx/>
                <a:uFillTx/>
                <a:latin typeface="Times" charset="0"/>
                <a:ea typeface="굴림" charset="0"/>
              </a:rPr>
              <a:t>2</a:t>
            </a:r>
          </a:p>
        </p:txBody>
      </p:sp>
      <p:pic>
        <p:nvPicPr>
          <p:cNvPr id="4" name="Picture 3" descr="Chart&#10;&#10;Description automatically generated">
            <a:extLst>
              <a:ext uri="{FF2B5EF4-FFF2-40B4-BE49-F238E27FC236}">
                <a16:creationId xmlns:a16="http://schemas.microsoft.com/office/drawing/2014/main" id="{4536FB46-5CD2-9BDD-6D9B-A26D0C595C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5141" y="3081082"/>
            <a:ext cx="3754106" cy="2342788"/>
          </a:xfrm>
          <a:prstGeom prst="rect">
            <a:avLst/>
          </a:prstGeom>
        </p:spPr>
      </p:pic>
      <p:pic>
        <p:nvPicPr>
          <p:cNvPr id="6" name="Picture 5" descr="Chart, diagram&#10;&#10;Description automatically generated">
            <a:extLst>
              <a:ext uri="{FF2B5EF4-FFF2-40B4-BE49-F238E27FC236}">
                <a16:creationId xmlns:a16="http://schemas.microsoft.com/office/drawing/2014/main" id="{A96911DF-C476-9F0B-7E09-014C2EFAB6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91548" y="3075330"/>
            <a:ext cx="3800907" cy="2354292"/>
          </a:xfrm>
          <a:prstGeom prst="rect">
            <a:avLst/>
          </a:prstGeom>
        </p:spPr>
      </p:pic>
      <p:pic>
        <p:nvPicPr>
          <p:cNvPr id="7" name="Picture 6" descr="Chart&#10;&#10;Description automatically generated">
            <a:extLst>
              <a:ext uri="{FF2B5EF4-FFF2-40B4-BE49-F238E27FC236}">
                <a16:creationId xmlns:a16="http://schemas.microsoft.com/office/drawing/2014/main" id="{53658246-7804-AFFF-4A62-5A21BDE80EB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02250" y="3048271"/>
            <a:ext cx="4076843" cy="2382944"/>
          </a:xfrm>
          <a:prstGeom prst="rect">
            <a:avLst/>
          </a:prstGeom>
        </p:spPr>
      </p:pic>
      <p:sp>
        <p:nvSpPr>
          <p:cNvPr id="8" name="TextBox 7">
            <a:extLst>
              <a:ext uri="{FF2B5EF4-FFF2-40B4-BE49-F238E27FC236}">
                <a16:creationId xmlns:a16="http://schemas.microsoft.com/office/drawing/2014/main" id="{A0A8DAA2-5CEC-2BB2-F981-E3825FCEB8CB}"/>
              </a:ext>
            </a:extLst>
          </p:cNvPr>
          <p:cNvSpPr txBox="1">
            <a:spLocks noChangeArrowheads="1"/>
          </p:cNvSpPr>
          <p:nvPr/>
        </p:nvSpPr>
        <p:spPr bwMode="auto">
          <a:xfrm>
            <a:off x="-143838" y="2628400"/>
            <a:ext cx="1219200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kumimoji="1" sz="1400" b="1">
                <a:solidFill>
                  <a:schemeClr val="tx1"/>
                </a:solidFill>
                <a:latin typeface="Times" charset="0"/>
                <a:ea typeface="굴림" charset="0"/>
                <a:cs typeface="굴림" charset="0"/>
              </a:defRPr>
            </a:lvl1pPr>
            <a:lvl2pPr marL="742950" indent="-285750" eaLnBrk="0" hangingPunct="0">
              <a:defRPr kumimoji="1" sz="1400" b="1">
                <a:solidFill>
                  <a:schemeClr val="tx1"/>
                </a:solidFill>
                <a:latin typeface="Times" charset="0"/>
                <a:ea typeface="굴림" charset="0"/>
                <a:cs typeface="굴림" charset="0"/>
              </a:defRPr>
            </a:lvl2pPr>
            <a:lvl3pPr marL="1143000" indent="-228600" eaLnBrk="0" hangingPunct="0">
              <a:defRPr kumimoji="1" sz="1400" b="1">
                <a:solidFill>
                  <a:schemeClr val="tx1"/>
                </a:solidFill>
                <a:latin typeface="Times" charset="0"/>
                <a:ea typeface="굴림" charset="0"/>
                <a:cs typeface="굴림" charset="0"/>
              </a:defRPr>
            </a:lvl3pPr>
            <a:lvl4pPr marL="1600200" indent="-228600" eaLnBrk="0" hangingPunct="0">
              <a:defRPr kumimoji="1" sz="1400" b="1">
                <a:solidFill>
                  <a:schemeClr val="tx1"/>
                </a:solidFill>
                <a:latin typeface="Times" charset="0"/>
                <a:ea typeface="굴림" charset="0"/>
                <a:cs typeface="굴림" charset="0"/>
              </a:defRPr>
            </a:lvl4pPr>
            <a:lvl5pPr marL="2057400" indent="-228600" eaLnBrk="0" hangingPunct="0">
              <a:defRPr kumimoji="1" sz="1400" b="1">
                <a:solidFill>
                  <a:schemeClr val="tx1"/>
                </a:solidFill>
                <a:latin typeface="Times" charset="0"/>
                <a:ea typeface="굴림" charset="0"/>
                <a:cs typeface="굴림" charset="0"/>
              </a:defRPr>
            </a:lvl5pPr>
            <a:lvl6pPr marL="2514600" indent="-228600" eaLnBrk="0" fontAlgn="base" hangingPunct="0">
              <a:spcBef>
                <a:spcPct val="0"/>
              </a:spcBef>
              <a:spcAft>
                <a:spcPct val="0"/>
              </a:spcAft>
              <a:defRPr kumimoji="1" sz="1400" b="1">
                <a:solidFill>
                  <a:schemeClr val="tx1"/>
                </a:solidFill>
                <a:latin typeface="Times" charset="0"/>
                <a:ea typeface="굴림" charset="0"/>
                <a:cs typeface="굴림" charset="0"/>
              </a:defRPr>
            </a:lvl6pPr>
            <a:lvl7pPr marL="2971800" indent="-228600" eaLnBrk="0" fontAlgn="base" hangingPunct="0">
              <a:spcBef>
                <a:spcPct val="0"/>
              </a:spcBef>
              <a:spcAft>
                <a:spcPct val="0"/>
              </a:spcAft>
              <a:defRPr kumimoji="1" sz="1400" b="1">
                <a:solidFill>
                  <a:schemeClr val="tx1"/>
                </a:solidFill>
                <a:latin typeface="Times" charset="0"/>
                <a:ea typeface="굴림" charset="0"/>
                <a:cs typeface="굴림" charset="0"/>
              </a:defRPr>
            </a:lvl7pPr>
            <a:lvl8pPr marL="3429000" indent="-228600" eaLnBrk="0" fontAlgn="base" hangingPunct="0">
              <a:spcBef>
                <a:spcPct val="0"/>
              </a:spcBef>
              <a:spcAft>
                <a:spcPct val="0"/>
              </a:spcAft>
              <a:defRPr kumimoji="1" sz="1400" b="1">
                <a:solidFill>
                  <a:schemeClr val="tx1"/>
                </a:solidFill>
                <a:latin typeface="Times" charset="0"/>
                <a:ea typeface="굴림" charset="0"/>
                <a:cs typeface="굴림" charset="0"/>
              </a:defRPr>
            </a:lvl8pPr>
            <a:lvl9pPr marL="3886200" indent="-228600" eaLnBrk="0" fontAlgn="base" hangingPunct="0">
              <a:spcBef>
                <a:spcPct val="0"/>
              </a:spcBef>
              <a:spcAft>
                <a:spcPct val="0"/>
              </a:spcAft>
              <a:defRPr kumimoji="1" sz="1400" b="1">
                <a:solidFill>
                  <a:schemeClr val="tx1"/>
                </a:solidFill>
                <a:latin typeface="Times" charset="0"/>
                <a:ea typeface="굴림" charset="0"/>
                <a:cs typeface="굴림"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sz="2800" b="1" i="0" u="sng" strike="noStrike" kern="1200" cap="none" spc="0" normalizeH="0" baseline="0" noProof="0" dirty="0">
                <a:ln>
                  <a:noFill/>
                </a:ln>
                <a:solidFill>
                  <a:prstClr val="black"/>
                </a:solidFill>
                <a:effectLst/>
                <a:uLnTx/>
                <a:uFillTx/>
                <a:latin typeface="Times" charset="0"/>
                <a:ea typeface="굴림" charset="0"/>
              </a:rPr>
              <a:t>NO</a:t>
            </a:r>
            <a:r>
              <a:rPr kumimoji="1" lang="en-US" sz="2800" b="1" i="0" u="sng" strike="noStrike" kern="1200" cap="none" spc="0" normalizeH="0" baseline="-25000" noProof="0" dirty="0">
                <a:ln>
                  <a:noFill/>
                </a:ln>
                <a:solidFill>
                  <a:prstClr val="black"/>
                </a:solidFill>
                <a:effectLst/>
                <a:uLnTx/>
                <a:uFillTx/>
                <a:latin typeface="Times" charset="0"/>
                <a:ea typeface="굴림" charset="0"/>
              </a:rPr>
              <a:t>2</a:t>
            </a:r>
            <a:r>
              <a:rPr kumimoji="1" lang="en-US" sz="2800" b="1" i="0" u="sng" strike="noStrike" kern="1200" cap="none" spc="0" normalizeH="0" baseline="0" noProof="0" dirty="0">
                <a:ln>
                  <a:noFill/>
                </a:ln>
                <a:solidFill>
                  <a:prstClr val="black"/>
                </a:solidFill>
                <a:effectLst/>
                <a:uLnTx/>
                <a:uFillTx/>
                <a:latin typeface="Times" charset="0"/>
                <a:ea typeface="굴림" charset="0"/>
              </a:rPr>
              <a:t> Emissions for July 11, 2020 at 18 UTC</a:t>
            </a:r>
          </a:p>
        </p:txBody>
      </p:sp>
      <p:sp>
        <p:nvSpPr>
          <p:cNvPr id="16" name="Content Placeholder 2">
            <a:extLst>
              <a:ext uri="{FF2B5EF4-FFF2-40B4-BE49-F238E27FC236}">
                <a16:creationId xmlns:a16="http://schemas.microsoft.com/office/drawing/2014/main" id="{50E9AC5C-FD14-F8AC-CA56-BDF152B0D00C}"/>
              </a:ext>
            </a:extLst>
          </p:cNvPr>
          <p:cNvSpPr txBox="1">
            <a:spLocks/>
          </p:cNvSpPr>
          <p:nvPr/>
        </p:nvSpPr>
        <p:spPr>
          <a:xfrm>
            <a:off x="505234" y="5506877"/>
            <a:ext cx="11125111" cy="1208585"/>
          </a:xfrm>
          <a:prstGeom prst="rect">
            <a:avLst/>
          </a:prstGeom>
        </p:spPr>
        <p:txBody>
          <a:bodyPr>
            <a:normAutofit fontScale="92500" lnSpcReduction="20000"/>
          </a:bodyPr>
          <a:lstStyle>
            <a:lvl1pPr marL="432000" indent="-324000" algn="l" defTabSz="914400" rtl="0" eaLnBrk="1" latinLnBrk="0" hangingPunct="1">
              <a:lnSpc>
                <a:spcPct val="90000"/>
              </a:lnSpc>
              <a:spcBef>
                <a:spcPts val="1417"/>
              </a:spcBef>
              <a:buClr>
                <a:srgbClr val="000000"/>
              </a:buClr>
              <a:buSzPct val="45000"/>
              <a:buFont typeface="Wingdings"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32000" marR="0" lvl="0" indent="-324000" algn="just" defTabSz="914400" rtl="0" eaLnBrk="1" fontAlgn="auto" latinLnBrk="0" hangingPunct="1">
              <a:lnSpc>
                <a:spcPct val="90000"/>
              </a:lnSpc>
              <a:spcBef>
                <a:spcPts val="1417"/>
              </a:spcBef>
              <a:spcAft>
                <a:spcPts val="0"/>
              </a:spcAft>
              <a:buClr>
                <a:srgbClr val="000000"/>
              </a:buClr>
              <a:buSzPct val="45000"/>
              <a:buFont typeface="Wingdings" charset="2"/>
              <a:buChar char=""/>
              <a:tabLst/>
              <a:defRPr/>
            </a:pPr>
            <a:r>
              <a:rPr kumimoji="0" lang="en-US" altLang="zh-TW" sz="1800" b="0" i="0" u="none" strike="noStrike" kern="1200" cap="none" spc="0" normalizeH="0" baseline="0" noProof="0" dirty="0">
                <a:ln>
                  <a:noFill/>
                </a:ln>
                <a:solidFill>
                  <a:prstClr val="black"/>
                </a:solidFill>
                <a:effectLst/>
                <a:uLnTx/>
                <a:uFillTx/>
                <a:latin typeface="Times New Roman" panose="02020603050405020304" pitchFamily="18" charset="0"/>
                <a:ea typeface="新細明體" panose="02020500000000000000" pitchFamily="18" charset="-120"/>
                <a:cs typeface="Times New Roman" panose="02020603050405020304" pitchFamily="18" charset="0"/>
              </a:rPr>
              <a:t>Upper row: RMSE normalized by </a:t>
            </a:r>
            <a:r>
              <a:rPr kumimoji="0" lang="en-US" altLang="zh-TW" sz="1800" b="1" i="0" u="none" strike="noStrike" kern="1200" cap="none" spc="0" normalizeH="0" baseline="0" noProof="0" dirty="0">
                <a:ln>
                  <a:noFill/>
                </a:ln>
                <a:solidFill>
                  <a:prstClr val="black"/>
                </a:solidFill>
                <a:effectLst/>
                <a:uLnTx/>
                <a:uFillTx/>
                <a:latin typeface="Times New Roman" panose="02020603050405020304" pitchFamily="18" charset="0"/>
                <a:ea typeface="新細明體" panose="02020500000000000000" pitchFamily="18" charset="-120"/>
                <a:cs typeface="Times New Roman" panose="02020603050405020304" pitchFamily="18" charset="0"/>
              </a:rPr>
              <a:t>CONTROL EX </a:t>
            </a:r>
            <a:r>
              <a:rPr kumimoji="0" lang="en-US" altLang="zh-TW" sz="1800" b="0" i="0" u="none" strike="noStrike" kern="1200" cap="none" spc="0" normalizeH="0" baseline="0" noProof="0" dirty="0">
                <a:ln>
                  <a:noFill/>
                </a:ln>
                <a:solidFill>
                  <a:prstClr val="black"/>
                </a:solidFill>
                <a:effectLst/>
                <a:uLnTx/>
                <a:uFillTx/>
                <a:latin typeface="Times New Roman" panose="02020603050405020304" pitchFamily="18" charset="0"/>
                <a:ea typeface="新細明體" panose="02020500000000000000" pitchFamily="18" charset="-120"/>
                <a:cs typeface="Times New Roman" panose="02020603050405020304" pitchFamily="18" charset="0"/>
              </a:rPr>
              <a:t>RMSE. Results show: (</a:t>
            </a:r>
            <a:r>
              <a:rPr kumimoji="0" lang="en-US" altLang="zh-TW" sz="1800" b="0" i="0" u="none" strike="noStrike" kern="1200" cap="none" spc="0" normalizeH="0" baseline="0" noProof="0" dirty="0" err="1">
                <a:ln>
                  <a:noFill/>
                </a:ln>
                <a:solidFill>
                  <a:prstClr val="black"/>
                </a:solidFill>
                <a:effectLst/>
                <a:uLnTx/>
                <a:uFillTx/>
                <a:latin typeface="Times New Roman" panose="02020603050405020304" pitchFamily="18" charset="0"/>
                <a:ea typeface="新細明體" panose="02020500000000000000" pitchFamily="18" charset="-120"/>
                <a:cs typeface="Times New Roman" panose="02020603050405020304" pitchFamily="18" charset="0"/>
              </a:rPr>
              <a:t>i</a:t>
            </a:r>
            <a:r>
              <a:rPr kumimoji="0" lang="en-US" altLang="zh-TW" sz="1800" b="0" i="0" u="none" strike="noStrike" kern="1200" cap="none" spc="0" normalizeH="0" baseline="0" noProof="0" dirty="0">
                <a:ln>
                  <a:noFill/>
                </a:ln>
                <a:solidFill>
                  <a:prstClr val="black"/>
                </a:solidFill>
                <a:effectLst/>
                <a:uLnTx/>
                <a:uFillTx/>
                <a:latin typeface="Times New Roman" panose="02020603050405020304" pitchFamily="18" charset="0"/>
                <a:ea typeface="新細明體" panose="02020500000000000000" pitchFamily="18" charset="-120"/>
                <a:cs typeface="Times New Roman" panose="02020603050405020304" pitchFamily="18" charset="0"/>
              </a:rPr>
              <a:t>) impact of chemical data assimilation on forecasts relative to </a:t>
            </a:r>
            <a:r>
              <a:rPr kumimoji="0" lang="en-US" altLang="zh-TW" sz="1800" b="1" i="0" u="none" strike="noStrike" kern="1200" cap="none" spc="0" normalizeH="0" baseline="0" noProof="0" dirty="0">
                <a:ln>
                  <a:noFill/>
                </a:ln>
                <a:solidFill>
                  <a:prstClr val="black"/>
                </a:solidFill>
                <a:effectLst/>
                <a:uLnTx/>
                <a:uFillTx/>
                <a:latin typeface="Times New Roman" panose="02020603050405020304" pitchFamily="18" charset="0"/>
                <a:ea typeface="新細明體" panose="02020500000000000000" pitchFamily="18" charset="-120"/>
                <a:cs typeface="Times New Roman" panose="02020603050405020304" pitchFamily="18" charset="0"/>
              </a:rPr>
              <a:t>CONTROL EX</a:t>
            </a:r>
            <a:r>
              <a:rPr kumimoji="0" lang="en-US" altLang="zh-TW" sz="1800" b="0" i="0" u="none" strike="noStrike" kern="1200" cap="none" spc="0" normalizeH="0" baseline="0" noProof="0" dirty="0">
                <a:ln>
                  <a:noFill/>
                </a:ln>
                <a:solidFill>
                  <a:prstClr val="black"/>
                </a:solidFill>
                <a:effectLst/>
                <a:uLnTx/>
                <a:uFillTx/>
                <a:latin typeface="Times New Roman" panose="02020603050405020304" pitchFamily="18" charset="0"/>
                <a:ea typeface="新細明體" panose="02020500000000000000" pitchFamily="18" charset="-120"/>
                <a:cs typeface="Times New Roman" panose="02020603050405020304" pitchFamily="18" charset="0"/>
              </a:rPr>
              <a:t>; and (ii) impact of assimilating TEMPO O</a:t>
            </a:r>
            <a:r>
              <a:rPr kumimoji="0" lang="en-US" altLang="zh-TW" sz="1800" b="0" i="0" u="none" strike="noStrike" kern="1200" cap="none" spc="0" normalizeH="0" baseline="-25000" noProof="0" dirty="0">
                <a:ln>
                  <a:noFill/>
                </a:ln>
                <a:solidFill>
                  <a:prstClr val="black"/>
                </a:solidFill>
                <a:effectLst/>
                <a:uLnTx/>
                <a:uFillTx/>
                <a:latin typeface="Times New Roman" panose="02020603050405020304" pitchFamily="18" charset="0"/>
                <a:ea typeface="新細明體" panose="02020500000000000000" pitchFamily="18" charset="-120"/>
                <a:cs typeface="Times New Roman" panose="02020603050405020304" pitchFamily="18" charset="0"/>
              </a:rPr>
              <a:t>3</a:t>
            </a:r>
            <a:r>
              <a:rPr kumimoji="0" lang="en-US" altLang="zh-TW" sz="1800" b="0" i="0" u="none" strike="noStrike" kern="1200" cap="none" spc="0" normalizeH="0" baseline="0" noProof="0" dirty="0">
                <a:ln>
                  <a:noFill/>
                </a:ln>
                <a:solidFill>
                  <a:prstClr val="black"/>
                </a:solidFill>
                <a:effectLst/>
                <a:uLnTx/>
                <a:uFillTx/>
                <a:latin typeface="Times New Roman" panose="02020603050405020304" pitchFamily="18" charset="0"/>
                <a:ea typeface="新細明體" panose="02020500000000000000" pitchFamily="18" charset="-120"/>
                <a:cs typeface="Times New Roman" panose="02020603050405020304" pitchFamily="18" charset="0"/>
              </a:rPr>
              <a:t> profile and NO</a:t>
            </a:r>
            <a:r>
              <a:rPr kumimoji="0" lang="en-US" altLang="zh-TW" sz="1800" b="0" i="0" u="none" strike="noStrike" kern="1200" cap="none" spc="0" normalizeH="0" baseline="-25000" noProof="0" dirty="0">
                <a:ln>
                  <a:noFill/>
                </a:ln>
                <a:solidFill>
                  <a:prstClr val="black"/>
                </a:solidFill>
                <a:effectLst/>
                <a:uLnTx/>
                <a:uFillTx/>
                <a:latin typeface="Times New Roman" panose="02020603050405020304" pitchFamily="18" charset="0"/>
                <a:ea typeface="新細明體" panose="02020500000000000000" pitchFamily="18" charset="-120"/>
                <a:cs typeface="Times New Roman" panose="02020603050405020304" pitchFamily="18" charset="0"/>
              </a:rPr>
              <a:t>2</a:t>
            </a:r>
            <a:r>
              <a:rPr kumimoji="0" lang="en-US" altLang="zh-TW" sz="1800" b="0" i="0" u="none" strike="noStrike" kern="1200" cap="none" spc="0" normalizeH="0" baseline="0" noProof="0" dirty="0">
                <a:ln>
                  <a:noFill/>
                </a:ln>
                <a:solidFill>
                  <a:prstClr val="black"/>
                </a:solidFill>
                <a:effectLst/>
                <a:uLnTx/>
                <a:uFillTx/>
                <a:latin typeface="Times New Roman" panose="02020603050405020304" pitchFamily="18" charset="0"/>
                <a:ea typeface="新細明體" panose="02020500000000000000" pitchFamily="18" charset="-120"/>
                <a:cs typeface="Times New Roman" panose="02020603050405020304" pitchFamily="18" charset="0"/>
              </a:rPr>
              <a:t> tropospheric column retrievals. Expected greater difference between </a:t>
            </a:r>
            <a:r>
              <a:rPr kumimoji="0" lang="en-US" altLang="zh-TW" sz="1800" b="1" i="0" u="none" strike="noStrike" kern="1200" cap="none" spc="0" normalizeH="0" baseline="0" noProof="0" dirty="0">
                <a:ln>
                  <a:noFill/>
                </a:ln>
                <a:solidFill>
                  <a:prstClr val="black"/>
                </a:solidFill>
                <a:effectLst/>
                <a:uLnTx/>
                <a:uFillTx/>
                <a:latin typeface="Times New Roman" panose="02020603050405020304" pitchFamily="18" charset="0"/>
                <a:ea typeface="新細明體" panose="02020500000000000000" pitchFamily="18" charset="-120"/>
                <a:cs typeface="Times New Roman" panose="02020603050405020304" pitchFamily="18" charset="0"/>
              </a:rPr>
              <a:t>ALLCHEM EX </a:t>
            </a:r>
            <a:r>
              <a:rPr kumimoji="0" lang="en-US" altLang="zh-TW" sz="1800" b="0" i="0" u="none" strike="noStrike" kern="1200" cap="none" spc="0" normalizeH="0" baseline="0" noProof="0" dirty="0">
                <a:ln>
                  <a:noFill/>
                </a:ln>
                <a:solidFill>
                  <a:prstClr val="black"/>
                </a:solidFill>
                <a:effectLst/>
                <a:uLnTx/>
                <a:uFillTx/>
                <a:latin typeface="Times New Roman" panose="02020603050405020304" pitchFamily="18" charset="0"/>
                <a:ea typeface="新細明體" panose="02020500000000000000" pitchFamily="18" charset="-120"/>
                <a:cs typeface="Times New Roman" panose="02020603050405020304" pitchFamily="18" charset="0"/>
              </a:rPr>
              <a:t>and </a:t>
            </a:r>
            <a:r>
              <a:rPr kumimoji="0" lang="en-US" altLang="zh-TW" sz="1800" b="1" i="0" u="none" strike="noStrike" kern="1200" cap="none" spc="0" normalizeH="0" baseline="0" noProof="0" dirty="0">
                <a:ln>
                  <a:noFill/>
                </a:ln>
                <a:solidFill>
                  <a:prstClr val="black"/>
                </a:solidFill>
                <a:effectLst/>
                <a:uLnTx/>
                <a:uFillTx/>
                <a:latin typeface="Times New Roman" panose="02020603050405020304" pitchFamily="18" charset="0"/>
                <a:ea typeface="新細明體" panose="02020500000000000000" pitchFamily="18" charset="-120"/>
                <a:cs typeface="Times New Roman" panose="02020603050405020304" pitchFamily="18" charset="0"/>
              </a:rPr>
              <a:t>EMISADJ EX</a:t>
            </a:r>
            <a:r>
              <a:rPr kumimoji="0" lang="en-US" altLang="zh-TW" sz="1800" b="0" i="0" u="none" strike="noStrike" kern="1200" cap="none" spc="0" normalizeH="0" baseline="0" noProof="0" dirty="0">
                <a:ln>
                  <a:noFill/>
                </a:ln>
                <a:solidFill>
                  <a:prstClr val="black"/>
                </a:solidFill>
                <a:effectLst/>
                <a:uLnTx/>
                <a:uFillTx/>
                <a:latin typeface="Times New Roman" panose="02020603050405020304" pitchFamily="18" charset="0"/>
                <a:ea typeface="新細明體" panose="02020500000000000000" pitchFamily="18" charset="-120"/>
                <a:cs typeface="Times New Roman" panose="02020603050405020304" pitchFamily="18" charset="0"/>
              </a:rPr>
              <a:t>.</a:t>
            </a:r>
          </a:p>
          <a:p>
            <a:pPr marL="432000" marR="0" lvl="0" indent="-324000" algn="l" defTabSz="914400" rtl="0" eaLnBrk="1" fontAlgn="auto" latinLnBrk="0" hangingPunct="1">
              <a:lnSpc>
                <a:spcPct val="90000"/>
              </a:lnSpc>
              <a:spcBef>
                <a:spcPts val="1417"/>
              </a:spcBef>
              <a:spcAft>
                <a:spcPts val="0"/>
              </a:spcAft>
              <a:buClr>
                <a:srgbClr val="000000"/>
              </a:buClr>
              <a:buSzPct val="45000"/>
              <a:buFont typeface="Wingdings" charset="2"/>
              <a:buChar char=""/>
              <a:tabLst/>
              <a:defRPr/>
            </a:pPr>
            <a:r>
              <a:rPr kumimoji="0" lang="en-US" altLang="zh-TW" sz="1800" b="0" i="0" u="none" strike="noStrike" kern="1200" cap="none" spc="0" normalizeH="0" baseline="0" noProof="0" dirty="0">
                <a:ln>
                  <a:noFill/>
                </a:ln>
                <a:solidFill>
                  <a:prstClr val="black"/>
                </a:solidFill>
                <a:effectLst/>
                <a:uLnTx/>
                <a:uFillTx/>
                <a:latin typeface="Times New Roman" panose="02020603050405020304" pitchFamily="18" charset="0"/>
                <a:ea typeface="新細明體" panose="02020500000000000000" pitchFamily="18" charset="-120"/>
                <a:cs typeface="Times New Roman" panose="02020603050405020304" pitchFamily="18" charset="0"/>
              </a:rPr>
              <a:t>Lower row: NO</a:t>
            </a:r>
            <a:r>
              <a:rPr kumimoji="0" lang="en-US" altLang="zh-TW" sz="1800" b="0" i="0" u="none" strike="noStrike" kern="1200" cap="none" spc="0" normalizeH="0" baseline="-25000" noProof="0" dirty="0">
                <a:ln>
                  <a:noFill/>
                </a:ln>
                <a:solidFill>
                  <a:prstClr val="black"/>
                </a:solidFill>
                <a:effectLst/>
                <a:uLnTx/>
                <a:uFillTx/>
                <a:latin typeface="Times New Roman" panose="02020603050405020304" pitchFamily="18" charset="0"/>
                <a:ea typeface="新細明體" panose="02020500000000000000" pitchFamily="18" charset="-120"/>
                <a:cs typeface="Times New Roman" panose="02020603050405020304" pitchFamily="18" charset="0"/>
              </a:rPr>
              <a:t>2</a:t>
            </a:r>
            <a:r>
              <a:rPr kumimoji="0" lang="en-US" altLang="zh-TW" sz="1800" b="0" i="0" u="none" strike="noStrike" kern="1200" cap="none" spc="0" normalizeH="0" baseline="0" noProof="0" dirty="0">
                <a:ln>
                  <a:noFill/>
                </a:ln>
                <a:solidFill>
                  <a:prstClr val="black"/>
                </a:solidFill>
                <a:effectLst/>
                <a:uLnTx/>
                <a:uFillTx/>
                <a:latin typeface="Times New Roman" panose="02020603050405020304" pitchFamily="18" charset="0"/>
                <a:ea typeface="新細明體" panose="02020500000000000000" pitchFamily="18" charset="-120"/>
                <a:cs typeface="Times New Roman" panose="02020603050405020304" pitchFamily="18" charset="0"/>
              </a:rPr>
              <a:t> Assimilation prior, increment, and difference to </a:t>
            </a:r>
            <a:r>
              <a:rPr kumimoji="0" lang="en-US" altLang="zh-TW" sz="1800" b="1" i="0" u="none" strike="noStrike" kern="1200" cap="none" spc="0" normalizeH="0" baseline="0" noProof="0" dirty="0">
                <a:ln>
                  <a:noFill/>
                </a:ln>
                <a:solidFill>
                  <a:prstClr val="black"/>
                </a:solidFill>
                <a:effectLst/>
                <a:uLnTx/>
                <a:uFillTx/>
                <a:latin typeface="Times New Roman" panose="02020603050405020304" pitchFamily="18" charset="0"/>
                <a:ea typeface="新細明體" panose="02020500000000000000" pitchFamily="18" charset="-120"/>
                <a:cs typeface="Times New Roman" panose="02020603050405020304" pitchFamily="18" charset="0"/>
              </a:rPr>
              <a:t>CONTROL EX</a:t>
            </a:r>
            <a:r>
              <a:rPr kumimoji="0" lang="en-US" altLang="zh-TW" sz="1800" b="0" i="0" u="none" strike="noStrike" kern="1200" cap="none" spc="0" normalizeH="0" baseline="0" noProof="0" dirty="0">
                <a:ln>
                  <a:noFill/>
                </a:ln>
                <a:solidFill>
                  <a:prstClr val="black"/>
                </a:solidFill>
                <a:effectLst/>
                <a:uLnTx/>
                <a:uFillTx/>
                <a:latin typeface="Times New Roman" panose="02020603050405020304" pitchFamily="18" charset="0"/>
                <a:ea typeface="新細明體" panose="02020500000000000000" pitchFamily="18" charset="-120"/>
                <a:cs typeface="Times New Roman" panose="02020603050405020304" pitchFamily="18" charset="0"/>
              </a:rPr>
              <a:t>. Result suggest that there is a general overestimation of NO</a:t>
            </a:r>
            <a:r>
              <a:rPr kumimoji="0" lang="en-US" altLang="zh-TW" sz="1800" b="0" i="0" u="none" strike="noStrike" kern="1200" cap="none" spc="0" normalizeH="0" baseline="-25000" noProof="0" dirty="0">
                <a:ln>
                  <a:noFill/>
                </a:ln>
                <a:solidFill>
                  <a:prstClr val="black"/>
                </a:solidFill>
                <a:effectLst/>
                <a:uLnTx/>
                <a:uFillTx/>
                <a:latin typeface="Times New Roman" panose="02020603050405020304" pitchFamily="18" charset="0"/>
                <a:ea typeface="新細明體" panose="02020500000000000000" pitchFamily="18" charset="-120"/>
                <a:cs typeface="Times New Roman" panose="02020603050405020304" pitchFamily="18" charset="0"/>
              </a:rPr>
              <a:t>2</a:t>
            </a:r>
            <a:r>
              <a:rPr kumimoji="0" lang="en-US" altLang="zh-TW" sz="1800" b="0" i="0" u="none" strike="noStrike" kern="1200" cap="none" spc="0" normalizeH="0" baseline="0" noProof="0" dirty="0">
                <a:ln>
                  <a:noFill/>
                </a:ln>
                <a:solidFill>
                  <a:prstClr val="black"/>
                </a:solidFill>
                <a:effectLst/>
                <a:uLnTx/>
                <a:uFillTx/>
                <a:latin typeface="Times New Roman" panose="02020603050405020304" pitchFamily="18" charset="0"/>
                <a:ea typeface="新細明體" panose="02020500000000000000" pitchFamily="18" charset="-120"/>
                <a:cs typeface="Times New Roman" panose="02020603050405020304" pitchFamily="18" charset="0"/>
              </a:rPr>
              <a:t> emissions (urban and mobile sources).</a:t>
            </a:r>
          </a:p>
        </p:txBody>
      </p:sp>
      <p:pic>
        <p:nvPicPr>
          <p:cNvPr id="18" name="Picture 17" descr="Chart, bar chart&#10;&#10;Description automatically generated">
            <a:extLst>
              <a:ext uri="{FF2B5EF4-FFF2-40B4-BE49-F238E27FC236}">
                <a16:creationId xmlns:a16="http://schemas.microsoft.com/office/drawing/2014/main" id="{BDBFB646-116F-3B7E-73B1-96219A1142C5}"/>
              </a:ext>
            </a:extLst>
          </p:cNvPr>
          <p:cNvPicPr>
            <a:picLocks noChangeAspect="1"/>
          </p:cNvPicPr>
          <p:nvPr/>
        </p:nvPicPr>
        <p:blipFill>
          <a:blip r:embed="rId6"/>
          <a:stretch>
            <a:fillRect/>
          </a:stretch>
        </p:blipFill>
        <p:spPr>
          <a:xfrm>
            <a:off x="143791" y="568365"/>
            <a:ext cx="2911959" cy="2102293"/>
          </a:xfrm>
          <a:prstGeom prst="rect">
            <a:avLst/>
          </a:prstGeom>
        </p:spPr>
      </p:pic>
      <p:pic>
        <p:nvPicPr>
          <p:cNvPr id="25" name="Picture 24" descr="Chart, bar chart&#10;&#10;Description automatically generated">
            <a:extLst>
              <a:ext uri="{FF2B5EF4-FFF2-40B4-BE49-F238E27FC236}">
                <a16:creationId xmlns:a16="http://schemas.microsoft.com/office/drawing/2014/main" id="{B1924D14-CECF-C3B4-15CA-51E2F718D587}"/>
              </a:ext>
            </a:extLst>
          </p:cNvPr>
          <p:cNvPicPr>
            <a:picLocks noChangeAspect="1"/>
          </p:cNvPicPr>
          <p:nvPr/>
        </p:nvPicPr>
        <p:blipFill>
          <a:blip r:embed="rId7"/>
          <a:stretch>
            <a:fillRect/>
          </a:stretch>
        </p:blipFill>
        <p:spPr>
          <a:xfrm>
            <a:off x="3014031" y="568365"/>
            <a:ext cx="2980404" cy="2151706"/>
          </a:xfrm>
          <a:prstGeom prst="rect">
            <a:avLst/>
          </a:prstGeom>
        </p:spPr>
      </p:pic>
      <p:pic>
        <p:nvPicPr>
          <p:cNvPr id="29" name="Picture 28" descr="Chart, bar chart&#10;&#10;Description automatically generated">
            <a:extLst>
              <a:ext uri="{FF2B5EF4-FFF2-40B4-BE49-F238E27FC236}">
                <a16:creationId xmlns:a16="http://schemas.microsoft.com/office/drawing/2014/main" id="{96D32BD3-DF30-29FF-C167-F4ACD062CB99}"/>
              </a:ext>
            </a:extLst>
          </p:cNvPr>
          <p:cNvPicPr>
            <a:picLocks noChangeAspect="1"/>
          </p:cNvPicPr>
          <p:nvPr/>
        </p:nvPicPr>
        <p:blipFill>
          <a:blip r:embed="rId8"/>
          <a:stretch>
            <a:fillRect/>
          </a:stretch>
        </p:blipFill>
        <p:spPr>
          <a:xfrm>
            <a:off x="5952162" y="581906"/>
            <a:ext cx="2942890" cy="2124623"/>
          </a:xfrm>
          <a:prstGeom prst="rect">
            <a:avLst/>
          </a:prstGeom>
        </p:spPr>
      </p:pic>
      <p:pic>
        <p:nvPicPr>
          <p:cNvPr id="31" name="Picture 30" descr="Chart, bar chart&#10;&#10;Description automatically generated">
            <a:extLst>
              <a:ext uri="{FF2B5EF4-FFF2-40B4-BE49-F238E27FC236}">
                <a16:creationId xmlns:a16="http://schemas.microsoft.com/office/drawing/2014/main" id="{CD0EA7CE-CD92-6CFA-9735-3F08FEE30216}"/>
              </a:ext>
            </a:extLst>
          </p:cNvPr>
          <p:cNvPicPr>
            <a:picLocks noChangeAspect="1"/>
          </p:cNvPicPr>
          <p:nvPr/>
        </p:nvPicPr>
        <p:blipFill>
          <a:blip r:embed="rId9"/>
          <a:stretch>
            <a:fillRect/>
          </a:stretch>
        </p:blipFill>
        <p:spPr>
          <a:xfrm>
            <a:off x="8852780" y="578838"/>
            <a:ext cx="2980403" cy="2151706"/>
          </a:xfrm>
          <a:prstGeom prst="rect">
            <a:avLst/>
          </a:prstGeom>
        </p:spPr>
      </p:pic>
    </p:spTree>
    <p:extLst>
      <p:ext uri="{BB962C8B-B14F-4D97-AF65-F5344CB8AC3E}">
        <p14:creationId xmlns:p14="http://schemas.microsoft.com/office/powerpoint/2010/main" val="1485764771"/>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hart, histogram&#10;&#10;Description automatically generated">
            <a:extLst>
              <a:ext uri="{FF2B5EF4-FFF2-40B4-BE49-F238E27FC236}">
                <a16:creationId xmlns:a16="http://schemas.microsoft.com/office/drawing/2014/main" id="{98BB709F-E29A-E528-959A-6C13A5AB76D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9308"/>
          <a:stretch/>
        </p:blipFill>
        <p:spPr>
          <a:xfrm>
            <a:off x="203256" y="961191"/>
            <a:ext cx="5361059" cy="2448001"/>
          </a:xfrm>
          <a:prstGeom prst="rect">
            <a:avLst/>
          </a:prstGeom>
        </p:spPr>
      </p:pic>
      <p:pic>
        <p:nvPicPr>
          <p:cNvPr id="6" name="內容版面配置區 5">
            <a:extLst>
              <a:ext uri="{FF2B5EF4-FFF2-40B4-BE49-F238E27FC236}">
                <a16:creationId xmlns:a16="http://schemas.microsoft.com/office/drawing/2014/main" id="{A1F17059-827F-2320-3153-9F5E0F79404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49304"/>
          <a:stretch/>
        </p:blipFill>
        <p:spPr>
          <a:xfrm>
            <a:off x="203627" y="3358769"/>
            <a:ext cx="5360688" cy="2448000"/>
          </a:xfrm>
          <a:prstGeom prst="rect">
            <a:avLst/>
          </a:prstGeom>
        </p:spPr>
      </p:pic>
      <p:sp>
        <p:nvSpPr>
          <p:cNvPr id="7" name="Title 1">
            <a:extLst>
              <a:ext uri="{FF2B5EF4-FFF2-40B4-BE49-F238E27FC236}">
                <a16:creationId xmlns:a16="http://schemas.microsoft.com/office/drawing/2014/main" id="{7ABA4A57-CD0F-9B1B-FAC2-E90A433C6CA9}"/>
              </a:ext>
            </a:extLst>
          </p:cNvPr>
          <p:cNvSpPr txBox="1">
            <a:spLocks/>
          </p:cNvSpPr>
          <p:nvPr/>
        </p:nvSpPr>
        <p:spPr>
          <a:xfrm>
            <a:off x="0" y="-41944"/>
            <a:ext cx="12192000" cy="694432"/>
          </a:xfrm>
          <a:prstGeom prst="rect">
            <a:avLst/>
          </a:prstGeom>
        </p:spPr>
        <p:txBody>
          <a:bodyPr lIns="0" tIns="0" rIns="0" bIns="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1" i="0" u="sng"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TEMPO/TROPOMI NO</a:t>
            </a:r>
            <a:r>
              <a:rPr kumimoji="0" lang="en-US" sz="2800" b="1" i="0" u="sng" strike="noStrike" kern="1200" cap="none" spc="0" normalizeH="0" baseline="-2500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2</a:t>
            </a:r>
            <a:r>
              <a:rPr kumimoji="0" lang="en-US" sz="2800" b="1" i="0" u="sng"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OSSE for NOAA </a:t>
            </a:r>
            <a:r>
              <a:rPr kumimoji="0" lang="en-US" sz="2800" b="1" i="0" u="sng"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GeoXO</a:t>
            </a:r>
            <a:r>
              <a:rPr kumimoji="0" lang="en-US" sz="2800" b="1" i="0" u="sng"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ACX (Hsu et. al., 2023)</a:t>
            </a:r>
          </a:p>
        </p:txBody>
      </p:sp>
      <p:sp>
        <p:nvSpPr>
          <p:cNvPr id="8" name="文字方塊 8">
            <a:extLst>
              <a:ext uri="{FF2B5EF4-FFF2-40B4-BE49-F238E27FC236}">
                <a16:creationId xmlns:a16="http://schemas.microsoft.com/office/drawing/2014/main" id="{A21CFF68-D048-D387-308E-DB891F69FA0D}"/>
              </a:ext>
            </a:extLst>
          </p:cNvPr>
          <p:cNvSpPr txBox="1"/>
          <p:nvPr/>
        </p:nvSpPr>
        <p:spPr>
          <a:xfrm>
            <a:off x="759116" y="1012675"/>
            <a:ext cx="1035914" cy="369332"/>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800" b="1" i="0" u="none" strike="noStrike" kern="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Case 1</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9" name="文字方塊 10">
            <a:extLst>
              <a:ext uri="{FF2B5EF4-FFF2-40B4-BE49-F238E27FC236}">
                <a16:creationId xmlns:a16="http://schemas.microsoft.com/office/drawing/2014/main" id="{181A4229-0098-6308-8728-57A1BDCD7861}"/>
              </a:ext>
            </a:extLst>
          </p:cNvPr>
          <p:cNvSpPr txBox="1"/>
          <p:nvPr/>
        </p:nvSpPr>
        <p:spPr>
          <a:xfrm>
            <a:off x="759291" y="3410139"/>
            <a:ext cx="1035034" cy="369332"/>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800" b="1" i="0" u="none" strike="noStrike" kern="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Case 2</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10" name="Content Placeholder 2">
            <a:extLst>
              <a:ext uri="{FF2B5EF4-FFF2-40B4-BE49-F238E27FC236}">
                <a16:creationId xmlns:a16="http://schemas.microsoft.com/office/drawing/2014/main" id="{1CAD68A9-5676-491F-6F4D-5725AB4A791B}"/>
              </a:ext>
            </a:extLst>
          </p:cNvPr>
          <p:cNvSpPr txBox="1">
            <a:spLocks/>
          </p:cNvSpPr>
          <p:nvPr/>
        </p:nvSpPr>
        <p:spPr>
          <a:xfrm>
            <a:off x="211240" y="5757294"/>
            <a:ext cx="11172526" cy="1208585"/>
          </a:xfrm>
          <a:prstGeom prst="rect">
            <a:avLst/>
          </a:prstGeom>
        </p:spPr>
        <p:txBody>
          <a:bodyPr>
            <a:normAutofit/>
          </a:bodyPr>
          <a:lstStyle>
            <a:lvl1pPr marL="432000" indent="-324000" algn="l" defTabSz="914400" rtl="0" eaLnBrk="1" latinLnBrk="0" hangingPunct="1">
              <a:lnSpc>
                <a:spcPct val="90000"/>
              </a:lnSpc>
              <a:spcBef>
                <a:spcPts val="1417"/>
              </a:spcBef>
              <a:buClr>
                <a:srgbClr val="000000"/>
              </a:buClr>
              <a:buSzPct val="45000"/>
              <a:buFont typeface="Wingdings"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32000" marR="0" lvl="0" indent="-324000" algn="just" defTabSz="914400" rtl="0" eaLnBrk="1" fontAlgn="auto" latinLnBrk="0" hangingPunct="1">
              <a:lnSpc>
                <a:spcPct val="90000"/>
              </a:lnSpc>
              <a:spcBef>
                <a:spcPts val="1417"/>
              </a:spcBef>
              <a:spcAft>
                <a:spcPts val="0"/>
              </a:spcAft>
              <a:buClr>
                <a:srgbClr val="000000"/>
              </a:buClr>
              <a:buSzPct val="45000"/>
              <a:buFont typeface="Wingdings" charset="2"/>
              <a:buChar char=""/>
              <a:tabLst/>
              <a:defRPr/>
            </a:pPr>
            <a:r>
              <a:rPr kumimoji="0" lang="en-US" altLang="zh-TW" sz="1800" b="0" i="0" u="none" strike="noStrike" kern="1200" cap="none" spc="0" normalizeH="0" baseline="0" noProof="0" dirty="0">
                <a:ln>
                  <a:noFill/>
                </a:ln>
                <a:solidFill>
                  <a:prstClr val="black"/>
                </a:solidFill>
                <a:effectLst/>
                <a:uLnTx/>
                <a:uFillTx/>
                <a:latin typeface="Times New Roman" panose="02020603050405020304" pitchFamily="18" charset="0"/>
                <a:ea typeface="新細明體" panose="02020500000000000000" pitchFamily="18" charset="-120"/>
                <a:cs typeface="Times New Roman" panose="02020603050405020304" pitchFamily="18" charset="0"/>
              </a:rPr>
              <a:t>Left panels: Results show that: (</a:t>
            </a:r>
            <a:r>
              <a:rPr kumimoji="0" lang="en-US" altLang="zh-TW" sz="1800" b="0" i="0" u="none" strike="noStrike" kern="1200" cap="none" spc="0" normalizeH="0" baseline="0" noProof="0" dirty="0" err="1">
                <a:ln>
                  <a:noFill/>
                </a:ln>
                <a:solidFill>
                  <a:prstClr val="black"/>
                </a:solidFill>
                <a:effectLst/>
                <a:uLnTx/>
                <a:uFillTx/>
                <a:latin typeface="Times New Roman" panose="02020603050405020304" pitchFamily="18" charset="0"/>
                <a:ea typeface="新細明體" panose="02020500000000000000" pitchFamily="18" charset="-120"/>
                <a:cs typeface="Times New Roman" panose="02020603050405020304" pitchFamily="18" charset="0"/>
              </a:rPr>
              <a:t>i</a:t>
            </a:r>
            <a:r>
              <a:rPr kumimoji="0" lang="en-US" altLang="zh-TW" sz="1800" b="0" i="0" u="none" strike="noStrike" kern="1200" cap="none" spc="0" normalizeH="0" baseline="0" noProof="0" dirty="0">
                <a:ln>
                  <a:noFill/>
                </a:ln>
                <a:solidFill>
                  <a:prstClr val="black"/>
                </a:solidFill>
                <a:effectLst/>
                <a:uLnTx/>
                <a:uFillTx/>
                <a:latin typeface="Times New Roman" panose="02020603050405020304" pitchFamily="18" charset="0"/>
                <a:ea typeface="新細明體" panose="02020500000000000000" pitchFamily="18" charset="-120"/>
                <a:cs typeface="Times New Roman" panose="02020603050405020304" pitchFamily="18" charset="0"/>
              </a:rPr>
              <a:t>) </a:t>
            </a:r>
            <a:r>
              <a:rPr kumimoji="0" lang="en-US" altLang="zh-TW" sz="1800" b="1" i="0" u="none" strike="noStrike" kern="1200" cap="none" spc="0" normalizeH="0" baseline="0" noProof="0" dirty="0">
                <a:ln>
                  <a:noFill/>
                </a:ln>
                <a:solidFill>
                  <a:prstClr val="black"/>
                </a:solidFill>
                <a:effectLst/>
                <a:uLnTx/>
                <a:uFillTx/>
                <a:latin typeface="Times New Roman" panose="02020603050405020304" pitchFamily="18" charset="0"/>
                <a:ea typeface="新細明體" panose="02020500000000000000" pitchFamily="18" charset="-120"/>
                <a:cs typeface="Times New Roman" panose="02020603050405020304" pitchFamily="18" charset="0"/>
              </a:rPr>
              <a:t>TEMPO EX </a:t>
            </a:r>
            <a:r>
              <a:rPr kumimoji="0" lang="en-US" altLang="zh-TW" sz="1800" b="0" i="0" u="none" strike="noStrike" kern="1200" cap="none" spc="0" normalizeH="0" baseline="0" noProof="0" dirty="0">
                <a:ln>
                  <a:noFill/>
                </a:ln>
                <a:solidFill>
                  <a:prstClr val="black"/>
                </a:solidFill>
                <a:effectLst/>
                <a:uLnTx/>
                <a:uFillTx/>
                <a:latin typeface="Times New Roman" panose="02020603050405020304" pitchFamily="18" charset="0"/>
                <a:ea typeface="新細明體" panose="02020500000000000000" pitchFamily="18" charset="-120"/>
                <a:cs typeface="Times New Roman" panose="02020603050405020304" pitchFamily="18" charset="0"/>
              </a:rPr>
              <a:t>recovers COVID emissions twice as fast as </a:t>
            </a:r>
            <a:r>
              <a:rPr kumimoji="0" lang="en-US" altLang="zh-TW" sz="1800" b="1" i="0" u="none" strike="noStrike" kern="1200" cap="none" spc="0" normalizeH="0" baseline="0" noProof="0" dirty="0">
                <a:ln>
                  <a:noFill/>
                </a:ln>
                <a:solidFill>
                  <a:prstClr val="black"/>
                </a:solidFill>
                <a:effectLst/>
                <a:uLnTx/>
                <a:uFillTx/>
                <a:latin typeface="Times New Roman" panose="02020603050405020304" pitchFamily="18" charset="0"/>
                <a:ea typeface="新細明體" panose="02020500000000000000" pitchFamily="18" charset="-120"/>
                <a:cs typeface="Times New Roman" panose="02020603050405020304" pitchFamily="18" charset="0"/>
              </a:rPr>
              <a:t>TROPOMI EX</a:t>
            </a:r>
            <a:r>
              <a:rPr kumimoji="0" lang="en-US" altLang="zh-TW" sz="1800" b="0" i="0" u="none" strike="noStrike" kern="1200" cap="none" spc="0" normalizeH="0" baseline="0" noProof="0" dirty="0">
                <a:ln>
                  <a:noFill/>
                </a:ln>
                <a:solidFill>
                  <a:prstClr val="black"/>
                </a:solidFill>
                <a:effectLst/>
                <a:uLnTx/>
                <a:uFillTx/>
                <a:latin typeface="Times New Roman" panose="02020603050405020304" pitchFamily="18" charset="0"/>
                <a:ea typeface="新細明體" panose="02020500000000000000" pitchFamily="18" charset="-120"/>
                <a:cs typeface="Times New Roman" panose="02020603050405020304" pitchFamily="18" charset="0"/>
              </a:rPr>
              <a:t>; and</a:t>
            </a:r>
            <a:r>
              <a:rPr kumimoji="0" lang="en-US" altLang="zh-TW" sz="1800" b="1" i="0" u="none" strike="noStrike" kern="1200" cap="none" spc="0" normalizeH="0" baseline="0" noProof="0" dirty="0">
                <a:ln>
                  <a:noFill/>
                </a:ln>
                <a:solidFill>
                  <a:prstClr val="black"/>
                </a:solidFill>
                <a:effectLst/>
                <a:uLnTx/>
                <a:uFillTx/>
                <a:latin typeface="Times New Roman" panose="02020603050405020304" pitchFamily="18" charset="0"/>
                <a:ea typeface="新細明體" panose="02020500000000000000" pitchFamily="18" charset="-120"/>
                <a:cs typeface="Times New Roman" panose="02020603050405020304" pitchFamily="18" charset="0"/>
              </a:rPr>
              <a:t> </a:t>
            </a:r>
            <a:r>
              <a:rPr kumimoji="0" lang="en-US" altLang="zh-TW" sz="1800" b="0" i="0" u="none" strike="noStrike" kern="1200" cap="none" spc="0" normalizeH="0" baseline="0" noProof="0" dirty="0">
                <a:ln>
                  <a:noFill/>
                </a:ln>
                <a:solidFill>
                  <a:prstClr val="black"/>
                </a:solidFill>
                <a:effectLst/>
                <a:uLnTx/>
                <a:uFillTx/>
                <a:latin typeface="Times New Roman" panose="02020603050405020304" pitchFamily="18" charset="0"/>
                <a:ea typeface="新細明體" panose="02020500000000000000" pitchFamily="18" charset="-120"/>
                <a:cs typeface="Times New Roman" panose="02020603050405020304" pitchFamily="18" charset="0"/>
              </a:rPr>
              <a:t>(ii) </a:t>
            </a:r>
            <a:r>
              <a:rPr kumimoji="0" lang="en-US" altLang="zh-TW" sz="1800" b="1" i="0" u="none" strike="noStrike" kern="1200" cap="none" spc="0" normalizeH="0" baseline="0" noProof="0" dirty="0">
                <a:ln>
                  <a:noFill/>
                </a:ln>
                <a:solidFill>
                  <a:prstClr val="black"/>
                </a:solidFill>
                <a:effectLst/>
                <a:uLnTx/>
                <a:uFillTx/>
                <a:latin typeface="Times New Roman" panose="02020603050405020304" pitchFamily="18" charset="0"/>
                <a:ea typeface="新細明體" panose="02020500000000000000" pitchFamily="18" charset="-120"/>
                <a:cs typeface="Times New Roman" panose="02020603050405020304" pitchFamily="18" charset="0"/>
              </a:rPr>
              <a:t>TEMPO EX </a:t>
            </a:r>
            <a:r>
              <a:rPr kumimoji="0" lang="en-US" altLang="zh-TW" sz="1800" b="0" i="0" u="none" strike="noStrike" kern="1200" cap="none" spc="0" normalizeH="0" baseline="0" noProof="0" dirty="0">
                <a:ln>
                  <a:noFill/>
                </a:ln>
                <a:solidFill>
                  <a:prstClr val="black"/>
                </a:solidFill>
                <a:effectLst/>
                <a:uLnTx/>
                <a:uFillTx/>
                <a:latin typeface="Times New Roman" panose="02020603050405020304" pitchFamily="18" charset="0"/>
                <a:ea typeface="新細明體" panose="02020500000000000000" pitchFamily="18" charset="-120"/>
                <a:cs typeface="Times New Roman" panose="02020603050405020304" pitchFamily="18" charset="0"/>
              </a:rPr>
              <a:t>also performs better with temporal variations in the diurnal pattern. </a:t>
            </a:r>
          </a:p>
          <a:p>
            <a:pPr marL="432000" marR="0" lvl="0" indent="-324000" algn="l" defTabSz="914400" rtl="0" eaLnBrk="1" fontAlgn="auto" latinLnBrk="0" hangingPunct="1">
              <a:lnSpc>
                <a:spcPct val="90000"/>
              </a:lnSpc>
              <a:spcBef>
                <a:spcPts val="1417"/>
              </a:spcBef>
              <a:spcAft>
                <a:spcPts val="0"/>
              </a:spcAft>
              <a:buClr>
                <a:srgbClr val="000000"/>
              </a:buClr>
              <a:buSzPct val="45000"/>
              <a:buFont typeface="Wingdings" charset="2"/>
              <a:buChar char=""/>
              <a:tabLst/>
              <a:defRPr/>
            </a:pPr>
            <a:r>
              <a:rPr kumimoji="0" lang="en-US" altLang="zh-TW" sz="1800" b="0" i="0" u="none" strike="noStrike" kern="1200" cap="none" spc="0" normalizeH="0" baseline="0" noProof="0" dirty="0">
                <a:ln>
                  <a:noFill/>
                </a:ln>
                <a:solidFill>
                  <a:prstClr val="black"/>
                </a:solidFill>
                <a:effectLst/>
                <a:uLnTx/>
                <a:uFillTx/>
                <a:latin typeface="Times New Roman" panose="02020603050405020304" pitchFamily="18" charset="0"/>
                <a:ea typeface="新細明體" panose="02020500000000000000" pitchFamily="18" charset="-120"/>
                <a:cs typeface="Times New Roman" panose="02020603050405020304" pitchFamily="18" charset="0"/>
              </a:rPr>
              <a:t>Right panel: Results show that TEMPO EX has greater emissions recovery skill in most urban areas. </a:t>
            </a:r>
          </a:p>
        </p:txBody>
      </p:sp>
      <p:pic>
        <p:nvPicPr>
          <p:cNvPr id="3" name="Picture 2" descr="Chart, radar chart&#10;&#10;Description automatically generated">
            <a:extLst>
              <a:ext uri="{FF2B5EF4-FFF2-40B4-BE49-F238E27FC236}">
                <a16:creationId xmlns:a16="http://schemas.microsoft.com/office/drawing/2014/main" id="{7DB7F59B-5AC1-3C60-CF92-0E50E33E0752}"/>
              </a:ext>
            </a:extLst>
          </p:cNvPr>
          <p:cNvPicPr>
            <a:picLocks noChangeAspect="1"/>
          </p:cNvPicPr>
          <p:nvPr/>
        </p:nvPicPr>
        <p:blipFill>
          <a:blip r:embed="rId5"/>
          <a:stretch>
            <a:fillRect/>
          </a:stretch>
        </p:blipFill>
        <p:spPr>
          <a:xfrm>
            <a:off x="5661158" y="1232476"/>
            <a:ext cx="4377913" cy="4232629"/>
          </a:xfrm>
          <a:prstGeom prst="rect">
            <a:avLst/>
          </a:prstGeom>
        </p:spPr>
      </p:pic>
      <p:pic>
        <p:nvPicPr>
          <p:cNvPr id="13" name="Picture 12" descr="Text&#10;&#10;Description automatically generated">
            <a:extLst>
              <a:ext uri="{FF2B5EF4-FFF2-40B4-BE49-F238E27FC236}">
                <a16:creationId xmlns:a16="http://schemas.microsoft.com/office/drawing/2014/main" id="{5479F754-C1CE-ED12-335D-43FD3BFD1691}"/>
              </a:ext>
            </a:extLst>
          </p:cNvPr>
          <p:cNvPicPr>
            <a:picLocks noChangeAspect="1"/>
          </p:cNvPicPr>
          <p:nvPr/>
        </p:nvPicPr>
        <p:blipFill>
          <a:blip r:embed="rId6"/>
          <a:stretch>
            <a:fillRect/>
          </a:stretch>
        </p:blipFill>
        <p:spPr>
          <a:xfrm>
            <a:off x="9928202" y="1731497"/>
            <a:ext cx="1373394" cy="3204585"/>
          </a:xfrm>
          <a:prstGeom prst="rect">
            <a:avLst/>
          </a:prstGeom>
        </p:spPr>
      </p:pic>
      <p:sp>
        <p:nvSpPr>
          <p:cNvPr id="14" name="Title 1">
            <a:extLst>
              <a:ext uri="{FF2B5EF4-FFF2-40B4-BE49-F238E27FC236}">
                <a16:creationId xmlns:a16="http://schemas.microsoft.com/office/drawing/2014/main" id="{D96DD113-53DC-90E6-F8A8-2DD8DEE4B441}"/>
              </a:ext>
            </a:extLst>
          </p:cNvPr>
          <p:cNvSpPr txBox="1">
            <a:spLocks/>
          </p:cNvSpPr>
          <p:nvPr/>
        </p:nvSpPr>
        <p:spPr>
          <a:xfrm>
            <a:off x="924383" y="482771"/>
            <a:ext cx="3918803" cy="694432"/>
          </a:xfrm>
          <a:prstGeom prst="rect">
            <a:avLst/>
          </a:prstGeom>
        </p:spPr>
        <p:txBody>
          <a:bodyPr lIns="0" tIns="0" rIns="0" bIns="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NO</a:t>
            </a:r>
            <a:r>
              <a:rPr kumimoji="0" lang="en-US" sz="2400" b="1" i="0" u="none" strike="noStrike" kern="1200" cap="none" spc="0" normalizeH="0" baseline="-2500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2</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Emissions Timeseries</a:t>
            </a:r>
          </a:p>
        </p:txBody>
      </p:sp>
      <p:sp>
        <p:nvSpPr>
          <p:cNvPr id="15" name="Title 1">
            <a:extLst>
              <a:ext uri="{FF2B5EF4-FFF2-40B4-BE49-F238E27FC236}">
                <a16:creationId xmlns:a16="http://schemas.microsoft.com/office/drawing/2014/main" id="{0C20EB3B-B84D-1A65-1A5A-8A466ADBD756}"/>
              </a:ext>
            </a:extLst>
          </p:cNvPr>
          <p:cNvSpPr txBox="1">
            <a:spLocks/>
          </p:cNvSpPr>
          <p:nvPr/>
        </p:nvSpPr>
        <p:spPr>
          <a:xfrm>
            <a:off x="6576317" y="554279"/>
            <a:ext cx="3918803" cy="694432"/>
          </a:xfrm>
          <a:prstGeom prst="rect">
            <a:avLst/>
          </a:prstGeom>
        </p:spPr>
        <p:txBody>
          <a:bodyPr lIns="0" tIns="0" rIns="0" bIns="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Taylor Diagram </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(selected urban areas)</a:t>
            </a:r>
          </a:p>
        </p:txBody>
      </p:sp>
    </p:spTree>
    <p:extLst>
      <p:ext uri="{BB962C8B-B14F-4D97-AF65-F5344CB8AC3E}">
        <p14:creationId xmlns:p14="http://schemas.microsoft.com/office/powerpoint/2010/main" val="946685132"/>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2">
            <a:extLst>
              <a:ext uri="{FF2B5EF4-FFF2-40B4-BE49-F238E27FC236}">
                <a16:creationId xmlns:a16="http://schemas.microsoft.com/office/drawing/2014/main" id="{661DD896-324E-4181-B8B0-6EC2716C9C41}"/>
              </a:ext>
            </a:extLst>
          </p:cNvPr>
          <p:cNvSpPr txBox="1">
            <a:spLocks noChangeArrowheads="1"/>
          </p:cNvSpPr>
          <p:nvPr/>
        </p:nvSpPr>
        <p:spPr bwMode="auto">
          <a:xfrm>
            <a:off x="-44068" y="89485"/>
            <a:ext cx="1219200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kumimoji="1" sz="1400" b="1">
                <a:solidFill>
                  <a:schemeClr val="tx1"/>
                </a:solidFill>
                <a:latin typeface="Times" charset="0"/>
                <a:ea typeface="굴림" charset="0"/>
                <a:cs typeface="굴림" charset="0"/>
              </a:defRPr>
            </a:lvl1pPr>
            <a:lvl2pPr marL="742950" indent="-285750" eaLnBrk="0" hangingPunct="0">
              <a:defRPr kumimoji="1" sz="1400" b="1">
                <a:solidFill>
                  <a:schemeClr val="tx1"/>
                </a:solidFill>
                <a:latin typeface="Times" charset="0"/>
                <a:ea typeface="굴림" charset="0"/>
                <a:cs typeface="굴림" charset="0"/>
              </a:defRPr>
            </a:lvl2pPr>
            <a:lvl3pPr marL="1143000" indent="-228600" eaLnBrk="0" hangingPunct="0">
              <a:defRPr kumimoji="1" sz="1400" b="1">
                <a:solidFill>
                  <a:schemeClr val="tx1"/>
                </a:solidFill>
                <a:latin typeface="Times" charset="0"/>
                <a:ea typeface="굴림" charset="0"/>
                <a:cs typeface="굴림" charset="0"/>
              </a:defRPr>
            </a:lvl3pPr>
            <a:lvl4pPr marL="1600200" indent="-228600" eaLnBrk="0" hangingPunct="0">
              <a:defRPr kumimoji="1" sz="1400" b="1">
                <a:solidFill>
                  <a:schemeClr val="tx1"/>
                </a:solidFill>
                <a:latin typeface="Times" charset="0"/>
                <a:ea typeface="굴림" charset="0"/>
                <a:cs typeface="굴림" charset="0"/>
              </a:defRPr>
            </a:lvl4pPr>
            <a:lvl5pPr marL="2057400" indent="-228600" eaLnBrk="0" hangingPunct="0">
              <a:defRPr kumimoji="1" sz="1400" b="1">
                <a:solidFill>
                  <a:schemeClr val="tx1"/>
                </a:solidFill>
                <a:latin typeface="Times" charset="0"/>
                <a:ea typeface="굴림" charset="0"/>
                <a:cs typeface="굴림" charset="0"/>
              </a:defRPr>
            </a:lvl5pPr>
            <a:lvl6pPr marL="2514600" indent="-228600" eaLnBrk="0" fontAlgn="base" hangingPunct="0">
              <a:spcBef>
                <a:spcPct val="0"/>
              </a:spcBef>
              <a:spcAft>
                <a:spcPct val="0"/>
              </a:spcAft>
              <a:defRPr kumimoji="1" sz="1400" b="1">
                <a:solidFill>
                  <a:schemeClr val="tx1"/>
                </a:solidFill>
                <a:latin typeface="Times" charset="0"/>
                <a:ea typeface="굴림" charset="0"/>
                <a:cs typeface="굴림" charset="0"/>
              </a:defRPr>
            </a:lvl6pPr>
            <a:lvl7pPr marL="2971800" indent="-228600" eaLnBrk="0" fontAlgn="base" hangingPunct="0">
              <a:spcBef>
                <a:spcPct val="0"/>
              </a:spcBef>
              <a:spcAft>
                <a:spcPct val="0"/>
              </a:spcAft>
              <a:defRPr kumimoji="1" sz="1400" b="1">
                <a:solidFill>
                  <a:schemeClr val="tx1"/>
                </a:solidFill>
                <a:latin typeface="Times" charset="0"/>
                <a:ea typeface="굴림" charset="0"/>
                <a:cs typeface="굴림" charset="0"/>
              </a:defRPr>
            </a:lvl7pPr>
            <a:lvl8pPr marL="3429000" indent="-228600" eaLnBrk="0" fontAlgn="base" hangingPunct="0">
              <a:spcBef>
                <a:spcPct val="0"/>
              </a:spcBef>
              <a:spcAft>
                <a:spcPct val="0"/>
              </a:spcAft>
              <a:defRPr kumimoji="1" sz="1400" b="1">
                <a:solidFill>
                  <a:schemeClr val="tx1"/>
                </a:solidFill>
                <a:latin typeface="Times" charset="0"/>
                <a:ea typeface="굴림" charset="0"/>
                <a:cs typeface="굴림" charset="0"/>
              </a:defRPr>
            </a:lvl8pPr>
            <a:lvl9pPr marL="3886200" indent="-228600" eaLnBrk="0" fontAlgn="base" hangingPunct="0">
              <a:spcBef>
                <a:spcPct val="0"/>
              </a:spcBef>
              <a:spcAft>
                <a:spcPct val="0"/>
              </a:spcAft>
              <a:defRPr kumimoji="1" sz="1400" b="1">
                <a:solidFill>
                  <a:schemeClr val="tx1"/>
                </a:solidFill>
                <a:latin typeface="Times" charset="0"/>
                <a:ea typeface="굴림" charset="0"/>
                <a:cs typeface="굴림"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sz="2800" b="1" i="0" u="sng" strike="noStrike" kern="1200" cap="none" spc="0" normalizeH="0" baseline="0" noProof="0" dirty="0">
                <a:ln>
                  <a:noFill/>
                </a:ln>
                <a:solidFill>
                  <a:prstClr val="black"/>
                </a:solidFill>
                <a:effectLst/>
                <a:uLnTx/>
                <a:uFillTx/>
                <a:latin typeface="Times" charset="0"/>
                <a:ea typeface="굴림" charset="0"/>
              </a:rPr>
              <a:t>Discussion Points: Preparing AQ Modeling Systems for TEMPO Data</a:t>
            </a:r>
            <a:endParaRPr kumimoji="1" lang="en-US" sz="2800" b="1" i="0" u="sng" strike="noStrike" kern="1200" cap="none" spc="0" normalizeH="0" baseline="-25000" noProof="0" dirty="0">
              <a:ln>
                <a:noFill/>
              </a:ln>
              <a:solidFill>
                <a:prstClr val="black"/>
              </a:solidFill>
              <a:effectLst/>
              <a:uLnTx/>
              <a:uFillTx/>
              <a:latin typeface="Times" charset="0"/>
              <a:ea typeface="굴림" charset="0"/>
            </a:endParaRPr>
          </a:p>
        </p:txBody>
      </p:sp>
      <p:sp>
        <p:nvSpPr>
          <p:cNvPr id="5" name="Content Placeholder 2">
            <a:extLst>
              <a:ext uri="{FF2B5EF4-FFF2-40B4-BE49-F238E27FC236}">
                <a16:creationId xmlns:a16="http://schemas.microsoft.com/office/drawing/2014/main" id="{40565F38-EEB2-A41B-6ED1-DE21F684BC62}"/>
              </a:ext>
            </a:extLst>
          </p:cNvPr>
          <p:cNvSpPr txBox="1">
            <a:spLocks/>
          </p:cNvSpPr>
          <p:nvPr/>
        </p:nvSpPr>
        <p:spPr>
          <a:xfrm>
            <a:off x="-45156" y="706373"/>
            <a:ext cx="12147932" cy="6062141"/>
          </a:xfrm>
          <a:prstGeom prst="rect">
            <a:avLst/>
          </a:prstGeom>
        </p:spPr>
        <p:txBody>
          <a:bodyPr>
            <a:normAutofit/>
          </a:bodyPr>
          <a:lstStyle>
            <a:lvl1pPr marL="432000" indent="-324000" algn="l" defTabSz="914400" rtl="0" eaLnBrk="1" latinLnBrk="0" hangingPunct="1">
              <a:lnSpc>
                <a:spcPct val="90000"/>
              </a:lnSpc>
              <a:spcBef>
                <a:spcPts val="1417"/>
              </a:spcBef>
              <a:buClr>
                <a:srgbClr val="000000"/>
              </a:buClr>
              <a:buSzPct val="45000"/>
              <a:buFont typeface="Wingdings"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08000" marR="0" lvl="0" indent="0" algn="l" defTabSz="914400" rtl="0" eaLnBrk="1" fontAlgn="auto" latinLnBrk="0" hangingPunct="1">
              <a:lnSpc>
                <a:spcPct val="90000"/>
              </a:lnSpc>
              <a:spcBef>
                <a:spcPts val="1417"/>
              </a:spcBef>
              <a:spcAft>
                <a:spcPts val="0"/>
              </a:spcAft>
              <a:buClr>
                <a:srgbClr val="000000"/>
              </a:buClr>
              <a:buSzPct val="45000"/>
              <a:buFont typeface="Wingdings" charset="2"/>
              <a:buNone/>
              <a:tabLst/>
              <a:defRPr/>
            </a:pPr>
            <a:r>
              <a:rPr kumimoji="0" lang="en-US" altLang="zh-TW" sz="2000" b="1" i="0" u="none" strike="noStrike" kern="1200" cap="none" spc="0" normalizeH="0" baseline="0" noProof="0" dirty="0">
                <a:ln>
                  <a:noFill/>
                </a:ln>
                <a:solidFill>
                  <a:prstClr val="black"/>
                </a:solidFill>
                <a:effectLst/>
                <a:uLnTx/>
                <a:uFillTx/>
                <a:latin typeface="Times New Roman" panose="02020603050405020304" pitchFamily="18" charset="0"/>
                <a:ea typeface="新細明體" panose="02020500000000000000" pitchFamily="18" charset="-120"/>
                <a:cs typeface="Times New Roman" panose="02020603050405020304" pitchFamily="18" charset="0"/>
              </a:rPr>
              <a:t>DISCUSSION POINTS:</a:t>
            </a:r>
          </a:p>
          <a:p>
            <a:pPr marL="432000" marR="0" lvl="0" indent="-324000" algn="l" defTabSz="914400" rtl="0" eaLnBrk="1" fontAlgn="auto" latinLnBrk="0" hangingPunct="1">
              <a:lnSpc>
                <a:spcPct val="90000"/>
              </a:lnSpc>
              <a:spcBef>
                <a:spcPts val="1417"/>
              </a:spcBef>
              <a:spcAft>
                <a:spcPts val="0"/>
              </a:spcAft>
              <a:buClr>
                <a:srgbClr val="000000"/>
              </a:buClr>
              <a:buSzPct val="45000"/>
              <a:buFont typeface="Wingdings" charset="2"/>
              <a:buChar char=""/>
              <a:tabLst/>
              <a:defRPr/>
            </a:pPr>
            <a:r>
              <a:rPr kumimoji="0" lang="en-US" altLang="zh-TW" sz="2000" b="1" i="0" u="none" strike="noStrike" kern="1200" cap="none" spc="0" normalizeH="0" baseline="0" noProof="0" dirty="0">
                <a:ln>
                  <a:noFill/>
                </a:ln>
                <a:solidFill>
                  <a:prstClr val="black"/>
                </a:solidFill>
                <a:effectLst/>
                <a:uLnTx/>
                <a:uFillTx/>
                <a:latin typeface="Times New Roman" panose="02020603050405020304" pitchFamily="18" charset="0"/>
                <a:ea typeface="新細明體" panose="02020500000000000000" pitchFamily="18" charset="-120"/>
                <a:cs typeface="Times New Roman" panose="02020603050405020304" pitchFamily="18" charset="0"/>
              </a:rPr>
              <a:t>How to account for the ‘retrieval priors’ and ‘air mass factors’ (AMF)? </a:t>
            </a:r>
            <a:r>
              <a:rPr kumimoji="0" lang="en-US" altLang="zh-TW" sz="2000" b="0" i="0" u="none" strike="noStrike" kern="1200" cap="none" spc="0" normalizeH="0" baseline="0" noProof="0" dirty="0">
                <a:ln>
                  <a:noFill/>
                </a:ln>
                <a:solidFill>
                  <a:prstClr val="black"/>
                </a:solidFill>
                <a:effectLst/>
                <a:uLnTx/>
                <a:uFillTx/>
                <a:latin typeface="Times New Roman" panose="02020603050405020304" pitchFamily="18" charset="0"/>
                <a:ea typeface="新細明體" panose="02020500000000000000" pitchFamily="18" charset="-120"/>
                <a:cs typeface="Times New Roman" panose="02020603050405020304" pitchFamily="18" charset="0"/>
              </a:rPr>
              <a:t>Use ‘quasi-optimal retrievals’ – subtract the prior term and use ‘slant column retrievals’ – do not need the AMFs.</a:t>
            </a:r>
          </a:p>
          <a:p>
            <a:pPr marL="432000" marR="0" lvl="0" indent="-324000" algn="l" defTabSz="914400" rtl="0" eaLnBrk="1" fontAlgn="auto" latinLnBrk="0" hangingPunct="1">
              <a:lnSpc>
                <a:spcPct val="90000"/>
              </a:lnSpc>
              <a:spcBef>
                <a:spcPts val="1417"/>
              </a:spcBef>
              <a:spcAft>
                <a:spcPts val="0"/>
              </a:spcAft>
              <a:buClr>
                <a:srgbClr val="000000"/>
              </a:buClr>
              <a:buSzPct val="45000"/>
              <a:buFont typeface="Wingdings" charset="2"/>
              <a:buChar char=""/>
              <a:tabLst/>
              <a:defRPr/>
            </a:pPr>
            <a:r>
              <a:rPr kumimoji="0" lang="en-US" altLang="zh-TW" sz="2000" b="1" i="0" u="none" strike="noStrike" kern="1200" cap="none" spc="0" normalizeH="0" baseline="0" noProof="0" dirty="0">
                <a:ln>
                  <a:noFill/>
                </a:ln>
                <a:solidFill>
                  <a:prstClr val="black"/>
                </a:solidFill>
                <a:effectLst/>
                <a:uLnTx/>
                <a:uFillTx/>
                <a:latin typeface="Times New Roman" panose="02020603050405020304" pitchFamily="18" charset="0"/>
                <a:ea typeface="新細明體" panose="02020500000000000000" pitchFamily="18" charset="-120"/>
                <a:cs typeface="Times New Roman" panose="02020603050405020304" pitchFamily="18" charset="0"/>
              </a:rPr>
              <a:t>How to deal with vertical distributions within retrieved column? </a:t>
            </a:r>
            <a:r>
              <a:rPr kumimoji="0" lang="en-US" altLang="zh-TW" sz="2000" b="0" i="0" u="none" strike="noStrike" kern="1200" cap="none" spc="0" normalizeH="0" baseline="0" noProof="0" dirty="0">
                <a:ln>
                  <a:noFill/>
                </a:ln>
                <a:solidFill>
                  <a:prstClr val="black"/>
                </a:solidFill>
                <a:effectLst/>
                <a:uLnTx/>
                <a:uFillTx/>
                <a:latin typeface="Times New Roman" panose="02020603050405020304" pitchFamily="18" charset="0"/>
                <a:ea typeface="新細明體" panose="02020500000000000000" pitchFamily="18" charset="-120"/>
                <a:cs typeface="Times New Roman" panose="02020603050405020304" pitchFamily="18" charset="0"/>
              </a:rPr>
              <a:t>Use ensemble correlations between expected observations and state variable profile elements to determine the vertical distribution impacts. This can be expanded to use more sophisticated statistical and machine learning methods to identify the correlations and impacts.</a:t>
            </a:r>
          </a:p>
          <a:p>
            <a:pPr marL="432000" marR="0" lvl="0" indent="-324000" algn="l" defTabSz="914400" rtl="0" eaLnBrk="1" fontAlgn="auto" latinLnBrk="0" hangingPunct="1">
              <a:lnSpc>
                <a:spcPct val="90000"/>
              </a:lnSpc>
              <a:spcBef>
                <a:spcPts val="1417"/>
              </a:spcBef>
              <a:spcAft>
                <a:spcPts val="0"/>
              </a:spcAft>
              <a:buClr>
                <a:srgbClr val="000000"/>
              </a:buClr>
              <a:buSzPct val="45000"/>
              <a:buFont typeface="Wingdings" charset="2"/>
              <a:buChar char=""/>
              <a:tabLst/>
              <a:defRPr/>
            </a:pPr>
            <a:r>
              <a:rPr kumimoji="0" lang="en-US" altLang="zh-TW" sz="2000" b="1" i="0" u="none" strike="noStrike" kern="1200" cap="none" spc="0" normalizeH="0" baseline="0" noProof="0" dirty="0">
                <a:ln>
                  <a:noFill/>
                </a:ln>
                <a:solidFill>
                  <a:prstClr val="black"/>
                </a:solidFill>
                <a:effectLst/>
                <a:uLnTx/>
                <a:uFillTx/>
                <a:latin typeface="Times New Roman" panose="02020603050405020304" pitchFamily="18" charset="0"/>
                <a:ea typeface="新細明體" panose="02020500000000000000" pitchFamily="18" charset="-120"/>
                <a:cs typeface="Times New Roman" panose="02020603050405020304" pitchFamily="18" charset="0"/>
              </a:rPr>
              <a:t>How to relate retrieved column to surface concentrations? </a:t>
            </a:r>
            <a:r>
              <a:rPr kumimoji="0" lang="en-US" altLang="zh-TW" sz="2000" b="0" i="0" u="none" strike="noStrike" kern="1200" cap="none" spc="0" normalizeH="0" baseline="0" noProof="0" dirty="0">
                <a:ln>
                  <a:noFill/>
                </a:ln>
                <a:solidFill>
                  <a:prstClr val="black"/>
                </a:solidFill>
                <a:effectLst/>
                <a:uLnTx/>
                <a:uFillTx/>
                <a:latin typeface="Times New Roman" panose="02020603050405020304" pitchFamily="18" charset="0"/>
                <a:ea typeface="新細明體" panose="02020500000000000000" pitchFamily="18" charset="-120"/>
                <a:cs typeface="Times New Roman" panose="02020603050405020304" pitchFamily="18" charset="0"/>
              </a:rPr>
              <a:t>Use methods similar to those used for the previous discussion point.</a:t>
            </a:r>
          </a:p>
          <a:p>
            <a:pPr marL="432000" marR="0" lvl="0" indent="-324000" algn="l" defTabSz="914400" rtl="0" eaLnBrk="1" fontAlgn="auto" latinLnBrk="0" hangingPunct="1">
              <a:lnSpc>
                <a:spcPct val="90000"/>
              </a:lnSpc>
              <a:spcBef>
                <a:spcPts val="1417"/>
              </a:spcBef>
              <a:spcAft>
                <a:spcPts val="0"/>
              </a:spcAft>
              <a:buClr>
                <a:srgbClr val="000000"/>
              </a:buClr>
              <a:buSzPct val="45000"/>
              <a:buFont typeface="Wingdings" charset="2"/>
              <a:buChar char=""/>
              <a:tabLst/>
              <a:defRPr/>
            </a:pPr>
            <a:r>
              <a:rPr kumimoji="0" lang="en-US" altLang="zh-TW" sz="2000" b="1" i="0" u="none" strike="noStrike" kern="1200" cap="none" spc="0" normalizeH="0" baseline="0" noProof="0" dirty="0">
                <a:ln>
                  <a:noFill/>
                </a:ln>
                <a:solidFill>
                  <a:prstClr val="black"/>
                </a:solidFill>
                <a:effectLst/>
                <a:uLnTx/>
                <a:uFillTx/>
                <a:latin typeface="Times New Roman" panose="02020603050405020304" pitchFamily="18" charset="0"/>
                <a:ea typeface="新細明體" panose="02020500000000000000" pitchFamily="18" charset="-120"/>
                <a:cs typeface="Times New Roman" panose="02020603050405020304" pitchFamily="18" charset="0"/>
              </a:rPr>
              <a:t>How to quantify the fundamental spatial/temporal resolution information content at regional and local scales? </a:t>
            </a:r>
            <a:r>
              <a:rPr kumimoji="0" lang="en-US" altLang="zh-TW" sz="2000" b="0" i="0" u="none" strike="noStrike" kern="1200" cap="none" spc="0" normalizeH="0" baseline="0" noProof="0" dirty="0">
                <a:ln>
                  <a:noFill/>
                </a:ln>
                <a:solidFill>
                  <a:prstClr val="black"/>
                </a:solidFill>
                <a:effectLst/>
                <a:uLnTx/>
                <a:uFillTx/>
                <a:latin typeface="Times New Roman" panose="02020603050405020304" pitchFamily="18" charset="0"/>
                <a:ea typeface="新細明體" panose="02020500000000000000" pitchFamily="18" charset="-120"/>
                <a:cs typeface="Times New Roman" panose="02020603050405020304" pitchFamily="18" charset="0"/>
              </a:rPr>
              <a:t>We have previously discussed the ‘information content’ benefits of special observing periods and oversampling. We can apply those strategies and then use existing ‘information content’ metrics for quantification of the content. As a concrete example, we all know that averaging kernel matrices for retrieval profiles are severely rank deficient, i.e., the matrix rank is significantly less that the matrix dimension. That means that the information density (the ratio of the rank to the dimension) is very small. We use linear phase space transformations to compress the averaging kernels and profiles to obtain information densities of one (the maximal information density). The next slide presents an application of this idea to proxy TEMPO O</a:t>
            </a:r>
            <a:r>
              <a:rPr kumimoji="0" lang="en-US" altLang="zh-TW" sz="2000" b="0" i="0" u="none" strike="noStrike" kern="1200" cap="none" spc="0" normalizeH="0" baseline="-25000" noProof="0" dirty="0">
                <a:ln>
                  <a:noFill/>
                </a:ln>
                <a:solidFill>
                  <a:prstClr val="black"/>
                </a:solidFill>
                <a:effectLst/>
                <a:uLnTx/>
                <a:uFillTx/>
                <a:latin typeface="Times New Roman" panose="02020603050405020304" pitchFamily="18" charset="0"/>
                <a:ea typeface="新細明體" panose="02020500000000000000" pitchFamily="18" charset="-120"/>
                <a:cs typeface="Times New Roman" panose="02020603050405020304" pitchFamily="18" charset="0"/>
              </a:rPr>
              <a:t>3</a:t>
            </a:r>
            <a:r>
              <a:rPr kumimoji="0" lang="en-US" altLang="zh-TW" sz="2000" b="0" i="0" u="none" strike="noStrike" kern="1200" cap="none" spc="0" normalizeH="0" baseline="0" noProof="0" dirty="0">
                <a:ln>
                  <a:noFill/>
                </a:ln>
                <a:solidFill>
                  <a:prstClr val="black"/>
                </a:solidFill>
                <a:effectLst/>
                <a:uLnTx/>
                <a:uFillTx/>
                <a:latin typeface="Times New Roman" panose="02020603050405020304" pitchFamily="18" charset="0"/>
                <a:ea typeface="新細明體" panose="02020500000000000000" pitchFamily="18" charset="-120"/>
                <a:cs typeface="Times New Roman" panose="02020603050405020304" pitchFamily="18" charset="0"/>
              </a:rPr>
              <a:t> profile retrievals.</a:t>
            </a:r>
          </a:p>
          <a:p>
            <a:pPr marL="108000" marR="0" lvl="0" indent="0" algn="just" defTabSz="914400" rtl="0" eaLnBrk="1" fontAlgn="auto" latinLnBrk="0" hangingPunct="1">
              <a:lnSpc>
                <a:spcPct val="90000"/>
              </a:lnSpc>
              <a:spcBef>
                <a:spcPts val="1417"/>
              </a:spcBef>
              <a:spcAft>
                <a:spcPts val="0"/>
              </a:spcAft>
              <a:buClr>
                <a:srgbClr val="000000"/>
              </a:buClr>
              <a:buSzPct val="45000"/>
              <a:buFont typeface="Wingdings" charset="2"/>
              <a:buNone/>
              <a:tabLst/>
              <a:defRPr/>
            </a:pPr>
            <a:endParaRPr kumimoji="0" lang="en-US" altLang="zh-TW" sz="2000" b="0" i="0" u="none" strike="noStrike" kern="1200" cap="none" spc="0" normalizeH="0" baseline="0" noProof="0" dirty="0">
              <a:ln>
                <a:noFill/>
              </a:ln>
              <a:solidFill>
                <a:prstClr val="black"/>
              </a:solidFill>
              <a:effectLst/>
              <a:uLnTx/>
              <a:uFillTx/>
              <a:latin typeface="Times New Roman" panose="02020603050405020304" pitchFamily="18" charset="0"/>
              <a:ea typeface="新細明體" panose="02020500000000000000" pitchFamily="18" charset="-120"/>
              <a:cs typeface="Times New Roman" panose="02020603050405020304" pitchFamily="18" charset="0"/>
            </a:endParaRPr>
          </a:p>
          <a:p>
            <a:pPr marL="108000" marR="0" lvl="0" indent="0" algn="just" defTabSz="914400" rtl="0" eaLnBrk="1" fontAlgn="auto" latinLnBrk="0" hangingPunct="1">
              <a:lnSpc>
                <a:spcPct val="90000"/>
              </a:lnSpc>
              <a:spcBef>
                <a:spcPts val="1417"/>
              </a:spcBef>
              <a:spcAft>
                <a:spcPts val="0"/>
              </a:spcAft>
              <a:buClr>
                <a:srgbClr val="000000"/>
              </a:buClr>
              <a:buSzPct val="45000"/>
              <a:buFont typeface="Wingdings" charset="2"/>
              <a:buNone/>
              <a:tabLst/>
              <a:defRPr/>
            </a:pPr>
            <a:endParaRPr kumimoji="0" lang="en-US" altLang="zh-TW" sz="2000" b="1" i="0" u="none" strike="noStrike" kern="1200" cap="none" spc="0" normalizeH="0" baseline="0" noProof="0" dirty="0">
              <a:ln>
                <a:noFill/>
              </a:ln>
              <a:solidFill>
                <a:prstClr val="black"/>
              </a:solidFill>
              <a:effectLst/>
              <a:uLnTx/>
              <a:uFillTx/>
              <a:latin typeface="Times New Roman" panose="02020603050405020304" pitchFamily="18" charset="0"/>
              <a:ea typeface="新細明體" panose="02020500000000000000" pitchFamily="18" charset="-120"/>
              <a:cs typeface="Times New Roman" panose="02020603050405020304" pitchFamily="18" charset="0"/>
            </a:endParaRPr>
          </a:p>
        </p:txBody>
      </p:sp>
    </p:spTree>
    <p:extLst>
      <p:ext uri="{BB962C8B-B14F-4D97-AF65-F5344CB8AC3E}">
        <p14:creationId xmlns:p14="http://schemas.microsoft.com/office/powerpoint/2010/main" val="5604243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018D55C-E171-384F-93C6-99E1A9105CC7}"/>
              </a:ext>
            </a:extLst>
          </p:cNvPr>
          <p:cNvSpPr txBox="1">
            <a:spLocks noChangeArrowheads="1"/>
          </p:cNvSpPr>
          <p:nvPr/>
        </p:nvSpPr>
        <p:spPr bwMode="auto">
          <a:xfrm>
            <a:off x="0" y="16383"/>
            <a:ext cx="1219200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kumimoji="1" sz="1400" b="1">
                <a:solidFill>
                  <a:schemeClr val="tx1"/>
                </a:solidFill>
                <a:latin typeface="Times" charset="0"/>
                <a:ea typeface="굴림" charset="0"/>
                <a:cs typeface="굴림" charset="0"/>
              </a:defRPr>
            </a:lvl1pPr>
            <a:lvl2pPr marL="742950" indent="-285750" eaLnBrk="0" hangingPunct="0">
              <a:defRPr kumimoji="1" sz="1400" b="1">
                <a:solidFill>
                  <a:schemeClr val="tx1"/>
                </a:solidFill>
                <a:latin typeface="Times" charset="0"/>
                <a:ea typeface="굴림" charset="0"/>
                <a:cs typeface="굴림" charset="0"/>
              </a:defRPr>
            </a:lvl2pPr>
            <a:lvl3pPr marL="1143000" indent="-228600" eaLnBrk="0" hangingPunct="0">
              <a:defRPr kumimoji="1" sz="1400" b="1">
                <a:solidFill>
                  <a:schemeClr val="tx1"/>
                </a:solidFill>
                <a:latin typeface="Times" charset="0"/>
                <a:ea typeface="굴림" charset="0"/>
                <a:cs typeface="굴림" charset="0"/>
              </a:defRPr>
            </a:lvl3pPr>
            <a:lvl4pPr marL="1600200" indent="-228600" eaLnBrk="0" hangingPunct="0">
              <a:defRPr kumimoji="1" sz="1400" b="1">
                <a:solidFill>
                  <a:schemeClr val="tx1"/>
                </a:solidFill>
                <a:latin typeface="Times" charset="0"/>
                <a:ea typeface="굴림" charset="0"/>
                <a:cs typeface="굴림" charset="0"/>
              </a:defRPr>
            </a:lvl4pPr>
            <a:lvl5pPr marL="2057400" indent="-228600" eaLnBrk="0" hangingPunct="0">
              <a:defRPr kumimoji="1" sz="1400" b="1">
                <a:solidFill>
                  <a:schemeClr val="tx1"/>
                </a:solidFill>
                <a:latin typeface="Times" charset="0"/>
                <a:ea typeface="굴림" charset="0"/>
                <a:cs typeface="굴림" charset="0"/>
              </a:defRPr>
            </a:lvl5pPr>
            <a:lvl6pPr marL="2514600" indent="-228600" eaLnBrk="0" fontAlgn="base" hangingPunct="0">
              <a:spcBef>
                <a:spcPct val="0"/>
              </a:spcBef>
              <a:spcAft>
                <a:spcPct val="0"/>
              </a:spcAft>
              <a:defRPr kumimoji="1" sz="1400" b="1">
                <a:solidFill>
                  <a:schemeClr val="tx1"/>
                </a:solidFill>
                <a:latin typeface="Times" charset="0"/>
                <a:ea typeface="굴림" charset="0"/>
                <a:cs typeface="굴림" charset="0"/>
              </a:defRPr>
            </a:lvl6pPr>
            <a:lvl7pPr marL="2971800" indent="-228600" eaLnBrk="0" fontAlgn="base" hangingPunct="0">
              <a:spcBef>
                <a:spcPct val="0"/>
              </a:spcBef>
              <a:spcAft>
                <a:spcPct val="0"/>
              </a:spcAft>
              <a:defRPr kumimoji="1" sz="1400" b="1">
                <a:solidFill>
                  <a:schemeClr val="tx1"/>
                </a:solidFill>
                <a:latin typeface="Times" charset="0"/>
                <a:ea typeface="굴림" charset="0"/>
                <a:cs typeface="굴림" charset="0"/>
              </a:defRPr>
            </a:lvl7pPr>
            <a:lvl8pPr marL="3429000" indent="-228600" eaLnBrk="0" fontAlgn="base" hangingPunct="0">
              <a:spcBef>
                <a:spcPct val="0"/>
              </a:spcBef>
              <a:spcAft>
                <a:spcPct val="0"/>
              </a:spcAft>
              <a:defRPr kumimoji="1" sz="1400" b="1">
                <a:solidFill>
                  <a:schemeClr val="tx1"/>
                </a:solidFill>
                <a:latin typeface="Times" charset="0"/>
                <a:ea typeface="굴림" charset="0"/>
                <a:cs typeface="굴림" charset="0"/>
              </a:defRPr>
            </a:lvl8pPr>
            <a:lvl9pPr marL="3886200" indent="-228600" eaLnBrk="0" fontAlgn="base" hangingPunct="0">
              <a:spcBef>
                <a:spcPct val="0"/>
              </a:spcBef>
              <a:spcAft>
                <a:spcPct val="0"/>
              </a:spcAft>
              <a:defRPr kumimoji="1" sz="1400" b="1">
                <a:solidFill>
                  <a:schemeClr val="tx1"/>
                </a:solidFill>
                <a:latin typeface="Times" charset="0"/>
                <a:ea typeface="굴림" charset="0"/>
                <a:cs typeface="굴림"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sz="2800" b="1" i="0" u="sng" strike="noStrike" kern="1200" cap="none" spc="0" normalizeH="0" baseline="0" noProof="0" dirty="0">
                <a:ln>
                  <a:noFill/>
                </a:ln>
                <a:solidFill>
                  <a:prstClr val="black"/>
                </a:solidFill>
                <a:effectLst/>
                <a:uLnTx/>
                <a:uFillTx/>
                <a:latin typeface="Times" charset="0"/>
                <a:ea typeface="굴림" charset="0"/>
              </a:rPr>
              <a:t>Computation Saving with TEMPO O</a:t>
            </a:r>
            <a:r>
              <a:rPr kumimoji="1" lang="en-US" sz="2800" b="1" i="0" u="sng" strike="noStrike" kern="1200" cap="none" spc="0" normalizeH="0" baseline="-25000" noProof="0" dirty="0">
                <a:ln>
                  <a:noFill/>
                </a:ln>
                <a:solidFill>
                  <a:prstClr val="black"/>
                </a:solidFill>
                <a:effectLst/>
                <a:uLnTx/>
                <a:uFillTx/>
                <a:latin typeface="Times" charset="0"/>
                <a:ea typeface="굴림" charset="0"/>
              </a:rPr>
              <a:t>3</a:t>
            </a:r>
            <a:r>
              <a:rPr kumimoji="1" lang="en-US" sz="2800" b="1" i="0" u="sng" strike="noStrike" kern="1200" cap="none" spc="0" normalizeH="0" baseline="0" noProof="0" dirty="0">
                <a:ln>
                  <a:noFill/>
                </a:ln>
                <a:solidFill>
                  <a:prstClr val="black"/>
                </a:solidFill>
                <a:effectLst/>
                <a:uLnTx/>
                <a:uFillTx/>
                <a:latin typeface="Times" charset="0"/>
                <a:ea typeface="굴림" charset="0"/>
              </a:rPr>
              <a:t> CPSRs</a:t>
            </a:r>
          </a:p>
        </p:txBody>
      </p:sp>
      <p:pic>
        <p:nvPicPr>
          <p:cNvPr id="5" name="Picture 4">
            <a:extLst>
              <a:ext uri="{FF2B5EF4-FFF2-40B4-BE49-F238E27FC236}">
                <a16:creationId xmlns:a16="http://schemas.microsoft.com/office/drawing/2014/main" id="{B04433D8-5164-1142-8282-E7DA5A823C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3043" y="1093652"/>
            <a:ext cx="4298117" cy="3659670"/>
          </a:xfrm>
          <a:prstGeom prst="rect">
            <a:avLst/>
          </a:prstGeom>
        </p:spPr>
      </p:pic>
      <p:pic>
        <p:nvPicPr>
          <p:cNvPr id="9" name="Picture 8">
            <a:extLst>
              <a:ext uri="{FF2B5EF4-FFF2-40B4-BE49-F238E27FC236}">
                <a16:creationId xmlns:a16="http://schemas.microsoft.com/office/drawing/2014/main" id="{13442995-97A4-2048-BF60-2A2CB96B70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81079" y="869330"/>
            <a:ext cx="4152487" cy="4138737"/>
          </a:xfrm>
          <a:prstGeom prst="rect">
            <a:avLst/>
          </a:prstGeom>
        </p:spPr>
      </p:pic>
      <p:sp>
        <p:nvSpPr>
          <p:cNvPr id="4" name="Title 1">
            <a:extLst>
              <a:ext uri="{FF2B5EF4-FFF2-40B4-BE49-F238E27FC236}">
                <a16:creationId xmlns:a16="http://schemas.microsoft.com/office/drawing/2014/main" id="{8D9A95C7-3574-32C1-7BCD-917C38C2FBDE}"/>
              </a:ext>
            </a:extLst>
          </p:cNvPr>
          <p:cNvSpPr txBox="1">
            <a:spLocks/>
          </p:cNvSpPr>
          <p:nvPr/>
        </p:nvSpPr>
        <p:spPr>
          <a:xfrm>
            <a:off x="1484788" y="708858"/>
            <a:ext cx="4192147" cy="694432"/>
          </a:xfrm>
          <a:prstGeom prst="rect">
            <a:avLst/>
          </a:prstGeom>
          <a:solidFill>
            <a:schemeClr val="bg1"/>
          </a:solidFill>
        </p:spPr>
        <p:txBody>
          <a:bodyPr lIns="0" tIns="0" rIns="0" bIns="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TEMPO O</a:t>
            </a:r>
            <a:r>
              <a:rPr kumimoji="0" lang="en-US" sz="2400" b="1" i="0" u="none" strike="noStrike" kern="1200" cap="none" spc="0" normalizeH="0" baseline="-2500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3</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DOFS Histogram</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(24 Vertical Layers) </a:t>
            </a:r>
          </a:p>
        </p:txBody>
      </p:sp>
      <p:sp>
        <p:nvSpPr>
          <p:cNvPr id="7" name="Title 1">
            <a:extLst>
              <a:ext uri="{FF2B5EF4-FFF2-40B4-BE49-F238E27FC236}">
                <a16:creationId xmlns:a16="http://schemas.microsoft.com/office/drawing/2014/main" id="{FCA06C57-D5C8-A1F3-BE00-EE8D82F4F983}"/>
              </a:ext>
            </a:extLst>
          </p:cNvPr>
          <p:cNvSpPr txBox="1">
            <a:spLocks/>
          </p:cNvSpPr>
          <p:nvPr/>
        </p:nvSpPr>
        <p:spPr>
          <a:xfrm>
            <a:off x="6125304" y="554620"/>
            <a:ext cx="4192147" cy="694432"/>
          </a:xfrm>
          <a:prstGeom prst="rect">
            <a:avLst/>
          </a:prstGeom>
          <a:solidFill>
            <a:schemeClr val="bg1"/>
          </a:solidFill>
        </p:spPr>
        <p:txBody>
          <a:bodyPr lIns="0" tIns="0" rIns="0" bIns="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TEMPO O</a:t>
            </a:r>
            <a:r>
              <a:rPr kumimoji="0" lang="en-US" sz="2400" b="1" i="0" u="none" strike="noStrike" kern="1200" cap="none" spc="0" normalizeH="0" baseline="-2500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3</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DOFS Histogram</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(24 Vertical Layers) </a:t>
            </a:r>
          </a:p>
        </p:txBody>
      </p:sp>
      <p:sp>
        <p:nvSpPr>
          <p:cNvPr id="10" name="Content Placeholder 2">
            <a:extLst>
              <a:ext uri="{FF2B5EF4-FFF2-40B4-BE49-F238E27FC236}">
                <a16:creationId xmlns:a16="http://schemas.microsoft.com/office/drawing/2014/main" id="{6F8B2E8D-D4B8-DA50-1755-A2C56B184F78}"/>
              </a:ext>
            </a:extLst>
          </p:cNvPr>
          <p:cNvSpPr txBox="1">
            <a:spLocks/>
          </p:cNvSpPr>
          <p:nvPr/>
        </p:nvSpPr>
        <p:spPr>
          <a:xfrm>
            <a:off x="190692" y="4875321"/>
            <a:ext cx="11172526" cy="1900487"/>
          </a:xfrm>
          <a:prstGeom prst="rect">
            <a:avLst/>
          </a:prstGeom>
        </p:spPr>
        <p:txBody>
          <a:bodyPr>
            <a:normAutofit fontScale="92500" lnSpcReduction="10000"/>
          </a:bodyPr>
          <a:lstStyle>
            <a:lvl1pPr marL="432000" indent="-324000" algn="l" defTabSz="914400" rtl="0" eaLnBrk="1" latinLnBrk="0" hangingPunct="1">
              <a:lnSpc>
                <a:spcPct val="90000"/>
              </a:lnSpc>
              <a:spcBef>
                <a:spcPts val="1417"/>
              </a:spcBef>
              <a:buClr>
                <a:srgbClr val="000000"/>
              </a:buClr>
              <a:buSzPct val="45000"/>
              <a:buFont typeface="Wingdings"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32000" marR="0" lvl="0" indent="-324000" algn="just" defTabSz="914400" rtl="0" eaLnBrk="1" fontAlgn="auto" latinLnBrk="0" hangingPunct="1">
              <a:lnSpc>
                <a:spcPct val="90000"/>
              </a:lnSpc>
              <a:spcBef>
                <a:spcPts val="1417"/>
              </a:spcBef>
              <a:spcAft>
                <a:spcPts val="0"/>
              </a:spcAft>
              <a:buClr>
                <a:srgbClr val="000000"/>
              </a:buClr>
              <a:buSzPct val="45000"/>
              <a:buFont typeface="Wingdings" charset="2"/>
              <a:buChar char=""/>
              <a:tabLst/>
              <a:defRPr/>
            </a:pPr>
            <a:r>
              <a:rPr kumimoji="0" lang="en-US" altLang="zh-TW" sz="1800" b="0" i="0" u="none" strike="noStrike" kern="1200" cap="none" spc="0" normalizeH="0" baseline="0" noProof="0" dirty="0">
                <a:ln>
                  <a:noFill/>
                </a:ln>
                <a:solidFill>
                  <a:prstClr val="black"/>
                </a:solidFill>
                <a:effectLst/>
                <a:uLnTx/>
                <a:uFillTx/>
                <a:latin typeface="Times New Roman" panose="02020603050405020304" pitchFamily="18" charset="0"/>
                <a:ea typeface="新細明體" panose="02020500000000000000" pitchFamily="18" charset="-120"/>
                <a:cs typeface="Times New Roman" panose="02020603050405020304" pitchFamily="18" charset="0"/>
              </a:rPr>
              <a:t>Our work with proxy TEMPO suggests that observation thinning is necessary. Otherwise, the computational costs are prohibitive.</a:t>
            </a:r>
          </a:p>
          <a:p>
            <a:pPr marL="432000" marR="0" lvl="0" indent="-324000" algn="just" defTabSz="914400" rtl="0" eaLnBrk="1" fontAlgn="auto" latinLnBrk="0" hangingPunct="1">
              <a:lnSpc>
                <a:spcPct val="90000"/>
              </a:lnSpc>
              <a:spcBef>
                <a:spcPts val="1417"/>
              </a:spcBef>
              <a:spcAft>
                <a:spcPts val="0"/>
              </a:spcAft>
              <a:buClr>
                <a:srgbClr val="000000"/>
              </a:buClr>
              <a:buSzPct val="45000"/>
              <a:buFont typeface="Wingdings" charset="2"/>
              <a:buChar char=""/>
              <a:tabLst/>
              <a:defRPr/>
            </a:pPr>
            <a:r>
              <a:rPr kumimoji="0" lang="en-US" altLang="zh-TW" sz="1800" b="0" i="0" u="none" strike="noStrike" kern="1200" cap="none" spc="0" normalizeH="0" baseline="0" noProof="0" dirty="0">
                <a:ln>
                  <a:noFill/>
                </a:ln>
                <a:solidFill>
                  <a:prstClr val="black"/>
                </a:solidFill>
                <a:effectLst/>
                <a:uLnTx/>
                <a:uFillTx/>
                <a:latin typeface="Times New Roman" panose="02020603050405020304" pitchFamily="18" charset="0"/>
                <a:ea typeface="新細明體" panose="02020500000000000000" pitchFamily="18" charset="-120"/>
                <a:cs typeface="Times New Roman" panose="02020603050405020304" pitchFamily="18" charset="0"/>
              </a:rPr>
              <a:t>Left panel shows that most common DOFS is six or seven. Thus, the CPSR computational savings is 75%.</a:t>
            </a:r>
          </a:p>
          <a:p>
            <a:pPr marL="432000" marR="0" lvl="0" indent="-324000" algn="just" defTabSz="914400" rtl="0" eaLnBrk="1" fontAlgn="auto" latinLnBrk="0" hangingPunct="1">
              <a:lnSpc>
                <a:spcPct val="90000"/>
              </a:lnSpc>
              <a:spcBef>
                <a:spcPts val="1417"/>
              </a:spcBef>
              <a:spcAft>
                <a:spcPts val="0"/>
              </a:spcAft>
              <a:buClr>
                <a:srgbClr val="000000"/>
              </a:buClr>
              <a:buSzPct val="45000"/>
              <a:buFont typeface="Wingdings" charset="2"/>
              <a:buChar char=""/>
              <a:tabLst/>
              <a:defRPr/>
            </a:pPr>
            <a:r>
              <a:rPr kumimoji="0" lang="en-US" altLang="zh-TW" sz="1800" b="0" i="0" u="none" strike="noStrike" kern="1200" cap="none" spc="0" normalizeH="0" baseline="0" noProof="0" dirty="0">
                <a:ln>
                  <a:noFill/>
                </a:ln>
                <a:solidFill>
                  <a:prstClr val="black"/>
                </a:solidFill>
                <a:effectLst/>
                <a:uLnTx/>
                <a:uFillTx/>
                <a:latin typeface="Times New Roman" panose="02020603050405020304" pitchFamily="18" charset="0"/>
                <a:ea typeface="新細明體" panose="02020500000000000000" pitchFamily="18" charset="-120"/>
                <a:cs typeface="Times New Roman" panose="02020603050405020304" pitchFamily="18" charset="0"/>
              </a:rPr>
              <a:t>Right panel shows that compressed and rotated averaging kernels Ak-2, Ak-4, and Ak-6 have sensitivity in the mid- to lower troposphere. The rotation transform normalizes the transformed averaging kernels by the effective observation error. Thus, Ak-6 has the greatest sensitivity because it has the smallest observation error because the rotation transform ranks the transform vectors by the observation error.</a:t>
            </a:r>
          </a:p>
        </p:txBody>
      </p:sp>
    </p:spTree>
    <p:extLst>
      <p:ext uri="{BB962C8B-B14F-4D97-AF65-F5344CB8AC3E}">
        <p14:creationId xmlns:p14="http://schemas.microsoft.com/office/powerpoint/2010/main" val="2687390178"/>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50" y="0"/>
            <a:ext cx="12179300" cy="6858000"/>
          </a:xfrm>
          <a:prstGeom prst="rect">
            <a:avLst/>
          </a:prstGeom>
        </p:spPr>
      </p:pic>
      <p:sp>
        <p:nvSpPr>
          <p:cNvPr id="2" name="Title 1">
            <a:extLst>
              <a:ext uri="{FF2B5EF4-FFF2-40B4-BE49-F238E27FC236}">
                <a16:creationId xmlns:a16="http://schemas.microsoft.com/office/drawing/2014/main" id="{E21E8E5A-2E36-A613-43DA-86E7DFEA111E}"/>
              </a:ext>
            </a:extLst>
          </p:cNvPr>
          <p:cNvSpPr>
            <a:spLocks noGrp="1"/>
          </p:cNvSpPr>
          <p:nvPr>
            <p:ph type="ctrTitle"/>
          </p:nvPr>
        </p:nvSpPr>
        <p:spPr>
          <a:xfrm>
            <a:off x="2649572" y="1358663"/>
            <a:ext cx="9536078" cy="2387600"/>
          </a:xfrm>
        </p:spPr>
        <p:txBody>
          <a:bodyPr>
            <a:normAutofit/>
          </a:bodyPr>
          <a:lstStyle/>
          <a:p>
            <a:r>
              <a:rPr lang="en-US" sz="3600" b="1" dirty="0">
                <a:solidFill>
                  <a:schemeClr val="bg1"/>
                </a:solidFill>
                <a:latin typeface="Arial" panose="020B0604020202020204" pitchFamily="34" charset="0"/>
                <a:cs typeface="Arial" panose="020B0604020202020204" pitchFamily="34" charset="0"/>
              </a:rPr>
              <a:t>Day 2 Session I: </a:t>
            </a:r>
            <a:br>
              <a:rPr lang="en-US" sz="3600" b="1" dirty="0">
                <a:solidFill>
                  <a:schemeClr val="bg1"/>
                </a:solidFill>
                <a:latin typeface="Arial" panose="020B0604020202020204" pitchFamily="34" charset="0"/>
                <a:cs typeface="Arial" panose="020B0604020202020204" pitchFamily="34" charset="0"/>
              </a:rPr>
            </a:br>
            <a:r>
              <a:rPr lang="en-US" sz="3600" b="1" dirty="0">
                <a:solidFill>
                  <a:schemeClr val="bg1"/>
                </a:solidFill>
                <a:latin typeface="Arial" panose="020B0604020202020204" pitchFamily="34" charset="0"/>
                <a:cs typeface="Arial" panose="020B0604020202020204" pitchFamily="34" charset="0"/>
              </a:rPr>
              <a:t>Air Quality Modeling </a:t>
            </a:r>
            <a:endParaRPr lang="en-US" sz="3600" dirty="0">
              <a:solidFill>
                <a:schemeClr val="bg1"/>
              </a:solidFill>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0502C56E-C1AE-632C-AAC6-5758E8F77F72}"/>
              </a:ext>
            </a:extLst>
          </p:cNvPr>
          <p:cNvSpPr>
            <a:spLocks noGrp="1"/>
          </p:cNvSpPr>
          <p:nvPr>
            <p:ph type="subTitle" idx="1"/>
          </p:nvPr>
        </p:nvSpPr>
        <p:spPr>
          <a:xfrm>
            <a:off x="3041650" y="4142748"/>
            <a:ext cx="9144000" cy="1001903"/>
          </a:xfrm>
        </p:spPr>
        <p:txBody>
          <a:bodyPr/>
          <a:lstStyle/>
          <a:p>
            <a:r>
              <a:rPr lang="en-US" dirty="0">
                <a:solidFill>
                  <a:schemeClr val="bg1"/>
                </a:solidFill>
                <a:latin typeface="Arial" panose="020B0604020202020204" pitchFamily="34" charset="0"/>
                <a:cs typeface="Arial" panose="020B0604020202020204" pitchFamily="34" charset="0"/>
              </a:rPr>
              <a:t>Daniel Jacob</a:t>
            </a:r>
          </a:p>
          <a:p>
            <a:r>
              <a:rPr lang="en-US" dirty="0">
                <a:solidFill>
                  <a:schemeClr val="bg1"/>
                </a:solidFill>
                <a:latin typeface="Arial" panose="020B0604020202020204" pitchFamily="34" charset="0"/>
                <a:cs typeface="Arial" panose="020B0604020202020204" pitchFamily="34" charset="0"/>
              </a:rPr>
              <a:t>Harvard University</a:t>
            </a:r>
          </a:p>
        </p:txBody>
      </p:sp>
      <p:sp>
        <p:nvSpPr>
          <p:cNvPr id="5" name="Rectangle 4"/>
          <p:cNvSpPr/>
          <p:nvPr/>
        </p:nvSpPr>
        <p:spPr>
          <a:xfrm>
            <a:off x="0" y="6519446"/>
            <a:ext cx="12192000" cy="338554"/>
          </a:xfrm>
          <a:prstGeom prst="rect">
            <a:avLst/>
          </a:prstGeom>
          <a:solidFill>
            <a:schemeClr val="tx1"/>
          </a:solidFill>
        </p:spPr>
        <p:txBody>
          <a:bodyPr wrap="square">
            <a:spAutoFit/>
          </a:bodyPr>
          <a:lstStyle/>
          <a:p>
            <a:pPr algn="ctr"/>
            <a:r>
              <a:rPr lang="en-US" sz="1600" dirty="0">
                <a:solidFill>
                  <a:schemeClr val="bg1"/>
                </a:solidFill>
                <a:latin typeface="Calibri" panose="020F0502020204030204" pitchFamily="34" charset="0"/>
                <a:ea typeface="Times New Roman" panose="02020603050405020304" pitchFamily="18" charset="0"/>
              </a:rPr>
              <a:t>Joint Science Meeting for TEMPO, </a:t>
            </a:r>
            <a:r>
              <a:rPr lang="en-US" sz="1600" dirty="0" err="1">
                <a:solidFill>
                  <a:schemeClr val="bg1"/>
                </a:solidFill>
                <a:latin typeface="Calibri" panose="020F0502020204030204" pitchFamily="34" charset="0"/>
                <a:ea typeface="Times New Roman" panose="02020603050405020304" pitchFamily="18" charset="0"/>
              </a:rPr>
              <a:t>GeoXO</a:t>
            </a:r>
            <a:r>
              <a:rPr lang="en-US" sz="1600" dirty="0">
                <a:solidFill>
                  <a:schemeClr val="bg1"/>
                </a:solidFill>
                <a:latin typeface="Calibri" panose="020F0502020204030204" pitchFamily="34" charset="0"/>
                <a:ea typeface="Times New Roman" panose="02020603050405020304" pitchFamily="18" charset="0"/>
              </a:rPr>
              <a:t> ACX, &amp; </a:t>
            </a:r>
            <a:r>
              <a:rPr lang="en-US" sz="1600" dirty="0" err="1">
                <a:solidFill>
                  <a:schemeClr val="bg1"/>
                </a:solidFill>
                <a:latin typeface="Calibri" panose="020F0502020204030204" pitchFamily="34" charset="0"/>
                <a:ea typeface="Times New Roman" panose="02020603050405020304" pitchFamily="18" charset="0"/>
              </a:rPr>
              <a:t>TOLNet</a:t>
            </a:r>
            <a:r>
              <a:rPr lang="en-US" sz="1600" dirty="0">
                <a:solidFill>
                  <a:schemeClr val="bg1"/>
                </a:solidFill>
                <a:latin typeface="Calibri" panose="020F0502020204030204" pitchFamily="34" charset="0"/>
                <a:ea typeface="Times New Roman" panose="02020603050405020304" pitchFamily="18" charset="0"/>
              </a:rPr>
              <a:t>, May 1-5, 2023, University of Alabama in Huntsville</a:t>
            </a:r>
            <a:endParaRPr lang="en-US" sz="1600" dirty="0">
              <a:solidFill>
                <a:schemeClr val="bg1"/>
              </a:solidFill>
            </a:endParaRPr>
          </a:p>
        </p:txBody>
      </p:sp>
      <p:pic>
        <p:nvPicPr>
          <p:cNvPr id="1028" name="Picture 4" descr="tempo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28646" y="142085"/>
            <a:ext cx="1372303" cy="13089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92599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B4E012-8FCE-6A45-67F3-D3962CCDEE5E}"/>
              </a:ext>
            </a:extLst>
          </p:cNvPr>
          <p:cNvSpPr>
            <a:spLocks noGrp="1"/>
          </p:cNvSpPr>
          <p:nvPr>
            <p:ph type="title"/>
          </p:nvPr>
        </p:nvSpPr>
        <p:spPr>
          <a:xfrm>
            <a:off x="2442283" y="-121873"/>
            <a:ext cx="7162800" cy="1143000"/>
          </a:xfrm>
        </p:spPr>
        <p:txBody>
          <a:bodyPr/>
          <a:lstStyle/>
          <a:p>
            <a:r>
              <a:rPr lang="en-US" dirty="0"/>
              <a:t>Accurate modeling of mixed layer dynamics is key to retrieving diurnal cycles of pollutants</a:t>
            </a:r>
          </a:p>
        </p:txBody>
      </p:sp>
      <p:sp>
        <p:nvSpPr>
          <p:cNvPr id="8" name="TextBox 7">
            <a:extLst>
              <a:ext uri="{FF2B5EF4-FFF2-40B4-BE49-F238E27FC236}">
                <a16:creationId xmlns:a16="http://schemas.microsoft.com/office/drawing/2014/main" id="{86224040-56EF-FDD7-8684-F3131A2B6756}"/>
              </a:ext>
            </a:extLst>
          </p:cNvPr>
          <p:cNvSpPr txBox="1"/>
          <p:nvPr/>
        </p:nvSpPr>
        <p:spPr>
          <a:xfrm>
            <a:off x="1872343" y="859533"/>
            <a:ext cx="8534400" cy="1200329"/>
          </a:xfrm>
          <a:prstGeom prst="rect">
            <a:avLst/>
          </a:prstGeom>
          <a:noFill/>
        </p:spPr>
        <p:txBody>
          <a:bodyPr wrap="square" rtlCol="0">
            <a:spAutoFit/>
          </a:bodyPr>
          <a:lstStyle/>
          <a:p>
            <a:pPr marL="285750" indent="-285750" fontAlgn="base">
              <a:spcBef>
                <a:spcPct val="0"/>
              </a:spcBef>
              <a:spcAft>
                <a:spcPct val="0"/>
              </a:spcAft>
              <a:buFont typeface="Arial" panose="020B0604020202020204" pitchFamily="34" charset="0"/>
              <a:buChar char="•"/>
            </a:pPr>
            <a:r>
              <a:rPr lang="en-US" dirty="0">
                <a:solidFill>
                  <a:srgbClr val="000000"/>
                </a:solidFill>
                <a:latin typeface="Helvetica" charset="0"/>
              </a:rPr>
              <a:t>Diurnal variations in vertical profiles as mixed layer grows affects air mass factors (AMFs) for column retrievals</a:t>
            </a:r>
          </a:p>
          <a:p>
            <a:pPr marL="285750" indent="-285750" fontAlgn="base">
              <a:spcBef>
                <a:spcPct val="0"/>
              </a:spcBef>
              <a:spcAft>
                <a:spcPct val="0"/>
              </a:spcAft>
              <a:buFont typeface="Arial" panose="020B0604020202020204" pitchFamily="34" charset="0"/>
              <a:buChar char="•"/>
            </a:pPr>
            <a:r>
              <a:rPr lang="en-US" dirty="0">
                <a:solidFill>
                  <a:srgbClr val="000000"/>
                </a:solidFill>
                <a:latin typeface="Helvetica" charset="0"/>
              </a:rPr>
              <a:t>Problem is most acute in morning hours when mixed layer grows rapidly but models may not have the timing right</a:t>
            </a:r>
          </a:p>
        </p:txBody>
      </p:sp>
      <p:sp>
        <p:nvSpPr>
          <p:cNvPr id="10" name="TextBox 9">
            <a:extLst>
              <a:ext uri="{FF2B5EF4-FFF2-40B4-BE49-F238E27FC236}">
                <a16:creationId xmlns:a16="http://schemas.microsoft.com/office/drawing/2014/main" id="{97EDBF6D-068A-DAB8-A100-9771062CC4E5}"/>
              </a:ext>
            </a:extLst>
          </p:cNvPr>
          <p:cNvSpPr txBox="1"/>
          <p:nvPr/>
        </p:nvSpPr>
        <p:spPr>
          <a:xfrm>
            <a:off x="4199741" y="6528139"/>
            <a:ext cx="6535483" cy="369332"/>
          </a:xfrm>
          <a:prstGeom prst="rect">
            <a:avLst/>
          </a:prstGeom>
          <a:noFill/>
        </p:spPr>
        <p:txBody>
          <a:bodyPr wrap="square">
            <a:spAutoFit/>
          </a:bodyPr>
          <a:lstStyle/>
          <a:p>
            <a:pPr fontAlgn="base">
              <a:spcBef>
                <a:spcPct val="0"/>
              </a:spcBef>
              <a:spcAft>
                <a:spcPct val="0"/>
              </a:spcAft>
            </a:pPr>
            <a:r>
              <a:rPr lang="en-US" dirty="0">
                <a:solidFill>
                  <a:srgbClr val="000000"/>
                </a:solidFill>
                <a:latin typeface="Helvetica" charset="0"/>
              </a:rPr>
              <a:t>Yang, L.H., et al., Atmos. Chem. Phys., 23, 2465–2481, 2023.</a:t>
            </a:r>
          </a:p>
        </p:txBody>
      </p:sp>
      <p:pic>
        <p:nvPicPr>
          <p:cNvPr id="11" name="Picture 10">
            <a:extLst>
              <a:ext uri="{FF2B5EF4-FFF2-40B4-BE49-F238E27FC236}">
                <a16:creationId xmlns:a16="http://schemas.microsoft.com/office/drawing/2014/main" id="{756F85B1-8EE6-F435-1941-F5BBB09EEBCD}"/>
              </a:ext>
            </a:extLst>
          </p:cNvPr>
          <p:cNvPicPr>
            <a:picLocks noChangeAspect="1"/>
          </p:cNvPicPr>
          <p:nvPr/>
        </p:nvPicPr>
        <p:blipFill>
          <a:blip r:embed="rId2"/>
          <a:stretch>
            <a:fillRect/>
          </a:stretch>
        </p:blipFill>
        <p:spPr>
          <a:xfrm>
            <a:off x="2438400" y="5904006"/>
            <a:ext cx="1271992" cy="953994"/>
          </a:xfrm>
          <a:prstGeom prst="rect">
            <a:avLst/>
          </a:prstGeom>
        </p:spPr>
      </p:pic>
      <p:sp>
        <p:nvSpPr>
          <p:cNvPr id="12" name="TextBox 11">
            <a:extLst>
              <a:ext uri="{FF2B5EF4-FFF2-40B4-BE49-F238E27FC236}">
                <a16:creationId xmlns:a16="http://schemas.microsoft.com/office/drawing/2014/main" id="{C7129112-0C54-5BEF-5B3B-1BC75E9FA7AB}"/>
              </a:ext>
            </a:extLst>
          </p:cNvPr>
          <p:cNvSpPr txBox="1"/>
          <p:nvPr/>
        </p:nvSpPr>
        <p:spPr>
          <a:xfrm>
            <a:off x="1617682" y="6066475"/>
            <a:ext cx="1109029" cy="646331"/>
          </a:xfrm>
          <a:prstGeom prst="rect">
            <a:avLst/>
          </a:prstGeom>
          <a:noFill/>
        </p:spPr>
        <p:txBody>
          <a:bodyPr wrap="square" rtlCol="0">
            <a:spAutoFit/>
          </a:bodyPr>
          <a:lstStyle/>
          <a:p>
            <a:pPr fontAlgn="base">
              <a:spcBef>
                <a:spcPct val="0"/>
              </a:spcBef>
              <a:spcAft>
                <a:spcPct val="0"/>
              </a:spcAft>
            </a:pPr>
            <a:r>
              <a:rPr lang="en-US" dirty="0">
                <a:solidFill>
                  <a:srgbClr val="000000"/>
                </a:solidFill>
                <a:latin typeface="Helvetica" charset="0"/>
              </a:rPr>
              <a:t>Daniel Jacob</a:t>
            </a:r>
          </a:p>
        </p:txBody>
      </p:sp>
      <p:pic>
        <p:nvPicPr>
          <p:cNvPr id="3" name="Picture 2">
            <a:extLst>
              <a:ext uri="{FF2B5EF4-FFF2-40B4-BE49-F238E27FC236}">
                <a16:creationId xmlns:a16="http://schemas.microsoft.com/office/drawing/2014/main" id="{2A4A0E81-1609-4494-340D-7F45F657D037}"/>
              </a:ext>
            </a:extLst>
          </p:cNvPr>
          <p:cNvPicPr>
            <a:picLocks noChangeAspect="1"/>
          </p:cNvPicPr>
          <p:nvPr/>
        </p:nvPicPr>
        <p:blipFill>
          <a:blip r:embed="rId3"/>
          <a:stretch>
            <a:fillRect/>
          </a:stretch>
        </p:blipFill>
        <p:spPr>
          <a:xfrm>
            <a:off x="1617682" y="2492830"/>
            <a:ext cx="5164119" cy="2796607"/>
          </a:xfrm>
          <a:prstGeom prst="rect">
            <a:avLst/>
          </a:prstGeom>
        </p:spPr>
      </p:pic>
      <p:graphicFrame>
        <p:nvGraphicFramePr>
          <p:cNvPr id="5" name="Object 4">
            <a:extLst>
              <a:ext uri="{FF2B5EF4-FFF2-40B4-BE49-F238E27FC236}">
                <a16:creationId xmlns:a16="http://schemas.microsoft.com/office/drawing/2014/main" id="{ECDB0D00-FE8C-8669-A066-1DA5422DC5CC}"/>
              </a:ext>
            </a:extLst>
          </p:cNvPr>
          <p:cNvGraphicFramePr>
            <a:graphicFrameLocks noChangeAspect="1"/>
          </p:cNvGraphicFramePr>
          <p:nvPr/>
        </p:nvGraphicFramePr>
        <p:xfrm>
          <a:off x="4919681" y="2646416"/>
          <a:ext cx="572908" cy="145770"/>
        </p:xfrm>
        <a:graphic>
          <a:graphicData uri="http://schemas.openxmlformats.org/presentationml/2006/ole">
            <mc:AlternateContent xmlns:mc="http://schemas.openxmlformats.org/markup-compatibility/2006">
              <mc:Choice xmlns:v="urn:schemas-microsoft-com:vml" Requires="v">
                <p:oleObj name="Equation" r:id="rId4" imgW="914400" imgH="198720" progId="Equation.DSMT4">
                  <p:embed/>
                </p:oleObj>
              </mc:Choice>
              <mc:Fallback>
                <p:oleObj name="Equation" r:id="rId4" imgW="914400" imgH="198720" progId="Equation.DSMT4">
                  <p:embed/>
                  <p:pic>
                    <p:nvPicPr>
                      <p:cNvPr id="5" name="Object 4">
                        <a:extLst>
                          <a:ext uri="{FF2B5EF4-FFF2-40B4-BE49-F238E27FC236}">
                            <a16:creationId xmlns:a16="http://schemas.microsoft.com/office/drawing/2014/main" id="{ECDB0D00-FE8C-8669-A066-1DA5422DC5CC}"/>
                          </a:ext>
                        </a:extLst>
                      </p:cNvPr>
                      <p:cNvPicPr/>
                      <p:nvPr/>
                    </p:nvPicPr>
                    <p:blipFill>
                      <a:blip r:embed="rId5"/>
                      <a:stretch>
                        <a:fillRect/>
                      </a:stretch>
                    </p:blipFill>
                    <p:spPr>
                      <a:xfrm>
                        <a:off x="4919681" y="2646416"/>
                        <a:ext cx="572908" cy="145770"/>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F735D57E-475D-276E-5ACE-5E669E3F4882}"/>
              </a:ext>
            </a:extLst>
          </p:cNvPr>
          <p:cNvGraphicFramePr>
            <a:graphicFrameLocks noChangeAspect="1"/>
          </p:cNvGraphicFramePr>
          <p:nvPr/>
        </p:nvGraphicFramePr>
        <p:xfrm>
          <a:off x="5319732" y="2650464"/>
          <a:ext cx="71613" cy="130609"/>
        </p:xfrm>
        <a:graphic>
          <a:graphicData uri="http://schemas.openxmlformats.org/presentationml/2006/ole">
            <mc:AlternateContent xmlns:mc="http://schemas.openxmlformats.org/markup-compatibility/2006">
              <mc:Choice xmlns:v="urn:schemas-microsoft-com:vml" Requires="v">
                <p:oleObj name="Equation" r:id="rId6" imgW="114120" imgH="177480" progId="Equation.DSMT4">
                  <p:embed/>
                </p:oleObj>
              </mc:Choice>
              <mc:Fallback>
                <p:oleObj name="Equation" r:id="rId6" imgW="114120" imgH="177480" progId="Equation.DSMT4">
                  <p:embed/>
                  <p:pic>
                    <p:nvPicPr>
                      <p:cNvPr id="9" name="Object 8">
                        <a:extLst>
                          <a:ext uri="{FF2B5EF4-FFF2-40B4-BE49-F238E27FC236}">
                            <a16:creationId xmlns:a16="http://schemas.microsoft.com/office/drawing/2014/main" id="{F735D57E-475D-276E-5ACE-5E669E3F4882}"/>
                          </a:ext>
                        </a:extLst>
                      </p:cNvPr>
                      <p:cNvPicPr/>
                      <p:nvPr/>
                    </p:nvPicPr>
                    <p:blipFill>
                      <a:blip r:embed="rId5"/>
                      <a:stretch>
                        <a:fillRect/>
                      </a:stretch>
                    </p:blipFill>
                    <p:spPr>
                      <a:xfrm>
                        <a:off x="5319732" y="2650464"/>
                        <a:ext cx="71613" cy="130609"/>
                      </a:xfrm>
                      <a:prstGeom prst="rect">
                        <a:avLst/>
                      </a:prstGeom>
                    </p:spPr>
                  </p:pic>
                </p:oleObj>
              </mc:Fallback>
            </mc:AlternateContent>
          </a:graphicData>
        </a:graphic>
      </p:graphicFrame>
      <p:sp>
        <p:nvSpPr>
          <p:cNvPr id="13" name="TextBox 12">
            <a:extLst>
              <a:ext uri="{FF2B5EF4-FFF2-40B4-BE49-F238E27FC236}">
                <a16:creationId xmlns:a16="http://schemas.microsoft.com/office/drawing/2014/main" id="{42C61DC6-4E0C-5BCB-550F-5E779826427E}"/>
              </a:ext>
            </a:extLst>
          </p:cNvPr>
          <p:cNvSpPr txBox="1"/>
          <p:nvPr/>
        </p:nvSpPr>
        <p:spPr>
          <a:xfrm>
            <a:off x="1542803" y="2123497"/>
            <a:ext cx="3376878" cy="369332"/>
          </a:xfrm>
          <a:prstGeom prst="rect">
            <a:avLst/>
          </a:prstGeom>
          <a:noFill/>
        </p:spPr>
        <p:txBody>
          <a:bodyPr wrap="square" rtlCol="0">
            <a:spAutoFit/>
          </a:bodyPr>
          <a:lstStyle/>
          <a:p>
            <a:pPr fontAlgn="base">
              <a:spcBef>
                <a:spcPct val="0"/>
              </a:spcBef>
              <a:spcAft>
                <a:spcPct val="0"/>
              </a:spcAft>
            </a:pPr>
            <a:r>
              <a:rPr lang="en-US" dirty="0">
                <a:solidFill>
                  <a:srgbClr val="000000"/>
                </a:solidFill>
                <a:latin typeface="Helvetica" charset="0"/>
              </a:rPr>
              <a:t>KORUS-AQ NO</a:t>
            </a:r>
            <a:r>
              <a:rPr lang="en-US" baseline="-25000" dirty="0">
                <a:solidFill>
                  <a:srgbClr val="000000"/>
                </a:solidFill>
                <a:latin typeface="Helvetica" charset="0"/>
              </a:rPr>
              <a:t>2</a:t>
            </a:r>
            <a:r>
              <a:rPr lang="en-US" dirty="0">
                <a:solidFill>
                  <a:srgbClr val="000000"/>
                </a:solidFill>
                <a:latin typeface="Helvetica" charset="0"/>
              </a:rPr>
              <a:t> observations</a:t>
            </a:r>
          </a:p>
        </p:txBody>
      </p:sp>
      <p:graphicFrame>
        <p:nvGraphicFramePr>
          <p:cNvPr id="15" name="Table 7">
            <a:extLst>
              <a:ext uri="{FF2B5EF4-FFF2-40B4-BE49-F238E27FC236}">
                <a16:creationId xmlns:a16="http://schemas.microsoft.com/office/drawing/2014/main" id="{16FE610A-0EF4-9F9E-DE2C-65AF046DEF7D}"/>
              </a:ext>
            </a:extLst>
          </p:cNvPr>
          <p:cNvGraphicFramePr>
            <a:graphicFrameLocks noGrp="1"/>
          </p:cNvGraphicFramePr>
          <p:nvPr/>
        </p:nvGraphicFramePr>
        <p:xfrm>
          <a:off x="6744196" y="1887089"/>
          <a:ext cx="3923805" cy="1810195"/>
        </p:xfrm>
        <a:graphic>
          <a:graphicData uri="http://schemas.openxmlformats.org/drawingml/2006/table">
            <a:tbl>
              <a:tblPr firstRow="1" bandRow="1"/>
              <a:tblGrid>
                <a:gridCol w="1256805">
                  <a:extLst>
                    <a:ext uri="{9D8B030D-6E8A-4147-A177-3AD203B41FA5}">
                      <a16:colId xmlns:a16="http://schemas.microsoft.com/office/drawing/2014/main" val="2145147805"/>
                    </a:ext>
                  </a:extLst>
                </a:gridCol>
                <a:gridCol w="762000">
                  <a:extLst>
                    <a:ext uri="{9D8B030D-6E8A-4147-A177-3AD203B41FA5}">
                      <a16:colId xmlns:a16="http://schemas.microsoft.com/office/drawing/2014/main" val="507036793"/>
                    </a:ext>
                  </a:extLst>
                </a:gridCol>
                <a:gridCol w="1253912">
                  <a:extLst>
                    <a:ext uri="{9D8B030D-6E8A-4147-A177-3AD203B41FA5}">
                      <a16:colId xmlns:a16="http://schemas.microsoft.com/office/drawing/2014/main" val="2266687425"/>
                    </a:ext>
                  </a:extLst>
                </a:gridCol>
                <a:gridCol w="651088">
                  <a:extLst>
                    <a:ext uri="{9D8B030D-6E8A-4147-A177-3AD203B41FA5}">
                      <a16:colId xmlns:a16="http://schemas.microsoft.com/office/drawing/2014/main" val="2140119216"/>
                    </a:ext>
                  </a:extLst>
                </a:gridCol>
              </a:tblGrid>
              <a:tr h="697675">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b="0" dirty="0"/>
                        <a:t>Local time, hours</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b="0" dirty="0"/>
                        <a:t>AMF</a:t>
                      </a:r>
                      <a:r>
                        <a:rPr lang="en-US" b="0" baseline="-25000" dirty="0"/>
                        <a:t>G</a:t>
                      </a:r>
                      <a:endParaRPr lang="en-US" b="0"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b="0" dirty="0"/>
                        <a:t>AMF</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extLst>
                  <a:ext uri="{0D108BD9-81ED-4DB2-BD59-A6C34878D82A}">
                    <a16:rowId xmlns:a16="http://schemas.microsoft.com/office/drawing/2014/main" val="3579657127"/>
                  </a:ext>
                </a:extLst>
              </a:tr>
              <a:tr h="37084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dirty="0"/>
                        <a:t>8-9</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dirty="0"/>
                        <a:t>3.09</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dirty="0"/>
                        <a:t>0.38</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dirty="0"/>
                        <a:t>1.19</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51671978"/>
                  </a:ext>
                </a:extLst>
              </a:tr>
              <a:tr h="37084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dirty="0"/>
                        <a:t>12-13</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dirty="0"/>
                        <a:t>2.42</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dirty="0"/>
                        <a:t>0.46</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dirty="0"/>
                        <a:t>1.11</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4085395491"/>
                  </a:ext>
                </a:extLst>
              </a:tr>
              <a:tr h="37084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dirty="0"/>
                        <a:t>15-16</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dirty="0"/>
                        <a:t>2.77</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dirty="0"/>
                        <a:t>0.46</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dirty="0"/>
                        <a:t>1.27</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137867432"/>
                  </a:ext>
                </a:extLst>
              </a:tr>
            </a:tbl>
          </a:graphicData>
        </a:graphic>
      </p:graphicFrame>
      <p:graphicFrame>
        <p:nvGraphicFramePr>
          <p:cNvPr id="16" name="Object 15">
            <a:extLst>
              <a:ext uri="{FF2B5EF4-FFF2-40B4-BE49-F238E27FC236}">
                <a16:creationId xmlns:a16="http://schemas.microsoft.com/office/drawing/2014/main" id="{BEC91BFB-5DEF-D016-CD7B-20537CC38305}"/>
              </a:ext>
            </a:extLst>
          </p:cNvPr>
          <p:cNvGraphicFramePr>
            <a:graphicFrameLocks noChangeAspect="1"/>
          </p:cNvGraphicFramePr>
          <p:nvPr/>
        </p:nvGraphicFramePr>
        <p:xfrm>
          <a:off x="8839201" y="1946358"/>
          <a:ext cx="1112115" cy="621476"/>
        </p:xfrm>
        <a:graphic>
          <a:graphicData uri="http://schemas.openxmlformats.org/presentationml/2006/ole">
            <mc:AlternateContent xmlns:mc="http://schemas.openxmlformats.org/markup-compatibility/2006">
              <mc:Choice xmlns:v="urn:schemas-microsoft-com:vml" Requires="v">
                <p:oleObj name="Equation" r:id="rId7" imgW="863280" imgH="482400" progId="Equation.DSMT4">
                  <p:embed/>
                </p:oleObj>
              </mc:Choice>
              <mc:Fallback>
                <p:oleObj name="Equation" r:id="rId7" imgW="863280" imgH="482400" progId="Equation.DSMT4">
                  <p:embed/>
                  <p:pic>
                    <p:nvPicPr>
                      <p:cNvPr id="16" name="Object 15">
                        <a:extLst>
                          <a:ext uri="{FF2B5EF4-FFF2-40B4-BE49-F238E27FC236}">
                            <a16:creationId xmlns:a16="http://schemas.microsoft.com/office/drawing/2014/main" id="{BEC91BFB-5DEF-D016-CD7B-20537CC38305}"/>
                          </a:ext>
                        </a:extLst>
                      </p:cNvPr>
                      <p:cNvPicPr/>
                      <p:nvPr/>
                    </p:nvPicPr>
                    <p:blipFill>
                      <a:blip r:embed="rId8"/>
                      <a:stretch>
                        <a:fillRect/>
                      </a:stretch>
                    </p:blipFill>
                    <p:spPr>
                      <a:xfrm>
                        <a:off x="8839201" y="1946358"/>
                        <a:ext cx="1112115" cy="621476"/>
                      </a:xfrm>
                      <a:prstGeom prst="rect">
                        <a:avLst/>
                      </a:prstGeom>
                    </p:spPr>
                  </p:pic>
                </p:oleObj>
              </mc:Fallback>
            </mc:AlternateContent>
          </a:graphicData>
        </a:graphic>
      </p:graphicFrame>
      <p:pic>
        <p:nvPicPr>
          <p:cNvPr id="18" name="Picture 17">
            <a:extLst>
              <a:ext uri="{FF2B5EF4-FFF2-40B4-BE49-F238E27FC236}">
                <a16:creationId xmlns:a16="http://schemas.microsoft.com/office/drawing/2014/main" id="{E68BF47F-5BCF-9DD5-0568-2C31073306E5}"/>
              </a:ext>
            </a:extLst>
          </p:cNvPr>
          <p:cNvPicPr>
            <a:picLocks noChangeAspect="1"/>
          </p:cNvPicPr>
          <p:nvPr/>
        </p:nvPicPr>
        <p:blipFill>
          <a:blip r:embed="rId9"/>
          <a:stretch>
            <a:fillRect/>
          </a:stretch>
        </p:blipFill>
        <p:spPr>
          <a:xfrm>
            <a:off x="6913004" y="3778977"/>
            <a:ext cx="3467020" cy="2694905"/>
          </a:xfrm>
          <a:prstGeom prst="rect">
            <a:avLst/>
          </a:prstGeom>
        </p:spPr>
      </p:pic>
    </p:spTree>
    <p:extLst>
      <p:ext uri="{BB962C8B-B14F-4D97-AF65-F5344CB8AC3E}">
        <p14:creationId xmlns:p14="http://schemas.microsoft.com/office/powerpoint/2010/main" val="253981564"/>
      </p:ext>
    </p:extLst>
  </p:cSld>
  <p:clrMapOvr>
    <a:masterClrMapping/>
  </p:clrMapOvr>
  <p:transition spd="slow"/>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B4E012-8FCE-6A45-67F3-D3962CCDEE5E}"/>
              </a:ext>
            </a:extLst>
          </p:cNvPr>
          <p:cNvSpPr>
            <a:spLocks noGrp="1"/>
          </p:cNvSpPr>
          <p:nvPr>
            <p:ph type="title"/>
          </p:nvPr>
        </p:nvSpPr>
        <p:spPr>
          <a:xfrm>
            <a:off x="1324394" y="-355881"/>
            <a:ext cx="9677400" cy="1143000"/>
          </a:xfrm>
        </p:spPr>
        <p:txBody>
          <a:bodyPr/>
          <a:lstStyle/>
          <a:p>
            <a:r>
              <a:rPr lang="en-US" sz="2000" dirty="0"/>
              <a:t>Use machine learning to produce blended TEMPO+TROPOMI+GEMS product</a:t>
            </a:r>
          </a:p>
        </p:txBody>
      </p:sp>
      <p:sp>
        <p:nvSpPr>
          <p:cNvPr id="10" name="TextBox 9">
            <a:extLst>
              <a:ext uri="{FF2B5EF4-FFF2-40B4-BE49-F238E27FC236}">
                <a16:creationId xmlns:a16="http://schemas.microsoft.com/office/drawing/2014/main" id="{97EDBF6D-068A-DAB8-A100-9771062CC4E5}"/>
              </a:ext>
            </a:extLst>
          </p:cNvPr>
          <p:cNvSpPr txBox="1"/>
          <p:nvPr/>
        </p:nvSpPr>
        <p:spPr>
          <a:xfrm>
            <a:off x="4620048" y="6481709"/>
            <a:ext cx="6535483" cy="369332"/>
          </a:xfrm>
          <a:prstGeom prst="rect">
            <a:avLst/>
          </a:prstGeom>
          <a:noFill/>
        </p:spPr>
        <p:txBody>
          <a:bodyPr wrap="square">
            <a:spAutoFit/>
          </a:bodyPr>
          <a:lstStyle/>
          <a:p>
            <a:pPr fontAlgn="base">
              <a:spcBef>
                <a:spcPct val="0"/>
              </a:spcBef>
              <a:spcAft>
                <a:spcPct val="0"/>
              </a:spcAft>
            </a:pPr>
            <a:r>
              <a:rPr lang="en-US" dirty="0">
                <a:solidFill>
                  <a:srgbClr val="000000"/>
                </a:solidFill>
                <a:latin typeface="Helvetica" charset="0"/>
              </a:rPr>
              <a:t>Balasus, N., et al., submitted to Atmos. Meas. Tech., 2023</a:t>
            </a:r>
          </a:p>
        </p:txBody>
      </p:sp>
      <p:pic>
        <p:nvPicPr>
          <p:cNvPr id="11" name="Picture 10">
            <a:extLst>
              <a:ext uri="{FF2B5EF4-FFF2-40B4-BE49-F238E27FC236}">
                <a16:creationId xmlns:a16="http://schemas.microsoft.com/office/drawing/2014/main" id="{756F85B1-8EE6-F435-1941-F5BBB09EEBCD}"/>
              </a:ext>
            </a:extLst>
          </p:cNvPr>
          <p:cNvPicPr>
            <a:picLocks noChangeAspect="1"/>
          </p:cNvPicPr>
          <p:nvPr/>
        </p:nvPicPr>
        <p:blipFill>
          <a:blip r:embed="rId2"/>
          <a:stretch>
            <a:fillRect/>
          </a:stretch>
        </p:blipFill>
        <p:spPr>
          <a:xfrm>
            <a:off x="2342958" y="5904006"/>
            <a:ext cx="1271992" cy="953994"/>
          </a:xfrm>
          <a:prstGeom prst="rect">
            <a:avLst/>
          </a:prstGeom>
        </p:spPr>
      </p:pic>
      <p:sp>
        <p:nvSpPr>
          <p:cNvPr id="12" name="TextBox 11">
            <a:extLst>
              <a:ext uri="{FF2B5EF4-FFF2-40B4-BE49-F238E27FC236}">
                <a16:creationId xmlns:a16="http://schemas.microsoft.com/office/drawing/2014/main" id="{C7129112-0C54-5BEF-5B3B-1BC75E9FA7AB}"/>
              </a:ext>
            </a:extLst>
          </p:cNvPr>
          <p:cNvSpPr txBox="1"/>
          <p:nvPr/>
        </p:nvSpPr>
        <p:spPr>
          <a:xfrm>
            <a:off x="1522240" y="6066475"/>
            <a:ext cx="1109029" cy="646331"/>
          </a:xfrm>
          <a:prstGeom prst="rect">
            <a:avLst/>
          </a:prstGeom>
          <a:noFill/>
        </p:spPr>
        <p:txBody>
          <a:bodyPr wrap="square" rtlCol="0">
            <a:spAutoFit/>
          </a:bodyPr>
          <a:lstStyle/>
          <a:p>
            <a:pPr fontAlgn="base">
              <a:spcBef>
                <a:spcPct val="0"/>
              </a:spcBef>
              <a:spcAft>
                <a:spcPct val="0"/>
              </a:spcAft>
            </a:pPr>
            <a:r>
              <a:rPr lang="en-US" dirty="0">
                <a:solidFill>
                  <a:srgbClr val="000000"/>
                </a:solidFill>
                <a:latin typeface="Helvetica" charset="0"/>
              </a:rPr>
              <a:t>Daniel Jacob</a:t>
            </a:r>
          </a:p>
        </p:txBody>
      </p:sp>
      <p:sp>
        <p:nvSpPr>
          <p:cNvPr id="17" name="TextBox 16">
            <a:extLst>
              <a:ext uri="{FF2B5EF4-FFF2-40B4-BE49-F238E27FC236}">
                <a16:creationId xmlns:a16="http://schemas.microsoft.com/office/drawing/2014/main" id="{5F9542BA-1722-66AB-FCD6-AE3D6252BB83}"/>
              </a:ext>
            </a:extLst>
          </p:cNvPr>
          <p:cNvSpPr txBox="1"/>
          <p:nvPr/>
        </p:nvSpPr>
        <p:spPr>
          <a:xfrm>
            <a:off x="5624069" y="1845812"/>
            <a:ext cx="1304290" cy="646331"/>
          </a:xfrm>
          <a:prstGeom prst="rect">
            <a:avLst/>
          </a:prstGeom>
          <a:noFill/>
          <a:ln>
            <a:solidFill>
              <a:schemeClr val="tx1"/>
            </a:solidFill>
          </a:ln>
        </p:spPr>
        <p:txBody>
          <a:bodyPr wrap="square" rtlCol="0">
            <a:spAutoFit/>
          </a:bodyPr>
          <a:lstStyle/>
          <a:p>
            <a:pPr algn="ctr" fontAlgn="base">
              <a:spcBef>
                <a:spcPct val="0"/>
              </a:spcBef>
              <a:spcAft>
                <a:spcPct val="0"/>
              </a:spcAft>
            </a:pPr>
            <a:r>
              <a:rPr lang="en-US" dirty="0">
                <a:solidFill>
                  <a:srgbClr val="000000"/>
                </a:solidFill>
                <a:latin typeface="Helvetica" charset="0"/>
              </a:rPr>
              <a:t>TROPOMI</a:t>
            </a:r>
          </a:p>
          <a:p>
            <a:pPr algn="ctr" fontAlgn="base">
              <a:spcBef>
                <a:spcPct val="0"/>
              </a:spcBef>
              <a:spcAft>
                <a:spcPct val="0"/>
              </a:spcAft>
            </a:pPr>
            <a:r>
              <a:rPr lang="en-US" dirty="0">
                <a:solidFill>
                  <a:srgbClr val="000000"/>
                </a:solidFill>
                <a:latin typeface="Helvetica" charset="0"/>
              </a:rPr>
              <a:t>X</a:t>
            </a:r>
            <a:r>
              <a:rPr lang="en-US" baseline="-25000" dirty="0">
                <a:solidFill>
                  <a:srgbClr val="000000"/>
                </a:solidFill>
                <a:latin typeface="Helvetica" charset="0"/>
              </a:rPr>
              <a:t>2</a:t>
            </a:r>
            <a:endParaRPr lang="en-US" dirty="0">
              <a:solidFill>
                <a:srgbClr val="000000"/>
              </a:solidFill>
              <a:latin typeface="Helvetica" charset="0"/>
            </a:endParaRPr>
          </a:p>
        </p:txBody>
      </p:sp>
      <p:sp>
        <p:nvSpPr>
          <p:cNvPr id="19" name="TextBox 18">
            <a:extLst>
              <a:ext uri="{FF2B5EF4-FFF2-40B4-BE49-F238E27FC236}">
                <a16:creationId xmlns:a16="http://schemas.microsoft.com/office/drawing/2014/main" id="{11ED7119-8D67-4038-D327-F5391FBBA447}"/>
              </a:ext>
            </a:extLst>
          </p:cNvPr>
          <p:cNvSpPr txBox="1"/>
          <p:nvPr/>
        </p:nvSpPr>
        <p:spPr>
          <a:xfrm>
            <a:off x="1600199" y="1792855"/>
            <a:ext cx="1815059" cy="923330"/>
          </a:xfrm>
          <a:prstGeom prst="rect">
            <a:avLst/>
          </a:prstGeom>
          <a:noFill/>
          <a:ln>
            <a:solidFill>
              <a:srgbClr val="FF0000"/>
            </a:solidFill>
          </a:ln>
        </p:spPr>
        <p:txBody>
          <a:bodyPr wrap="square" rtlCol="0">
            <a:spAutoFit/>
          </a:bodyPr>
          <a:lstStyle/>
          <a:p>
            <a:pPr algn="ctr" fontAlgn="base">
              <a:spcBef>
                <a:spcPct val="0"/>
              </a:spcBef>
              <a:spcAft>
                <a:spcPct val="0"/>
              </a:spcAft>
            </a:pPr>
            <a:r>
              <a:rPr lang="en-US" dirty="0">
                <a:solidFill>
                  <a:srgbClr val="FF0000"/>
                </a:solidFill>
                <a:latin typeface="Helvetica" charset="0"/>
              </a:rPr>
              <a:t>TEMPO</a:t>
            </a:r>
          </a:p>
          <a:p>
            <a:pPr algn="ctr" fontAlgn="base">
              <a:spcBef>
                <a:spcPct val="0"/>
              </a:spcBef>
              <a:spcAft>
                <a:spcPct val="0"/>
              </a:spcAft>
            </a:pPr>
            <a:r>
              <a:rPr lang="en-US" dirty="0">
                <a:solidFill>
                  <a:srgbClr val="FF0000"/>
                </a:solidFill>
                <a:latin typeface="Helvetica" charset="0"/>
              </a:rPr>
              <a:t>X</a:t>
            </a:r>
            <a:r>
              <a:rPr lang="en-US" baseline="-25000" dirty="0">
                <a:solidFill>
                  <a:srgbClr val="FF0000"/>
                </a:solidFill>
                <a:latin typeface="Helvetica" charset="0"/>
              </a:rPr>
              <a:t>1</a:t>
            </a:r>
            <a:r>
              <a:rPr lang="en-US" dirty="0">
                <a:solidFill>
                  <a:srgbClr val="FF0000"/>
                </a:solidFill>
                <a:latin typeface="Helvetica" charset="0"/>
              </a:rPr>
              <a:t> + retrieval</a:t>
            </a:r>
          </a:p>
          <a:p>
            <a:pPr algn="ctr" fontAlgn="base">
              <a:spcBef>
                <a:spcPct val="0"/>
              </a:spcBef>
              <a:spcAft>
                <a:spcPct val="0"/>
              </a:spcAft>
            </a:pPr>
            <a:r>
              <a:rPr lang="en-US" dirty="0">
                <a:solidFill>
                  <a:srgbClr val="FF0000"/>
                </a:solidFill>
                <a:latin typeface="Helvetica" charset="0"/>
              </a:rPr>
              <a:t> parameters </a:t>
            </a:r>
            <a:r>
              <a:rPr lang="en-US" b="1" dirty="0">
                <a:solidFill>
                  <a:srgbClr val="FF0000"/>
                </a:solidFill>
                <a:latin typeface="Helvetica" charset="0"/>
              </a:rPr>
              <a:t>x</a:t>
            </a:r>
            <a:r>
              <a:rPr lang="en-US" b="1" baseline="-25000" dirty="0">
                <a:solidFill>
                  <a:srgbClr val="FF0000"/>
                </a:solidFill>
                <a:latin typeface="Helvetica" charset="0"/>
              </a:rPr>
              <a:t>1</a:t>
            </a:r>
            <a:endParaRPr lang="en-US" dirty="0">
              <a:solidFill>
                <a:srgbClr val="FF0000"/>
              </a:solidFill>
              <a:latin typeface="Helvetica" charset="0"/>
            </a:endParaRPr>
          </a:p>
        </p:txBody>
      </p:sp>
      <p:sp>
        <p:nvSpPr>
          <p:cNvPr id="20" name="TextBox 19">
            <a:extLst>
              <a:ext uri="{FF2B5EF4-FFF2-40B4-BE49-F238E27FC236}">
                <a16:creationId xmlns:a16="http://schemas.microsoft.com/office/drawing/2014/main" id="{A57F552B-58FA-8802-43DF-4A4ACB0F0282}"/>
              </a:ext>
            </a:extLst>
          </p:cNvPr>
          <p:cNvSpPr txBox="1"/>
          <p:nvPr/>
        </p:nvSpPr>
        <p:spPr>
          <a:xfrm>
            <a:off x="3491875" y="3363258"/>
            <a:ext cx="2209800" cy="646331"/>
          </a:xfrm>
          <a:prstGeom prst="rect">
            <a:avLst/>
          </a:prstGeom>
          <a:noFill/>
          <a:ln>
            <a:solidFill>
              <a:srgbClr val="00B050"/>
            </a:solidFill>
          </a:ln>
        </p:spPr>
        <p:txBody>
          <a:bodyPr wrap="square" rtlCol="0">
            <a:spAutoFit/>
          </a:bodyPr>
          <a:lstStyle/>
          <a:p>
            <a:pPr algn="ctr" fontAlgn="base">
              <a:spcBef>
                <a:spcPct val="0"/>
              </a:spcBef>
              <a:spcAft>
                <a:spcPct val="0"/>
              </a:spcAft>
            </a:pPr>
            <a:r>
              <a:rPr lang="en-US" dirty="0">
                <a:solidFill>
                  <a:srgbClr val="00B050"/>
                </a:solidFill>
                <a:latin typeface="Helvetica" charset="0"/>
              </a:rPr>
              <a:t>Train ML model for</a:t>
            </a:r>
          </a:p>
          <a:p>
            <a:pPr algn="ctr" fontAlgn="base">
              <a:spcBef>
                <a:spcPct val="0"/>
              </a:spcBef>
              <a:spcAft>
                <a:spcPct val="0"/>
              </a:spcAft>
            </a:pPr>
            <a:r>
              <a:rPr lang="el-GR" dirty="0">
                <a:solidFill>
                  <a:srgbClr val="00B050"/>
                </a:solidFill>
                <a:latin typeface="Helvetica" charset="0"/>
              </a:rPr>
              <a:t>Δ</a:t>
            </a:r>
            <a:r>
              <a:rPr lang="en-US" dirty="0">
                <a:solidFill>
                  <a:srgbClr val="00B050"/>
                </a:solidFill>
                <a:latin typeface="Helvetica" charset="0"/>
              </a:rPr>
              <a:t>(X</a:t>
            </a:r>
            <a:r>
              <a:rPr lang="en-US" baseline="-25000" dirty="0">
                <a:solidFill>
                  <a:srgbClr val="00B050"/>
                </a:solidFill>
                <a:latin typeface="Helvetica" charset="0"/>
              </a:rPr>
              <a:t>1</a:t>
            </a:r>
            <a:r>
              <a:rPr lang="en-US" dirty="0">
                <a:solidFill>
                  <a:srgbClr val="00B050"/>
                </a:solidFill>
                <a:latin typeface="Helvetica" charset="0"/>
              </a:rPr>
              <a:t> – X</a:t>
            </a:r>
            <a:r>
              <a:rPr lang="en-US" baseline="-25000" dirty="0">
                <a:solidFill>
                  <a:srgbClr val="00B050"/>
                </a:solidFill>
                <a:latin typeface="Helvetica" charset="0"/>
              </a:rPr>
              <a:t>2</a:t>
            </a:r>
            <a:r>
              <a:rPr lang="en-US" dirty="0">
                <a:solidFill>
                  <a:srgbClr val="00B050"/>
                </a:solidFill>
                <a:latin typeface="Helvetica" charset="0"/>
              </a:rPr>
              <a:t>) = f(</a:t>
            </a:r>
            <a:r>
              <a:rPr lang="en-US" b="1" dirty="0">
                <a:solidFill>
                  <a:srgbClr val="00B050"/>
                </a:solidFill>
                <a:latin typeface="Helvetica" charset="0"/>
              </a:rPr>
              <a:t>x</a:t>
            </a:r>
            <a:r>
              <a:rPr lang="en-US" b="1" baseline="-25000" dirty="0">
                <a:solidFill>
                  <a:srgbClr val="00B050"/>
                </a:solidFill>
                <a:latin typeface="Helvetica" charset="0"/>
              </a:rPr>
              <a:t>1</a:t>
            </a:r>
            <a:r>
              <a:rPr lang="en-US" dirty="0">
                <a:solidFill>
                  <a:srgbClr val="00B050"/>
                </a:solidFill>
                <a:latin typeface="Helvetica" charset="0"/>
              </a:rPr>
              <a:t>)</a:t>
            </a:r>
          </a:p>
        </p:txBody>
      </p:sp>
      <p:sp>
        <p:nvSpPr>
          <p:cNvPr id="21" name="TextBox 20">
            <a:extLst>
              <a:ext uri="{FF2B5EF4-FFF2-40B4-BE49-F238E27FC236}">
                <a16:creationId xmlns:a16="http://schemas.microsoft.com/office/drawing/2014/main" id="{2A04D6E4-AA77-D3A4-230B-BBD76D105C2C}"/>
              </a:ext>
            </a:extLst>
          </p:cNvPr>
          <p:cNvSpPr txBox="1"/>
          <p:nvPr/>
        </p:nvSpPr>
        <p:spPr>
          <a:xfrm>
            <a:off x="2861856" y="4705105"/>
            <a:ext cx="3301238" cy="646331"/>
          </a:xfrm>
          <a:prstGeom prst="rect">
            <a:avLst/>
          </a:prstGeom>
          <a:noFill/>
          <a:ln>
            <a:solidFill>
              <a:srgbClr val="00B050"/>
            </a:solidFill>
          </a:ln>
        </p:spPr>
        <p:txBody>
          <a:bodyPr wrap="square" rtlCol="0">
            <a:spAutoFit/>
          </a:bodyPr>
          <a:lstStyle/>
          <a:p>
            <a:pPr algn="ctr" fontAlgn="base">
              <a:spcBef>
                <a:spcPct val="0"/>
              </a:spcBef>
              <a:spcAft>
                <a:spcPct val="0"/>
              </a:spcAft>
            </a:pPr>
            <a:r>
              <a:rPr lang="en-US" dirty="0">
                <a:solidFill>
                  <a:srgbClr val="00B050"/>
                </a:solidFill>
                <a:latin typeface="Helvetica" charset="0"/>
              </a:rPr>
              <a:t>Create blended product </a:t>
            </a:r>
          </a:p>
          <a:p>
            <a:pPr algn="ctr" fontAlgn="base">
              <a:spcBef>
                <a:spcPct val="0"/>
              </a:spcBef>
              <a:spcAft>
                <a:spcPct val="0"/>
              </a:spcAft>
            </a:pPr>
            <a:r>
              <a:rPr lang="en-US" dirty="0">
                <a:solidFill>
                  <a:srgbClr val="00B050"/>
                </a:solidFill>
                <a:latin typeface="Helvetica" charset="0"/>
              </a:rPr>
              <a:t>X</a:t>
            </a:r>
            <a:r>
              <a:rPr lang="en-US" baseline="-25000" dirty="0">
                <a:solidFill>
                  <a:srgbClr val="00B050"/>
                </a:solidFill>
                <a:latin typeface="Helvetica" charset="0"/>
              </a:rPr>
              <a:t>1+2 </a:t>
            </a:r>
            <a:r>
              <a:rPr lang="en-US" dirty="0">
                <a:solidFill>
                  <a:srgbClr val="00B050"/>
                </a:solidFill>
                <a:latin typeface="Helvetica" charset="0"/>
              </a:rPr>
              <a:t>= X</a:t>
            </a:r>
            <a:r>
              <a:rPr lang="en-US" baseline="-25000" dirty="0">
                <a:solidFill>
                  <a:srgbClr val="00B050"/>
                </a:solidFill>
                <a:latin typeface="Helvetica" charset="0"/>
              </a:rPr>
              <a:t>1</a:t>
            </a:r>
            <a:r>
              <a:rPr lang="en-US" dirty="0">
                <a:solidFill>
                  <a:srgbClr val="00B050"/>
                </a:solidFill>
                <a:latin typeface="Helvetica" charset="0"/>
              </a:rPr>
              <a:t> – f(</a:t>
            </a:r>
            <a:r>
              <a:rPr lang="en-US" b="1" dirty="0">
                <a:solidFill>
                  <a:srgbClr val="00B050"/>
                </a:solidFill>
                <a:latin typeface="Helvetica" charset="0"/>
              </a:rPr>
              <a:t>x</a:t>
            </a:r>
            <a:r>
              <a:rPr lang="en-US" baseline="-25000" dirty="0">
                <a:solidFill>
                  <a:srgbClr val="00B050"/>
                </a:solidFill>
                <a:latin typeface="Helvetica" charset="0"/>
              </a:rPr>
              <a:t>1</a:t>
            </a:r>
            <a:r>
              <a:rPr lang="en-US" dirty="0">
                <a:solidFill>
                  <a:srgbClr val="00B050"/>
                </a:solidFill>
                <a:latin typeface="Helvetica" charset="0"/>
              </a:rPr>
              <a:t>)</a:t>
            </a:r>
          </a:p>
        </p:txBody>
      </p:sp>
      <p:cxnSp>
        <p:nvCxnSpPr>
          <p:cNvPr id="22" name="Straight Connector 21">
            <a:extLst>
              <a:ext uri="{FF2B5EF4-FFF2-40B4-BE49-F238E27FC236}">
                <a16:creationId xmlns:a16="http://schemas.microsoft.com/office/drawing/2014/main" id="{24E00905-018A-DAC4-5CD9-7419677CF07B}"/>
              </a:ext>
            </a:extLst>
          </p:cNvPr>
          <p:cNvCxnSpPr>
            <a:cxnSpLocks/>
          </p:cNvCxnSpPr>
          <p:nvPr/>
        </p:nvCxnSpPr>
        <p:spPr>
          <a:xfrm>
            <a:off x="3420285" y="2248471"/>
            <a:ext cx="1112583" cy="743391"/>
          </a:xfrm>
          <a:prstGeom prst="line">
            <a:avLst/>
          </a:prstGeom>
          <a:ln>
            <a:solidFill>
              <a:srgbClr val="00B050"/>
            </a:solidFill>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D054246A-DFCB-11CE-9557-20367B392758}"/>
              </a:ext>
            </a:extLst>
          </p:cNvPr>
          <p:cNvCxnSpPr>
            <a:cxnSpLocks/>
          </p:cNvCxnSpPr>
          <p:nvPr/>
        </p:nvCxnSpPr>
        <p:spPr>
          <a:xfrm flipH="1">
            <a:off x="4517502" y="2248470"/>
            <a:ext cx="1112583" cy="743391"/>
          </a:xfrm>
          <a:prstGeom prst="line">
            <a:avLst/>
          </a:prstGeom>
          <a:ln>
            <a:solidFill>
              <a:srgbClr val="00B050"/>
            </a:solidFill>
          </a:ln>
        </p:spPr>
        <p:style>
          <a:lnRef idx="2">
            <a:schemeClr val="accent1"/>
          </a:lnRef>
          <a:fillRef idx="0">
            <a:schemeClr val="accent1"/>
          </a:fillRef>
          <a:effectRef idx="1">
            <a:schemeClr val="accent1"/>
          </a:effectRef>
          <a:fontRef idx="minor">
            <a:schemeClr val="tx1"/>
          </a:fontRef>
        </p:style>
      </p:cxnSp>
      <p:cxnSp>
        <p:nvCxnSpPr>
          <p:cNvPr id="24" name="Straight Arrow Connector 23">
            <a:extLst>
              <a:ext uri="{FF2B5EF4-FFF2-40B4-BE49-F238E27FC236}">
                <a16:creationId xmlns:a16="http://schemas.microsoft.com/office/drawing/2014/main" id="{18B83DA9-FF71-3971-DC92-999302D4DC40}"/>
              </a:ext>
            </a:extLst>
          </p:cNvPr>
          <p:cNvCxnSpPr>
            <a:cxnSpLocks/>
          </p:cNvCxnSpPr>
          <p:nvPr/>
        </p:nvCxnSpPr>
        <p:spPr>
          <a:xfrm>
            <a:off x="4532867" y="2971577"/>
            <a:ext cx="0" cy="391681"/>
          </a:xfrm>
          <a:prstGeom prst="straightConnector1">
            <a:avLst/>
          </a:prstGeom>
          <a:ln>
            <a:solidFill>
              <a:srgbClr val="00B050"/>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25" name="Straight Arrow Connector 24">
            <a:extLst>
              <a:ext uri="{FF2B5EF4-FFF2-40B4-BE49-F238E27FC236}">
                <a16:creationId xmlns:a16="http://schemas.microsoft.com/office/drawing/2014/main" id="{73A29EBB-8203-1D4D-C845-965CA6933AA4}"/>
              </a:ext>
            </a:extLst>
          </p:cNvPr>
          <p:cNvCxnSpPr>
            <a:cxnSpLocks/>
          </p:cNvCxnSpPr>
          <p:nvPr/>
        </p:nvCxnSpPr>
        <p:spPr>
          <a:xfrm>
            <a:off x="4517501" y="4009588"/>
            <a:ext cx="0" cy="689466"/>
          </a:xfrm>
          <a:prstGeom prst="straightConnector1">
            <a:avLst/>
          </a:prstGeom>
          <a:ln>
            <a:solidFill>
              <a:srgbClr val="00B050"/>
            </a:solidFill>
            <a:tailEnd type="triangle" w="lg" len="lg"/>
          </a:ln>
        </p:spPr>
        <p:style>
          <a:lnRef idx="2">
            <a:schemeClr val="accent1"/>
          </a:lnRef>
          <a:fillRef idx="0">
            <a:schemeClr val="accent1"/>
          </a:fillRef>
          <a:effectRef idx="1">
            <a:schemeClr val="accent1"/>
          </a:effectRef>
          <a:fontRef idx="minor">
            <a:schemeClr val="tx1"/>
          </a:fontRef>
        </p:style>
      </p:cxnSp>
      <p:sp>
        <p:nvSpPr>
          <p:cNvPr id="26" name="Freeform: Shape 25">
            <a:extLst>
              <a:ext uri="{FF2B5EF4-FFF2-40B4-BE49-F238E27FC236}">
                <a16:creationId xmlns:a16="http://schemas.microsoft.com/office/drawing/2014/main" id="{80B1F0EB-3FF6-FD51-CA4F-B6B70F298CB2}"/>
              </a:ext>
            </a:extLst>
          </p:cNvPr>
          <p:cNvSpPr/>
          <p:nvPr/>
        </p:nvSpPr>
        <p:spPr>
          <a:xfrm>
            <a:off x="1965418" y="2716186"/>
            <a:ext cx="878773" cy="2325153"/>
          </a:xfrm>
          <a:custGeom>
            <a:avLst/>
            <a:gdLst>
              <a:gd name="connsiteX0" fmla="*/ 11875 w 653143"/>
              <a:gd name="connsiteY0" fmla="*/ 0 h 2386940"/>
              <a:gd name="connsiteX1" fmla="*/ 0 w 653143"/>
              <a:gd name="connsiteY1" fmla="*/ 2386940 h 2386940"/>
              <a:gd name="connsiteX2" fmla="*/ 653143 w 653143"/>
              <a:gd name="connsiteY2" fmla="*/ 2363189 h 2386940"/>
              <a:gd name="connsiteX0" fmla="*/ 11875 w 641268"/>
              <a:gd name="connsiteY0" fmla="*/ 0 h 2430233"/>
              <a:gd name="connsiteX1" fmla="*/ 0 w 641268"/>
              <a:gd name="connsiteY1" fmla="*/ 2386940 h 2430233"/>
              <a:gd name="connsiteX2" fmla="*/ 641268 w 641268"/>
              <a:gd name="connsiteY2" fmla="*/ 2429493 h 2430233"/>
              <a:gd name="connsiteX0" fmla="*/ 11875 w 676894"/>
              <a:gd name="connsiteY0" fmla="*/ 0 h 2386940"/>
              <a:gd name="connsiteX1" fmla="*/ 0 w 676894"/>
              <a:gd name="connsiteY1" fmla="*/ 2386940 h 2386940"/>
              <a:gd name="connsiteX2" fmla="*/ 676894 w 676894"/>
              <a:gd name="connsiteY2" fmla="*/ 2341088 h 2386940"/>
              <a:gd name="connsiteX0" fmla="*/ 11875 w 593767"/>
              <a:gd name="connsiteY0" fmla="*/ 0 h 2397898"/>
              <a:gd name="connsiteX1" fmla="*/ 0 w 593767"/>
              <a:gd name="connsiteY1" fmla="*/ 2386940 h 2397898"/>
              <a:gd name="connsiteX2" fmla="*/ 593767 w 593767"/>
              <a:gd name="connsiteY2" fmla="*/ 2396341 h 2397898"/>
            </a:gdLst>
            <a:ahLst/>
            <a:cxnLst>
              <a:cxn ang="0">
                <a:pos x="connsiteX0" y="connsiteY0"/>
              </a:cxn>
              <a:cxn ang="0">
                <a:pos x="connsiteX1" y="connsiteY1"/>
              </a:cxn>
              <a:cxn ang="0">
                <a:pos x="connsiteX2" y="connsiteY2"/>
              </a:cxn>
            </a:cxnLst>
            <a:rect l="l" t="t" r="r" b="b"/>
            <a:pathLst>
              <a:path w="593767" h="2397898">
                <a:moveTo>
                  <a:pt x="11875" y="0"/>
                </a:moveTo>
                <a:cubicBezTo>
                  <a:pt x="7917" y="795647"/>
                  <a:pt x="3958" y="1591293"/>
                  <a:pt x="0" y="2386940"/>
                </a:cubicBezTo>
                <a:cubicBezTo>
                  <a:pt x="217714" y="2379023"/>
                  <a:pt x="376053" y="2404258"/>
                  <a:pt x="593767" y="2396341"/>
                </a:cubicBezTo>
              </a:path>
            </a:pathLst>
          </a:custGeom>
          <a:noFill/>
          <a:ln w="28575">
            <a:solidFill>
              <a:srgbClr val="00B050"/>
            </a:solidFill>
            <a:headEnd type="none" w="med" len="med"/>
            <a:tailEnd type="triangle" w="lg" len="lg"/>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b="1">
              <a:solidFill>
                <a:srgbClr val="FFFFFF"/>
              </a:solidFill>
              <a:latin typeface="Helvetica"/>
            </a:endParaRPr>
          </a:p>
        </p:txBody>
      </p:sp>
      <p:sp>
        <p:nvSpPr>
          <p:cNvPr id="27" name="TextBox 26">
            <a:extLst>
              <a:ext uri="{FF2B5EF4-FFF2-40B4-BE49-F238E27FC236}">
                <a16:creationId xmlns:a16="http://schemas.microsoft.com/office/drawing/2014/main" id="{4EE4C84B-361B-A032-ADF1-867E688A1469}"/>
              </a:ext>
            </a:extLst>
          </p:cNvPr>
          <p:cNvSpPr txBox="1"/>
          <p:nvPr/>
        </p:nvSpPr>
        <p:spPr>
          <a:xfrm>
            <a:off x="3808970" y="2016649"/>
            <a:ext cx="1447797" cy="646331"/>
          </a:xfrm>
          <a:prstGeom prst="rect">
            <a:avLst/>
          </a:prstGeom>
          <a:noFill/>
        </p:spPr>
        <p:txBody>
          <a:bodyPr wrap="square" rtlCol="0">
            <a:spAutoFit/>
          </a:bodyPr>
          <a:lstStyle/>
          <a:p>
            <a:pPr fontAlgn="base">
              <a:spcBef>
                <a:spcPct val="0"/>
              </a:spcBef>
              <a:spcAft>
                <a:spcPct val="0"/>
              </a:spcAft>
            </a:pPr>
            <a:r>
              <a:rPr lang="en-US" dirty="0">
                <a:solidFill>
                  <a:srgbClr val="0000CC"/>
                </a:solidFill>
                <a:latin typeface="Helvetica" charset="0"/>
              </a:rPr>
              <a:t>  collocated data subset</a:t>
            </a:r>
          </a:p>
        </p:txBody>
      </p:sp>
      <p:sp>
        <p:nvSpPr>
          <p:cNvPr id="28" name="TextBox 27">
            <a:extLst>
              <a:ext uri="{FF2B5EF4-FFF2-40B4-BE49-F238E27FC236}">
                <a16:creationId xmlns:a16="http://schemas.microsoft.com/office/drawing/2014/main" id="{7DA1E8F9-5712-2D66-3AB5-4A781B69C609}"/>
              </a:ext>
            </a:extLst>
          </p:cNvPr>
          <p:cNvSpPr txBox="1"/>
          <p:nvPr/>
        </p:nvSpPr>
        <p:spPr>
          <a:xfrm>
            <a:off x="1933044" y="4009589"/>
            <a:ext cx="1046019" cy="646331"/>
          </a:xfrm>
          <a:prstGeom prst="rect">
            <a:avLst/>
          </a:prstGeom>
          <a:noFill/>
        </p:spPr>
        <p:txBody>
          <a:bodyPr wrap="square" rtlCol="0">
            <a:spAutoFit/>
          </a:bodyPr>
          <a:lstStyle/>
          <a:p>
            <a:pPr fontAlgn="base">
              <a:spcBef>
                <a:spcPct val="0"/>
              </a:spcBef>
              <a:spcAft>
                <a:spcPct val="0"/>
              </a:spcAft>
            </a:pPr>
            <a:r>
              <a:rPr lang="en-US" dirty="0">
                <a:solidFill>
                  <a:srgbClr val="0000CC"/>
                </a:solidFill>
                <a:latin typeface="Helvetica" charset="0"/>
              </a:rPr>
              <a:t>full  dataset</a:t>
            </a:r>
          </a:p>
        </p:txBody>
      </p:sp>
      <p:sp>
        <p:nvSpPr>
          <p:cNvPr id="29" name="Freeform: Shape 28">
            <a:extLst>
              <a:ext uri="{FF2B5EF4-FFF2-40B4-BE49-F238E27FC236}">
                <a16:creationId xmlns:a16="http://schemas.microsoft.com/office/drawing/2014/main" id="{7898AC09-CC46-B238-D5BC-948D4406A7F7}"/>
              </a:ext>
            </a:extLst>
          </p:cNvPr>
          <p:cNvSpPr/>
          <p:nvPr/>
        </p:nvSpPr>
        <p:spPr>
          <a:xfrm>
            <a:off x="2898475" y="2699032"/>
            <a:ext cx="593401" cy="1138610"/>
          </a:xfrm>
          <a:custGeom>
            <a:avLst/>
            <a:gdLst>
              <a:gd name="connsiteX0" fmla="*/ 11875 w 653143"/>
              <a:gd name="connsiteY0" fmla="*/ 0 h 2386940"/>
              <a:gd name="connsiteX1" fmla="*/ 0 w 653143"/>
              <a:gd name="connsiteY1" fmla="*/ 2386940 h 2386940"/>
              <a:gd name="connsiteX2" fmla="*/ 653143 w 653143"/>
              <a:gd name="connsiteY2" fmla="*/ 2363189 h 2386940"/>
              <a:gd name="connsiteX0" fmla="*/ 11875 w 641268"/>
              <a:gd name="connsiteY0" fmla="*/ 0 h 2430233"/>
              <a:gd name="connsiteX1" fmla="*/ 0 w 641268"/>
              <a:gd name="connsiteY1" fmla="*/ 2386940 h 2430233"/>
              <a:gd name="connsiteX2" fmla="*/ 641268 w 641268"/>
              <a:gd name="connsiteY2" fmla="*/ 2429493 h 2430233"/>
              <a:gd name="connsiteX0" fmla="*/ 11875 w 676894"/>
              <a:gd name="connsiteY0" fmla="*/ 0 h 2386940"/>
              <a:gd name="connsiteX1" fmla="*/ 0 w 676894"/>
              <a:gd name="connsiteY1" fmla="*/ 2386940 h 2386940"/>
              <a:gd name="connsiteX2" fmla="*/ 676894 w 676894"/>
              <a:gd name="connsiteY2" fmla="*/ 2341088 h 2386940"/>
              <a:gd name="connsiteX0" fmla="*/ 11875 w 593767"/>
              <a:gd name="connsiteY0" fmla="*/ 0 h 2397898"/>
              <a:gd name="connsiteX1" fmla="*/ 0 w 593767"/>
              <a:gd name="connsiteY1" fmla="*/ 2386940 h 2397898"/>
              <a:gd name="connsiteX2" fmla="*/ 593767 w 593767"/>
              <a:gd name="connsiteY2" fmla="*/ 2396341 h 2397898"/>
            </a:gdLst>
            <a:ahLst/>
            <a:cxnLst>
              <a:cxn ang="0">
                <a:pos x="connsiteX0" y="connsiteY0"/>
              </a:cxn>
              <a:cxn ang="0">
                <a:pos x="connsiteX1" y="connsiteY1"/>
              </a:cxn>
              <a:cxn ang="0">
                <a:pos x="connsiteX2" y="connsiteY2"/>
              </a:cxn>
            </a:cxnLst>
            <a:rect l="l" t="t" r="r" b="b"/>
            <a:pathLst>
              <a:path w="593767" h="2397898">
                <a:moveTo>
                  <a:pt x="11875" y="0"/>
                </a:moveTo>
                <a:cubicBezTo>
                  <a:pt x="7917" y="795647"/>
                  <a:pt x="3958" y="1591293"/>
                  <a:pt x="0" y="2386940"/>
                </a:cubicBezTo>
                <a:cubicBezTo>
                  <a:pt x="217714" y="2379023"/>
                  <a:pt x="376053" y="2404258"/>
                  <a:pt x="593767" y="2396341"/>
                </a:cubicBezTo>
              </a:path>
            </a:pathLst>
          </a:custGeom>
          <a:noFill/>
          <a:ln w="28575">
            <a:solidFill>
              <a:srgbClr val="00B050"/>
            </a:solidFill>
            <a:headEnd type="triangle" w="lg" len="lg"/>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b="1">
              <a:solidFill>
                <a:srgbClr val="FFFFFF"/>
              </a:solidFill>
              <a:latin typeface="Helvetica"/>
            </a:endParaRPr>
          </a:p>
        </p:txBody>
      </p:sp>
      <p:sp>
        <p:nvSpPr>
          <p:cNvPr id="30" name="TextBox 29">
            <a:extLst>
              <a:ext uri="{FF2B5EF4-FFF2-40B4-BE49-F238E27FC236}">
                <a16:creationId xmlns:a16="http://schemas.microsoft.com/office/drawing/2014/main" id="{7DA5CEDC-6E5B-B3CD-6B15-22F544591201}"/>
              </a:ext>
            </a:extLst>
          </p:cNvPr>
          <p:cNvSpPr txBox="1"/>
          <p:nvPr/>
        </p:nvSpPr>
        <p:spPr>
          <a:xfrm>
            <a:off x="2353746" y="3024435"/>
            <a:ext cx="1134751" cy="646331"/>
          </a:xfrm>
          <a:prstGeom prst="rect">
            <a:avLst/>
          </a:prstGeom>
          <a:solidFill>
            <a:schemeClr val="bg1"/>
          </a:solidFill>
        </p:spPr>
        <p:txBody>
          <a:bodyPr wrap="square" rtlCol="0">
            <a:spAutoFit/>
          </a:bodyPr>
          <a:lstStyle/>
          <a:p>
            <a:pPr algn="ctr" fontAlgn="base">
              <a:spcBef>
                <a:spcPct val="0"/>
              </a:spcBef>
              <a:spcAft>
                <a:spcPct val="0"/>
              </a:spcAft>
            </a:pPr>
            <a:r>
              <a:rPr lang="en-US" dirty="0">
                <a:solidFill>
                  <a:srgbClr val="0000CC"/>
                </a:solidFill>
                <a:latin typeface="Helvetica" charset="0"/>
              </a:rPr>
              <a:t>improve </a:t>
            </a:r>
          </a:p>
          <a:p>
            <a:pPr algn="ctr" fontAlgn="base">
              <a:spcBef>
                <a:spcPct val="0"/>
              </a:spcBef>
              <a:spcAft>
                <a:spcPct val="0"/>
              </a:spcAft>
            </a:pPr>
            <a:r>
              <a:rPr lang="en-US" dirty="0">
                <a:solidFill>
                  <a:srgbClr val="0000CC"/>
                </a:solidFill>
                <a:latin typeface="Helvetica" charset="0"/>
              </a:rPr>
              <a:t>retrievals</a:t>
            </a:r>
          </a:p>
        </p:txBody>
      </p:sp>
      <p:pic>
        <p:nvPicPr>
          <p:cNvPr id="31" name="Picture 30">
            <a:extLst>
              <a:ext uri="{FF2B5EF4-FFF2-40B4-BE49-F238E27FC236}">
                <a16:creationId xmlns:a16="http://schemas.microsoft.com/office/drawing/2014/main" id="{D8EA34EF-DFF9-908C-5015-55349A5741BC}"/>
              </a:ext>
            </a:extLst>
          </p:cNvPr>
          <p:cNvPicPr>
            <a:picLocks noChangeAspect="1"/>
          </p:cNvPicPr>
          <p:nvPr/>
        </p:nvPicPr>
        <p:blipFill rotWithShape="1">
          <a:blip r:embed="rId3"/>
          <a:srcRect l="6000"/>
          <a:stretch/>
        </p:blipFill>
        <p:spPr>
          <a:xfrm>
            <a:off x="7439065" y="2174519"/>
            <a:ext cx="2834149" cy="2170839"/>
          </a:xfrm>
          <a:prstGeom prst="rect">
            <a:avLst/>
          </a:prstGeom>
        </p:spPr>
      </p:pic>
      <p:pic>
        <p:nvPicPr>
          <p:cNvPr id="32" name="Picture 31">
            <a:extLst>
              <a:ext uri="{FF2B5EF4-FFF2-40B4-BE49-F238E27FC236}">
                <a16:creationId xmlns:a16="http://schemas.microsoft.com/office/drawing/2014/main" id="{060B7E50-7A42-04A8-3089-B217B09DA737}"/>
              </a:ext>
            </a:extLst>
          </p:cNvPr>
          <p:cNvPicPr>
            <a:picLocks noChangeAspect="1"/>
          </p:cNvPicPr>
          <p:nvPr/>
        </p:nvPicPr>
        <p:blipFill rotWithShape="1">
          <a:blip r:embed="rId4"/>
          <a:srcRect l="5264"/>
          <a:stretch/>
        </p:blipFill>
        <p:spPr>
          <a:xfrm>
            <a:off x="7459405" y="4674572"/>
            <a:ext cx="3165610" cy="1882990"/>
          </a:xfrm>
          <a:prstGeom prst="rect">
            <a:avLst/>
          </a:prstGeom>
        </p:spPr>
      </p:pic>
      <p:cxnSp>
        <p:nvCxnSpPr>
          <p:cNvPr id="35" name="Straight Arrow Connector 34">
            <a:extLst>
              <a:ext uri="{FF2B5EF4-FFF2-40B4-BE49-F238E27FC236}">
                <a16:creationId xmlns:a16="http://schemas.microsoft.com/office/drawing/2014/main" id="{ED2662F0-9E01-929E-4D74-C0E283517F5E}"/>
              </a:ext>
            </a:extLst>
          </p:cNvPr>
          <p:cNvCxnSpPr>
            <a:cxnSpLocks/>
          </p:cNvCxnSpPr>
          <p:nvPr/>
        </p:nvCxnSpPr>
        <p:spPr>
          <a:xfrm>
            <a:off x="8829445" y="4177440"/>
            <a:ext cx="0" cy="497133"/>
          </a:xfrm>
          <a:prstGeom prst="straightConnector1">
            <a:avLst/>
          </a:prstGeom>
          <a:ln>
            <a:solidFill>
              <a:srgbClr val="00B050"/>
            </a:solidFill>
            <a:tailEnd type="triangle" w="lg" len="lg"/>
          </a:ln>
        </p:spPr>
        <p:style>
          <a:lnRef idx="2">
            <a:schemeClr val="accent1"/>
          </a:lnRef>
          <a:fillRef idx="0">
            <a:schemeClr val="accent1"/>
          </a:fillRef>
          <a:effectRef idx="1">
            <a:schemeClr val="accent1"/>
          </a:effectRef>
          <a:fontRef idx="minor">
            <a:schemeClr val="tx1"/>
          </a:fontRef>
        </p:style>
      </p:cxnSp>
      <p:sp>
        <p:nvSpPr>
          <p:cNvPr id="37" name="TextBox 36">
            <a:extLst>
              <a:ext uri="{FF2B5EF4-FFF2-40B4-BE49-F238E27FC236}">
                <a16:creationId xmlns:a16="http://schemas.microsoft.com/office/drawing/2014/main" id="{0BBF1334-C736-188E-56F2-62F9F850A101}"/>
              </a:ext>
            </a:extLst>
          </p:cNvPr>
          <p:cNvSpPr txBox="1"/>
          <p:nvPr/>
        </p:nvSpPr>
        <p:spPr>
          <a:xfrm>
            <a:off x="8877917" y="4241339"/>
            <a:ext cx="1588145" cy="369332"/>
          </a:xfrm>
          <a:prstGeom prst="rect">
            <a:avLst/>
          </a:prstGeom>
          <a:noFill/>
        </p:spPr>
        <p:txBody>
          <a:bodyPr wrap="square" rtlCol="0">
            <a:spAutoFit/>
          </a:bodyPr>
          <a:lstStyle/>
          <a:p>
            <a:pPr fontAlgn="base">
              <a:spcBef>
                <a:spcPct val="0"/>
              </a:spcBef>
              <a:spcAft>
                <a:spcPct val="0"/>
              </a:spcAft>
            </a:pPr>
            <a:r>
              <a:rPr lang="en-US" dirty="0">
                <a:solidFill>
                  <a:srgbClr val="00B050"/>
                </a:solidFill>
                <a:latin typeface="Helvetica" charset="0"/>
              </a:rPr>
              <a:t>ML correction</a:t>
            </a:r>
          </a:p>
        </p:txBody>
      </p:sp>
      <p:sp>
        <p:nvSpPr>
          <p:cNvPr id="38" name="TextBox 37">
            <a:extLst>
              <a:ext uri="{FF2B5EF4-FFF2-40B4-BE49-F238E27FC236}">
                <a16:creationId xmlns:a16="http://schemas.microsoft.com/office/drawing/2014/main" id="{6C806C21-6474-3B1E-6E67-DF1565BC7AC4}"/>
              </a:ext>
            </a:extLst>
          </p:cNvPr>
          <p:cNvSpPr txBox="1"/>
          <p:nvPr/>
        </p:nvSpPr>
        <p:spPr>
          <a:xfrm>
            <a:off x="7864267" y="1325139"/>
            <a:ext cx="2834149" cy="923330"/>
          </a:xfrm>
          <a:prstGeom prst="rect">
            <a:avLst/>
          </a:prstGeom>
          <a:noFill/>
        </p:spPr>
        <p:txBody>
          <a:bodyPr wrap="square" rtlCol="0">
            <a:spAutoFit/>
          </a:bodyPr>
          <a:lstStyle/>
          <a:p>
            <a:pPr fontAlgn="base">
              <a:spcBef>
                <a:spcPct val="0"/>
              </a:spcBef>
              <a:spcAft>
                <a:spcPct val="0"/>
              </a:spcAft>
            </a:pPr>
            <a:r>
              <a:rPr lang="en-US" dirty="0">
                <a:solidFill>
                  <a:srgbClr val="000000"/>
                </a:solidFill>
                <a:latin typeface="Helvetica" charset="0"/>
              </a:rPr>
              <a:t>Example: correction of TROPOMI methane with GOSAT</a:t>
            </a:r>
          </a:p>
        </p:txBody>
      </p:sp>
      <p:sp>
        <p:nvSpPr>
          <p:cNvPr id="39" name="TextBox 38">
            <a:extLst>
              <a:ext uri="{FF2B5EF4-FFF2-40B4-BE49-F238E27FC236}">
                <a16:creationId xmlns:a16="http://schemas.microsoft.com/office/drawing/2014/main" id="{79ED24DB-96F9-5434-1961-983F2B00A53D}"/>
              </a:ext>
            </a:extLst>
          </p:cNvPr>
          <p:cNvSpPr txBox="1"/>
          <p:nvPr/>
        </p:nvSpPr>
        <p:spPr>
          <a:xfrm>
            <a:off x="1602177" y="422664"/>
            <a:ext cx="7008423" cy="1200329"/>
          </a:xfrm>
          <a:prstGeom prst="rect">
            <a:avLst/>
          </a:prstGeom>
          <a:noFill/>
        </p:spPr>
        <p:txBody>
          <a:bodyPr wrap="square" rtlCol="0">
            <a:spAutoFit/>
          </a:bodyPr>
          <a:lstStyle/>
          <a:p>
            <a:pPr marL="285750" indent="-285750" fontAlgn="base">
              <a:spcBef>
                <a:spcPct val="0"/>
              </a:spcBef>
              <a:spcAft>
                <a:spcPct val="0"/>
              </a:spcAft>
              <a:buFont typeface="Arial" panose="020B0604020202020204" pitchFamily="34" charset="0"/>
              <a:buChar char="•"/>
            </a:pPr>
            <a:r>
              <a:rPr lang="en-US" dirty="0">
                <a:solidFill>
                  <a:srgbClr val="000000"/>
                </a:solidFill>
                <a:latin typeface="Helvetica" charset="0"/>
              </a:rPr>
              <a:t>Enable validation, correction, and use of early TEMPO data</a:t>
            </a:r>
          </a:p>
          <a:p>
            <a:pPr marL="285750" indent="-285750" fontAlgn="base">
              <a:spcBef>
                <a:spcPct val="0"/>
              </a:spcBef>
              <a:spcAft>
                <a:spcPct val="0"/>
              </a:spcAft>
              <a:buFont typeface="Arial" panose="020B0604020202020204" pitchFamily="34" charset="0"/>
              <a:buChar char="•"/>
            </a:pPr>
            <a:r>
              <a:rPr lang="en-US" dirty="0">
                <a:solidFill>
                  <a:srgbClr val="000000"/>
                </a:solidFill>
                <a:latin typeface="Helvetica" charset="0"/>
              </a:rPr>
              <a:t>Cover much wider range of conditions than traditional validation</a:t>
            </a:r>
          </a:p>
          <a:p>
            <a:pPr marL="285750" indent="-285750" fontAlgn="base">
              <a:spcBef>
                <a:spcPct val="0"/>
              </a:spcBef>
              <a:spcAft>
                <a:spcPct val="0"/>
              </a:spcAft>
              <a:buFont typeface="Arial" panose="020B0604020202020204" pitchFamily="34" charset="0"/>
              <a:buChar char="•"/>
            </a:pPr>
            <a:r>
              <a:rPr lang="en-US" dirty="0">
                <a:solidFill>
                  <a:srgbClr val="000000"/>
                </a:solidFill>
                <a:latin typeface="Helvetica" charset="0"/>
              </a:rPr>
              <a:t>Method presently used to validate GEMS with TROPOMI</a:t>
            </a:r>
          </a:p>
          <a:p>
            <a:pPr marL="285750" indent="-285750" fontAlgn="base">
              <a:spcBef>
                <a:spcPct val="0"/>
              </a:spcBef>
              <a:spcAft>
                <a:spcPct val="0"/>
              </a:spcAft>
              <a:buFont typeface="Arial" panose="020B0604020202020204" pitchFamily="34" charset="0"/>
              <a:buChar char="•"/>
            </a:pPr>
            <a:r>
              <a:rPr lang="en-US" dirty="0">
                <a:solidFill>
                  <a:srgbClr val="000000"/>
                </a:solidFill>
                <a:latin typeface="Helvetica" charset="0"/>
              </a:rPr>
              <a:t>Construct consistent TEMPO-TROPOMI-GEMS dataset</a:t>
            </a:r>
          </a:p>
        </p:txBody>
      </p:sp>
    </p:spTree>
    <p:extLst>
      <p:ext uri="{BB962C8B-B14F-4D97-AF65-F5344CB8AC3E}">
        <p14:creationId xmlns:p14="http://schemas.microsoft.com/office/powerpoint/2010/main" val="3184398114"/>
      </p:ext>
    </p:extLst>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50" y="0"/>
            <a:ext cx="12179300" cy="6858000"/>
          </a:xfrm>
          <a:prstGeom prst="rect">
            <a:avLst/>
          </a:prstGeom>
        </p:spPr>
      </p:pic>
      <p:sp>
        <p:nvSpPr>
          <p:cNvPr id="2" name="Title 1">
            <a:extLst>
              <a:ext uri="{FF2B5EF4-FFF2-40B4-BE49-F238E27FC236}">
                <a16:creationId xmlns:a16="http://schemas.microsoft.com/office/drawing/2014/main" id="{E21E8E5A-2E36-A613-43DA-86E7DFEA111E}"/>
              </a:ext>
            </a:extLst>
          </p:cNvPr>
          <p:cNvSpPr>
            <a:spLocks noGrp="1"/>
          </p:cNvSpPr>
          <p:nvPr>
            <p:ph type="ctrTitle"/>
          </p:nvPr>
        </p:nvSpPr>
        <p:spPr>
          <a:xfrm>
            <a:off x="2649572" y="1358663"/>
            <a:ext cx="9536078" cy="2387600"/>
          </a:xfrm>
        </p:spPr>
        <p:txBody>
          <a:bodyPr>
            <a:normAutofit/>
          </a:bodyPr>
          <a:lstStyle/>
          <a:p>
            <a:r>
              <a:rPr lang="en-US" sz="3600" b="1" dirty="0">
                <a:solidFill>
                  <a:schemeClr val="bg1"/>
                </a:solidFill>
              </a:rPr>
              <a:t>Day 2 Session I: </a:t>
            </a:r>
            <a:br>
              <a:rPr lang="en-US" sz="3600" b="1" dirty="0">
                <a:solidFill>
                  <a:schemeClr val="bg1"/>
                </a:solidFill>
              </a:rPr>
            </a:br>
            <a:r>
              <a:rPr lang="en-US" sz="3600" b="1" dirty="0">
                <a:solidFill>
                  <a:schemeClr val="bg1"/>
                </a:solidFill>
              </a:rPr>
              <a:t>Air Quality Modeling </a:t>
            </a:r>
            <a:endParaRPr lang="en-US" sz="3600" dirty="0">
              <a:solidFill>
                <a:schemeClr val="bg1"/>
              </a:solidFill>
            </a:endParaRPr>
          </a:p>
        </p:txBody>
      </p:sp>
      <p:sp>
        <p:nvSpPr>
          <p:cNvPr id="3" name="Subtitle 2">
            <a:extLst>
              <a:ext uri="{FF2B5EF4-FFF2-40B4-BE49-F238E27FC236}">
                <a16:creationId xmlns:a16="http://schemas.microsoft.com/office/drawing/2014/main" id="{0502C56E-C1AE-632C-AAC6-5758E8F77F72}"/>
              </a:ext>
            </a:extLst>
          </p:cNvPr>
          <p:cNvSpPr>
            <a:spLocks noGrp="1"/>
          </p:cNvSpPr>
          <p:nvPr>
            <p:ph type="subTitle" idx="1"/>
          </p:nvPr>
        </p:nvSpPr>
        <p:spPr>
          <a:xfrm>
            <a:off x="3041650" y="4031914"/>
            <a:ext cx="9144000" cy="1066557"/>
          </a:xfrm>
        </p:spPr>
        <p:txBody>
          <a:bodyPr/>
          <a:lstStyle/>
          <a:p>
            <a:r>
              <a:rPr lang="en-US" dirty="0">
                <a:solidFill>
                  <a:schemeClr val="bg1"/>
                </a:solidFill>
              </a:rPr>
              <a:t>Brad Pierce</a:t>
            </a:r>
          </a:p>
          <a:p>
            <a:r>
              <a:rPr lang="en-US" dirty="0">
                <a:solidFill>
                  <a:schemeClr val="bg1"/>
                </a:solidFill>
              </a:rPr>
              <a:t>University of Wisconsin - Madison</a:t>
            </a:r>
          </a:p>
        </p:txBody>
      </p:sp>
      <p:sp>
        <p:nvSpPr>
          <p:cNvPr id="5" name="Rectangle 4"/>
          <p:cNvSpPr/>
          <p:nvPr/>
        </p:nvSpPr>
        <p:spPr>
          <a:xfrm>
            <a:off x="0" y="6519446"/>
            <a:ext cx="12192000" cy="338554"/>
          </a:xfrm>
          <a:prstGeom prst="rect">
            <a:avLst/>
          </a:prstGeom>
          <a:solidFill>
            <a:schemeClr val="tx1"/>
          </a:solidFill>
        </p:spPr>
        <p:txBody>
          <a:bodyPr wrap="square">
            <a:spAutoFit/>
          </a:bodyPr>
          <a:lstStyle/>
          <a:p>
            <a:pPr algn="ctr"/>
            <a:r>
              <a:rPr lang="en-US" sz="1600" dirty="0">
                <a:solidFill>
                  <a:schemeClr val="bg1"/>
                </a:solidFill>
                <a:latin typeface="Calibri" panose="020F0502020204030204" pitchFamily="34" charset="0"/>
                <a:ea typeface="Times New Roman" panose="02020603050405020304" pitchFamily="18" charset="0"/>
              </a:rPr>
              <a:t>Joint Science Meeting for TEMPO, </a:t>
            </a:r>
            <a:r>
              <a:rPr lang="en-US" sz="1600" dirty="0" err="1">
                <a:solidFill>
                  <a:schemeClr val="bg1"/>
                </a:solidFill>
                <a:latin typeface="Calibri" panose="020F0502020204030204" pitchFamily="34" charset="0"/>
                <a:ea typeface="Times New Roman" panose="02020603050405020304" pitchFamily="18" charset="0"/>
              </a:rPr>
              <a:t>GeoXO</a:t>
            </a:r>
            <a:r>
              <a:rPr lang="en-US" sz="1600" dirty="0">
                <a:solidFill>
                  <a:schemeClr val="bg1"/>
                </a:solidFill>
                <a:latin typeface="Calibri" panose="020F0502020204030204" pitchFamily="34" charset="0"/>
                <a:ea typeface="Times New Roman" panose="02020603050405020304" pitchFamily="18" charset="0"/>
              </a:rPr>
              <a:t> ACX, &amp; </a:t>
            </a:r>
            <a:r>
              <a:rPr lang="en-US" sz="1600" dirty="0" err="1">
                <a:solidFill>
                  <a:schemeClr val="bg1"/>
                </a:solidFill>
                <a:latin typeface="Calibri" panose="020F0502020204030204" pitchFamily="34" charset="0"/>
                <a:ea typeface="Times New Roman" panose="02020603050405020304" pitchFamily="18" charset="0"/>
              </a:rPr>
              <a:t>TOLNet</a:t>
            </a:r>
            <a:r>
              <a:rPr lang="en-US" sz="1600" dirty="0">
                <a:solidFill>
                  <a:schemeClr val="bg1"/>
                </a:solidFill>
                <a:latin typeface="Calibri" panose="020F0502020204030204" pitchFamily="34" charset="0"/>
                <a:ea typeface="Times New Roman" panose="02020603050405020304" pitchFamily="18" charset="0"/>
              </a:rPr>
              <a:t>, May 1-5, 2023, University of Alabama in Huntsville</a:t>
            </a:r>
            <a:endParaRPr lang="en-US" sz="1600" dirty="0">
              <a:solidFill>
                <a:schemeClr val="bg1"/>
              </a:solidFill>
            </a:endParaRPr>
          </a:p>
        </p:txBody>
      </p:sp>
      <p:pic>
        <p:nvPicPr>
          <p:cNvPr id="1028" name="Picture 4" descr="tempo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28646" y="142085"/>
            <a:ext cx="1372303" cy="13089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84462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8"/>
        <p:cNvGrpSpPr/>
        <p:nvPr/>
      </p:nvGrpSpPr>
      <p:grpSpPr>
        <a:xfrm>
          <a:off x="0" y="0"/>
          <a:ext cx="0" cy="0"/>
          <a:chOff x="0" y="0"/>
          <a:chExt cx="0" cy="0"/>
        </a:xfrm>
      </p:grpSpPr>
      <p:pic>
        <p:nvPicPr>
          <p:cNvPr id="39" name="Google Shape;39;p1"/>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40" name="Google Shape;40;p1"/>
          <p:cNvSpPr txBox="1"/>
          <p:nvPr/>
        </p:nvSpPr>
        <p:spPr>
          <a:xfrm>
            <a:off x="1524001" y="2759174"/>
            <a:ext cx="9144000" cy="1200288"/>
          </a:xfrm>
          <a:prstGeom prst="rect">
            <a:avLst/>
          </a:prstGeom>
          <a:noFill/>
          <a:ln>
            <a:noFill/>
          </a:ln>
        </p:spPr>
        <p:txBody>
          <a:bodyPr spcFirstLastPara="1" wrap="square" lIns="91425" tIns="45700" rIns="91425" bIns="45700" anchor="t" anchorCtr="0">
            <a:spAutoFit/>
          </a:bodyPr>
          <a:lstStyle/>
          <a:p>
            <a:pPr algn="ctr">
              <a:buClr>
                <a:srgbClr val="000000"/>
              </a:buClr>
              <a:buSzPts val="3600"/>
            </a:pPr>
            <a:r>
              <a:rPr lang="en-US" sz="3600" kern="0" dirty="0">
                <a:solidFill>
                  <a:srgbClr val="92D050"/>
                </a:solidFill>
                <a:latin typeface="Helvetica Neue"/>
                <a:ea typeface="Helvetica Neue"/>
                <a:cs typeface="Helvetica Neue"/>
                <a:sym typeface="Helvetica Neue"/>
              </a:rPr>
              <a:t>A Few Thoughts on TEMPO for Regional </a:t>
            </a:r>
            <a:br>
              <a:rPr lang="en-US" sz="3600" kern="0" dirty="0">
                <a:solidFill>
                  <a:srgbClr val="92D050"/>
                </a:solidFill>
                <a:latin typeface="Helvetica Neue"/>
                <a:ea typeface="Helvetica Neue"/>
                <a:cs typeface="Helvetica Neue"/>
                <a:sym typeface="Helvetica Neue"/>
              </a:rPr>
            </a:br>
            <a:r>
              <a:rPr lang="en-US" sz="3600" kern="0" dirty="0">
                <a:solidFill>
                  <a:srgbClr val="92D050"/>
                </a:solidFill>
                <a:latin typeface="Helvetica Neue"/>
                <a:ea typeface="Helvetica Neue"/>
                <a:cs typeface="Helvetica Neue"/>
                <a:sym typeface="Helvetica Neue"/>
              </a:rPr>
              <a:t>Air Quality Modeling and Forecasting</a:t>
            </a:r>
            <a:endParaRPr sz="1400" kern="0" dirty="0">
              <a:solidFill>
                <a:srgbClr val="000000"/>
              </a:solidFill>
              <a:latin typeface="Helvetica Neue"/>
              <a:ea typeface="Helvetica Neue"/>
              <a:cs typeface="Helvetica Neue"/>
              <a:sym typeface="Helvetica Neue"/>
            </a:endParaRPr>
          </a:p>
        </p:txBody>
      </p:sp>
      <p:sp>
        <p:nvSpPr>
          <p:cNvPr id="41" name="Google Shape;41;p1"/>
          <p:cNvSpPr txBox="1"/>
          <p:nvPr/>
        </p:nvSpPr>
        <p:spPr>
          <a:xfrm>
            <a:off x="1524001" y="4885531"/>
            <a:ext cx="9144000" cy="461665"/>
          </a:xfrm>
          <a:prstGeom prst="rect">
            <a:avLst/>
          </a:prstGeom>
          <a:noFill/>
          <a:ln>
            <a:noFill/>
          </a:ln>
        </p:spPr>
        <p:txBody>
          <a:bodyPr spcFirstLastPara="1" wrap="square" lIns="91425" tIns="45700" rIns="91425" bIns="45700" anchor="t" anchorCtr="0">
            <a:spAutoFit/>
          </a:bodyPr>
          <a:lstStyle/>
          <a:p>
            <a:pPr algn="ctr">
              <a:buClr>
                <a:srgbClr val="000000"/>
              </a:buClr>
              <a:buSzPts val="2400"/>
            </a:pPr>
            <a:r>
              <a:rPr lang="en-US" sz="2400" kern="0">
                <a:solidFill>
                  <a:srgbClr val="000000"/>
                </a:solidFill>
                <a:latin typeface="Helvetica Neue"/>
                <a:ea typeface="Helvetica Neue"/>
                <a:cs typeface="Helvetica Neue"/>
                <a:sym typeface="Helvetica Neue"/>
              </a:rPr>
              <a:t>Gabriele Pfister</a:t>
            </a:r>
            <a:endParaRPr sz="1400" kern="0">
              <a:solidFill>
                <a:srgbClr val="000000"/>
              </a:solidFill>
              <a:latin typeface="Helvetica Neue"/>
              <a:ea typeface="Helvetica Neue"/>
              <a:cs typeface="Helvetica Neue"/>
              <a:sym typeface="Helvetica Neue"/>
            </a:endParaRPr>
          </a:p>
        </p:txBody>
      </p:sp>
      <p:sp>
        <p:nvSpPr>
          <p:cNvPr id="42" name="Google Shape;42;p1"/>
          <p:cNvSpPr/>
          <p:nvPr/>
        </p:nvSpPr>
        <p:spPr>
          <a:xfrm>
            <a:off x="3823950" y="5950056"/>
            <a:ext cx="4572000" cy="338514"/>
          </a:xfrm>
          <a:prstGeom prst="rect">
            <a:avLst/>
          </a:prstGeom>
          <a:noFill/>
          <a:ln>
            <a:noFill/>
          </a:ln>
        </p:spPr>
        <p:txBody>
          <a:bodyPr spcFirstLastPara="1" wrap="square" lIns="91425" tIns="45700" rIns="91425" bIns="45700" anchor="t" anchorCtr="0">
            <a:spAutoFit/>
          </a:bodyPr>
          <a:lstStyle/>
          <a:p>
            <a:pPr algn="ctr">
              <a:buClr>
                <a:srgbClr val="000000"/>
              </a:buClr>
              <a:buSzPts val="1600"/>
            </a:pPr>
            <a:r>
              <a:rPr lang="en-US" sz="1600" kern="0" dirty="0">
                <a:solidFill>
                  <a:srgbClr val="000000"/>
                </a:solidFill>
                <a:latin typeface="Helvetica Neue"/>
                <a:ea typeface="Helvetica Neue"/>
                <a:cs typeface="Helvetica Neue"/>
                <a:sym typeface="Helvetica Neue"/>
              </a:rPr>
              <a:t>April 2023</a:t>
            </a:r>
            <a:endParaRPr sz="1400" kern="0" dirty="0">
              <a:solidFill>
                <a:srgbClr val="000000"/>
              </a:solidFill>
              <a:latin typeface="Helvetica Neue"/>
              <a:ea typeface="Helvetica Neue"/>
              <a:cs typeface="Helvetica Neue"/>
              <a:sym typeface="Helvetica Neue"/>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73"/>
          <p:cNvSpPr/>
          <p:nvPr/>
        </p:nvSpPr>
        <p:spPr>
          <a:xfrm>
            <a:off x="1664350" y="232936"/>
            <a:ext cx="8804852" cy="461624"/>
          </a:xfrm>
          <a:prstGeom prst="rect">
            <a:avLst/>
          </a:prstGeom>
          <a:noFill/>
          <a:ln>
            <a:noFill/>
          </a:ln>
        </p:spPr>
        <p:txBody>
          <a:bodyPr spcFirstLastPara="1" wrap="square" lIns="91425" tIns="45700" rIns="91425" bIns="45700" anchor="t" anchorCtr="0">
            <a:spAutoFit/>
          </a:bodyPr>
          <a:lstStyle/>
          <a:p>
            <a:pPr algn="ctr">
              <a:buClr>
                <a:srgbClr val="000000"/>
              </a:buClr>
              <a:buSzPts val="2400"/>
            </a:pPr>
            <a:r>
              <a:rPr lang="en-US" sz="2400" kern="0" dirty="0">
                <a:solidFill>
                  <a:srgbClr val="000000"/>
                </a:solidFill>
                <a:latin typeface="Helvetica Neue"/>
                <a:ea typeface="Helvetica Neue"/>
                <a:cs typeface="Helvetica Neue"/>
                <a:sym typeface="Helvetica Neue"/>
              </a:rPr>
              <a:t>Challenges, Opportunities &amp; Needs</a:t>
            </a:r>
            <a:endParaRPr sz="1400" kern="0" dirty="0">
              <a:solidFill>
                <a:srgbClr val="000000"/>
              </a:solidFill>
              <a:latin typeface="Helvetica Neue"/>
              <a:ea typeface="Helvetica Neue"/>
              <a:cs typeface="Helvetica Neue"/>
              <a:sym typeface="Helvetica Neue"/>
            </a:endParaRPr>
          </a:p>
        </p:txBody>
      </p:sp>
      <p:sp>
        <p:nvSpPr>
          <p:cNvPr id="160" name="Google Shape;160;p73"/>
          <p:cNvSpPr txBox="1"/>
          <p:nvPr/>
        </p:nvSpPr>
        <p:spPr>
          <a:xfrm>
            <a:off x="3360542" y="866307"/>
            <a:ext cx="6916739" cy="2877670"/>
          </a:xfrm>
          <a:prstGeom prst="rect">
            <a:avLst/>
          </a:prstGeom>
          <a:noFill/>
          <a:ln>
            <a:noFill/>
          </a:ln>
        </p:spPr>
        <p:txBody>
          <a:bodyPr spcFirstLastPara="1" wrap="square" lIns="91425" tIns="45700" rIns="91425" bIns="45700" anchor="t" anchorCtr="0">
            <a:spAutoFit/>
          </a:bodyPr>
          <a:lstStyle/>
          <a:p>
            <a:pPr>
              <a:buClr>
                <a:srgbClr val="000000"/>
              </a:buClr>
            </a:pPr>
            <a:r>
              <a:rPr lang="en-US" sz="1400" kern="0" dirty="0">
                <a:solidFill>
                  <a:srgbClr val="000000"/>
                </a:solidFill>
                <a:latin typeface="Helvetica Neue"/>
                <a:ea typeface="Helvetica Neue"/>
                <a:cs typeface="Helvetica Neue"/>
                <a:sym typeface="Helvetica Neue"/>
              </a:rPr>
              <a:t>GEO higher spatial and temporal resolution will help with: </a:t>
            </a:r>
            <a:endParaRPr sz="1400" kern="0" dirty="0">
              <a:solidFill>
                <a:srgbClr val="000000"/>
              </a:solidFill>
              <a:latin typeface="Arial"/>
              <a:cs typeface="Arial"/>
              <a:sym typeface="Arial"/>
            </a:endParaRPr>
          </a:p>
          <a:p>
            <a:pPr marL="285750" lvl="3" indent="-166687">
              <a:spcBef>
                <a:spcPts val="600"/>
              </a:spcBef>
              <a:buClr>
                <a:srgbClr val="000000"/>
              </a:buClr>
              <a:buSzPts val="1400"/>
              <a:buFont typeface="Arial"/>
              <a:buChar char="•"/>
            </a:pPr>
            <a:r>
              <a:rPr lang="en-US" sz="1400" kern="0" dirty="0">
                <a:solidFill>
                  <a:srgbClr val="000000"/>
                </a:solidFill>
                <a:latin typeface="Helvetica Neue"/>
                <a:ea typeface="Helvetica Neue"/>
                <a:cs typeface="Helvetica Neue"/>
                <a:sym typeface="Helvetica Neue"/>
              </a:rPr>
              <a:t>Improving diurnal cycle of emissions</a:t>
            </a:r>
            <a:endParaRPr sz="1400" kern="0" dirty="0">
              <a:solidFill>
                <a:srgbClr val="000000"/>
              </a:solidFill>
              <a:latin typeface="Helvetica Neue"/>
              <a:ea typeface="Helvetica Neue"/>
              <a:cs typeface="Helvetica Neue"/>
              <a:sym typeface="Helvetica Neue"/>
            </a:endParaRPr>
          </a:p>
          <a:p>
            <a:pPr marL="285750" lvl="3" indent="-166687">
              <a:spcBef>
                <a:spcPts val="600"/>
              </a:spcBef>
              <a:buClr>
                <a:srgbClr val="000000"/>
              </a:buClr>
              <a:buSzPts val="1400"/>
              <a:buFont typeface="Helvetica Neue"/>
              <a:buChar char="•"/>
            </a:pPr>
            <a:r>
              <a:rPr lang="en-US" sz="1400" kern="0" dirty="0">
                <a:solidFill>
                  <a:srgbClr val="000000"/>
                </a:solidFill>
                <a:latin typeface="Helvetica Neue"/>
                <a:ea typeface="Helvetica Neue"/>
                <a:cs typeface="Helvetica Neue"/>
                <a:sym typeface="Helvetica Neue"/>
              </a:rPr>
              <a:t>Enhancing spatial accuracy of emissions (e.g. DA, rescaling based on proxy data) </a:t>
            </a:r>
            <a:endParaRPr sz="1400" kern="0" dirty="0">
              <a:solidFill>
                <a:srgbClr val="000000"/>
              </a:solidFill>
              <a:latin typeface="Helvetica Neue"/>
              <a:ea typeface="Helvetica Neue"/>
              <a:cs typeface="Helvetica Neue"/>
              <a:sym typeface="Helvetica Neue"/>
            </a:endParaRPr>
          </a:p>
          <a:p>
            <a:pPr marL="285750" lvl="3" indent="-166687">
              <a:spcBef>
                <a:spcPts val="600"/>
              </a:spcBef>
              <a:buClr>
                <a:srgbClr val="000000"/>
              </a:buClr>
              <a:buSzPts val="1400"/>
              <a:buFont typeface="Arial"/>
              <a:buChar char="•"/>
            </a:pPr>
            <a:r>
              <a:rPr lang="en-US" sz="1400" kern="0" dirty="0">
                <a:solidFill>
                  <a:srgbClr val="000000"/>
                </a:solidFill>
                <a:latin typeface="Helvetica Neue"/>
                <a:ea typeface="Helvetica Neue"/>
                <a:cs typeface="Helvetica Neue"/>
                <a:sym typeface="Helvetica Neue"/>
              </a:rPr>
              <a:t>Timely information on anthropogenic emission changes and emissions due to extreme/unexpected events. </a:t>
            </a:r>
            <a:endParaRPr sz="1400" kern="0" dirty="0">
              <a:solidFill>
                <a:srgbClr val="000000"/>
              </a:solidFill>
              <a:latin typeface="Helvetica Neue"/>
              <a:ea typeface="Helvetica Neue"/>
              <a:cs typeface="Helvetica Neue"/>
              <a:sym typeface="Helvetica Neue"/>
            </a:endParaRPr>
          </a:p>
          <a:p>
            <a:pPr>
              <a:spcBef>
                <a:spcPts val="600"/>
              </a:spcBef>
              <a:buClr>
                <a:srgbClr val="000000"/>
              </a:buClr>
            </a:pPr>
            <a:r>
              <a:rPr lang="en-US" sz="1600" kern="0" dirty="0">
                <a:solidFill>
                  <a:srgbClr val="000000"/>
                </a:solidFill>
                <a:latin typeface="Arial"/>
                <a:cs typeface="Arial"/>
                <a:sym typeface="Arial"/>
              </a:rPr>
              <a:t>⇒ </a:t>
            </a:r>
            <a:r>
              <a:rPr lang="en-US" sz="1400" kern="0" dirty="0">
                <a:solidFill>
                  <a:srgbClr val="000000"/>
                </a:solidFill>
                <a:latin typeface="Helvetica Neue"/>
                <a:ea typeface="Helvetica Neue"/>
                <a:cs typeface="Helvetica Neue"/>
                <a:sym typeface="Helvetica Neue"/>
              </a:rPr>
              <a:t>Operationalize rapid emission updates</a:t>
            </a:r>
            <a:endParaRPr sz="1400" kern="0" dirty="0">
              <a:solidFill>
                <a:srgbClr val="000000"/>
              </a:solidFill>
              <a:latin typeface="Arial"/>
              <a:cs typeface="Arial"/>
              <a:sym typeface="Arial"/>
            </a:endParaRPr>
          </a:p>
          <a:p>
            <a:pPr>
              <a:spcBef>
                <a:spcPts val="600"/>
              </a:spcBef>
              <a:buClr>
                <a:srgbClr val="000000"/>
              </a:buClr>
            </a:pPr>
            <a:r>
              <a:rPr lang="en-US" sz="1600" kern="0" dirty="0">
                <a:solidFill>
                  <a:srgbClr val="000000"/>
                </a:solidFill>
                <a:latin typeface="Arial"/>
                <a:cs typeface="Arial"/>
                <a:sym typeface="Arial"/>
              </a:rPr>
              <a:t>⇒ </a:t>
            </a:r>
            <a:r>
              <a:rPr lang="en-US" sz="1400" kern="0" dirty="0">
                <a:solidFill>
                  <a:srgbClr val="000000"/>
                </a:solidFill>
                <a:latin typeface="Helvetica Neue"/>
                <a:ea typeface="Helvetica Neue"/>
                <a:cs typeface="Helvetica Neue"/>
                <a:sym typeface="Helvetica Neue"/>
              </a:rPr>
              <a:t>Coupled DA - constraining emissions and concentrations simultaneously </a:t>
            </a:r>
          </a:p>
          <a:p>
            <a:pPr>
              <a:spcBef>
                <a:spcPts val="600"/>
              </a:spcBef>
              <a:buClr>
                <a:srgbClr val="000000"/>
              </a:buClr>
            </a:pPr>
            <a:r>
              <a:rPr lang="en-US" sz="1600" kern="0" dirty="0">
                <a:solidFill>
                  <a:srgbClr val="000000"/>
                </a:solidFill>
                <a:latin typeface="Arial"/>
                <a:cs typeface="Arial"/>
                <a:sym typeface="Arial"/>
              </a:rPr>
              <a:t>⇒ </a:t>
            </a:r>
            <a:r>
              <a:rPr lang="en-US" sz="1400" kern="0" dirty="0">
                <a:solidFill>
                  <a:srgbClr val="000000"/>
                </a:solidFill>
                <a:latin typeface="Helvetica Neue"/>
                <a:ea typeface="Helvetica Neue"/>
                <a:cs typeface="Helvetica Neue"/>
                <a:sym typeface="Helvetica Neue"/>
              </a:rPr>
              <a:t>Challenge remains how to deal with unobserved species</a:t>
            </a:r>
          </a:p>
          <a:p>
            <a:pPr>
              <a:spcBef>
                <a:spcPts val="600"/>
              </a:spcBef>
              <a:buClr>
                <a:srgbClr val="000000"/>
              </a:buClr>
            </a:pPr>
            <a:r>
              <a:rPr lang="en-US" sz="1400" kern="0" dirty="0">
                <a:solidFill>
                  <a:srgbClr val="000000"/>
                </a:solidFill>
                <a:latin typeface="Arial"/>
                <a:cs typeface="Arial"/>
                <a:sym typeface="Arial"/>
              </a:rPr>
              <a:t>⇒ </a:t>
            </a:r>
            <a:r>
              <a:rPr lang="en-US" sz="1400" kern="0" dirty="0">
                <a:solidFill>
                  <a:srgbClr val="000000"/>
                </a:solidFill>
                <a:latin typeface="Helvetica Neue"/>
                <a:ea typeface="Helvetica Neue"/>
                <a:cs typeface="Helvetica Neue"/>
                <a:sym typeface="Helvetica Neue"/>
              </a:rPr>
              <a:t>I</a:t>
            </a:r>
            <a:r>
              <a:rPr lang="en-US" sz="1400" kern="0" dirty="0">
                <a:solidFill>
                  <a:srgbClr val="000000"/>
                </a:solidFill>
                <a:latin typeface="Arial" panose="020B0604020202020204" pitchFamily="34" charset="0"/>
                <a:cs typeface="Arial"/>
                <a:sym typeface="Arial"/>
              </a:rPr>
              <a:t>ncreased errors in chemistry and transport at urban scales (PBL)  - needs careful </a:t>
            </a:r>
            <a:br>
              <a:rPr lang="en-US" sz="1400" kern="0" dirty="0">
                <a:solidFill>
                  <a:srgbClr val="000000"/>
                </a:solidFill>
                <a:latin typeface="Arial" panose="020B0604020202020204" pitchFamily="34" charset="0"/>
                <a:cs typeface="Arial"/>
                <a:sym typeface="Arial"/>
              </a:rPr>
            </a:br>
            <a:r>
              <a:rPr lang="en-US" sz="1400" kern="0" dirty="0">
                <a:solidFill>
                  <a:srgbClr val="000000"/>
                </a:solidFill>
                <a:latin typeface="Arial" panose="020B0604020202020204" pitchFamily="34" charset="0"/>
                <a:cs typeface="Arial"/>
                <a:sym typeface="Arial"/>
              </a:rPr>
              <a:t>    characterization in forward model</a:t>
            </a:r>
            <a:endParaRPr sz="1400" kern="0" dirty="0">
              <a:solidFill>
                <a:srgbClr val="000000"/>
              </a:solidFill>
              <a:latin typeface="Arial"/>
              <a:cs typeface="Arial"/>
              <a:sym typeface="Arial"/>
            </a:endParaRPr>
          </a:p>
        </p:txBody>
      </p:sp>
      <p:sp>
        <p:nvSpPr>
          <p:cNvPr id="2" name="TextBox 1">
            <a:extLst>
              <a:ext uri="{FF2B5EF4-FFF2-40B4-BE49-F238E27FC236}">
                <a16:creationId xmlns:a16="http://schemas.microsoft.com/office/drawing/2014/main" id="{A9662BF5-D51E-51ED-FB9C-8F620AA170C6}"/>
              </a:ext>
            </a:extLst>
          </p:cNvPr>
          <p:cNvSpPr txBox="1"/>
          <p:nvPr/>
        </p:nvSpPr>
        <p:spPr>
          <a:xfrm>
            <a:off x="1678667" y="1166871"/>
            <a:ext cx="2359935" cy="338554"/>
          </a:xfrm>
          <a:prstGeom prst="rect">
            <a:avLst/>
          </a:prstGeom>
          <a:noFill/>
        </p:spPr>
        <p:txBody>
          <a:bodyPr vert="horz" wrap="square" rtlCol="0">
            <a:spAutoFit/>
          </a:bodyPr>
          <a:lstStyle/>
          <a:p>
            <a:pPr>
              <a:buClr>
                <a:srgbClr val="000000"/>
              </a:buClr>
            </a:pPr>
            <a:r>
              <a:rPr lang="en-US" sz="1600" b="1" kern="0" dirty="0">
                <a:solidFill>
                  <a:srgbClr val="000000"/>
                </a:solidFill>
                <a:latin typeface="Arial"/>
                <a:cs typeface="Arial"/>
                <a:sym typeface="Arial"/>
              </a:rPr>
              <a:t>EMISSIONS</a:t>
            </a:r>
          </a:p>
        </p:txBody>
      </p:sp>
      <p:sp>
        <p:nvSpPr>
          <p:cNvPr id="3" name="TextBox 2">
            <a:extLst>
              <a:ext uri="{FF2B5EF4-FFF2-40B4-BE49-F238E27FC236}">
                <a16:creationId xmlns:a16="http://schemas.microsoft.com/office/drawing/2014/main" id="{C610FC58-6085-C4B9-D2C0-C578C42F8972}"/>
              </a:ext>
            </a:extLst>
          </p:cNvPr>
          <p:cNvSpPr txBox="1"/>
          <p:nvPr/>
        </p:nvSpPr>
        <p:spPr>
          <a:xfrm>
            <a:off x="1678666" y="3993138"/>
            <a:ext cx="2359935" cy="338554"/>
          </a:xfrm>
          <a:prstGeom prst="rect">
            <a:avLst/>
          </a:prstGeom>
          <a:noFill/>
        </p:spPr>
        <p:txBody>
          <a:bodyPr vert="horz" wrap="square" rtlCol="0">
            <a:spAutoFit/>
          </a:bodyPr>
          <a:lstStyle/>
          <a:p>
            <a:pPr>
              <a:buClr>
                <a:srgbClr val="000000"/>
              </a:buClr>
            </a:pPr>
            <a:r>
              <a:rPr lang="en-US" sz="1600" b="1" kern="0" dirty="0">
                <a:solidFill>
                  <a:srgbClr val="000000"/>
                </a:solidFill>
                <a:latin typeface="Arial"/>
                <a:cs typeface="Arial"/>
                <a:sym typeface="Arial"/>
              </a:rPr>
              <a:t>EVALUATION</a:t>
            </a:r>
          </a:p>
        </p:txBody>
      </p:sp>
      <p:sp>
        <p:nvSpPr>
          <p:cNvPr id="5" name="Google Shape;172;p74">
            <a:extLst>
              <a:ext uri="{FF2B5EF4-FFF2-40B4-BE49-F238E27FC236}">
                <a16:creationId xmlns:a16="http://schemas.microsoft.com/office/drawing/2014/main" id="{9A6C959C-48DA-40A0-279C-6D3DE231EFCA}"/>
              </a:ext>
            </a:extLst>
          </p:cNvPr>
          <p:cNvSpPr txBox="1"/>
          <p:nvPr/>
        </p:nvSpPr>
        <p:spPr>
          <a:xfrm>
            <a:off x="3467101" y="3731630"/>
            <a:ext cx="7638523" cy="1908174"/>
          </a:xfrm>
          <a:prstGeom prst="rect">
            <a:avLst/>
          </a:prstGeom>
          <a:noFill/>
          <a:ln>
            <a:noFill/>
          </a:ln>
        </p:spPr>
        <p:txBody>
          <a:bodyPr spcFirstLastPara="1" wrap="square" lIns="91425" tIns="45700" rIns="91425" bIns="45700" anchor="t" anchorCtr="0">
            <a:spAutoFit/>
          </a:bodyPr>
          <a:lstStyle/>
          <a:p>
            <a:pPr>
              <a:buClr>
                <a:srgbClr val="000000"/>
              </a:buClr>
            </a:pPr>
            <a:endParaRPr sz="1400" kern="0" dirty="0">
              <a:solidFill>
                <a:srgbClr val="000000"/>
              </a:solidFill>
              <a:latin typeface="Arial"/>
              <a:cs typeface="Arial"/>
              <a:sym typeface="Arial"/>
            </a:endParaRPr>
          </a:p>
          <a:p>
            <a:pPr marL="285750" lvl="3" indent="-166687">
              <a:spcBef>
                <a:spcPts val="600"/>
              </a:spcBef>
              <a:buClr>
                <a:srgbClr val="000000"/>
              </a:buClr>
              <a:buSzPts val="1400"/>
              <a:buFont typeface="Arial"/>
              <a:buChar char="•"/>
            </a:pPr>
            <a:r>
              <a:rPr lang="en-US" sz="1400" kern="0" dirty="0">
                <a:solidFill>
                  <a:srgbClr val="000000"/>
                </a:solidFill>
                <a:latin typeface="Helvetica Neue"/>
                <a:ea typeface="Helvetica Neue"/>
                <a:cs typeface="Helvetica Neue"/>
                <a:sym typeface="Helvetica Neue"/>
              </a:rPr>
              <a:t>Improved forecast evaluation</a:t>
            </a:r>
            <a:endParaRPr sz="1400" kern="0" dirty="0">
              <a:solidFill>
                <a:srgbClr val="000000"/>
              </a:solidFill>
              <a:latin typeface="Arial"/>
              <a:cs typeface="Arial"/>
              <a:sym typeface="Arial"/>
            </a:endParaRPr>
          </a:p>
          <a:p>
            <a:pPr marL="285750" lvl="3" indent="-166687">
              <a:spcBef>
                <a:spcPts val="600"/>
              </a:spcBef>
              <a:buClr>
                <a:srgbClr val="000000"/>
              </a:buClr>
              <a:buSzPts val="1400"/>
              <a:buFont typeface="Arial"/>
              <a:buChar char="•"/>
            </a:pPr>
            <a:r>
              <a:rPr lang="en-US" sz="1400" kern="0" dirty="0">
                <a:solidFill>
                  <a:srgbClr val="000000"/>
                </a:solidFill>
                <a:latin typeface="Helvetica Neue"/>
                <a:ea typeface="Helvetica Neue"/>
                <a:cs typeface="Helvetica Neue"/>
                <a:sym typeface="Helvetica Neue"/>
              </a:rPr>
              <a:t>Observations at scales more representative of typical model resolution</a:t>
            </a:r>
          </a:p>
          <a:p>
            <a:pPr marL="9525">
              <a:spcBef>
                <a:spcPts val="1200"/>
              </a:spcBef>
              <a:buClr>
                <a:srgbClr val="000000"/>
              </a:buClr>
            </a:pPr>
            <a:r>
              <a:rPr lang="en-US" sz="1600" kern="0" dirty="0">
                <a:solidFill>
                  <a:srgbClr val="000000"/>
                </a:solidFill>
                <a:latin typeface="Arial"/>
                <a:cs typeface="Arial"/>
                <a:sym typeface="Arial"/>
              </a:rPr>
              <a:t>⇒ </a:t>
            </a:r>
            <a:r>
              <a:rPr lang="en-US" sz="1400" kern="0" dirty="0">
                <a:solidFill>
                  <a:srgbClr val="000000"/>
                </a:solidFill>
                <a:latin typeface="Arial"/>
                <a:ea typeface="Arial"/>
                <a:cs typeface="Arial"/>
                <a:sym typeface="Arial"/>
              </a:rPr>
              <a:t>Develop </a:t>
            </a:r>
            <a:r>
              <a:rPr lang="en-US" sz="1400" u="sng" kern="0" dirty="0">
                <a:solidFill>
                  <a:srgbClr val="000000"/>
                </a:solidFill>
                <a:latin typeface="Arial"/>
                <a:ea typeface="Arial"/>
                <a:cs typeface="Arial"/>
                <a:sym typeface="Arial"/>
              </a:rPr>
              <a:t>common</a:t>
            </a:r>
            <a:r>
              <a:rPr lang="en-US" sz="1400" kern="0" dirty="0">
                <a:solidFill>
                  <a:srgbClr val="000000"/>
                </a:solidFill>
                <a:latin typeface="Arial"/>
                <a:ea typeface="Arial"/>
                <a:cs typeface="Arial"/>
                <a:sym typeface="Arial"/>
              </a:rPr>
              <a:t> practices and frameworks for evaluating and comparing models</a:t>
            </a:r>
            <a:endParaRPr lang="en-US" sz="1400" kern="0" dirty="0">
              <a:solidFill>
                <a:srgbClr val="000000"/>
              </a:solidFill>
              <a:latin typeface="Arial"/>
              <a:cs typeface="Arial"/>
              <a:sym typeface="Arial"/>
            </a:endParaRPr>
          </a:p>
          <a:p>
            <a:pPr marL="9525">
              <a:spcBef>
                <a:spcPts val="600"/>
              </a:spcBef>
              <a:buClr>
                <a:srgbClr val="000000"/>
              </a:buClr>
            </a:pPr>
            <a:r>
              <a:rPr lang="en-US" sz="1600" kern="0" dirty="0">
                <a:solidFill>
                  <a:srgbClr val="000000"/>
                </a:solidFill>
                <a:latin typeface="Arial"/>
                <a:cs typeface="Arial"/>
                <a:sym typeface="Arial"/>
              </a:rPr>
              <a:t>⇒ </a:t>
            </a:r>
            <a:r>
              <a:rPr lang="en-US" sz="1400" kern="0" dirty="0">
                <a:solidFill>
                  <a:srgbClr val="000000"/>
                </a:solidFill>
                <a:latin typeface="Arial"/>
                <a:ea typeface="Arial"/>
                <a:cs typeface="Arial"/>
                <a:sym typeface="Arial"/>
              </a:rPr>
              <a:t>Retrieval algorithms also rely on models and are not a ground truth</a:t>
            </a:r>
            <a:endParaRPr lang="en-US" sz="1400" kern="0" dirty="0">
              <a:solidFill>
                <a:srgbClr val="000000"/>
              </a:solidFill>
              <a:latin typeface="Arial"/>
              <a:cs typeface="Arial"/>
              <a:sym typeface="Arial"/>
            </a:endParaRPr>
          </a:p>
          <a:p>
            <a:pPr marL="285750" lvl="3" indent="-166687">
              <a:spcBef>
                <a:spcPts val="600"/>
              </a:spcBef>
              <a:buClr>
                <a:srgbClr val="000000"/>
              </a:buClr>
              <a:buSzPts val="1400"/>
              <a:buFont typeface="Arial"/>
              <a:buChar char="•"/>
            </a:pPr>
            <a:endParaRPr sz="1400" kern="0" dirty="0">
              <a:solidFill>
                <a:srgbClr val="000000"/>
              </a:solidFill>
              <a:latin typeface="Arial"/>
              <a:cs typeface="Arial"/>
              <a:sym typeface="Arial"/>
            </a:endParaRPr>
          </a:p>
        </p:txBody>
      </p:sp>
      <p:sp>
        <p:nvSpPr>
          <p:cNvPr id="6" name="Google Shape;180;p75">
            <a:extLst>
              <a:ext uri="{FF2B5EF4-FFF2-40B4-BE49-F238E27FC236}">
                <a16:creationId xmlns:a16="http://schemas.microsoft.com/office/drawing/2014/main" id="{F7C4337B-2068-FF70-A651-73820A4A58E8}"/>
              </a:ext>
            </a:extLst>
          </p:cNvPr>
          <p:cNvSpPr txBox="1"/>
          <p:nvPr/>
        </p:nvSpPr>
        <p:spPr>
          <a:xfrm>
            <a:off x="3477987" y="5630535"/>
            <a:ext cx="7638523" cy="1000233"/>
          </a:xfrm>
          <a:prstGeom prst="rect">
            <a:avLst/>
          </a:prstGeom>
          <a:noFill/>
          <a:ln>
            <a:noFill/>
          </a:ln>
        </p:spPr>
        <p:txBody>
          <a:bodyPr spcFirstLastPara="1" wrap="square" lIns="91425" tIns="45700" rIns="91425" bIns="45700" anchor="t" anchorCtr="0">
            <a:spAutoFit/>
          </a:bodyPr>
          <a:lstStyle/>
          <a:p>
            <a:pPr marL="285750" lvl="3" indent="-166687">
              <a:spcBef>
                <a:spcPts val="600"/>
              </a:spcBef>
              <a:buClr>
                <a:srgbClr val="000000"/>
              </a:buClr>
              <a:buSzPts val="1400"/>
              <a:buFont typeface="Arial"/>
              <a:buChar char="•"/>
            </a:pPr>
            <a:r>
              <a:rPr lang="en-US" sz="1400" kern="0" dirty="0">
                <a:solidFill>
                  <a:srgbClr val="000000"/>
                </a:solidFill>
                <a:latin typeface="Helvetica Neue"/>
                <a:ea typeface="Helvetica Neue"/>
                <a:cs typeface="Helvetica Neue"/>
                <a:sym typeface="Helvetica Neue"/>
              </a:rPr>
              <a:t>Detailed information over selected regions of the globe on top of LEO</a:t>
            </a:r>
          </a:p>
          <a:p>
            <a:pPr marL="9525" lvl="3">
              <a:spcBef>
                <a:spcPts val="600"/>
              </a:spcBef>
              <a:buClr>
                <a:srgbClr val="000000"/>
              </a:buClr>
              <a:buSzPts val="1400"/>
            </a:pPr>
            <a:r>
              <a:rPr lang="en-US" sz="1600" kern="0" dirty="0">
                <a:solidFill>
                  <a:srgbClr val="000000"/>
                </a:solidFill>
                <a:latin typeface="Arial"/>
                <a:cs typeface="Arial"/>
                <a:sym typeface="Arial"/>
              </a:rPr>
              <a:t>⇒ </a:t>
            </a:r>
            <a:r>
              <a:rPr lang="en-US" sz="1400" kern="0" dirty="0">
                <a:solidFill>
                  <a:srgbClr val="000000"/>
                </a:solidFill>
                <a:latin typeface="Arial"/>
                <a:ea typeface="Arial"/>
                <a:cs typeface="Arial"/>
                <a:sym typeface="Arial"/>
              </a:rPr>
              <a:t>Models need to seamlessly represent scales of polar orbiting &amp; GEO satellites</a:t>
            </a:r>
            <a:endParaRPr lang="en-US" sz="1400" kern="0" dirty="0">
              <a:solidFill>
                <a:srgbClr val="000000"/>
              </a:solidFill>
              <a:latin typeface="Arial"/>
              <a:cs typeface="Arial"/>
              <a:sym typeface="Arial"/>
            </a:endParaRPr>
          </a:p>
          <a:p>
            <a:pPr marL="285750" lvl="3" indent="-166687">
              <a:spcBef>
                <a:spcPts val="600"/>
              </a:spcBef>
              <a:buClr>
                <a:srgbClr val="000000"/>
              </a:buClr>
              <a:buSzPts val="1400"/>
              <a:buFont typeface="Arial"/>
              <a:buChar char="•"/>
            </a:pPr>
            <a:endParaRPr sz="1400" kern="0" dirty="0">
              <a:solidFill>
                <a:srgbClr val="000000"/>
              </a:solidFill>
              <a:latin typeface="Arial"/>
              <a:cs typeface="Arial"/>
              <a:sym typeface="Arial"/>
            </a:endParaRPr>
          </a:p>
        </p:txBody>
      </p:sp>
      <p:sp>
        <p:nvSpPr>
          <p:cNvPr id="8" name="TextBox 7">
            <a:extLst>
              <a:ext uri="{FF2B5EF4-FFF2-40B4-BE49-F238E27FC236}">
                <a16:creationId xmlns:a16="http://schemas.microsoft.com/office/drawing/2014/main" id="{ADF25721-B406-264C-E940-7C9750B34FEE}"/>
              </a:ext>
            </a:extLst>
          </p:cNvPr>
          <p:cNvSpPr txBox="1"/>
          <p:nvPr/>
        </p:nvSpPr>
        <p:spPr>
          <a:xfrm>
            <a:off x="1678665" y="5708026"/>
            <a:ext cx="2055136" cy="584775"/>
          </a:xfrm>
          <a:prstGeom prst="rect">
            <a:avLst/>
          </a:prstGeom>
          <a:noFill/>
        </p:spPr>
        <p:txBody>
          <a:bodyPr vert="horz" wrap="square" rtlCol="0">
            <a:spAutoFit/>
          </a:bodyPr>
          <a:lstStyle/>
          <a:p>
            <a:pPr>
              <a:buClr>
                <a:srgbClr val="000000"/>
              </a:buClr>
            </a:pPr>
            <a:r>
              <a:rPr lang="en-US" sz="1600" b="1" kern="0" dirty="0">
                <a:solidFill>
                  <a:srgbClr val="000000"/>
                </a:solidFill>
                <a:latin typeface="Arial"/>
                <a:cs typeface="Arial"/>
                <a:sym typeface="Arial"/>
              </a:rPr>
              <a:t>SCALE UNIFICATION</a:t>
            </a:r>
          </a:p>
        </p:txBody>
      </p:sp>
    </p:spTree>
  </p:cSld>
  <p:clrMapOvr>
    <a:masterClrMapping/>
  </p:clrMapOvr>
  <p:transition>
    <p:push dir="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73"/>
          <p:cNvSpPr/>
          <p:nvPr/>
        </p:nvSpPr>
        <p:spPr>
          <a:xfrm>
            <a:off x="1664350" y="232936"/>
            <a:ext cx="8804852" cy="461624"/>
          </a:xfrm>
          <a:prstGeom prst="rect">
            <a:avLst/>
          </a:prstGeom>
          <a:noFill/>
          <a:ln>
            <a:noFill/>
          </a:ln>
        </p:spPr>
        <p:txBody>
          <a:bodyPr spcFirstLastPara="1" wrap="square" lIns="91425" tIns="45700" rIns="91425" bIns="45700" anchor="t" anchorCtr="0">
            <a:spAutoFit/>
          </a:bodyPr>
          <a:lstStyle/>
          <a:p>
            <a:pPr algn="ctr">
              <a:buClr>
                <a:srgbClr val="000000"/>
              </a:buClr>
              <a:buSzPts val="2400"/>
            </a:pPr>
            <a:r>
              <a:rPr lang="en-US" sz="2400" kern="0" dirty="0">
                <a:solidFill>
                  <a:srgbClr val="000000"/>
                </a:solidFill>
                <a:latin typeface="Helvetica Neue"/>
                <a:ea typeface="Helvetica Neue"/>
                <a:cs typeface="Helvetica Neue"/>
                <a:sym typeface="Helvetica Neue"/>
              </a:rPr>
              <a:t>Challenges, Opportunities &amp; Needs</a:t>
            </a:r>
            <a:endParaRPr sz="1400" kern="0" dirty="0">
              <a:solidFill>
                <a:srgbClr val="000000"/>
              </a:solidFill>
              <a:latin typeface="Helvetica Neue"/>
              <a:ea typeface="Helvetica Neue"/>
              <a:cs typeface="Helvetica Neue"/>
              <a:sym typeface="Helvetica Neue"/>
            </a:endParaRPr>
          </a:p>
        </p:txBody>
      </p:sp>
      <p:sp>
        <p:nvSpPr>
          <p:cNvPr id="2" name="TextBox 1">
            <a:extLst>
              <a:ext uri="{FF2B5EF4-FFF2-40B4-BE49-F238E27FC236}">
                <a16:creationId xmlns:a16="http://schemas.microsoft.com/office/drawing/2014/main" id="{A9662BF5-D51E-51ED-FB9C-8F620AA170C6}"/>
              </a:ext>
            </a:extLst>
          </p:cNvPr>
          <p:cNvSpPr txBox="1"/>
          <p:nvPr/>
        </p:nvSpPr>
        <p:spPr>
          <a:xfrm>
            <a:off x="1676401" y="1234286"/>
            <a:ext cx="2359935" cy="584775"/>
          </a:xfrm>
          <a:prstGeom prst="rect">
            <a:avLst/>
          </a:prstGeom>
          <a:noFill/>
        </p:spPr>
        <p:txBody>
          <a:bodyPr vert="horz" wrap="square" rtlCol="0">
            <a:spAutoFit/>
          </a:bodyPr>
          <a:lstStyle/>
          <a:p>
            <a:pPr>
              <a:buClr>
                <a:srgbClr val="000000"/>
              </a:buClr>
            </a:pPr>
            <a:r>
              <a:rPr lang="en-US" sz="1600" b="1" kern="0" dirty="0">
                <a:solidFill>
                  <a:srgbClr val="000000"/>
                </a:solidFill>
                <a:latin typeface="Arial"/>
                <a:cs typeface="Arial"/>
                <a:sym typeface="Arial"/>
              </a:rPr>
              <a:t>INNOVATIVE TECHNOLOGIES</a:t>
            </a:r>
          </a:p>
        </p:txBody>
      </p:sp>
      <p:sp>
        <p:nvSpPr>
          <p:cNvPr id="4" name="Google Shape;207;p76">
            <a:extLst>
              <a:ext uri="{FF2B5EF4-FFF2-40B4-BE49-F238E27FC236}">
                <a16:creationId xmlns:a16="http://schemas.microsoft.com/office/drawing/2014/main" id="{4B735D50-B34C-A729-3FA3-E3A0275B97F2}"/>
              </a:ext>
            </a:extLst>
          </p:cNvPr>
          <p:cNvSpPr txBox="1"/>
          <p:nvPr/>
        </p:nvSpPr>
        <p:spPr>
          <a:xfrm>
            <a:off x="3467100" y="851184"/>
            <a:ext cx="7638600" cy="3631723"/>
          </a:xfrm>
          <a:prstGeom prst="rect">
            <a:avLst/>
          </a:prstGeom>
          <a:noFill/>
          <a:ln>
            <a:noFill/>
          </a:ln>
        </p:spPr>
        <p:txBody>
          <a:bodyPr spcFirstLastPara="1" wrap="square" lIns="91425" tIns="45700" rIns="91425" bIns="45700" anchor="t" anchorCtr="0">
            <a:spAutoFit/>
          </a:bodyPr>
          <a:lstStyle/>
          <a:p>
            <a:pPr>
              <a:buClr>
                <a:srgbClr val="000000"/>
              </a:buClr>
            </a:pPr>
            <a:r>
              <a:rPr lang="en-US" sz="1400" kern="0" dirty="0">
                <a:solidFill>
                  <a:srgbClr val="000000"/>
                </a:solidFill>
                <a:latin typeface="Helvetica Neue"/>
                <a:ea typeface="Helvetica Neue"/>
                <a:cs typeface="Helvetica Neue"/>
                <a:sym typeface="Helvetica Neue"/>
              </a:rPr>
              <a:t>GEO higher spatial and temporal resolution will help with: </a:t>
            </a:r>
            <a:endParaRPr sz="1400" kern="0" dirty="0">
              <a:solidFill>
                <a:srgbClr val="000000"/>
              </a:solidFill>
              <a:latin typeface="Arial"/>
              <a:cs typeface="Arial"/>
              <a:sym typeface="Arial"/>
            </a:endParaRPr>
          </a:p>
          <a:p>
            <a:pPr marL="285750" lvl="3" indent="-166687">
              <a:spcBef>
                <a:spcPts val="600"/>
              </a:spcBef>
              <a:buClr>
                <a:srgbClr val="000000"/>
              </a:buClr>
              <a:buSzPts val="1400"/>
              <a:buFont typeface="Arial"/>
              <a:buChar char="•"/>
            </a:pPr>
            <a:r>
              <a:rPr lang="en-US" sz="1400" kern="0" dirty="0">
                <a:solidFill>
                  <a:srgbClr val="000000"/>
                </a:solidFill>
                <a:latin typeface="Helvetica Neue"/>
                <a:ea typeface="Helvetica Neue"/>
                <a:cs typeface="Helvetica Neue"/>
                <a:sym typeface="Helvetica Neue"/>
              </a:rPr>
              <a:t>Significantly larger set of observations for analysis, model improvements, </a:t>
            </a:r>
            <a:br>
              <a:rPr lang="en-US" sz="1400" kern="0" dirty="0">
                <a:solidFill>
                  <a:srgbClr val="000000"/>
                </a:solidFill>
                <a:latin typeface="Helvetica Neue"/>
                <a:ea typeface="Helvetica Neue"/>
                <a:cs typeface="Helvetica Neue"/>
                <a:sym typeface="Helvetica Neue"/>
              </a:rPr>
            </a:br>
            <a:r>
              <a:rPr lang="en-US" sz="1400" kern="0" dirty="0">
                <a:solidFill>
                  <a:srgbClr val="000000"/>
                </a:solidFill>
                <a:latin typeface="Helvetica Neue"/>
                <a:ea typeface="Helvetica Neue"/>
                <a:cs typeface="Helvetica Neue"/>
                <a:sym typeface="Helvetica Neue"/>
              </a:rPr>
              <a:t>assimilation, fusion and evaluation</a:t>
            </a:r>
            <a:endParaRPr sz="1400" kern="0" dirty="0">
              <a:solidFill>
                <a:srgbClr val="000000"/>
              </a:solidFill>
              <a:latin typeface="Arial"/>
              <a:cs typeface="Arial"/>
              <a:sym typeface="Arial"/>
            </a:endParaRPr>
          </a:p>
          <a:p>
            <a:pPr marL="285750" lvl="3" indent="-166687">
              <a:spcBef>
                <a:spcPts val="600"/>
              </a:spcBef>
              <a:buClr>
                <a:srgbClr val="000000"/>
              </a:buClr>
              <a:buSzPts val="1400"/>
              <a:buFont typeface="Arial"/>
              <a:buChar char="•"/>
            </a:pPr>
            <a:r>
              <a:rPr lang="en-US" sz="1400" kern="0" dirty="0">
                <a:solidFill>
                  <a:srgbClr val="000000"/>
                </a:solidFill>
                <a:latin typeface="Arial"/>
                <a:ea typeface="Arial"/>
                <a:cs typeface="Arial"/>
                <a:sym typeface="Arial"/>
              </a:rPr>
              <a:t>Making special techniques employed for accuracy and efficiency (e.g. oversampling,</a:t>
            </a:r>
            <a:br>
              <a:rPr lang="en-US" sz="1400" kern="0" dirty="0">
                <a:solidFill>
                  <a:srgbClr val="000000"/>
                </a:solidFill>
                <a:latin typeface="Arial"/>
                <a:ea typeface="Arial"/>
                <a:cs typeface="Arial"/>
                <a:sym typeface="Arial"/>
              </a:rPr>
            </a:br>
            <a:r>
              <a:rPr lang="en-US" sz="1400" kern="0" dirty="0">
                <a:solidFill>
                  <a:srgbClr val="000000"/>
                </a:solidFill>
                <a:latin typeface="Arial"/>
                <a:ea typeface="Arial"/>
                <a:cs typeface="Arial"/>
                <a:sym typeface="Arial"/>
              </a:rPr>
              <a:t>bias correction, ensemble forecasting, DA, post-simulation data fusion) and for </a:t>
            </a:r>
            <a:br>
              <a:rPr lang="en-US" sz="1400" kern="0" dirty="0">
                <a:solidFill>
                  <a:srgbClr val="000000"/>
                </a:solidFill>
                <a:latin typeface="Arial"/>
                <a:cs typeface="Arial"/>
                <a:sym typeface="Arial"/>
              </a:rPr>
            </a:br>
            <a:r>
              <a:rPr lang="en-US" sz="1400" kern="0" dirty="0">
                <a:solidFill>
                  <a:srgbClr val="000000"/>
                </a:solidFill>
                <a:latin typeface="Arial"/>
                <a:cs typeface="Arial"/>
                <a:sym typeface="Arial"/>
              </a:rPr>
              <a:t>connecting surface to column (e.g. Neural network trained on in-situ observations</a:t>
            </a:r>
            <a:br>
              <a:rPr lang="en-US" sz="1400" kern="0" dirty="0">
                <a:solidFill>
                  <a:srgbClr val="000000"/>
                </a:solidFill>
                <a:latin typeface="Arial"/>
                <a:cs typeface="Arial"/>
                <a:sym typeface="Arial"/>
              </a:rPr>
            </a:br>
            <a:r>
              <a:rPr lang="en-US" sz="1400" kern="0" dirty="0">
                <a:solidFill>
                  <a:srgbClr val="000000"/>
                </a:solidFill>
                <a:latin typeface="Arial"/>
                <a:cs typeface="Arial"/>
                <a:sym typeface="Arial"/>
              </a:rPr>
              <a:t>to model connection to satellite columns) </a:t>
            </a:r>
            <a:r>
              <a:rPr lang="en-US" sz="1400" kern="0" dirty="0">
                <a:solidFill>
                  <a:srgbClr val="000000"/>
                </a:solidFill>
                <a:latin typeface="Arial"/>
                <a:ea typeface="Arial"/>
                <a:cs typeface="Arial"/>
                <a:sym typeface="Arial"/>
              </a:rPr>
              <a:t>more powerful</a:t>
            </a:r>
          </a:p>
          <a:p>
            <a:pPr marL="342900" indent="-285750">
              <a:spcBef>
                <a:spcPts val="600"/>
              </a:spcBef>
              <a:buClr>
                <a:srgbClr val="000000"/>
              </a:buClr>
            </a:pPr>
            <a:r>
              <a:rPr lang="en-US" sz="1600" kern="0" dirty="0">
                <a:solidFill>
                  <a:srgbClr val="000000"/>
                </a:solidFill>
                <a:latin typeface="Arial"/>
                <a:cs typeface="Arial"/>
                <a:sym typeface="Arial"/>
              </a:rPr>
              <a:t>⇒ </a:t>
            </a:r>
            <a:r>
              <a:rPr lang="en-US" sz="1400" kern="0" dirty="0">
                <a:solidFill>
                  <a:srgbClr val="000000"/>
                </a:solidFill>
                <a:latin typeface="Arial"/>
                <a:ea typeface="Arial"/>
                <a:cs typeface="Arial"/>
                <a:sym typeface="Arial"/>
              </a:rPr>
              <a:t>New and innovative technologies and approaches to deal with the wealth of </a:t>
            </a:r>
            <a:r>
              <a:rPr lang="en-US" sz="1400" kern="0" dirty="0">
                <a:solidFill>
                  <a:srgbClr val="000000"/>
                </a:solidFill>
                <a:latin typeface="Arial"/>
                <a:cs typeface="Arial"/>
                <a:sym typeface="Arial"/>
              </a:rPr>
              <a:t>data</a:t>
            </a:r>
            <a:r>
              <a:rPr lang="en-US" sz="1400" kern="0" dirty="0">
                <a:solidFill>
                  <a:srgbClr val="000000"/>
                </a:solidFill>
                <a:latin typeface="Arial"/>
                <a:ea typeface="Arial"/>
                <a:cs typeface="Arial"/>
                <a:sym typeface="Arial"/>
              </a:rPr>
              <a:t> and </a:t>
            </a:r>
            <a:r>
              <a:rPr lang="en-US" sz="1400" kern="0" dirty="0">
                <a:solidFill>
                  <a:srgbClr val="000000"/>
                </a:solidFill>
                <a:latin typeface="Helvetica Neue"/>
                <a:ea typeface="Helvetica Neue"/>
                <a:cs typeface="Helvetica Neue"/>
                <a:sym typeface="Helvetica Neue"/>
              </a:rPr>
              <a:t>improve </a:t>
            </a:r>
            <a:r>
              <a:rPr lang="en-US" sz="1400" u="sng" kern="0" dirty="0">
                <a:solidFill>
                  <a:srgbClr val="000000"/>
                </a:solidFill>
                <a:latin typeface="Helvetica Neue"/>
                <a:ea typeface="Helvetica Neue"/>
                <a:cs typeface="Helvetica Neue"/>
                <a:sym typeface="Helvetica Neue"/>
              </a:rPr>
              <a:t>computational efficiency</a:t>
            </a:r>
            <a:r>
              <a:rPr lang="en-US" sz="1400" kern="0" dirty="0">
                <a:solidFill>
                  <a:srgbClr val="000000"/>
                </a:solidFill>
                <a:latin typeface="Helvetica Neue"/>
                <a:ea typeface="Helvetica Neue"/>
                <a:cs typeface="Helvetica Neue"/>
                <a:sym typeface="Helvetica Neue"/>
              </a:rPr>
              <a:t> of models and DA.</a:t>
            </a:r>
            <a:r>
              <a:rPr lang="en-US" sz="1400" kern="0" dirty="0">
                <a:solidFill>
                  <a:srgbClr val="000000"/>
                </a:solidFill>
                <a:latin typeface="Arial"/>
                <a:ea typeface="Arial"/>
                <a:cs typeface="Arial"/>
                <a:sym typeface="Arial"/>
              </a:rPr>
              <a:t> Includes </a:t>
            </a:r>
            <a:r>
              <a:rPr lang="en-US" sz="1400" kern="0" dirty="0">
                <a:solidFill>
                  <a:srgbClr val="000000"/>
                </a:solidFill>
                <a:latin typeface="Helvetica Neue"/>
                <a:ea typeface="Helvetica Neue"/>
                <a:cs typeface="Helvetica Neue"/>
                <a:sym typeface="Helvetica Neue"/>
              </a:rPr>
              <a:t>adoption of advanced</a:t>
            </a:r>
            <a:br>
              <a:rPr lang="en-US" sz="1400" kern="0" dirty="0">
                <a:solidFill>
                  <a:srgbClr val="000000"/>
                </a:solidFill>
                <a:latin typeface="Helvetica Neue"/>
                <a:ea typeface="Helvetica Neue"/>
                <a:cs typeface="Helvetica Neue"/>
                <a:sym typeface="Helvetica Neue"/>
              </a:rPr>
            </a:br>
            <a:r>
              <a:rPr lang="en-US" sz="1400" kern="0" dirty="0">
                <a:solidFill>
                  <a:srgbClr val="000000"/>
                </a:solidFill>
                <a:latin typeface="Helvetica Neue"/>
                <a:ea typeface="Helvetica Neue"/>
                <a:cs typeface="Helvetica Neue"/>
                <a:sym typeface="Helvetica Neue"/>
              </a:rPr>
              <a:t>data science (Machine Learning, Artificial Intelligence, Neural Networks, …). </a:t>
            </a:r>
            <a:endParaRPr lang="en-US" sz="1400" kern="0" dirty="0">
              <a:solidFill>
                <a:srgbClr val="000000"/>
              </a:solidFill>
              <a:latin typeface="Arial"/>
              <a:cs typeface="Arial"/>
              <a:sym typeface="Arial"/>
            </a:endParaRPr>
          </a:p>
          <a:p>
            <a:pPr marL="57150">
              <a:spcBef>
                <a:spcPts val="600"/>
              </a:spcBef>
              <a:buClr>
                <a:srgbClr val="000000"/>
              </a:buClr>
            </a:pPr>
            <a:r>
              <a:rPr lang="en-US" sz="1600" kern="0" dirty="0">
                <a:solidFill>
                  <a:srgbClr val="000000"/>
                </a:solidFill>
                <a:latin typeface="Arial"/>
                <a:cs typeface="Arial"/>
                <a:sym typeface="Arial"/>
              </a:rPr>
              <a:t>⇒ </a:t>
            </a:r>
            <a:r>
              <a:rPr lang="en-US" sz="1400" kern="0" dirty="0">
                <a:solidFill>
                  <a:srgbClr val="000000"/>
                </a:solidFill>
                <a:latin typeface="Helvetica Neue"/>
                <a:ea typeface="Helvetica Neue"/>
                <a:cs typeface="Helvetica Neue"/>
                <a:sym typeface="Helvetica Neue"/>
              </a:rPr>
              <a:t>Develop ensemble approaches that are practical to run (e.g. using clustering</a:t>
            </a:r>
            <a:br>
              <a:rPr lang="en-US" sz="1400" kern="0" dirty="0">
                <a:solidFill>
                  <a:srgbClr val="000000"/>
                </a:solidFill>
                <a:latin typeface="Helvetica Neue"/>
                <a:ea typeface="Helvetica Neue"/>
                <a:cs typeface="Helvetica Neue"/>
                <a:sym typeface="Helvetica Neue"/>
              </a:rPr>
            </a:br>
            <a:r>
              <a:rPr lang="en-US" sz="1400" kern="0" dirty="0">
                <a:solidFill>
                  <a:srgbClr val="000000"/>
                </a:solidFill>
                <a:latin typeface="Helvetica Neue"/>
                <a:ea typeface="Helvetica Neue"/>
                <a:cs typeface="Helvetica Neue"/>
                <a:sym typeface="Helvetica Neue"/>
              </a:rPr>
              <a:t>     techniques)</a:t>
            </a:r>
            <a:endParaRPr lang="en-US" sz="1400" kern="0" dirty="0">
              <a:solidFill>
                <a:srgbClr val="000000"/>
              </a:solidFill>
              <a:latin typeface="Arial"/>
              <a:cs typeface="Arial"/>
              <a:sym typeface="Arial"/>
            </a:endParaRPr>
          </a:p>
          <a:p>
            <a:pPr marL="285750" lvl="3" indent="-166687">
              <a:spcBef>
                <a:spcPts val="600"/>
              </a:spcBef>
              <a:buClr>
                <a:srgbClr val="000000"/>
              </a:buClr>
              <a:buSzPts val="1400"/>
              <a:buFont typeface="Arial"/>
              <a:buChar char="•"/>
            </a:pPr>
            <a:endParaRPr sz="1400" kern="0" dirty="0">
              <a:solidFill>
                <a:srgbClr val="000000"/>
              </a:solidFill>
              <a:latin typeface="Arial"/>
              <a:cs typeface="Arial"/>
              <a:sym typeface="Arial"/>
            </a:endParaRPr>
          </a:p>
          <a:p>
            <a:pPr marL="285750" lvl="3" indent="-77787">
              <a:spcBef>
                <a:spcPts val="600"/>
              </a:spcBef>
              <a:buClr>
                <a:srgbClr val="000000"/>
              </a:buClr>
              <a:buSzPts val="1400"/>
            </a:pPr>
            <a:endParaRPr sz="1400" kern="0" dirty="0">
              <a:solidFill>
                <a:srgbClr val="000000"/>
              </a:solidFill>
              <a:latin typeface="Helvetica Neue"/>
              <a:ea typeface="Helvetica Neue"/>
              <a:cs typeface="Helvetica Neue"/>
              <a:sym typeface="Helvetica Neue"/>
            </a:endParaRPr>
          </a:p>
        </p:txBody>
      </p:sp>
      <p:sp>
        <p:nvSpPr>
          <p:cNvPr id="10" name="TextBox 9">
            <a:extLst>
              <a:ext uri="{FF2B5EF4-FFF2-40B4-BE49-F238E27FC236}">
                <a16:creationId xmlns:a16="http://schemas.microsoft.com/office/drawing/2014/main" id="{253072C5-5A29-592A-C3BB-4B9EF372282B}"/>
              </a:ext>
            </a:extLst>
          </p:cNvPr>
          <p:cNvSpPr txBox="1"/>
          <p:nvPr/>
        </p:nvSpPr>
        <p:spPr>
          <a:xfrm>
            <a:off x="4321628" y="4049713"/>
            <a:ext cx="6147574" cy="2846933"/>
          </a:xfrm>
          <a:prstGeom prst="rect">
            <a:avLst/>
          </a:prstGeom>
          <a:noFill/>
        </p:spPr>
        <p:txBody>
          <a:bodyPr wrap="square">
            <a:spAutoFit/>
          </a:bodyPr>
          <a:lstStyle/>
          <a:p>
            <a:pPr marL="342900" indent="-355600">
              <a:spcBef>
                <a:spcPts val="600"/>
              </a:spcBef>
              <a:buClr>
                <a:srgbClr val="000000"/>
              </a:buClr>
              <a:buSzPts val="2000"/>
              <a:buFont typeface="Arial"/>
              <a:buChar char="•"/>
            </a:pPr>
            <a:r>
              <a:rPr lang="en-US" sz="1400" kern="0" dirty="0">
                <a:solidFill>
                  <a:srgbClr val="000000"/>
                </a:solidFill>
                <a:latin typeface="Helvetica Neue"/>
                <a:ea typeface="Helvetica Neue"/>
                <a:cs typeface="Helvetica Neue"/>
                <a:sym typeface="Helvetica Neue"/>
              </a:rPr>
              <a:t>Can GEO help with bringing regional AQ towards urban scale resolutions truly representative of human exposure?</a:t>
            </a:r>
          </a:p>
          <a:p>
            <a:pPr marL="342900" indent="-355600">
              <a:spcBef>
                <a:spcPts val="600"/>
              </a:spcBef>
              <a:buClr>
                <a:srgbClr val="000000"/>
              </a:buClr>
              <a:buSzPts val="2000"/>
              <a:buFont typeface="Arial"/>
              <a:buChar char="•"/>
            </a:pPr>
            <a:r>
              <a:rPr lang="en-US" sz="1400" kern="0" dirty="0">
                <a:solidFill>
                  <a:srgbClr val="000000"/>
                </a:solidFill>
                <a:latin typeface="Helvetica Neue"/>
                <a:ea typeface="Helvetica Neue"/>
                <a:cs typeface="Helvetica Neue"/>
                <a:sym typeface="Helvetica Neue"/>
              </a:rPr>
              <a:t>Increase use of satellite-based information for model inputs - NRT emissions, vegetation data, etc.</a:t>
            </a:r>
          </a:p>
          <a:p>
            <a:pPr marL="342900" indent="-355600">
              <a:spcBef>
                <a:spcPts val="600"/>
              </a:spcBef>
              <a:buClr>
                <a:srgbClr val="000000"/>
              </a:buClr>
              <a:buSzPts val="2000"/>
              <a:buFont typeface="Arial"/>
              <a:buChar char="•"/>
            </a:pPr>
            <a:r>
              <a:rPr lang="en-US" sz="1400" kern="0" dirty="0">
                <a:solidFill>
                  <a:srgbClr val="000000"/>
                </a:solidFill>
                <a:latin typeface="Helvetica Neue"/>
                <a:ea typeface="Helvetica Neue"/>
                <a:cs typeface="Helvetica Neue"/>
                <a:sym typeface="Helvetica Neue"/>
              </a:rPr>
              <a:t>Chemical Re-Analysis! (Consistency between retrieval methodologies!)</a:t>
            </a:r>
          </a:p>
          <a:p>
            <a:pPr marL="342900" indent="-355600">
              <a:spcBef>
                <a:spcPts val="600"/>
              </a:spcBef>
              <a:buClr>
                <a:srgbClr val="000000"/>
              </a:buClr>
              <a:buSzPts val="2000"/>
              <a:buFont typeface="Arial"/>
              <a:buChar char="•"/>
            </a:pPr>
            <a:r>
              <a:rPr lang="en-US" sz="1400" kern="0" dirty="0">
                <a:solidFill>
                  <a:srgbClr val="000000"/>
                </a:solidFill>
                <a:latin typeface="Helvetica Neue"/>
                <a:ea typeface="Helvetica Neue"/>
                <a:cs typeface="Helvetica Neue"/>
                <a:sym typeface="Helvetica Neue"/>
              </a:rPr>
              <a:t>With decreasing emissions, background NO2 </a:t>
            </a:r>
            <a:r>
              <a:rPr lang="en-US" sz="1400" kern="0">
                <a:solidFill>
                  <a:srgbClr val="000000"/>
                </a:solidFill>
                <a:latin typeface="Helvetica Neue"/>
                <a:ea typeface="Helvetica Neue"/>
                <a:cs typeface="Helvetica Neue"/>
                <a:sym typeface="Helvetica Neue"/>
              </a:rPr>
              <a:t>becomes even more </a:t>
            </a:r>
            <a:r>
              <a:rPr lang="en-US" sz="1400" kern="0" dirty="0">
                <a:solidFill>
                  <a:srgbClr val="000000"/>
                </a:solidFill>
                <a:latin typeface="Helvetica Neue"/>
                <a:ea typeface="Helvetica Neue"/>
                <a:cs typeface="Helvetica Neue"/>
                <a:sym typeface="Helvetica Neue"/>
              </a:rPr>
              <a:t>relevant – implications for emission inversion, a priori etc.</a:t>
            </a:r>
          </a:p>
          <a:p>
            <a:pPr marL="342900" indent="-355600">
              <a:spcBef>
                <a:spcPts val="600"/>
              </a:spcBef>
              <a:buClr>
                <a:srgbClr val="000000"/>
              </a:buClr>
              <a:buSzPts val="2000"/>
              <a:buFont typeface="Arial"/>
              <a:buChar char="•"/>
            </a:pPr>
            <a:r>
              <a:rPr lang="en-US" sz="1400" kern="0" dirty="0">
                <a:solidFill>
                  <a:srgbClr val="000000"/>
                </a:solidFill>
                <a:latin typeface="Helvetica Neue"/>
                <a:ea typeface="Helvetica Neue"/>
                <a:cs typeface="Helvetica Neue"/>
                <a:sym typeface="Helvetica Neue"/>
              </a:rPr>
              <a:t>Closer collaboration with weather community</a:t>
            </a:r>
            <a:endParaRPr lang="en-US" sz="1600" kern="0" dirty="0">
              <a:solidFill>
                <a:srgbClr val="000000"/>
              </a:solidFill>
              <a:latin typeface="Arial"/>
              <a:cs typeface="Arial"/>
              <a:sym typeface="Arial"/>
            </a:endParaRPr>
          </a:p>
          <a:p>
            <a:pPr marL="615951" lvl="6" indent="-285750">
              <a:buClr>
                <a:srgbClr val="000000"/>
              </a:buClr>
              <a:buSzPct val="100000"/>
              <a:buFont typeface="Wingdings" pitchFamily="2" charset="2"/>
              <a:buChar char="§"/>
            </a:pPr>
            <a:r>
              <a:rPr lang="en-US" sz="1400" kern="0" dirty="0">
                <a:solidFill>
                  <a:srgbClr val="000000"/>
                </a:solidFill>
                <a:latin typeface="Helvetica Neue"/>
                <a:ea typeface="Helvetica Neue"/>
                <a:cs typeface="Helvetica Neue"/>
                <a:sym typeface="Helvetica Neue"/>
              </a:rPr>
              <a:t>Are there lessons we can learn from weather community?</a:t>
            </a:r>
            <a:endParaRPr lang="en-US" sz="1600" kern="0" dirty="0">
              <a:solidFill>
                <a:srgbClr val="000000"/>
              </a:solidFill>
              <a:latin typeface="Arial"/>
              <a:ea typeface="Helvetica Neue"/>
              <a:cs typeface="Arial"/>
              <a:sym typeface="Arial"/>
            </a:endParaRPr>
          </a:p>
          <a:p>
            <a:pPr marL="615951" lvl="6" indent="-285750">
              <a:buClr>
                <a:srgbClr val="000000"/>
              </a:buClr>
              <a:buSzPct val="100000"/>
              <a:buFont typeface="Wingdings" pitchFamily="2" charset="2"/>
              <a:buChar char="§"/>
            </a:pPr>
            <a:r>
              <a:rPr lang="en-US" sz="1400" kern="0" dirty="0">
                <a:solidFill>
                  <a:srgbClr val="000000"/>
                </a:solidFill>
                <a:latin typeface="Helvetica Neue"/>
                <a:ea typeface="Helvetica Neue"/>
                <a:cs typeface="Helvetica Neue"/>
                <a:sym typeface="Helvetica Neue"/>
              </a:rPr>
              <a:t>GEO chemical products might have potential to improve winds – improve weather and AQ simultaneously</a:t>
            </a:r>
            <a:endParaRPr lang="en-US" sz="1600" kern="0" dirty="0">
              <a:solidFill>
                <a:srgbClr val="000000"/>
              </a:solidFill>
              <a:latin typeface="Arial"/>
              <a:cs typeface="Arial"/>
              <a:sym typeface="Arial"/>
            </a:endParaRPr>
          </a:p>
        </p:txBody>
      </p:sp>
      <p:sp>
        <p:nvSpPr>
          <p:cNvPr id="11" name="TextBox 10">
            <a:extLst>
              <a:ext uri="{FF2B5EF4-FFF2-40B4-BE49-F238E27FC236}">
                <a16:creationId xmlns:a16="http://schemas.microsoft.com/office/drawing/2014/main" id="{BFCB7D3F-7EC1-B92A-F187-C1493E497193}"/>
              </a:ext>
            </a:extLst>
          </p:cNvPr>
          <p:cNvSpPr txBox="1"/>
          <p:nvPr/>
        </p:nvSpPr>
        <p:spPr>
          <a:xfrm>
            <a:off x="1664351" y="4030250"/>
            <a:ext cx="2359935" cy="338554"/>
          </a:xfrm>
          <a:prstGeom prst="rect">
            <a:avLst/>
          </a:prstGeom>
          <a:noFill/>
        </p:spPr>
        <p:txBody>
          <a:bodyPr vert="horz" wrap="square" rtlCol="0">
            <a:spAutoFit/>
          </a:bodyPr>
          <a:lstStyle/>
          <a:p>
            <a:pPr>
              <a:buClr>
                <a:srgbClr val="000000"/>
              </a:buClr>
            </a:pPr>
            <a:r>
              <a:rPr lang="en-US" sz="1600" b="1" kern="0" dirty="0">
                <a:solidFill>
                  <a:srgbClr val="000000"/>
                </a:solidFill>
                <a:latin typeface="Arial"/>
                <a:cs typeface="Arial"/>
                <a:sym typeface="Arial"/>
              </a:rPr>
              <a:t>OTHER POINTS</a:t>
            </a:r>
          </a:p>
        </p:txBody>
      </p:sp>
    </p:spTree>
    <p:extLst>
      <p:ext uri="{BB962C8B-B14F-4D97-AF65-F5344CB8AC3E}">
        <p14:creationId xmlns:p14="http://schemas.microsoft.com/office/powerpoint/2010/main" val="2421639431"/>
      </p:ext>
    </p:extLst>
  </p:cSld>
  <p:clrMapOvr>
    <a:masterClrMapping/>
  </p:clrMapOvr>
  <p:transition>
    <p:push dir="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50" y="9236"/>
            <a:ext cx="12179300" cy="6858000"/>
          </a:xfrm>
          <a:prstGeom prst="rect">
            <a:avLst/>
          </a:prstGeom>
        </p:spPr>
      </p:pic>
      <p:sp>
        <p:nvSpPr>
          <p:cNvPr id="2" name="Title 1">
            <a:extLst>
              <a:ext uri="{FF2B5EF4-FFF2-40B4-BE49-F238E27FC236}">
                <a16:creationId xmlns:a16="http://schemas.microsoft.com/office/drawing/2014/main" id="{E21E8E5A-2E36-A613-43DA-86E7DFEA111E}"/>
              </a:ext>
            </a:extLst>
          </p:cNvPr>
          <p:cNvSpPr>
            <a:spLocks noGrp="1"/>
          </p:cNvSpPr>
          <p:nvPr>
            <p:ph type="ctrTitle"/>
          </p:nvPr>
        </p:nvSpPr>
        <p:spPr>
          <a:xfrm>
            <a:off x="2649572" y="1358663"/>
            <a:ext cx="9536078" cy="2387600"/>
          </a:xfrm>
        </p:spPr>
        <p:txBody>
          <a:bodyPr>
            <a:normAutofit/>
          </a:bodyPr>
          <a:lstStyle/>
          <a:p>
            <a:r>
              <a:rPr lang="en-US" sz="3600" b="1" dirty="0">
                <a:solidFill>
                  <a:schemeClr val="bg1"/>
                </a:solidFill>
              </a:rPr>
              <a:t>Day 2 Session I: </a:t>
            </a:r>
            <a:br>
              <a:rPr lang="en-US" sz="3600" b="1" dirty="0">
                <a:solidFill>
                  <a:schemeClr val="bg1"/>
                </a:solidFill>
              </a:rPr>
            </a:br>
            <a:r>
              <a:rPr lang="en-US" sz="3600" b="1" dirty="0">
                <a:solidFill>
                  <a:schemeClr val="bg1"/>
                </a:solidFill>
              </a:rPr>
              <a:t>Air Quality Modeling </a:t>
            </a:r>
            <a:endParaRPr lang="en-US" sz="3600" dirty="0">
              <a:solidFill>
                <a:schemeClr val="bg1"/>
              </a:solidFill>
            </a:endParaRPr>
          </a:p>
        </p:txBody>
      </p:sp>
      <p:sp>
        <p:nvSpPr>
          <p:cNvPr id="3" name="Subtitle 2">
            <a:extLst>
              <a:ext uri="{FF2B5EF4-FFF2-40B4-BE49-F238E27FC236}">
                <a16:creationId xmlns:a16="http://schemas.microsoft.com/office/drawing/2014/main" id="{0502C56E-C1AE-632C-AAC6-5758E8F77F72}"/>
              </a:ext>
            </a:extLst>
          </p:cNvPr>
          <p:cNvSpPr>
            <a:spLocks noGrp="1"/>
          </p:cNvSpPr>
          <p:nvPr>
            <p:ph type="subTitle" idx="1"/>
          </p:nvPr>
        </p:nvSpPr>
        <p:spPr>
          <a:xfrm>
            <a:off x="3041650" y="4013435"/>
            <a:ext cx="9144000" cy="1106418"/>
          </a:xfrm>
        </p:spPr>
        <p:txBody>
          <a:bodyPr/>
          <a:lstStyle/>
          <a:p>
            <a:r>
              <a:rPr lang="en-US" dirty="0">
                <a:solidFill>
                  <a:schemeClr val="bg1"/>
                </a:solidFill>
              </a:rPr>
              <a:t>Barron Henderson</a:t>
            </a:r>
          </a:p>
          <a:p>
            <a:r>
              <a:rPr lang="en-US" dirty="0">
                <a:solidFill>
                  <a:schemeClr val="bg1"/>
                </a:solidFill>
              </a:rPr>
              <a:t>US Environmental Protection Agency</a:t>
            </a:r>
          </a:p>
        </p:txBody>
      </p:sp>
      <p:sp>
        <p:nvSpPr>
          <p:cNvPr id="5" name="Rectangle 4"/>
          <p:cNvSpPr/>
          <p:nvPr/>
        </p:nvSpPr>
        <p:spPr>
          <a:xfrm>
            <a:off x="0" y="6519446"/>
            <a:ext cx="12192000" cy="338554"/>
          </a:xfrm>
          <a:prstGeom prst="rect">
            <a:avLst/>
          </a:prstGeom>
          <a:solidFill>
            <a:schemeClr val="tx1"/>
          </a:solidFill>
        </p:spPr>
        <p:txBody>
          <a:bodyPr wrap="square">
            <a:spAutoFit/>
          </a:bodyPr>
          <a:lstStyle/>
          <a:p>
            <a:pPr algn="ctr"/>
            <a:r>
              <a:rPr lang="en-US" sz="1600" dirty="0">
                <a:solidFill>
                  <a:schemeClr val="bg1"/>
                </a:solidFill>
                <a:latin typeface="Calibri" panose="020F0502020204030204" pitchFamily="34" charset="0"/>
                <a:ea typeface="Times New Roman" panose="02020603050405020304" pitchFamily="18" charset="0"/>
              </a:rPr>
              <a:t>Joint Science Meeting for TEMPO, </a:t>
            </a:r>
            <a:r>
              <a:rPr lang="en-US" sz="1600" dirty="0" err="1">
                <a:solidFill>
                  <a:schemeClr val="bg1"/>
                </a:solidFill>
                <a:latin typeface="Calibri" panose="020F0502020204030204" pitchFamily="34" charset="0"/>
                <a:ea typeface="Times New Roman" panose="02020603050405020304" pitchFamily="18" charset="0"/>
              </a:rPr>
              <a:t>GeoXO</a:t>
            </a:r>
            <a:r>
              <a:rPr lang="en-US" sz="1600" dirty="0">
                <a:solidFill>
                  <a:schemeClr val="bg1"/>
                </a:solidFill>
                <a:latin typeface="Calibri" panose="020F0502020204030204" pitchFamily="34" charset="0"/>
                <a:ea typeface="Times New Roman" panose="02020603050405020304" pitchFamily="18" charset="0"/>
              </a:rPr>
              <a:t> ACX, &amp; </a:t>
            </a:r>
            <a:r>
              <a:rPr lang="en-US" sz="1600" dirty="0" err="1">
                <a:solidFill>
                  <a:schemeClr val="bg1"/>
                </a:solidFill>
                <a:latin typeface="Calibri" panose="020F0502020204030204" pitchFamily="34" charset="0"/>
                <a:ea typeface="Times New Roman" panose="02020603050405020304" pitchFamily="18" charset="0"/>
              </a:rPr>
              <a:t>TOLNet</a:t>
            </a:r>
            <a:r>
              <a:rPr lang="en-US" sz="1600" dirty="0">
                <a:solidFill>
                  <a:schemeClr val="bg1"/>
                </a:solidFill>
                <a:latin typeface="Calibri" panose="020F0502020204030204" pitchFamily="34" charset="0"/>
                <a:ea typeface="Times New Roman" panose="02020603050405020304" pitchFamily="18" charset="0"/>
              </a:rPr>
              <a:t>, May 1-5, 2023, University of Alabama in Huntsville</a:t>
            </a:r>
            <a:endParaRPr lang="en-US" sz="1600" dirty="0">
              <a:solidFill>
                <a:schemeClr val="bg1"/>
              </a:solidFill>
            </a:endParaRPr>
          </a:p>
        </p:txBody>
      </p:sp>
      <p:pic>
        <p:nvPicPr>
          <p:cNvPr id="1028" name="Picture 4" descr="tempo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28646" y="142085"/>
            <a:ext cx="1372303" cy="13089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26096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197CA2-FC1B-6060-2C13-DCCD3AF8B70F}"/>
              </a:ext>
            </a:extLst>
          </p:cNvPr>
          <p:cNvSpPr>
            <a:spLocks noGrp="1"/>
          </p:cNvSpPr>
          <p:nvPr>
            <p:ph type="title"/>
          </p:nvPr>
        </p:nvSpPr>
        <p:spPr/>
        <p:txBody>
          <a:bodyPr/>
          <a:lstStyle/>
          <a:p>
            <a:r>
              <a:rPr lang="en-US" dirty="0"/>
              <a:t>Models for TEMPO Validation</a:t>
            </a:r>
          </a:p>
        </p:txBody>
      </p:sp>
      <p:sp>
        <p:nvSpPr>
          <p:cNvPr id="3" name="Content Placeholder 2">
            <a:extLst>
              <a:ext uri="{FF2B5EF4-FFF2-40B4-BE49-F238E27FC236}">
                <a16:creationId xmlns:a16="http://schemas.microsoft.com/office/drawing/2014/main" id="{695CB15D-CD5D-709C-5D5F-E9638A7B5123}"/>
              </a:ext>
            </a:extLst>
          </p:cNvPr>
          <p:cNvSpPr>
            <a:spLocks noGrp="1"/>
          </p:cNvSpPr>
          <p:nvPr>
            <p:ph idx="1"/>
          </p:nvPr>
        </p:nvSpPr>
        <p:spPr/>
        <p:txBody>
          <a:bodyPr>
            <a:normAutofit/>
          </a:bodyPr>
          <a:lstStyle/>
          <a:p>
            <a:r>
              <a:rPr lang="en-US" dirty="0"/>
              <a:t>Model Vertical and Slant Columns are going to be important</a:t>
            </a:r>
          </a:p>
          <a:p>
            <a:pPr lvl="1"/>
            <a:r>
              <a:rPr lang="en-US" dirty="0"/>
              <a:t>The updates in TropOMI from v1 to v2 were big and not immediate.</a:t>
            </a:r>
          </a:p>
          <a:p>
            <a:pPr lvl="1"/>
            <a:r>
              <a:rPr lang="en-US" dirty="0"/>
              <a:t>Given the initial TEMPO timeframe, we need to catch anything like that early.</a:t>
            </a:r>
          </a:p>
          <a:p>
            <a:pPr lvl="1"/>
            <a:r>
              <a:rPr lang="en-US" dirty="0"/>
              <a:t>Comparing both ways highlights features that are only evident one way.</a:t>
            </a:r>
          </a:p>
          <a:p>
            <a:r>
              <a:rPr lang="en-US" dirty="0"/>
              <a:t>We need to be rapidly comparing between models.</a:t>
            </a:r>
          </a:p>
          <a:p>
            <a:pPr lvl="1"/>
            <a:r>
              <a:rPr lang="en-US" dirty="0"/>
              <a:t>Model Vertical Columns often have features that are obscured from space</a:t>
            </a:r>
          </a:p>
          <a:p>
            <a:pPr lvl="1"/>
            <a:r>
              <a:rPr lang="en-US" dirty="0"/>
              <a:t>Lower scattering weight near the surface or smoke seen as clouds</a:t>
            </a:r>
          </a:p>
          <a:p>
            <a:r>
              <a:rPr lang="en-US" dirty="0"/>
              <a:t>Qualitative feature identification can be just as useful as quantitative analysis for this purpose.</a:t>
            </a:r>
          </a:p>
        </p:txBody>
      </p:sp>
    </p:spTree>
    <p:extLst>
      <p:ext uri="{BB962C8B-B14F-4D97-AF65-F5344CB8AC3E}">
        <p14:creationId xmlns:p14="http://schemas.microsoft.com/office/powerpoint/2010/main" val="20132707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F04DD-C98F-9D63-6766-DC2ECCF15D99}"/>
              </a:ext>
            </a:extLst>
          </p:cNvPr>
          <p:cNvSpPr>
            <a:spLocks noGrp="1"/>
          </p:cNvSpPr>
          <p:nvPr>
            <p:ph type="title"/>
          </p:nvPr>
        </p:nvSpPr>
        <p:spPr/>
        <p:txBody>
          <a:bodyPr/>
          <a:lstStyle/>
          <a:p>
            <a:r>
              <a:rPr lang="en-US" dirty="0"/>
              <a:t>Cross-Sensor Comparison</a:t>
            </a:r>
          </a:p>
        </p:txBody>
      </p:sp>
      <p:sp>
        <p:nvSpPr>
          <p:cNvPr id="3" name="Content Placeholder 2">
            <a:extLst>
              <a:ext uri="{FF2B5EF4-FFF2-40B4-BE49-F238E27FC236}">
                <a16:creationId xmlns:a16="http://schemas.microsoft.com/office/drawing/2014/main" id="{933DF955-23E0-BE9B-7538-49A809FCF73A}"/>
              </a:ext>
            </a:extLst>
          </p:cNvPr>
          <p:cNvSpPr>
            <a:spLocks noGrp="1"/>
          </p:cNvSpPr>
          <p:nvPr>
            <p:ph idx="1"/>
          </p:nvPr>
        </p:nvSpPr>
        <p:spPr/>
        <p:txBody>
          <a:bodyPr>
            <a:normAutofit/>
          </a:bodyPr>
          <a:lstStyle/>
          <a:p>
            <a:r>
              <a:rPr lang="en-US" dirty="0"/>
              <a:t>We need to be rapidly comparing to other remote sensors</a:t>
            </a:r>
          </a:p>
          <a:p>
            <a:pPr lvl="1"/>
            <a:r>
              <a:rPr lang="en-US" dirty="0"/>
              <a:t>OMI has a mature and well understood result, but how long will it overlap</a:t>
            </a:r>
          </a:p>
          <a:p>
            <a:pPr lvl="1"/>
            <a:r>
              <a:rPr lang="en-US" dirty="0"/>
              <a:t>TropOMI should be mature enough now for comparison</a:t>
            </a:r>
          </a:p>
          <a:p>
            <a:pPr lvl="1"/>
            <a:r>
              <a:rPr lang="en-US" dirty="0"/>
              <a:t>Pandora is the only non-AMF feature.</a:t>
            </a:r>
          </a:p>
          <a:p>
            <a:r>
              <a:rPr lang="en-US" dirty="0"/>
              <a:t>We can use models as a mediator for comparison normalize the AMF</a:t>
            </a:r>
          </a:p>
          <a:p>
            <a:r>
              <a:rPr lang="en-US" dirty="0"/>
              <a:t>Synthetic 1pm overpass products</a:t>
            </a:r>
          </a:p>
          <a:p>
            <a:pPr lvl="1"/>
            <a:r>
              <a:rPr lang="en-US" dirty="0"/>
              <a:t>What is the impact of TEMPO assimilation compared to TropOMI? </a:t>
            </a:r>
          </a:p>
          <a:p>
            <a:pPr lvl="1"/>
            <a:r>
              <a:rPr lang="en-US" dirty="0"/>
              <a:t>How does TEMPO assimilation vary if only sampled according to the TropOMI overpass schedule?</a:t>
            </a:r>
          </a:p>
        </p:txBody>
      </p:sp>
    </p:spTree>
    <p:extLst>
      <p:ext uri="{BB962C8B-B14F-4D97-AF65-F5344CB8AC3E}">
        <p14:creationId xmlns:p14="http://schemas.microsoft.com/office/powerpoint/2010/main" val="41110920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49386C-B96A-EE3D-BAB9-C14582B4A49E}"/>
              </a:ext>
            </a:extLst>
          </p:cNvPr>
          <p:cNvSpPr>
            <a:spLocks noGrp="1"/>
          </p:cNvSpPr>
          <p:nvPr>
            <p:ph type="title"/>
          </p:nvPr>
        </p:nvSpPr>
        <p:spPr/>
        <p:txBody>
          <a:bodyPr/>
          <a:lstStyle/>
          <a:p>
            <a:r>
              <a:rPr lang="en-US" dirty="0"/>
              <a:t>Horizontal Gradient Retrieval</a:t>
            </a:r>
          </a:p>
        </p:txBody>
      </p:sp>
      <p:sp>
        <p:nvSpPr>
          <p:cNvPr id="3" name="Content Placeholder 2">
            <a:extLst>
              <a:ext uri="{FF2B5EF4-FFF2-40B4-BE49-F238E27FC236}">
                <a16:creationId xmlns:a16="http://schemas.microsoft.com/office/drawing/2014/main" id="{0409CDA3-4DC8-9054-D23B-DBEB9B88270B}"/>
              </a:ext>
            </a:extLst>
          </p:cNvPr>
          <p:cNvSpPr>
            <a:spLocks noGrp="1"/>
          </p:cNvSpPr>
          <p:nvPr>
            <p:ph idx="1"/>
          </p:nvPr>
        </p:nvSpPr>
        <p:spPr/>
        <p:txBody>
          <a:bodyPr/>
          <a:lstStyle/>
          <a:p>
            <a:r>
              <a:rPr lang="en-US" dirty="0"/>
              <a:t>Horizontal gradients and models are closely intertwined.</a:t>
            </a:r>
          </a:p>
          <a:p>
            <a:r>
              <a:rPr lang="en-US" dirty="0"/>
              <a:t>This complicates validation of horizontal gradients.</a:t>
            </a:r>
          </a:p>
          <a:p>
            <a:pPr lvl="1"/>
            <a:r>
              <a:rPr lang="en-US" dirty="0"/>
              <a:t>Emissions lead to near surface-weighted AMF (small AMF near emissions)</a:t>
            </a:r>
          </a:p>
          <a:p>
            <a:pPr lvl="1"/>
            <a:r>
              <a:rPr lang="en-US" dirty="0"/>
              <a:t>Small AMF near emissions increases the horizontal gradient.</a:t>
            </a:r>
          </a:p>
          <a:p>
            <a:pPr lvl="1"/>
            <a:r>
              <a:rPr lang="en-US" dirty="0"/>
              <a:t>So, TEMPO picks up a horizontal gradient…</a:t>
            </a:r>
          </a:p>
          <a:p>
            <a:r>
              <a:rPr lang="en-US" dirty="0"/>
              <a:t>Geometrically Corrected Slant Columns</a:t>
            </a:r>
          </a:p>
          <a:p>
            <a:pPr lvl="1"/>
            <a:r>
              <a:rPr lang="en-US" dirty="0"/>
              <a:t>Less sensitive to emissions, but less circularly dependent.</a:t>
            </a:r>
          </a:p>
          <a:p>
            <a:pPr lvl="1"/>
            <a:r>
              <a:rPr lang="en-US" dirty="0"/>
              <a:t>We can use models to construct comparable products to identify where the satellite product can be evaluated clearly.</a:t>
            </a:r>
          </a:p>
        </p:txBody>
      </p:sp>
    </p:spTree>
    <p:extLst>
      <p:ext uri="{BB962C8B-B14F-4D97-AF65-F5344CB8AC3E}">
        <p14:creationId xmlns:p14="http://schemas.microsoft.com/office/powerpoint/2010/main" val="42232770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F8F7AE8-2161-43B8-A093-0DD9B77F70E8}"/>
              </a:ext>
            </a:extLst>
          </p:cNvPr>
          <p:cNvSpPr>
            <a:spLocks noGrp="1"/>
          </p:cNvSpPr>
          <p:nvPr>
            <p:ph type="body" sz="quarter" idx="13"/>
          </p:nvPr>
        </p:nvSpPr>
        <p:spPr>
          <a:xfrm>
            <a:off x="6982690" y="3429000"/>
            <a:ext cx="5006109" cy="1009001"/>
          </a:xfrm>
        </p:spPr>
        <p:txBody>
          <a:bodyPr/>
          <a:lstStyle/>
          <a:p>
            <a:r>
              <a:rPr lang="en-US" sz="3600" b="1" i="1" u="none" strike="noStrike" baseline="0" dirty="0">
                <a:solidFill>
                  <a:srgbClr val="000000"/>
                </a:solidFill>
                <a:latin typeface="Calibri" panose="020F0502020204030204" pitchFamily="34" charset="0"/>
              </a:rPr>
              <a:t>Open Discussion</a:t>
            </a:r>
            <a:endParaRPr lang="en-US" sz="3600" b="1" i="0" u="none" strike="noStrike" baseline="0" dirty="0">
              <a:solidFill>
                <a:srgbClr val="000000"/>
              </a:solidFill>
              <a:latin typeface="Calibri" panose="020F0502020204030204" pitchFamily="34" charset="0"/>
            </a:endParaRPr>
          </a:p>
        </p:txBody>
      </p:sp>
    </p:spTree>
    <p:extLst>
      <p:ext uri="{BB962C8B-B14F-4D97-AF65-F5344CB8AC3E}">
        <p14:creationId xmlns:p14="http://schemas.microsoft.com/office/powerpoint/2010/main" val="20938742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10B76B5-5CAE-0081-8102-8828963FCE14}"/>
              </a:ext>
            </a:extLst>
          </p:cNvPr>
          <p:cNvSpPr txBox="1"/>
          <p:nvPr/>
        </p:nvSpPr>
        <p:spPr>
          <a:xfrm>
            <a:off x="2181893" y="2542646"/>
            <a:ext cx="764612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alibri" panose="020F0502020204030204"/>
                <a:ea typeface="+mn-ea"/>
                <a:cs typeface="+mn-cs"/>
              </a:rPr>
              <a:t>Extra Slides</a:t>
            </a:r>
          </a:p>
        </p:txBody>
      </p:sp>
    </p:spTree>
    <p:extLst>
      <p:ext uri="{BB962C8B-B14F-4D97-AF65-F5344CB8AC3E}">
        <p14:creationId xmlns:p14="http://schemas.microsoft.com/office/powerpoint/2010/main" val="2877276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CustomShape 5"/>
          <p:cNvSpPr/>
          <p:nvPr/>
        </p:nvSpPr>
        <p:spPr>
          <a:xfrm>
            <a:off x="0" y="0"/>
            <a:ext cx="12192000" cy="638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sng" strike="noStrike" kern="1200" cap="none" spc="-1" normalizeH="0" baseline="0" noProof="0" dirty="0">
                <a:ln>
                  <a:noFill/>
                </a:ln>
                <a:solidFill>
                  <a:srgbClr val="000000"/>
                </a:solidFill>
                <a:effectLst/>
                <a:uLnTx/>
                <a:uFillTx/>
                <a:latin typeface="Times New Roman"/>
                <a:ea typeface="굴림"/>
                <a:cs typeface="+mn-cs"/>
              </a:rPr>
              <a:t>CPSRs: Full Retrieval Profiles</a:t>
            </a:r>
            <a:endParaRPr kumimoji="0" lang="en-US" sz="3600" b="0" i="0" u="none" strike="noStrike" kern="1200" cap="none" spc="-1" normalizeH="0" baseline="0" noProof="0" dirty="0">
              <a:ln>
                <a:noFill/>
              </a:ln>
              <a:solidFill>
                <a:prstClr val="black"/>
              </a:solidFill>
              <a:effectLst/>
              <a:uLnTx/>
              <a:uFillTx/>
              <a:latin typeface="Arial"/>
              <a:ea typeface="+mn-ea"/>
              <a:cs typeface="+mn-cs"/>
            </a:endParaRP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B2B48BD4-2B0C-3549-8989-C73D3B5C245D}"/>
                  </a:ext>
                </a:extLst>
              </p:cNvPr>
              <p:cNvSpPr txBox="1"/>
              <p:nvPr/>
            </p:nvSpPr>
            <p:spPr>
              <a:xfrm>
                <a:off x="0" y="891594"/>
                <a:ext cx="12192000" cy="5400902"/>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600"/>
                  </a:spcBef>
                  <a:spcAft>
                    <a:spcPts val="600"/>
                  </a:spcAft>
                  <a:buClrTx/>
                  <a:buSzTx/>
                  <a:buFont typeface="Wingdings" charset="2"/>
                  <a:buChar char="Ø"/>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Mizzi et al. (2016):  The retrieval equation is</a:t>
                </a:r>
              </a:p>
              <a:p>
                <a:pPr marL="0" marR="0" lvl="0" indent="0" algn="ctr" defTabSz="914400" rtl="0" eaLnBrk="1" fontAlgn="auto" latinLnBrk="0" hangingPunct="1">
                  <a:lnSpc>
                    <a:spcPct val="100000"/>
                  </a:lnSpc>
                  <a:spcBef>
                    <a:spcPts val="600"/>
                  </a:spcBef>
                  <a:spcAft>
                    <a:spcPts val="600"/>
                  </a:spcAft>
                  <a:buClrTx/>
                  <a:buSzTx/>
                  <a:buFontTx/>
                  <a:buNone/>
                  <a:tabLst/>
                  <a:defRPr/>
                </a:pPr>
                <a14:m>
                  <m:oMath xmlns:m="http://schemas.openxmlformats.org/officeDocument/2006/math">
                    <m:sSub>
                      <m:sSubPr>
                        <m:ctrlP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24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𝒚</m:t>
                        </m:r>
                      </m:e>
                      <m:sub>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𝑟</m:t>
                        </m:r>
                      </m:sub>
                    </m:sSub>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Cambria Math" charset="0"/>
                        <a:cs typeface="Cambria Math" charset="0"/>
                      </a:rPr>
                      <m:t>=</m:t>
                    </m:r>
                    <m:r>
                      <a:rPr kumimoji="0" lang="en-US" sz="24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𝑨</m:t>
                    </m:r>
                    <m:sSub>
                      <m:sSubPr>
                        <m:ctrlP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24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𝒚</m:t>
                        </m:r>
                      </m:e>
                      <m:sub>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𝑡</m:t>
                        </m:r>
                      </m:sub>
                    </m:sSub>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d>
                      <m:dPr>
                        <m:ctrlP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r>
                          <a:rPr kumimoji="0" lang="en-US" sz="24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𝑰</m:t>
                        </m:r>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24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𝑨</m:t>
                        </m:r>
                      </m:e>
                    </m:d>
                    <m:sSub>
                      <m:sSubPr>
                        <m:ctrlP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24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𝒚</m:t>
                        </m:r>
                      </m:e>
                      <m:sub>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𝑎</m:t>
                        </m:r>
                      </m:sub>
                    </m:sSub>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24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𝑬</m:t>
                        </m:r>
                      </m:e>
                      <m:sub>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𝑚</m:t>
                        </m:r>
                      </m:sub>
                    </m:sSub>
                  </m:oMath>
                </a14:m>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342900" marR="0" lvl="0" indent="-342900" algn="l" defTabSz="914400" rtl="0" eaLnBrk="1" fontAlgn="auto" latinLnBrk="0" hangingPunct="1">
                  <a:lnSpc>
                    <a:spcPct val="100000"/>
                  </a:lnSpc>
                  <a:spcBef>
                    <a:spcPts val="600"/>
                  </a:spcBef>
                  <a:spcAft>
                    <a:spcPts val="600"/>
                  </a:spcAft>
                  <a:buClrTx/>
                  <a:buSzTx/>
                  <a:buFont typeface="Wingdings" pitchFamily="2" charset="2"/>
                  <a:buChar char="Ø"/>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After removing the retrieval prior contribution, we get</a:t>
                </a:r>
              </a:p>
              <a:p>
                <a:pPr marL="0" marR="0" lvl="0" indent="0" algn="ctr" defTabSz="914400" rtl="0" eaLnBrk="1" fontAlgn="auto" latinLnBrk="0" hangingPunct="1">
                  <a:lnSpc>
                    <a:spcPct val="100000"/>
                  </a:lnSpc>
                  <a:spcBef>
                    <a:spcPts val="600"/>
                  </a:spcBef>
                  <a:spcAft>
                    <a:spcPts val="600"/>
                  </a:spcAft>
                  <a:buClrTx/>
                  <a:buSzTx/>
                  <a:buFontTx/>
                  <a:buNone/>
                  <a:tabLst/>
                  <a:defRPr/>
                </a:pPr>
                <a14:m>
                  <m:oMath xmlns:m="http://schemas.openxmlformats.org/officeDocument/2006/math">
                    <m:sSub>
                      <m:sSubPr>
                        <m:ctrlP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24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𝒚</m:t>
                        </m:r>
                      </m:e>
                      <m:sub>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𝑟</m:t>
                        </m:r>
                      </m:sub>
                    </m:sSub>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d>
                      <m:dPr>
                        <m:ctrlP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r>
                          <a:rPr kumimoji="0" lang="en-US" sz="24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𝑰</m:t>
                        </m:r>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24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𝑨</m:t>
                        </m:r>
                      </m:e>
                    </m:d>
                    <m:sSub>
                      <m:sSubPr>
                        <m:ctrlP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24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𝒚</m:t>
                        </m:r>
                      </m:e>
                      <m:sub>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𝑎</m:t>
                        </m:r>
                      </m:sub>
                    </m:sSub>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24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𝑬</m:t>
                        </m:r>
                      </m:e>
                      <m:sub>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𝑚</m:t>
                        </m:r>
                      </m:sub>
                    </m:sSub>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Cambria Math" charset="0"/>
                        <a:cs typeface="Cambria Math" charset="0"/>
                      </a:rPr>
                      <m:t>=</m:t>
                    </m:r>
                    <m:r>
                      <a:rPr kumimoji="0" lang="en-US" sz="24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𝑨</m:t>
                    </m:r>
                    <m:sSub>
                      <m:sSubPr>
                        <m:ctrlP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24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𝒚</m:t>
                        </m:r>
                      </m:e>
                      <m:sub>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𝑡</m:t>
                        </m:r>
                      </m:sub>
                    </m:sSub>
                  </m:oMath>
                </a14:m>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a:t>
                </a:r>
              </a:p>
              <a:p>
                <a:pPr marL="285750" marR="0" lvl="0" indent="-285750" algn="l" defTabSz="914400" rtl="0" eaLnBrk="1" fontAlgn="auto" latinLnBrk="0" hangingPunct="1">
                  <a:lnSpc>
                    <a:spcPct val="100000"/>
                  </a:lnSpc>
                  <a:spcBef>
                    <a:spcPts val="600"/>
                  </a:spcBef>
                  <a:spcAft>
                    <a:spcPts val="60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14:m>
                  <m:oMath xmlns:m="http://schemas.openxmlformats.org/officeDocument/2006/math">
                    <m:r>
                      <m:rPr>
                        <m:sty m:val="p"/>
                      </m:rPr>
                      <a:rPr kumimoji="0" lang="en-US" sz="24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where</m:t>
                    </m:r>
                    <m:r>
                      <a:rPr kumimoji="0" lang="en-US" sz="24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r>
                      <a:rPr kumimoji="0" lang="en-US" sz="24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𝑨</m:t>
                    </m:r>
                  </m:oMath>
                </a14:m>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is singular, and its leading left singular vectors span its range. The quantity on the left side is called the “quasi-optimal retrieval”.  </a:t>
                </a:r>
              </a:p>
              <a:p>
                <a:pPr marL="285750" marR="0" lvl="0" indent="-285750" algn="l" defTabSz="914400" rtl="0" eaLnBrk="1" fontAlgn="auto" latinLnBrk="0" hangingPunct="1">
                  <a:lnSpc>
                    <a:spcPct val="100000"/>
                  </a:lnSpc>
                  <a:spcBef>
                    <a:spcPts val="600"/>
                  </a:spcBef>
                  <a:spcAft>
                    <a:spcPts val="600"/>
                  </a:spcAft>
                  <a:buClrTx/>
                  <a:buSzTx/>
                  <a:buFont typeface="Wingdings" charset="2"/>
                  <a:buChar char="Ø"/>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Do an SVD of </a:t>
                </a:r>
                <a14:m>
                  <m:oMath xmlns:m="http://schemas.openxmlformats.org/officeDocument/2006/math">
                    <m:r>
                      <a:rPr kumimoji="0" lang="en-US" sz="24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𝑨</m:t>
                    </m:r>
                  </m:oMath>
                </a14:m>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set the “zero” singular values and vectors to zero so that </a:t>
                </a:r>
                <a14:m>
                  <m:oMath xmlns:m="http://schemas.openxmlformats.org/officeDocument/2006/math">
                    <m:r>
                      <a:rPr kumimoji="0" lang="en-US" sz="24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𝑨</m:t>
                    </m:r>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l-GR" sz="2400" b="1" i="1" u="none" strike="noStrike" kern="1200" cap="none" spc="0" normalizeH="0" baseline="0" noProof="0">
                        <a:ln>
                          <a:noFill/>
                        </a:ln>
                        <a:solidFill>
                          <a:prstClr val="black"/>
                        </a:solidFill>
                        <a:effectLst/>
                        <a:uLnTx/>
                        <a:uFillTx/>
                        <a:latin typeface="Cambria Math" panose="02040503050406030204" pitchFamily="18" charset="0"/>
                        <a:ea typeface="Cambria Math" charset="0"/>
                        <a:cs typeface="Cambria Math" charset="0"/>
                      </a:rPr>
                      <m:t>𝜴𝜮</m:t>
                    </m:r>
                    <m:sSup>
                      <m:sSupPr>
                        <m:ctrlPr>
                          <a:rPr kumimoji="0" lang="el-GR" sz="2400" b="0" i="1" u="none" strike="noStrike" kern="1200" cap="none" spc="0" normalizeH="0" baseline="0" noProof="0">
                            <a:ln>
                              <a:noFill/>
                            </a:ln>
                            <a:solidFill>
                              <a:prstClr val="black"/>
                            </a:solidFill>
                            <a:effectLst/>
                            <a:uLnTx/>
                            <a:uFillTx/>
                            <a:latin typeface="Cambria Math" panose="02040503050406030204" pitchFamily="18" charset="0"/>
                            <a:ea typeface="Cambria Math" charset="0"/>
                            <a:cs typeface="Cambria Math" charset="0"/>
                          </a:rPr>
                        </m:ctrlPr>
                      </m:sSupPr>
                      <m:e>
                        <m:r>
                          <a:rPr kumimoji="0" lang="el-GR" sz="2400" b="1" i="1" u="none" strike="noStrike" kern="1200" cap="none" spc="0" normalizeH="0" baseline="0" noProof="0">
                            <a:ln>
                              <a:noFill/>
                            </a:ln>
                            <a:solidFill>
                              <a:prstClr val="black"/>
                            </a:solidFill>
                            <a:effectLst/>
                            <a:uLnTx/>
                            <a:uFillTx/>
                            <a:latin typeface="Cambria Math" panose="02040503050406030204" pitchFamily="18" charset="0"/>
                            <a:ea typeface="Cambria Math" charset="0"/>
                            <a:cs typeface="Cambria Math" charset="0"/>
                          </a:rPr>
                          <m:t>𝜳</m:t>
                        </m:r>
                      </m:e>
                      <m:sup>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Cambria Math" charset="0"/>
                            <a:cs typeface="Cambria Math" charset="0"/>
                          </a:rPr>
                          <m:t>𝑇</m:t>
                        </m:r>
                      </m:sup>
                    </m:sSup>
                  </m:oMath>
                </a14:m>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14:m>
                  <m:oMath xmlns:m="http://schemas.openxmlformats.org/officeDocument/2006/math">
                    <m:sSub>
                      <m:sSubPr>
                        <m:ctrlP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l-GR" sz="2400" b="1" i="1" u="none" strike="noStrike" kern="1200" cap="none" spc="0" normalizeH="0" baseline="0" noProof="0">
                            <a:ln>
                              <a:noFill/>
                            </a:ln>
                            <a:solidFill>
                              <a:prstClr val="black"/>
                            </a:solidFill>
                            <a:effectLst/>
                            <a:uLnTx/>
                            <a:uFillTx/>
                            <a:latin typeface="Cambria Math" panose="02040503050406030204" pitchFamily="18" charset="0"/>
                            <a:ea typeface="Cambria Math" charset="0"/>
                            <a:cs typeface="Cambria Math" charset="0"/>
                          </a:rPr>
                          <m:t>𝜴</m:t>
                        </m:r>
                      </m:e>
                      <m:sub>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0</m:t>
                        </m:r>
                      </m:sub>
                    </m:sSub>
                    <m:sSub>
                      <m:sSubPr>
                        <m:ctrlP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l-GR" sz="2400" b="1" i="1" u="none" strike="noStrike" kern="1200" cap="none" spc="0" normalizeH="0" baseline="0" noProof="0">
                            <a:ln>
                              <a:noFill/>
                            </a:ln>
                            <a:solidFill>
                              <a:prstClr val="black"/>
                            </a:solidFill>
                            <a:effectLst/>
                            <a:uLnTx/>
                            <a:uFillTx/>
                            <a:latin typeface="Cambria Math" panose="02040503050406030204" pitchFamily="18" charset="0"/>
                            <a:ea typeface="Cambria Math" charset="0"/>
                            <a:cs typeface="Cambria Math" charset="0"/>
                          </a:rPr>
                          <m:t>𝜮</m:t>
                        </m:r>
                      </m:e>
                      <m:sub>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0</m:t>
                        </m:r>
                      </m:sub>
                    </m:sSub>
                    <m:sSubSup>
                      <m:sSubSupPr>
                        <m:ctrlP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SupPr>
                      <m:e>
                        <m:r>
                          <a:rPr kumimoji="0" lang="el-GR" sz="2400" b="1" i="1" u="none" strike="noStrike" kern="1200" cap="none" spc="0" normalizeH="0" baseline="0" noProof="0">
                            <a:ln>
                              <a:noFill/>
                            </a:ln>
                            <a:solidFill>
                              <a:prstClr val="black"/>
                            </a:solidFill>
                            <a:effectLst/>
                            <a:uLnTx/>
                            <a:uFillTx/>
                            <a:latin typeface="Cambria Math" panose="02040503050406030204" pitchFamily="18" charset="0"/>
                            <a:ea typeface="Cambria Math" charset="0"/>
                            <a:cs typeface="Cambria Math" charset="0"/>
                          </a:rPr>
                          <m:t>𝜳</m:t>
                        </m:r>
                      </m:e>
                      <m:sub>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0</m:t>
                        </m:r>
                      </m:sub>
                      <m:sup>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𝑇</m:t>
                        </m:r>
                      </m:sup>
                    </m:sSubSup>
                    <m:r>
                      <a:rPr kumimoji="0" lang="en-US" sz="24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r>
                      <m:rPr>
                        <m:sty m:val="p"/>
                      </m:rPr>
                      <a:rPr kumimoji="0" lang="en-US" sz="24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and</m:t>
                    </m:r>
                    <m:r>
                      <a:rPr kumimoji="0" lang="en-US" sz="24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oMath>
                </a14:m>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project (2) onto the singular vectors</a:t>
                </a:r>
              </a:p>
              <a:p>
                <a:pPr marL="0" marR="0" lvl="0" indent="0" algn="ctr" defTabSz="914400" rtl="0" eaLnBrk="1" fontAlgn="auto" latinLnBrk="0" hangingPunct="1">
                  <a:lnSpc>
                    <a:spcPct val="100000"/>
                  </a:lnSpc>
                  <a:spcBef>
                    <a:spcPts val="600"/>
                  </a:spcBef>
                  <a:spcAft>
                    <a:spcPts val="600"/>
                  </a:spcAft>
                  <a:buClrTx/>
                  <a:buSzTx/>
                  <a:buFontTx/>
                  <a:buNone/>
                  <a:tabLst/>
                  <a:defRPr/>
                </a:pPr>
                <a14:m>
                  <m:oMath xmlns:m="http://schemas.openxmlformats.org/officeDocument/2006/math">
                    <m:sSubSup>
                      <m:sSubSupPr>
                        <m:ctrlP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SupPr>
                      <m:e>
                        <m:r>
                          <a:rPr kumimoji="0" lang="el-GR" sz="2400" b="1" i="1" u="none" strike="noStrike" kern="1200" cap="none" spc="0" normalizeH="0" baseline="0" noProof="0">
                            <a:ln>
                              <a:noFill/>
                            </a:ln>
                            <a:solidFill>
                              <a:prstClr val="black"/>
                            </a:solidFill>
                            <a:effectLst/>
                            <a:uLnTx/>
                            <a:uFillTx/>
                            <a:latin typeface="Cambria Math" panose="02040503050406030204" pitchFamily="18" charset="0"/>
                            <a:ea typeface="Cambria Math" charset="0"/>
                            <a:cs typeface="Cambria Math" charset="0"/>
                          </a:rPr>
                          <m:t>𝜴</m:t>
                        </m:r>
                      </m:e>
                      <m:sub>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0</m:t>
                        </m:r>
                      </m:sub>
                      <m:sup>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𝑇</m:t>
                        </m:r>
                      </m:sup>
                    </m:sSubSup>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24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𝒚</m:t>
                        </m:r>
                      </m:e>
                      <m:sub>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𝑟</m:t>
                        </m:r>
                      </m:sub>
                    </m:sSub>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d>
                          <m:dPr>
                            <m:ctrlP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𝑰</m:t>
                            </m:r>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24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𝑨</m:t>
                            </m:r>
                          </m:e>
                        </m:d>
                        <m:r>
                          <a:rPr kumimoji="0" lang="en-US" sz="24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𝒚</m:t>
                        </m:r>
                      </m:e>
                      <m:sub>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𝑎</m:t>
                        </m:r>
                      </m:sub>
                    </m:sSub>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24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𝑬</m:t>
                        </m:r>
                      </m:e>
                      <m:sub>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𝑚</m:t>
                        </m:r>
                      </m:sub>
                    </m:sSub>
                  </m:oMath>
                </a14:m>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 </a:t>
                </a:r>
                <a14:m>
                  <m:oMath xmlns:m="http://schemas.openxmlformats.org/officeDocument/2006/math">
                    <m:sSub>
                      <m:sSubPr>
                        <m:ctrlP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l-GR" sz="2400" b="1" i="1" u="none" strike="noStrike" kern="1200" cap="none" spc="0" normalizeH="0" baseline="0" noProof="0">
                            <a:ln>
                              <a:noFill/>
                            </a:ln>
                            <a:solidFill>
                              <a:prstClr val="black"/>
                            </a:solidFill>
                            <a:effectLst/>
                            <a:uLnTx/>
                            <a:uFillTx/>
                            <a:latin typeface="Cambria Math" panose="02040503050406030204" pitchFamily="18" charset="0"/>
                            <a:ea typeface="Cambria Math" charset="0"/>
                            <a:cs typeface="Cambria Math" charset="0"/>
                          </a:rPr>
                          <m:t>𝜮</m:t>
                        </m:r>
                      </m:e>
                      <m:sub>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0</m:t>
                        </m:r>
                      </m:sub>
                    </m:sSub>
                    <m:sSubSup>
                      <m:sSubSupPr>
                        <m:ctrlP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SupPr>
                      <m:e>
                        <m:r>
                          <a:rPr kumimoji="0" lang="el-GR" sz="2400" b="1" i="1" u="none" strike="noStrike" kern="1200" cap="none" spc="0" normalizeH="0" baseline="0" noProof="0">
                            <a:ln>
                              <a:noFill/>
                            </a:ln>
                            <a:solidFill>
                              <a:prstClr val="black"/>
                            </a:solidFill>
                            <a:effectLst/>
                            <a:uLnTx/>
                            <a:uFillTx/>
                            <a:latin typeface="Cambria Math" panose="02040503050406030204" pitchFamily="18" charset="0"/>
                            <a:ea typeface="Cambria Math" charset="0"/>
                            <a:cs typeface="Cambria Math" charset="0"/>
                          </a:rPr>
                          <m:t>𝜳</m:t>
                        </m:r>
                      </m:e>
                      <m:sub>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0</m:t>
                        </m:r>
                      </m:sub>
                      <m:sup>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𝑇</m:t>
                        </m:r>
                      </m:sup>
                    </m:sSubSup>
                    <m:sSub>
                      <m:sSubPr>
                        <m:ctrlP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24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𝒚</m:t>
                        </m:r>
                      </m:e>
                      <m:sub>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𝑡</m:t>
                        </m:r>
                      </m:sub>
                    </m:sSub>
                  </m:oMath>
                </a14:m>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285750" marR="0" lvl="0" indent="-285750" algn="l" defTabSz="914400" rtl="0" eaLnBrk="1" fontAlgn="auto" latinLnBrk="0" hangingPunct="1">
                  <a:lnSpc>
                    <a:spcPct val="100000"/>
                  </a:lnSpc>
                  <a:spcBef>
                    <a:spcPts val="600"/>
                  </a:spcBef>
                  <a:spcAft>
                    <a:spcPts val="600"/>
                  </a:spcAft>
                  <a:buClrTx/>
                  <a:buSzTx/>
                  <a:buFont typeface="Wingdings" charset="2"/>
                  <a:buChar char="Ø"/>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This is the “Compression Transform.”  The compressed retrieval error covariance </a:t>
                </a:r>
                <a14:m>
                  <m:oMath xmlns:m="http://schemas.openxmlformats.org/officeDocument/2006/math">
                    <m:acc>
                      <m:accPr>
                        <m:chr m:val="̃"/>
                        <m:ctrlP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accPr>
                      <m:e>
                        <m:sSubSup>
                          <m:sSubSupPr>
                            <m:ctrlP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SupPr>
                          <m:e>
                            <m:r>
                              <a:rPr kumimoji="0" lang="en-US" sz="24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𝑬</m:t>
                            </m:r>
                          </m:e>
                          <m:sub>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𝑚</m:t>
                            </m:r>
                          </m:sub>
                          <m:sup>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p>
                        </m:sSubSup>
                      </m:e>
                    </m:acc>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Sup>
                      <m:sSubSupPr>
                        <m:ctrlP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SupPr>
                      <m:e>
                        <m:r>
                          <a:rPr kumimoji="0" lang="el-GR" sz="2400" b="1" i="1" u="none" strike="noStrike" kern="1200" cap="none" spc="0" normalizeH="0" baseline="0" noProof="0">
                            <a:ln>
                              <a:noFill/>
                            </a:ln>
                            <a:solidFill>
                              <a:prstClr val="black"/>
                            </a:solidFill>
                            <a:effectLst/>
                            <a:uLnTx/>
                            <a:uFillTx/>
                            <a:latin typeface="Cambria Math" panose="02040503050406030204" pitchFamily="18" charset="0"/>
                            <a:ea typeface="Cambria Math" charset="0"/>
                            <a:cs typeface="Cambria Math" charset="0"/>
                          </a:rPr>
                          <m:t>𝜴</m:t>
                        </m:r>
                      </m:e>
                      <m:sub>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0</m:t>
                        </m:r>
                      </m:sub>
                      <m:sup>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𝑇</m:t>
                        </m:r>
                      </m:sup>
                    </m:sSubSup>
                    <m:sSubSup>
                      <m:sSubSupPr>
                        <m:ctrlP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SupPr>
                      <m:e>
                        <m:r>
                          <a:rPr kumimoji="0" lang="en-US" sz="24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𝑬</m:t>
                        </m:r>
                      </m:e>
                      <m:sub>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𝑚</m:t>
                        </m:r>
                      </m:sub>
                      <m:sup>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p>
                    </m:sSubSup>
                    <m:sSub>
                      <m:sSubPr>
                        <m:ctrlP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l-GR" sz="2400" b="1" i="1" u="none" strike="noStrike" kern="1200" cap="none" spc="0" normalizeH="0" baseline="0" noProof="0">
                            <a:ln>
                              <a:noFill/>
                            </a:ln>
                            <a:solidFill>
                              <a:prstClr val="black"/>
                            </a:solidFill>
                            <a:effectLst/>
                            <a:uLnTx/>
                            <a:uFillTx/>
                            <a:latin typeface="Cambria Math" panose="02040503050406030204" pitchFamily="18" charset="0"/>
                            <a:ea typeface="Cambria Math" charset="0"/>
                            <a:cs typeface="Cambria Math" charset="0"/>
                          </a:rPr>
                          <m:t>𝜴</m:t>
                        </m:r>
                      </m:e>
                      <m:sub>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0</m:t>
                        </m:r>
                      </m:sub>
                    </m:sSub>
                  </m:oMath>
                </a14:m>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is still non-diagonal. </a:t>
                </a:r>
              </a:p>
            </p:txBody>
          </p:sp>
        </mc:Choice>
        <mc:Fallback xmlns="">
          <p:sp>
            <p:nvSpPr>
              <p:cNvPr id="8" name="TextBox 7">
                <a:extLst>
                  <a:ext uri="{FF2B5EF4-FFF2-40B4-BE49-F238E27FC236}">
                    <a16:creationId xmlns:a16="http://schemas.microsoft.com/office/drawing/2014/main" id="{B2B48BD4-2B0C-3549-8989-C73D3B5C245D}"/>
                  </a:ext>
                </a:extLst>
              </p:cNvPr>
              <p:cNvSpPr txBox="1">
                <a:spLocks noRot="1" noChangeAspect="1" noMove="1" noResize="1" noEditPoints="1" noAdjustHandles="1" noChangeArrowheads="1" noChangeShapeType="1" noTextEdit="1"/>
              </p:cNvSpPr>
              <p:nvPr/>
            </p:nvSpPr>
            <p:spPr>
              <a:xfrm>
                <a:off x="0" y="891594"/>
                <a:ext cx="12192000" cy="5400902"/>
              </a:xfrm>
              <a:prstGeom prst="rect">
                <a:avLst/>
              </a:prstGeom>
              <a:blipFill>
                <a:blip r:embed="rId3"/>
                <a:stretch>
                  <a:fillRect l="-728" t="-939" r="-208" b="-235"/>
                </a:stretch>
              </a:blipFill>
            </p:spPr>
            <p:txBody>
              <a:bodyPr/>
              <a:lstStyle/>
              <a:p>
                <a:r>
                  <a:rPr lang="en-US">
                    <a:noFill/>
                  </a:rPr>
                  <a:t> </a:t>
                </a:r>
              </a:p>
            </p:txBody>
          </p:sp>
        </mc:Fallback>
      </mc:AlternateContent>
    </p:spTree>
    <p:extLst>
      <p:ext uri="{BB962C8B-B14F-4D97-AF65-F5344CB8AC3E}">
        <p14:creationId xmlns:p14="http://schemas.microsoft.com/office/powerpoint/2010/main" val="1336898604"/>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 name="TextBox 186">
            <a:extLst>
              <a:ext uri="{FF2B5EF4-FFF2-40B4-BE49-F238E27FC236}">
                <a16:creationId xmlns:a16="http://schemas.microsoft.com/office/drawing/2014/main" id="{F1C3324C-45F6-00D3-71C7-A11C4F1AC679}"/>
              </a:ext>
            </a:extLst>
          </p:cNvPr>
          <p:cNvSpPr txBox="1"/>
          <p:nvPr/>
        </p:nvSpPr>
        <p:spPr>
          <a:xfrm>
            <a:off x="0" y="6331826"/>
            <a:ext cx="12192000" cy="646331"/>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tx1"/>
            </a:solidFill>
          </a:ln>
        </p:spPr>
        <p:txBody>
          <a:bodyPr wrap="square">
            <a:spAutoFit/>
          </a:bodyPr>
          <a:lstStyle/>
          <a:p>
            <a:r>
              <a:rPr lang="en-US"/>
              <a:t>Stanier, C. O., and Coauthors, 2021: Overview of the Lake Michigan Ozone Study 2017. </a:t>
            </a:r>
            <a:r>
              <a:rPr lang="en-US" i="1"/>
              <a:t>Bull. Amer. Meteor. Soc.</a:t>
            </a:r>
            <a:r>
              <a:rPr lang="en-US"/>
              <a:t>, </a:t>
            </a:r>
            <a:r>
              <a:rPr lang="en-US" b="1"/>
              <a:t>102</a:t>
            </a:r>
            <a:r>
              <a:rPr lang="en-US"/>
              <a:t>, E2207–E2225, </a:t>
            </a:r>
            <a:r>
              <a:rPr lang="en-US">
                <a:hlinkClick r:id="rId2"/>
              </a:rPr>
              <a:t>https://doi.org/10.1175/BAMS-D-20-0061.1</a:t>
            </a:r>
            <a:r>
              <a:rPr lang="en-US"/>
              <a:t>.</a:t>
            </a:r>
            <a:endParaRPr lang="en-US" sz="1400" b="1" dirty="0"/>
          </a:p>
        </p:txBody>
      </p:sp>
      <p:sp>
        <p:nvSpPr>
          <p:cNvPr id="17" name="Rectangle 16"/>
          <p:cNvSpPr/>
          <p:nvPr/>
        </p:nvSpPr>
        <p:spPr>
          <a:xfrm>
            <a:off x="0" y="0"/>
            <a:ext cx="12192000" cy="865173"/>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tx1"/>
            </a:solidFill>
          </a:ln>
        </p:spPr>
        <p:txBody>
          <a:bodyPr wrap="square">
            <a:spAutoFit/>
          </a:bodyPr>
          <a:lstStyle/>
          <a:p>
            <a:pPr marR="0" lvl="0" algn="ctr" fontAlgn="base">
              <a:lnSpc>
                <a:spcPct val="107000"/>
              </a:lnSpc>
              <a:spcBef>
                <a:spcPts val="0"/>
              </a:spcBef>
              <a:spcAft>
                <a:spcPts val="0"/>
              </a:spcAft>
              <a:buSzPts val="1000"/>
              <a:tabLst>
                <a:tab pos="457200" algn="l"/>
              </a:tabLst>
            </a:pPr>
            <a:r>
              <a:rPr lang="en-US" sz="2400" dirty="0">
                <a:solidFill>
                  <a:srgbClr val="000000"/>
                </a:solidFill>
                <a:ea typeface="Times New Roman" panose="02020603050405020304" pitchFamily="18" charset="0"/>
                <a:cs typeface="Calibri" panose="020F0502020204030204" pitchFamily="34" charset="0"/>
              </a:rPr>
              <a:t>How will we use models for TEMPO validation?</a:t>
            </a:r>
          </a:p>
          <a:p>
            <a:pPr algn="ctr" fontAlgn="base">
              <a:lnSpc>
                <a:spcPct val="107000"/>
              </a:lnSpc>
              <a:buSzPts val="1000"/>
              <a:tabLst>
                <a:tab pos="457200" algn="l"/>
              </a:tabLst>
            </a:pPr>
            <a:r>
              <a:rPr lang="en-US" sz="2400" i="1" dirty="0">
                <a:solidFill>
                  <a:srgbClr val="FF0000"/>
                </a:solidFill>
                <a:ea typeface="Times New Roman" panose="02020603050405020304" pitchFamily="18" charset="0"/>
                <a:cs typeface="Calibri" panose="020F0502020204030204" pitchFamily="34" charset="0"/>
              </a:rPr>
              <a:t>Indirect validation and evaluation of initial TEMPO column retrievals </a:t>
            </a:r>
            <a:endParaRPr lang="en-US" sz="2400" i="1" dirty="0">
              <a:solidFill>
                <a:srgbClr val="FF0000"/>
              </a:solidFill>
            </a:endParaRPr>
          </a:p>
        </p:txBody>
      </p:sp>
      <p:pic>
        <p:nvPicPr>
          <p:cNvPr id="189" name="Picture 188"/>
          <p:cNvPicPr>
            <a:picLocks noChangeAspect="1"/>
          </p:cNvPicPr>
          <p:nvPr/>
        </p:nvPicPr>
        <p:blipFill rotWithShape="1">
          <a:blip r:embed="rId3" cstate="print">
            <a:extLst>
              <a:ext uri="{28A0092B-C50C-407E-A947-70E740481C1C}">
                <a14:useLocalDpi xmlns:a14="http://schemas.microsoft.com/office/drawing/2010/main" val="0"/>
              </a:ext>
            </a:extLst>
          </a:blip>
          <a:srcRect t="6677" b="8521"/>
          <a:stretch/>
        </p:blipFill>
        <p:spPr>
          <a:xfrm>
            <a:off x="186395" y="3124859"/>
            <a:ext cx="1863956" cy="3161394"/>
          </a:xfrm>
          <a:prstGeom prst="rect">
            <a:avLst/>
          </a:prstGeom>
        </p:spPr>
      </p:pic>
      <p:pic>
        <p:nvPicPr>
          <p:cNvPr id="190" name="Picture 18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30750" y="3018261"/>
            <a:ext cx="2854017" cy="3805356"/>
          </a:xfrm>
          <a:prstGeom prst="rect">
            <a:avLst/>
          </a:prstGeom>
        </p:spPr>
      </p:pic>
      <p:pic>
        <p:nvPicPr>
          <p:cNvPr id="191" name="Picture 19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87410" y="1600076"/>
            <a:ext cx="4449140" cy="4449140"/>
          </a:xfrm>
          <a:prstGeom prst="rect">
            <a:avLst/>
          </a:prstGeom>
        </p:spPr>
      </p:pic>
      <p:pic>
        <p:nvPicPr>
          <p:cNvPr id="192" name="Picture 19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7418" y="1134413"/>
            <a:ext cx="6552528" cy="2457198"/>
          </a:xfrm>
          <a:prstGeom prst="rect">
            <a:avLst/>
          </a:prstGeom>
        </p:spPr>
      </p:pic>
      <p:cxnSp>
        <p:nvCxnSpPr>
          <p:cNvPr id="196" name="Straight Arrow Connector 195"/>
          <p:cNvCxnSpPr>
            <a:stCxn id="189" idx="3"/>
          </p:cNvCxnSpPr>
          <p:nvPr/>
        </p:nvCxnSpPr>
        <p:spPr>
          <a:xfrm>
            <a:off x="2050351" y="4705556"/>
            <a:ext cx="1309163" cy="0"/>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198" name="Straight Arrow Connector 197"/>
          <p:cNvCxnSpPr/>
          <p:nvPr/>
        </p:nvCxnSpPr>
        <p:spPr>
          <a:xfrm flipV="1">
            <a:off x="1031218" y="3218841"/>
            <a:ext cx="1630156" cy="1252454"/>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199" name="Straight Arrow Connector 198"/>
          <p:cNvCxnSpPr/>
          <p:nvPr/>
        </p:nvCxnSpPr>
        <p:spPr>
          <a:xfrm>
            <a:off x="5637914" y="4736036"/>
            <a:ext cx="1309163" cy="0"/>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200" name="Straight Arrow Connector 199"/>
          <p:cNvCxnSpPr/>
          <p:nvPr/>
        </p:nvCxnSpPr>
        <p:spPr>
          <a:xfrm>
            <a:off x="5637914" y="3218841"/>
            <a:ext cx="1746955" cy="621639"/>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007574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CustomShape 5"/>
          <p:cNvSpPr/>
          <p:nvPr/>
        </p:nvSpPr>
        <p:spPr>
          <a:xfrm>
            <a:off x="0" y="105385"/>
            <a:ext cx="12192000" cy="638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sng" strike="noStrike" kern="1200" cap="none" spc="-1" normalizeH="0" baseline="0" noProof="0" dirty="0">
                <a:ln>
                  <a:noFill/>
                </a:ln>
                <a:solidFill>
                  <a:srgbClr val="000000"/>
                </a:solidFill>
                <a:effectLst/>
                <a:uLnTx/>
                <a:uFillTx/>
                <a:latin typeface="Times New Roman"/>
                <a:ea typeface="굴림"/>
                <a:cs typeface="+mn-cs"/>
              </a:rPr>
              <a:t>CPSRs: Full Retrieval Profiles cont.</a:t>
            </a:r>
            <a:endParaRPr kumimoji="0" lang="en-US" sz="3600" b="0" i="0" u="none" strike="noStrike" kern="1200" cap="none" spc="-1" normalizeH="0" baseline="0" noProof="0" dirty="0">
              <a:ln>
                <a:noFill/>
              </a:ln>
              <a:solidFill>
                <a:prstClr val="black"/>
              </a:solidFill>
              <a:effectLst/>
              <a:uLnTx/>
              <a:uFillTx/>
              <a:latin typeface="Arial"/>
              <a:ea typeface="+mn-ea"/>
              <a:cs typeface="+mn-cs"/>
            </a:endParaRPr>
          </a:p>
        </p:txBody>
      </p:sp>
      <mc:AlternateContent xmlns:mc="http://schemas.openxmlformats.org/markup-compatibility/2006" xmlns:a14="http://schemas.microsoft.com/office/drawing/2010/main">
        <mc:Choice Requires="a14">
          <p:sp>
            <p:nvSpPr>
              <p:cNvPr id="2" name="Rectangle 1">
                <a:extLst>
                  <a:ext uri="{FF2B5EF4-FFF2-40B4-BE49-F238E27FC236}">
                    <a16:creationId xmlns:a16="http://schemas.microsoft.com/office/drawing/2014/main" id="{63F55843-D22B-F841-A7B1-C9074628F5EE}"/>
                  </a:ext>
                </a:extLst>
              </p:cNvPr>
              <p:cNvSpPr/>
              <p:nvPr/>
            </p:nvSpPr>
            <p:spPr>
              <a:xfrm>
                <a:off x="0" y="1024081"/>
                <a:ext cx="12192000" cy="4497578"/>
              </a:xfrm>
              <a:prstGeom prst="rect">
                <a:avLst/>
              </a:prstGeom>
            </p:spPr>
            <p:txBody>
              <a:bodyPr wrap="square">
                <a:spAutoFit/>
              </a:bodyPr>
              <a:lstStyle/>
              <a:p>
                <a:pPr marL="285750" marR="0" lvl="0" indent="-285750" algn="l" defTabSz="914400" rtl="0" eaLnBrk="1" fontAlgn="auto" latinLnBrk="0" hangingPunct="1">
                  <a:lnSpc>
                    <a:spcPct val="100000"/>
                  </a:lnSpc>
                  <a:spcBef>
                    <a:spcPts val="600"/>
                  </a:spcBef>
                  <a:spcAft>
                    <a:spcPts val="600"/>
                  </a:spcAft>
                  <a:buClrTx/>
                  <a:buSzTx/>
                  <a:buFont typeface="Wingdings" charset="2"/>
                  <a:buChar char="Ø"/>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Do an SVD of </a:t>
                </a:r>
                <a14:m>
                  <m:oMath xmlns:m="http://schemas.openxmlformats.org/officeDocument/2006/math">
                    <m:sSubSup>
                      <m:sSubSupPr>
                        <m:ctrlP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SupPr>
                      <m:e>
                        <m:acc>
                          <m:accPr>
                            <m:chr m:val="̃"/>
                            <m:ctrlP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accPr>
                          <m:e>
                            <m:r>
                              <a:rPr kumimoji="0" lang="en-US" sz="24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𝑬</m:t>
                            </m:r>
                          </m:e>
                        </m:acc>
                      </m:e>
                      <m:sub>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𝑚</m:t>
                        </m:r>
                      </m:sub>
                      <m:sup>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p>
                    </m:sSubSup>
                  </m:oMath>
                </a14:m>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so that </a:t>
                </a:r>
                <a14:m>
                  <m:oMath xmlns:m="http://schemas.openxmlformats.org/officeDocument/2006/math">
                    <m:sSubSup>
                      <m:sSubSupPr>
                        <m:ctrlP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SupPr>
                      <m:e>
                        <m:acc>
                          <m:accPr>
                            <m:chr m:val="̃"/>
                            <m:ctrlP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accPr>
                          <m:e>
                            <m:r>
                              <a:rPr kumimoji="0" lang="en-US" sz="24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𝑬</m:t>
                            </m:r>
                          </m:e>
                        </m:acc>
                      </m:e>
                      <m:sub>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𝑚</m:t>
                        </m:r>
                      </m:sub>
                      <m:sup>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p>
                    </m:sSubSup>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l-GR" sz="2400" b="1" i="1" u="none" strike="noStrike" kern="1200" cap="none" spc="0" normalizeH="0" baseline="0" noProof="0">
                        <a:ln>
                          <a:noFill/>
                        </a:ln>
                        <a:solidFill>
                          <a:prstClr val="black"/>
                        </a:solidFill>
                        <a:effectLst/>
                        <a:uLnTx/>
                        <a:uFillTx/>
                        <a:latin typeface="Cambria Math" panose="02040503050406030204" pitchFamily="18" charset="0"/>
                        <a:ea typeface="Cambria Math" charset="0"/>
                        <a:cs typeface="Cambria Math" charset="0"/>
                      </a:rPr>
                      <m:t>𝜫𝜦</m:t>
                    </m:r>
                    <m:sSup>
                      <m:sSupPr>
                        <m:ctrlPr>
                          <a:rPr kumimoji="0" lang="el-GR" sz="2400" b="0" i="1" u="none" strike="noStrike" kern="1200" cap="none" spc="0" normalizeH="0" baseline="0" noProof="0">
                            <a:ln>
                              <a:noFill/>
                            </a:ln>
                            <a:solidFill>
                              <a:prstClr val="black"/>
                            </a:solidFill>
                            <a:effectLst/>
                            <a:uLnTx/>
                            <a:uFillTx/>
                            <a:latin typeface="Cambria Math" panose="02040503050406030204" pitchFamily="18" charset="0"/>
                            <a:ea typeface="Cambria Math" charset="0"/>
                            <a:cs typeface="Cambria Math" charset="0"/>
                          </a:rPr>
                        </m:ctrlPr>
                      </m:sSupPr>
                      <m:e>
                        <m:r>
                          <a:rPr kumimoji="0" lang="el-GR" sz="2400" b="1" i="1" u="none" strike="noStrike" kern="1200" cap="none" spc="0" normalizeH="0" baseline="0" noProof="0">
                            <a:ln>
                              <a:noFill/>
                            </a:ln>
                            <a:solidFill>
                              <a:prstClr val="black"/>
                            </a:solidFill>
                            <a:effectLst/>
                            <a:uLnTx/>
                            <a:uFillTx/>
                            <a:latin typeface="Cambria Math" panose="02040503050406030204" pitchFamily="18" charset="0"/>
                            <a:ea typeface="Cambria Math" charset="0"/>
                            <a:cs typeface="Cambria Math" charset="0"/>
                          </a:rPr>
                          <m:t>𝜣</m:t>
                        </m:r>
                      </m:e>
                      <m:sup>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Cambria Math" charset="0"/>
                            <a:cs typeface="Cambria Math" charset="0"/>
                          </a:rPr>
                          <m:t>𝑇</m:t>
                        </m:r>
                      </m:sup>
                    </m:sSup>
                  </m:oMath>
                </a14:m>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and project (3) onto the  singular vectors</a:t>
                </a:r>
              </a:p>
              <a:p>
                <a:pPr marL="0" marR="0" lvl="0" indent="0" algn="ctr" defTabSz="914400" rtl="0" eaLnBrk="1" fontAlgn="auto" latinLnBrk="0" hangingPunct="1">
                  <a:lnSpc>
                    <a:spcPct val="100000"/>
                  </a:lnSpc>
                  <a:spcBef>
                    <a:spcPts val="600"/>
                  </a:spcBef>
                  <a:spcAft>
                    <a:spcPts val="600"/>
                  </a:spcAft>
                  <a:buClrTx/>
                  <a:buSzTx/>
                  <a:buFontTx/>
                  <a:buNone/>
                  <a:tabLst/>
                  <a:defRPr/>
                </a:pPr>
                <a14:m>
                  <m:oMath xmlns:m="http://schemas.openxmlformats.org/officeDocument/2006/math">
                    <m:sSup>
                      <m:sSupPr>
                        <m:ctrlP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l-GR" sz="2400" b="1" i="1" u="none" strike="noStrike" kern="1200" cap="none" spc="0" normalizeH="0" baseline="0" noProof="0">
                            <a:ln>
                              <a:noFill/>
                            </a:ln>
                            <a:solidFill>
                              <a:prstClr val="black"/>
                            </a:solidFill>
                            <a:effectLst/>
                            <a:uLnTx/>
                            <a:uFillTx/>
                            <a:latin typeface="Cambria Math" panose="02040503050406030204" pitchFamily="18" charset="0"/>
                            <a:ea typeface="Cambria Math" charset="0"/>
                            <a:cs typeface="Cambria Math" charset="0"/>
                          </a:rPr>
                          <m:t>𝜫</m:t>
                        </m:r>
                      </m:e>
                      <m:sup>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𝑇</m:t>
                        </m:r>
                      </m:sup>
                    </m:sSup>
                    <m:sSup>
                      <m:sSupPr>
                        <m:ctrlP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l-GR" sz="2400" b="1" i="1" u="none" strike="noStrike" kern="1200" cap="none" spc="0" normalizeH="0" baseline="0" noProof="0">
                            <a:ln>
                              <a:noFill/>
                            </a:ln>
                            <a:solidFill>
                              <a:prstClr val="black"/>
                            </a:solidFill>
                            <a:effectLst/>
                            <a:uLnTx/>
                            <a:uFillTx/>
                            <a:latin typeface="Cambria Math" panose="02040503050406030204" pitchFamily="18" charset="0"/>
                            <a:ea typeface="Cambria Math" charset="0"/>
                            <a:cs typeface="Cambria Math" charset="0"/>
                          </a:rPr>
                          <m:t>𝜦</m:t>
                        </m:r>
                      </m:e>
                      <m:sup>
                        <m:f>
                          <m:fPr>
                            <m:type m:val="lin"/>
                            <m:ctrlP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−1</m:t>
                            </m:r>
                          </m:num>
                          <m:den>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den>
                        </m:f>
                      </m:sup>
                    </m:sSup>
                    <m:sSubSup>
                      <m:sSubSupPr>
                        <m:ctrlP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SupPr>
                      <m:e>
                        <m:r>
                          <a:rPr kumimoji="0" lang="el-GR" sz="2400" b="1" i="1" u="none" strike="noStrike" kern="1200" cap="none" spc="0" normalizeH="0" baseline="0" noProof="0">
                            <a:ln>
                              <a:noFill/>
                            </a:ln>
                            <a:solidFill>
                              <a:prstClr val="black"/>
                            </a:solidFill>
                            <a:effectLst/>
                            <a:uLnTx/>
                            <a:uFillTx/>
                            <a:latin typeface="Cambria Math" panose="02040503050406030204" pitchFamily="18" charset="0"/>
                            <a:ea typeface="Cambria Math" charset="0"/>
                            <a:cs typeface="Cambria Math" charset="0"/>
                          </a:rPr>
                          <m:t>𝜴</m:t>
                        </m:r>
                      </m:e>
                      <m:sub>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0</m:t>
                        </m:r>
                      </m:sub>
                      <m:sup>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𝑇</m:t>
                        </m:r>
                      </m:sup>
                    </m:sSubSup>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24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𝒚</m:t>
                        </m:r>
                      </m:e>
                      <m:sub>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𝑟</m:t>
                        </m:r>
                      </m:sub>
                    </m:sSub>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d>
                      <m:dPr>
                        <m:ctrlP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r>
                          <a:rPr kumimoji="0" lang="en-US" sz="24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𝑰</m:t>
                        </m:r>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24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𝑨</m:t>
                        </m:r>
                      </m:e>
                    </m:d>
                    <m:sSub>
                      <m:sSubPr>
                        <m:ctrlP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24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𝒚</m:t>
                        </m:r>
                      </m:e>
                      <m:sub>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𝑎</m:t>
                        </m:r>
                      </m:sub>
                    </m:sSub>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24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𝑬</m:t>
                        </m:r>
                      </m:e>
                      <m:sub>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𝑚</m:t>
                        </m:r>
                      </m:sub>
                    </m:sSub>
                  </m:oMath>
                </a14:m>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14:m>
                  <m:oMath xmlns:m="http://schemas.openxmlformats.org/officeDocument/2006/math">
                    <m:sSup>
                      <m:sSupPr>
                        <m:ctrlP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l-GR" sz="2400" b="1" i="1" u="none" strike="noStrike" kern="1200" cap="none" spc="0" normalizeH="0" baseline="0" noProof="0">
                            <a:ln>
                              <a:noFill/>
                            </a:ln>
                            <a:solidFill>
                              <a:prstClr val="black"/>
                            </a:solidFill>
                            <a:effectLst/>
                            <a:uLnTx/>
                            <a:uFillTx/>
                            <a:latin typeface="Cambria Math" panose="02040503050406030204" pitchFamily="18" charset="0"/>
                            <a:ea typeface="Cambria Math" charset="0"/>
                            <a:cs typeface="Cambria Math" charset="0"/>
                          </a:rPr>
                          <m:t>𝜫</m:t>
                        </m:r>
                      </m:e>
                      <m:sup>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𝑇</m:t>
                        </m:r>
                      </m:sup>
                    </m:sSup>
                    <m:sSup>
                      <m:sSupPr>
                        <m:ctrlP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l-GR" sz="2400" b="1" i="1" u="none" strike="noStrike" kern="1200" cap="none" spc="0" normalizeH="0" baseline="0" noProof="0">
                            <a:ln>
                              <a:noFill/>
                            </a:ln>
                            <a:solidFill>
                              <a:prstClr val="black"/>
                            </a:solidFill>
                            <a:effectLst/>
                            <a:uLnTx/>
                            <a:uFillTx/>
                            <a:latin typeface="Cambria Math" panose="02040503050406030204" pitchFamily="18" charset="0"/>
                            <a:ea typeface="Cambria Math" charset="0"/>
                            <a:cs typeface="Cambria Math" charset="0"/>
                          </a:rPr>
                          <m:t>𝜦</m:t>
                        </m:r>
                      </m:e>
                      <m:sup>
                        <m:f>
                          <m:fPr>
                            <m:type m:val="lin"/>
                            <m:ctrlP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−1</m:t>
                            </m:r>
                          </m:num>
                          <m:den>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den>
                        </m:f>
                      </m:sup>
                    </m:sSup>
                    <m:sSub>
                      <m:sSubPr>
                        <m:ctrlP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l-GR" sz="2400" b="1" i="1" u="none" strike="noStrike" kern="1200" cap="none" spc="0" normalizeH="0" baseline="0" noProof="0">
                            <a:ln>
                              <a:noFill/>
                            </a:ln>
                            <a:solidFill>
                              <a:prstClr val="black"/>
                            </a:solidFill>
                            <a:effectLst/>
                            <a:uLnTx/>
                            <a:uFillTx/>
                            <a:latin typeface="Cambria Math" panose="02040503050406030204" pitchFamily="18" charset="0"/>
                            <a:ea typeface="Cambria Math" charset="0"/>
                            <a:cs typeface="Cambria Math" charset="0"/>
                          </a:rPr>
                          <m:t>𝜮</m:t>
                        </m:r>
                      </m:e>
                      <m:sub>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0</m:t>
                        </m:r>
                      </m:sub>
                    </m:sSub>
                    <m:sSubSup>
                      <m:sSubSupPr>
                        <m:ctrlP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SupPr>
                      <m:e>
                        <m:r>
                          <a:rPr kumimoji="0" lang="el-GR" sz="2400" b="1" i="1" u="none" strike="noStrike" kern="1200" cap="none" spc="0" normalizeH="0" baseline="0" noProof="0">
                            <a:ln>
                              <a:noFill/>
                            </a:ln>
                            <a:solidFill>
                              <a:prstClr val="black"/>
                            </a:solidFill>
                            <a:effectLst/>
                            <a:uLnTx/>
                            <a:uFillTx/>
                            <a:latin typeface="Cambria Math" panose="02040503050406030204" pitchFamily="18" charset="0"/>
                            <a:ea typeface="Cambria Math" charset="0"/>
                            <a:cs typeface="Cambria Math" charset="0"/>
                          </a:rPr>
                          <m:t>𝜳</m:t>
                        </m:r>
                      </m:e>
                      <m:sub>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0</m:t>
                        </m:r>
                      </m:sub>
                      <m:sup>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𝑇</m:t>
                        </m:r>
                      </m:sup>
                    </m:sSubSup>
                    <m:sSub>
                      <m:sSubPr>
                        <m:ctrlP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𝑦</m:t>
                        </m:r>
                      </m:e>
                      <m:sub>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𝑡</m:t>
                        </m:r>
                      </m:sub>
                    </m:sSub>
                    <m:r>
                      <a:rPr kumimoji="0" lang="en-US" sz="24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oMath>
                </a14:m>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342900" marR="0" lvl="0" indent="-342900" algn="l" defTabSz="914400" rtl="0" eaLnBrk="1" fontAlgn="auto" latinLnBrk="0" hangingPunct="1">
                  <a:lnSpc>
                    <a:spcPct val="100000"/>
                  </a:lnSpc>
                  <a:spcBef>
                    <a:spcPts val="600"/>
                  </a:spcBef>
                  <a:spcAft>
                    <a:spcPts val="600"/>
                  </a:spcAft>
                  <a:buClrTx/>
                  <a:buSzTx/>
                  <a:buFont typeface="Wingdings" charset="2"/>
                  <a:buChar char="Ø"/>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This is the “Diagonalization Transform.”  Together the “Compression” and “Diagonalization” Transforms are the “CPSR Transform.”</a:t>
                </a:r>
              </a:p>
              <a:p>
                <a:pPr marL="342900" marR="0" lvl="0" indent="-342900" algn="l" defTabSz="914400" rtl="0" eaLnBrk="1" fontAlgn="auto" latinLnBrk="0" hangingPunct="1">
                  <a:lnSpc>
                    <a:spcPct val="100000"/>
                  </a:lnSpc>
                  <a:spcBef>
                    <a:spcPts val="600"/>
                  </a:spcBef>
                  <a:spcAft>
                    <a:spcPts val="600"/>
                  </a:spcAft>
                  <a:buClrTx/>
                  <a:buSzTx/>
                  <a:buFont typeface="Wingdings" charset="2"/>
                  <a:buChar char="Ø"/>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For a given retrieval profile, the CPSR Transform reduces the number of observations from the dimension of </a:t>
                </a:r>
                <a14:m>
                  <m:oMath xmlns:m="http://schemas.openxmlformats.org/officeDocument/2006/math">
                    <m:r>
                      <a:rPr kumimoji="0" lang="en-US" sz="24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𝑨</m:t>
                    </m:r>
                  </m:oMath>
                </a14:m>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to the rank of </a:t>
                </a:r>
                <a14:m>
                  <m:oMath xmlns:m="http://schemas.openxmlformats.org/officeDocument/2006/math">
                    <m:r>
                      <a:rPr kumimoji="0" lang="en-US" sz="24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𝑨</m:t>
                    </m:r>
                  </m:oMath>
                </a14:m>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a:p>
                <a:pPr marL="342900" marR="0" lvl="0" indent="-342900" algn="l" defTabSz="914400" rtl="0" eaLnBrk="1" fontAlgn="auto" latinLnBrk="0" hangingPunct="1">
                  <a:lnSpc>
                    <a:spcPct val="100000"/>
                  </a:lnSpc>
                  <a:spcBef>
                    <a:spcPts val="600"/>
                  </a:spcBef>
                  <a:spcAft>
                    <a:spcPts val="600"/>
                  </a:spcAft>
                  <a:buClrTx/>
                  <a:buSzTx/>
                  <a:buFont typeface="Wingdings" charset="2"/>
                  <a:buChar char="Ø"/>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 associated assimilation computational savings is significant because: (i) the difference between the dimensions and rank of </a:t>
                </a:r>
                <a14:m>
                  <m:oMath xmlns:m="http://schemas.openxmlformats.org/officeDocument/2006/math">
                    <m:r>
                      <a:rPr kumimoji="0" lang="en-US" sz="24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𝑨</m:t>
                    </m:r>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oMath>
                </a14:m>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is large (~70% MOPITT CO, ~85% IASI CO, and ~90% IASI O3); and (ii) the number of retrieval profiles is large O(100k).</a:t>
                </a:r>
              </a:p>
              <a:p>
                <a:pPr marL="342900" marR="0" lvl="0" indent="-342900" algn="l" defTabSz="914400" rtl="0" eaLnBrk="1" fontAlgn="auto" latinLnBrk="0" hangingPunct="1">
                  <a:lnSpc>
                    <a:spcPct val="100000"/>
                  </a:lnSpc>
                  <a:spcBef>
                    <a:spcPts val="600"/>
                  </a:spcBef>
                  <a:spcAft>
                    <a:spcPts val="600"/>
                  </a:spcAft>
                  <a:buClrTx/>
                  <a:buSzTx/>
                  <a:buFont typeface="Wingdings" charset="2"/>
                  <a:buChar char="Ø"/>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2" name="Rectangle 1">
                <a:extLst>
                  <a:ext uri="{FF2B5EF4-FFF2-40B4-BE49-F238E27FC236}">
                    <a16:creationId xmlns:a16="http://schemas.microsoft.com/office/drawing/2014/main" id="{63F55843-D22B-F841-A7B1-C9074628F5EE}"/>
                  </a:ext>
                </a:extLst>
              </p:cNvPr>
              <p:cNvSpPr>
                <a:spLocks noRot="1" noChangeAspect="1" noMove="1" noResize="1" noEditPoints="1" noAdjustHandles="1" noChangeArrowheads="1" noChangeShapeType="1" noTextEdit="1"/>
              </p:cNvSpPr>
              <p:nvPr/>
            </p:nvSpPr>
            <p:spPr>
              <a:xfrm>
                <a:off x="0" y="1024081"/>
                <a:ext cx="12192000" cy="4497578"/>
              </a:xfrm>
              <a:prstGeom prst="rect">
                <a:avLst/>
              </a:prstGeom>
              <a:blipFill>
                <a:blip r:embed="rId3"/>
                <a:stretch>
                  <a:fillRect l="-728" t="-845" r="-1249"/>
                </a:stretch>
              </a:blipFill>
            </p:spPr>
            <p:txBody>
              <a:bodyPr/>
              <a:lstStyle/>
              <a:p>
                <a:r>
                  <a:rPr lang="en-US">
                    <a:noFill/>
                  </a:rPr>
                  <a:t> </a:t>
                </a:r>
              </a:p>
            </p:txBody>
          </p:sp>
        </mc:Fallback>
      </mc:AlternateContent>
    </p:spTree>
    <p:extLst>
      <p:ext uri="{BB962C8B-B14F-4D97-AF65-F5344CB8AC3E}">
        <p14:creationId xmlns:p14="http://schemas.microsoft.com/office/powerpoint/2010/main" val="3557758473"/>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Diagram&#10;&#10;Description automatically generated">
            <a:extLst>
              <a:ext uri="{FF2B5EF4-FFF2-40B4-BE49-F238E27FC236}">
                <a16:creationId xmlns:a16="http://schemas.microsoft.com/office/drawing/2014/main" id="{1A69AC86-E014-E5FB-AE40-49E7A0E436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91561" y="574051"/>
            <a:ext cx="5800438" cy="5800438"/>
          </a:xfrm>
          <a:prstGeom prst="rect">
            <a:avLst/>
          </a:prstGeom>
        </p:spPr>
      </p:pic>
      <p:sp>
        <p:nvSpPr>
          <p:cNvPr id="5" name="TextBox 4">
            <a:extLst>
              <a:ext uri="{FF2B5EF4-FFF2-40B4-BE49-F238E27FC236}">
                <a16:creationId xmlns:a16="http://schemas.microsoft.com/office/drawing/2014/main" id="{F1C3324C-45F6-00D3-71C7-A11C4F1AC679}"/>
              </a:ext>
            </a:extLst>
          </p:cNvPr>
          <p:cNvSpPr txBox="1"/>
          <p:nvPr/>
        </p:nvSpPr>
        <p:spPr>
          <a:xfrm>
            <a:off x="0" y="6331826"/>
            <a:ext cx="12192000" cy="52322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tx1"/>
            </a:solidFill>
          </a:ln>
        </p:spPr>
        <p:txBody>
          <a:bodyPr wrap="square">
            <a:spAutoFit/>
          </a:bodyPr>
          <a:lstStyle/>
          <a:p>
            <a:r>
              <a:rPr lang="en-US" sz="1400" b="1" i="0" dirty="0">
                <a:solidFill>
                  <a:srgbClr val="464646"/>
                </a:solidFill>
                <a:effectLst/>
              </a:rPr>
              <a:t>Pierce, R. B., Harkey, M., </a:t>
            </a:r>
            <a:r>
              <a:rPr lang="en-US" sz="1400" b="1" i="0" dirty="0" err="1">
                <a:solidFill>
                  <a:srgbClr val="464646"/>
                </a:solidFill>
                <a:effectLst/>
              </a:rPr>
              <a:t>Lenzen</a:t>
            </a:r>
            <a:r>
              <a:rPr lang="en-US" sz="1400" b="1" i="0" dirty="0">
                <a:solidFill>
                  <a:srgbClr val="464646"/>
                </a:solidFill>
                <a:effectLst/>
              </a:rPr>
              <a:t>, A., </a:t>
            </a:r>
            <a:r>
              <a:rPr lang="en-US" sz="1400" b="1" i="0" dirty="0" err="1">
                <a:solidFill>
                  <a:srgbClr val="464646"/>
                </a:solidFill>
                <a:effectLst/>
              </a:rPr>
              <a:t>Cronce</a:t>
            </a:r>
            <a:r>
              <a:rPr lang="en-US" sz="1400" b="1" i="0" dirty="0">
                <a:solidFill>
                  <a:srgbClr val="464646"/>
                </a:solidFill>
                <a:effectLst/>
              </a:rPr>
              <a:t>, L. M., </a:t>
            </a:r>
            <a:r>
              <a:rPr lang="en-US" sz="1400" b="1" i="0" dirty="0" err="1">
                <a:solidFill>
                  <a:srgbClr val="464646"/>
                </a:solidFill>
                <a:effectLst/>
              </a:rPr>
              <a:t>Otkin</a:t>
            </a:r>
            <a:r>
              <a:rPr lang="en-US" sz="1400" b="1" i="0" dirty="0">
                <a:solidFill>
                  <a:srgbClr val="464646"/>
                </a:solidFill>
                <a:effectLst/>
              </a:rPr>
              <a:t>, J. A., Case, J. L., Henderson, D. S., Adelman, Z., </a:t>
            </a:r>
            <a:r>
              <a:rPr lang="en-US" sz="1400" b="1" i="0" dirty="0" err="1">
                <a:solidFill>
                  <a:srgbClr val="464646"/>
                </a:solidFill>
                <a:effectLst/>
              </a:rPr>
              <a:t>Nergui</a:t>
            </a:r>
            <a:r>
              <a:rPr lang="en-US" sz="1400" b="1" i="0" dirty="0">
                <a:solidFill>
                  <a:srgbClr val="464646"/>
                </a:solidFill>
                <a:effectLst/>
              </a:rPr>
              <a:t>, T., and Hain, C. R.: High resolution CMAQ simulations of ozone exceedance events during the Lake Michigan Ozone Study, </a:t>
            </a:r>
            <a:r>
              <a:rPr lang="en-US" sz="1400" b="1" i="0" dirty="0" err="1">
                <a:solidFill>
                  <a:srgbClr val="464646"/>
                </a:solidFill>
                <a:effectLst/>
              </a:rPr>
              <a:t>EGUsphere</a:t>
            </a:r>
            <a:r>
              <a:rPr lang="en-US" sz="1400" b="1" i="0" dirty="0">
                <a:solidFill>
                  <a:srgbClr val="464646"/>
                </a:solidFill>
                <a:effectLst/>
              </a:rPr>
              <a:t> [preprint], https://doi.org/10.5194/egusphere-2023-152, 2023.</a:t>
            </a:r>
            <a:endParaRPr lang="en-US" sz="1400" b="1" dirty="0"/>
          </a:p>
        </p:txBody>
      </p:sp>
      <p:pic>
        <p:nvPicPr>
          <p:cNvPr id="9" name="Picture 8" descr="Diagram&#10;&#10;Description automatically generated with low confidence">
            <a:extLst>
              <a:ext uri="{FF2B5EF4-FFF2-40B4-BE49-F238E27FC236}">
                <a16:creationId xmlns:a16="http://schemas.microsoft.com/office/drawing/2014/main" id="{73D10067-8DC3-BFC0-6686-D6813F20E2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3041005"/>
            <a:ext cx="4378620" cy="3290821"/>
          </a:xfrm>
          <a:prstGeom prst="rect">
            <a:avLst/>
          </a:prstGeom>
        </p:spPr>
      </p:pic>
      <p:pic>
        <p:nvPicPr>
          <p:cNvPr id="11" name="Picture 10" descr="Diagram&#10;&#10;Description automatically generated">
            <a:extLst>
              <a:ext uri="{FF2B5EF4-FFF2-40B4-BE49-F238E27FC236}">
                <a16:creationId xmlns:a16="http://schemas.microsoft.com/office/drawing/2014/main" id="{7EA24010-DD4C-6911-5AFD-CE81D91515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378817"/>
            <a:ext cx="4378620" cy="3290821"/>
          </a:xfrm>
          <a:prstGeom prst="rect">
            <a:avLst/>
          </a:prstGeom>
        </p:spPr>
      </p:pic>
      <p:sp>
        <p:nvSpPr>
          <p:cNvPr id="14" name="TextBox 13">
            <a:extLst>
              <a:ext uri="{FF2B5EF4-FFF2-40B4-BE49-F238E27FC236}">
                <a16:creationId xmlns:a16="http://schemas.microsoft.com/office/drawing/2014/main" id="{7E3C0463-E0B3-B33E-3CDE-B8C80C5AA408}"/>
              </a:ext>
            </a:extLst>
          </p:cNvPr>
          <p:cNvSpPr txBox="1"/>
          <p:nvPr/>
        </p:nvSpPr>
        <p:spPr>
          <a:xfrm>
            <a:off x="2661603" y="1047049"/>
            <a:ext cx="1634807" cy="923330"/>
          </a:xfrm>
          <a:prstGeom prst="rect">
            <a:avLst/>
          </a:prstGeom>
          <a:solidFill>
            <a:schemeClr val="tx1"/>
          </a:solidFill>
          <a:ln w="25400">
            <a:solidFill>
              <a:schemeClr val="bg1"/>
            </a:solidFill>
          </a:ln>
        </p:spPr>
        <p:txBody>
          <a:bodyPr wrap="none" rtlCol="0">
            <a:spAutoFit/>
          </a:bodyPr>
          <a:lstStyle/>
          <a:p>
            <a:r>
              <a:rPr lang="en-US" dirty="0">
                <a:solidFill>
                  <a:schemeClr val="bg1"/>
                </a:solidFill>
              </a:rPr>
              <a:t>1km GEOTASO </a:t>
            </a:r>
          </a:p>
          <a:p>
            <a:r>
              <a:rPr lang="en-US" dirty="0">
                <a:solidFill>
                  <a:schemeClr val="bg1"/>
                </a:solidFill>
              </a:rPr>
              <a:t>LMOS </a:t>
            </a:r>
          </a:p>
          <a:p>
            <a:r>
              <a:rPr lang="en-US" dirty="0">
                <a:solidFill>
                  <a:schemeClr val="bg1"/>
                </a:solidFill>
              </a:rPr>
              <a:t>06/21/2017</a:t>
            </a:r>
          </a:p>
        </p:txBody>
      </p:sp>
      <p:sp>
        <p:nvSpPr>
          <p:cNvPr id="15" name="TextBox 14">
            <a:extLst>
              <a:ext uri="{FF2B5EF4-FFF2-40B4-BE49-F238E27FC236}">
                <a16:creationId xmlns:a16="http://schemas.microsoft.com/office/drawing/2014/main" id="{B55F8914-08EC-862E-B73D-C3A4D25FFAF4}"/>
              </a:ext>
            </a:extLst>
          </p:cNvPr>
          <p:cNvSpPr txBox="1"/>
          <p:nvPr/>
        </p:nvSpPr>
        <p:spPr>
          <a:xfrm>
            <a:off x="2790993" y="3709692"/>
            <a:ext cx="1477328" cy="923330"/>
          </a:xfrm>
          <a:prstGeom prst="rect">
            <a:avLst/>
          </a:prstGeom>
          <a:solidFill>
            <a:schemeClr val="tx1"/>
          </a:solidFill>
          <a:ln w="25400">
            <a:solidFill>
              <a:schemeClr val="bg1"/>
            </a:solidFill>
          </a:ln>
        </p:spPr>
        <p:txBody>
          <a:bodyPr wrap="none" rtlCol="0">
            <a:spAutoFit/>
          </a:bodyPr>
          <a:lstStyle/>
          <a:p>
            <a:r>
              <a:rPr lang="en-US" dirty="0">
                <a:solidFill>
                  <a:schemeClr val="bg1"/>
                </a:solidFill>
              </a:rPr>
              <a:t>1.3km CMAQ </a:t>
            </a:r>
          </a:p>
          <a:p>
            <a:r>
              <a:rPr lang="en-US" dirty="0">
                <a:solidFill>
                  <a:schemeClr val="bg1"/>
                </a:solidFill>
              </a:rPr>
              <a:t>LMOS </a:t>
            </a:r>
          </a:p>
          <a:p>
            <a:r>
              <a:rPr lang="en-US" dirty="0">
                <a:solidFill>
                  <a:schemeClr val="bg1"/>
                </a:solidFill>
              </a:rPr>
              <a:t>06/21/2017</a:t>
            </a:r>
          </a:p>
        </p:txBody>
      </p:sp>
      <p:sp>
        <p:nvSpPr>
          <p:cNvPr id="16" name="TextBox 15">
            <a:extLst>
              <a:ext uri="{FF2B5EF4-FFF2-40B4-BE49-F238E27FC236}">
                <a16:creationId xmlns:a16="http://schemas.microsoft.com/office/drawing/2014/main" id="{71224540-F56C-5A74-53B0-11C0A9D164E0}"/>
              </a:ext>
            </a:extLst>
          </p:cNvPr>
          <p:cNvSpPr txBox="1"/>
          <p:nvPr/>
        </p:nvSpPr>
        <p:spPr>
          <a:xfrm>
            <a:off x="7155884" y="769711"/>
            <a:ext cx="4308744" cy="369332"/>
          </a:xfrm>
          <a:prstGeom prst="rect">
            <a:avLst/>
          </a:prstGeom>
          <a:solidFill>
            <a:schemeClr val="bg1"/>
          </a:solidFill>
        </p:spPr>
        <p:txBody>
          <a:bodyPr wrap="none" rtlCol="0">
            <a:spAutoFit/>
          </a:bodyPr>
          <a:lstStyle/>
          <a:p>
            <a:r>
              <a:rPr lang="en-US" dirty="0"/>
              <a:t>NAM 3km Emission Trajectories 06/21/2017</a:t>
            </a:r>
          </a:p>
        </p:txBody>
      </p:sp>
      <p:sp>
        <p:nvSpPr>
          <p:cNvPr id="18" name="TextBox 17">
            <a:extLst>
              <a:ext uri="{FF2B5EF4-FFF2-40B4-BE49-F238E27FC236}">
                <a16:creationId xmlns:a16="http://schemas.microsoft.com/office/drawing/2014/main" id="{9AEB8BE5-8337-87D2-2413-F1DCFA895621}"/>
              </a:ext>
            </a:extLst>
          </p:cNvPr>
          <p:cNvSpPr txBox="1"/>
          <p:nvPr/>
        </p:nvSpPr>
        <p:spPr>
          <a:xfrm>
            <a:off x="4462766" y="960021"/>
            <a:ext cx="2388185" cy="5632311"/>
          </a:xfrm>
          <a:prstGeom prst="rect">
            <a:avLst/>
          </a:prstGeom>
          <a:noFill/>
        </p:spPr>
        <p:txBody>
          <a:bodyPr wrap="square" rtlCol="0">
            <a:spAutoFit/>
          </a:bodyPr>
          <a:lstStyle/>
          <a:p>
            <a:r>
              <a:rPr lang="en-US" dirty="0"/>
              <a:t>High resolution (plume resolving) modeling is needed to use TEMPO data to </a:t>
            </a:r>
            <a:r>
              <a:rPr lang="en-US" b="1" u="sng" dirty="0">
                <a:solidFill>
                  <a:schemeClr val="accent1"/>
                </a:solidFill>
              </a:rPr>
              <a:t>support emission control strategies</a:t>
            </a:r>
          </a:p>
          <a:p>
            <a:endParaRPr lang="en-US" dirty="0"/>
          </a:p>
          <a:p>
            <a:r>
              <a:rPr lang="en-US" dirty="0"/>
              <a:t>High resolution NO2 column enhancements are often </a:t>
            </a:r>
            <a:r>
              <a:rPr lang="en-US" b="1" u="sng" dirty="0">
                <a:solidFill>
                  <a:schemeClr val="accent1"/>
                </a:solidFill>
              </a:rPr>
              <a:t>downwind from emission sources</a:t>
            </a:r>
          </a:p>
          <a:p>
            <a:endParaRPr lang="en-US" dirty="0"/>
          </a:p>
          <a:p>
            <a:r>
              <a:rPr lang="en-US" b="1" u="sng" dirty="0">
                <a:solidFill>
                  <a:schemeClr val="accent1"/>
                </a:solidFill>
              </a:rPr>
              <a:t>Trajectories</a:t>
            </a:r>
            <a:r>
              <a:rPr lang="en-US" dirty="0"/>
              <a:t> are one way to link plumes to emission sources</a:t>
            </a:r>
          </a:p>
          <a:p>
            <a:endParaRPr lang="en-US" dirty="0"/>
          </a:p>
          <a:p>
            <a:r>
              <a:rPr lang="en-US" b="1" u="sng" dirty="0">
                <a:solidFill>
                  <a:schemeClr val="accent1"/>
                </a:solidFill>
              </a:rPr>
              <a:t>Next step in mass-balance based emission inversion </a:t>
            </a:r>
          </a:p>
          <a:p>
            <a:endParaRPr lang="en-US" dirty="0"/>
          </a:p>
        </p:txBody>
      </p:sp>
      <p:sp>
        <p:nvSpPr>
          <p:cNvPr id="19" name="TextBox 18">
            <a:extLst>
              <a:ext uri="{FF2B5EF4-FFF2-40B4-BE49-F238E27FC236}">
                <a16:creationId xmlns:a16="http://schemas.microsoft.com/office/drawing/2014/main" id="{40737467-8D20-ADDE-24AA-2A38F3F465AD}"/>
              </a:ext>
            </a:extLst>
          </p:cNvPr>
          <p:cNvSpPr txBox="1"/>
          <p:nvPr/>
        </p:nvSpPr>
        <p:spPr>
          <a:xfrm>
            <a:off x="2795615" y="2962173"/>
            <a:ext cx="1564531" cy="369332"/>
          </a:xfrm>
          <a:prstGeom prst="rect">
            <a:avLst/>
          </a:prstGeom>
          <a:solidFill>
            <a:schemeClr val="bg1"/>
          </a:solidFill>
          <a:ln w="25400">
            <a:solidFill>
              <a:srgbClr val="FF0000"/>
            </a:solidFill>
          </a:ln>
        </p:spPr>
        <p:txBody>
          <a:bodyPr wrap="none" rtlCol="0">
            <a:spAutoFit/>
          </a:bodyPr>
          <a:lstStyle/>
          <a:p>
            <a:r>
              <a:rPr lang="en-US" dirty="0"/>
              <a:t>Chicago Plume</a:t>
            </a:r>
          </a:p>
        </p:txBody>
      </p:sp>
      <p:cxnSp>
        <p:nvCxnSpPr>
          <p:cNvPr id="20" name="Straight Arrow Connector 19">
            <a:extLst>
              <a:ext uri="{FF2B5EF4-FFF2-40B4-BE49-F238E27FC236}">
                <a16:creationId xmlns:a16="http://schemas.microsoft.com/office/drawing/2014/main" id="{3424D95B-2228-DF5A-7765-C7CB8EB4190B}"/>
              </a:ext>
            </a:extLst>
          </p:cNvPr>
          <p:cNvCxnSpPr>
            <a:cxnSpLocks/>
            <a:stCxn id="19" idx="1"/>
          </p:cNvCxnSpPr>
          <p:nvPr/>
        </p:nvCxnSpPr>
        <p:spPr>
          <a:xfrm flipH="1">
            <a:off x="1219201" y="3146839"/>
            <a:ext cx="1576414" cy="109063"/>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4184519E-CD49-7B84-809E-4B7C8CC64FC3}"/>
              </a:ext>
            </a:extLst>
          </p:cNvPr>
          <p:cNvSpPr txBox="1"/>
          <p:nvPr/>
        </p:nvSpPr>
        <p:spPr>
          <a:xfrm>
            <a:off x="2790993" y="5628716"/>
            <a:ext cx="1564531" cy="369332"/>
          </a:xfrm>
          <a:prstGeom prst="rect">
            <a:avLst/>
          </a:prstGeom>
          <a:solidFill>
            <a:schemeClr val="bg1"/>
          </a:solidFill>
          <a:ln w="25400">
            <a:solidFill>
              <a:srgbClr val="FF0000"/>
            </a:solidFill>
          </a:ln>
        </p:spPr>
        <p:txBody>
          <a:bodyPr wrap="none" rtlCol="0">
            <a:spAutoFit/>
          </a:bodyPr>
          <a:lstStyle/>
          <a:p>
            <a:r>
              <a:rPr lang="en-US" dirty="0"/>
              <a:t>Chicago Plume</a:t>
            </a:r>
          </a:p>
        </p:txBody>
      </p:sp>
      <p:cxnSp>
        <p:nvCxnSpPr>
          <p:cNvPr id="23" name="Straight Arrow Connector 22">
            <a:extLst>
              <a:ext uri="{FF2B5EF4-FFF2-40B4-BE49-F238E27FC236}">
                <a16:creationId xmlns:a16="http://schemas.microsoft.com/office/drawing/2014/main" id="{0F5E02ED-2C8D-C7BB-AEE5-DE40C615A742}"/>
              </a:ext>
            </a:extLst>
          </p:cNvPr>
          <p:cNvCxnSpPr>
            <a:cxnSpLocks/>
            <a:stCxn id="22" idx="1"/>
          </p:cNvCxnSpPr>
          <p:nvPr/>
        </p:nvCxnSpPr>
        <p:spPr>
          <a:xfrm flipH="1">
            <a:off x="1214579" y="5813382"/>
            <a:ext cx="1576414" cy="109063"/>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CFF26A1B-5BA7-6A8B-6C5E-F80992164CDF}"/>
              </a:ext>
            </a:extLst>
          </p:cNvPr>
          <p:cNvSpPr txBox="1"/>
          <p:nvPr/>
        </p:nvSpPr>
        <p:spPr>
          <a:xfrm>
            <a:off x="444929" y="1098460"/>
            <a:ext cx="1210203" cy="369332"/>
          </a:xfrm>
          <a:prstGeom prst="rect">
            <a:avLst/>
          </a:prstGeom>
          <a:solidFill>
            <a:schemeClr val="bg1"/>
          </a:solidFill>
          <a:ln w="25400">
            <a:solidFill>
              <a:srgbClr val="FF0000"/>
            </a:solidFill>
          </a:ln>
        </p:spPr>
        <p:txBody>
          <a:bodyPr wrap="none" rtlCol="0">
            <a:spAutoFit/>
          </a:bodyPr>
          <a:lstStyle/>
          <a:p>
            <a:r>
              <a:rPr lang="en-US" dirty="0"/>
              <a:t>Milwaukee</a:t>
            </a:r>
          </a:p>
        </p:txBody>
      </p:sp>
      <p:cxnSp>
        <p:nvCxnSpPr>
          <p:cNvPr id="25" name="Straight Arrow Connector 24">
            <a:extLst>
              <a:ext uri="{FF2B5EF4-FFF2-40B4-BE49-F238E27FC236}">
                <a16:creationId xmlns:a16="http://schemas.microsoft.com/office/drawing/2014/main" id="{FA92B542-6FD5-8707-745C-9A50B33F56B7}"/>
              </a:ext>
            </a:extLst>
          </p:cNvPr>
          <p:cNvCxnSpPr>
            <a:cxnSpLocks/>
          </p:cNvCxnSpPr>
          <p:nvPr/>
        </p:nvCxnSpPr>
        <p:spPr>
          <a:xfrm>
            <a:off x="1393371" y="1508714"/>
            <a:ext cx="278403" cy="499079"/>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9B9F9CCE-410B-C317-8E43-9F998AA87258}"/>
              </a:ext>
            </a:extLst>
          </p:cNvPr>
          <p:cNvSpPr txBox="1"/>
          <p:nvPr/>
        </p:nvSpPr>
        <p:spPr>
          <a:xfrm>
            <a:off x="461571" y="3834229"/>
            <a:ext cx="1210203" cy="369332"/>
          </a:xfrm>
          <a:prstGeom prst="rect">
            <a:avLst/>
          </a:prstGeom>
          <a:solidFill>
            <a:schemeClr val="bg1"/>
          </a:solidFill>
          <a:ln w="25400">
            <a:solidFill>
              <a:srgbClr val="FF0000"/>
            </a:solidFill>
          </a:ln>
        </p:spPr>
        <p:txBody>
          <a:bodyPr wrap="none" rtlCol="0">
            <a:spAutoFit/>
          </a:bodyPr>
          <a:lstStyle/>
          <a:p>
            <a:r>
              <a:rPr lang="en-US" dirty="0"/>
              <a:t>Milwaukee</a:t>
            </a:r>
          </a:p>
        </p:txBody>
      </p:sp>
      <p:cxnSp>
        <p:nvCxnSpPr>
          <p:cNvPr id="30" name="Straight Arrow Connector 29">
            <a:extLst>
              <a:ext uri="{FF2B5EF4-FFF2-40B4-BE49-F238E27FC236}">
                <a16:creationId xmlns:a16="http://schemas.microsoft.com/office/drawing/2014/main" id="{5DA3B3E1-3D26-7476-54D9-7D451AF9A081}"/>
              </a:ext>
            </a:extLst>
          </p:cNvPr>
          <p:cNvCxnSpPr>
            <a:cxnSpLocks/>
          </p:cNvCxnSpPr>
          <p:nvPr/>
        </p:nvCxnSpPr>
        <p:spPr>
          <a:xfrm>
            <a:off x="1393371" y="4231749"/>
            <a:ext cx="264549" cy="426479"/>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A88035D3-5D58-C8F1-7752-5F8295D02863}"/>
              </a:ext>
            </a:extLst>
          </p:cNvPr>
          <p:cNvSpPr txBox="1"/>
          <p:nvPr/>
        </p:nvSpPr>
        <p:spPr>
          <a:xfrm>
            <a:off x="3215275" y="4864892"/>
            <a:ext cx="1140249" cy="369332"/>
          </a:xfrm>
          <a:prstGeom prst="rect">
            <a:avLst/>
          </a:prstGeom>
          <a:solidFill>
            <a:schemeClr val="bg1"/>
          </a:solidFill>
          <a:ln w="25400">
            <a:solidFill>
              <a:srgbClr val="FF0000"/>
            </a:solidFill>
          </a:ln>
        </p:spPr>
        <p:txBody>
          <a:bodyPr wrap="none" rtlCol="0">
            <a:spAutoFit/>
          </a:bodyPr>
          <a:lstStyle/>
          <a:p>
            <a:r>
              <a:rPr lang="en-US" dirty="0"/>
              <a:t>Oak Creek</a:t>
            </a:r>
          </a:p>
        </p:txBody>
      </p:sp>
      <p:cxnSp>
        <p:nvCxnSpPr>
          <p:cNvPr id="32" name="Straight Arrow Connector 31">
            <a:extLst>
              <a:ext uri="{FF2B5EF4-FFF2-40B4-BE49-F238E27FC236}">
                <a16:creationId xmlns:a16="http://schemas.microsoft.com/office/drawing/2014/main" id="{E7FA3B4B-554C-34BA-DEF2-4725E5382834}"/>
              </a:ext>
            </a:extLst>
          </p:cNvPr>
          <p:cNvCxnSpPr>
            <a:cxnSpLocks/>
            <a:stCxn id="31" idx="1"/>
          </p:cNvCxnSpPr>
          <p:nvPr/>
        </p:nvCxnSpPr>
        <p:spPr>
          <a:xfrm flipH="1" flipV="1">
            <a:off x="1967345" y="4950691"/>
            <a:ext cx="1247930" cy="98867"/>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70525B5F-62F9-CB0C-01C7-7FBD7689B43B}"/>
              </a:ext>
            </a:extLst>
          </p:cNvPr>
          <p:cNvSpPr txBox="1"/>
          <p:nvPr/>
        </p:nvSpPr>
        <p:spPr>
          <a:xfrm>
            <a:off x="3229129" y="2186739"/>
            <a:ext cx="1140249" cy="369332"/>
          </a:xfrm>
          <a:prstGeom prst="rect">
            <a:avLst/>
          </a:prstGeom>
          <a:solidFill>
            <a:schemeClr val="bg1"/>
          </a:solidFill>
          <a:ln w="25400">
            <a:solidFill>
              <a:srgbClr val="FF0000"/>
            </a:solidFill>
          </a:ln>
        </p:spPr>
        <p:txBody>
          <a:bodyPr wrap="none" rtlCol="0">
            <a:spAutoFit/>
          </a:bodyPr>
          <a:lstStyle/>
          <a:p>
            <a:r>
              <a:rPr lang="en-US" dirty="0"/>
              <a:t>Oak Creek</a:t>
            </a:r>
          </a:p>
        </p:txBody>
      </p:sp>
      <p:cxnSp>
        <p:nvCxnSpPr>
          <p:cNvPr id="36" name="Straight Arrow Connector 35">
            <a:extLst>
              <a:ext uri="{FF2B5EF4-FFF2-40B4-BE49-F238E27FC236}">
                <a16:creationId xmlns:a16="http://schemas.microsoft.com/office/drawing/2014/main" id="{8F3AEEE1-C99B-3DFF-0D90-6312CA4A37BA}"/>
              </a:ext>
            </a:extLst>
          </p:cNvPr>
          <p:cNvCxnSpPr>
            <a:cxnSpLocks/>
            <a:stCxn id="35" idx="1"/>
          </p:cNvCxnSpPr>
          <p:nvPr/>
        </p:nvCxnSpPr>
        <p:spPr>
          <a:xfrm flipH="1" flipV="1">
            <a:off x="1981199" y="2272538"/>
            <a:ext cx="1247930" cy="98867"/>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0" y="-2613"/>
            <a:ext cx="12191999" cy="882678"/>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tx1"/>
            </a:solidFill>
          </a:ln>
        </p:spPr>
        <p:txBody>
          <a:bodyPr wrap="square">
            <a:spAutoFit/>
          </a:bodyPr>
          <a:lstStyle/>
          <a:p>
            <a:pPr marR="0" lvl="0" algn="ctr" fontAlgn="base">
              <a:lnSpc>
                <a:spcPct val="107000"/>
              </a:lnSpc>
              <a:spcBef>
                <a:spcPts val="0"/>
              </a:spcBef>
              <a:spcAft>
                <a:spcPts val="0"/>
              </a:spcAft>
              <a:buSzPts val="1000"/>
              <a:tabLst>
                <a:tab pos="457200" algn="l"/>
              </a:tabLst>
            </a:pPr>
            <a:r>
              <a:rPr lang="en-US" sz="2400" dirty="0">
                <a:solidFill>
                  <a:srgbClr val="000000"/>
                </a:solidFill>
                <a:ea typeface="Times New Roman" panose="02020603050405020304" pitchFamily="18" charset="0"/>
                <a:cs typeface="Calibri" panose="020F0502020204030204" pitchFamily="34" charset="0"/>
              </a:rPr>
              <a:t>How will we assimilate TEMPO retrievals into AQ forecast models?</a:t>
            </a:r>
          </a:p>
          <a:p>
            <a:pPr marR="0" lvl="0" algn="ctr" fontAlgn="base">
              <a:lnSpc>
                <a:spcPct val="107000"/>
              </a:lnSpc>
              <a:spcBef>
                <a:spcPts val="0"/>
              </a:spcBef>
              <a:spcAft>
                <a:spcPts val="0"/>
              </a:spcAft>
              <a:buSzPts val="1000"/>
              <a:tabLst>
                <a:tab pos="457200" algn="l"/>
              </a:tabLst>
            </a:pPr>
            <a:r>
              <a:rPr lang="en-US" sz="2400" i="1">
                <a:solidFill>
                  <a:srgbClr val="FF0000"/>
                </a:solidFill>
                <a:effectLst/>
                <a:ea typeface="Calibri" panose="020F0502020204030204" pitchFamily="34" charset="0"/>
                <a:cs typeface="Calibri" panose="020F0502020204030204" pitchFamily="34" charset="0"/>
              </a:rPr>
              <a:t>Trajectory Based </a:t>
            </a:r>
            <a:r>
              <a:rPr lang="en-US" sz="2400" i="1" dirty="0">
                <a:solidFill>
                  <a:srgbClr val="FF0000"/>
                </a:solidFill>
                <a:effectLst/>
                <a:ea typeface="Calibri" panose="020F0502020204030204" pitchFamily="34" charset="0"/>
                <a:cs typeface="Calibri" panose="020F0502020204030204" pitchFamily="34" charset="0"/>
              </a:rPr>
              <a:t>Iterative Mass Balance Emission </a:t>
            </a:r>
            <a:r>
              <a:rPr lang="en-US" sz="2400" i="1" dirty="0">
                <a:solidFill>
                  <a:srgbClr val="FF0000"/>
                </a:solidFill>
                <a:ea typeface="Calibri" panose="020F0502020204030204" pitchFamily="34" charset="0"/>
                <a:cs typeface="Calibri" panose="020F0502020204030204" pitchFamily="34" charset="0"/>
              </a:rPr>
              <a:t>I</a:t>
            </a:r>
            <a:r>
              <a:rPr lang="en-US" sz="2400" i="1" dirty="0">
                <a:solidFill>
                  <a:srgbClr val="FF0000"/>
                </a:solidFill>
                <a:effectLst/>
                <a:ea typeface="Calibri" panose="020F0502020204030204" pitchFamily="34" charset="0"/>
                <a:cs typeface="Calibri" panose="020F0502020204030204" pitchFamily="34" charset="0"/>
              </a:rPr>
              <a:t>nversion</a:t>
            </a:r>
            <a:endParaRPr lang="en-US" sz="2400" i="1" dirty="0">
              <a:solidFill>
                <a:srgbClr val="FF0000"/>
              </a:solidFill>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015146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D43A498-C07F-B3F4-646D-2A9748D2321C}"/>
              </a:ext>
            </a:extLst>
          </p:cNvPr>
          <p:cNvSpPr>
            <a:spLocks noGrp="1"/>
          </p:cNvSpPr>
          <p:nvPr>
            <p:ph type="ctrTitle"/>
          </p:nvPr>
        </p:nvSpPr>
        <p:spPr>
          <a:xfrm>
            <a:off x="1524000" y="702229"/>
            <a:ext cx="9144000" cy="2387600"/>
          </a:xfrm>
        </p:spPr>
        <p:txBody>
          <a:bodyPr/>
          <a:lstStyle/>
          <a:p>
            <a:r>
              <a:rPr lang="en-US" dirty="0"/>
              <a:t>NASA GEOS Composition Forecast system: GEOS-CF</a:t>
            </a:r>
          </a:p>
        </p:txBody>
      </p:sp>
      <p:sp>
        <p:nvSpPr>
          <p:cNvPr id="5" name="Text Placeholder 4">
            <a:extLst>
              <a:ext uri="{FF2B5EF4-FFF2-40B4-BE49-F238E27FC236}">
                <a16:creationId xmlns:a16="http://schemas.microsoft.com/office/drawing/2014/main" id="{F9148BD6-7FE3-35BE-6979-8690AC53EA3E}"/>
              </a:ext>
            </a:extLst>
          </p:cNvPr>
          <p:cNvSpPr txBox="1">
            <a:spLocks noGrp="1"/>
          </p:cNvSpPr>
          <p:nvPr>
            <p:ph type="subTitle" idx="1"/>
          </p:nvPr>
        </p:nvSpPr>
        <p:spPr>
          <a:xfrm>
            <a:off x="1524000" y="2932967"/>
            <a:ext cx="9144000" cy="1655762"/>
          </a:xfrm>
          <a:prstGeom prst="rect">
            <a:avLst/>
          </a:prstGeom>
        </p:spPr>
        <p:txBody>
          <a:bodyPr/>
          <a:lstStyle>
            <a:lvl1pPr marL="0" indent="0" algn="ctr" defTabSz="685800" rtl="0" eaLnBrk="1" latinLnBrk="0" hangingPunct="1">
              <a:lnSpc>
                <a:spcPct val="90000"/>
              </a:lnSpc>
              <a:spcBef>
                <a:spcPts val="750"/>
              </a:spcBef>
              <a:buFont typeface="Arial"/>
              <a:buNone/>
              <a:defRPr sz="1500" kern="1200">
                <a:solidFill>
                  <a:schemeClr val="bg2">
                    <a:lumMod val="10000"/>
                  </a:schemeClr>
                </a:solidFill>
                <a:latin typeface="+mn-lt"/>
                <a:ea typeface="+mn-ea"/>
                <a:cs typeface="+mn-cs"/>
              </a:defRPr>
            </a:lvl1pPr>
            <a:lvl2pPr marL="205740" indent="-145733" algn="ctr" defTabSz="685800" rtl="0" eaLnBrk="1" latinLnBrk="0" hangingPunct="1">
              <a:lnSpc>
                <a:spcPct val="90000"/>
              </a:lnSpc>
              <a:spcBef>
                <a:spcPts val="375"/>
              </a:spcBef>
              <a:buFont typeface="Arial" charset="0"/>
              <a:buChar char="•"/>
              <a:defRPr sz="1350" kern="1200">
                <a:solidFill>
                  <a:schemeClr val="bg2">
                    <a:lumMod val="10000"/>
                  </a:schemeClr>
                </a:solidFill>
                <a:latin typeface="+mn-lt"/>
                <a:ea typeface="+mn-ea"/>
                <a:cs typeface="+mn-cs"/>
              </a:defRPr>
            </a:lvl2pPr>
            <a:lvl3pPr marL="488633" indent="-145733" algn="ctr" defTabSz="685800" rtl="0" eaLnBrk="1" latinLnBrk="0" hangingPunct="1">
              <a:lnSpc>
                <a:spcPct val="90000"/>
              </a:lnSpc>
              <a:spcBef>
                <a:spcPts val="375"/>
              </a:spcBef>
              <a:buFont typeface="Arial" charset="0"/>
              <a:buChar char="•"/>
              <a:defRPr sz="1200" kern="1200">
                <a:solidFill>
                  <a:schemeClr val="bg2">
                    <a:lumMod val="10000"/>
                  </a:schemeClr>
                </a:solidFill>
                <a:latin typeface="+mn-lt"/>
                <a:ea typeface="+mn-ea"/>
                <a:cs typeface="+mn-cs"/>
              </a:defRPr>
            </a:lvl3pPr>
            <a:lvl4pPr marL="968693" indent="-145733" algn="ctr" defTabSz="685800" rtl="0" eaLnBrk="1" latinLnBrk="0" hangingPunct="1">
              <a:lnSpc>
                <a:spcPct val="90000"/>
              </a:lnSpc>
              <a:spcBef>
                <a:spcPts val="375"/>
              </a:spcBef>
              <a:buFont typeface="Arial" charset="0"/>
              <a:buChar char="•"/>
              <a:defRPr sz="1050" kern="1200">
                <a:solidFill>
                  <a:schemeClr val="bg2">
                    <a:lumMod val="10000"/>
                  </a:schemeClr>
                </a:solidFill>
                <a:latin typeface="+mn-lt"/>
                <a:ea typeface="+mn-ea"/>
                <a:cs typeface="+mn-cs"/>
              </a:defRPr>
            </a:lvl4pPr>
            <a:lvl5pPr marL="1225868" indent="-128588" algn="ctr" defTabSz="685800" rtl="0" eaLnBrk="1" latinLnBrk="0" hangingPunct="1">
              <a:lnSpc>
                <a:spcPct val="90000"/>
              </a:lnSpc>
              <a:spcBef>
                <a:spcPts val="375"/>
              </a:spcBef>
              <a:buFont typeface="Arial" charset="0"/>
              <a:buChar char="•"/>
              <a:defRPr sz="900" kern="1200">
                <a:solidFill>
                  <a:schemeClr val="bg2">
                    <a:lumMod val="10000"/>
                  </a:schemeClr>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r>
              <a:rPr lang="en-US" sz="2000" b="1" dirty="0"/>
              <a:t>K. Emma Knowland</a:t>
            </a:r>
          </a:p>
          <a:p>
            <a:r>
              <a:rPr lang="en-US" sz="1400" dirty="0"/>
              <a:t>Morgan State University/GESTAR-II</a:t>
            </a:r>
          </a:p>
          <a:p>
            <a:r>
              <a:rPr lang="en-US" sz="1400" dirty="0"/>
              <a:t>NASA Global Modeling and Assimilation Office (GMAO)</a:t>
            </a:r>
            <a:br>
              <a:rPr lang="en-US" sz="1400" dirty="0"/>
            </a:br>
            <a:endParaRPr lang="en-US" sz="1400" dirty="0"/>
          </a:p>
          <a:p>
            <a:pPr algn="l"/>
            <a:r>
              <a:rPr lang="en-US" sz="1400" b="1" dirty="0"/>
              <a:t>Co-author: </a:t>
            </a:r>
            <a:r>
              <a:rPr lang="en-US" sz="1400" dirty="0"/>
              <a:t>Christoph Keller (MSU/GESTAR-II, NASA GMAO), Viral Shah (SSAI, NASA GMAO), Pam Wales (MSU/GESTAR-II, NASA GMAO), Lesley Ott (NASA GMAO), Steven Pawson (NASA GMAO)</a:t>
            </a:r>
          </a:p>
          <a:p>
            <a:pPr algn="l"/>
            <a:r>
              <a:rPr lang="en-US" sz="1400" b="1" dirty="0"/>
              <a:t>In collaboration with many other scientists from NASA Goddard Space Flight Center and our partners</a:t>
            </a:r>
          </a:p>
        </p:txBody>
      </p:sp>
      <p:sp>
        <p:nvSpPr>
          <p:cNvPr id="6" name="TextBox 5">
            <a:extLst>
              <a:ext uri="{FF2B5EF4-FFF2-40B4-BE49-F238E27FC236}">
                <a16:creationId xmlns:a16="http://schemas.microsoft.com/office/drawing/2014/main" id="{B5FDF768-251E-AFEC-6443-EA8CBEB116FD}"/>
              </a:ext>
            </a:extLst>
          </p:cNvPr>
          <p:cNvSpPr txBox="1"/>
          <p:nvPr/>
        </p:nvSpPr>
        <p:spPr>
          <a:xfrm>
            <a:off x="0" y="6439240"/>
            <a:ext cx="121920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3 May 2023</a:t>
            </a:r>
          </a:p>
        </p:txBody>
      </p:sp>
      <p:pic>
        <p:nvPicPr>
          <p:cNvPr id="7" name="Picture 6">
            <a:extLst>
              <a:ext uri="{FF2B5EF4-FFF2-40B4-BE49-F238E27FC236}">
                <a16:creationId xmlns:a16="http://schemas.microsoft.com/office/drawing/2014/main" id="{71314CE3-F827-D5EF-F7A8-AC677BE5763F}"/>
              </a:ext>
            </a:extLst>
          </p:cNvPr>
          <p:cNvPicPr>
            <a:picLocks noChangeAspect="1"/>
          </p:cNvPicPr>
          <p:nvPr/>
        </p:nvPicPr>
        <p:blipFill>
          <a:blip r:embed="rId3"/>
          <a:stretch>
            <a:fillRect/>
          </a:stretch>
        </p:blipFill>
        <p:spPr>
          <a:xfrm>
            <a:off x="10320762" y="5509694"/>
            <a:ext cx="725644" cy="728799"/>
          </a:xfrm>
          <a:prstGeom prst="rect">
            <a:avLst/>
          </a:prstGeom>
        </p:spPr>
      </p:pic>
      <p:pic>
        <p:nvPicPr>
          <p:cNvPr id="8" name="Picture 7" descr="Logo&#10;&#10;Description automatically generated">
            <a:extLst>
              <a:ext uri="{FF2B5EF4-FFF2-40B4-BE49-F238E27FC236}">
                <a16:creationId xmlns:a16="http://schemas.microsoft.com/office/drawing/2014/main" id="{C36B658B-EDFA-6A67-547A-9600BF92A279}"/>
              </a:ext>
            </a:extLst>
          </p:cNvPr>
          <p:cNvPicPr>
            <a:picLocks noChangeAspect="1"/>
          </p:cNvPicPr>
          <p:nvPr/>
        </p:nvPicPr>
        <p:blipFill>
          <a:blip r:embed="rId4"/>
          <a:stretch>
            <a:fillRect/>
          </a:stretch>
        </p:blipFill>
        <p:spPr>
          <a:xfrm>
            <a:off x="11120200" y="5461410"/>
            <a:ext cx="775006" cy="825368"/>
          </a:xfrm>
          <a:prstGeom prst="rect">
            <a:avLst/>
          </a:prstGeom>
        </p:spPr>
      </p:pic>
    </p:spTree>
    <p:extLst>
      <p:ext uri="{BB962C8B-B14F-4D97-AF65-F5344CB8AC3E}">
        <p14:creationId xmlns:p14="http://schemas.microsoft.com/office/powerpoint/2010/main" val="39812376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FBE1D5DD-482D-DE48-A112-CCFCE29E0868}"/>
              </a:ext>
            </a:extLst>
          </p:cNvPr>
          <p:cNvGrpSpPr/>
          <p:nvPr/>
        </p:nvGrpSpPr>
        <p:grpSpPr>
          <a:xfrm>
            <a:off x="429780" y="1532787"/>
            <a:ext cx="6407245" cy="2115323"/>
            <a:chOff x="284746" y="1140151"/>
            <a:chExt cx="6407245" cy="2115322"/>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4746" y="1140151"/>
              <a:ext cx="2304434" cy="2021873"/>
            </a:xfrm>
            <a:prstGeom prst="rect">
              <a:avLst/>
            </a:prstGeom>
          </p:spPr>
        </p:pic>
        <p:sp>
          <p:nvSpPr>
            <p:cNvPr id="31" name="Oval 4"/>
            <p:cNvSpPr/>
            <p:nvPr/>
          </p:nvSpPr>
          <p:spPr>
            <a:xfrm>
              <a:off x="5379862" y="1411902"/>
              <a:ext cx="1312129" cy="131212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2391" tIns="72391" rIns="72391" bIns="72391" numCol="1" spcCol="1270" anchor="ctr" anchorCtr="0">
              <a:noAutofit/>
            </a:bodyPr>
            <a:lstStyle/>
            <a:p>
              <a:pPr marL="0" marR="0" lvl="0" indent="0" algn="ctr" defTabSz="2533523" rtl="0" eaLnBrk="1" fontAlgn="auto" latinLnBrk="0" hangingPunct="1">
                <a:lnSpc>
                  <a:spcPct val="90000"/>
                </a:lnSpc>
                <a:spcBef>
                  <a:spcPct val="0"/>
                </a:spcBef>
                <a:spcAft>
                  <a:spcPct val="35000"/>
                </a:spcAft>
                <a:buClrTx/>
                <a:buSzTx/>
                <a:buFontTx/>
                <a:buNone/>
                <a:tabLst/>
                <a:defRPr/>
              </a:pPr>
              <a:endParaRPr kumimoji="0" lang="en-US" sz="57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5" name="Cross 4">
              <a:extLst>
                <a:ext uri="{FF2B5EF4-FFF2-40B4-BE49-F238E27FC236}">
                  <a16:creationId xmlns:a16="http://schemas.microsoft.com/office/drawing/2014/main" id="{D22B7446-D0F1-4D4E-88BB-EC6342864E5D}"/>
                </a:ext>
              </a:extLst>
            </p:cNvPr>
            <p:cNvSpPr/>
            <p:nvPr/>
          </p:nvSpPr>
          <p:spPr>
            <a:xfrm>
              <a:off x="2932050" y="2014829"/>
              <a:ext cx="1326383" cy="1240644"/>
            </a:xfrm>
            <a:prstGeom prst="plus">
              <a:avLst>
                <a:gd name="adj" fmla="val 3942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grpSp>
      <p:pic>
        <p:nvPicPr>
          <p:cNvPr id="14" name="Picture 13">
            <a:extLst>
              <a:ext uri="{FF2B5EF4-FFF2-40B4-BE49-F238E27FC236}">
                <a16:creationId xmlns:a16="http://schemas.microsoft.com/office/drawing/2014/main" id="{C8BDCF14-8FA2-194E-A7B9-1CF29DD6DAB0}"/>
              </a:ext>
            </a:extLst>
          </p:cNvPr>
          <p:cNvPicPr>
            <a:picLocks noChangeAspect="1"/>
          </p:cNvPicPr>
          <p:nvPr/>
        </p:nvPicPr>
        <p:blipFill>
          <a:blip r:embed="rId4"/>
          <a:stretch>
            <a:fillRect/>
          </a:stretch>
        </p:blipFill>
        <p:spPr>
          <a:xfrm>
            <a:off x="4836744" y="1293028"/>
            <a:ext cx="2178101" cy="2228872"/>
          </a:xfrm>
          <a:prstGeom prst="rect">
            <a:avLst/>
          </a:prstGeom>
        </p:spPr>
      </p:pic>
      <p:sp>
        <p:nvSpPr>
          <p:cNvPr id="15" name="Rectangle 14">
            <a:extLst>
              <a:ext uri="{FF2B5EF4-FFF2-40B4-BE49-F238E27FC236}">
                <a16:creationId xmlns:a16="http://schemas.microsoft.com/office/drawing/2014/main" id="{66592030-42FB-CC4D-B2C6-D6A9DC1D3292}"/>
              </a:ext>
            </a:extLst>
          </p:cNvPr>
          <p:cNvSpPr/>
          <p:nvPr/>
        </p:nvSpPr>
        <p:spPr>
          <a:xfrm>
            <a:off x="424012" y="3554661"/>
            <a:ext cx="2310203" cy="597345"/>
          </a:xfrm>
          <a:prstGeom prst="rect">
            <a:avLst/>
          </a:prstGeom>
          <a:solidFill>
            <a:schemeClr val="accent1"/>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panose="020B0604020202020204"/>
                <a:ea typeface="+mn-ea"/>
                <a:cs typeface="+mn-cs"/>
              </a:rPr>
              <a:t>GEOS NWP</a:t>
            </a:r>
          </a:p>
        </p:txBody>
      </p:sp>
      <p:sp>
        <p:nvSpPr>
          <p:cNvPr id="6" name="Right Arrow 5">
            <a:extLst>
              <a:ext uri="{FF2B5EF4-FFF2-40B4-BE49-F238E27FC236}">
                <a16:creationId xmlns:a16="http://schemas.microsoft.com/office/drawing/2014/main" id="{38AE55AB-4402-A541-B65E-0FEE047FBAB9}"/>
              </a:ext>
            </a:extLst>
          </p:cNvPr>
          <p:cNvSpPr/>
          <p:nvPr/>
        </p:nvSpPr>
        <p:spPr>
          <a:xfrm>
            <a:off x="7652512" y="2488797"/>
            <a:ext cx="1316736" cy="103310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8" name="Rectangle 17">
            <a:extLst>
              <a:ext uri="{FF2B5EF4-FFF2-40B4-BE49-F238E27FC236}">
                <a16:creationId xmlns:a16="http://schemas.microsoft.com/office/drawing/2014/main" id="{68D9A654-C210-1342-81AA-2932D0CD9736}"/>
              </a:ext>
            </a:extLst>
          </p:cNvPr>
          <p:cNvSpPr/>
          <p:nvPr/>
        </p:nvSpPr>
        <p:spPr>
          <a:xfrm>
            <a:off x="9129992" y="3104196"/>
            <a:ext cx="2929806" cy="804704"/>
          </a:xfrm>
          <a:prstGeom prst="rect">
            <a:avLst/>
          </a:prstGeom>
          <a:solidFill>
            <a:schemeClr val="accent6"/>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panose="020B0604020202020204"/>
                <a:ea typeface="+mn-ea"/>
                <a:cs typeface="+mn-cs"/>
              </a:rPr>
              <a:t>GEOS - CF</a:t>
            </a:r>
          </a:p>
        </p:txBody>
      </p:sp>
      <p:grpSp>
        <p:nvGrpSpPr>
          <p:cNvPr id="8" name="Group 7">
            <a:extLst>
              <a:ext uri="{FF2B5EF4-FFF2-40B4-BE49-F238E27FC236}">
                <a16:creationId xmlns:a16="http://schemas.microsoft.com/office/drawing/2014/main" id="{94E5E4DA-8408-8B4D-890F-E017131E0B7D}"/>
              </a:ext>
            </a:extLst>
          </p:cNvPr>
          <p:cNvGrpSpPr/>
          <p:nvPr/>
        </p:nvGrpSpPr>
        <p:grpSpPr>
          <a:xfrm>
            <a:off x="4836745" y="3584589"/>
            <a:ext cx="2310203" cy="567417"/>
            <a:chOff x="3810438" y="2993895"/>
            <a:chExt cx="1732652" cy="425563"/>
          </a:xfrm>
        </p:grpSpPr>
        <p:sp>
          <p:nvSpPr>
            <p:cNvPr id="20" name="Rectangle 19">
              <a:extLst>
                <a:ext uri="{FF2B5EF4-FFF2-40B4-BE49-F238E27FC236}">
                  <a16:creationId xmlns:a16="http://schemas.microsoft.com/office/drawing/2014/main" id="{FF119FAD-634C-7343-9839-D7F017C03277}"/>
                </a:ext>
              </a:extLst>
            </p:cNvPr>
            <p:cNvSpPr/>
            <p:nvPr/>
          </p:nvSpPr>
          <p:spPr>
            <a:xfrm>
              <a:off x="3810438" y="2993895"/>
              <a:ext cx="1732652" cy="425563"/>
            </a:xfrm>
            <a:prstGeom prst="rect">
              <a:avLst/>
            </a:prstGeom>
            <a:no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panose="020B0604020202020204"/>
                  <a:ea typeface="+mn-ea"/>
                  <a:cs typeface="+mn-cs"/>
                </a:rPr>
                <a:t>GEOS - </a:t>
              </a:r>
              <a:r>
                <a:rPr kumimoji="0" lang="en-US" sz="2400" b="0" i="0" u="none" strike="noStrike" kern="1200" cap="none" spc="0" normalizeH="0" baseline="0" noProof="0" dirty="0" err="1">
                  <a:ln>
                    <a:noFill/>
                  </a:ln>
                  <a:solidFill>
                    <a:srgbClr val="FFFFFF"/>
                  </a:solidFill>
                  <a:effectLst/>
                  <a:uLnTx/>
                  <a:uFillTx/>
                  <a:latin typeface="Arial" panose="020B0604020202020204"/>
                  <a:ea typeface="+mn-ea"/>
                  <a:cs typeface="+mn-cs"/>
                </a:rPr>
                <a:t>Chem</a:t>
              </a:r>
              <a:endParaRPr kumimoji="0" lang="en-US" sz="24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pic>
          <p:nvPicPr>
            <p:cNvPr id="21" name="Picture 20">
              <a:extLst>
                <a:ext uri="{FF2B5EF4-FFF2-40B4-BE49-F238E27FC236}">
                  <a16:creationId xmlns:a16="http://schemas.microsoft.com/office/drawing/2014/main" id="{E5F8C7B0-5F7E-4544-AC9F-22CD17B6B7F2}"/>
                </a:ext>
              </a:extLst>
            </p:cNvPr>
            <p:cNvPicPr>
              <a:picLocks noChangeAspect="1"/>
            </p:cNvPicPr>
            <p:nvPr/>
          </p:nvPicPr>
          <p:blipFill>
            <a:blip r:embed="rId5"/>
            <a:stretch>
              <a:fillRect/>
            </a:stretch>
          </p:blipFill>
          <p:spPr>
            <a:xfrm>
              <a:off x="3859974" y="3103218"/>
              <a:ext cx="1633577" cy="236322"/>
            </a:xfrm>
            <a:prstGeom prst="rect">
              <a:avLst/>
            </a:prstGeom>
          </p:spPr>
        </p:pic>
      </p:grpSp>
      <p:sp>
        <p:nvSpPr>
          <p:cNvPr id="19" name="Rectangle 18">
            <a:extLst>
              <a:ext uri="{FF2B5EF4-FFF2-40B4-BE49-F238E27FC236}">
                <a16:creationId xmlns:a16="http://schemas.microsoft.com/office/drawing/2014/main" id="{47D7DA4E-6945-2D41-95FB-3F38E93E11F1}"/>
              </a:ext>
            </a:extLst>
          </p:cNvPr>
          <p:cNvSpPr/>
          <p:nvPr/>
        </p:nvSpPr>
        <p:spPr>
          <a:xfrm>
            <a:off x="9129991" y="2042148"/>
            <a:ext cx="2929807" cy="804704"/>
          </a:xfrm>
          <a:prstGeom prst="rect">
            <a:avLst/>
          </a:prstGeom>
          <a:solidFill>
            <a:schemeClr val="accent6"/>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panose="020B0604020202020204"/>
                <a:ea typeface="+mn-ea"/>
                <a:cs typeface="+mn-cs"/>
              </a:rPr>
              <a:t>G5NR - Chem</a:t>
            </a:r>
          </a:p>
        </p:txBody>
      </p:sp>
      <p:sp>
        <p:nvSpPr>
          <p:cNvPr id="10" name="TextBox 9">
            <a:extLst>
              <a:ext uri="{FF2B5EF4-FFF2-40B4-BE49-F238E27FC236}">
                <a16:creationId xmlns:a16="http://schemas.microsoft.com/office/drawing/2014/main" id="{0057C352-DEFA-1448-BB00-E71DEA3B8F2F}"/>
              </a:ext>
            </a:extLst>
          </p:cNvPr>
          <p:cNvSpPr txBox="1"/>
          <p:nvPr/>
        </p:nvSpPr>
        <p:spPr>
          <a:xfrm>
            <a:off x="717989" y="4275814"/>
            <a:ext cx="10925941" cy="212423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67" b="0" i="0" u="none" strike="noStrike" kern="1200" cap="none" spc="0" normalizeH="0" baseline="0" noProof="0" dirty="0">
                <a:ln>
                  <a:noFill/>
                </a:ln>
                <a:solidFill>
                  <a:srgbClr val="E7E6E6">
                    <a:lumMod val="10000"/>
                  </a:srgbClr>
                </a:solidFill>
                <a:effectLst/>
                <a:uLnTx/>
                <a:uFillTx/>
                <a:latin typeface="Arial" panose="020B0604020202020204"/>
                <a:ea typeface="+mn-ea"/>
                <a:cs typeface="+mn-cs"/>
              </a:rPr>
              <a:t>Hu, L., Keller, C. A., et al (2018). </a:t>
            </a:r>
            <a:r>
              <a:rPr kumimoji="0" lang="en-US" sz="1467" b="1" i="0" u="none" strike="noStrike" kern="1200" cap="none" spc="0" normalizeH="0" baseline="0" noProof="0" dirty="0">
                <a:ln>
                  <a:noFill/>
                </a:ln>
                <a:solidFill>
                  <a:srgbClr val="E7E6E6">
                    <a:lumMod val="10000"/>
                  </a:srgbClr>
                </a:solidFill>
                <a:effectLst/>
                <a:uLnTx/>
                <a:uFillTx/>
                <a:latin typeface="Arial" panose="020B0604020202020204"/>
                <a:ea typeface="+mn-ea"/>
                <a:cs typeface="+mn-cs"/>
              </a:rPr>
              <a:t>Global simulation of tropospheric chemistry at 12.5 km resolution: performance and evaluation of the GEOS-Chem chemical module (v10-1) within the NASA GEOS Earth system model (GEOS-5 ESM)</a:t>
            </a:r>
            <a:r>
              <a:rPr kumimoji="0" lang="en-US" sz="1467" b="0" i="0" u="none" strike="noStrike" kern="1200" cap="none" spc="0" normalizeH="0" baseline="0" noProof="0" dirty="0">
                <a:ln>
                  <a:noFill/>
                </a:ln>
                <a:solidFill>
                  <a:srgbClr val="E7E6E6">
                    <a:lumMod val="10000"/>
                  </a:srgbClr>
                </a:solidFill>
                <a:effectLst/>
                <a:uLnTx/>
                <a:uFillTx/>
                <a:latin typeface="Arial" panose="020B0604020202020204"/>
                <a:ea typeface="+mn-ea"/>
                <a:cs typeface="+mn-cs"/>
              </a:rPr>
              <a:t>.</a:t>
            </a:r>
            <a:r>
              <a:rPr kumimoji="0" lang="en-US" sz="1467" b="1" i="0" u="none" strike="noStrike" kern="1200" cap="none" spc="0" normalizeH="0" baseline="0" noProof="0" dirty="0">
                <a:ln>
                  <a:noFill/>
                </a:ln>
                <a:solidFill>
                  <a:srgbClr val="E7E6E6">
                    <a:lumMod val="10000"/>
                  </a:srgbClr>
                </a:solidFill>
                <a:effectLst/>
                <a:uLnTx/>
                <a:uFillTx/>
                <a:latin typeface="Arial" panose="020B0604020202020204"/>
                <a:ea typeface="+mn-ea"/>
                <a:cs typeface="+mn-cs"/>
              </a:rPr>
              <a:t> </a:t>
            </a:r>
            <a:r>
              <a:rPr kumimoji="0" lang="en-US" sz="1467" b="0" i="1" u="none" strike="noStrike" kern="1200" cap="none" spc="0" normalizeH="0" baseline="0" noProof="0" dirty="0" err="1">
                <a:ln>
                  <a:noFill/>
                </a:ln>
                <a:solidFill>
                  <a:srgbClr val="E7E6E6">
                    <a:lumMod val="10000"/>
                  </a:srgbClr>
                </a:solidFill>
                <a:effectLst/>
                <a:uLnTx/>
                <a:uFillTx/>
                <a:latin typeface="Arial" panose="020B0604020202020204"/>
                <a:ea typeface="+mn-ea"/>
                <a:cs typeface="+mn-cs"/>
              </a:rPr>
              <a:t>Geosci</a:t>
            </a:r>
            <a:r>
              <a:rPr kumimoji="0" lang="en-US" sz="1467" b="0" i="1" u="none" strike="noStrike" kern="1200" cap="none" spc="0" normalizeH="0" baseline="0" noProof="0" dirty="0">
                <a:ln>
                  <a:noFill/>
                </a:ln>
                <a:solidFill>
                  <a:srgbClr val="E7E6E6">
                    <a:lumMod val="10000"/>
                  </a:srgbClr>
                </a:solidFill>
                <a:effectLst/>
                <a:uLnTx/>
                <a:uFillTx/>
                <a:latin typeface="Arial" panose="020B0604020202020204"/>
                <a:ea typeface="+mn-ea"/>
                <a:cs typeface="+mn-cs"/>
              </a:rPr>
              <a:t>. Model Dev.</a:t>
            </a:r>
            <a:r>
              <a:rPr kumimoji="0" lang="en-US" sz="1467" b="0" i="0" u="none" strike="noStrike" kern="1200" cap="none" spc="0" normalizeH="0" baseline="0" noProof="0" dirty="0">
                <a:ln>
                  <a:noFill/>
                </a:ln>
                <a:solidFill>
                  <a:srgbClr val="E7E6E6">
                    <a:lumMod val="10000"/>
                  </a:srgbClr>
                </a:solidFill>
                <a:effectLst/>
                <a:uLnTx/>
                <a:uFillTx/>
                <a:latin typeface="Arial" panose="020B0604020202020204"/>
                <a:ea typeface="+mn-ea"/>
                <a:cs typeface="+mn-cs"/>
              </a:rPr>
              <a:t>, 11, 4603–4620, https://</a:t>
            </a:r>
            <a:r>
              <a:rPr kumimoji="0" lang="en-US" sz="1467" b="0" i="0" u="none" strike="noStrike" kern="1200" cap="none" spc="0" normalizeH="0" baseline="0" noProof="0" dirty="0" err="1">
                <a:ln>
                  <a:noFill/>
                </a:ln>
                <a:solidFill>
                  <a:srgbClr val="E7E6E6">
                    <a:lumMod val="10000"/>
                  </a:srgbClr>
                </a:solidFill>
                <a:effectLst/>
                <a:uLnTx/>
                <a:uFillTx/>
                <a:latin typeface="Arial" panose="020B0604020202020204"/>
                <a:ea typeface="+mn-ea"/>
                <a:cs typeface="+mn-cs"/>
              </a:rPr>
              <a:t>doi.org</a:t>
            </a:r>
            <a:r>
              <a:rPr kumimoji="0" lang="en-US" sz="1467" b="0" i="0" u="none" strike="noStrike" kern="1200" cap="none" spc="0" normalizeH="0" baseline="0" noProof="0" dirty="0">
                <a:ln>
                  <a:noFill/>
                </a:ln>
                <a:solidFill>
                  <a:srgbClr val="E7E6E6">
                    <a:lumMod val="10000"/>
                  </a:srgbClr>
                </a:solidFill>
                <a:effectLst/>
                <a:uLnTx/>
                <a:uFillTx/>
                <a:latin typeface="Arial" panose="020B0604020202020204"/>
                <a:ea typeface="+mn-ea"/>
                <a:cs typeface="+mn-cs"/>
              </a:rPr>
              <a:t>/10.5194/gmd-11-4603-2018. </a:t>
            </a:r>
            <a:br>
              <a:rPr kumimoji="0" lang="en-US" sz="1467" b="0" i="0" u="none" strike="noStrike" kern="1200" cap="none" spc="0" normalizeH="0" baseline="0" noProof="0" dirty="0">
                <a:ln>
                  <a:noFill/>
                </a:ln>
                <a:solidFill>
                  <a:srgbClr val="E7E6E6">
                    <a:lumMod val="10000"/>
                  </a:srgbClr>
                </a:solidFill>
                <a:effectLst/>
                <a:uLnTx/>
                <a:uFillTx/>
                <a:latin typeface="Arial" panose="020B0604020202020204"/>
                <a:ea typeface="+mn-ea"/>
                <a:cs typeface="+mn-cs"/>
              </a:rPr>
            </a:br>
            <a:endParaRPr kumimoji="0" lang="en-US" sz="1467" b="0" i="0" u="none" strike="noStrike" kern="1200" cap="none" spc="0" normalizeH="0" baseline="0" noProof="0" dirty="0">
              <a:ln>
                <a:noFill/>
              </a:ln>
              <a:solidFill>
                <a:srgbClr val="E7E6E6">
                  <a:lumMod val="10000"/>
                </a:srgbClr>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67" b="0" i="0" u="none" strike="noStrike" kern="1200" cap="none" spc="0" normalizeH="0" baseline="0" noProof="0" dirty="0">
                <a:ln>
                  <a:noFill/>
                </a:ln>
                <a:solidFill>
                  <a:srgbClr val="E7E6E6">
                    <a:lumMod val="10000"/>
                  </a:srgbClr>
                </a:solidFill>
                <a:effectLst/>
                <a:uLnTx/>
                <a:uFillTx/>
                <a:latin typeface="Arial" panose="020B0604020202020204"/>
                <a:ea typeface="+mn-ea"/>
                <a:cs typeface="+mn-cs"/>
              </a:rPr>
              <a:t>Keller, C. A., Knowland, K. E., et al. (2021). </a:t>
            </a:r>
            <a:r>
              <a:rPr kumimoji="0" lang="en-US" sz="1467" b="1" i="0" u="none" strike="noStrike" kern="1200" cap="none" spc="0" normalizeH="0" baseline="0" noProof="0" dirty="0">
                <a:ln>
                  <a:noFill/>
                </a:ln>
                <a:solidFill>
                  <a:srgbClr val="E7E6E6">
                    <a:lumMod val="10000"/>
                  </a:srgbClr>
                </a:solidFill>
                <a:effectLst/>
                <a:uLnTx/>
                <a:uFillTx/>
                <a:latin typeface="Arial" panose="020B0604020202020204"/>
                <a:ea typeface="+mn-ea"/>
                <a:cs typeface="+mn-cs"/>
              </a:rPr>
              <a:t>Description of the NASA GEOS composition forecast modeling system GEOS-CF v1.0</a:t>
            </a:r>
            <a:r>
              <a:rPr kumimoji="0" lang="en-US" sz="1467" b="0" i="0" u="none" strike="noStrike" kern="1200" cap="none" spc="0" normalizeH="0" baseline="0" noProof="0" dirty="0">
                <a:ln>
                  <a:noFill/>
                </a:ln>
                <a:solidFill>
                  <a:srgbClr val="E7E6E6">
                    <a:lumMod val="10000"/>
                  </a:srgbClr>
                </a:solidFill>
                <a:effectLst/>
                <a:uLnTx/>
                <a:uFillTx/>
                <a:latin typeface="Arial" panose="020B0604020202020204"/>
                <a:ea typeface="+mn-ea"/>
                <a:cs typeface="+mn-cs"/>
              </a:rPr>
              <a:t>. </a:t>
            </a:r>
            <a:r>
              <a:rPr kumimoji="0" lang="en-US" sz="1467" b="0" i="1" u="none" strike="noStrike" kern="1200" cap="none" spc="0" normalizeH="0" baseline="0" noProof="0" dirty="0">
                <a:ln>
                  <a:noFill/>
                </a:ln>
                <a:solidFill>
                  <a:srgbClr val="E7E6E6">
                    <a:lumMod val="10000"/>
                  </a:srgbClr>
                </a:solidFill>
                <a:effectLst/>
                <a:uLnTx/>
                <a:uFillTx/>
                <a:latin typeface="Arial" panose="020B0604020202020204"/>
                <a:ea typeface="+mn-ea"/>
                <a:cs typeface="+mn-cs"/>
              </a:rPr>
              <a:t>Journal of Advances in Modeling Earth Systems</a:t>
            </a:r>
            <a:r>
              <a:rPr kumimoji="0" lang="en-US" sz="1467" b="0" i="0" u="none" strike="noStrike" kern="1200" cap="none" spc="0" normalizeH="0" baseline="0" noProof="0" dirty="0">
                <a:ln>
                  <a:noFill/>
                </a:ln>
                <a:solidFill>
                  <a:srgbClr val="E7E6E6">
                    <a:lumMod val="10000"/>
                  </a:srgbClr>
                </a:solidFill>
                <a:effectLst/>
                <a:uLnTx/>
                <a:uFillTx/>
                <a:latin typeface="Arial" panose="020B0604020202020204"/>
                <a:ea typeface="+mn-ea"/>
                <a:cs typeface="+mn-cs"/>
              </a:rPr>
              <a:t>, 13, e2020MS002413. https://</a:t>
            </a:r>
            <a:r>
              <a:rPr kumimoji="0" lang="en-US" sz="1467" b="0" i="0" u="none" strike="noStrike" kern="1200" cap="none" spc="0" normalizeH="0" baseline="0" noProof="0" dirty="0" err="1">
                <a:ln>
                  <a:noFill/>
                </a:ln>
                <a:solidFill>
                  <a:srgbClr val="E7E6E6">
                    <a:lumMod val="10000"/>
                  </a:srgbClr>
                </a:solidFill>
                <a:effectLst/>
                <a:uLnTx/>
                <a:uFillTx/>
                <a:latin typeface="Arial" panose="020B0604020202020204"/>
                <a:ea typeface="+mn-ea"/>
                <a:cs typeface="+mn-cs"/>
              </a:rPr>
              <a:t>doi.org</a:t>
            </a:r>
            <a:r>
              <a:rPr kumimoji="0" lang="en-US" sz="1467" b="0" i="0" u="none" strike="noStrike" kern="1200" cap="none" spc="0" normalizeH="0" baseline="0" noProof="0" dirty="0">
                <a:ln>
                  <a:noFill/>
                </a:ln>
                <a:solidFill>
                  <a:srgbClr val="E7E6E6">
                    <a:lumMod val="10000"/>
                  </a:srgbClr>
                </a:solidFill>
                <a:effectLst/>
                <a:uLnTx/>
                <a:uFillTx/>
                <a:latin typeface="Arial" panose="020B0604020202020204"/>
                <a:ea typeface="+mn-ea"/>
                <a:cs typeface="+mn-cs"/>
              </a:rPr>
              <a:t>/10.1029/2020MS002413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67" b="0" i="0" u="none" strike="noStrike" kern="1200" cap="none" spc="0" normalizeH="0" baseline="0" noProof="0" dirty="0">
              <a:ln>
                <a:noFill/>
              </a:ln>
              <a:solidFill>
                <a:srgbClr val="E7E6E6">
                  <a:lumMod val="10000"/>
                </a:srgbClr>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67" b="0" i="0" u="none" strike="noStrike" kern="1200" cap="none" spc="0" normalizeH="0" baseline="0" noProof="0" dirty="0">
                <a:ln>
                  <a:noFill/>
                </a:ln>
                <a:solidFill>
                  <a:srgbClr val="E7E6E6">
                    <a:lumMod val="10000"/>
                  </a:srgbClr>
                </a:solidFill>
                <a:effectLst/>
                <a:uLnTx/>
                <a:uFillTx/>
                <a:latin typeface="Arial" panose="020B0604020202020204"/>
                <a:ea typeface="+mn-ea"/>
                <a:cs typeface="+mn-cs"/>
              </a:rPr>
              <a:t>Knowland, K. E., Keller, C. A., et al. (2022). </a:t>
            </a:r>
            <a:r>
              <a:rPr kumimoji="0" lang="en-US" sz="1467" b="1" i="0" u="none" strike="noStrike" kern="1200" cap="none" spc="0" normalizeH="0" baseline="0" noProof="0" dirty="0">
                <a:ln>
                  <a:noFill/>
                </a:ln>
                <a:solidFill>
                  <a:srgbClr val="E7E6E6">
                    <a:lumMod val="10000"/>
                  </a:srgbClr>
                </a:solidFill>
                <a:effectLst/>
                <a:uLnTx/>
                <a:uFillTx/>
                <a:latin typeface="Arial" panose="020B0604020202020204"/>
                <a:ea typeface="+mn-ea"/>
                <a:cs typeface="+mn-cs"/>
              </a:rPr>
              <a:t>NASA GEOS Composition Forecast Modeling System GEOS‐CF v1.0: Stratospheric Composition.</a:t>
            </a:r>
            <a:r>
              <a:rPr kumimoji="0" lang="en-US" sz="1467" b="0" i="0" u="none" strike="noStrike" kern="1200" cap="none" spc="0" normalizeH="0" baseline="0" noProof="0" dirty="0">
                <a:ln>
                  <a:noFill/>
                </a:ln>
                <a:solidFill>
                  <a:srgbClr val="E7E6E6">
                    <a:lumMod val="10000"/>
                  </a:srgbClr>
                </a:solidFill>
                <a:effectLst/>
                <a:uLnTx/>
                <a:uFillTx/>
                <a:latin typeface="Arial" panose="020B0604020202020204"/>
                <a:ea typeface="+mn-ea"/>
                <a:cs typeface="+mn-cs"/>
              </a:rPr>
              <a:t> </a:t>
            </a:r>
            <a:r>
              <a:rPr kumimoji="0" lang="en-US" sz="1467" b="0" i="1" u="none" strike="noStrike" kern="1200" cap="none" spc="0" normalizeH="0" baseline="0" noProof="0" dirty="0">
                <a:ln>
                  <a:noFill/>
                </a:ln>
                <a:solidFill>
                  <a:srgbClr val="E7E6E6">
                    <a:lumMod val="10000"/>
                  </a:srgbClr>
                </a:solidFill>
                <a:effectLst/>
                <a:uLnTx/>
                <a:uFillTx/>
                <a:latin typeface="Arial" panose="020B0604020202020204"/>
                <a:ea typeface="+mn-ea"/>
                <a:cs typeface="+mn-cs"/>
              </a:rPr>
              <a:t>JAMES</a:t>
            </a:r>
            <a:r>
              <a:rPr kumimoji="0" lang="en-US" sz="1467" b="0" i="0" u="none" strike="noStrike" kern="1200" cap="none" spc="0" normalizeH="0" baseline="0" noProof="0" dirty="0">
                <a:ln>
                  <a:noFill/>
                </a:ln>
                <a:solidFill>
                  <a:srgbClr val="E7E6E6">
                    <a:lumMod val="10000"/>
                  </a:srgbClr>
                </a:solidFill>
                <a:effectLst/>
                <a:uLnTx/>
                <a:uFillTx/>
                <a:latin typeface="Arial" panose="020B0604020202020204"/>
                <a:ea typeface="+mn-ea"/>
                <a:cs typeface="+mn-cs"/>
              </a:rPr>
              <a:t> https://</a:t>
            </a:r>
            <a:r>
              <a:rPr kumimoji="0" lang="en-US" sz="1467" b="0" i="0" u="none" strike="noStrike" kern="1200" cap="none" spc="0" normalizeH="0" baseline="0" noProof="0" dirty="0" err="1">
                <a:ln>
                  <a:noFill/>
                </a:ln>
                <a:solidFill>
                  <a:srgbClr val="E7E6E6">
                    <a:lumMod val="10000"/>
                  </a:srgbClr>
                </a:solidFill>
                <a:effectLst/>
                <a:uLnTx/>
                <a:uFillTx/>
                <a:latin typeface="Arial" panose="020B0604020202020204"/>
                <a:ea typeface="+mn-ea"/>
                <a:cs typeface="+mn-cs"/>
              </a:rPr>
              <a:t>doi.org</a:t>
            </a:r>
            <a:r>
              <a:rPr kumimoji="0" lang="en-US" sz="1467" b="0" i="0" u="none" strike="noStrike" kern="1200" cap="none" spc="0" normalizeH="0" baseline="0" noProof="0" dirty="0">
                <a:ln>
                  <a:noFill/>
                </a:ln>
                <a:solidFill>
                  <a:srgbClr val="E7E6E6">
                    <a:lumMod val="10000"/>
                  </a:srgbClr>
                </a:solidFill>
                <a:effectLst/>
                <a:uLnTx/>
                <a:uFillTx/>
                <a:latin typeface="Arial" panose="020B0604020202020204"/>
                <a:ea typeface="+mn-ea"/>
                <a:cs typeface="+mn-cs"/>
              </a:rPr>
              <a:t>/10.1029/2021MS002852</a:t>
            </a:r>
          </a:p>
        </p:txBody>
      </p:sp>
      <p:sp>
        <p:nvSpPr>
          <p:cNvPr id="22" name="Title 1">
            <a:extLst>
              <a:ext uri="{FF2B5EF4-FFF2-40B4-BE49-F238E27FC236}">
                <a16:creationId xmlns:a16="http://schemas.microsoft.com/office/drawing/2014/main" id="{771A46D3-833B-B924-F7EA-45B885779F7F}"/>
              </a:ext>
            </a:extLst>
          </p:cNvPr>
          <p:cNvSpPr>
            <a:spLocks noGrp="1"/>
          </p:cNvSpPr>
          <p:nvPr>
            <p:ph type="title"/>
          </p:nvPr>
        </p:nvSpPr>
        <p:spPr>
          <a:xfrm>
            <a:off x="296792" y="187841"/>
            <a:ext cx="9204790" cy="1154878"/>
          </a:xfrm>
        </p:spPr>
        <p:txBody>
          <a:bodyPr/>
          <a:lstStyle/>
          <a:p>
            <a:r>
              <a:rPr lang="en-US" dirty="0"/>
              <a:t>GEOS with Coupled GEOS-Chem chemistry</a:t>
            </a:r>
          </a:p>
        </p:txBody>
      </p:sp>
      <p:sp>
        <p:nvSpPr>
          <p:cNvPr id="2" name="Slide Number Placeholder 3">
            <a:extLst>
              <a:ext uri="{FF2B5EF4-FFF2-40B4-BE49-F238E27FC236}">
                <a16:creationId xmlns:a16="http://schemas.microsoft.com/office/drawing/2014/main" id="{2CD2F318-18B7-D216-9E87-AD783EEDEF00}"/>
              </a:ext>
            </a:extLst>
          </p:cNvPr>
          <p:cNvSpPr>
            <a:spLocks noGrp="1"/>
          </p:cNvSpPr>
          <p:nvPr>
            <p:ph type="sldNum" sz="quarter" idx="12"/>
          </p:nvPr>
        </p:nvSpPr>
        <p:spPr>
          <a:xfrm>
            <a:off x="11624733" y="6459030"/>
            <a:ext cx="567267"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B8D1E3-1DAE-664E-B350-75CA63E753F0}" type="slidenum">
              <a:rPr kumimoji="0" lang="en-US" sz="1000" b="0" i="0" u="none" strike="noStrike" kern="1200" cap="none" spc="0" normalizeH="0" baseline="0" noProof="0" smtClean="0">
                <a:ln>
                  <a:noFill/>
                </a:ln>
                <a:solidFill>
                  <a:srgbClr val="1C75BC"/>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000" b="0" i="0" u="none" strike="noStrike" kern="1200" cap="none" spc="0" normalizeH="0" baseline="0" noProof="0" dirty="0">
              <a:ln>
                <a:noFill/>
              </a:ln>
              <a:solidFill>
                <a:srgbClr val="1C75BC"/>
              </a:solidFill>
              <a:effectLst/>
              <a:uLnTx/>
              <a:uFillTx/>
              <a:latin typeface="Arial" panose="020B0604020202020204"/>
              <a:ea typeface="+mn-ea"/>
              <a:cs typeface="+mn-cs"/>
            </a:endParaRPr>
          </a:p>
        </p:txBody>
      </p:sp>
      <p:sp>
        <p:nvSpPr>
          <p:cNvPr id="9" name="Rectangle 8">
            <a:extLst>
              <a:ext uri="{FF2B5EF4-FFF2-40B4-BE49-F238E27FC236}">
                <a16:creationId xmlns:a16="http://schemas.microsoft.com/office/drawing/2014/main" id="{8174E96C-375B-A715-8D11-19A7D1D1EC60}"/>
              </a:ext>
            </a:extLst>
          </p:cNvPr>
          <p:cNvSpPr/>
          <p:nvPr/>
        </p:nvSpPr>
        <p:spPr>
          <a:xfrm>
            <a:off x="3754370" y="6391267"/>
            <a:ext cx="4683263" cy="50257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33" b="0" i="0" u="sng" strike="noStrike" kern="1200" cap="none" spc="0" normalizeH="0" baseline="0" noProof="0" dirty="0">
                <a:ln>
                  <a:noFill/>
                </a:ln>
                <a:solidFill>
                  <a:srgbClr val="1C75BC"/>
                </a:solidFill>
                <a:effectLst/>
                <a:uLnTx/>
                <a:uFillTx/>
                <a:latin typeface="Arial" panose="020B0604020202020204"/>
                <a:ea typeface="+mn-ea"/>
                <a:cs typeface="+mn-cs"/>
                <a:hlinkClick r:id="rId6"/>
              </a:rPr>
              <a:t>https://gmao.gsfc.nasa.gov/weather_prediction/GEOS-C</a:t>
            </a:r>
            <a:r>
              <a:rPr kumimoji="0" lang="en-US" sz="1333" b="0" i="0" u="none" strike="noStrike" kern="1200" cap="none" spc="0" normalizeH="0" baseline="0" noProof="0" dirty="0">
                <a:ln>
                  <a:noFill/>
                </a:ln>
                <a:solidFill>
                  <a:srgbClr val="1C75BC"/>
                </a:solidFill>
                <a:effectLst/>
                <a:uLnTx/>
                <a:uFillTx/>
                <a:latin typeface="Arial" panose="020B0604020202020204"/>
                <a:ea typeface="+mn-ea"/>
                <a:cs typeface="+mn-cs"/>
                <a:hlinkClick r:id="rId6"/>
              </a:rPr>
              <a:t>F/</a:t>
            </a:r>
            <a:endParaRPr kumimoji="0" lang="en-US" sz="1333" b="0" i="0" u="none" strike="noStrike" kern="1200" cap="none" spc="0" normalizeH="0" baseline="0" noProof="0" dirty="0">
              <a:ln>
                <a:noFill/>
              </a:ln>
              <a:solidFill>
                <a:srgbClr val="1C75BC"/>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err="1">
                <a:ln>
                  <a:noFill/>
                </a:ln>
                <a:solidFill>
                  <a:srgbClr val="1C75BC"/>
                </a:solidFill>
                <a:effectLst/>
                <a:uLnTx/>
                <a:uFillTx/>
                <a:latin typeface="Arial" panose="020B0604020202020204"/>
                <a:ea typeface="+mn-ea"/>
                <a:cs typeface="+mn-cs"/>
              </a:rPr>
              <a:t>k.e.knowland@nasa.gov</a:t>
            </a:r>
            <a:endParaRPr kumimoji="0" lang="en-US" sz="1333" b="0" i="0" u="none" strike="noStrike" kern="1200" cap="none" spc="0" normalizeH="0" baseline="0" noProof="0" dirty="0">
              <a:ln>
                <a:noFill/>
              </a:ln>
              <a:solidFill>
                <a:srgbClr val="1C75BC"/>
              </a:solidFill>
              <a:effectLst/>
              <a:uLnTx/>
              <a:uFillTx/>
              <a:latin typeface="Arial" panose="020B0604020202020204"/>
              <a:ea typeface="+mn-ea"/>
              <a:cs typeface="+mn-cs"/>
            </a:endParaRPr>
          </a:p>
        </p:txBody>
      </p:sp>
    </p:spTree>
    <p:extLst>
      <p:ext uri="{BB962C8B-B14F-4D97-AF65-F5344CB8AC3E}">
        <p14:creationId xmlns:p14="http://schemas.microsoft.com/office/powerpoint/2010/main" val="11278753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49284F-BE04-8958-D17D-9AF07B918CA7}"/>
              </a:ext>
            </a:extLst>
          </p:cNvPr>
          <p:cNvSpPr>
            <a:spLocks noGrp="1"/>
          </p:cNvSpPr>
          <p:nvPr>
            <p:ph type="title"/>
          </p:nvPr>
        </p:nvSpPr>
        <p:spPr/>
        <p:txBody>
          <a:bodyPr/>
          <a:lstStyle/>
          <a:p>
            <a:r>
              <a:rPr lang="en-US" dirty="0"/>
              <a:t>GEOS with Coupled GEOS-Chem chemistry</a:t>
            </a:r>
          </a:p>
        </p:txBody>
      </p:sp>
      <p:sp>
        <p:nvSpPr>
          <p:cNvPr id="3" name="Rectangle 2">
            <a:extLst>
              <a:ext uri="{FF2B5EF4-FFF2-40B4-BE49-F238E27FC236}">
                <a16:creationId xmlns:a16="http://schemas.microsoft.com/office/drawing/2014/main" id="{CFA0DB9A-3E47-EC8F-97A9-7F7655D798FB}"/>
              </a:ext>
            </a:extLst>
          </p:cNvPr>
          <p:cNvSpPr/>
          <p:nvPr/>
        </p:nvSpPr>
        <p:spPr>
          <a:xfrm>
            <a:off x="549042" y="1342719"/>
            <a:ext cx="4282751" cy="603528"/>
          </a:xfrm>
          <a:prstGeom prst="rect">
            <a:avLst/>
          </a:prstGeom>
          <a:solidFill>
            <a:schemeClr val="accent6"/>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panose="020B0604020202020204"/>
                <a:ea typeface="+mn-ea"/>
                <a:cs typeface="+mn-cs"/>
              </a:rPr>
              <a:t>G5NR-Chem </a:t>
            </a:r>
          </a:p>
        </p:txBody>
      </p:sp>
      <p:sp>
        <p:nvSpPr>
          <p:cNvPr id="4" name="TextBox 3">
            <a:extLst>
              <a:ext uri="{FF2B5EF4-FFF2-40B4-BE49-F238E27FC236}">
                <a16:creationId xmlns:a16="http://schemas.microsoft.com/office/drawing/2014/main" id="{310BD97A-E133-9EEB-9847-ACE5EEB472CC}"/>
              </a:ext>
            </a:extLst>
          </p:cNvPr>
          <p:cNvSpPr txBox="1"/>
          <p:nvPr/>
        </p:nvSpPr>
        <p:spPr>
          <a:xfrm>
            <a:off x="93068" y="2026395"/>
            <a:ext cx="5784190" cy="430887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E7E6E6">
                    <a:lumMod val="10000"/>
                  </a:srgbClr>
                </a:solidFill>
                <a:effectLst/>
                <a:uLnTx/>
                <a:uFillTx/>
                <a:latin typeface="Arial" panose="020B0604020202020204"/>
                <a:ea typeface="Arial" charset="0"/>
                <a:cs typeface="Arial" charset="0"/>
              </a:rPr>
              <a:t>1 July 2013 – 1 July 2014</a:t>
            </a:r>
            <a:endParaRPr kumimoji="0" lang="en-US" sz="2400" b="1" i="0" u="none" strike="noStrike" kern="1200" cap="none" spc="0" normalizeH="0" baseline="0" noProof="0" dirty="0">
              <a:ln>
                <a:noFill/>
              </a:ln>
              <a:solidFill>
                <a:srgbClr val="E7E6E6">
                  <a:lumMod val="10000"/>
                </a:srgbClr>
              </a:solidFill>
              <a:effectLst/>
              <a:uLnTx/>
              <a:uFillTx/>
              <a:latin typeface="Arial" panose="020B0604020202020204"/>
              <a:ea typeface="+mn-ea"/>
              <a:cs typeface="+mn-cs"/>
            </a:endParaRPr>
          </a:p>
          <a:p>
            <a:pPr marL="600075" marR="0" lvl="1" indent="-245269" algn="l" defTabSz="914400" rtl="0" eaLnBrk="1" fontAlgn="auto" latinLnBrk="0" hangingPunct="1">
              <a:lnSpc>
                <a:spcPct val="100000"/>
              </a:lnSpc>
              <a:spcBef>
                <a:spcPts val="0"/>
              </a:spcBef>
              <a:spcAft>
                <a:spcPts val="0"/>
              </a:spcAft>
              <a:buClrTx/>
              <a:buSzTx/>
              <a:buFont typeface="Wingdings" charset="2"/>
              <a:buChar char="Ø"/>
              <a:tabLst/>
              <a:defRPr/>
            </a:pPr>
            <a:r>
              <a:rPr kumimoji="0" lang="en-US" sz="2400" b="0" i="0" u="none" strike="noStrike" kern="1200" cap="none" spc="0" normalizeH="0" baseline="0" noProof="0" dirty="0">
                <a:ln>
                  <a:noFill/>
                </a:ln>
                <a:solidFill>
                  <a:srgbClr val="E7E6E6">
                    <a:lumMod val="10000"/>
                  </a:srgbClr>
                </a:solidFill>
                <a:effectLst/>
                <a:uLnTx/>
                <a:uFillTx/>
                <a:latin typeface="Arial" panose="020B0604020202020204"/>
                <a:ea typeface="+mn-ea"/>
                <a:cs typeface="+mn-cs"/>
              </a:rPr>
              <a:t>Meteorological “replay”</a:t>
            </a:r>
          </a:p>
          <a:p>
            <a:pPr marL="600075" marR="0" lvl="1" indent="-257175" algn="l" defTabSz="914400" rtl="0" eaLnBrk="1" fontAlgn="auto" latinLnBrk="0" hangingPunct="1">
              <a:lnSpc>
                <a:spcPct val="100000"/>
              </a:lnSpc>
              <a:spcBef>
                <a:spcPts val="0"/>
              </a:spcBef>
              <a:spcAft>
                <a:spcPts val="0"/>
              </a:spcAft>
              <a:buClrTx/>
              <a:buSzTx/>
              <a:buFont typeface="Wingdings" charset="2"/>
              <a:buChar char="Ø"/>
              <a:tabLst/>
              <a:defRPr/>
            </a:pPr>
            <a:r>
              <a:rPr kumimoji="0" lang="en-US" sz="2400" b="0" i="0" u="none" strike="noStrike" kern="1200" cap="none" spc="0" normalizeH="0" baseline="0" noProof="0" dirty="0">
                <a:ln>
                  <a:noFill/>
                </a:ln>
                <a:solidFill>
                  <a:srgbClr val="E7E6E6">
                    <a:lumMod val="10000"/>
                  </a:srgbClr>
                </a:solidFill>
                <a:effectLst/>
                <a:uLnTx/>
                <a:uFillTx/>
                <a:latin typeface="Arial" panose="020B0604020202020204"/>
                <a:ea typeface="Arial" charset="0"/>
                <a:cs typeface="Arial" charset="0"/>
              </a:rPr>
              <a:t>c720 (0.125</a:t>
            </a:r>
            <a:r>
              <a:rPr kumimoji="0" lang="en-US" sz="2400" b="0" i="0" u="none" strike="noStrike" kern="1200" cap="none" spc="0" normalizeH="0" baseline="0" noProof="0" dirty="0">
                <a:ln>
                  <a:noFill/>
                </a:ln>
                <a:solidFill>
                  <a:srgbClr val="E7E6E6">
                    <a:lumMod val="10000"/>
                  </a:srgbClr>
                </a:solidFill>
                <a:effectLst/>
                <a:uLnTx/>
                <a:uFillTx/>
                <a:latin typeface="Arial" panose="020B0604020202020204"/>
                <a:ea typeface="+mn-ea"/>
                <a:cs typeface="+mn-cs"/>
              </a:rPr>
              <a:t> °,~</a:t>
            </a:r>
            <a:r>
              <a:rPr kumimoji="0" lang="en-US" sz="2400" b="1" i="0" u="none" strike="noStrike" kern="1200" cap="none" spc="0" normalizeH="0" baseline="0" noProof="0" dirty="0">
                <a:ln>
                  <a:noFill/>
                </a:ln>
                <a:solidFill>
                  <a:srgbClr val="E7E6E6">
                    <a:lumMod val="10000"/>
                  </a:srgbClr>
                </a:solidFill>
                <a:effectLst/>
                <a:uLnTx/>
                <a:uFillTx/>
                <a:latin typeface="Arial" panose="020B0604020202020204"/>
                <a:ea typeface="Arial" charset="0"/>
                <a:cs typeface="Arial" charset="0"/>
              </a:rPr>
              <a:t>12.5 x 12.5 km</a:t>
            </a:r>
            <a:r>
              <a:rPr kumimoji="0" lang="en-US" sz="2400" b="1" i="0" u="none" strike="noStrike" kern="1200" cap="none" spc="0" normalizeH="0" baseline="30000" noProof="0" dirty="0">
                <a:ln>
                  <a:noFill/>
                </a:ln>
                <a:solidFill>
                  <a:srgbClr val="E7E6E6">
                    <a:lumMod val="10000"/>
                  </a:srgbClr>
                </a:solidFill>
                <a:effectLst/>
                <a:uLnTx/>
                <a:uFillTx/>
                <a:latin typeface="Arial" panose="020B0604020202020204"/>
                <a:ea typeface="Arial" charset="0"/>
                <a:cs typeface="Arial" charset="0"/>
              </a:rPr>
              <a:t>2</a:t>
            </a:r>
            <a:r>
              <a:rPr kumimoji="0" lang="en-US" sz="2400" b="0" i="0" u="none" strike="noStrike" kern="1200" cap="none" spc="0" normalizeH="0" baseline="0" noProof="0" dirty="0">
                <a:ln>
                  <a:noFill/>
                </a:ln>
                <a:solidFill>
                  <a:srgbClr val="E7E6E6">
                    <a:lumMod val="10000"/>
                  </a:srgbClr>
                </a:solidFill>
                <a:effectLst/>
                <a:uLnTx/>
                <a:uFillTx/>
                <a:latin typeface="Arial" panose="020B0604020202020204"/>
                <a:ea typeface="Arial" charset="0"/>
                <a:cs typeface="Arial" charset="0"/>
              </a:rPr>
              <a:t>) </a:t>
            </a:r>
          </a:p>
          <a:p>
            <a:pPr marL="600075" marR="0" lvl="1" indent="-257175" algn="l" defTabSz="914400" rtl="0" eaLnBrk="1" fontAlgn="auto" latinLnBrk="0" hangingPunct="1">
              <a:lnSpc>
                <a:spcPct val="100000"/>
              </a:lnSpc>
              <a:spcBef>
                <a:spcPts val="0"/>
              </a:spcBef>
              <a:spcAft>
                <a:spcPts val="0"/>
              </a:spcAft>
              <a:buClrTx/>
              <a:buSzTx/>
              <a:buFont typeface="Wingdings" charset="2"/>
              <a:buChar char="Ø"/>
              <a:tabLst/>
              <a:defRPr/>
            </a:pPr>
            <a:r>
              <a:rPr kumimoji="0" lang="en-US" sz="2400" b="0" i="0" u="none" strike="noStrike" kern="1200" cap="none" spc="0" normalizeH="0" baseline="0" noProof="0" dirty="0">
                <a:ln>
                  <a:noFill/>
                </a:ln>
                <a:solidFill>
                  <a:srgbClr val="E7E6E6">
                    <a:lumMod val="10000"/>
                  </a:srgbClr>
                </a:solidFill>
                <a:effectLst/>
                <a:uLnTx/>
                <a:uFillTx/>
                <a:latin typeface="Arial" panose="020B0604020202020204"/>
                <a:ea typeface="+mn-ea"/>
                <a:cs typeface="+mn-cs"/>
              </a:rPr>
              <a:t>72 model layers</a:t>
            </a:r>
          </a:p>
          <a:p>
            <a:pPr marL="600075" marR="0" lvl="1" indent="-257175" algn="l" defTabSz="914400" rtl="0" eaLnBrk="1" fontAlgn="auto" latinLnBrk="0" hangingPunct="1">
              <a:lnSpc>
                <a:spcPct val="100000"/>
              </a:lnSpc>
              <a:spcBef>
                <a:spcPts val="0"/>
              </a:spcBef>
              <a:spcAft>
                <a:spcPts val="0"/>
              </a:spcAft>
              <a:buClrTx/>
              <a:buSzTx/>
              <a:buFont typeface="Wingdings" charset="2"/>
              <a:buChar char="Ø"/>
              <a:tabLst/>
              <a:defRPr/>
            </a:pPr>
            <a:r>
              <a:rPr kumimoji="0" lang="en-US" sz="2400" b="0" i="0" u="none" strike="noStrike" kern="1200" cap="none" spc="0" normalizeH="0" baseline="0" noProof="0" dirty="0">
                <a:ln>
                  <a:noFill/>
                </a:ln>
                <a:solidFill>
                  <a:srgbClr val="E7E6E6">
                    <a:lumMod val="10000"/>
                  </a:srgbClr>
                </a:solidFill>
                <a:effectLst/>
                <a:uLnTx/>
                <a:uFillTx/>
                <a:latin typeface="Arial" panose="020B0604020202020204"/>
                <a:ea typeface="+mn-ea"/>
                <a:cs typeface="+mn-cs"/>
              </a:rPr>
              <a:t>GEOS-Chem v10-01 Tropospheric-only mode</a:t>
            </a:r>
          </a:p>
          <a:p>
            <a:pPr marL="600075" marR="0" lvl="1" indent="-257175" algn="l" defTabSz="914400" rtl="0" eaLnBrk="1" fontAlgn="auto" latinLnBrk="0" hangingPunct="1">
              <a:lnSpc>
                <a:spcPct val="100000"/>
              </a:lnSpc>
              <a:spcBef>
                <a:spcPts val="0"/>
              </a:spcBef>
              <a:spcAft>
                <a:spcPts val="0"/>
              </a:spcAft>
              <a:buClrTx/>
              <a:buSzTx/>
              <a:buFont typeface="Wingdings" charset="2"/>
              <a:buChar char="Ø"/>
              <a:tabLst/>
              <a:defRPr/>
            </a:pPr>
            <a:r>
              <a:rPr kumimoji="0" lang="en-US" sz="2400" b="0" i="0" u="none" strike="noStrike" kern="1200" cap="none" spc="0" normalizeH="0" baseline="0" noProof="0" dirty="0">
                <a:ln>
                  <a:noFill/>
                </a:ln>
                <a:solidFill>
                  <a:srgbClr val="E7E6E6">
                    <a:lumMod val="10000"/>
                  </a:srgbClr>
                </a:solidFill>
                <a:effectLst/>
                <a:uLnTx/>
                <a:uFillTx/>
                <a:latin typeface="Arial" panose="020B0604020202020204"/>
                <a:ea typeface="+mn-ea"/>
                <a:cs typeface="+mn-cs"/>
              </a:rPr>
              <a:t>Default GEOS-Chem emissions</a:t>
            </a:r>
          </a:p>
          <a:p>
            <a:pPr marL="600075" marR="0" lvl="1" indent="-257175" algn="l" defTabSz="914400" rtl="0" eaLnBrk="1" fontAlgn="auto" latinLnBrk="0" hangingPunct="1">
              <a:lnSpc>
                <a:spcPct val="100000"/>
              </a:lnSpc>
              <a:spcBef>
                <a:spcPts val="0"/>
              </a:spcBef>
              <a:spcAft>
                <a:spcPts val="0"/>
              </a:spcAft>
              <a:buClrTx/>
              <a:buSzTx/>
              <a:buFont typeface="Wingdings" charset="2"/>
              <a:buChar char="Ø"/>
              <a:tabLst/>
              <a:defRPr/>
            </a:pPr>
            <a:r>
              <a:rPr kumimoji="0" lang="en-US" sz="2400" b="0" i="0" u="none" strike="noStrike" kern="1200" cap="none" spc="0" normalizeH="0" baseline="0" noProof="0" dirty="0">
                <a:ln>
                  <a:noFill/>
                </a:ln>
                <a:solidFill>
                  <a:srgbClr val="E7E6E6">
                    <a:lumMod val="10000"/>
                  </a:srgbClr>
                </a:solidFill>
                <a:effectLst/>
                <a:uLnTx/>
                <a:uFillTx/>
                <a:latin typeface="Arial" panose="020B0604020202020204"/>
                <a:ea typeface="+mn-ea"/>
                <a:cs typeface="+mn-cs"/>
              </a:rPr>
              <a:t>1-hour, 29 species</a:t>
            </a:r>
          </a:p>
          <a:p>
            <a:pPr marL="600075" marR="0" lvl="1" indent="-257175" algn="l" defTabSz="914400" rtl="0" eaLnBrk="1" fontAlgn="auto" latinLnBrk="0" hangingPunct="1">
              <a:lnSpc>
                <a:spcPct val="100000"/>
              </a:lnSpc>
              <a:spcBef>
                <a:spcPts val="0"/>
              </a:spcBef>
              <a:spcAft>
                <a:spcPts val="0"/>
              </a:spcAft>
              <a:buClrTx/>
              <a:buSzTx/>
              <a:buFont typeface="Wingdings" charset="2"/>
              <a:buChar char="Ø"/>
              <a:tabLst/>
              <a:defRPr/>
            </a:pPr>
            <a:endParaRPr kumimoji="0" lang="en-US" sz="2800" b="0" i="0" u="none" strike="noStrike" kern="1200" cap="none" spc="0" normalizeH="0" baseline="0" noProof="0" dirty="0">
              <a:ln>
                <a:noFill/>
              </a:ln>
              <a:solidFill>
                <a:srgbClr val="E7E6E6">
                  <a:lumMod val="10000"/>
                </a:srgbClr>
              </a:solidFill>
              <a:effectLst/>
              <a:uLnTx/>
              <a:uFillTx/>
              <a:latin typeface="Arial" panose="020B0604020202020204"/>
              <a:ea typeface="+mn-ea"/>
              <a:cs typeface="+mn-cs"/>
            </a:endParaRPr>
          </a:p>
          <a:p>
            <a:pPr marL="600075" marR="0" lvl="1" indent="-257175" algn="l" defTabSz="914400" rtl="0" eaLnBrk="1" fontAlgn="auto" latinLnBrk="0" hangingPunct="1">
              <a:lnSpc>
                <a:spcPct val="100000"/>
              </a:lnSpc>
              <a:spcBef>
                <a:spcPts val="0"/>
              </a:spcBef>
              <a:spcAft>
                <a:spcPts val="0"/>
              </a:spcAft>
              <a:buClrTx/>
              <a:buSzTx/>
              <a:buFont typeface="Wingdings" charset="2"/>
              <a:buChar char="Ø"/>
              <a:tabLst/>
              <a:defRPr/>
            </a:pPr>
            <a:endParaRPr kumimoji="0" lang="is-IS" sz="2800" b="0" i="0" u="none" strike="noStrike" kern="1200" cap="none" spc="0" normalizeH="0" baseline="0" noProof="0" dirty="0">
              <a:ln>
                <a:noFill/>
              </a:ln>
              <a:solidFill>
                <a:srgbClr val="E7E6E6">
                  <a:lumMod val="10000"/>
                </a:srgbClr>
              </a:solidFill>
              <a:effectLst/>
              <a:uLnTx/>
              <a:uFillTx/>
              <a:latin typeface="Arial" panose="020B0604020202020204"/>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E7E6E6">
                  <a:lumMod val="10000"/>
                </a:srgbClr>
              </a:solidFill>
              <a:effectLst/>
              <a:uLnTx/>
              <a:uFillTx/>
              <a:latin typeface="Arial" panose="020B0604020202020204"/>
              <a:ea typeface="+mn-ea"/>
              <a:cs typeface="+mn-cs"/>
            </a:endParaRPr>
          </a:p>
        </p:txBody>
      </p:sp>
      <p:sp>
        <p:nvSpPr>
          <p:cNvPr id="5" name="Rectangle 4">
            <a:extLst>
              <a:ext uri="{FF2B5EF4-FFF2-40B4-BE49-F238E27FC236}">
                <a16:creationId xmlns:a16="http://schemas.microsoft.com/office/drawing/2014/main" id="{48A043FA-B020-415B-9ABC-B04B0A5BB4CE}"/>
              </a:ext>
            </a:extLst>
          </p:cNvPr>
          <p:cNvSpPr/>
          <p:nvPr/>
        </p:nvSpPr>
        <p:spPr>
          <a:xfrm>
            <a:off x="6576254" y="1338882"/>
            <a:ext cx="4282751" cy="603528"/>
          </a:xfrm>
          <a:prstGeom prst="rect">
            <a:avLst/>
          </a:prstGeom>
          <a:solidFill>
            <a:schemeClr val="accent6"/>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panose="020B0604020202020204"/>
                <a:ea typeface="+mn-ea"/>
                <a:cs typeface="+mn-cs"/>
              </a:rPr>
              <a:t>GEOS-CF</a:t>
            </a:r>
          </a:p>
        </p:txBody>
      </p:sp>
      <p:sp>
        <p:nvSpPr>
          <p:cNvPr id="6" name="TextBox 5">
            <a:extLst>
              <a:ext uri="{FF2B5EF4-FFF2-40B4-BE49-F238E27FC236}">
                <a16:creationId xmlns:a16="http://schemas.microsoft.com/office/drawing/2014/main" id="{6BE3A6B4-8F8F-33E2-B870-BDEEC3D946F2}"/>
              </a:ext>
            </a:extLst>
          </p:cNvPr>
          <p:cNvSpPr txBox="1"/>
          <p:nvPr/>
        </p:nvSpPr>
        <p:spPr>
          <a:xfrm>
            <a:off x="6120280" y="2022558"/>
            <a:ext cx="5978652" cy="463203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E7E6E6">
                    <a:lumMod val="10000"/>
                  </a:srgbClr>
                </a:solidFill>
                <a:effectLst/>
                <a:uLnTx/>
                <a:uFillTx/>
                <a:latin typeface="Arial" panose="020B0604020202020204"/>
                <a:ea typeface="+mn-ea"/>
                <a:cs typeface="Arial" charset="0"/>
              </a:rPr>
              <a:t>1 January 2018 - present</a:t>
            </a:r>
            <a:endParaRPr kumimoji="0" lang="en-US" sz="2400" b="0" i="0" u="none" strike="noStrike" kern="1200" cap="none" spc="0" normalizeH="0" baseline="0" noProof="0" dirty="0">
              <a:ln>
                <a:noFill/>
              </a:ln>
              <a:solidFill>
                <a:srgbClr val="E7E6E6">
                  <a:lumMod val="10000"/>
                </a:srgbClr>
              </a:solidFill>
              <a:effectLst/>
              <a:uLnTx/>
              <a:uFillTx/>
              <a:latin typeface="Arial" panose="020B0604020202020204"/>
              <a:ea typeface="+mn-ea"/>
              <a:cs typeface="+mn-cs"/>
            </a:endParaRPr>
          </a:p>
          <a:p>
            <a:pPr marL="600075" marR="0" lvl="1" indent="-245269" algn="l" defTabSz="914400" rtl="0" eaLnBrk="1" fontAlgn="auto" latinLnBrk="0" hangingPunct="1">
              <a:lnSpc>
                <a:spcPct val="100000"/>
              </a:lnSpc>
              <a:spcBef>
                <a:spcPts val="0"/>
              </a:spcBef>
              <a:spcAft>
                <a:spcPts val="0"/>
              </a:spcAft>
              <a:buClrTx/>
              <a:buSzTx/>
              <a:buFont typeface="Wingdings" charset="2"/>
              <a:buChar char="Ø"/>
              <a:tabLst/>
              <a:defRPr/>
            </a:pPr>
            <a:r>
              <a:rPr kumimoji="0" lang="en-US" sz="2400" b="0" i="0" u="none" strike="noStrike" kern="1200" cap="none" spc="0" normalizeH="0" baseline="0" noProof="0" dirty="0">
                <a:ln>
                  <a:noFill/>
                </a:ln>
                <a:solidFill>
                  <a:srgbClr val="E7E6E6">
                    <a:lumMod val="10000"/>
                  </a:srgbClr>
                </a:solidFill>
                <a:effectLst/>
                <a:uLnTx/>
                <a:uFillTx/>
                <a:latin typeface="Arial" panose="020B0604020202020204"/>
                <a:ea typeface="+mn-ea"/>
                <a:cs typeface="+mn-cs"/>
              </a:rPr>
              <a:t>1-day replay + 5-day forecast</a:t>
            </a:r>
          </a:p>
          <a:p>
            <a:pPr marL="600075" marR="0" lvl="1" indent="-257175" algn="l" defTabSz="914400" rtl="0" eaLnBrk="1" fontAlgn="auto" latinLnBrk="0" hangingPunct="1">
              <a:lnSpc>
                <a:spcPct val="100000"/>
              </a:lnSpc>
              <a:spcBef>
                <a:spcPts val="0"/>
              </a:spcBef>
              <a:spcAft>
                <a:spcPts val="0"/>
              </a:spcAft>
              <a:buClrTx/>
              <a:buSzTx/>
              <a:buFont typeface="Wingdings" charset="2"/>
              <a:buChar char="Ø"/>
              <a:tabLst/>
              <a:defRPr/>
            </a:pPr>
            <a:r>
              <a:rPr kumimoji="0" lang="en-US" sz="2400" b="0" i="0" u="none" strike="noStrike" kern="1200" cap="none" spc="0" normalizeH="0" baseline="0" noProof="0" dirty="0">
                <a:ln>
                  <a:noFill/>
                </a:ln>
                <a:solidFill>
                  <a:srgbClr val="E7E6E6">
                    <a:lumMod val="10000"/>
                  </a:srgbClr>
                </a:solidFill>
                <a:effectLst/>
                <a:uLnTx/>
                <a:uFillTx/>
                <a:latin typeface="Arial" panose="020B0604020202020204"/>
                <a:ea typeface="Arial" charset="0"/>
                <a:cs typeface="Arial" charset="0"/>
              </a:rPr>
              <a:t>c360 (</a:t>
            </a:r>
            <a:r>
              <a:rPr kumimoji="0" lang="en-US" sz="2400" b="0" i="0" u="none" strike="noStrike" kern="1200" cap="none" spc="0" normalizeH="0" baseline="0" noProof="0" dirty="0">
                <a:ln>
                  <a:noFill/>
                </a:ln>
                <a:solidFill>
                  <a:srgbClr val="E7E6E6">
                    <a:lumMod val="10000"/>
                  </a:srgbClr>
                </a:solidFill>
                <a:effectLst/>
                <a:uLnTx/>
                <a:uFillTx/>
                <a:latin typeface="Arial" panose="020B0604020202020204"/>
                <a:ea typeface="+mn-ea"/>
                <a:cs typeface="+mn-cs"/>
              </a:rPr>
              <a:t>0.25°, </a:t>
            </a:r>
            <a:r>
              <a:rPr kumimoji="0" lang="en-US" sz="2400" b="0" i="0" u="none" strike="noStrike" kern="1200" cap="none" spc="0" normalizeH="0" baseline="0" noProof="0" dirty="0">
                <a:ln>
                  <a:noFill/>
                </a:ln>
                <a:solidFill>
                  <a:srgbClr val="E7E6E6">
                    <a:lumMod val="10000"/>
                  </a:srgbClr>
                </a:solidFill>
                <a:effectLst/>
                <a:uLnTx/>
                <a:uFillTx/>
                <a:latin typeface="Arial" panose="020B0604020202020204"/>
                <a:ea typeface="Arial" charset="0"/>
                <a:cs typeface="Arial" charset="0"/>
              </a:rPr>
              <a:t>~</a:t>
            </a:r>
            <a:r>
              <a:rPr kumimoji="0" lang="en-US" sz="2400" b="1" i="0" u="none" strike="noStrike" kern="1200" cap="none" spc="0" normalizeH="0" baseline="0" noProof="0" dirty="0">
                <a:ln>
                  <a:noFill/>
                </a:ln>
                <a:solidFill>
                  <a:srgbClr val="E7E6E6">
                    <a:lumMod val="10000"/>
                  </a:srgbClr>
                </a:solidFill>
                <a:effectLst/>
                <a:uLnTx/>
                <a:uFillTx/>
                <a:latin typeface="Arial" panose="020B0604020202020204"/>
                <a:ea typeface="Arial" charset="0"/>
                <a:cs typeface="Arial" charset="0"/>
              </a:rPr>
              <a:t>25 x 25 km</a:t>
            </a:r>
            <a:r>
              <a:rPr kumimoji="0" lang="en-US" sz="2400" b="1" i="0" u="none" strike="noStrike" kern="1200" cap="none" spc="0" normalizeH="0" baseline="30000" noProof="0" dirty="0">
                <a:ln>
                  <a:noFill/>
                </a:ln>
                <a:solidFill>
                  <a:srgbClr val="E7E6E6">
                    <a:lumMod val="10000"/>
                  </a:srgbClr>
                </a:solidFill>
                <a:effectLst/>
                <a:uLnTx/>
                <a:uFillTx/>
                <a:latin typeface="Arial" panose="020B0604020202020204"/>
                <a:ea typeface="Arial" charset="0"/>
                <a:cs typeface="Arial" charset="0"/>
              </a:rPr>
              <a:t>2</a:t>
            </a:r>
            <a:r>
              <a:rPr kumimoji="0" lang="en-US" sz="2400" b="0" i="0" u="none" strike="noStrike" kern="1200" cap="none" spc="0" normalizeH="0" baseline="0" noProof="0" dirty="0">
                <a:ln>
                  <a:noFill/>
                </a:ln>
                <a:solidFill>
                  <a:srgbClr val="E7E6E6">
                    <a:lumMod val="10000"/>
                  </a:srgbClr>
                </a:solidFill>
                <a:effectLst/>
                <a:uLnTx/>
                <a:uFillTx/>
                <a:latin typeface="Arial" panose="020B0604020202020204"/>
                <a:ea typeface="Arial" charset="0"/>
                <a:cs typeface="Arial" charset="0"/>
              </a:rPr>
              <a:t>) </a:t>
            </a:r>
          </a:p>
          <a:p>
            <a:pPr marL="600075" marR="0" lvl="1" indent="-257175" algn="l" defTabSz="914400" rtl="0" eaLnBrk="1" fontAlgn="auto" latinLnBrk="0" hangingPunct="1">
              <a:lnSpc>
                <a:spcPct val="100000"/>
              </a:lnSpc>
              <a:spcBef>
                <a:spcPts val="0"/>
              </a:spcBef>
              <a:spcAft>
                <a:spcPts val="0"/>
              </a:spcAft>
              <a:buClrTx/>
              <a:buSzTx/>
              <a:buFont typeface="Wingdings" charset="2"/>
              <a:buChar char="Ø"/>
              <a:tabLst/>
              <a:defRPr/>
            </a:pPr>
            <a:r>
              <a:rPr kumimoji="0" lang="en-US" sz="2400" b="0" i="0" u="none" strike="noStrike" kern="1200" cap="none" spc="0" normalizeH="0" baseline="0" noProof="0" dirty="0">
                <a:ln>
                  <a:noFill/>
                </a:ln>
                <a:solidFill>
                  <a:srgbClr val="E7E6E6">
                    <a:lumMod val="10000"/>
                  </a:srgbClr>
                </a:solidFill>
                <a:effectLst/>
                <a:uLnTx/>
                <a:uFillTx/>
                <a:latin typeface="Arial" panose="020B0604020202020204"/>
                <a:ea typeface="+mn-ea"/>
                <a:cs typeface="+mn-cs"/>
              </a:rPr>
              <a:t>72 model layers</a:t>
            </a:r>
          </a:p>
          <a:p>
            <a:pPr marL="600075" marR="0" lvl="1" indent="-257175" algn="l" defTabSz="914400" rtl="0" eaLnBrk="1" fontAlgn="auto" latinLnBrk="0" hangingPunct="1">
              <a:lnSpc>
                <a:spcPct val="100000"/>
              </a:lnSpc>
              <a:spcBef>
                <a:spcPts val="0"/>
              </a:spcBef>
              <a:spcAft>
                <a:spcPts val="0"/>
              </a:spcAft>
              <a:buClrTx/>
              <a:buSzTx/>
              <a:buFont typeface="Wingdings" charset="2"/>
              <a:buChar char="Ø"/>
              <a:tabLst/>
              <a:defRPr/>
            </a:pPr>
            <a:r>
              <a:rPr kumimoji="0" lang="en-US" sz="2400" b="0" i="0" u="none" strike="noStrike" kern="1200" cap="none" spc="0" normalizeH="0" baseline="0" noProof="0" dirty="0">
                <a:ln>
                  <a:noFill/>
                </a:ln>
                <a:solidFill>
                  <a:srgbClr val="E7E6E6">
                    <a:lumMod val="10000"/>
                  </a:srgbClr>
                </a:solidFill>
                <a:effectLst/>
                <a:uLnTx/>
                <a:uFillTx/>
                <a:latin typeface="Arial" panose="020B0604020202020204"/>
                <a:ea typeface="+mn-ea"/>
                <a:cs typeface="+mn-cs"/>
              </a:rPr>
              <a:t>GEOS-Chem v12.0.1, with UCX</a:t>
            </a:r>
            <a:br>
              <a:rPr kumimoji="0" lang="en-US" sz="2400" b="0" i="0" u="none" strike="noStrike" kern="1200" cap="none" spc="0" normalizeH="0" baseline="0" noProof="0" dirty="0">
                <a:ln>
                  <a:noFill/>
                </a:ln>
                <a:solidFill>
                  <a:srgbClr val="E7E6E6">
                    <a:lumMod val="10000"/>
                  </a:srgbClr>
                </a:solidFill>
                <a:effectLst/>
                <a:uLnTx/>
                <a:uFillTx/>
                <a:latin typeface="Arial" panose="020B0604020202020204"/>
                <a:ea typeface="+mn-ea"/>
                <a:cs typeface="+mn-cs"/>
              </a:rPr>
            </a:br>
            <a:r>
              <a:rPr kumimoji="0" lang="en-US" sz="2400" b="0" i="0" u="none" strike="noStrike" kern="1200" cap="none" spc="0" normalizeH="0" baseline="0" noProof="0" dirty="0">
                <a:ln>
                  <a:noFill/>
                </a:ln>
                <a:solidFill>
                  <a:srgbClr val="E7E6E6">
                    <a:lumMod val="10000"/>
                  </a:srgbClr>
                </a:solidFill>
                <a:effectLst/>
                <a:uLnTx/>
                <a:uFillTx/>
                <a:latin typeface="Arial" panose="020B0604020202020204"/>
                <a:ea typeface="+mn-ea"/>
                <a:cs typeface="+mn-cs"/>
              </a:rPr>
              <a:t>Tropospheric &amp; Stratospheric</a:t>
            </a:r>
          </a:p>
          <a:p>
            <a:pPr marL="600075" marR="0" lvl="1" indent="-257175" algn="l" defTabSz="914400" rtl="0" eaLnBrk="1" fontAlgn="auto" latinLnBrk="0" hangingPunct="1">
              <a:lnSpc>
                <a:spcPct val="100000"/>
              </a:lnSpc>
              <a:spcBef>
                <a:spcPts val="0"/>
              </a:spcBef>
              <a:spcAft>
                <a:spcPts val="0"/>
              </a:spcAft>
              <a:buClrTx/>
              <a:buSzTx/>
              <a:buFont typeface="Wingdings" charset="2"/>
              <a:buChar char="Ø"/>
              <a:tabLst/>
              <a:defRPr/>
            </a:pPr>
            <a:r>
              <a:rPr kumimoji="0" lang="en-US" sz="2400" b="0" i="0" u="none" strike="noStrike" kern="1200" cap="none" spc="0" normalizeH="0" baseline="0" noProof="0" dirty="0">
                <a:ln>
                  <a:noFill/>
                </a:ln>
                <a:solidFill>
                  <a:srgbClr val="E7E6E6">
                    <a:lumMod val="10000"/>
                  </a:srgbClr>
                </a:solidFill>
                <a:effectLst/>
                <a:uLnTx/>
                <a:uFillTx/>
                <a:latin typeface="Arial" panose="020B0604020202020204"/>
                <a:ea typeface="+mn-ea"/>
                <a:cs typeface="+mn-cs"/>
              </a:rPr>
              <a:t>HTAP v2.2 </a:t>
            </a:r>
          </a:p>
          <a:p>
            <a:pPr marL="600075" marR="0" lvl="1" indent="-257175" algn="l" defTabSz="914400" rtl="0" eaLnBrk="1" fontAlgn="auto" latinLnBrk="0" hangingPunct="1">
              <a:lnSpc>
                <a:spcPct val="100000"/>
              </a:lnSpc>
              <a:spcBef>
                <a:spcPts val="0"/>
              </a:spcBef>
              <a:spcAft>
                <a:spcPts val="0"/>
              </a:spcAft>
              <a:buClrTx/>
              <a:buSzTx/>
              <a:buFont typeface="Wingdings" charset="2"/>
              <a:buChar char="Ø"/>
              <a:tabLst/>
              <a:defRPr/>
            </a:pPr>
            <a:r>
              <a:rPr kumimoji="0" lang="en-US" sz="2400" b="0" i="0" u="none" strike="noStrike" kern="1200" cap="none" spc="0" normalizeH="0" baseline="0" noProof="0" dirty="0">
                <a:ln>
                  <a:noFill/>
                </a:ln>
                <a:solidFill>
                  <a:srgbClr val="E7E6E6">
                    <a:lumMod val="10000"/>
                  </a:srgbClr>
                </a:solidFill>
                <a:effectLst/>
                <a:uLnTx/>
                <a:uFillTx/>
                <a:latin typeface="Arial" panose="020B0604020202020204"/>
                <a:ea typeface="+mn-ea"/>
                <a:cs typeface="+mn-cs"/>
              </a:rPr>
              <a:t>1-hour 2D &amp; 3D output, </a:t>
            </a:r>
            <a:r>
              <a:rPr kumimoji="0" lang="en-US" sz="2400" b="1" i="0" u="sng" strike="noStrike" kern="1200" cap="none" spc="0" normalizeH="0" baseline="0" noProof="0" dirty="0">
                <a:ln>
                  <a:noFill/>
                </a:ln>
                <a:solidFill>
                  <a:srgbClr val="E7E6E6">
                    <a:lumMod val="10000"/>
                  </a:srgbClr>
                </a:solidFill>
                <a:effectLst/>
                <a:uLnTx/>
                <a:uFillTx/>
                <a:latin typeface="Arial" panose="020B0604020202020204"/>
                <a:ea typeface="+mn-ea"/>
                <a:cs typeface="+mn-cs"/>
              </a:rPr>
              <a:t>including specific TEMPO file for retrievals </a:t>
            </a:r>
            <a:endParaRPr kumimoji="0" lang="is-IS" sz="2400" b="1" i="0" u="sng" strike="noStrike" kern="1200" cap="none" spc="0" normalizeH="0" baseline="0" noProof="0" dirty="0">
              <a:ln>
                <a:noFill/>
              </a:ln>
              <a:solidFill>
                <a:srgbClr val="E7E6E6">
                  <a:lumMod val="10000"/>
                </a:srgbClr>
              </a:solidFill>
              <a:effectLst/>
              <a:uLnTx/>
              <a:uFillTx/>
              <a:latin typeface="Arial" panose="020B0604020202020204"/>
              <a:ea typeface="+mn-ea"/>
              <a:cs typeface="+mn-cs"/>
            </a:endParaRPr>
          </a:p>
          <a:p>
            <a:pPr marL="342900" marR="0" lvl="1" indent="0" algn="l" defTabSz="914400" rtl="0" eaLnBrk="1" fontAlgn="auto" latinLnBrk="0" hangingPunct="1">
              <a:lnSpc>
                <a:spcPct val="100000"/>
              </a:lnSpc>
              <a:spcBef>
                <a:spcPts val="60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hlinkClick r:id="rId2">
                  <a:extLst>
                    <a:ext uri="{A12FA001-AC4F-418D-AE19-62706E023703}">
                      <ahyp:hlinkClr xmlns:ahyp="http://schemas.microsoft.com/office/drawing/2018/hyperlinkcolor" val="tx"/>
                    </a:ext>
                  </a:extLst>
                </a:hlinkClick>
              </a:rPr>
              <a:t>Knowland</a:t>
            </a: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 et al., 2022. "File Specification for GEOS-CF Products." </a:t>
            </a:r>
            <a:r>
              <a:rPr kumimoji="0" lang="en-US" sz="1600" b="0" i="1" u="none" strike="noStrike" kern="1200" cap="none" spc="0" normalizeH="0" baseline="0" noProof="0" dirty="0">
                <a:ln>
                  <a:noFill/>
                </a:ln>
                <a:solidFill>
                  <a:srgbClr val="000000"/>
                </a:solidFill>
                <a:effectLst/>
                <a:uLnTx/>
                <a:uFillTx/>
                <a:latin typeface="Arial" panose="020B0604020202020204"/>
                <a:ea typeface="+mn-ea"/>
                <a:cs typeface="+mn-cs"/>
              </a:rPr>
              <a:t>GMAO Office Note No. 17 (Version 1.2), available from http://gmao.gsfc.nasa.gov/pubs/office_notes</a:t>
            </a:r>
            <a:endParaRPr kumimoji="0" lang="is-IS" sz="16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E7E6E6">
                  <a:lumMod val="10000"/>
                </a:srgbClr>
              </a:solidFill>
              <a:effectLst/>
              <a:uLnTx/>
              <a:uFillTx/>
              <a:latin typeface="Arial" panose="020B0604020202020204"/>
              <a:ea typeface="+mn-ea"/>
              <a:cs typeface="+mn-cs"/>
            </a:endParaRPr>
          </a:p>
        </p:txBody>
      </p:sp>
      <p:sp>
        <p:nvSpPr>
          <p:cNvPr id="8" name="Slide Number Placeholder 3">
            <a:extLst>
              <a:ext uri="{FF2B5EF4-FFF2-40B4-BE49-F238E27FC236}">
                <a16:creationId xmlns:a16="http://schemas.microsoft.com/office/drawing/2014/main" id="{EE002986-C04D-7663-C894-EB93A7F1ECF4}"/>
              </a:ext>
            </a:extLst>
          </p:cNvPr>
          <p:cNvSpPr txBox="1">
            <a:spLocks/>
          </p:cNvSpPr>
          <p:nvPr/>
        </p:nvSpPr>
        <p:spPr>
          <a:xfrm>
            <a:off x="11624733" y="6459030"/>
            <a:ext cx="567267"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BDB8D1E3-1DAE-664E-B350-75CA63E753F0}" type="slidenum">
              <a:rPr kumimoji="0" lang="en-US" sz="1800" b="0" i="0" u="none" strike="noStrike" kern="1200" cap="none" spc="0" normalizeH="0" baseline="0" noProof="0" smtClean="0">
                <a:ln>
                  <a:noFill/>
                </a:ln>
                <a:solidFill>
                  <a:srgbClr val="1C75BC"/>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a:t>
            </a:fld>
            <a:endParaRPr kumimoji="0" lang="en-US" sz="1800" b="0" i="0" u="none" strike="noStrike" kern="1200" cap="none" spc="0" normalizeH="0" baseline="0" noProof="0" dirty="0">
              <a:ln>
                <a:noFill/>
              </a:ln>
              <a:solidFill>
                <a:srgbClr val="1C75BC"/>
              </a:solidFill>
              <a:effectLst/>
              <a:uLnTx/>
              <a:uFillTx/>
              <a:latin typeface="Arial" panose="020B0604020202020204"/>
              <a:ea typeface="+mn-ea"/>
              <a:cs typeface="+mn-cs"/>
            </a:endParaRPr>
          </a:p>
        </p:txBody>
      </p:sp>
      <p:sp>
        <p:nvSpPr>
          <p:cNvPr id="10" name="Rectangle 9">
            <a:extLst>
              <a:ext uri="{FF2B5EF4-FFF2-40B4-BE49-F238E27FC236}">
                <a16:creationId xmlns:a16="http://schemas.microsoft.com/office/drawing/2014/main" id="{445EE56A-F4BF-382A-0741-5A457353C83E}"/>
              </a:ext>
            </a:extLst>
          </p:cNvPr>
          <p:cNvSpPr/>
          <p:nvPr/>
        </p:nvSpPr>
        <p:spPr>
          <a:xfrm>
            <a:off x="3754370" y="6391267"/>
            <a:ext cx="4683263" cy="50257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33" b="0" i="0" u="sng" strike="noStrike" kern="1200" cap="none" spc="0" normalizeH="0" baseline="0" noProof="0" dirty="0">
                <a:ln>
                  <a:noFill/>
                </a:ln>
                <a:solidFill>
                  <a:srgbClr val="1C75BC"/>
                </a:solidFill>
                <a:effectLst/>
                <a:uLnTx/>
                <a:uFillTx/>
                <a:latin typeface="Arial" panose="020B0604020202020204"/>
                <a:ea typeface="+mn-ea"/>
                <a:cs typeface="+mn-cs"/>
                <a:hlinkClick r:id="rId3"/>
              </a:rPr>
              <a:t>https://gmao.gsfc.nasa.gov/weather_prediction/GEOS-C</a:t>
            </a:r>
            <a:r>
              <a:rPr kumimoji="0" lang="en-US" sz="1333" b="0" i="0" u="none" strike="noStrike" kern="1200" cap="none" spc="0" normalizeH="0" baseline="0" noProof="0" dirty="0">
                <a:ln>
                  <a:noFill/>
                </a:ln>
                <a:solidFill>
                  <a:srgbClr val="1C75BC"/>
                </a:solidFill>
                <a:effectLst/>
                <a:uLnTx/>
                <a:uFillTx/>
                <a:latin typeface="Arial" panose="020B0604020202020204"/>
                <a:ea typeface="+mn-ea"/>
                <a:cs typeface="+mn-cs"/>
                <a:hlinkClick r:id="rId3"/>
              </a:rPr>
              <a:t>F/</a:t>
            </a:r>
            <a:endParaRPr kumimoji="0" lang="en-US" sz="1333" b="0" i="0" u="none" strike="noStrike" kern="1200" cap="none" spc="0" normalizeH="0" baseline="0" noProof="0" dirty="0">
              <a:ln>
                <a:noFill/>
              </a:ln>
              <a:solidFill>
                <a:srgbClr val="1C75BC"/>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err="1">
                <a:ln>
                  <a:noFill/>
                </a:ln>
                <a:solidFill>
                  <a:srgbClr val="1C75BC"/>
                </a:solidFill>
                <a:effectLst/>
                <a:uLnTx/>
                <a:uFillTx/>
                <a:latin typeface="Arial" panose="020B0604020202020204"/>
                <a:ea typeface="+mn-ea"/>
                <a:cs typeface="+mn-cs"/>
              </a:rPr>
              <a:t>k.e.knowland@nasa.gov</a:t>
            </a:r>
            <a:endParaRPr kumimoji="0" lang="en-US" sz="1333" b="0" i="0" u="none" strike="noStrike" kern="1200" cap="none" spc="0" normalizeH="0" baseline="0" noProof="0" dirty="0">
              <a:ln>
                <a:noFill/>
              </a:ln>
              <a:solidFill>
                <a:srgbClr val="1C75BC"/>
              </a:solidFill>
              <a:effectLst/>
              <a:uLnTx/>
              <a:uFillTx/>
              <a:latin typeface="Arial" panose="020B0604020202020204"/>
              <a:ea typeface="+mn-ea"/>
              <a:cs typeface="+mn-cs"/>
            </a:endParaRPr>
          </a:p>
        </p:txBody>
      </p:sp>
    </p:spTree>
    <p:extLst>
      <p:ext uri="{BB962C8B-B14F-4D97-AF65-F5344CB8AC3E}">
        <p14:creationId xmlns:p14="http://schemas.microsoft.com/office/powerpoint/2010/main" val="25090645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C76162-E061-8919-855B-DF08A196C781}"/>
              </a:ext>
            </a:extLst>
          </p:cNvPr>
          <p:cNvSpPr>
            <a:spLocks noGrp="1"/>
          </p:cNvSpPr>
          <p:nvPr>
            <p:ph type="title"/>
          </p:nvPr>
        </p:nvSpPr>
        <p:spPr/>
        <p:txBody>
          <a:bodyPr/>
          <a:lstStyle/>
          <a:p>
            <a:r>
              <a:rPr lang="en-US" dirty="0"/>
              <a:t>TEMPO specific collection: “sat_inst_1hr_r721x361_v72”</a:t>
            </a:r>
          </a:p>
        </p:txBody>
      </p:sp>
      <p:sp>
        <p:nvSpPr>
          <p:cNvPr id="4" name="Content Placeholder 3">
            <a:extLst>
              <a:ext uri="{FF2B5EF4-FFF2-40B4-BE49-F238E27FC236}">
                <a16:creationId xmlns:a16="http://schemas.microsoft.com/office/drawing/2014/main" id="{452B1502-95BA-D0DA-65F9-21D2875498DE}"/>
              </a:ext>
            </a:extLst>
          </p:cNvPr>
          <p:cNvSpPr>
            <a:spLocks noGrp="1"/>
          </p:cNvSpPr>
          <p:nvPr>
            <p:ph sz="half" idx="1"/>
          </p:nvPr>
        </p:nvSpPr>
        <p:spPr>
          <a:xfrm>
            <a:off x="869211" y="1253331"/>
            <a:ext cx="5181600" cy="4351338"/>
          </a:xfrm>
        </p:spPr>
        <p:txBody>
          <a:bodyPr/>
          <a:lstStyle/>
          <a:p>
            <a:r>
              <a:rPr lang="en-US" b="1" dirty="0"/>
              <a:t>Regional Chemistry and Meteorology Diagnostics to support TEMPO satellite</a:t>
            </a:r>
          </a:p>
          <a:p>
            <a:r>
              <a:rPr lang="en-US" sz="1400" b="1" dirty="0"/>
              <a:t>     Frequency: </a:t>
            </a:r>
            <a:r>
              <a:rPr lang="en-US" sz="1400" i="1" dirty="0"/>
              <a:t>hourly instantaneous from 00:00 UTC </a:t>
            </a:r>
            <a:endParaRPr lang="en-US" sz="1400" dirty="0"/>
          </a:p>
          <a:p>
            <a:r>
              <a:rPr lang="en-US" sz="1400" b="1" dirty="0"/>
              <a:t>     Spatial Grid: </a:t>
            </a:r>
            <a:r>
              <a:rPr lang="en-US" sz="1400" i="1" dirty="0"/>
              <a:t>3D, model-level, subset region of full horizontal resolution</a:t>
            </a:r>
            <a:endParaRPr lang="en-US" sz="1400" dirty="0"/>
          </a:p>
          <a:p>
            <a:pPr marL="228600"/>
            <a:r>
              <a:rPr lang="en-US" sz="1400" b="1" dirty="0"/>
              <a:t>Dimensions: </a:t>
            </a:r>
            <a:r>
              <a:rPr lang="en-US" sz="1400" i="1" dirty="0"/>
              <a:t>longitude=721, latitude=361, every 0.25º  </a:t>
            </a:r>
            <a:endParaRPr lang="en-US" sz="1400" dirty="0"/>
          </a:p>
          <a:p>
            <a:pPr marL="801688" indent="-396875"/>
            <a:r>
              <a:rPr lang="en-US" sz="1400" b="1" dirty="0"/>
              <a:t>     longitude: </a:t>
            </a:r>
            <a:r>
              <a:rPr lang="en-US" sz="1400" dirty="0"/>
              <a:t>0º to -180º</a:t>
            </a:r>
          </a:p>
          <a:p>
            <a:pPr marL="801688" indent="-396875"/>
            <a:r>
              <a:rPr lang="en-US" sz="1400" b="1" dirty="0"/>
              <a:t>     latitude: </a:t>
            </a:r>
            <a:r>
              <a:rPr lang="en-US" sz="1400" dirty="0"/>
              <a:t>0º to 90º</a:t>
            </a:r>
          </a:p>
          <a:p>
            <a:r>
              <a:rPr lang="en-US" sz="1400" b="1" dirty="0"/>
              <a:t>     vertical level: </a:t>
            </a:r>
            <a:r>
              <a:rPr lang="en-US" sz="1400" i="1" dirty="0"/>
              <a:t>72 layers</a:t>
            </a:r>
            <a:endParaRPr lang="en-US" sz="1400" dirty="0"/>
          </a:p>
          <a:p>
            <a:r>
              <a:rPr lang="en-US" sz="1400" b="1" dirty="0"/>
              <a:t>     Granule Size: </a:t>
            </a:r>
            <a:r>
              <a:rPr lang="en-US" sz="1400" i="1" dirty="0"/>
              <a:t>~258 MB per file</a:t>
            </a:r>
            <a:endParaRPr lang="en-US" sz="1400" dirty="0"/>
          </a:p>
          <a:p>
            <a:r>
              <a:rPr lang="en-US" sz="1400" b="1" dirty="0"/>
              <a:t>     Start date: </a:t>
            </a:r>
            <a:r>
              <a:rPr lang="en-US" sz="1400" dirty="0"/>
              <a:t>00 UTC 1 January 2022 </a:t>
            </a:r>
          </a:p>
          <a:p>
            <a:r>
              <a:rPr lang="en-US" sz="1400" b="1" dirty="0"/>
              <a:t>     Mode: </a:t>
            </a:r>
            <a:r>
              <a:rPr lang="en-US" sz="1400" dirty="0"/>
              <a:t>Replay only; Forecasts available based on mission requirements</a:t>
            </a:r>
          </a:p>
          <a:p>
            <a:endParaRPr lang="en-US" sz="1400" dirty="0"/>
          </a:p>
          <a:p>
            <a:r>
              <a:rPr lang="en-US" sz="1400" dirty="0">
                <a:hlinkClick r:id="rId2">
                  <a:extLst>
                    <a:ext uri="{A12FA001-AC4F-418D-AE19-62706E023703}">
                      <ahyp:hlinkClr xmlns:ahyp="http://schemas.microsoft.com/office/drawing/2018/hyperlinkcolor" val="tx"/>
                    </a:ext>
                  </a:extLst>
                </a:hlinkClick>
              </a:rPr>
              <a:t>Knowland</a:t>
            </a:r>
            <a:r>
              <a:rPr lang="en-US" sz="1400" dirty="0"/>
              <a:t> et al., 2022. "File Specification for GEOS-CF Products." </a:t>
            </a:r>
            <a:r>
              <a:rPr lang="en-US" sz="1400" i="1" dirty="0"/>
              <a:t>GMAO Office Note No. 17 (Version 1.2), available from http://gmao.gsfc.nasa.gov/pubs/office_notes</a:t>
            </a:r>
            <a:endParaRPr lang="is-IS" sz="1400" dirty="0"/>
          </a:p>
          <a:p>
            <a:endParaRPr lang="en-US" sz="1400" dirty="0"/>
          </a:p>
        </p:txBody>
      </p:sp>
      <p:graphicFrame>
        <p:nvGraphicFramePr>
          <p:cNvPr id="6" name="Content Placeholder 5">
            <a:extLst>
              <a:ext uri="{FF2B5EF4-FFF2-40B4-BE49-F238E27FC236}">
                <a16:creationId xmlns:a16="http://schemas.microsoft.com/office/drawing/2014/main" id="{53A62E7F-A07A-9EE7-DCB8-2866A53FB4F8}"/>
              </a:ext>
            </a:extLst>
          </p:cNvPr>
          <p:cNvGraphicFramePr>
            <a:graphicFrameLocks noGrp="1"/>
          </p:cNvGraphicFramePr>
          <p:nvPr>
            <p:ph sz="half" idx="2"/>
          </p:nvPr>
        </p:nvGraphicFramePr>
        <p:xfrm>
          <a:off x="6623230" y="1253331"/>
          <a:ext cx="5271978" cy="4351337"/>
        </p:xfrm>
        <a:graphic>
          <a:graphicData uri="http://schemas.openxmlformats.org/drawingml/2006/table">
            <a:tbl>
              <a:tblPr>
                <a:tableStyleId>{69C7853C-536D-4A76-A0AE-DD22124D55A5}</a:tableStyleId>
              </a:tblPr>
              <a:tblGrid>
                <a:gridCol w="815388">
                  <a:extLst>
                    <a:ext uri="{9D8B030D-6E8A-4147-A177-3AD203B41FA5}">
                      <a16:colId xmlns:a16="http://schemas.microsoft.com/office/drawing/2014/main" val="2500587154"/>
                    </a:ext>
                  </a:extLst>
                </a:gridCol>
                <a:gridCol w="470516">
                  <a:extLst>
                    <a:ext uri="{9D8B030D-6E8A-4147-A177-3AD203B41FA5}">
                      <a16:colId xmlns:a16="http://schemas.microsoft.com/office/drawing/2014/main" val="1372178248"/>
                    </a:ext>
                  </a:extLst>
                </a:gridCol>
                <a:gridCol w="3098307">
                  <a:extLst>
                    <a:ext uri="{9D8B030D-6E8A-4147-A177-3AD203B41FA5}">
                      <a16:colId xmlns:a16="http://schemas.microsoft.com/office/drawing/2014/main" val="185532248"/>
                    </a:ext>
                  </a:extLst>
                </a:gridCol>
                <a:gridCol w="887767">
                  <a:extLst>
                    <a:ext uri="{9D8B030D-6E8A-4147-A177-3AD203B41FA5}">
                      <a16:colId xmlns:a16="http://schemas.microsoft.com/office/drawing/2014/main" val="2841800546"/>
                    </a:ext>
                  </a:extLst>
                </a:gridCol>
              </a:tblGrid>
              <a:tr h="140366">
                <a:tc>
                  <a:txBody>
                    <a:bodyPr/>
                    <a:lstStyle/>
                    <a:p>
                      <a:pPr marL="54610" marR="54610">
                        <a:spcBef>
                          <a:spcPts val="430"/>
                        </a:spcBef>
                        <a:spcAft>
                          <a:spcPts val="430"/>
                        </a:spcAft>
                      </a:pPr>
                      <a:r>
                        <a:rPr lang="en-US" sz="900" dirty="0">
                          <a:solidFill>
                            <a:sysClr val="windowText" lastClr="000000"/>
                          </a:solidFill>
                          <a:effectLst/>
                        </a:rPr>
                        <a:t>       Name</a:t>
                      </a:r>
                      <a:endParaRPr lang="en-US" sz="900" dirty="0">
                        <a:solidFill>
                          <a:sysClr val="windowText" lastClr="000000"/>
                        </a:solidFill>
                        <a:effectLst/>
                        <a:latin typeface="Times New Roman" panose="02020603050405020304" pitchFamily="18" charset="0"/>
                        <a:ea typeface="Times New Roman" panose="02020603050405020304" pitchFamily="18" charset="0"/>
                      </a:endParaRPr>
                    </a:p>
                  </a:txBody>
                  <a:tcPr marL="52637" marR="52637" marT="0" marB="0"/>
                </a:tc>
                <a:tc>
                  <a:txBody>
                    <a:bodyPr/>
                    <a:lstStyle/>
                    <a:p>
                      <a:pPr marL="54610" marR="54610">
                        <a:spcBef>
                          <a:spcPts val="430"/>
                        </a:spcBef>
                        <a:spcAft>
                          <a:spcPts val="430"/>
                        </a:spcAft>
                      </a:pPr>
                      <a:r>
                        <a:rPr lang="en-US" sz="900" dirty="0">
                          <a:solidFill>
                            <a:sysClr val="windowText" lastClr="000000"/>
                          </a:solidFill>
                          <a:effectLst/>
                        </a:rPr>
                        <a:t> Dim</a:t>
                      </a:r>
                      <a:endParaRPr lang="en-US" sz="900" dirty="0">
                        <a:solidFill>
                          <a:sysClr val="windowText" lastClr="000000"/>
                        </a:solidFill>
                        <a:effectLst/>
                        <a:latin typeface="Times New Roman" panose="02020603050405020304" pitchFamily="18" charset="0"/>
                        <a:ea typeface="Times New Roman" panose="02020603050405020304" pitchFamily="18" charset="0"/>
                      </a:endParaRPr>
                    </a:p>
                  </a:txBody>
                  <a:tcPr marL="52637" marR="52637" marT="0" marB="0"/>
                </a:tc>
                <a:tc>
                  <a:txBody>
                    <a:bodyPr/>
                    <a:lstStyle/>
                    <a:p>
                      <a:pPr marL="54610" marR="54610">
                        <a:spcBef>
                          <a:spcPts val="430"/>
                        </a:spcBef>
                        <a:spcAft>
                          <a:spcPts val="430"/>
                        </a:spcAft>
                      </a:pPr>
                      <a:r>
                        <a:rPr lang="en-US" sz="900">
                          <a:solidFill>
                            <a:sysClr val="windowText" lastClr="000000"/>
                          </a:solidFill>
                          <a:effectLst/>
                        </a:rPr>
                        <a:t>                               Description</a:t>
                      </a:r>
                      <a:endParaRPr lang="en-US" sz="900">
                        <a:solidFill>
                          <a:sysClr val="windowText" lastClr="000000"/>
                        </a:solidFill>
                        <a:effectLst/>
                        <a:latin typeface="Times New Roman" panose="02020603050405020304" pitchFamily="18" charset="0"/>
                        <a:ea typeface="Times New Roman" panose="02020603050405020304" pitchFamily="18" charset="0"/>
                      </a:endParaRPr>
                    </a:p>
                  </a:txBody>
                  <a:tcPr marL="52637" marR="52637" marT="0" marB="0"/>
                </a:tc>
                <a:tc>
                  <a:txBody>
                    <a:bodyPr/>
                    <a:lstStyle/>
                    <a:p>
                      <a:pPr marL="54610" marR="54610">
                        <a:spcBef>
                          <a:spcPts val="430"/>
                        </a:spcBef>
                        <a:spcAft>
                          <a:spcPts val="430"/>
                        </a:spcAft>
                      </a:pPr>
                      <a:r>
                        <a:rPr lang="en-US" sz="900">
                          <a:solidFill>
                            <a:sysClr val="windowText" lastClr="000000"/>
                          </a:solidFill>
                          <a:effectLst/>
                        </a:rPr>
                        <a:t>      Units</a:t>
                      </a:r>
                      <a:endParaRPr lang="en-US" sz="900">
                        <a:solidFill>
                          <a:sysClr val="windowText" lastClr="000000"/>
                        </a:solidFill>
                        <a:effectLst/>
                        <a:latin typeface="Times New Roman" panose="02020603050405020304" pitchFamily="18" charset="0"/>
                        <a:ea typeface="Times New Roman" panose="02020603050405020304" pitchFamily="18" charset="0"/>
                      </a:endParaRPr>
                    </a:p>
                  </a:txBody>
                  <a:tcPr marL="52637" marR="52637" marT="0" marB="0"/>
                </a:tc>
                <a:extLst>
                  <a:ext uri="{0D108BD9-81ED-4DB2-BD59-A6C34878D82A}">
                    <a16:rowId xmlns:a16="http://schemas.microsoft.com/office/drawing/2014/main" val="3309449199"/>
                  </a:ext>
                </a:extLst>
              </a:tr>
              <a:tr h="280731">
                <a:tc>
                  <a:txBody>
                    <a:bodyPr/>
                    <a:lstStyle/>
                    <a:p>
                      <a:pPr marL="54610" marR="54610">
                        <a:spcBef>
                          <a:spcPts val="430"/>
                        </a:spcBef>
                        <a:spcAft>
                          <a:spcPts val="430"/>
                        </a:spcAft>
                      </a:pPr>
                      <a:r>
                        <a:rPr lang="en-US" sz="900" dirty="0" err="1">
                          <a:solidFill>
                            <a:sysClr val="windowText" lastClr="000000"/>
                          </a:solidFill>
                          <a:effectLst/>
                        </a:rPr>
                        <a:t>BrO</a:t>
                      </a:r>
                      <a:endParaRPr lang="en-US" sz="900" dirty="0">
                        <a:solidFill>
                          <a:sysClr val="windowText" lastClr="000000"/>
                        </a:solidFill>
                        <a:effectLst/>
                        <a:latin typeface="Times New Roman" panose="02020603050405020304" pitchFamily="18" charset="0"/>
                        <a:ea typeface="Times New Roman" panose="02020603050405020304" pitchFamily="18" charset="0"/>
                      </a:endParaRPr>
                    </a:p>
                  </a:txBody>
                  <a:tcPr marL="52637" marR="52637" marT="0" marB="0"/>
                </a:tc>
                <a:tc>
                  <a:txBody>
                    <a:bodyPr/>
                    <a:lstStyle/>
                    <a:p>
                      <a:pPr marL="54610" marR="54610">
                        <a:spcBef>
                          <a:spcPts val="430"/>
                        </a:spcBef>
                        <a:spcAft>
                          <a:spcPts val="430"/>
                        </a:spcAft>
                      </a:pPr>
                      <a:r>
                        <a:rPr lang="en-US" sz="900">
                          <a:solidFill>
                            <a:sysClr val="windowText" lastClr="000000"/>
                          </a:solidFill>
                          <a:effectLst/>
                        </a:rPr>
                        <a:t>tzyx</a:t>
                      </a:r>
                      <a:endParaRPr lang="en-US" sz="900">
                        <a:solidFill>
                          <a:sysClr val="windowText" lastClr="000000"/>
                        </a:solidFill>
                        <a:effectLst/>
                        <a:latin typeface="Times New Roman" panose="02020603050405020304" pitchFamily="18" charset="0"/>
                        <a:ea typeface="Times New Roman" panose="02020603050405020304" pitchFamily="18" charset="0"/>
                      </a:endParaRPr>
                    </a:p>
                  </a:txBody>
                  <a:tcPr marL="52637" marR="52637" marT="0" marB="0"/>
                </a:tc>
                <a:tc>
                  <a:txBody>
                    <a:bodyPr/>
                    <a:lstStyle/>
                    <a:p>
                      <a:pPr marL="54610" marR="54610">
                        <a:spcBef>
                          <a:spcPts val="430"/>
                        </a:spcBef>
                        <a:spcAft>
                          <a:spcPts val="430"/>
                        </a:spcAft>
                      </a:pPr>
                      <a:r>
                        <a:rPr lang="en-US" sz="900">
                          <a:solidFill>
                            <a:sysClr val="windowText" lastClr="000000"/>
                          </a:solidFill>
                          <a:effectLst/>
                        </a:rPr>
                        <a:t>Bromine monoxide (BrO, MW = 96.00 g mol-1) volume mixing ratio dry air</a:t>
                      </a:r>
                      <a:endParaRPr lang="en-US" sz="900">
                        <a:solidFill>
                          <a:sysClr val="windowText" lastClr="000000"/>
                        </a:solidFill>
                        <a:effectLst/>
                        <a:latin typeface="Times New Roman" panose="02020603050405020304" pitchFamily="18" charset="0"/>
                        <a:ea typeface="Times New Roman" panose="02020603050405020304" pitchFamily="18" charset="0"/>
                      </a:endParaRPr>
                    </a:p>
                  </a:txBody>
                  <a:tcPr marL="52637" marR="52637" marT="0" marB="0"/>
                </a:tc>
                <a:tc>
                  <a:txBody>
                    <a:bodyPr/>
                    <a:lstStyle/>
                    <a:p>
                      <a:pPr marL="54610" marR="54610">
                        <a:spcBef>
                          <a:spcPts val="430"/>
                        </a:spcBef>
                        <a:spcAft>
                          <a:spcPts val="430"/>
                        </a:spcAft>
                      </a:pPr>
                      <a:r>
                        <a:rPr lang="en-US" sz="900">
                          <a:solidFill>
                            <a:sysClr val="windowText" lastClr="000000"/>
                          </a:solidFill>
                          <a:effectLst/>
                        </a:rPr>
                        <a:t>mol mol-1</a:t>
                      </a:r>
                      <a:endParaRPr lang="en-US" sz="900">
                        <a:solidFill>
                          <a:sysClr val="windowText" lastClr="000000"/>
                        </a:solidFill>
                        <a:effectLst/>
                        <a:latin typeface="Times New Roman" panose="02020603050405020304" pitchFamily="18" charset="0"/>
                        <a:ea typeface="Times New Roman" panose="02020603050405020304" pitchFamily="18" charset="0"/>
                      </a:endParaRPr>
                    </a:p>
                  </a:txBody>
                  <a:tcPr marL="52637" marR="52637" marT="0" marB="0"/>
                </a:tc>
                <a:extLst>
                  <a:ext uri="{0D108BD9-81ED-4DB2-BD59-A6C34878D82A}">
                    <a16:rowId xmlns:a16="http://schemas.microsoft.com/office/drawing/2014/main" val="1049070016"/>
                  </a:ext>
                </a:extLst>
              </a:tr>
              <a:tr h="140366">
                <a:tc>
                  <a:txBody>
                    <a:bodyPr/>
                    <a:lstStyle/>
                    <a:p>
                      <a:pPr marL="54610" marR="54610">
                        <a:spcBef>
                          <a:spcPts val="430"/>
                        </a:spcBef>
                        <a:spcAft>
                          <a:spcPts val="430"/>
                        </a:spcAft>
                      </a:pPr>
                      <a:r>
                        <a:rPr lang="en-US" sz="900">
                          <a:solidFill>
                            <a:sysClr val="windowText" lastClr="000000"/>
                          </a:solidFill>
                          <a:effectLst/>
                        </a:rPr>
                        <a:t>FRSEAICE</a:t>
                      </a:r>
                      <a:endParaRPr lang="en-US" sz="900">
                        <a:solidFill>
                          <a:sysClr val="windowText" lastClr="000000"/>
                        </a:solidFill>
                        <a:effectLst/>
                        <a:latin typeface="Times New Roman" panose="02020603050405020304" pitchFamily="18" charset="0"/>
                        <a:ea typeface="Times New Roman" panose="02020603050405020304" pitchFamily="18" charset="0"/>
                      </a:endParaRPr>
                    </a:p>
                  </a:txBody>
                  <a:tcPr marL="52637" marR="52637" marT="0" marB="0"/>
                </a:tc>
                <a:tc>
                  <a:txBody>
                    <a:bodyPr/>
                    <a:lstStyle/>
                    <a:p>
                      <a:pPr marL="54610" marR="54610">
                        <a:spcBef>
                          <a:spcPts val="430"/>
                        </a:spcBef>
                        <a:spcAft>
                          <a:spcPts val="430"/>
                        </a:spcAft>
                      </a:pPr>
                      <a:r>
                        <a:rPr lang="en-US" sz="900" dirty="0" err="1">
                          <a:solidFill>
                            <a:sysClr val="windowText" lastClr="000000"/>
                          </a:solidFill>
                          <a:effectLst/>
                        </a:rPr>
                        <a:t>tyx</a:t>
                      </a:r>
                      <a:endParaRPr lang="en-US" sz="900" dirty="0">
                        <a:solidFill>
                          <a:sysClr val="windowText" lastClr="000000"/>
                        </a:solidFill>
                        <a:effectLst/>
                        <a:latin typeface="Times New Roman" panose="02020603050405020304" pitchFamily="18" charset="0"/>
                        <a:ea typeface="Times New Roman" panose="02020603050405020304" pitchFamily="18" charset="0"/>
                      </a:endParaRPr>
                    </a:p>
                  </a:txBody>
                  <a:tcPr marL="52637" marR="52637" marT="0" marB="0"/>
                </a:tc>
                <a:tc>
                  <a:txBody>
                    <a:bodyPr/>
                    <a:lstStyle/>
                    <a:p>
                      <a:pPr marL="54610" marR="54610">
                        <a:spcBef>
                          <a:spcPts val="430"/>
                        </a:spcBef>
                        <a:spcAft>
                          <a:spcPts val="430"/>
                        </a:spcAft>
                      </a:pPr>
                      <a:r>
                        <a:rPr lang="en-US" sz="900">
                          <a:solidFill>
                            <a:sysClr val="windowText" lastClr="000000"/>
                          </a:solidFill>
                          <a:effectLst/>
                        </a:rPr>
                        <a:t>ice covered fraction of tile</a:t>
                      </a:r>
                      <a:endParaRPr lang="en-US" sz="900">
                        <a:solidFill>
                          <a:sysClr val="windowText" lastClr="000000"/>
                        </a:solidFill>
                        <a:effectLst/>
                        <a:latin typeface="Times New Roman" panose="02020603050405020304" pitchFamily="18" charset="0"/>
                        <a:ea typeface="Times New Roman" panose="02020603050405020304" pitchFamily="18" charset="0"/>
                      </a:endParaRPr>
                    </a:p>
                  </a:txBody>
                  <a:tcPr marL="52637" marR="52637" marT="0" marB="0"/>
                </a:tc>
                <a:tc>
                  <a:txBody>
                    <a:bodyPr/>
                    <a:lstStyle/>
                    <a:p>
                      <a:pPr marL="54610" marR="54610">
                        <a:spcBef>
                          <a:spcPts val="430"/>
                        </a:spcBef>
                        <a:spcAft>
                          <a:spcPts val="430"/>
                        </a:spcAft>
                      </a:pPr>
                      <a:r>
                        <a:rPr lang="en-US" sz="900">
                          <a:solidFill>
                            <a:sysClr val="windowText" lastClr="000000"/>
                          </a:solidFill>
                          <a:effectLst/>
                        </a:rPr>
                        <a:t>1</a:t>
                      </a:r>
                      <a:endParaRPr lang="en-US" sz="900">
                        <a:solidFill>
                          <a:sysClr val="windowText" lastClr="000000"/>
                        </a:solidFill>
                        <a:effectLst/>
                        <a:latin typeface="Times New Roman" panose="02020603050405020304" pitchFamily="18" charset="0"/>
                        <a:ea typeface="Times New Roman" panose="02020603050405020304" pitchFamily="18" charset="0"/>
                      </a:endParaRPr>
                    </a:p>
                  </a:txBody>
                  <a:tcPr marL="52637" marR="52637" marT="0" marB="0"/>
                </a:tc>
                <a:extLst>
                  <a:ext uri="{0D108BD9-81ED-4DB2-BD59-A6C34878D82A}">
                    <a16:rowId xmlns:a16="http://schemas.microsoft.com/office/drawing/2014/main" val="1508760399"/>
                  </a:ext>
                </a:extLst>
              </a:tr>
              <a:tr h="140366">
                <a:tc>
                  <a:txBody>
                    <a:bodyPr/>
                    <a:lstStyle/>
                    <a:p>
                      <a:pPr marL="54610" marR="54610">
                        <a:spcBef>
                          <a:spcPts val="430"/>
                        </a:spcBef>
                        <a:spcAft>
                          <a:spcPts val="430"/>
                        </a:spcAft>
                      </a:pPr>
                      <a:r>
                        <a:rPr lang="en-US" sz="900">
                          <a:solidFill>
                            <a:sysClr val="windowText" lastClr="000000"/>
                          </a:solidFill>
                          <a:effectLst/>
                        </a:rPr>
                        <a:t>FRSNO</a:t>
                      </a:r>
                      <a:endParaRPr lang="en-US" sz="900">
                        <a:solidFill>
                          <a:sysClr val="windowText" lastClr="000000"/>
                        </a:solidFill>
                        <a:effectLst/>
                        <a:latin typeface="Times New Roman" panose="02020603050405020304" pitchFamily="18" charset="0"/>
                        <a:ea typeface="Times New Roman" panose="02020603050405020304" pitchFamily="18" charset="0"/>
                      </a:endParaRPr>
                    </a:p>
                  </a:txBody>
                  <a:tcPr marL="52637" marR="52637" marT="0" marB="0"/>
                </a:tc>
                <a:tc>
                  <a:txBody>
                    <a:bodyPr/>
                    <a:lstStyle/>
                    <a:p>
                      <a:pPr marL="54610" marR="54610">
                        <a:spcBef>
                          <a:spcPts val="430"/>
                        </a:spcBef>
                        <a:spcAft>
                          <a:spcPts val="430"/>
                        </a:spcAft>
                      </a:pPr>
                      <a:r>
                        <a:rPr lang="en-US" sz="900">
                          <a:solidFill>
                            <a:sysClr val="windowText" lastClr="000000"/>
                          </a:solidFill>
                          <a:effectLst/>
                        </a:rPr>
                        <a:t>tyx</a:t>
                      </a:r>
                      <a:endParaRPr lang="en-US" sz="900">
                        <a:solidFill>
                          <a:sysClr val="windowText" lastClr="000000"/>
                        </a:solidFill>
                        <a:effectLst/>
                        <a:latin typeface="Times New Roman" panose="02020603050405020304" pitchFamily="18" charset="0"/>
                        <a:ea typeface="Times New Roman" panose="02020603050405020304" pitchFamily="18" charset="0"/>
                      </a:endParaRPr>
                    </a:p>
                  </a:txBody>
                  <a:tcPr marL="52637" marR="52637" marT="0" marB="0"/>
                </a:tc>
                <a:tc>
                  <a:txBody>
                    <a:bodyPr/>
                    <a:lstStyle/>
                    <a:p>
                      <a:pPr marL="54610" marR="54610">
                        <a:spcBef>
                          <a:spcPts val="430"/>
                        </a:spcBef>
                        <a:spcAft>
                          <a:spcPts val="430"/>
                        </a:spcAft>
                      </a:pPr>
                      <a:r>
                        <a:rPr lang="en-US" sz="900" dirty="0">
                          <a:solidFill>
                            <a:sysClr val="windowText" lastClr="000000"/>
                          </a:solidFill>
                          <a:effectLst/>
                        </a:rPr>
                        <a:t>fractional area of land </a:t>
                      </a:r>
                      <a:r>
                        <a:rPr lang="en-US" sz="900" dirty="0" err="1">
                          <a:solidFill>
                            <a:sysClr val="windowText" lastClr="000000"/>
                          </a:solidFill>
                          <a:effectLst/>
                        </a:rPr>
                        <a:t>snowcover</a:t>
                      </a:r>
                      <a:endParaRPr lang="en-US" sz="900" dirty="0">
                        <a:solidFill>
                          <a:sysClr val="windowText" lastClr="000000"/>
                        </a:solidFill>
                        <a:effectLst/>
                        <a:latin typeface="Times New Roman" panose="02020603050405020304" pitchFamily="18" charset="0"/>
                        <a:ea typeface="Times New Roman" panose="02020603050405020304" pitchFamily="18" charset="0"/>
                      </a:endParaRPr>
                    </a:p>
                  </a:txBody>
                  <a:tcPr marL="52637" marR="52637" marT="0" marB="0"/>
                </a:tc>
                <a:tc>
                  <a:txBody>
                    <a:bodyPr/>
                    <a:lstStyle/>
                    <a:p>
                      <a:pPr marL="54610" marR="54610">
                        <a:spcBef>
                          <a:spcPts val="430"/>
                        </a:spcBef>
                        <a:spcAft>
                          <a:spcPts val="430"/>
                        </a:spcAft>
                      </a:pPr>
                      <a:r>
                        <a:rPr lang="en-US" sz="900">
                          <a:solidFill>
                            <a:sysClr val="windowText" lastClr="000000"/>
                          </a:solidFill>
                          <a:effectLst/>
                        </a:rPr>
                        <a:t>1</a:t>
                      </a:r>
                      <a:endParaRPr lang="en-US" sz="900">
                        <a:solidFill>
                          <a:sysClr val="windowText" lastClr="000000"/>
                        </a:solidFill>
                        <a:effectLst/>
                        <a:latin typeface="Times New Roman" panose="02020603050405020304" pitchFamily="18" charset="0"/>
                        <a:ea typeface="Times New Roman" panose="02020603050405020304" pitchFamily="18" charset="0"/>
                      </a:endParaRPr>
                    </a:p>
                  </a:txBody>
                  <a:tcPr marL="52637" marR="52637" marT="0" marB="0"/>
                </a:tc>
                <a:extLst>
                  <a:ext uri="{0D108BD9-81ED-4DB2-BD59-A6C34878D82A}">
                    <a16:rowId xmlns:a16="http://schemas.microsoft.com/office/drawing/2014/main" val="3700542281"/>
                  </a:ext>
                </a:extLst>
              </a:tr>
              <a:tr h="280731">
                <a:tc>
                  <a:txBody>
                    <a:bodyPr/>
                    <a:lstStyle/>
                    <a:p>
                      <a:pPr marL="54610" marR="54610">
                        <a:spcBef>
                          <a:spcPts val="430"/>
                        </a:spcBef>
                        <a:spcAft>
                          <a:spcPts val="430"/>
                        </a:spcAft>
                      </a:pPr>
                      <a:r>
                        <a:rPr lang="en-US" sz="900">
                          <a:solidFill>
                            <a:sysClr val="windowText" lastClr="000000"/>
                          </a:solidFill>
                          <a:effectLst/>
                        </a:rPr>
                        <a:t>GLYX</a:t>
                      </a:r>
                      <a:endParaRPr lang="en-US" sz="900">
                        <a:solidFill>
                          <a:sysClr val="windowText" lastClr="000000"/>
                        </a:solidFill>
                        <a:effectLst/>
                        <a:latin typeface="Times New Roman" panose="02020603050405020304" pitchFamily="18" charset="0"/>
                        <a:ea typeface="Times New Roman" panose="02020603050405020304" pitchFamily="18" charset="0"/>
                      </a:endParaRPr>
                    </a:p>
                  </a:txBody>
                  <a:tcPr marL="52637" marR="52637" marT="0" marB="0"/>
                </a:tc>
                <a:tc>
                  <a:txBody>
                    <a:bodyPr/>
                    <a:lstStyle/>
                    <a:p>
                      <a:pPr marL="54610" marR="54610">
                        <a:spcBef>
                          <a:spcPts val="430"/>
                        </a:spcBef>
                        <a:spcAft>
                          <a:spcPts val="430"/>
                        </a:spcAft>
                      </a:pPr>
                      <a:r>
                        <a:rPr lang="en-US" sz="900">
                          <a:solidFill>
                            <a:sysClr val="windowText" lastClr="000000"/>
                          </a:solidFill>
                          <a:effectLst/>
                        </a:rPr>
                        <a:t>tzyx</a:t>
                      </a:r>
                      <a:endParaRPr lang="en-US" sz="900">
                        <a:solidFill>
                          <a:sysClr val="windowText" lastClr="000000"/>
                        </a:solidFill>
                        <a:effectLst/>
                        <a:latin typeface="Times New Roman" panose="02020603050405020304" pitchFamily="18" charset="0"/>
                        <a:ea typeface="Times New Roman" panose="02020603050405020304" pitchFamily="18" charset="0"/>
                      </a:endParaRPr>
                    </a:p>
                  </a:txBody>
                  <a:tcPr marL="52637" marR="52637" marT="0" marB="0"/>
                </a:tc>
                <a:tc>
                  <a:txBody>
                    <a:bodyPr/>
                    <a:lstStyle/>
                    <a:p>
                      <a:pPr marL="54610" marR="54610">
                        <a:spcBef>
                          <a:spcPts val="430"/>
                        </a:spcBef>
                        <a:spcAft>
                          <a:spcPts val="430"/>
                        </a:spcAft>
                      </a:pPr>
                      <a:r>
                        <a:rPr lang="en-US" sz="900" dirty="0">
                          <a:solidFill>
                            <a:sysClr val="windowText" lastClr="000000"/>
                          </a:solidFill>
                          <a:effectLst/>
                        </a:rPr>
                        <a:t>Glyoxal (CHOCHO, MW = 58.00 g mol-1) volume mixing ratio dry air</a:t>
                      </a:r>
                      <a:endParaRPr lang="en-US" sz="900" dirty="0">
                        <a:solidFill>
                          <a:sysClr val="windowText" lastClr="000000"/>
                        </a:solidFill>
                        <a:effectLst/>
                        <a:latin typeface="Times New Roman" panose="02020603050405020304" pitchFamily="18" charset="0"/>
                        <a:ea typeface="Times New Roman" panose="02020603050405020304" pitchFamily="18" charset="0"/>
                      </a:endParaRPr>
                    </a:p>
                  </a:txBody>
                  <a:tcPr marL="52637" marR="52637" marT="0" marB="0"/>
                </a:tc>
                <a:tc>
                  <a:txBody>
                    <a:bodyPr/>
                    <a:lstStyle/>
                    <a:p>
                      <a:pPr marL="54610" marR="54610">
                        <a:spcBef>
                          <a:spcPts val="430"/>
                        </a:spcBef>
                        <a:spcAft>
                          <a:spcPts val="430"/>
                        </a:spcAft>
                      </a:pPr>
                      <a:r>
                        <a:rPr lang="en-US" sz="900">
                          <a:solidFill>
                            <a:sysClr val="windowText" lastClr="000000"/>
                          </a:solidFill>
                          <a:effectLst/>
                        </a:rPr>
                        <a:t>mol mol-1</a:t>
                      </a:r>
                      <a:endParaRPr lang="en-US" sz="900">
                        <a:solidFill>
                          <a:sysClr val="windowText" lastClr="000000"/>
                        </a:solidFill>
                        <a:effectLst/>
                        <a:latin typeface="Times New Roman" panose="02020603050405020304" pitchFamily="18" charset="0"/>
                        <a:ea typeface="Times New Roman" panose="02020603050405020304" pitchFamily="18" charset="0"/>
                      </a:endParaRPr>
                    </a:p>
                  </a:txBody>
                  <a:tcPr marL="52637" marR="52637" marT="0" marB="0"/>
                </a:tc>
                <a:extLst>
                  <a:ext uri="{0D108BD9-81ED-4DB2-BD59-A6C34878D82A}">
                    <a16:rowId xmlns:a16="http://schemas.microsoft.com/office/drawing/2014/main" val="3826277702"/>
                  </a:ext>
                </a:extLst>
              </a:tr>
              <a:tr h="280731">
                <a:tc>
                  <a:txBody>
                    <a:bodyPr/>
                    <a:lstStyle/>
                    <a:p>
                      <a:pPr marL="54610" marR="54610">
                        <a:spcBef>
                          <a:spcPts val="430"/>
                        </a:spcBef>
                        <a:spcAft>
                          <a:spcPts val="430"/>
                        </a:spcAft>
                      </a:pPr>
                      <a:r>
                        <a:rPr lang="en-US" sz="900">
                          <a:solidFill>
                            <a:sysClr val="windowText" lastClr="000000"/>
                          </a:solidFill>
                          <a:effectLst/>
                        </a:rPr>
                        <a:t>HCHO</a:t>
                      </a:r>
                      <a:endParaRPr lang="en-US" sz="900">
                        <a:solidFill>
                          <a:sysClr val="windowText" lastClr="000000"/>
                        </a:solidFill>
                        <a:effectLst/>
                        <a:latin typeface="Times New Roman" panose="02020603050405020304" pitchFamily="18" charset="0"/>
                        <a:ea typeface="Times New Roman" panose="02020603050405020304" pitchFamily="18" charset="0"/>
                      </a:endParaRPr>
                    </a:p>
                  </a:txBody>
                  <a:tcPr marL="52637" marR="52637" marT="0" marB="0"/>
                </a:tc>
                <a:tc>
                  <a:txBody>
                    <a:bodyPr/>
                    <a:lstStyle/>
                    <a:p>
                      <a:pPr marL="54610" marR="54610">
                        <a:spcBef>
                          <a:spcPts val="430"/>
                        </a:spcBef>
                        <a:spcAft>
                          <a:spcPts val="430"/>
                        </a:spcAft>
                      </a:pPr>
                      <a:r>
                        <a:rPr lang="en-US" sz="900">
                          <a:solidFill>
                            <a:sysClr val="windowText" lastClr="000000"/>
                          </a:solidFill>
                          <a:effectLst/>
                        </a:rPr>
                        <a:t>tzyx</a:t>
                      </a:r>
                      <a:endParaRPr lang="en-US" sz="900">
                        <a:solidFill>
                          <a:sysClr val="windowText" lastClr="000000"/>
                        </a:solidFill>
                        <a:effectLst/>
                        <a:latin typeface="Times New Roman" panose="02020603050405020304" pitchFamily="18" charset="0"/>
                        <a:ea typeface="Times New Roman" panose="02020603050405020304" pitchFamily="18" charset="0"/>
                      </a:endParaRPr>
                    </a:p>
                  </a:txBody>
                  <a:tcPr marL="52637" marR="52637" marT="0" marB="0"/>
                </a:tc>
                <a:tc>
                  <a:txBody>
                    <a:bodyPr/>
                    <a:lstStyle/>
                    <a:p>
                      <a:pPr marL="54610" marR="54610">
                        <a:spcBef>
                          <a:spcPts val="430"/>
                        </a:spcBef>
                        <a:spcAft>
                          <a:spcPts val="430"/>
                        </a:spcAft>
                      </a:pPr>
                      <a:r>
                        <a:rPr lang="en-US" sz="900" dirty="0">
                          <a:solidFill>
                            <a:sysClr val="windowText" lastClr="000000"/>
                          </a:solidFill>
                          <a:effectLst/>
                        </a:rPr>
                        <a:t>Formaldehyde (CH2O, MW = 30.00 g mol-1) volume mixing ratio dry air</a:t>
                      </a:r>
                      <a:endParaRPr lang="en-US" sz="900" dirty="0">
                        <a:solidFill>
                          <a:sysClr val="windowText" lastClr="000000"/>
                        </a:solidFill>
                        <a:effectLst/>
                        <a:latin typeface="Times New Roman" panose="02020603050405020304" pitchFamily="18" charset="0"/>
                        <a:ea typeface="Times New Roman" panose="02020603050405020304" pitchFamily="18" charset="0"/>
                      </a:endParaRPr>
                    </a:p>
                  </a:txBody>
                  <a:tcPr marL="52637" marR="52637" marT="0" marB="0"/>
                </a:tc>
                <a:tc>
                  <a:txBody>
                    <a:bodyPr/>
                    <a:lstStyle/>
                    <a:p>
                      <a:pPr marL="54610" marR="54610">
                        <a:spcBef>
                          <a:spcPts val="430"/>
                        </a:spcBef>
                        <a:spcAft>
                          <a:spcPts val="430"/>
                        </a:spcAft>
                      </a:pPr>
                      <a:r>
                        <a:rPr lang="en-US" sz="900">
                          <a:solidFill>
                            <a:sysClr val="windowText" lastClr="000000"/>
                          </a:solidFill>
                          <a:effectLst/>
                        </a:rPr>
                        <a:t>mol mol-1</a:t>
                      </a:r>
                      <a:endParaRPr lang="en-US" sz="900">
                        <a:solidFill>
                          <a:sysClr val="windowText" lastClr="000000"/>
                        </a:solidFill>
                        <a:effectLst/>
                        <a:latin typeface="Times New Roman" panose="02020603050405020304" pitchFamily="18" charset="0"/>
                        <a:ea typeface="Times New Roman" panose="02020603050405020304" pitchFamily="18" charset="0"/>
                      </a:endParaRPr>
                    </a:p>
                  </a:txBody>
                  <a:tcPr marL="52637" marR="52637" marT="0" marB="0"/>
                </a:tc>
                <a:extLst>
                  <a:ext uri="{0D108BD9-81ED-4DB2-BD59-A6C34878D82A}">
                    <a16:rowId xmlns:a16="http://schemas.microsoft.com/office/drawing/2014/main" val="2373031908"/>
                  </a:ext>
                </a:extLst>
              </a:tr>
              <a:tr h="280731">
                <a:tc>
                  <a:txBody>
                    <a:bodyPr/>
                    <a:lstStyle/>
                    <a:p>
                      <a:pPr marL="54610" marR="54610">
                        <a:spcBef>
                          <a:spcPts val="430"/>
                        </a:spcBef>
                        <a:spcAft>
                          <a:spcPts val="430"/>
                        </a:spcAft>
                      </a:pPr>
                      <a:r>
                        <a:rPr lang="en-US" sz="900">
                          <a:solidFill>
                            <a:sysClr val="windowText" lastClr="000000"/>
                          </a:solidFill>
                          <a:effectLst/>
                        </a:rPr>
                        <a:t>HNO2</a:t>
                      </a:r>
                      <a:endParaRPr lang="en-US" sz="900">
                        <a:solidFill>
                          <a:sysClr val="windowText" lastClr="000000"/>
                        </a:solidFill>
                        <a:effectLst/>
                        <a:latin typeface="Times New Roman" panose="02020603050405020304" pitchFamily="18" charset="0"/>
                        <a:ea typeface="Times New Roman" panose="02020603050405020304" pitchFamily="18" charset="0"/>
                      </a:endParaRPr>
                    </a:p>
                  </a:txBody>
                  <a:tcPr marL="52637" marR="52637" marT="0" marB="0"/>
                </a:tc>
                <a:tc>
                  <a:txBody>
                    <a:bodyPr/>
                    <a:lstStyle/>
                    <a:p>
                      <a:pPr marL="54610" marR="54610">
                        <a:spcBef>
                          <a:spcPts val="430"/>
                        </a:spcBef>
                        <a:spcAft>
                          <a:spcPts val="430"/>
                        </a:spcAft>
                      </a:pPr>
                      <a:r>
                        <a:rPr lang="en-US" sz="900">
                          <a:solidFill>
                            <a:sysClr val="windowText" lastClr="000000"/>
                          </a:solidFill>
                          <a:effectLst/>
                        </a:rPr>
                        <a:t>tzyx</a:t>
                      </a:r>
                      <a:endParaRPr lang="en-US" sz="900">
                        <a:solidFill>
                          <a:sysClr val="windowText" lastClr="000000"/>
                        </a:solidFill>
                        <a:effectLst/>
                        <a:latin typeface="Times New Roman" panose="02020603050405020304" pitchFamily="18" charset="0"/>
                        <a:ea typeface="Times New Roman" panose="02020603050405020304" pitchFamily="18" charset="0"/>
                      </a:endParaRPr>
                    </a:p>
                  </a:txBody>
                  <a:tcPr marL="52637" marR="52637" marT="0" marB="0"/>
                </a:tc>
                <a:tc>
                  <a:txBody>
                    <a:bodyPr/>
                    <a:lstStyle/>
                    <a:p>
                      <a:pPr marL="54610" marR="54610">
                        <a:spcBef>
                          <a:spcPts val="430"/>
                        </a:spcBef>
                        <a:spcAft>
                          <a:spcPts val="430"/>
                        </a:spcAft>
                      </a:pPr>
                      <a:r>
                        <a:rPr lang="en-US" sz="900" dirty="0">
                          <a:solidFill>
                            <a:sysClr val="windowText" lastClr="000000"/>
                          </a:solidFill>
                          <a:effectLst/>
                        </a:rPr>
                        <a:t>Nitrous acid (HNO2, MW = 47.00 g mol-1) volume mixing ratio dry air</a:t>
                      </a:r>
                      <a:endParaRPr lang="en-US" sz="900" dirty="0">
                        <a:solidFill>
                          <a:sysClr val="windowText" lastClr="000000"/>
                        </a:solidFill>
                        <a:effectLst/>
                        <a:latin typeface="Times New Roman" panose="02020603050405020304" pitchFamily="18" charset="0"/>
                        <a:ea typeface="Times New Roman" panose="02020603050405020304" pitchFamily="18" charset="0"/>
                      </a:endParaRPr>
                    </a:p>
                  </a:txBody>
                  <a:tcPr marL="52637" marR="52637" marT="0" marB="0"/>
                </a:tc>
                <a:tc>
                  <a:txBody>
                    <a:bodyPr/>
                    <a:lstStyle/>
                    <a:p>
                      <a:pPr marL="54610" marR="54610">
                        <a:spcBef>
                          <a:spcPts val="430"/>
                        </a:spcBef>
                        <a:spcAft>
                          <a:spcPts val="430"/>
                        </a:spcAft>
                      </a:pPr>
                      <a:r>
                        <a:rPr lang="en-US" sz="900">
                          <a:solidFill>
                            <a:sysClr val="windowText" lastClr="000000"/>
                          </a:solidFill>
                          <a:effectLst/>
                        </a:rPr>
                        <a:t>mol mol-1</a:t>
                      </a:r>
                      <a:endParaRPr lang="en-US" sz="900">
                        <a:solidFill>
                          <a:sysClr val="windowText" lastClr="000000"/>
                        </a:solidFill>
                        <a:effectLst/>
                        <a:latin typeface="Times New Roman" panose="02020603050405020304" pitchFamily="18" charset="0"/>
                        <a:ea typeface="Times New Roman" panose="02020603050405020304" pitchFamily="18" charset="0"/>
                      </a:endParaRPr>
                    </a:p>
                  </a:txBody>
                  <a:tcPr marL="52637" marR="52637" marT="0" marB="0"/>
                </a:tc>
                <a:extLst>
                  <a:ext uri="{0D108BD9-81ED-4DB2-BD59-A6C34878D82A}">
                    <a16:rowId xmlns:a16="http://schemas.microsoft.com/office/drawing/2014/main" val="1915966158"/>
                  </a:ext>
                </a:extLst>
              </a:tr>
              <a:tr h="280731">
                <a:tc>
                  <a:txBody>
                    <a:bodyPr/>
                    <a:lstStyle/>
                    <a:p>
                      <a:pPr marL="54610" marR="54610">
                        <a:spcBef>
                          <a:spcPts val="430"/>
                        </a:spcBef>
                        <a:spcAft>
                          <a:spcPts val="430"/>
                        </a:spcAft>
                      </a:pPr>
                      <a:r>
                        <a:rPr lang="en-US" sz="900">
                          <a:solidFill>
                            <a:sysClr val="windowText" lastClr="000000"/>
                          </a:solidFill>
                          <a:effectLst/>
                        </a:rPr>
                        <a:t>IO</a:t>
                      </a:r>
                      <a:endParaRPr lang="en-US" sz="900">
                        <a:solidFill>
                          <a:sysClr val="windowText" lastClr="000000"/>
                        </a:solidFill>
                        <a:effectLst/>
                        <a:latin typeface="Times New Roman" panose="02020603050405020304" pitchFamily="18" charset="0"/>
                        <a:ea typeface="Times New Roman" panose="02020603050405020304" pitchFamily="18" charset="0"/>
                      </a:endParaRPr>
                    </a:p>
                  </a:txBody>
                  <a:tcPr marL="52637" marR="52637" marT="0" marB="0"/>
                </a:tc>
                <a:tc>
                  <a:txBody>
                    <a:bodyPr/>
                    <a:lstStyle/>
                    <a:p>
                      <a:pPr marL="54610" marR="54610">
                        <a:spcBef>
                          <a:spcPts val="430"/>
                        </a:spcBef>
                        <a:spcAft>
                          <a:spcPts val="430"/>
                        </a:spcAft>
                      </a:pPr>
                      <a:r>
                        <a:rPr lang="en-US" sz="900">
                          <a:solidFill>
                            <a:sysClr val="windowText" lastClr="000000"/>
                          </a:solidFill>
                          <a:effectLst/>
                        </a:rPr>
                        <a:t>tzyx</a:t>
                      </a:r>
                      <a:endParaRPr lang="en-US" sz="900">
                        <a:solidFill>
                          <a:sysClr val="windowText" lastClr="000000"/>
                        </a:solidFill>
                        <a:effectLst/>
                        <a:latin typeface="Times New Roman" panose="02020603050405020304" pitchFamily="18" charset="0"/>
                        <a:ea typeface="Times New Roman" panose="02020603050405020304" pitchFamily="18" charset="0"/>
                      </a:endParaRPr>
                    </a:p>
                  </a:txBody>
                  <a:tcPr marL="52637" marR="52637" marT="0" marB="0"/>
                </a:tc>
                <a:tc>
                  <a:txBody>
                    <a:bodyPr/>
                    <a:lstStyle/>
                    <a:p>
                      <a:pPr marL="54610" marR="54610">
                        <a:spcBef>
                          <a:spcPts val="430"/>
                        </a:spcBef>
                        <a:spcAft>
                          <a:spcPts val="430"/>
                        </a:spcAft>
                      </a:pPr>
                      <a:r>
                        <a:rPr lang="en-US" sz="900" dirty="0">
                          <a:solidFill>
                            <a:sysClr val="windowText" lastClr="000000"/>
                          </a:solidFill>
                          <a:effectLst/>
                        </a:rPr>
                        <a:t>Iodine monoxide (IO, MW = 143.00 g mol-1) volume mixing ratio dry air</a:t>
                      </a:r>
                      <a:endParaRPr lang="en-US" sz="900" dirty="0">
                        <a:solidFill>
                          <a:sysClr val="windowText" lastClr="000000"/>
                        </a:solidFill>
                        <a:effectLst/>
                        <a:latin typeface="Times New Roman" panose="02020603050405020304" pitchFamily="18" charset="0"/>
                        <a:ea typeface="Times New Roman" panose="02020603050405020304" pitchFamily="18" charset="0"/>
                      </a:endParaRPr>
                    </a:p>
                  </a:txBody>
                  <a:tcPr marL="52637" marR="52637" marT="0" marB="0"/>
                </a:tc>
                <a:tc>
                  <a:txBody>
                    <a:bodyPr/>
                    <a:lstStyle/>
                    <a:p>
                      <a:pPr marL="54610" marR="54610">
                        <a:spcBef>
                          <a:spcPts val="430"/>
                        </a:spcBef>
                        <a:spcAft>
                          <a:spcPts val="430"/>
                        </a:spcAft>
                      </a:pPr>
                      <a:r>
                        <a:rPr lang="en-US" sz="900">
                          <a:solidFill>
                            <a:sysClr val="windowText" lastClr="000000"/>
                          </a:solidFill>
                          <a:effectLst/>
                        </a:rPr>
                        <a:t>mol mol-1</a:t>
                      </a:r>
                      <a:endParaRPr lang="en-US" sz="900">
                        <a:solidFill>
                          <a:sysClr val="windowText" lastClr="000000"/>
                        </a:solidFill>
                        <a:effectLst/>
                        <a:latin typeface="Times New Roman" panose="02020603050405020304" pitchFamily="18" charset="0"/>
                        <a:ea typeface="Times New Roman" panose="02020603050405020304" pitchFamily="18" charset="0"/>
                      </a:endParaRPr>
                    </a:p>
                  </a:txBody>
                  <a:tcPr marL="52637" marR="52637" marT="0" marB="0"/>
                </a:tc>
                <a:extLst>
                  <a:ext uri="{0D108BD9-81ED-4DB2-BD59-A6C34878D82A}">
                    <a16:rowId xmlns:a16="http://schemas.microsoft.com/office/drawing/2014/main" val="1859437504"/>
                  </a:ext>
                </a:extLst>
              </a:tr>
              <a:tr h="280731">
                <a:tc>
                  <a:txBody>
                    <a:bodyPr/>
                    <a:lstStyle/>
                    <a:p>
                      <a:pPr marL="54610" marR="54610">
                        <a:spcBef>
                          <a:spcPts val="430"/>
                        </a:spcBef>
                        <a:spcAft>
                          <a:spcPts val="430"/>
                        </a:spcAft>
                      </a:pPr>
                      <a:r>
                        <a:rPr lang="en-US" sz="900">
                          <a:solidFill>
                            <a:sysClr val="windowText" lastClr="000000"/>
                          </a:solidFill>
                          <a:effectLst/>
                        </a:rPr>
                        <a:t>NO2</a:t>
                      </a:r>
                      <a:endParaRPr lang="en-US" sz="900">
                        <a:solidFill>
                          <a:sysClr val="windowText" lastClr="000000"/>
                        </a:solidFill>
                        <a:effectLst/>
                        <a:latin typeface="Times New Roman" panose="02020603050405020304" pitchFamily="18" charset="0"/>
                        <a:ea typeface="Times New Roman" panose="02020603050405020304" pitchFamily="18" charset="0"/>
                      </a:endParaRPr>
                    </a:p>
                  </a:txBody>
                  <a:tcPr marL="52637" marR="52637" marT="0" marB="0"/>
                </a:tc>
                <a:tc>
                  <a:txBody>
                    <a:bodyPr/>
                    <a:lstStyle/>
                    <a:p>
                      <a:pPr marL="54610" marR="54610">
                        <a:spcBef>
                          <a:spcPts val="430"/>
                        </a:spcBef>
                        <a:spcAft>
                          <a:spcPts val="430"/>
                        </a:spcAft>
                      </a:pPr>
                      <a:r>
                        <a:rPr lang="en-US" sz="900">
                          <a:solidFill>
                            <a:sysClr val="windowText" lastClr="000000"/>
                          </a:solidFill>
                          <a:effectLst/>
                        </a:rPr>
                        <a:t>tzyx</a:t>
                      </a:r>
                      <a:endParaRPr lang="en-US" sz="900">
                        <a:solidFill>
                          <a:sysClr val="windowText" lastClr="000000"/>
                        </a:solidFill>
                        <a:effectLst/>
                        <a:latin typeface="Times New Roman" panose="02020603050405020304" pitchFamily="18" charset="0"/>
                        <a:ea typeface="Times New Roman" panose="02020603050405020304" pitchFamily="18" charset="0"/>
                      </a:endParaRPr>
                    </a:p>
                  </a:txBody>
                  <a:tcPr marL="52637" marR="52637" marT="0" marB="0"/>
                </a:tc>
                <a:tc>
                  <a:txBody>
                    <a:bodyPr/>
                    <a:lstStyle/>
                    <a:p>
                      <a:pPr marL="54610" marR="54610">
                        <a:spcBef>
                          <a:spcPts val="430"/>
                        </a:spcBef>
                        <a:spcAft>
                          <a:spcPts val="430"/>
                        </a:spcAft>
                      </a:pPr>
                      <a:r>
                        <a:rPr lang="en-US" sz="900" dirty="0">
                          <a:solidFill>
                            <a:sysClr val="windowText" lastClr="000000"/>
                          </a:solidFill>
                          <a:effectLst/>
                        </a:rPr>
                        <a:t>Nitrogen dioxide (NO2, MW = 46.00 g mol-1) volume mixing ratio dry air</a:t>
                      </a:r>
                      <a:endParaRPr lang="en-US" sz="900" dirty="0">
                        <a:solidFill>
                          <a:sysClr val="windowText" lastClr="000000"/>
                        </a:solidFill>
                        <a:effectLst/>
                        <a:latin typeface="Times New Roman" panose="02020603050405020304" pitchFamily="18" charset="0"/>
                        <a:ea typeface="Times New Roman" panose="02020603050405020304" pitchFamily="18" charset="0"/>
                      </a:endParaRPr>
                    </a:p>
                  </a:txBody>
                  <a:tcPr marL="52637" marR="52637" marT="0" marB="0"/>
                </a:tc>
                <a:tc>
                  <a:txBody>
                    <a:bodyPr/>
                    <a:lstStyle/>
                    <a:p>
                      <a:pPr marL="54610" marR="54610">
                        <a:spcBef>
                          <a:spcPts val="430"/>
                        </a:spcBef>
                        <a:spcAft>
                          <a:spcPts val="430"/>
                        </a:spcAft>
                      </a:pPr>
                      <a:r>
                        <a:rPr lang="en-US" sz="900">
                          <a:solidFill>
                            <a:sysClr val="windowText" lastClr="000000"/>
                          </a:solidFill>
                          <a:effectLst/>
                        </a:rPr>
                        <a:t>mol mol-1</a:t>
                      </a:r>
                      <a:endParaRPr lang="en-US" sz="900">
                        <a:solidFill>
                          <a:sysClr val="windowText" lastClr="000000"/>
                        </a:solidFill>
                        <a:effectLst/>
                        <a:latin typeface="Times New Roman" panose="02020603050405020304" pitchFamily="18" charset="0"/>
                        <a:ea typeface="Times New Roman" panose="02020603050405020304" pitchFamily="18" charset="0"/>
                      </a:endParaRPr>
                    </a:p>
                  </a:txBody>
                  <a:tcPr marL="52637" marR="52637" marT="0" marB="0"/>
                </a:tc>
                <a:extLst>
                  <a:ext uri="{0D108BD9-81ED-4DB2-BD59-A6C34878D82A}">
                    <a16:rowId xmlns:a16="http://schemas.microsoft.com/office/drawing/2014/main" val="753335852"/>
                  </a:ext>
                </a:extLst>
              </a:tr>
              <a:tr h="280731">
                <a:tc>
                  <a:txBody>
                    <a:bodyPr/>
                    <a:lstStyle/>
                    <a:p>
                      <a:pPr marL="54610" marR="54610">
                        <a:spcBef>
                          <a:spcPts val="430"/>
                        </a:spcBef>
                        <a:spcAft>
                          <a:spcPts val="430"/>
                        </a:spcAft>
                      </a:pPr>
                      <a:r>
                        <a:rPr lang="en-US" sz="900">
                          <a:solidFill>
                            <a:sysClr val="windowText" lastClr="000000"/>
                          </a:solidFill>
                          <a:effectLst/>
                        </a:rPr>
                        <a:t>O3</a:t>
                      </a:r>
                      <a:endParaRPr lang="en-US" sz="900">
                        <a:solidFill>
                          <a:sysClr val="windowText" lastClr="000000"/>
                        </a:solidFill>
                        <a:effectLst/>
                        <a:latin typeface="Times New Roman" panose="02020603050405020304" pitchFamily="18" charset="0"/>
                        <a:ea typeface="Times New Roman" panose="02020603050405020304" pitchFamily="18" charset="0"/>
                      </a:endParaRPr>
                    </a:p>
                  </a:txBody>
                  <a:tcPr marL="52637" marR="52637" marT="0" marB="0"/>
                </a:tc>
                <a:tc>
                  <a:txBody>
                    <a:bodyPr/>
                    <a:lstStyle/>
                    <a:p>
                      <a:pPr marL="54610" marR="54610">
                        <a:spcBef>
                          <a:spcPts val="430"/>
                        </a:spcBef>
                        <a:spcAft>
                          <a:spcPts val="430"/>
                        </a:spcAft>
                      </a:pPr>
                      <a:r>
                        <a:rPr lang="en-US" sz="900">
                          <a:solidFill>
                            <a:sysClr val="windowText" lastClr="000000"/>
                          </a:solidFill>
                          <a:effectLst/>
                        </a:rPr>
                        <a:t>tzyx</a:t>
                      </a:r>
                      <a:endParaRPr lang="en-US" sz="900">
                        <a:solidFill>
                          <a:sysClr val="windowText" lastClr="000000"/>
                        </a:solidFill>
                        <a:effectLst/>
                        <a:latin typeface="Times New Roman" panose="02020603050405020304" pitchFamily="18" charset="0"/>
                        <a:ea typeface="Times New Roman" panose="02020603050405020304" pitchFamily="18" charset="0"/>
                      </a:endParaRPr>
                    </a:p>
                  </a:txBody>
                  <a:tcPr marL="52637" marR="52637" marT="0" marB="0"/>
                </a:tc>
                <a:tc>
                  <a:txBody>
                    <a:bodyPr/>
                    <a:lstStyle/>
                    <a:p>
                      <a:pPr marL="54610" marR="54610">
                        <a:spcBef>
                          <a:spcPts val="430"/>
                        </a:spcBef>
                        <a:spcAft>
                          <a:spcPts val="430"/>
                        </a:spcAft>
                      </a:pPr>
                      <a:r>
                        <a:rPr lang="en-US" sz="900" dirty="0">
                          <a:solidFill>
                            <a:sysClr val="windowText" lastClr="000000"/>
                          </a:solidFill>
                          <a:effectLst/>
                        </a:rPr>
                        <a:t>Ozone (O3, MW = 48.00 g mol-1) volume mixing ratio dry air</a:t>
                      </a:r>
                      <a:endParaRPr lang="en-US" sz="900" dirty="0">
                        <a:solidFill>
                          <a:sysClr val="windowText" lastClr="000000"/>
                        </a:solidFill>
                        <a:effectLst/>
                        <a:latin typeface="Times New Roman" panose="02020603050405020304" pitchFamily="18" charset="0"/>
                        <a:ea typeface="Times New Roman" panose="02020603050405020304" pitchFamily="18" charset="0"/>
                      </a:endParaRPr>
                    </a:p>
                  </a:txBody>
                  <a:tcPr marL="52637" marR="52637" marT="0" marB="0"/>
                </a:tc>
                <a:tc>
                  <a:txBody>
                    <a:bodyPr/>
                    <a:lstStyle/>
                    <a:p>
                      <a:pPr marL="54610" marR="54610">
                        <a:spcBef>
                          <a:spcPts val="430"/>
                        </a:spcBef>
                        <a:spcAft>
                          <a:spcPts val="430"/>
                        </a:spcAft>
                      </a:pPr>
                      <a:r>
                        <a:rPr lang="en-US" sz="900">
                          <a:solidFill>
                            <a:sysClr val="windowText" lastClr="000000"/>
                          </a:solidFill>
                          <a:effectLst/>
                        </a:rPr>
                        <a:t>mol mol-1</a:t>
                      </a:r>
                      <a:endParaRPr lang="en-US" sz="900">
                        <a:solidFill>
                          <a:sysClr val="windowText" lastClr="000000"/>
                        </a:solidFill>
                        <a:effectLst/>
                        <a:latin typeface="Times New Roman" panose="02020603050405020304" pitchFamily="18" charset="0"/>
                        <a:ea typeface="Times New Roman" panose="02020603050405020304" pitchFamily="18" charset="0"/>
                      </a:endParaRPr>
                    </a:p>
                  </a:txBody>
                  <a:tcPr marL="52637" marR="52637" marT="0" marB="0"/>
                </a:tc>
                <a:extLst>
                  <a:ext uri="{0D108BD9-81ED-4DB2-BD59-A6C34878D82A}">
                    <a16:rowId xmlns:a16="http://schemas.microsoft.com/office/drawing/2014/main" val="1840359505"/>
                  </a:ext>
                </a:extLst>
              </a:tr>
              <a:tr h="280731">
                <a:tc>
                  <a:txBody>
                    <a:bodyPr/>
                    <a:lstStyle/>
                    <a:p>
                      <a:pPr marL="54610" marR="54610">
                        <a:spcBef>
                          <a:spcPts val="430"/>
                        </a:spcBef>
                        <a:spcAft>
                          <a:spcPts val="430"/>
                        </a:spcAft>
                      </a:pPr>
                      <a:r>
                        <a:rPr lang="en-US" sz="900">
                          <a:solidFill>
                            <a:sysClr val="windowText" lastClr="000000"/>
                          </a:solidFill>
                          <a:effectLst/>
                        </a:rPr>
                        <a:t>OClO</a:t>
                      </a:r>
                      <a:endParaRPr lang="en-US" sz="900">
                        <a:solidFill>
                          <a:sysClr val="windowText" lastClr="000000"/>
                        </a:solidFill>
                        <a:effectLst/>
                        <a:latin typeface="Times New Roman" panose="02020603050405020304" pitchFamily="18" charset="0"/>
                        <a:ea typeface="Times New Roman" panose="02020603050405020304" pitchFamily="18" charset="0"/>
                      </a:endParaRPr>
                    </a:p>
                  </a:txBody>
                  <a:tcPr marL="52637" marR="52637" marT="0" marB="0"/>
                </a:tc>
                <a:tc>
                  <a:txBody>
                    <a:bodyPr/>
                    <a:lstStyle/>
                    <a:p>
                      <a:pPr marL="54610" marR="54610">
                        <a:spcBef>
                          <a:spcPts val="430"/>
                        </a:spcBef>
                        <a:spcAft>
                          <a:spcPts val="430"/>
                        </a:spcAft>
                      </a:pPr>
                      <a:r>
                        <a:rPr lang="en-US" sz="900">
                          <a:solidFill>
                            <a:sysClr val="windowText" lastClr="000000"/>
                          </a:solidFill>
                          <a:effectLst/>
                        </a:rPr>
                        <a:t>tzyx</a:t>
                      </a:r>
                      <a:endParaRPr lang="en-US" sz="900">
                        <a:solidFill>
                          <a:sysClr val="windowText" lastClr="000000"/>
                        </a:solidFill>
                        <a:effectLst/>
                        <a:latin typeface="Times New Roman" panose="02020603050405020304" pitchFamily="18" charset="0"/>
                        <a:ea typeface="Times New Roman" panose="02020603050405020304" pitchFamily="18" charset="0"/>
                      </a:endParaRPr>
                    </a:p>
                  </a:txBody>
                  <a:tcPr marL="52637" marR="52637" marT="0" marB="0"/>
                </a:tc>
                <a:tc>
                  <a:txBody>
                    <a:bodyPr/>
                    <a:lstStyle/>
                    <a:p>
                      <a:pPr marL="54610" marR="54610">
                        <a:spcBef>
                          <a:spcPts val="430"/>
                        </a:spcBef>
                        <a:spcAft>
                          <a:spcPts val="430"/>
                        </a:spcAft>
                      </a:pPr>
                      <a:r>
                        <a:rPr lang="en-US" sz="900" dirty="0">
                          <a:solidFill>
                            <a:sysClr val="windowText" lastClr="000000"/>
                          </a:solidFill>
                          <a:effectLst/>
                        </a:rPr>
                        <a:t>Chlorine dioxide (</a:t>
                      </a:r>
                      <a:r>
                        <a:rPr lang="en-US" sz="900" dirty="0" err="1">
                          <a:solidFill>
                            <a:sysClr val="windowText" lastClr="000000"/>
                          </a:solidFill>
                          <a:effectLst/>
                        </a:rPr>
                        <a:t>OClO</a:t>
                      </a:r>
                      <a:r>
                        <a:rPr lang="en-US" sz="900" dirty="0">
                          <a:solidFill>
                            <a:sysClr val="windowText" lastClr="000000"/>
                          </a:solidFill>
                          <a:effectLst/>
                        </a:rPr>
                        <a:t>, MW = 67.00 g mol-1) volume mixing ratio dry air</a:t>
                      </a:r>
                      <a:endParaRPr lang="en-US" sz="900" dirty="0">
                        <a:solidFill>
                          <a:sysClr val="windowText" lastClr="000000"/>
                        </a:solidFill>
                        <a:effectLst/>
                        <a:latin typeface="Times New Roman" panose="02020603050405020304" pitchFamily="18" charset="0"/>
                        <a:ea typeface="Times New Roman" panose="02020603050405020304" pitchFamily="18" charset="0"/>
                      </a:endParaRPr>
                    </a:p>
                  </a:txBody>
                  <a:tcPr marL="52637" marR="52637" marT="0" marB="0"/>
                </a:tc>
                <a:tc>
                  <a:txBody>
                    <a:bodyPr/>
                    <a:lstStyle/>
                    <a:p>
                      <a:pPr marL="54610" marR="54610">
                        <a:spcBef>
                          <a:spcPts val="430"/>
                        </a:spcBef>
                        <a:spcAft>
                          <a:spcPts val="430"/>
                        </a:spcAft>
                      </a:pPr>
                      <a:r>
                        <a:rPr lang="en-US" sz="900">
                          <a:solidFill>
                            <a:sysClr val="windowText" lastClr="000000"/>
                          </a:solidFill>
                          <a:effectLst/>
                        </a:rPr>
                        <a:t>mol mol-1</a:t>
                      </a:r>
                      <a:endParaRPr lang="en-US" sz="900">
                        <a:solidFill>
                          <a:sysClr val="windowText" lastClr="000000"/>
                        </a:solidFill>
                        <a:effectLst/>
                        <a:latin typeface="Times New Roman" panose="02020603050405020304" pitchFamily="18" charset="0"/>
                        <a:ea typeface="Times New Roman" panose="02020603050405020304" pitchFamily="18" charset="0"/>
                      </a:endParaRPr>
                    </a:p>
                  </a:txBody>
                  <a:tcPr marL="52637" marR="52637" marT="0" marB="0"/>
                </a:tc>
                <a:extLst>
                  <a:ext uri="{0D108BD9-81ED-4DB2-BD59-A6C34878D82A}">
                    <a16:rowId xmlns:a16="http://schemas.microsoft.com/office/drawing/2014/main" val="3638404663"/>
                  </a:ext>
                </a:extLst>
              </a:tr>
              <a:tr h="140366">
                <a:tc>
                  <a:txBody>
                    <a:bodyPr/>
                    <a:lstStyle/>
                    <a:p>
                      <a:pPr marL="54610" marR="54610">
                        <a:spcBef>
                          <a:spcPts val="430"/>
                        </a:spcBef>
                        <a:spcAft>
                          <a:spcPts val="430"/>
                        </a:spcAft>
                      </a:pPr>
                      <a:r>
                        <a:rPr lang="en-US" sz="900">
                          <a:solidFill>
                            <a:sysClr val="windowText" lastClr="000000"/>
                          </a:solidFill>
                          <a:effectLst/>
                        </a:rPr>
                        <a:t>PHIS</a:t>
                      </a:r>
                      <a:endParaRPr lang="en-US" sz="900">
                        <a:solidFill>
                          <a:sysClr val="windowText" lastClr="000000"/>
                        </a:solidFill>
                        <a:effectLst/>
                        <a:latin typeface="Times New Roman" panose="02020603050405020304" pitchFamily="18" charset="0"/>
                        <a:ea typeface="Times New Roman" panose="02020603050405020304" pitchFamily="18" charset="0"/>
                      </a:endParaRPr>
                    </a:p>
                  </a:txBody>
                  <a:tcPr marL="52637" marR="52637" marT="0" marB="0"/>
                </a:tc>
                <a:tc>
                  <a:txBody>
                    <a:bodyPr/>
                    <a:lstStyle/>
                    <a:p>
                      <a:pPr marL="54610" marR="54610">
                        <a:spcBef>
                          <a:spcPts val="430"/>
                        </a:spcBef>
                        <a:spcAft>
                          <a:spcPts val="430"/>
                        </a:spcAft>
                      </a:pPr>
                      <a:r>
                        <a:rPr lang="en-US" sz="900">
                          <a:solidFill>
                            <a:sysClr val="windowText" lastClr="000000"/>
                          </a:solidFill>
                          <a:effectLst/>
                        </a:rPr>
                        <a:t>tyx</a:t>
                      </a:r>
                      <a:endParaRPr lang="en-US" sz="900">
                        <a:solidFill>
                          <a:sysClr val="windowText" lastClr="000000"/>
                        </a:solidFill>
                        <a:effectLst/>
                        <a:latin typeface="Times New Roman" panose="02020603050405020304" pitchFamily="18" charset="0"/>
                        <a:ea typeface="Times New Roman" panose="02020603050405020304" pitchFamily="18" charset="0"/>
                      </a:endParaRPr>
                    </a:p>
                  </a:txBody>
                  <a:tcPr marL="52637" marR="52637" marT="0" marB="0"/>
                </a:tc>
                <a:tc>
                  <a:txBody>
                    <a:bodyPr/>
                    <a:lstStyle/>
                    <a:p>
                      <a:pPr marL="54610" marR="54610">
                        <a:spcBef>
                          <a:spcPts val="430"/>
                        </a:spcBef>
                        <a:spcAft>
                          <a:spcPts val="430"/>
                        </a:spcAft>
                      </a:pPr>
                      <a:r>
                        <a:rPr lang="en-US" sz="900" dirty="0">
                          <a:solidFill>
                            <a:sysClr val="windowText" lastClr="000000"/>
                          </a:solidFill>
                          <a:effectLst/>
                        </a:rPr>
                        <a:t>surface geopotential height</a:t>
                      </a:r>
                      <a:endParaRPr lang="en-US" sz="900" dirty="0">
                        <a:solidFill>
                          <a:sysClr val="windowText" lastClr="000000"/>
                        </a:solidFill>
                        <a:effectLst/>
                        <a:latin typeface="Times New Roman" panose="02020603050405020304" pitchFamily="18" charset="0"/>
                        <a:ea typeface="Times New Roman" panose="02020603050405020304" pitchFamily="18" charset="0"/>
                      </a:endParaRPr>
                    </a:p>
                  </a:txBody>
                  <a:tcPr marL="52637" marR="52637" marT="0" marB="0"/>
                </a:tc>
                <a:tc>
                  <a:txBody>
                    <a:bodyPr/>
                    <a:lstStyle/>
                    <a:p>
                      <a:pPr marL="54610" marR="54610">
                        <a:spcBef>
                          <a:spcPts val="430"/>
                        </a:spcBef>
                        <a:spcAft>
                          <a:spcPts val="430"/>
                        </a:spcAft>
                      </a:pPr>
                      <a:r>
                        <a:rPr lang="en-US" sz="900">
                          <a:solidFill>
                            <a:sysClr val="windowText" lastClr="000000"/>
                          </a:solidFill>
                          <a:effectLst/>
                        </a:rPr>
                        <a:t>m+2 s-2</a:t>
                      </a:r>
                      <a:endParaRPr lang="en-US" sz="900">
                        <a:solidFill>
                          <a:sysClr val="windowText" lastClr="000000"/>
                        </a:solidFill>
                        <a:effectLst/>
                        <a:latin typeface="Times New Roman" panose="02020603050405020304" pitchFamily="18" charset="0"/>
                        <a:ea typeface="Times New Roman" panose="02020603050405020304" pitchFamily="18" charset="0"/>
                      </a:endParaRPr>
                    </a:p>
                  </a:txBody>
                  <a:tcPr marL="52637" marR="52637" marT="0" marB="0"/>
                </a:tc>
                <a:extLst>
                  <a:ext uri="{0D108BD9-81ED-4DB2-BD59-A6C34878D82A}">
                    <a16:rowId xmlns:a16="http://schemas.microsoft.com/office/drawing/2014/main" val="2097796989"/>
                  </a:ext>
                </a:extLst>
              </a:tr>
              <a:tr h="140366">
                <a:tc>
                  <a:txBody>
                    <a:bodyPr/>
                    <a:lstStyle/>
                    <a:p>
                      <a:pPr marL="54610" marR="54610">
                        <a:spcBef>
                          <a:spcPts val="430"/>
                        </a:spcBef>
                        <a:spcAft>
                          <a:spcPts val="430"/>
                        </a:spcAft>
                      </a:pPr>
                      <a:r>
                        <a:rPr lang="en-US" sz="900">
                          <a:solidFill>
                            <a:sysClr val="windowText" lastClr="000000"/>
                          </a:solidFill>
                          <a:effectLst/>
                        </a:rPr>
                        <a:t>PS</a:t>
                      </a:r>
                      <a:endParaRPr lang="en-US" sz="900">
                        <a:solidFill>
                          <a:sysClr val="windowText" lastClr="000000"/>
                        </a:solidFill>
                        <a:effectLst/>
                        <a:latin typeface="Times New Roman" panose="02020603050405020304" pitchFamily="18" charset="0"/>
                        <a:ea typeface="Times New Roman" panose="02020603050405020304" pitchFamily="18" charset="0"/>
                      </a:endParaRPr>
                    </a:p>
                  </a:txBody>
                  <a:tcPr marL="52637" marR="52637" marT="0" marB="0"/>
                </a:tc>
                <a:tc>
                  <a:txBody>
                    <a:bodyPr/>
                    <a:lstStyle/>
                    <a:p>
                      <a:pPr marL="54610" marR="54610">
                        <a:spcBef>
                          <a:spcPts val="430"/>
                        </a:spcBef>
                        <a:spcAft>
                          <a:spcPts val="430"/>
                        </a:spcAft>
                      </a:pPr>
                      <a:r>
                        <a:rPr lang="en-US" sz="900">
                          <a:solidFill>
                            <a:sysClr val="windowText" lastClr="000000"/>
                          </a:solidFill>
                          <a:effectLst/>
                        </a:rPr>
                        <a:t>tyx</a:t>
                      </a:r>
                      <a:endParaRPr lang="en-US" sz="900">
                        <a:solidFill>
                          <a:sysClr val="windowText" lastClr="000000"/>
                        </a:solidFill>
                        <a:effectLst/>
                        <a:latin typeface="Times New Roman" panose="02020603050405020304" pitchFamily="18" charset="0"/>
                        <a:ea typeface="Times New Roman" panose="02020603050405020304" pitchFamily="18" charset="0"/>
                      </a:endParaRPr>
                    </a:p>
                  </a:txBody>
                  <a:tcPr marL="52637" marR="52637" marT="0" marB="0"/>
                </a:tc>
                <a:tc>
                  <a:txBody>
                    <a:bodyPr/>
                    <a:lstStyle/>
                    <a:p>
                      <a:pPr marL="54610" marR="54610">
                        <a:spcBef>
                          <a:spcPts val="430"/>
                        </a:spcBef>
                        <a:spcAft>
                          <a:spcPts val="430"/>
                        </a:spcAft>
                      </a:pPr>
                      <a:r>
                        <a:rPr lang="en-US" sz="900">
                          <a:solidFill>
                            <a:sysClr val="windowText" lastClr="000000"/>
                          </a:solidFill>
                          <a:effectLst/>
                        </a:rPr>
                        <a:t>surface pressure</a:t>
                      </a:r>
                      <a:endParaRPr lang="en-US" sz="900">
                        <a:solidFill>
                          <a:sysClr val="windowText" lastClr="000000"/>
                        </a:solidFill>
                        <a:effectLst/>
                        <a:latin typeface="Times New Roman" panose="02020603050405020304" pitchFamily="18" charset="0"/>
                        <a:ea typeface="Times New Roman" panose="02020603050405020304" pitchFamily="18" charset="0"/>
                      </a:endParaRPr>
                    </a:p>
                  </a:txBody>
                  <a:tcPr marL="52637" marR="52637" marT="0" marB="0"/>
                </a:tc>
                <a:tc>
                  <a:txBody>
                    <a:bodyPr/>
                    <a:lstStyle/>
                    <a:p>
                      <a:pPr marL="54610" marR="54610">
                        <a:spcBef>
                          <a:spcPts val="430"/>
                        </a:spcBef>
                        <a:spcAft>
                          <a:spcPts val="430"/>
                        </a:spcAft>
                      </a:pPr>
                      <a:r>
                        <a:rPr lang="en-US" sz="900">
                          <a:solidFill>
                            <a:sysClr val="windowText" lastClr="000000"/>
                          </a:solidFill>
                          <a:effectLst/>
                        </a:rPr>
                        <a:t>Pa</a:t>
                      </a:r>
                      <a:endParaRPr lang="en-US" sz="900">
                        <a:solidFill>
                          <a:sysClr val="windowText" lastClr="000000"/>
                        </a:solidFill>
                        <a:effectLst/>
                        <a:latin typeface="Times New Roman" panose="02020603050405020304" pitchFamily="18" charset="0"/>
                        <a:ea typeface="Times New Roman" panose="02020603050405020304" pitchFamily="18" charset="0"/>
                      </a:endParaRPr>
                    </a:p>
                  </a:txBody>
                  <a:tcPr marL="52637" marR="52637" marT="0" marB="0"/>
                </a:tc>
                <a:extLst>
                  <a:ext uri="{0D108BD9-81ED-4DB2-BD59-A6C34878D82A}">
                    <a16:rowId xmlns:a16="http://schemas.microsoft.com/office/drawing/2014/main" val="1527228673"/>
                  </a:ext>
                </a:extLst>
              </a:tr>
              <a:tr h="140366">
                <a:tc>
                  <a:txBody>
                    <a:bodyPr/>
                    <a:lstStyle/>
                    <a:p>
                      <a:pPr marL="54610" marR="54610">
                        <a:spcBef>
                          <a:spcPts val="430"/>
                        </a:spcBef>
                        <a:spcAft>
                          <a:spcPts val="430"/>
                        </a:spcAft>
                      </a:pPr>
                      <a:r>
                        <a:rPr lang="en-US" sz="900">
                          <a:solidFill>
                            <a:sysClr val="windowText" lastClr="000000"/>
                          </a:solidFill>
                          <a:effectLst/>
                        </a:rPr>
                        <a:t>Q</a:t>
                      </a:r>
                      <a:endParaRPr lang="en-US" sz="900">
                        <a:solidFill>
                          <a:sysClr val="windowText" lastClr="000000"/>
                        </a:solidFill>
                        <a:effectLst/>
                        <a:latin typeface="Times New Roman" panose="02020603050405020304" pitchFamily="18" charset="0"/>
                        <a:ea typeface="Times New Roman" panose="02020603050405020304" pitchFamily="18" charset="0"/>
                      </a:endParaRPr>
                    </a:p>
                  </a:txBody>
                  <a:tcPr marL="52637" marR="52637" marT="0" marB="0"/>
                </a:tc>
                <a:tc>
                  <a:txBody>
                    <a:bodyPr/>
                    <a:lstStyle/>
                    <a:p>
                      <a:pPr marL="54610" marR="54610">
                        <a:spcBef>
                          <a:spcPts val="430"/>
                        </a:spcBef>
                        <a:spcAft>
                          <a:spcPts val="430"/>
                        </a:spcAft>
                      </a:pPr>
                      <a:r>
                        <a:rPr lang="en-US" sz="900">
                          <a:solidFill>
                            <a:sysClr val="windowText" lastClr="000000"/>
                          </a:solidFill>
                          <a:effectLst/>
                        </a:rPr>
                        <a:t>tzyx</a:t>
                      </a:r>
                      <a:endParaRPr lang="en-US" sz="900">
                        <a:solidFill>
                          <a:sysClr val="windowText" lastClr="000000"/>
                        </a:solidFill>
                        <a:effectLst/>
                        <a:latin typeface="Times New Roman" panose="02020603050405020304" pitchFamily="18" charset="0"/>
                        <a:ea typeface="Times New Roman" panose="02020603050405020304" pitchFamily="18" charset="0"/>
                      </a:endParaRPr>
                    </a:p>
                  </a:txBody>
                  <a:tcPr marL="52637" marR="52637" marT="0" marB="0"/>
                </a:tc>
                <a:tc>
                  <a:txBody>
                    <a:bodyPr/>
                    <a:lstStyle/>
                    <a:p>
                      <a:pPr marL="54610" marR="54610">
                        <a:spcBef>
                          <a:spcPts val="430"/>
                        </a:spcBef>
                        <a:spcAft>
                          <a:spcPts val="430"/>
                        </a:spcAft>
                      </a:pPr>
                      <a:r>
                        <a:rPr lang="en-US" sz="900" dirty="0">
                          <a:solidFill>
                            <a:sysClr val="windowText" lastClr="000000"/>
                          </a:solidFill>
                          <a:effectLst/>
                        </a:rPr>
                        <a:t>specific humidity</a:t>
                      </a:r>
                      <a:endParaRPr lang="en-US" sz="900" dirty="0">
                        <a:solidFill>
                          <a:sysClr val="windowText" lastClr="000000"/>
                        </a:solidFill>
                        <a:effectLst/>
                        <a:latin typeface="Times New Roman" panose="02020603050405020304" pitchFamily="18" charset="0"/>
                        <a:ea typeface="Times New Roman" panose="02020603050405020304" pitchFamily="18" charset="0"/>
                      </a:endParaRPr>
                    </a:p>
                  </a:txBody>
                  <a:tcPr marL="52637" marR="52637" marT="0" marB="0"/>
                </a:tc>
                <a:tc>
                  <a:txBody>
                    <a:bodyPr/>
                    <a:lstStyle/>
                    <a:p>
                      <a:pPr marL="54610" marR="54610">
                        <a:spcBef>
                          <a:spcPts val="430"/>
                        </a:spcBef>
                        <a:spcAft>
                          <a:spcPts val="430"/>
                        </a:spcAft>
                      </a:pPr>
                      <a:r>
                        <a:rPr lang="en-US" sz="900">
                          <a:solidFill>
                            <a:sysClr val="windowText" lastClr="000000"/>
                          </a:solidFill>
                          <a:effectLst/>
                        </a:rPr>
                        <a:t>kg kg-1</a:t>
                      </a:r>
                      <a:endParaRPr lang="en-US" sz="900">
                        <a:solidFill>
                          <a:sysClr val="windowText" lastClr="000000"/>
                        </a:solidFill>
                        <a:effectLst/>
                        <a:latin typeface="Times New Roman" panose="02020603050405020304" pitchFamily="18" charset="0"/>
                        <a:ea typeface="Times New Roman" panose="02020603050405020304" pitchFamily="18" charset="0"/>
                      </a:endParaRPr>
                    </a:p>
                  </a:txBody>
                  <a:tcPr marL="52637" marR="52637" marT="0" marB="0"/>
                </a:tc>
                <a:extLst>
                  <a:ext uri="{0D108BD9-81ED-4DB2-BD59-A6C34878D82A}">
                    <a16:rowId xmlns:a16="http://schemas.microsoft.com/office/drawing/2014/main" val="4068559165"/>
                  </a:ext>
                </a:extLst>
              </a:tr>
              <a:tr h="140366">
                <a:tc>
                  <a:txBody>
                    <a:bodyPr/>
                    <a:lstStyle/>
                    <a:p>
                      <a:pPr marL="54610" marR="54610">
                        <a:spcBef>
                          <a:spcPts val="430"/>
                        </a:spcBef>
                        <a:spcAft>
                          <a:spcPts val="430"/>
                        </a:spcAft>
                      </a:pPr>
                      <a:r>
                        <a:rPr lang="en-US" sz="900">
                          <a:solidFill>
                            <a:sysClr val="windowText" lastClr="000000"/>
                          </a:solidFill>
                          <a:effectLst/>
                        </a:rPr>
                        <a:t>SNODP</a:t>
                      </a:r>
                      <a:endParaRPr lang="en-US" sz="900">
                        <a:solidFill>
                          <a:sysClr val="windowText" lastClr="000000"/>
                        </a:solidFill>
                        <a:effectLst/>
                        <a:latin typeface="Times New Roman" panose="02020603050405020304" pitchFamily="18" charset="0"/>
                        <a:ea typeface="Times New Roman" panose="02020603050405020304" pitchFamily="18" charset="0"/>
                      </a:endParaRPr>
                    </a:p>
                  </a:txBody>
                  <a:tcPr marL="52637" marR="52637" marT="0" marB="0"/>
                </a:tc>
                <a:tc>
                  <a:txBody>
                    <a:bodyPr/>
                    <a:lstStyle/>
                    <a:p>
                      <a:pPr marL="54610" marR="54610">
                        <a:spcBef>
                          <a:spcPts val="430"/>
                        </a:spcBef>
                        <a:spcAft>
                          <a:spcPts val="430"/>
                        </a:spcAft>
                      </a:pPr>
                      <a:r>
                        <a:rPr lang="en-US" sz="900">
                          <a:solidFill>
                            <a:sysClr val="windowText" lastClr="000000"/>
                          </a:solidFill>
                          <a:effectLst/>
                        </a:rPr>
                        <a:t>tyx</a:t>
                      </a:r>
                      <a:endParaRPr lang="en-US" sz="900">
                        <a:solidFill>
                          <a:sysClr val="windowText" lastClr="000000"/>
                        </a:solidFill>
                        <a:effectLst/>
                        <a:latin typeface="Times New Roman" panose="02020603050405020304" pitchFamily="18" charset="0"/>
                        <a:ea typeface="Times New Roman" panose="02020603050405020304" pitchFamily="18" charset="0"/>
                      </a:endParaRPr>
                    </a:p>
                  </a:txBody>
                  <a:tcPr marL="52637" marR="52637" marT="0" marB="0"/>
                </a:tc>
                <a:tc>
                  <a:txBody>
                    <a:bodyPr/>
                    <a:lstStyle/>
                    <a:p>
                      <a:pPr marL="54610" marR="54610">
                        <a:spcBef>
                          <a:spcPts val="430"/>
                        </a:spcBef>
                        <a:spcAft>
                          <a:spcPts val="430"/>
                        </a:spcAft>
                      </a:pPr>
                      <a:r>
                        <a:rPr lang="en-US" sz="900" dirty="0">
                          <a:solidFill>
                            <a:sysClr val="windowText" lastClr="000000"/>
                          </a:solidFill>
                          <a:effectLst/>
                        </a:rPr>
                        <a:t>snow depth</a:t>
                      </a:r>
                      <a:endParaRPr lang="en-US" sz="900" dirty="0">
                        <a:solidFill>
                          <a:sysClr val="windowText" lastClr="000000"/>
                        </a:solidFill>
                        <a:effectLst/>
                        <a:latin typeface="Times New Roman" panose="02020603050405020304" pitchFamily="18" charset="0"/>
                        <a:ea typeface="Times New Roman" panose="02020603050405020304" pitchFamily="18" charset="0"/>
                      </a:endParaRPr>
                    </a:p>
                  </a:txBody>
                  <a:tcPr marL="52637" marR="52637" marT="0" marB="0"/>
                </a:tc>
                <a:tc>
                  <a:txBody>
                    <a:bodyPr/>
                    <a:lstStyle/>
                    <a:p>
                      <a:pPr marL="54610" marR="54610">
                        <a:spcBef>
                          <a:spcPts val="430"/>
                        </a:spcBef>
                        <a:spcAft>
                          <a:spcPts val="430"/>
                        </a:spcAft>
                      </a:pPr>
                      <a:r>
                        <a:rPr lang="en-US" sz="900">
                          <a:solidFill>
                            <a:sysClr val="windowText" lastClr="000000"/>
                          </a:solidFill>
                          <a:effectLst/>
                        </a:rPr>
                        <a:t>m</a:t>
                      </a:r>
                      <a:endParaRPr lang="en-US" sz="900">
                        <a:solidFill>
                          <a:sysClr val="windowText" lastClr="000000"/>
                        </a:solidFill>
                        <a:effectLst/>
                        <a:latin typeface="Times New Roman" panose="02020603050405020304" pitchFamily="18" charset="0"/>
                        <a:ea typeface="Times New Roman" panose="02020603050405020304" pitchFamily="18" charset="0"/>
                      </a:endParaRPr>
                    </a:p>
                  </a:txBody>
                  <a:tcPr marL="52637" marR="52637" marT="0" marB="0"/>
                </a:tc>
                <a:extLst>
                  <a:ext uri="{0D108BD9-81ED-4DB2-BD59-A6C34878D82A}">
                    <a16:rowId xmlns:a16="http://schemas.microsoft.com/office/drawing/2014/main" val="2465542662"/>
                  </a:ext>
                </a:extLst>
              </a:tr>
              <a:tr h="140366">
                <a:tc>
                  <a:txBody>
                    <a:bodyPr/>
                    <a:lstStyle/>
                    <a:p>
                      <a:pPr marL="54610" marR="54610">
                        <a:spcBef>
                          <a:spcPts val="430"/>
                        </a:spcBef>
                        <a:spcAft>
                          <a:spcPts val="430"/>
                        </a:spcAft>
                      </a:pPr>
                      <a:r>
                        <a:rPr lang="en-US" sz="900">
                          <a:solidFill>
                            <a:sysClr val="windowText" lastClr="000000"/>
                          </a:solidFill>
                          <a:effectLst/>
                        </a:rPr>
                        <a:t>SNOMAS</a:t>
                      </a:r>
                      <a:endParaRPr lang="en-US" sz="900">
                        <a:solidFill>
                          <a:sysClr val="windowText" lastClr="000000"/>
                        </a:solidFill>
                        <a:effectLst/>
                        <a:latin typeface="Times New Roman" panose="02020603050405020304" pitchFamily="18" charset="0"/>
                        <a:ea typeface="Times New Roman" panose="02020603050405020304" pitchFamily="18" charset="0"/>
                      </a:endParaRPr>
                    </a:p>
                  </a:txBody>
                  <a:tcPr marL="52637" marR="52637" marT="0" marB="0"/>
                </a:tc>
                <a:tc>
                  <a:txBody>
                    <a:bodyPr/>
                    <a:lstStyle/>
                    <a:p>
                      <a:pPr marL="54610" marR="54610">
                        <a:spcBef>
                          <a:spcPts val="430"/>
                        </a:spcBef>
                        <a:spcAft>
                          <a:spcPts val="430"/>
                        </a:spcAft>
                      </a:pPr>
                      <a:r>
                        <a:rPr lang="en-US" sz="900">
                          <a:solidFill>
                            <a:sysClr val="windowText" lastClr="000000"/>
                          </a:solidFill>
                          <a:effectLst/>
                        </a:rPr>
                        <a:t>tyx</a:t>
                      </a:r>
                      <a:endParaRPr lang="en-US" sz="900">
                        <a:solidFill>
                          <a:sysClr val="windowText" lastClr="000000"/>
                        </a:solidFill>
                        <a:effectLst/>
                        <a:latin typeface="Times New Roman" panose="02020603050405020304" pitchFamily="18" charset="0"/>
                        <a:ea typeface="Times New Roman" panose="02020603050405020304" pitchFamily="18" charset="0"/>
                      </a:endParaRPr>
                    </a:p>
                  </a:txBody>
                  <a:tcPr marL="52637" marR="52637" marT="0" marB="0"/>
                </a:tc>
                <a:tc>
                  <a:txBody>
                    <a:bodyPr/>
                    <a:lstStyle/>
                    <a:p>
                      <a:pPr marL="54610" marR="54610">
                        <a:spcBef>
                          <a:spcPts val="430"/>
                        </a:spcBef>
                        <a:spcAft>
                          <a:spcPts val="430"/>
                        </a:spcAft>
                      </a:pPr>
                      <a:r>
                        <a:rPr lang="en-US" sz="900" dirty="0">
                          <a:solidFill>
                            <a:sysClr val="windowText" lastClr="000000"/>
                          </a:solidFill>
                          <a:effectLst/>
                        </a:rPr>
                        <a:t>Total snow storage land</a:t>
                      </a:r>
                      <a:endParaRPr lang="en-US" sz="900" dirty="0">
                        <a:solidFill>
                          <a:sysClr val="windowText" lastClr="000000"/>
                        </a:solidFill>
                        <a:effectLst/>
                        <a:latin typeface="Times New Roman" panose="02020603050405020304" pitchFamily="18" charset="0"/>
                        <a:ea typeface="Times New Roman" panose="02020603050405020304" pitchFamily="18" charset="0"/>
                      </a:endParaRPr>
                    </a:p>
                  </a:txBody>
                  <a:tcPr marL="52637" marR="52637" marT="0" marB="0"/>
                </a:tc>
                <a:tc>
                  <a:txBody>
                    <a:bodyPr/>
                    <a:lstStyle/>
                    <a:p>
                      <a:pPr marL="54610" marR="54610">
                        <a:spcBef>
                          <a:spcPts val="430"/>
                        </a:spcBef>
                        <a:spcAft>
                          <a:spcPts val="430"/>
                        </a:spcAft>
                      </a:pPr>
                      <a:r>
                        <a:rPr lang="en-US" sz="900">
                          <a:solidFill>
                            <a:sysClr val="windowText" lastClr="000000"/>
                          </a:solidFill>
                          <a:effectLst/>
                        </a:rPr>
                        <a:t>kg m-2</a:t>
                      </a:r>
                      <a:endParaRPr lang="en-US" sz="900">
                        <a:solidFill>
                          <a:sysClr val="windowText" lastClr="000000"/>
                        </a:solidFill>
                        <a:effectLst/>
                        <a:latin typeface="Times New Roman" panose="02020603050405020304" pitchFamily="18" charset="0"/>
                        <a:ea typeface="Times New Roman" panose="02020603050405020304" pitchFamily="18" charset="0"/>
                      </a:endParaRPr>
                    </a:p>
                  </a:txBody>
                  <a:tcPr marL="52637" marR="52637" marT="0" marB="0"/>
                </a:tc>
                <a:extLst>
                  <a:ext uri="{0D108BD9-81ED-4DB2-BD59-A6C34878D82A}">
                    <a16:rowId xmlns:a16="http://schemas.microsoft.com/office/drawing/2014/main" val="223765772"/>
                  </a:ext>
                </a:extLst>
              </a:tr>
              <a:tr h="280731">
                <a:tc>
                  <a:txBody>
                    <a:bodyPr/>
                    <a:lstStyle/>
                    <a:p>
                      <a:pPr marL="54610" marR="54610">
                        <a:spcBef>
                          <a:spcPts val="430"/>
                        </a:spcBef>
                        <a:spcAft>
                          <a:spcPts val="430"/>
                        </a:spcAft>
                      </a:pPr>
                      <a:r>
                        <a:rPr lang="en-US" sz="900">
                          <a:solidFill>
                            <a:sysClr val="windowText" lastClr="000000"/>
                          </a:solidFill>
                          <a:effectLst/>
                        </a:rPr>
                        <a:t>SO2</a:t>
                      </a:r>
                      <a:endParaRPr lang="en-US" sz="900">
                        <a:solidFill>
                          <a:sysClr val="windowText" lastClr="000000"/>
                        </a:solidFill>
                        <a:effectLst/>
                        <a:latin typeface="Times New Roman" panose="02020603050405020304" pitchFamily="18" charset="0"/>
                        <a:ea typeface="Times New Roman" panose="02020603050405020304" pitchFamily="18" charset="0"/>
                      </a:endParaRPr>
                    </a:p>
                  </a:txBody>
                  <a:tcPr marL="52637" marR="52637" marT="0" marB="0"/>
                </a:tc>
                <a:tc>
                  <a:txBody>
                    <a:bodyPr/>
                    <a:lstStyle/>
                    <a:p>
                      <a:pPr marL="54610" marR="54610">
                        <a:spcBef>
                          <a:spcPts val="430"/>
                        </a:spcBef>
                        <a:spcAft>
                          <a:spcPts val="430"/>
                        </a:spcAft>
                      </a:pPr>
                      <a:r>
                        <a:rPr lang="en-US" sz="900">
                          <a:solidFill>
                            <a:sysClr val="windowText" lastClr="000000"/>
                          </a:solidFill>
                          <a:effectLst/>
                        </a:rPr>
                        <a:t>tzyx</a:t>
                      </a:r>
                      <a:endParaRPr lang="en-US" sz="900">
                        <a:solidFill>
                          <a:sysClr val="windowText" lastClr="000000"/>
                        </a:solidFill>
                        <a:effectLst/>
                        <a:latin typeface="Times New Roman" panose="02020603050405020304" pitchFamily="18" charset="0"/>
                        <a:ea typeface="Times New Roman" panose="02020603050405020304" pitchFamily="18" charset="0"/>
                      </a:endParaRPr>
                    </a:p>
                  </a:txBody>
                  <a:tcPr marL="52637" marR="52637" marT="0" marB="0"/>
                </a:tc>
                <a:tc>
                  <a:txBody>
                    <a:bodyPr/>
                    <a:lstStyle/>
                    <a:p>
                      <a:pPr marL="54610" marR="54610">
                        <a:spcBef>
                          <a:spcPts val="430"/>
                        </a:spcBef>
                        <a:spcAft>
                          <a:spcPts val="430"/>
                        </a:spcAft>
                      </a:pPr>
                      <a:r>
                        <a:rPr lang="en-US" sz="900" dirty="0">
                          <a:solidFill>
                            <a:sysClr val="windowText" lastClr="000000"/>
                          </a:solidFill>
                          <a:effectLst/>
                        </a:rPr>
                        <a:t>Sulfur dioxide (SO2, MW = 64.00 g mol-1) volume mixing ratio dry air</a:t>
                      </a:r>
                      <a:endParaRPr lang="en-US" sz="900" dirty="0">
                        <a:solidFill>
                          <a:sysClr val="windowText" lastClr="000000"/>
                        </a:solidFill>
                        <a:effectLst/>
                        <a:latin typeface="Times New Roman" panose="02020603050405020304" pitchFamily="18" charset="0"/>
                        <a:ea typeface="Times New Roman" panose="02020603050405020304" pitchFamily="18" charset="0"/>
                      </a:endParaRPr>
                    </a:p>
                  </a:txBody>
                  <a:tcPr marL="52637" marR="52637" marT="0" marB="0"/>
                </a:tc>
                <a:tc>
                  <a:txBody>
                    <a:bodyPr/>
                    <a:lstStyle/>
                    <a:p>
                      <a:pPr marL="54610" marR="54610">
                        <a:spcBef>
                          <a:spcPts val="430"/>
                        </a:spcBef>
                        <a:spcAft>
                          <a:spcPts val="430"/>
                        </a:spcAft>
                      </a:pPr>
                      <a:r>
                        <a:rPr lang="en-US" sz="900">
                          <a:solidFill>
                            <a:sysClr val="windowText" lastClr="000000"/>
                          </a:solidFill>
                          <a:effectLst/>
                        </a:rPr>
                        <a:t>mol mol-1</a:t>
                      </a:r>
                      <a:endParaRPr lang="en-US" sz="900">
                        <a:solidFill>
                          <a:sysClr val="windowText" lastClr="000000"/>
                        </a:solidFill>
                        <a:effectLst/>
                        <a:latin typeface="Times New Roman" panose="02020603050405020304" pitchFamily="18" charset="0"/>
                        <a:ea typeface="Times New Roman" panose="02020603050405020304" pitchFamily="18" charset="0"/>
                      </a:endParaRPr>
                    </a:p>
                  </a:txBody>
                  <a:tcPr marL="52637" marR="52637" marT="0" marB="0"/>
                </a:tc>
                <a:extLst>
                  <a:ext uri="{0D108BD9-81ED-4DB2-BD59-A6C34878D82A}">
                    <a16:rowId xmlns:a16="http://schemas.microsoft.com/office/drawing/2014/main" val="751219266"/>
                  </a:ext>
                </a:extLst>
              </a:tr>
              <a:tr h="140366">
                <a:tc>
                  <a:txBody>
                    <a:bodyPr/>
                    <a:lstStyle/>
                    <a:p>
                      <a:pPr marL="54610" marR="54610">
                        <a:spcBef>
                          <a:spcPts val="430"/>
                        </a:spcBef>
                        <a:spcAft>
                          <a:spcPts val="430"/>
                        </a:spcAft>
                      </a:pPr>
                      <a:r>
                        <a:rPr lang="en-US" sz="900">
                          <a:solidFill>
                            <a:sysClr val="windowText" lastClr="000000"/>
                          </a:solidFill>
                          <a:effectLst/>
                        </a:rPr>
                        <a:t>T</a:t>
                      </a:r>
                      <a:endParaRPr lang="en-US" sz="900">
                        <a:solidFill>
                          <a:sysClr val="windowText" lastClr="000000"/>
                        </a:solidFill>
                        <a:effectLst/>
                        <a:latin typeface="Times New Roman" panose="02020603050405020304" pitchFamily="18" charset="0"/>
                        <a:ea typeface="Times New Roman" panose="02020603050405020304" pitchFamily="18" charset="0"/>
                      </a:endParaRPr>
                    </a:p>
                  </a:txBody>
                  <a:tcPr marL="52637" marR="52637" marT="0" marB="0"/>
                </a:tc>
                <a:tc>
                  <a:txBody>
                    <a:bodyPr/>
                    <a:lstStyle/>
                    <a:p>
                      <a:pPr marL="54610" marR="54610">
                        <a:spcBef>
                          <a:spcPts val="430"/>
                        </a:spcBef>
                        <a:spcAft>
                          <a:spcPts val="430"/>
                        </a:spcAft>
                      </a:pPr>
                      <a:r>
                        <a:rPr lang="en-US" sz="900">
                          <a:solidFill>
                            <a:sysClr val="windowText" lastClr="000000"/>
                          </a:solidFill>
                          <a:effectLst/>
                        </a:rPr>
                        <a:t>tzyx</a:t>
                      </a:r>
                      <a:endParaRPr lang="en-US" sz="900">
                        <a:solidFill>
                          <a:sysClr val="windowText" lastClr="000000"/>
                        </a:solidFill>
                        <a:effectLst/>
                        <a:latin typeface="Times New Roman" panose="02020603050405020304" pitchFamily="18" charset="0"/>
                        <a:ea typeface="Times New Roman" panose="02020603050405020304" pitchFamily="18" charset="0"/>
                      </a:endParaRPr>
                    </a:p>
                  </a:txBody>
                  <a:tcPr marL="52637" marR="52637" marT="0" marB="0"/>
                </a:tc>
                <a:tc>
                  <a:txBody>
                    <a:bodyPr/>
                    <a:lstStyle/>
                    <a:p>
                      <a:pPr marL="54610" marR="54610">
                        <a:spcBef>
                          <a:spcPts val="430"/>
                        </a:spcBef>
                        <a:spcAft>
                          <a:spcPts val="430"/>
                        </a:spcAft>
                      </a:pPr>
                      <a:r>
                        <a:rPr lang="en-US" sz="900" dirty="0">
                          <a:solidFill>
                            <a:sysClr val="windowText" lastClr="000000"/>
                          </a:solidFill>
                          <a:effectLst/>
                        </a:rPr>
                        <a:t>air temperature</a:t>
                      </a:r>
                      <a:endParaRPr lang="en-US" sz="900" dirty="0">
                        <a:solidFill>
                          <a:sysClr val="windowText" lastClr="000000"/>
                        </a:solidFill>
                        <a:effectLst/>
                        <a:latin typeface="Times New Roman" panose="02020603050405020304" pitchFamily="18" charset="0"/>
                        <a:ea typeface="Times New Roman" panose="02020603050405020304" pitchFamily="18" charset="0"/>
                      </a:endParaRPr>
                    </a:p>
                  </a:txBody>
                  <a:tcPr marL="52637" marR="52637" marT="0" marB="0"/>
                </a:tc>
                <a:tc>
                  <a:txBody>
                    <a:bodyPr/>
                    <a:lstStyle/>
                    <a:p>
                      <a:pPr marL="54610" marR="54610">
                        <a:spcBef>
                          <a:spcPts val="430"/>
                        </a:spcBef>
                        <a:spcAft>
                          <a:spcPts val="430"/>
                        </a:spcAft>
                      </a:pPr>
                      <a:r>
                        <a:rPr lang="en-US" sz="900">
                          <a:solidFill>
                            <a:sysClr val="windowText" lastClr="000000"/>
                          </a:solidFill>
                          <a:effectLst/>
                        </a:rPr>
                        <a:t>K</a:t>
                      </a:r>
                      <a:endParaRPr lang="en-US" sz="900">
                        <a:solidFill>
                          <a:sysClr val="windowText" lastClr="000000"/>
                        </a:solidFill>
                        <a:effectLst/>
                        <a:latin typeface="Times New Roman" panose="02020603050405020304" pitchFamily="18" charset="0"/>
                        <a:ea typeface="Times New Roman" panose="02020603050405020304" pitchFamily="18" charset="0"/>
                      </a:endParaRPr>
                    </a:p>
                  </a:txBody>
                  <a:tcPr marL="52637" marR="52637" marT="0" marB="0"/>
                </a:tc>
                <a:extLst>
                  <a:ext uri="{0D108BD9-81ED-4DB2-BD59-A6C34878D82A}">
                    <a16:rowId xmlns:a16="http://schemas.microsoft.com/office/drawing/2014/main" val="1370470197"/>
                  </a:ext>
                </a:extLst>
              </a:tr>
              <a:tr h="140366">
                <a:tc>
                  <a:txBody>
                    <a:bodyPr/>
                    <a:lstStyle/>
                    <a:p>
                      <a:pPr marL="54610" marR="54610">
                        <a:spcBef>
                          <a:spcPts val="430"/>
                        </a:spcBef>
                        <a:spcAft>
                          <a:spcPts val="430"/>
                        </a:spcAft>
                      </a:pPr>
                      <a:r>
                        <a:rPr lang="en-US" sz="900">
                          <a:solidFill>
                            <a:sysClr val="windowText" lastClr="000000"/>
                          </a:solidFill>
                          <a:effectLst/>
                        </a:rPr>
                        <a:t>TROPPB</a:t>
                      </a:r>
                      <a:endParaRPr lang="en-US" sz="900">
                        <a:solidFill>
                          <a:sysClr val="windowText" lastClr="000000"/>
                        </a:solidFill>
                        <a:effectLst/>
                        <a:latin typeface="Times New Roman" panose="02020603050405020304" pitchFamily="18" charset="0"/>
                        <a:ea typeface="Times New Roman" panose="02020603050405020304" pitchFamily="18" charset="0"/>
                      </a:endParaRPr>
                    </a:p>
                  </a:txBody>
                  <a:tcPr marL="52637" marR="52637" marT="0" marB="0"/>
                </a:tc>
                <a:tc>
                  <a:txBody>
                    <a:bodyPr/>
                    <a:lstStyle/>
                    <a:p>
                      <a:pPr marL="54610" marR="54610">
                        <a:spcBef>
                          <a:spcPts val="430"/>
                        </a:spcBef>
                        <a:spcAft>
                          <a:spcPts val="430"/>
                        </a:spcAft>
                      </a:pPr>
                      <a:r>
                        <a:rPr lang="en-US" sz="900">
                          <a:solidFill>
                            <a:sysClr val="windowText" lastClr="000000"/>
                          </a:solidFill>
                          <a:effectLst/>
                        </a:rPr>
                        <a:t>tyx</a:t>
                      </a:r>
                      <a:endParaRPr lang="en-US" sz="900">
                        <a:solidFill>
                          <a:sysClr val="windowText" lastClr="000000"/>
                        </a:solidFill>
                        <a:effectLst/>
                        <a:latin typeface="Times New Roman" panose="02020603050405020304" pitchFamily="18" charset="0"/>
                        <a:ea typeface="Times New Roman" panose="02020603050405020304" pitchFamily="18" charset="0"/>
                      </a:endParaRPr>
                    </a:p>
                  </a:txBody>
                  <a:tcPr marL="52637" marR="52637" marT="0" marB="0"/>
                </a:tc>
                <a:tc>
                  <a:txBody>
                    <a:bodyPr/>
                    <a:lstStyle/>
                    <a:p>
                      <a:pPr marL="54610" marR="54610">
                        <a:spcBef>
                          <a:spcPts val="430"/>
                        </a:spcBef>
                        <a:spcAft>
                          <a:spcPts val="430"/>
                        </a:spcAft>
                      </a:pPr>
                      <a:r>
                        <a:rPr lang="en-US" sz="900" dirty="0">
                          <a:solidFill>
                            <a:sysClr val="windowText" lastClr="000000"/>
                          </a:solidFill>
                          <a:effectLst/>
                        </a:rPr>
                        <a:t>tropopause pressure based on blended estimate</a:t>
                      </a:r>
                      <a:endParaRPr lang="en-US" sz="900" dirty="0">
                        <a:solidFill>
                          <a:sysClr val="windowText" lastClr="000000"/>
                        </a:solidFill>
                        <a:effectLst/>
                        <a:latin typeface="Times New Roman" panose="02020603050405020304" pitchFamily="18" charset="0"/>
                        <a:ea typeface="Times New Roman" panose="02020603050405020304" pitchFamily="18" charset="0"/>
                      </a:endParaRPr>
                    </a:p>
                  </a:txBody>
                  <a:tcPr marL="52637" marR="52637" marT="0" marB="0"/>
                </a:tc>
                <a:tc>
                  <a:txBody>
                    <a:bodyPr/>
                    <a:lstStyle/>
                    <a:p>
                      <a:pPr marL="54610" marR="54610">
                        <a:spcBef>
                          <a:spcPts val="430"/>
                        </a:spcBef>
                        <a:spcAft>
                          <a:spcPts val="430"/>
                        </a:spcAft>
                      </a:pPr>
                      <a:r>
                        <a:rPr lang="en-US" sz="900" dirty="0">
                          <a:solidFill>
                            <a:sysClr val="windowText" lastClr="000000"/>
                          </a:solidFill>
                          <a:effectLst/>
                        </a:rPr>
                        <a:t>Pa</a:t>
                      </a:r>
                      <a:endParaRPr lang="en-US" sz="900" dirty="0">
                        <a:solidFill>
                          <a:sysClr val="windowText" lastClr="000000"/>
                        </a:solidFill>
                        <a:effectLst/>
                        <a:latin typeface="Times New Roman" panose="02020603050405020304" pitchFamily="18" charset="0"/>
                        <a:ea typeface="Times New Roman" panose="02020603050405020304" pitchFamily="18" charset="0"/>
                      </a:endParaRPr>
                    </a:p>
                  </a:txBody>
                  <a:tcPr marL="52637" marR="52637" marT="0" marB="0"/>
                </a:tc>
                <a:extLst>
                  <a:ext uri="{0D108BD9-81ED-4DB2-BD59-A6C34878D82A}">
                    <a16:rowId xmlns:a16="http://schemas.microsoft.com/office/drawing/2014/main" val="3013067659"/>
                  </a:ext>
                </a:extLst>
              </a:tr>
              <a:tr h="140366">
                <a:tc>
                  <a:txBody>
                    <a:bodyPr/>
                    <a:lstStyle/>
                    <a:p>
                      <a:pPr marL="54610" marR="54610">
                        <a:spcBef>
                          <a:spcPts val="430"/>
                        </a:spcBef>
                        <a:spcAft>
                          <a:spcPts val="430"/>
                        </a:spcAft>
                      </a:pPr>
                      <a:r>
                        <a:rPr lang="en-US" sz="900">
                          <a:solidFill>
                            <a:sysClr val="windowText" lastClr="000000"/>
                          </a:solidFill>
                          <a:effectLst/>
                        </a:rPr>
                        <a:t>U2M</a:t>
                      </a:r>
                      <a:endParaRPr lang="en-US" sz="900">
                        <a:solidFill>
                          <a:sysClr val="windowText" lastClr="000000"/>
                        </a:solidFill>
                        <a:effectLst/>
                        <a:latin typeface="Times New Roman" panose="02020603050405020304" pitchFamily="18" charset="0"/>
                        <a:ea typeface="Times New Roman" panose="02020603050405020304" pitchFamily="18" charset="0"/>
                      </a:endParaRPr>
                    </a:p>
                  </a:txBody>
                  <a:tcPr marL="52637" marR="52637" marT="0" marB="0"/>
                </a:tc>
                <a:tc>
                  <a:txBody>
                    <a:bodyPr/>
                    <a:lstStyle/>
                    <a:p>
                      <a:pPr marL="54610" marR="54610">
                        <a:spcBef>
                          <a:spcPts val="430"/>
                        </a:spcBef>
                        <a:spcAft>
                          <a:spcPts val="430"/>
                        </a:spcAft>
                      </a:pPr>
                      <a:r>
                        <a:rPr lang="en-US" sz="900">
                          <a:solidFill>
                            <a:sysClr val="windowText" lastClr="000000"/>
                          </a:solidFill>
                          <a:effectLst/>
                        </a:rPr>
                        <a:t>tyx</a:t>
                      </a:r>
                      <a:endParaRPr lang="en-US" sz="900">
                        <a:solidFill>
                          <a:sysClr val="windowText" lastClr="000000"/>
                        </a:solidFill>
                        <a:effectLst/>
                        <a:latin typeface="Times New Roman" panose="02020603050405020304" pitchFamily="18" charset="0"/>
                        <a:ea typeface="Times New Roman" panose="02020603050405020304" pitchFamily="18" charset="0"/>
                      </a:endParaRPr>
                    </a:p>
                  </a:txBody>
                  <a:tcPr marL="52637" marR="52637" marT="0" marB="0"/>
                </a:tc>
                <a:tc>
                  <a:txBody>
                    <a:bodyPr/>
                    <a:lstStyle/>
                    <a:p>
                      <a:pPr marL="54610" marR="54610">
                        <a:spcBef>
                          <a:spcPts val="430"/>
                        </a:spcBef>
                        <a:spcAft>
                          <a:spcPts val="430"/>
                        </a:spcAft>
                      </a:pPr>
                      <a:r>
                        <a:rPr lang="en-US" sz="900">
                          <a:solidFill>
                            <a:sysClr val="windowText" lastClr="000000"/>
                          </a:solidFill>
                          <a:effectLst/>
                        </a:rPr>
                        <a:t>2-meter eastward wind</a:t>
                      </a:r>
                      <a:endParaRPr lang="en-US" sz="900">
                        <a:solidFill>
                          <a:sysClr val="windowText" lastClr="000000"/>
                        </a:solidFill>
                        <a:effectLst/>
                        <a:latin typeface="Times New Roman" panose="02020603050405020304" pitchFamily="18" charset="0"/>
                        <a:ea typeface="Times New Roman" panose="02020603050405020304" pitchFamily="18" charset="0"/>
                      </a:endParaRPr>
                    </a:p>
                  </a:txBody>
                  <a:tcPr marL="52637" marR="52637" marT="0" marB="0"/>
                </a:tc>
                <a:tc>
                  <a:txBody>
                    <a:bodyPr/>
                    <a:lstStyle/>
                    <a:p>
                      <a:pPr marL="54610" marR="54610">
                        <a:spcBef>
                          <a:spcPts val="430"/>
                        </a:spcBef>
                        <a:spcAft>
                          <a:spcPts val="430"/>
                        </a:spcAft>
                      </a:pPr>
                      <a:r>
                        <a:rPr lang="en-US" sz="900" dirty="0">
                          <a:solidFill>
                            <a:sysClr val="windowText" lastClr="000000"/>
                          </a:solidFill>
                          <a:effectLst/>
                        </a:rPr>
                        <a:t>m s-1</a:t>
                      </a:r>
                      <a:endParaRPr lang="en-US" sz="900" dirty="0">
                        <a:solidFill>
                          <a:sysClr val="windowText" lastClr="000000"/>
                        </a:solidFill>
                        <a:effectLst/>
                        <a:latin typeface="Times New Roman" panose="02020603050405020304" pitchFamily="18" charset="0"/>
                        <a:ea typeface="Times New Roman" panose="02020603050405020304" pitchFamily="18" charset="0"/>
                      </a:endParaRPr>
                    </a:p>
                  </a:txBody>
                  <a:tcPr marL="52637" marR="52637" marT="0" marB="0"/>
                </a:tc>
                <a:extLst>
                  <a:ext uri="{0D108BD9-81ED-4DB2-BD59-A6C34878D82A}">
                    <a16:rowId xmlns:a16="http://schemas.microsoft.com/office/drawing/2014/main" val="1307335775"/>
                  </a:ext>
                </a:extLst>
              </a:tr>
              <a:tr h="140366">
                <a:tc>
                  <a:txBody>
                    <a:bodyPr/>
                    <a:lstStyle/>
                    <a:p>
                      <a:pPr marL="54610" marR="54610">
                        <a:spcBef>
                          <a:spcPts val="430"/>
                        </a:spcBef>
                        <a:spcAft>
                          <a:spcPts val="430"/>
                        </a:spcAft>
                      </a:pPr>
                      <a:r>
                        <a:rPr lang="en-US" sz="900">
                          <a:solidFill>
                            <a:sysClr val="windowText" lastClr="000000"/>
                          </a:solidFill>
                          <a:effectLst/>
                        </a:rPr>
                        <a:t>V2M</a:t>
                      </a:r>
                      <a:endParaRPr lang="en-US" sz="900">
                        <a:solidFill>
                          <a:sysClr val="windowText" lastClr="000000"/>
                        </a:solidFill>
                        <a:effectLst/>
                        <a:latin typeface="Times New Roman" panose="02020603050405020304" pitchFamily="18" charset="0"/>
                        <a:ea typeface="Times New Roman" panose="02020603050405020304" pitchFamily="18" charset="0"/>
                      </a:endParaRPr>
                    </a:p>
                  </a:txBody>
                  <a:tcPr marL="52637" marR="52637" marT="0" marB="0"/>
                </a:tc>
                <a:tc>
                  <a:txBody>
                    <a:bodyPr/>
                    <a:lstStyle/>
                    <a:p>
                      <a:pPr marL="54610" marR="54610">
                        <a:spcBef>
                          <a:spcPts val="430"/>
                        </a:spcBef>
                        <a:spcAft>
                          <a:spcPts val="430"/>
                        </a:spcAft>
                      </a:pPr>
                      <a:r>
                        <a:rPr lang="en-US" sz="900">
                          <a:solidFill>
                            <a:sysClr val="windowText" lastClr="000000"/>
                          </a:solidFill>
                          <a:effectLst/>
                        </a:rPr>
                        <a:t>tyx</a:t>
                      </a:r>
                      <a:endParaRPr lang="en-US" sz="900">
                        <a:solidFill>
                          <a:sysClr val="windowText" lastClr="000000"/>
                        </a:solidFill>
                        <a:effectLst/>
                        <a:latin typeface="Times New Roman" panose="02020603050405020304" pitchFamily="18" charset="0"/>
                        <a:ea typeface="Times New Roman" panose="02020603050405020304" pitchFamily="18" charset="0"/>
                      </a:endParaRPr>
                    </a:p>
                  </a:txBody>
                  <a:tcPr marL="52637" marR="52637" marT="0" marB="0"/>
                </a:tc>
                <a:tc>
                  <a:txBody>
                    <a:bodyPr/>
                    <a:lstStyle/>
                    <a:p>
                      <a:pPr marL="54610" marR="54610">
                        <a:spcBef>
                          <a:spcPts val="430"/>
                        </a:spcBef>
                        <a:spcAft>
                          <a:spcPts val="430"/>
                        </a:spcAft>
                      </a:pPr>
                      <a:r>
                        <a:rPr lang="en-US" sz="900">
                          <a:solidFill>
                            <a:sysClr val="windowText" lastClr="000000"/>
                          </a:solidFill>
                          <a:effectLst/>
                        </a:rPr>
                        <a:t>2-meter northward wind</a:t>
                      </a:r>
                      <a:endParaRPr lang="en-US" sz="900">
                        <a:solidFill>
                          <a:sysClr val="windowText" lastClr="000000"/>
                        </a:solidFill>
                        <a:effectLst/>
                        <a:latin typeface="Times New Roman" panose="02020603050405020304" pitchFamily="18" charset="0"/>
                        <a:ea typeface="Times New Roman" panose="02020603050405020304" pitchFamily="18" charset="0"/>
                      </a:endParaRPr>
                    </a:p>
                  </a:txBody>
                  <a:tcPr marL="52637" marR="52637" marT="0" marB="0"/>
                </a:tc>
                <a:tc>
                  <a:txBody>
                    <a:bodyPr/>
                    <a:lstStyle/>
                    <a:p>
                      <a:pPr marL="54610" marR="54610">
                        <a:spcBef>
                          <a:spcPts val="430"/>
                        </a:spcBef>
                        <a:spcAft>
                          <a:spcPts val="430"/>
                        </a:spcAft>
                      </a:pPr>
                      <a:r>
                        <a:rPr lang="en-US" sz="900" dirty="0">
                          <a:solidFill>
                            <a:sysClr val="windowText" lastClr="000000"/>
                          </a:solidFill>
                          <a:effectLst/>
                        </a:rPr>
                        <a:t>m s-1</a:t>
                      </a:r>
                      <a:endParaRPr lang="en-US" sz="900" dirty="0">
                        <a:solidFill>
                          <a:sysClr val="windowText" lastClr="000000"/>
                        </a:solidFill>
                        <a:effectLst/>
                        <a:latin typeface="Times New Roman" panose="02020603050405020304" pitchFamily="18" charset="0"/>
                        <a:ea typeface="Times New Roman" panose="02020603050405020304" pitchFamily="18" charset="0"/>
                      </a:endParaRPr>
                    </a:p>
                  </a:txBody>
                  <a:tcPr marL="52637" marR="52637" marT="0" marB="0"/>
                </a:tc>
                <a:extLst>
                  <a:ext uri="{0D108BD9-81ED-4DB2-BD59-A6C34878D82A}">
                    <a16:rowId xmlns:a16="http://schemas.microsoft.com/office/drawing/2014/main" val="3928460848"/>
                  </a:ext>
                </a:extLst>
              </a:tr>
              <a:tr h="140366">
                <a:tc>
                  <a:txBody>
                    <a:bodyPr/>
                    <a:lstStyle/>
                    <a:p>
                      <a:pPr marL="54610" marR="54610">
                        <a:spcBef>
                          <a:spcPts val="430"/>
                        </a:spcBef>
                        <a:spcAft>
                          <a:spcPts val="430"/>
                        </a:spcAft>
                      </a:pPr>
                      <a:r>
                        <a:rPr lang="en-US" sz="900">
                          <a:solidFill>
                            <a:sysClr val="windowText" lastClr="000000"/>
                          </a:solidFill>
                          <a:effectLst/>
                        </a:rPr>
                        <a:t>ZPBL</a:t>
                      </a:r>
                      <a:endParaRPr lang="en-US" sz="900">
                        <a:solidFill>
                          <a:sysClr val="windowText" lastClr="000000"/>
                        </a:solidFill>
                        <a:effectLst/>
                        <a:latin typeface="Times New Roman" panose="02020603050405020304" pitchFamily="18" charset="0"/>
                        <a:ea typeface="Times New Roman" panose="02020603050405020304" pitchFamily="18" charset="0"/>
                      </a:endParaRPr>
                    </a:p>
                  </a:txBody>
                  <a:tcPr marL="52637" marR="52637" marT="0" marB="0"/>
                </a:tc>
                <a:tc>
                  <a:txBody>
                    <a:bodyPr/>
                    <a:lstStyle/>
                    <a:p>
                      <a:pPr marL="54610" marR="54610">
                        <a:spcBef>
                          <a:spcPts val="430"/>
                        </a:spcBef>
                        <a:spcAft>
                          <a:spcPts val="430"/>
                        </a:spcAft>
                      </a:pPr>
                      <a:r>
                        <a:rPr lang="en-US" sz="900">
                          <a:solidFill>
                            <a:sysClr val="windowText" lastClr="000000"/>
                          </a:solidFill>
                          <a:effectLst/>
                        </a:rPr>
                        <a:t>tyx</a:t>
                      </a:r>
                      <a:endParaRPr lang="en-US" sz="900">
                        <a:solidFill>
                          <a:sysClr val="windowText" lastClr="000000"/>
                        </a:solidFill>
                        <a:effectLst/>
                        <a:latin typeface="Times New Roman" panose="02020603050405020304" pitchFamily="18" charset="0"/>
                        <a:ea typeface="Times New Roman" panose="02020603050405020304" pitchFamily="18" charset="0"/>
                      </a:endParaRPr>
                    </a:p>
                  </a:txBody>
                  <a:tcPr marL="52637" marR="52637" marT="0" marB="0"/>
                </a:tc>
                <a:tc>
                  <a:txBody>
                    <a:bodyPr/>
                    <a:lstStyle/>
                    <a:p>
                      <a:pPr marL="54610" marR="54610">
                        <a:spcBef>
                          <a:spcPts val="430"/>
                        </a:spcBef>
                        <a:spcAft>
                          <a:spcPts val="430"/>
                        </a:spcAft>
                      </a:pPr>
                      <a:r>
                        <a:rPr lang="en-US" sz="900">
                          <a:solidFill>
                            <a:sysClr val="windowText" lastClr="000000"/>
                          </a:solidFill>
                          <a:effectLst/>
                        </a:rPr>
                        <a:t>planetary boundary layer height</a:t>
                      </a:r>
                      <a:endParaRPr lang="en-US" sz="900">
                        <a:solidFill>
                          <a:sysClr val="windowText" lastClr="000000"/>
                        </a:solidFill>
                        <a:effectLst/>
                        <a:latin typeface="Times New Roman" panose="02020603050405020304" pitchFamily="18" charset="0"/>
                        <a:ea typeface="Times New Roman" panose="02020603050405020304" pitchFamily="18" charset="0"/>
                      </a:endParaRPr>
                    </a:p>
                  </a:txBody>
                  <a:tcPr marL="52637" marR="52637" marT="0" marB="0"/>
                </a:tc>
                <a:tc>
                  <a:txBody>
                    <a:bodyPr/>
                    <a:lstStyle/>
                    <a:p>
                      <a:pPr marL="54610" marR="54610">
                        <a:spcBef>
                          <a:spcPts val="430"/>
                        </a:spcBef>
                        <a:spcAft>
                          <a:spcPts val="430"/>
                        </a:spcAft>
                      </a:pPr>
                      <a:r>
                        <a:rPr lang="en-US" sz="900" dirty="0">
                          <a:solidFill>
                            <a:sysClr val="windowText" lastClr="000000"/>
                          </a:solidFill>
                          <a:effectLst/>
                        </a:rPr>
                        <a:t>m</a:t>
                      </a:r>
                      <a:endParaRPr lang="en-US" sz="900" dirty="0">
                        <a:solidFill>
                          <a:sysClr val="windowText" lastClr="000000"/>
                        </a:solidFill>
                        <a:effectLst/>
                        <a:latin typeface="Times New Roman" panose="02020603050405020304" pitchFamily="18" charset="0"/>
                        <a:ea typeface="Times New Roman" panose="02020603050405020304" pitchFamily="18" charset="0"/>
                      </a:endParaRPr>
                    </a:p>
                  </a:txBody>
                  <a:tcPr marL="52637" marR="52637" marT="0" marB="0"/>
                </a:tc>
                <a:extLst>
                  <a:ext uri="{0D108BD9-81ED-4DB2-BD59-A6C34878D82A}">
                    <a16:rowId xmlns:a16="http://schemas.microsoft.com/office/drawing/2014/main" val="3145097206"/>
                  </a:ext>
                </a:extLst>
              </a:tr>
            </a:tbl>
          </a:graphicData>
        </a:graphic>
      </p:graphicFrame>
      <p:sp>
        <p:nvSpPr>
          <p:cNvPr id="3" name="Slide Number Placeholder 3">
            <a:extLst>
              <a:ext uri="{FF2B5EF4-FFF2-40B4-BE49-F238E27FC236}">
                <a16:creationId xmlns:a16="http://schemas.microsoft.com/office/drawing/2014/main" id="{38D0B4A8-7B98-1C01-3D7B-00FA1ABBEDED}"/>
              </a:ext>
            </a:extLst>
          </p:cNvPr>
          <p:cNvSpPr>
            <a:spLocks noGrp="1"/>
          </p:cNvSpPr>
          <p:nvPr>
            <p:ph type="sldNum" sz="quarter" idx="12"/>
          </p:nvPr>
        </p:nvSpPr>
        <p:spPr>
          <a:xfrm>
            <a:off x="11624733" y="6459030"/>
            <a:ext cx="567267"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B8D1E3-1DAE-664E-B350-75CA63E753F0}" type="slidenum">
              <a:rPr kumimoji="0" lang="en-US" sz="1000" b="0" i="0" u="none" strike="noStrike" kern="1200" cap="none" spc="0" normalizeH="0" baseline="0" noProof="0" smtClean="0">
                <a:ln>
                  <a:noFill/>
                </a:ln>
                <a:solidFill>
                  <a:srgbClr val="1C75BC"/>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000" b="0" i="0" u="none" strike="noStrike" kern="1200" cap="none" spc="0" normalizeH="0" baseline="0" noProof="0" dirty="0">
              <a:ln>
                <a:noFill/>
              </a:ln>
              <a:solidFill>
                <a:srgbClr val="1C75BC"/>
              </a:solidFill>
              <a:effectLst/>
              <a:uLnTx/>
              <a:uFillTx/>
              <a:latin typeface="Arial" panose="020B0604020202020204"/>
              <a:ea typeface="+mn-ea"/>
              <a:cs typeface="+mn-cs"/>
            </a:endParaRPr>
          </a:p>
        </p:txBody>
      </p:sp>
      <p:sp>
        <p:nvSpPr>
          <p:cNvPr id="8" name="Rectangle 7">
            <a:extLst>
              <a:ext uri="{FF2B5EF4-FFF2-40B4-BE49-F238E27FC236}">
                <a16:creationId xmlns:a16="http://schemas.microsoft.com/office/drawing/2014/main" id="{4C62A47E-2EA5-A024-1754-B1C5D220ED9F}"/>
              </a:ext>
            </a:extLst>
          </p:cNvPr>
          <p:cNvSpPr/>
          <p:nvPr/>
        </p:nvSpPr>
        <p:spPr>
          <a:xfrm>
            <a:off x="3754370" y="6391267"/>
            <a:ext cx="4683263" cy="50257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33" b="0" i="0" u="sng" strike="noStrike" kern="1200" cap="none" spc="0" normalizeH="0" baseline="0" noProof="0" dirty="0">
                <a:ln>
                  <a:noFill/>
                </a:ln>
                <a:solidFill>
                  <a:srgbClr val="1C75BC"/>
                </a:solidFill>
                <a:effectLst/>
                <a:uLnTx/>
                <a:uFillTx/>
                <a:latin typeface="Arial" panose="020B0604020202020204"/>
                <a:ea typeface="+mn-ea"/>
                <a:cs typeface="+mn-cs"/>
                <a:hlinkClick r:id="rId3"/>
              </a:rPr>
              <a:t>https://gmao.gsfc.nasa.gov/weather_prediction/GEOS-C</a:t>
            </a:r>
            <a:r>
              <a:rPr kumimoji="0" lang="en-US" sz="1333" b="0" i="0" u="none" strike="noStrike" kern="1200" cap="none" spc="0" normalizeH="0" baseline="0" noProof="0" dirty="0">
                <a:ln>
                  <a:noFill/>
                </a:ln>
                <a:solidFill>
                  <a:srgbClr val="1C75BC"/>
                </a:solidFill>
                <a:effectLst/>
                <a:uLnTx/>
                <a:uFillTx/>
                <a:latin typeface="Arial" panose="020B0604020202020204"/>
                <a:ea typeface="+mn-ea"/>
                <a:cs typeface="+mn-cs"/>
                <a:hlinkClick r:id="rId3"/>
              </a:rPr>
              <a:t>F/</a:t>
            </a:r>
            <a:endParaRPr kumimoji="0" lang="en-US" sz="1333" b="0" i="0" u="none" strike="noStrike" kern="1200" cap="none" spc="0" normalizeH="0" baseline="0" noProof="0" dirty="0">
              <a:ln>
                <a:noFill/>
              </a:ln>
              <a:solidFill>
                <a:srgbClr val="1C75BC"/>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err="1">
                <a:ln>
                  <a:noFill/>
                </a:ln>
                <a:solidFill>
                  <a:srgbClr val="1C75BC"/>
                </a:solidFill>
                <a:effectLst/>
                <a:uLnTx/>
                <a:uFillTx/>
                <a:latin typeface="Arial" panose="020B0604020202020204"/>
                <a:ea typeface="+mn-ea"/>
                <a:cs typeface="+mn-cs"/>
              </a:rPr>
              <a:t>k.e.knowland@nasa.gov</a:t>
            </a:r>
            <a:endParaRPr kumimoji="0" lang="en-US" sz="1333" b="0" i="0" u="none" strike="noStrike" kern="1200" cap="none" spc="0" normalizeH="0" baseline="0" noProof="0" dirty="0">
              <a:ln>
                <a:noFill/>
              </a:ln>
              <a:solidFill>
                <a:srgbClr val="1C75BC"/>
              </a:solidFill>
              <a:effectLst/>
              <a:uLnTx/>
              <a:uFillTx/>
              <a:latin typeface="Arial" panose="020B0604020202020204"/>
              <a:ea typeface="+mn-ea"/>
              <a:cs typeface="+mn-cs"/>
            </a:endParaRPr>
          </a:p>
        </p:txBody>
      </p:sp>
    </p:spTree>
    <p:extLst>
      <p:ext uri="{BB962C8B-B14F-4D97-AF65-F5344CB8AC3E}">
        <p14:creationId xmlns:p14="http://schemas.microsoft.com/office/powerpoint/2010/main" val="27591964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349DDC-1825-9720-938D-584D45DA67A9}"/>
              </a:ext>
            </a:extLst>
          </p:cNvPr>
          <p:cNvSpPr>
            <a:spLocks noGrp="1"/>
          </p:cNvSpPr>
          <p:nvPr>
            <p:ph type="title"/>
          </p:nvPr>
        </p:nvSpPr>
        <p:spPr>
          <a:xfrm>
            <a:off x="318654" y="0"/>
            <a:ext cx="10515600" cy="1325563"/>
          </a:xfrm>
        </p:spPr>
        <p:txBody>
          <a:bodyPr/>
          <a:lstStyle/>
          <a:p>
            <a:pPr algn="ctr"/>
            <a:r>
              <a:rPr lang="en-US" b="1" dirty="0"/>
              <a:t>Seasonal &amp; hourly variations in NO</a:t>
            </a:r>
            <a:r>
              <a:rPr lang="en-US" b="1" baseline="-25000" dirty="0"/>
              <a:t>2</a:t>
            </a:r>
            <a:r>
              <a:rPr lang="en-US" b="1" dirty="0"/>
              <a:t> profiles</a:t>
            </a:r>
          </a:p>
        </p:txBody>
      </p:sp>
      <p:grpSp>
        <p:nvGrpSpPr>
          <p:cNvPr id="3" name="Group 2">
            <a:extLst>
              <a:ext uri="{FF2B5EF4-FFF2-40B4-BE49-F238E27FC236}">
                <a16:creationId xmlns:a16="http://schemas.microsoft.com/office/drawing/2014/main" id="{836DE15F-5CE4-1BF9-A3C9-FDEDD5B1C3E4}"/>
              </a:ext>
            </a:extLst>
          </p:cNvPr>
          <p:cNvGrpSpPr/>
          <p:nvPr/>
        </p:nvGrpSpPr>
        <p:grpSpPr>
          <a:xfrm>
            <a:off x="38100" y="881458"/>
            <a:ext cx="11949546" cy="5312568"/>
            <a:chOff x="204354" y="1545432"/>
            <a:chExt cx="11949546" cy="5312568"/>
          </a:xfrm>
        </p:grpSpPr>
        <p:pic>
          <p:nvPicPr>
            <p:cNvPr id="1026" name="Picture 2">
              <a:extLst>
                <a:ext uri="{FF2B5EF4-FFF2-40B4-BE49-F238E27FC236}">
                  <a16:creationId xmlns:a16="http://schemas.microsoft.com/office/drawing/2014/main" id="{4DA41CAA-C80E-6AB8-D58C-0FA86CB7ED68}"/>
                </a:ext>
              </a:extLst>
            </p:cNvPr>
            <p:cNvPicPr>
              <a:picLocks noChangeAspect="1" noChangeArrowheads="1"/>
            </p:cNvPicPr>
            <p:nvPr/>
          </p:nvPicPr>
          <p:blipFill rotWithShape="1">
            <a:blip r:embed="rId3" cstate="print">
              <a:alphaModFix amt="70000"/>
              <a:extLst>
                <a:ext uri="{28A0092B-C50C-407E-A947-70E740481C1C}">
                  <a14:useLocalDpi xmlns:a14="http://schemas.microsoft.com/office/drawing/2010/main" val="0"/>
                </a:ext>
              </a:extLst>
            </a:blip>
            <a:srcRect t="12708" b="11250"/>
            <a:stretch/>
          </p:blipFill>
          <p:spPr bwMode="auto">
            <a:xfrm>
              <a:off x="1524000" y="1643063"/>
              <a:ext cx="9144000" cy="521493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Graphical user interface&#10;&#10;Description automatically generated">
              <a:extLst>
                <a:ext uri="{FF2B5EF4-FFF2-40B4-BE49-F238E27FC236}">
                  <a16:creationId xmlns:a16="http://schemas.microsoft.com/office/drawing/2014/main" id="{DA900498-2E93-0F94-06B5-6472E79E0958}"/>
                </a:ext>
              </a:extLst>
            </p:cNvPr>
            <p:cNvPicPr>
              <a:picLocks noChangeAspect="1"/>
            </p:cNvPicPr>
            <p:nvPr/>
          </p:nvPicPr>
          <p:blipFill>
            <a:blip r:embed="rId4"/>
            <a:stretch>
              <a:fillRect/>
            </a:stretch>
          </p:blipFill>
          <p:spPr>
            <a:xfrm>
              <a:off x="6191250" y="4114800"/>
              <a:ext cx="3657600" cy="2743200"/>
            </a:xfrm>
            <a:prstGeom prst="rect">
              <a:avLst/>
            </a:prstGeom>
          </p:spPr>
        </p:pic>
        <p:pic>
          <p:nvPicPr>
            <p:cNvPr id="7" name="Picture 6" descr="Graphical user interface, application&#10;&#10;Description automatically generated">
              <a:extLst>
                <a:ext uri="{FF2B5EF4-FFF2-40B4-BE49-F238E27FC236}">
                  <a16:creationId xmlns:a16="http://schemas.microsoft.com/office/drawing/2014/main" id="{048A4122-F863-24DA-CC24-8916D6D0DDB4}"/>
                </a:ext>
              </a:extLst>
            </p:cNvPr>
            <p:cNvPicPr>
              <a:picLocks noChangeAspect="1"/>
            </p:cNvPicPr>
            <p:nvPr/>
          </p:nvPicPr>
          <p:blipFill>
            <a:blip r:embed="rId5"/>
            <a:stretch>
              <a:fillRect/>
            </a:stretch>
          </p:blipFill>
          <p:spPr>
            <a:xfrm>
              <a:off x="4381500" y="1545432"/>
              <a:ext cx="3657600" cy="2743200"/>
            </a:xfrm>
            <a:prstGeom prst="rect">
              <a:avLst/>
            </a:prstGeom>
          </p:spPr>
        </p:pic>
        <p:pic>
          <p:nvPicPr>
            <p:cNvPr id="9" name="Picture 8" descr="Graphical user interface, application&#10;&#10;Description automatically generated">
              <a:extLst>
                <a:ext uri="{FF2B5EF4-FFF2-40B4-BE49-F238E27FC236}">
                  <a16:creationId xmlns:a16="http://schemas.microsoft.com/office/drawing/2014/main" id="{E154140D-97BD-58E1-846B-0EF63579F0A6}"/>
                </a:ext>
              </a:extLst>
            </p:cNvPr>
            <p:cNvPicPr>
              <a:picLocks noChangeAspect="1"/>
            </p:cNvPicPr>
            <p:nvPr/>
          </p:nvPicPr>
          <p:blipFill>
            <a:blip r:embed="rId6"/>
            <a:stretch>
              <a:fillRect/>
            </a:stretch>
          </p:blipFill>
          <p:spPr>
            <a:xfrm>
              <a:off x="204354" y="1545432"/>
              <a:ext cx="3657600" cy="2743200"/>
            </a:xfrm>
            <a:prstGeom prst="rect">
              <a:avLst/>
            </a:prstGeom>
          </p:spPr>
        </p:pic>
        <p:pic>
          <p:nvPicPr>
            <p:cNvPr id="11" name="Picture 10" descr="Graphical user interface&#10;&#10;Description automatically generated">
              <a:extLst>
                <a:ext uri="{FF2B5EF4-FFF2-40B4-BE49-F238E27FC236}">
                  <a16:creationId xmlns:a16="http://schemas.microsoft.com/office/drawing/2014/main" id="{FA0A82E9-4A0F-FF14-7925-39F6C6349A2D}"/>
                </a:ext>
              </a:extLst>
            </p:cNvPr>
            <p:cNvPicPr>
              <a:picLocks noChangeAspect="1"/>
            </p:cNvPicPr>
            <p:nvPr/>
          </p:nvPicPr>
          <p:blipFill>
            <a:blip r:embed="rId7"/>
            <a:stretch>
              <a:fillRect/>
            </a:stretch>
          </p:blipFill>
          <p:spPr>
            <a:xfrm>
              <a:off x="1866900" y="4114800"/>
              <a:ext cx="3657600" cy="2743200"/>
            </a:xfrm>
            <a:prstGeom prst="rect">
              <a:avLst/>
            </a:prstGeom>
          </p:spPr>
        </p:pic>
        <p:pic>
          <p:nvPicPr>
            <p:cNvPr id="13" name="Picture 12" descr="Graphical user interface&#10;&#10;Description automatically generated">
              <a:extLst>
                <a:ext uri="{FF2B5EF4-FFF2-40B4-BE49-F238E27FC236}">
                  <a16:creationId xmlns:a16="http://schemas.microsoft.com/office/drawing/2014/main" id="{3A30AA63-72E1-DF39-A6D5-75ED39443994}"/>
                </a:ext>
              </a:extLst>
            </p:cNvPr>
            <p:cNvPicPr>
              <a:picLocks noChangeAspect="1"/>
            </p:cNvPicPr>
            <p:nvPr/>
          </p:nvPicPr>
          <p:blipFill>
            <a:blip r:embed="rId8"/>
            <a:stretch>
              <a:fillRect/>
            </a:stretch>
          </p:blipFill>
          <p:spPr>
            <a:xfrm>
              <a:off x="8496300" y="1545432"/>
              <a:ext cx="3657600" cy="2743200"/>
            </a:xfrm>
            <a:prstGeom prst="rect">
              <a:avLst/>
            </a:prstGeom>
          </p:spPr>
        </p:pic>
      </p:grpSp>
      <p:sp>
        <p:nvSpPr>
          <p:cNvPr id="4" name="TextBox 3">
            <a:extLst>
              <a:ext uri="{FF2B5EF4-FFF2-40B4-BE49-F238E27FC236}">
                <a16:creationId xmlns:a16="http://schemas.microsoft.com/office/drawing/2014/main" id="{A4D89D77-4399-FB0F-5459-E7746486E40E}"/>
              </a:ext>
            </a:extLst>
          </p:cNvPr>
          <p:cNvSpPr txBox="1"/>
          <p:nvPr/>
        </p:nvSpPr>
        <p:spPr>
          <a:xfrm>
            <a:off x="10058400" y="5527964"/>
            <a:ext cx="21336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Figure produced by Viral Shah</a:t>
            </a:r>
          </a:p>
        </p:txBody>
      </p:sp>
      <p:sp>
        <p:nvSpPr>
          <p:cNvPr id="6" name="Slide Number Placeholder 3">
            <a:extLst>
              <a:ext uri="{FF2B5EF4-FFF2-40B4-BE49-F238E27FC236}">
                <a16:creationId xmlns:a16="http://schemas.microsoft.com/office/drawing/2014/main" id="{6B58DEE4-CA1C-5656-5AD0-C59297BCB7F0}"/>
              </a:ext>
            </a:extLst>
          </p:cNvPr>
          <p:cNvSpPr>
            <a:spLocks noGrp="1"/>
          </p:cNvSpPr>
          <p:nvPr>
            <p:ph type="sldNum" sz="quarter" idx="12"/>
          </p:nvPr>
        </p:nvSpPr>
        <p:spPr>
          <a:xfrm>
            <a:off x="11624733" y="6459030"/>
            <a:ext cx="567267"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B8D1E3-1DAE-664E-B350-75CA63E753F0}" type="slidenum">
              <a:rPr kumimoji="0" lang="en-US" sz="1000" b="0" i="0" u="none" strike="noStrike" kern="1200" cap="none" spc="0" normalizeH="0" baseline="0" noProof="0" smtClean="0">
                <a:ln>
                  <a:noFill/>
                </a:ln>
                <a:solidFill>
                  <a:srgbClr val="1C75BC"/>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000" b="0" i="0" u="none" strike="noStrike" kern="1200" cap="none" spc="0" normalizeH="0" baseline="0" noProof="0" dirty="0">
              <a:ln>
                <a:noFill/>
              </a:ln>
              <a:solidFill>
                <a:srgbClr val="1C75BC"/>
              </a:solidFill>
              <a:effectLst/>
              <a:uLnTx/>
              <a:uFillTx/>
              <a:latin typeface="Arial" panose="020B0604020202020204"/>
              <a:ea typeface="+mn-ea"/>
              <a:cs typeface="+mn-cs"/>
            </a:endParaRPr>
          </a:p>
        </p:txBody>
      </p:sp>
      <p:sp>
        <p:nvSpPr>
          <p:cNvPr id="8" name="Rectangle 7">
            <a:extLst>
              <a:ext uri="{FF2B5EF4-FFF2-40B4-BE49-F238E27FC236}">
                <a16:creationId xmlns:a16="http://schemas.microsoft.com/office/drawing/2014/main" id="{635486E4-31F8-61AB-F24A-8A1F4DB2DC78}"/>
              </a:ext>
            </a:extLst>
          </p:cNvPr>
          <p:cNvSpPr/>
          <p:nvPr/>
        </p:nvSpPr>
        <p:spPr>
          <a:xfrm>
            <a:off x="3754370" y="6391267"/>
            <a:ext cx="4683263" cy="50257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33" b="0" i="0" u="sng" strike="noStrike" kern="1200" cap="none" spc="0" normalizeH="0" baseline="0" noProof="0" dirty="0">
                <a:ln>
                  <a:noFill/>
                </a:ln>
                <a:solidFill>
                  <a:srgbClr val="1C75BC"/>
                </a:solidFill>
                <a:effectLst/>
                <a:uLnTx/>
                <a:uFillTx/>
                <a:latin typeface="Arial" panose="020B0604020202020204"/>
                <a:ea typeface="+mn-ea"/>
                <a:cs typeface="+mn-cs"/>
                <a:hlinkClick r:id="rId9"/>
              </a:rPr>
              <a:t>https://gmao.gsfc.nasa.gov/weather_prediction/GEOS-C</a:t>
            </a:r>
            <a:r>
              <a:rPr kumimoji="0" lang="en-US" sz="1333" b="0" i="0" u="none" strike="noStrike" kern="1200" cap="none" spc="0" normalizeH="0" baseline="0" noProof="0" dirty="0">
                <a:ln>
                  <a:noFill/>
                </a:ln>
                <a:solidFill>
                  <a:srgbClr val="1C75BC"/>
                </a:solidFill>
                <a:effectLst/>
                <a:uLnTx/>
                <a:uFillTx/>
                <a:latin typeface="Arial" panose="020B0604020202020204"/>
                <a:ea typeface="+mn-ea"/>
                <a:cs typeface="+mn-cs"/>
                <a:hlinkClick r:id="rId9"/>
              </a:rPr>
              <a:t>F/</a:t>
            </a:r>
            <a:endParaRPr kumimoji="0" lang="en-US" sz="1333" b="0" i="0" u="none" strike="noStrike" kern="1200" cap="none" spc="0" normalizeH="0" baseline="0" noProof="0" dirty="0">
              <a:ln>
                <a:noFill/>
              </a:ln>
              <a:solidFill>
                <a:srgbClr val="1C75BC"/>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err="1">
                <a:ln>
                  <a:noFill/>
                </a:ln>
                <a:solidFill>
                  <a:srgbClr val="1C75BC"/>
                </a:solidFill>
                <a:effectLst/>
                <a:uLnTx/>
                <a:uFillTx/>
                <a:latin typeface="Arial" panose="020B0604020202020204"/>
                <a:ea typeface="+mn-ea"/>
                <a:cs typeface="+mn-cs"/>
              </a:rPr>
              <a:t>k.e.knowland@nasa.gov</a:t>
            </a:r>
            <a:endParaRPr kumimoji="0" lang="en-US" sz="1333" b="0" i="0" u="none" strike="noStrike" kern="1200" cap="none" spc="0" normalizeH="0" baseline="0" noProof="0" dirty="0">
              <a:ln>
                <a:noFill/>
              </a:ln>
              <a:solidFill>
                <a:srgbClr val="1C75BC"/>
              </a:solidFill>
              <a:effectLst/>
              <a:uLnTx/>
              <a:uFillTx/>
              <a:latin typeface="Arial" panose="020B0604020202020204"/>
              <a:ea typeface="+mn-ea"/>
              <a:cs typeface="+mn-cs"/>
            </a:endParaRPr>
          </a:p>
        </p:txBody>
      </p:sp>
    </p:spTree>
    <p:extLst>
      <p:ext uri="{BB962C8B-B14F-4D97-AF65-F5344CB8AC3E}">
        <p14:creationId xmlns:p14="http://schemas.microsoft.com/office/powerpoint/2010/main" val="417696716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Custom 1">
      <a:dk1>
        <a:srgbClr val="FFFFFF"/>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ctr">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9525" cap="flat" cmpd="sng" algn="ctr">
          <a:solidFill>
            <a:srgbClr val="FF0000"/>
          </a:solidFill>
          <a:prstDash val="solid"/>
          <a:round/>
          <a:headEnd type="none" w="med" len="med"/>
          <a:tailEnd type="none" w="med" len="med"/>
        </a:ln>
        <a:effectLst/>
      </a:spPr>
      <a:bodyPr rtlCol="0" anchor="ctr"/>
      <a:lstStyle>
        <a:defPPr algn="ctr">
          <a:defRPr/>
        </a:defPPr>
      </a:lstStyle>
    </a:spDef>
    <a:lnDef>
      <a:spPr bwMode="auto">
        <a:solidFill>
          <a:schemeClr val="accent1"/>
        </a:solidFill>
        <a:ln w="9525" cap="flat" cmpd="sng" algn="ctr">
          <a:solidFill>
            <a:srgbClr val="7E0000"/>
          </a:solidFill>
          <a:prstDash val="solid"/>
          <a:round/>
          <a:headEnd type="none" w="med" len="med"/>
          <a:tailEnd type="triangle" w="lg" len="lg"/>
        </a:ln>
        <a:effectLst/>
      </a:spPr>
      <a:bodyPr/>
      <a:lstStyle/>
    </a:lnDef>
    <a:txDef>
      <a:spPr>
        <a:noFill/>
      </a:spPr>
      <a:bodyPr wrap="none" rtlCol="0">
        <a:spAutoFit/>
      </a:bodyPr>
      <a:lstStyle>
        <a:defPPr>
          <a:defRPr b="0" dirty="0" smtClean="0"/>
        </a:defPPr>
      </a:lstStyle>
    </a:tx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Default Theme">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3839</TotalTime>
  <Words>3763</Words>
  <Application>Microsoft Office PowerPoint</Application>
  <PresentationFormat>Widescreen</PresentationFormat>
  <Paragraphs>418</Paragraphs>
  <Slides>30</Slides>
  <Notes>13</Notes>
  <HiddenSlides>0</HiddenSlides>
  <MMClips>0</MMClips>
  <ScaleCrop>false</ScaleCrop>
  <HeadingPairs>
    <vt:vector size="8" baseType="variant">
      <vt:variant>
        <vt:lpstr>Fonts Used</vt:lpstr>
      </vt:variant>
      <vt:variant>
        <vt:i4>10</vt:i4>
      </vt:variant>
      <vt:variant>
        <vt:lpstr>Theme</vt:lpstr>
      </vt:variant>
      <vt:variant>
        <vt:i4>5</vt:i4>
      </vt:variant>
      <vt:variant>
        <vt:lpstr>Embedded OLE Servers</vt:lpstr>
      </vt:variant>
      <vt:variant>
        <vt:i4>1</vt:i4>
      </vt:variant>
      <vt:variant>
        <vt:lpstr>Slide Titles</vt:lpstr>
      </vt:variant>
      <vt:variant>
        <vt:i4>30</vt:i4>
      </vt:variant>
    </vt:vector>
  </HeadingPairs>
  <TitlesOfParts>
    <vt:vector size="46" baseType="lpstr">
      <vt:lpstr>Arial</vt:lpstr>
      <vt:lpstr>Calibri</vt:lpstr>
      <vt:lpstr>Calibri Light</vt:lpstr>
      <vt:lpstr>Cambria Math</vt:lpstr>
      <vt:lpstr>Helvetica</vt:lpstr>
      <vt:lpstr>Helvetica Neue</vt:lpstr>
      <vt:lpstr>Times</vt:lpstr>
      <vt:lpstr>Times New Roman</vt:lpstr>
      <vt:lpstr>Verdana</vt:lpstr>
      <vt:lpstr>Wingdings</vt:lpstr>
      <vt:lpstr>Office Theme</vt:lpstr>
      <vt:lpstr>1_Office Theme</vt:lpstr>
      <vt:lpstr>2_Office Theme</vt:lpstr>
      <vt:lpstr>Default Design</vt:lpstr>
      <vt:lpstr>Default Theme</vt:lpstr>
      <vt:lpstr>Equation</vt:lpstr>
      <vt:lpstr>PowerPoint Presentation</vt:lpstr>
      <vt:lpstr>Day 2 Session I:  Air Quality Modeling </vt:lpstr>
      <vt:lpstr>PowerPoint Presentation</vt:lpstr>
      <vt:lpstr>PowerPoint Presentation</vt:lpstr>
      <vt:lpstr>NASA GEOS Composition Forecast system: GEOS-CF</vt:lpstr>
      <vt:lpstr>GEOS with Coupled GEOS-Chem chemistry</vt:lpstr>
      <vt:lpstr>GEOS with Coupled GEOS-Chem chemistry</vt:lpstr>
      <vt:lpstr>TEMPO specific collection: “sat_inst_1hr_r721x361_v72”</vt:lpstr>
      <vt:lpstr>Seasonal &amp; hourly variations in NO2 profiles</vt:lpstr>
      <vt:lpstr>Spinning up GEOS-CF version 2</vt:lpstr>
      <vt:lpstr>PowerPoint Presentation</vt:lpstr>
      <vt:lpstr>PowerPoint Presentation</vt:lpstr>
      <vt:lpstr>PowerPoint Presentation</vt:lpstr>
      <vt:lpstr>PowerPoint Presentation</vt:lpstr>
      <vt:lpstr>PowerPoint Presentation</vt:lpstr>
      <vt:lpstr>PowerPoint Presentation</vt:lpstr>
      <vt:lpstr>Day 2 Session I:  Air Quality Modeling </vt:lpstr>
      <vt:lpstr>Accurate modeling of mixed layer dynamics is key to retrieving diurnal cycles of pollutants</vt:lpstr>
      <vt:lpstr>Use machine learning to produce blended TEMPO+TROPOMI+GEMS product</vt:lpstr>
      <vt:lpstr>PowerPoint Presentation</vt:lpstr>
      <vt:lpstr>PowerPoint Presentation</vt:lpstr>
      <vt:lpstr>PowerPoint Presentation</vt:lpstr>
      <vt:lpstr>Day 2 Session I:  Air Quality Modeling </vt:lpstr>
      <vt:lpstr>Models for TEMPO Validation</vt:lpstr>
      <vt:lpstr>Cross-Sensor Comparison</vt:lpstr>
      <vt:lpstr>Horizontal Gradient Retrieval</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Naeger, Aaron (MSFC-ST11)[UAH]</dc:creator>
  <cp:lastModifiedBy>Johnson, Matthew (ARC-SGE)</cp:lastModifiedBy>
  <cp:revision>251</cp:revision>
  <dcterms:created xsi:type="dcterms:W3CDTF">2020-05-12T18:08:23Z</dcterms:created>
  <dcterms:modified xsi:type="dcterms:W3CDTF">2023-05-03T00:26:14Z</dcterms:modified>
</cp:coreProperties>
</file>