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563" r:id="rId2"/>
    <p:sldId id="572" r:id="rId3"/>
    <p:sldId id="57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8B810"/>
    <a:srgbClr val="33CC33"/>
    <a:srgbClr val="66FF33"/>
    <a:srgbClr val="0099FF"/>
    <a:srgbClr val="0000FF"/>
    <a:srgbClr val="0000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60"/>
  </p:normalViewPr>
  <p:slideViewPr>
    <p:cSldViewPr snapToGrid="0">
      <p:cViewPr varScale="1">
        <p:scale>
          <a:sx n="58" d="100"/>
          <a:sy n="58" d="100"/>
        </p:scale>
        <p:origin x="570" y="72"/>
      </p:cViewPr>
      <p:guideLst/>
    </p:cSldViewPr>
  </p:slideViewPr>
  <p:notesTextViewPr>
    <p:cViewPr>
      <p:scale>
        <a:sx n="3" d="2"/>
        <a:sy n="3" d="2"/>
      </p:scale>
      <p:origin x="0" y="0"/>
    </p:cViewPr>
  </p:notesTextViewPr>
  <p:notesViewPr>
    <p:cSldViewPr snapToGrid="0" showGuides="1">
      <p:cViewPr varScale="1">
        <p:scale>
          <a:sx n="85" d="100"/>
          <a:sy n="85" d="100"/>
        </p:scale>
        <p:origin x="29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naeger\Desktop\FLASH_DRIVE_NASA\TEMPO%20main\EAProgram&amp;EndUsers\TEMPO%20Early%20Adopters%20Registration%20Apr%2011%202023-Clean.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Early</a:t>
            </a:r>
            <a:r>
              <a:rPr lang="en-US" baseline="0"/>
              <a:t> Adopters by affilitation</a:t>
            </a:r>
            <a:endParaRPr lang="en-US"/>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871-4A25-9A5D-93ACCB6B916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871-4A25-9A5D-93ACCB6B916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871-4A25-9A5D-93ACCB6B916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871-4A25-9A5D-93ACCB6B916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871-4A25-9A5D-93ACCB6B916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871-4A25-9A5D-93ACCB6B916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871-4A25-9A5D-93ACCB6B916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871-4A25-9A5D-93ACCB6B916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3871-4A25-9A5D-93ACCB6B916E}"/>
                </c:ext>
              </c:extLst>
            </c:dLbl>
            <c:dLbl>
              <c:idx val="1"/>
              <c:layout>
                <c:manualLayout>
                  <c:x val="9.3896713615022609E-3"/>
                  <c:y val="-2.949307899616706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71-4A25-9A5D-93ACCB6B916E}"/>
                </c:ext>
              </c:extLst>
            </c:dLbl>
            <c:dLbl>
              <c:idx val="2"/>
              <c:layout>
                <c:manualLayout>
                  <c:x val="8.5803013847406216E-3"/>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71-4A25-9A5D-93ACCB6B916E}"/>
                </c:ext>
              </c:extLst>
            </c:dLbl>
            <c:dLbl>
              <c:idx val="3"/>
              <c:layout>
                <c:manualLayout>
                  <c:x val="4.812206572769949E-2"/>
                  <c:y val="-1.8432555810544125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5380281690140843"/>
                      <c:h val="0.10071554695909336"/>
                    </c:manualLayout>
                  </c15:layout>
                </c:ext>
                <c:ext xmlns:c16="http://schemas.microsoft.com/office/drawing/2014/chart" uri="{C3380CC4-5D6E-409C-BE32-E72D297353CC}">
                  <c16:uniqueId val="{00000007-3871-4A25-9A5D-93ACCB6B916E}"/>
                </c:ext>
              </c:extLst>
            </c:dLbl>
            <c:dLbl>
              <c:idx val="4"/>
              <c:layout>
                <c:manualLayout>
                  <c:x val="-7.7464788732394388E-2"/>
                  <c:y val="-5.529952311781324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71-4A25-9A5D-93ACCB6B916E}"/>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3871-4A25-9A5D-93ACCB6B916E}"/>
                </c:ext>
              </c:extLst>
            </c:dLbl>
            <c:dLbl>
              <c:idx val="6"/>
              <c:layout>
                <c:manualLayout>
                  <c:x val="2.1551724137930839E-3"/>
                  <c:y val="-2.6822410129549663E-1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71-4A25-9A5D-93ACCB6B916E}"/>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3871-4A25-9A5D-93ACCB6B91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Sheet1!$A$3:$A$10</c:f>
              <c:strCache>
                <c:ptCount val="8"/>
                <c:pt idx="0">
                  <c:v>Academia </c:v>
                </c:pt>
                <c:pt idx="1">
                  <c:v>International Government</c:v>
                </c:pt>
                <c:pt idx="2">
                  <c:v>Private (for-profit)</c:v>
                </c:pt>
                <c:pt idx="3">
                  <c:v>Private (non-profit) / Voluntary or NGO</c:v>
                </c:pt>
                <c:pt idx="4">
                  <c:v>U.S. Government</c:v>
                </c:pt>
                <c:pt idx="5">
                  <c:v>U.S. State / Local / Tribal Government</c:v>
                </c:pt>
                <c:pt idx="6">
                  <c:v>NASA / NOAA</c:v>
                </c:pt>
                <c:pt idx="7">
                  <c:v>Other </c:v>
                </c:pt>
              </c:strCache>
            </c:strRef>
          </c:cat>
          <c:val>
            <c:numRef>
              <c:f>Sheet1!$B$3:$B$10</c:f>
              <c:numCache>
                <c:formatCode>General</c:formatCode>
                <c:ptCount val="8"/>
                <c:pt idx="0">
                  <c:v>160</c:v>
                </c:pt>
                <c:pt idx="1">
                  <c:v>23</c:v>
                </c:pt>
                <c:pt idx="2">
                  <c:v>33</c:v>
                </c:pt>
                <c:pt idx="3">
                  <c:v>21</c:v>
                </c:pt>
                <c:pt idx="4">
                  <c:v>31</c:v>
                </c:pt>
                <c:pt idx="5">
                  <c:v>77</c:v>
                </c:pt>
                <c:pt idx="6">
                  <c:v>69</c:v>
                </c:pt>
                <c:pt idx="7">
                  <c:v>8</c:v>
                </c:pt>
              </c:numCache>
            </c:numRef>
          </c:val>
          <c:extLst>
            <c:ext xmlns:c16="http://schemas.microsoft.com/office/drawing/2014/chart" uri="{C3380CC4-5D6E-409C-BE32-E72D297353CC}">
              <c16:uniqueId val="{00000010-3871-4A25-9A5D-93ACCB6B916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00D-4DDC-98E6-FD3CEC42176B}"/>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400D-4DDC-98E6-FD3CEC42176B}"/>
              </c:ext>
            </c:extLst>
          </c:dPt>
          <c:dPt>
            <c:idx val="2"/>
            <c:bubble3D val="0"/>
            <c:spPr>
              <a:solidFill>
                <a:srgbClr val="CDAD51"/>
              </a:solidFill>
              <a:ln w="19050">
                <a:solidFill>
                  <a:schemeClr val="lt1"/>
                </a:solidFill>
              </a:ln>
              <a:effectLst/>
            </c:spPr>
            <c:extLst>
              <c:ext xmlns:c16="http://schemas.microsoft.com/office/drawing/2014/chart" uri="{C3380CC4-5D6E-409C-BE32-E72D297353CC}">
                <c16:uniqueId val="{00000005-400D-4DDC-98E6-FD3CEC42176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400D-4DDC-98E6-FD3CEC42176B}"/>
              </c:ext>
            </c:extLst>
          </c:dPt>
          <c:dPt>
            <c:idx val="4"/>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9-400D-4DDC-98E6-FD3CEC42176B}"/>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400D-4DDC-98E6-FD3CEC42176B}"/>
              </c:ext>
            </c:extLst>
          </c:dPt>
          <c:cat>
            <c:numRef>
              <c:f>Sheet1!$A$2:$A$7</c:f>
              <c:numCache>
                <c:formatCode>General</c:formatCode>
                <c:ptCount val="6"/>
              </c:numCache>
            </c:numRef>
          </c:cat>
          <c:val>
            <c:numRef>
              <c:f>Sheet1!$B$2:$B$7</c:f>
              <c:numCache>
                <c:formatCode>General</c:formatCode>
                <c:ptCount val="6"/>
                <c:pt idx="0">
                  <c:v>16.670000000000002</c:v>
                </c:pt>
                <c:pt idx="1">
                  <c:v>16.670000000000002</c:v>
                </c:pt>
                <c:pt idx="2">
                  <c:v>16.670000000000002</c:v>
                </c:pt>
                <c:pt idx="3">
                  <c:v>16.670000000000002</c:v>
                </c:pt>
                <c:pt idx="4">
                  <c:v>16.670000000000002</c:v>
                </c:pt>
                <c:pt idx="5">
                  <c:v>16.670000000000002</c:v>
                </c:pt>
              </c:numCache>
            </c:numRef>
          </c:val>
          <c:extLst>
            <c:ext xmlns:c16="http://schemas.microsoft.com/office/drawing/2014/chart" uri="{C3380CC4-5D6E-409C-BE32-E72D297353CC}">
              <c16:uniqueId val="{0000000C-400D-4DDC-98E6-FD3CEC4217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CD5ED1-4E5F-4479-866B-0815A79A1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81D14-DE74-4BF2-85B0-58119D139B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B9E480-7A9F-450E-98A6-5B7E67D60226}" type="datetimeFigureOut">
              <a:rPr lang="en-US" smtClean="0"/>
              <a:t>5/1/2023</a:t>
            </a:fld>
            <a:endParaRPr lang="en-US"/>
          </a:p>
        </p:txBody>
      </p:sp>
      <p:sp>
        <p:nvSpPr>
          <p:cNvPr id="4" name="Footer Placeholder 3">
            <a:extLst>
              <a:ext uri="{FF2B5EF4-FFF2-40B4-BE49-F238E27FC236}">
                <a16:creationId xmlns:a16="http://schemas.microsoft.com/office/drawing/2014/main" id="{ACBBEF23-D6B2-44A2-AD32-BE5B4AFB35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D8D9C6-153A-4E69-9D80-8D554AE296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C51E62-1B8A-487F-8A70-7DE246A28768}" type="slidenum">
              <a:rPr lang="en-US" smtClean="0"/>
              <a:t>‹#›</a:t>
            </a:fld>
            <a:endParaRPr lang="en-US"/>
          </a:p>
        </p:txBody>
      </p:sp>
    </p:spTree>
    <p:extLst>
      <p:ext uri="{BB962C8B-B14F-4D97-AF65-F5344CB8AC3E}">
        <p14:creationId xmlns:p14="http://schemas.microsoft.com/office/powerpoint/2010/main" val="395860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F1E9E-9B8A-4622-9D50-4CC03E01C1CD}"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1FA54-0328-4391-811B-7BB3C3BBAAC2}" type="slidenum">
              <a:rPr lang="en-US" smtClean="0"/>
              <a:t>‹#›</a:t>
            </a:fld>
            <a:endParaRPr lang="en-US"/>
          </a:p>
        </p:txBody>
      </p:sp>
    </p:spTree>
    <p:extLst>
      <p:ext uri="{BB962C8B-B14F-4D97-AF65-F5344CB8AC3E}">
        <p14:creationId xmlns:p14="http://schemas.microsoft.com/office/powerpoint/2010/main" val="372506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1FA54-0328-4391-811B-7BB3C3BBAAC2}" type="slidenum">
              <a:rPr lang="en-US" smtClean="0"/>
              <a:t>1</a:t>
            </a:fld>
            <a:endParaRPr lang="en-US"/>
          </a:p>
        </p:txBody>
      </p:sp>
    </p:spTree>
    <p:extLst>
      <p:ext uri="{BB962C8B-B14F-4D97-AF65-F5344CB8AC3E}">
        <p14:creationId xmlns:p14="http://schemas.microsoft.com/office/powerpoint/2010/main" val="153710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1FA54-0328-4391-811B-7BB3C3BBAAC2}" type="slidenum">
              <a:rPr lang="en-US" smtClean="0"/>
              <a:t>2</a:t>
            </a:fld>
            <a:endParaRPr lang="en-US"/>
          </a:p>
        </p:txBody>
      </p:sp>
    </p:spTree>
    <p:extLst>
      <p:ext uri="{BB962C8B-B14F-4D97-AF65-F5344CB8AC3E}">
        <p14:creationId xmlns:p14="http://schemas.microsoft.com/office/powerpoint/2010/main" val="158128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1FA54-0328-4391-811B-7BB3C3BBAAC2}" type="slidenum">
              <a:rPr lang="en-US" smtClean="0"/>
              <a:t>3</a:t>
            </a:fld>
            <a:endParaRPr lang="en-US"/>
          </a:p>
        </p:txBody>
      </p:sp>
    </p:spTree>
    <p:extLst>
      <p:ext uri="{BB962C8B-B14F-4D97-AF65-F5344CB8AC3E}">
        <p14:creationId xmlns:p14="http://schemas.microsoft.com/office/powerpoint/2010/main" val="12222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fif"/><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D7B5C8-4AEE-48C2-9019-AD3503AF3CA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115394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7B5C8-4AEE-48C2-9019-AD3503AF3CA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209823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7B5C8-4AEE-48C2-9019-AD3503AF3CA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240465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D7B5C8-4AEE-48C2-9019-AD3503AF3CA8}"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57694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4"/>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D7B5C8-4AEE-48C2-9019-AD3503AF3CA8}"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60798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D7B5C8-4AEE-48C2-9019-AD3503AF3CA8}"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3628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lank">
    <p:bg>
      <p:bgPr>
        <a:gradFill>
          <a:gsLst>
            <a:gs pos="52000">
              <a:schemeClr val="accent1">
                <a:lumMod val="40000"/>
                <a:lumOff val="60000"/>
              </a:schemeClr>
            </a:gs>
            <a:gs pos="52000">
              <a:schemeClr val="accent1">
                <a:lumMod val="40000"/>
                <a:lumOff val="60000"/>
              </a:schemeClr>
            </a:gs>
            <a:gs pos="52000">
              <a:schemeClr val="accent1">
                <a:lumMod val="40000"/>
                <a:lumOff val="60000"/>
              </a:schemeClr>
            </a:gs>
            <a:gs pos="33000">
              <a:schemeClr val="bg1"/>
            </a:gs>
          </a:gsLst>
          <a:lin ang="10800000" scaled="0"/>
        </a:gradFill>
        <a:effectLst/>
      </p:bgPr>
    </p:bg>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058A104-BD85-43DC-B7DE-BC094E06F844}"/>
              </a:ext>
            </a:extLst>
          </p:cNvPr>
          <p:cNvSpPr txBox="1">
            <a:spLocks/>
          </p:cNvSpPr>
          <p:nvPr userDrawn="1"/>
        </p:nvSpPr>
        <p:spPr>
          <a:xfrm>
            <a:off x="6307282" y="1897026"/>
            <a:ext cx="5859041" cy="18944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
        <p:nvSpPr>
          <p:cNvPr id="23" name="Text Placeholder 3">
            <a:extLst>
              <a:ext uri="{FF2B5EF4-FFF2-40B4-BE49-F238E27FC236}">
                <a16:creationId xmlns:a16="http://schemas.microsoft.com/office/drawing/2014/main" id="{D5E36D66-6B7B-4BC6-9D0D-77E6CB4FE304}"/>
              </a:ext>
            </a:extLst>
          </p:cNvPr>
          <p:cNvSpPr txBox="1">
            <a:spLocks/>
          </p:cNvSpPr>
          <p:nvPr userDrawn="1"/>
        </p:nvSpPr>
        <p:spPr>
          <a:xfrm>
            <a:off x="6986387" y="3775301"/>
            <a:ext cx="4842770" cy="2217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2CE8648-0272-4D2B-8487-FBE9AAFDE28B}"/>
              </a:ext>
            </a:extLst>
          </p:cNvPr>
          <p:cNvSpPr txBox="1">
            <a:spLocks/>
          </p:cNvSpPr>
          <p:nvPr userDrawn="1"/>
        </p:nvSpPr>
        <p:spPr>
          <a:xfrm>
            <a:off x="6307282" y="1897026"/>
            <a:ext cx="5859041" cy="18944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
        <p:nvSpPr>
          <p:cNvPr id="5" name="Text Placeholder 3">
            <a:extLst>
              <a:ext uri="{FF2B5EF4-FFF2-40B4-BE49-F238E27FC236}">
                <a16:creationId xmlns:a16="http://schemas.microsoft.com/office/drawing/2014/main" id="{5B66751D-3348-4BA1-8E47-80E28F187514}"/>
              </a:ext>
            </a:extLst>
          </p:cNvPr>
          <p:cNvSpPr txBox="1">
            <a:spLocks/>
          </p:cNvSpPr>
          <p:nvPr userDrawn="1"/>
        </p:nvSpPr>
        <p:spPr>
          <a:xfrm>
            <a:off x="6986387" y="3775301"/>
            <a:ext cx="4842770" cy="2217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B43E5AEF-E0D6-4832-BD26-4C0BD3F20B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642"/>
          <a:stretch/>
        </p:blipFill>
        <p:spPr>
          <a:xfrm>
            <a:off x="31899" y="4238427"/>
            <a:ext cx="3564274" cy="2590800"/>
          </a:xfrm>
          <a:prstGeom prst="rect">
            <a:avLst/>
          </a:prstGeom>
          <a:effectLst>
            <a:softEdge rad="635000"/>
          </a:effectLst>
        </p:spPr>
      </p:pic>
      <p:pic>
        <p:nvPicPr>
          <p:cNvPr id="7" name="Picture 6">
            <a:extLst>
              <a:ext uri="{FF2B5EF4-FFF2-40B4-BE49-F238E27FC236}">
                <a16:creationId xmlns:a16="http://schemas.microsoft.com/office/drawing/2014/main" id="{5BFF7CCD-2EDD-4C4B-87C1-AA5379BE5C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3802" y="32203"/>
            <a:ext cx="3255975" cy="2441982"/>
          </a:xfrm>
          <a:prstGeom prst="rect">
            <a:avLst/>
          </a:prstGeom>
          <a:effectLst>
            <a:softEdge rad="635000"/>
          </a:effectLst>
        </p:spPr>
      </p:pic>
      <p:pic>
        <p:nvPicPr>
          <p:cNvPr id="8" name="Picture 7">
            <a:extLst>
              <a:ext uri="{FF2B5EF4-FFF2-40B4-BE49-F238E27FC236}">
                <a16:creationId xmlns:a16="http://schemas.microsoft.com/office/drawing/2014/main" id="{761DCE8F-EE5A-432E-9B22-87139D3895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9680" y="4200486"/>
            <a:ext cx="3505537" cy="2629152"/>
          </a:xfrm>
          <a:prstGeom prst="rect">
            <a:avLst/>
          </a:prstGeom>
          <a:effectLst>
            <a:softEdge rad="635000"/>
          </a:effectLst>
        </p:spPr>
      </p:pic>
      <p:pic>
        <p:nvPicPr>
          <p:cNvPr id="9" name="Picture 8">
            <a:extLst>
              <a:ext uri="{FF2B5EF4-FFF2-40B4-BE49-F238E27FC236}">
                <a16:creationId xmlns:a16="http://schemas.microsoft.com/office/drawing/2014/main" id="{F7B44716-C329-4697-818F-2F1FA50DF0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715" y="237109"/>
            <a:ext cx="2571365" cy="3857048"/>
          </a:xfrm>
          <a:prstGeom prst="rect">
            <a:avLst/>
          </a:prstGeom>
          <a:effectLst>
            <a:softEdge rad="635000"/>
          </a:effectLst>
        </p:spPr>
      </p:pic>
      <p:pic>
        <p:nvPicPr>
          <p:cNvPr id="10" name="Picture 9" descr="MAIA_title.png">
            <a:extLst>
              <a:ext uri="{FF2B5EF4-FFF2-40B4-BE49-F238E27FC236}">
                <a16:creationId xmlns:a16="http://schemas.microsoft.com/office/drawing/2014/main" id="{E9CFCEB3-FFED-42DD-BD62-BA754DC9C3E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67247" t="537" r="735" b="66732"/>
          <a:stretch/>
        </p:blipFill>
        <p:spPr>
          <a:xfrm>
            <a:off x="4298653" y="2209420"/>
            <a:ext cx="2228743" cy="2255118"/>
          </a:xfrm>
          <a:prstGeom prst="rect">
            <a:avLst/>
          </a:prstGeom>
          <a:effectLst>
            <a:softEdge rad="317500"/>
          </a:effectLst>
        </p:spPr>
      </p:pic>
      <p:pic>
        <p:nvPicPr>
          <p:cNvPr id="14" name="Picture 2" descr="Symbols of NASA | NASA">
            <a:extLst>
              <a:ext uri="{FF2B5EF4-FFF2-40B4-BE49-F238E27FC236}">
                <a16:creationId xmlns:a16="http://schemas.microsoft.com/office/drawing/2014/main" id="{7B274061-A81C-47F1-9F46-45D1562CD238}"/>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21198" t="4979" r="21277" b="6861"/>
          <a:stretch/>
        </p:blipFill>
        <p:spPr bwMode="auto">
          <a:xfrm>
            <a:off x="5800952" y="4671"/>
            <a:ext cx="1483877" cy="113707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31B604B-2304-4A22-ACE5-1CA97FB612B4}"/>
              </a:ext>
            </a:extLst>
          </p:cNvPr>
          <p:cNvSpPr txBox="1"/>
          <p:nvPr userDrawn="1"/>
        </p:nvSpPr>
        <p:spPr>
          <a:xfrm>
            <a:off x="466454" y="28362"/>
            <a:ext cx="4903716" cy="369332"/>
          </a:xfrm>
          <a:prstGeom prst="rect">
            <a:avLst/>
          </a:prstGeom>
          <a:noFill/>
        </p:spPr>
        <p:txBody>
          <a:bodyPr wrap="square" rtlCol="0">
            <a:spAutoFit/>
          </a:bodyPr>
          <a:lstStyle/>
          <a:p>
            <a:pPr algn="ctr"/>
            <a:r>
              <a:rPr lang="en-US" sz="1800" b="0" i="0" u="none" dirty="0">
                <a:solidFill>
                  <a:srgbClr val="08B81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Building the Pathway from TEMPO to </a:t>
            </a:r>
            <a:r>
              <a:rPr lang="en-US" sz="1800" b="0" i="0" u="none" dirty="0" err="1">
                <a:solidFill>
                  <a:srgbClr val="08B81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GeoXO</a:t>
            </a:r>
            <a:endParaRPr lang="en-US" sz="1800" b="0" i="0" u="none" dirty="0">
              <a:solidFill>
                <a:srgbClr val="08B81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17" name="Text Placeholder 19">
            <a:extLst>
              <a:ext uri="{FF2B5EF4-FFF2-40B4-BE49-F238E27FC236}">
                <a16:creationId xmlns:a16="http://schemas.microsoft.com/office/drawing/2014/main" id="{F002986A-987E-4427-8BB3-3EE0FB25B192}"/>
              </a:ext>
            </a:extLst>
          </p:cNvPr>
          <p:cNvSpPr>
            <a:spLocks noGrp="1"/>
          </p:cNvSpPr>
          <p:nvPr>
            <p:ph type="body" sz="quarter" idx="13" hasCustomPrompt="1"/>
          </p:nvPr>
        </p:nvSpPr>
        <p:spPr>
          <a:xfrm>
            <a:off x="7215602" y="2566215"/>
            <a:ext cx="4098282" cy="912019"/>
          </a:xfrm>
        </p:spPr>
        <p:txBody>
          <a:bodyPr anchor="ctr">
            <a:noAutofit/>
          </a:bodyPr>
          <a:lstStyle>
            <a:lvl1pPr marL="0" indent="0" algn="ctr">
              <a:buNone/>
              <a:defRPr sz="3200">
                <a:latin typeface="+mj-lt"/>
              </a:defRPr>
            </a:lvl1pPr>
          </a:lstStyle>
          <a:p>
            <a:pPr lvl="0"/>
            <a:r>
              <a:rPr lang="en-US" dirty="0"/>
              <a:t>Title</a:t>
            </a:r>
          </a:p>
        </p:txBody>
      </p:sp>
      <p:sp>
        <p:nvSpPr>
          <p:cNvPr id="18" name="Text Placeholder 21">
            <a:extLst>
              <a:ext uri="{FF2B5EF4-FFF2-40B4-BE49-F238E27FC236}">
                <a16:creationId xmlns:a16="http://schemas.microsoft.com/office/drawing/2014/main" id="{AB4AC167-A5CD-43E0-B2BF-FD3E24640E00}"/>
              </a:ext>
            </a:extLst>
          </p:cNvPr>
          <p:cNvSpPr>
            <a:spLocks noGrp="1"/>
          </p:cNvSpPr>
          <p:nvPr>
            <p:ph type="body" sz="quarter" idx="14" hasCustomPrompt="1"/>
          </p:nvPr>
        </p:nvSpPr>
        <p:spPr>
          <a:xfrm>
            <a:off x="7517917" y="4135510"/>
            <a:ext cx="3606292" cy="601300"/>
          </a:xfrm>
        </p:spPr>
        <p:txBody>
          <a:bodyPr anchor="ctr">
            <a:normAutofit/>
          </a:bodyPr>
          <a:lstStyle>
            <a:lvl1pPr marL="0" indent="0" algn="ctr">
              <a:buNone/>
              <a:defRPr sz="2400"/>
            </a:lvl1pPr>
          </a:lstStyle>
          <a:p>
            <a:pPr lvl="0"/>
            <a:r>
              <a:rPr lang="en-US" dirty="0"/>
              <a:t>Authors</a:t>
            </a:r>
          </a:p>
        </p:txBody>
      </p:sp>
      <p:pic>
        <p:nvPicPr>
          <p:cNvPr id="3" name="Picture 2" descr="A picture containing text, outdoor, sky, person&#10;&#10;Description automatically generated">
            <a:extLst>
              <a:ext uri="{FF2B5EF4-FFF2-40B4-BE49-F238E27FC236}">
                <a16:creationId xmlns:a16="http://schemas.microsoft.com/office/drawing/2014/main" id="{D1784684-906E-45A1-B6F7-BDB04BBE1AC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2161"/>
          <a:stretch/>
        </p:blipFill>
        <p:spPr>
          <a:xfrm>
            <a:off x="2361807" y="2613124"/>
            <a:ext cx="2087161" cy="2038278"/>
          </a:xfrm>
          <a:prstGeom prst="rect">
            <a:avLst/>
          </a:prstGeom>
          <a:effectLst>
            <a:softEdge rad="317500"/>
          </a:effectLst>
        </p:spPr>
      </p:pic>
      <p:pic>
        <p:nvPicPr>
          <p:cNvPr id="20" name="Picture 19" descr="A close-up of a compass&#10;&#10;Description automatically generated with low confidence">
            <a:extLst>
              <a:ext uri="{FF2B5EF4-FFF2-40B4-BE49-F238E27FC236}">
                <a16:creationId xmlns:a16="http://schemas.microsoft.com/office/drawing/2014/main" id="{23855AFC-A977-4A18-AB8C-54D2ECC239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09835" y="1048901"/>
            <a:ext cx="1876041" cy="1449668"/>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6524DD1E-2333-4E6E-B863-1F9A987CAFA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78692" y="1070698"/>
            <a:ext cx="1466057" cy="1398393"/>
          </a:xfrm>
          <a:prstGeom prst="rect">
            <a:avLst/>
          </a:prstGeom>
        </p:spPr>
      </p:pic>
      <p:pic>
        <p:nvPicPr>
          <p:cNvPr id="25" name="Picture 24" descr="Diagram, logo&#10;&#10;Description automatically generated">
            <a:extLst>
              <a:ext uri="{FF2B5EF4-FFF2-40B4-BE49-F238E27FC236}">
                <a16:creationId xmlns:a16="http://schemas.microsoft.com/office/drawing/2014/main" id="{89AA9A9B-2CB8-4C31-8C07-0A475AEEECD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39674" y="1216617"/>
            <a:ext cx="1100170" cy="1124948"/>
          </a:xfrm>
          <a:prstGeom prst="rect">
            <a:avLst/>
          </a:prstGeom>
        </p:spPr>
      </p:pic>
      <p:pic>
        <p:nvPicPr>
          <p:cNvPr id="27" name="Picture 26" descr="Logo, icon, company name&#10;&#10;Description automatically generated">
            <a:extLst>
              <a:ext uri="{FF2B5EF4-FFF2-40B4-BE49-F238E27FC236}">
                <a16:creationId xmlns:a16="http://schemas.microsoft.com/office/drawing/2014/main" id="{636D7EEB-AEBF-41DE-8CDF-CD2F3CF5705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73723" y="85159"/>
            <a:ext cx="990633" cy="990633"/>
          </a:xfrm>
          <a:prstGeom prst="rect">
            <a:avLst/>
          </a:prstGeom>
        </p:spPr>
      </p:pic>
      <p:sp>
        <p:nvSpPr>
          <p:cNvPr id="21" name="TextBox 20">
            <a:extLst>
              <a:ext uri="{FF2B5EF4-FFF2-40B4-BE49-F238E27FC236}">
                <a16:creationId xmlns:a16="http://schemas.microsoft.com/office/drawing/2014/main" id="{528C81E5-9CAA-4D40-9AC8-3DBBC235EE76}"/>
              </a:ext>
            </a:extLst>
          </p:cNvPr>
          <p:cNvSpPr txBox="1"/>
          <p:nvPr userDrawn="1"/>
        </p:nvSpPr>
        <p:spPr>
          <a:xfrm>
            <a:off x="6929236" y="216344"/>
            <a:ext cx="4365597" cy="758797"/>
          </a:xfrm>
          <a:prstGeom prst="rect">
            <a:avLst/>
          </a:prstGeom>
          <a:noFill/>
        </p:spPr>
        <p:txBody>
          <a:bodyPr wrap="square" rtlCol="0">
            <a:spAutoFit/>
          </a:bodyPr>
          <a:lstStyle/>
          <a:p>
            <a:pPr marL="0" marR="0" algn="ctr">
              <a:lnSpc>
                <a:spcPct val="107000"/>
              </a:lnSpc>
              <a:spcBef>
                <a:spcPts val="0"/>
              </a:spcBef>
              <a:spcAft>
                <a:spcPts val="800"/>
              </a:spcAft>
            </a:pPr>
            <a:r>
              <a:rPr lang="en-US" sz="2050" b="0" dirty="0">
                <a:solidFill>
                  <a:schemeClr val="accent1">
                    <a:lumMod val="75000"/>
                  </a:schemeClr>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rPr>
              <a:t>Joint Science Meeting for TEMPO, </a:t>
            </a:r>
            <a:r>
              <a:rPr lang="en-US" sz="2050" b="0" dirty="0" err="1">
                <a:solidFill>
                  <a:schemeClr val="accent1">
                    <a:lumMod val="75000"/>
                  </a:schemeClr>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rPr>
              <a:t>GeoXO</a:t>
            </a:r>
            <a:r>
              <a:rPr lang="en-US" sz="2050" b="0" dirty="0">
                <a:solidFill>
                  <a:schemeClr val="accent1">
                    <a:lumMod val="75000"/>
                  </a:schemeClr>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rPr>
              <a:t> ACX, &amp; </a:t>
            </a:r>
            <a:r>
              <a:rPr lang="en-US" sz="2050" b="0" dirty="0" err="1">
                <a:solidFill>
                  <a:schemeClr val="accent1">
                    <a:lumMod val="75000"/>
                  </a:schemeClr>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rPr>
              <a:t>TOLNet</a:t>
            </a:r>
            <a:endParaRPr lang="en-US" sz="2050" b="0" dirty="0">
              <a:solidFill>
                <a:schemeClr val="accent1">
                  <a:lumMod val="75000"/>
                </a:schemeClr>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endParaRPr>
          </a:p>
        </p:txBody>
      </p:sp>
      <p:pic>
        <p:nvPicPr>
          <p:cNvPr id="13" name="Picture 12" descr="Graphical user interface, website&#10;&#10;Description automatically generated">
            <a:extLst>
              <a:ext uri="{FF2B5EF4-FFF2-40B4-BE49-F238E27FC236}">
                <a16:creationId xmlns:a16="http://schemas.microsoft.com/office/drawing/2014/main" id="{AE3866A4-3944-4715-998F-4D07B8AB3B5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09835" y="5948756"/>
            <a:ext cx="5486415" cy="912261"/>
          </a:xfrm>
          <a:prstGeom prst="rect">
            <a:avLst/>
          </a:prstGeom>
        </p:spPr>
      </p:pic>
    </p:spTree>
    <p:extLst>
      <p:ext uri="{BB962C8B-B14F-4D97-AF65-F5344CB8AC3E}">
        <p14:creationId xmlns:p14="http://schemas.microsoft.com/office/powerpoint/2010/main" val="37117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bg>
      <p:bgPr>
        <a:gradFill>
          <a:gsLst>
            <a:gs pos="75000">
              <a:schemeClr val="bg1">
                <a:alpha val="75000"/>
                <a:lumMod val="75000"/>
                <a:lumOff val="25000"/>
              </a:schemeClr>
            </a:gs>
            <a:gs pos="100000">
              <a:schemeClr val="accent1">
                <a:alpha val="75000"/>
                <a:lumMod val="75000"/>
                <a:lumOff val="25000"/>
              </a:schemeClr>
            </a:gs>
            <a:gs pos="100000">
              <a:schemeClr val="accent1">
                <a:alpha val="75000"/>
                <a:lumMod val="75000"/>
                <a:lumOff val="2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30345" y="6365294"/>
            <a:ext cx="436113" cy="365125"/>
          </a:xfrm>
        </p:spPr>
        <p:txBody>
          <a:bodyPr/>
          <a:lstStyle/>
          <a:p>
            <a:fld id="{BBC93AA5-82BE-468E-90B3-DD1DC18545AD}" type="slidenum">
              <a:rPr lang="en-US" smtClean="0"/>
              <a:t>‹#›</a:t>
            </a:fld>
            <a:endParaRPr lang="en-US" dirty="0"/>
          </a:p>
        </p:txBody>
      </p:sp>
      <p:pic>
        <p:nvPicPr>
          <p:cNvPr id="14" name="Picture 20" descr="Tempo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658" y="164800"/>
            <a:ext cx="870374" cy="8275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3"/>
          </p:nvPr>
        </p:nvSpPr>
        <p:spPr>
          <a:xfrm>
            <a:off x="1283882" y="164800"/>
            <a:ext cx="9250326" cy="761791"/>
          </a:xfrm>
        </p:spPr>
        <p:txBody>
          <a:bodyPr anchor="ctr">
            <a:normAutofit/>
          </a:bodyPr>
          <a:lstStyle>
            <a:lvl1pPr marL="0" indent="0" algn="ctr">
              <a:buNone/>
              <a:defRPr sz="3200" baseline="0">
                <a:latin typeface="+mj-lt"/>
              </a:defRPr>
            </a:lvl1pPr>
          </a:lstStyle>
          <a:p>
            <a:pPr lvl="0"/>
            <a:r>
              <a:rPr lang="en-US" dirty="0"/>
              <a:t>Edit Master text styles</a:t>
            </a:r>
          </a:p>
        </p:txBody>
      </p:sp>
      <p:sp>
        <p:nvSpPr>
          <p:cNvPr id="19" name="Text Placeholder 18"/>
          <p:cNvSpPr>
            <a:spLocks noGrp="1"/>
          </p:cNvSpPr>
          <p:nvPr>
            <p:ph type="body" sz="quarter" idx="14"/>
          </p:nvPr>
        </p:nvSpPr>
        <p:spPr>
          <a:xfrm>
            <a:off x="354013" y="1268413"/>
            <a:ext cx="11499850" cy="4852301"/>
          </a:xfrm>
        </p:spPr>
        <p:txBody>
          <a:bodyPr>
            <a:normAutofit/>
          </a:bodyPr>
          <a:lstStyle>
            <a:lvl1pPr marL="0" indent="0">
              <a:buNone/>
              <a:defRPr sz="2400"/>
            </a:lvl1pPr>
            <a:lvl2pPr marL="457200" indent="0">
              <a:buNone/>
              <a:defRPr sz="2400"/>
            </a:lvl2pPr>
          </a:lstStyle>
          <a:p>
            <a:pPr lvl="0"/>
            <a:r>
              <a:rPr lang="en-US" dirty="0"/>
              <a:t>Edit Master text styles</a:t>
            </a:r>
          </a:p>
          <a:p>
            <a:pPr lvl="1"/>
            <a:r>
              <a:rPr lang="en-US" dirty="0"/>
              <a:t>Second level</a:t>
            </a:r>
          </a:p>
        </p:txBody>
      </p:sp>
      <p:pic>
        <p:nvPicPr>
          <p:cNvPr id="7" name="Picture 6" descr="A close-up of a compass&#10;&#10;Description automatically generated with low confidence">
            <a:extLst>
              <a:ext uri="{FF2B5EF4-FFF2-40B4-BE49-F238E27FC236}">
                <a16:creationId xmlns:a16="http://schemas.microsoft.com/office/drawing/2014/main" id="{A7A8BB7B-D3D5-4138-AEA3-51FD3889FA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4385" y="10255"/>
            <a:ext cx="1470969" cy="1136658"/>
          </a:xfrm>
          <a:prstGeom prst="rect">
            <a:avLst/>
          </a:prstGeom>
        </p:spPr>
      </p:pic>
    </p:spTree>
    <p:extLst>
      <p:ext uri="{BB962C8B-B14F-4D97-AF65-F5344CB8AC3E}">
        <p14:creationId xmlns:p14="http://schemas.microsoft.com/office/powerpoint/2010/main" val="174067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75000">
              <a:schemeClr val="bg1">
                <a:alpha val="75000"/>
                <a:lumMod val="75000"/>
                <a:lumOff val="25000"/>
              </a:schemeClr>
            </a:gs>
            <a:gs pos="100000">
              <a:schemeClr val="accent1">
                <a:alpha val="75000"/>
                <a:lumMod val="75000"/>
                <a:lumOff val="25000"/>
              </a:schemeClr>
            </a:gs>
            <a:gs pos="100000">
              <a:schemeClr val="accent1">
                <a:alpha val="75000"/>
                <a:lumMod val="75000"/>
                <a:lumOff val="2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30345" y="6365294"/>
            <a:ext cx="436113" cy="365125"/>
          </a:xfrm>
        </p:spPr>
        <p:txBody>
          <a:bodyPr/>
          <a:lstStyle/>
          <a:p>
            <a:fld id="{BBC93AA5-82BE-468E-90B3-DD1DC18545AD}" type="slidenum">
              <a:rPr lang="en-US" smtClean="0"/>
              <a:t>‹#›</a:t>
            </a:fld>
            <a:endParaRPr lang="en-US" dirty="0"/>
          </a:p>
        </p:txBody>
      </p:sp>
      <p:pic>
        <p:nvPicPr>
          <p:cNvPr id="13" name="Picture 1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94040" y="196265"/>
            <a:ext cx="692966" cy="777570"/>
          </a:xfrm>
          <a:prstGeom prst="rect">
            <a:avLst/>
          </a:prstGeom>
        </p:spPr>
      </p:pic>
      <p:pic>
        <p:nvPicPr>
          <p:cNvPr id="14" name="Picture 20" descr="Tempo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025" y="196265"/>
            <a:ext cx="768101" cy="7303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3"/>
          </p:nvPr>
        </p:nvSpPr>
        <p:spPr>
          <a:xfrm>
            <a:off x="1119883" y="164800"/>
            <a:ext cx="10058400" cy="761791"/>
          </a:xfrm>
        </p:spPr>
        <p:txBody>
          <a:bodyPr anchor="ctr">
            <a:normAutofit/>
          </a:bodyPr>
          <a:lstStyle>
            <a:lvl1pPr marL="0" indent="0" algn="ctr">
              <a:buNone/>
              <a:defRPr sz="3200" baseline="0">
                <a:latin typeface="+mj-lt"/>
              </a:defRPr>
            </a:lvl1pPr>
          </a:lstStyle>
          <a:p>
            <a:pPr lvl="0"/>
            <a:r>
              <a:rPr lang="en-US" dirty="0"/>
              <a:t>Edit Master text styles</a:t>
            </a:r>
          </a:p>
        </p:txBody>
      </p:sp>
      <p:sp>
        <p:nvSpPr>
          <p:cNvPr id="19" name="Text Placeholder 18"/>
          <p:cNvSpPr>
            <a:spLocks noGrp="1"/>
          </p:cNvSpPr>
          <p:nvPr>
            <p:ph type="body" sz="quarter" idx="14"/>
          </p:nvPr>
        </p:nvSpPr>
        <p:spPr>
          <a:xfrm>
            <a:off x="354013" y="1268413"/>
            <a:ext cx="11499850" cy="4852301"/>
          </a:xfrm>
        </p:spPr>
        <p:txBody>
          <a:bodyPr>
            <a:normAutofit/>
          </a:bodyPr>
          <a:lstStyle>
            <a:lvl1pPr marL="0" indent="0">
              <a:buNone/>
              <a:defRPr sz="2400"/>
            </a:lvl1pPr>
            <a:lvl2pPr marL="457200" indent="0">
              <a:buNone/>
              <a:defRPr sz="240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9968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7B5C8-4AEE-48C2-9019-AD3503AF3CA8}" type="datetimeFigureOut">
              <a:rPr lang="en-US" smtClean="0"/>
              <a:t>5/1/2023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93AA5-82BE-468E-90B3-DD1DC18545AD}" type="slidenum">
              <a:rPr lang="en-US" smtClean="0"/>
              <a:t>‹#›</a:t>
            </a:fld>
            <a:endParaRPr lang="en-US"/>
          </a:p>
        </p:txBody>
      </p:sp>
    </p:spTree>
    <p:extLst>
      <p:ext uri="{BB962C8B-B14F-4D97-AF65-F5344CB8AC3E}">
        <p14:creationId xmlns:p14="http://schemas.microsoft.com/office/powerpoint/2010/main" val="239895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1">
            <a:extLst>
              <a:ext uri="{FF2B5EF4-FFF2-40B4-BE49-F238E27FC236}">
                <a16:creationId xmlns:a16="http://schemas.microsoft.com/office/drawing/2014/main" id="{C1CC7101-B4A0-4461-8CB9-524D7B83D536}"/>
              </a:ext>
            </a:extLst>
          </p:cNvPr>
          <p:cNvSpPr>
            <a:spLocks noGrp="1"/>
          </p:cNvSpPr>
          <p:nvPr>
            <p:ph type="sldNum" sz="quarter" idx="12"/>
          </p:nvPr>
        </p:nvSpPr>
        <p:spPr/>
        <p:txBody>
          <a:bodyPr/>
          <a:lstStyle/>
          <a:p>
            <a:fld id="{BBC93AA5-82BE-468E-90B3-DD1DC18545AD}" type="slidenum">
              <a:rPr lang="en-US" smtClean="0"/>
              <a:t>1</a:t>
            </a:fld>
            <a:endParaRPr lang="en-US" dirty="0"/>
          </a:p>
        </p:txBody>
      </p:sp>
      <p:sp>
        <p:nvSpPr>
          <p:cNvPr id="2" name="Text Placeholder 1">
            <a:extLst>
              <a:ext uri="{FF2B5EF4-FFF2-40B4-BE49-F238E27FC236}">
                <a16:creationId xmlns:a16="http://schemas.microsoft.com/office/drawing/2014/main" id="{D52C8F7F-C685-4174-895E-B6A6ECCED818}"/>
              </a:ext>
            </a:extLst>
          </p:cNvPr>
          <p:cNvSpPr>
            <a:spLocks noGrp="1"/>
          </p:cNvSpPr>
          <p:nvPr>
            <p:ph type="body" sz="quarter" idx="13"/>
          </p:nvPr>
        </p:nvSpPr>
        <p:spPr>
          <a:xfrm>
            <a:off x="1283882" y="164800"/>
            <a:ext cx="9250326" cy="1206800"/>
          </a:xfrm>
        </p:spPr>
        <p:txBody>
          <a:bodyPr>
            <a:normAutofit/>
          </a:bodyPr>
          <a:lstStyle/>
          <a:p>
            <a:r>
              <a:rPr lang="en-US" sz="36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best can we shift from Early Adopters to Pathfinders?</a:t>
            </a:r>
          </a:p>
        </p:txBody>
      </p:sp>
      <p:sp>
        <p:nvSpPr>
          <p:cNvPr id="6" name="Slide Number Placeholder 1">
            <a:extLst>
              <a:ext uri="{FF2B5EF4-FFF2-40B4-BE49-F238E27FC236}">
                <a16:creationId xmlns:a16="http://schemas.microsoft.com/office/drawing/2014/main" id="{92EF607A-48B9-4098-9F8C-7A1ADEF11147}"/>
              </a:ext>
            </a:extLst>
          </p:cNvPr>
          <p:cNvSpPr txBox="1">
            <a:spLocks/>
          </p:cNvSpPr>
          <p:nvPr/>
        </p:nvSpPr>
        <p:spPr>
          <a:xfrm>
            <a:off x="11051145" y="6365294"/>
            <a:ext cx="10153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C93AA5-82BE-468E-90B3-DD1DC18545AD}" type="slidenum">
              <a:rPr lang="en-US" smtClean="0"/>
              <a:pPr/>
              <a:t>1</a:t>
            </a:fld>
            <a:endParaRPr lang="en-US" dirty="0"/>
          </a:p>
        </p:txBody>
      </p:sp>
      <p:sp>
        <p:nvSpPr>
          <p:cNvPr id="53" name="Content Placeholder 2">
            <a:extLst>
              <a:ext uri="{FF2B5EF4-FFF2-40B4-BE49-F238E27FC236}">
                <a16:creationId xmlns:a16="http://schemas.microsoft.com/office/drawing/2014/main" id="{908C79FB-52BA-48CD-93FE-EAA2A6EADA05}"/>
              </a:ext>
            </a:extLst>
          </p:cNvPr>
          <p:cNvSpPr txBox="1">
            <a:spLocks/>
          </p:cNvSpPr>
          <p:nvPr/>
        </p:nvSpPr>
        <p:spPr>
          <a:xfrm>
            <a:off x="147999" y="1290095"/>
            <a:ext cx="6520693" cy="5403105"/>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defTabSz="1097280">
              <a:lnSpc>
                <a:spcPct val="100000"/>
              </a:lnSpc>
              <a:spcBef>
                <a:spcPts val="600"/>
              </a:spcBef>
              <a:buFont typeface="Wingdings" panose="05000000000000000000" pitchFamily="2" charset="2"/>
              <a:buChar char="q"/>
              <a:defRPr/>
            </a:pPr>
            <a:r>
              <a:rPr lang="en-US" sz="1900" dirty="0" err="1">
                <a:latin typeface="Arial" panose="020B0604020202020204" pitchFamily="34" charset="0"/>
                <a:cs typeface="Arial" panose="020B0604020202020204" pitchFamily="34" charset="0"/>
              </a:rPr>
              <a:t>GeoXO</a:t>
            </a:r>
            <a:r>
              <a:rPr lang="en-US" sz="1900" dirty="0">
                <a:latin typeface="Arial" panose="020B0604020202020204" pitchFamily="34" charset="0"/>
                <a:cs typeface="Arial" panose="020B0604020202020204" pitchFamily="34" charset="0"/>
              </a:rPr>
              <a:t> &amp; Pathfinders are off to a great start! Assessing end-user &amp; stakeholder needs and insights early in mission lifecycle is critical for broadening &amp; enhancing applications and societal impacts of satellite data.  </a:t>
            </a:r>
          </a:p>
          <a:p>
            <a:pPr marL="347472" indent="-347472" defTabSz="1097280">
              <a:lnSpc>
                <a:spcPct val="100000"/>
              </a:lnSpc>
              <a:spcBef>
                <a:spcPts val="600"/>
              </a:spcBef>
              <a:buFont typeface="Wingdings" panose="05000000000000000000" pitchFamily="2" charset="2"/>
              <a:buChar char="q"/>
              <a:defRPr/>
            </a:pPr>
            <a:r>
              <a:rPr lang="en-US" sz="1900" dirty="0">
                <a:latin typeface="Arial" panose="020B0604020202020204" pitchFamily="34" charset="0"/>
                <a:cs typeface="Arial" panose="020B0604020202020204" pitchFamily="34" charset="0"/>
              </a:rPr>
              <a:t>We have done a lot of work to document needs and insights from the TEMPO Early Adopters in workshop reports and publications. </a:t>
            </a:r>
            <a:r>
              <a:rPr lang="en-US" sz="1900" dirty="0" err="1">
                <a:latin typeface="Arial" panose="020B0604020202020204" pitchFamily="34" charset="0"/>
                <a:cs typeface="Arial" panose="020B0604020202020204" pitchFamily="34" charset="0"/>
              </a:rPr>
              <a:t>GeoXO</a:t>
            </a:r>
            <a:r>
              <a:rPr lang="en-US" sz="1900" dirty="0">
                <a:latin typeface="Arial" panose="020B0604020202020204" pitchFamily="34" charset="0"/>
                <a:cs typeface="Arial" panose="020B0604020202020204" pitchFamily="34" charset="0"/>
              </a:rPr>
              <a:t> and Pathfinders Program can leverage this information.   </a:t>
            </a:r>
          </a:p>
          <a:p>
            <a:pPr marL="347472" indent="-347472" defTabSz="1097280">
              <a:lnSpc>
                <a:spcPct val="100000"/>
              </a:lnSpc>
              <a:spcBef>
                <a:spcPts val="600"/>
              </a:spcBef>
              <a:buFont typeface="Wingdings" panose="05000000000000000000" pitchFamily="2" charset="2"/>
              <a:buChar char="q"/>
              <a:defRPr/>
            </a:pPr>
            <a:r>
              <a:rPr lang="en-US" sz="1900" dirty="0">
                <a:latin typeface="Arial" panose="020B0604020202020204" pitchFamily="34" charset="0"/>
                <a:cs typeface="Arial" panose="020B0604020202020204" pitchFamily="34" charset="0"/>
              </a:rPr>
              <a:t>Leverage growing list of super users in TEMPO Early Adopters Program, especially as the program shares impact stories from their application of operational TEMPO data.  </a:t>
            </a:r>
          </a:p>
          <a:p>
            <a:pPr marL="347472" indent="-347472" defTabSz="1097280">
              <a:lnSpc>
                <a:spcPct val="100000"/>
              </a:lnSpc>
              <a:spcBef>
                <a:spcPts val="600"/>
              </a:spcBef>
              <a:buFont typeface="Wingdings" panose="05000000000000000000" pitchFamily="2" charset="2"/>
              <a:buChar char="q"/>
              <a:defRPr/>
            </a:pPr>
            <a:r>
              <a:rPr lang="en-US" sz="1900" dirty="0">
                <a:latin typeface="Arial" panose="020B0604020202020204" pitchFamily="34" charset="0"/>
                <a:cs typeface="Arial" panose="020B0604020202020204" pitchFamily="34" charset="0"/>
              </a:rPr>
              <a:t>TEMPO Early Adopters Program in conjunction with Satellite Needs Working Group will continue to assess end-user and stakeholder needs during nominal operations of TEMPO. Provide this feedback to </a:t>
            </a:r>
            <a:r>
              <a:rPr lang="en-US" sz="1900" dirty="0" err="1">
                <a:latin typeface="Arial" panose="020B0604020202020204" pitchFamily="34" charset="0"/>
                <a:cs typeface="Arial" panose="020B0604020202020204" pitchFamily="34" charset="0"/>
              </a:rPr>
              <a:t>GeoXO</a:t>
            </a:r>
            <a:r>
              <a:rPr lang="en-US" sz="1900" dirty="0">
                <a:latin typeface="Arial" panose="020B0604020202020204" pitchFamily="34" charset="0"/>
                <a:cs typeface="Arial" panose="020B0604020202020204" pitchFamily="34" charset="0"/>
              </a:rPr>
              <a:t> and Pathfinder team.</a:t>
            </a:r>
          </a:p>
        </p:txBody>
      </p:sp>
      <p:pic>
        <p:nvPicPr>
          <p:cNvPr id="4" name="Picture 3">
            <a:extLst>
              <a:ext uri="{FF2B5EF4-FFF2-40B4-BE49-F238E27FC236}">
                <a16:creationId xmlns:a16="http://schemas.microsoft.com/office/drawing/2014/main" id="{FD9D95EB-3E75-485E-B4C7-F5D6148FA35B}"/>
              </a:ext>
            </a:extLst>
          </p:cNvPr>
          <p:cNvPicPr>
            <a:picLocks noChangeAspect="1"/>
          </p:cNvPicPr>
          <p:nvPr/>
        </p:nvPicPr>
        <p:blipFill>
          <a:blip r:embed="rId3"/>
          <a:stretch>
            <a:fillRect/>
          </a:stretch>
        </p:blipFill>
        <p:spPr>
          <a:xfrm>
            <a:off x="6704690" y="1386782"/>
            <a:ext cx="5361768" cy="2220225"/>
          </a:xfrm>
          <a:prstGeom prst="rect">
            <a:avLst/>
          </a:prstGeom>
        </p:spPr>
      </p:pic>
      <p:pic>
        <p:nvPicPr>
          <p:cNvPr id="13" name="Picture 12">
            <a:extLst>
              <a:ext uri="{FF2B5EF4-FFF2-40B4-BE49-F238E27FC236}">
                <a16:creationId xmlns:a16="http://schemas.microsoft.com/office/drawing/2014/main" id="{6E23F242-8848-42E9-B22B-E7EECC2C9731}"/>
              </a:ext>
            </a:extLst>
          </p:cNvPr>
          <p:cNvPicPr>
            <a:picLocks noChangeAspect="1"/>
          </p:cNvPicPr>
          <p:nvPr/>
        </p:nvPicPr>
        <p:blipFill rotWithShape="1">
          <a:blip r:embed="rId4"/>
          <a:srcRect b="2977"/>
          <a:stretch/>
        </p:blipFill>
        <p:spPr>
          <a:xfrm>
            <a:off x="9421425" y="3865833"/>
            <a:ext cx="2458318" cy="2925667"/>
          </a:xfrm>
          <a:prstGeom prst="rect">
            <a:avLst/>
          </a:prstGeom>
        </p:spPr>
      </p:pic>
      <p:pic>
        <p:nvPicPr>
          <p:cNvPr id="10" name="Picture 9">
            <a:extLst>
              <a:ext uri="{FF2B5EF4-FFF2-40B4-BE49-F238E27FC236}">
                <a16:creationId xmlns:a16="http://schemas.microsoft.com/office/drawing/2014/main" id="{8B845D82-0DAC-44EB-823C-59412DC79AAF}"/>
              </a:ext>
            </a:extLst>
          </p:cNvPr>
          <p:cNvPicPr>
            <a:picLocks noChangeAspect="1"/>
          </p:cNvPicPr>
          <p:nvPr/>
        </p:nvPicPr>
        <p:blipFill>
          <a:blip r:embed="rId5"/>
          <a:stretch>
            <a:fillRect/>
          </a:stretch>
        </p:blipFill>
        <p:spPr>
          <a:xfrm>
            <a:off x="6545755" y="3824508"/>
            <a:ext cx="2823047" cy="2723348"/>
          </a:xfrm>
          <a:prstGeom prst="rect">
            <a:avLst/>
          </a:prstGeom>
        </p:spPr>
      </p:pic>
    </p:spTree>
    <p:extLst>
      <p:ext uri="{BB962C8B-B14F-4D97-AF65-F5344CB8AC3E}">
        <p14:creationId xmlns:p14="http://schemas.microsoft.com/office/powerpoint/2010/main" val="3104131966"/>
      </p:ext>
    </p:extLst>
  </p:cSld>
  <p:clrMapOvr>
    <a:masterClrMapping/>
  </p:clrMapOvr>
  <mc:AlternateContent xmlns:mc="http://schemas.openxmlformats.org/markup-compatibility/2006" xmlns:p14="http://schemas.microsoft.com/office/powerpoint/2010/main">
    <mc:Choice Requires="p14">
      <p:transition spd="slow" p14:dur="2000" advTm="41679"/>
    </mc:Choice>
    <mc:Fallback xmlns="">
      <p:transition spd="slow" advTm="416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1">
            <a:extLst>
              <a:ext uri="{FF2B5EF4-FFF2-40B4-BE49-F238E27FC236}">
                <a16:creationId xmlns:a16="http://schemas.microsoft.com/office/drawing/2014/main" id="{C1CC7101-B4A0-4461-8CB9-524D7B83D536}"/>
              </a:ext>
            </a:extLst>
          </p:cNvPr>
          <p:cNvSpPr>
            <a:spLocks noGrp="1"/>
          </p:cNvSpPr>
          <p:nvPr>
            <p:ph type="sldNum" sz="quarter" idx="12"/>
          </p:nvPr>
        </p:nvSpPr>
        <p:spPr/>
        <p:txBody>
          <a:bodyPr/>
          <a:lstStyle/>
          <a:p>
            <a:fld id="{BBC93AA5-82BE-468E-90B3-DD1DC18545AD}" type="slidenum">
              <a:rPr lang="en-US" smtClean="0"/>
              <a:t>2</a:t>
            </a:fld>
            <a:endParaRPr lang="en-US" dirty="0"/>
          </a:p>
        </p:txBody>
      </p:sp>
      <p:sp>
        <p:nvSpPr>
          <p:cNvPr id="2" name="Text Placeholder 1">
            <a:extLst>
              <a:ext uri="{FF2B5EF4-FFF2-40B4-BE49-F238E27FC236}">
                <a16:creationId xmlns:a16="http://schemas.microsoft.com/office/drawing/2014/main" id="{D52C8F7F-C685-4174-895E-B6A6ECCED818}"/>
              </a:ext>
            </a:extLst>
          </p:cNvPr>
          <p:cNvSpPr>
            <a:spLocks noGrp="1"/>
          </p:cNvSpPr>
          <p:nvPr>
            <p:ph type="body" sz="quarter" idx="13"/>
          </p:nvPr>
        </p:nvSpPr>
        <p:spPr>
          <a:xfrm>
            <a:off x="1283882" y="164800"/>
            <a:ext cx="9250326" cy="1206800"/>
          </a:xfrm>
        </p:spPr>
        <p:txBody>
          <a:bodyPr>
            <a:normAutofit/>
          </a:bodyPr>
          <a:lstStyle/>
          <a:p>
            <a:r>
              <a:rPr lang="en-US" sz="36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best can we shift from Early Adopters to Pathfinders?</a:t>
            </a:r>
          </a:p>
        </p:txBody>
      </p:sp>
      <p:sp>
        <p:nvSpPr>
          <p:cNvPr id="6" name="Slide Number Placeholder 1">
            <a:extLst>
              <a:ext uri="{FF2B5EF4-FFF2-40B4-BE49-F238E27FC236}">
                <a16:creationId xmlns:a16="http://schemas.microsoft.com/office/drawing/2014/main" id="{92EF607A-48B9-4098-9F8C-7A1ADEF11147}"/>
              </a:ext>
            </a:extLst>
          </p:cNvPr>
          <p:cNvSpPr txBox="1">
            <a:spLocks/>
          </p:cNvSpPr>
          <p:nvPr/>
        </p:nvSpPr>
        <p:spPr>
          <a:xfrm>
            <a:off x="11051145" y="6365294"/>
            <a:ext cx="10153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C93AA5-82BE-468E-90B3-DD1DC18545AD}" type="slidenum">
              <a:rPr lang="en-US" smtClean="0"/>
              <a:pPr/>
              <a:t>2</a:t>
            </a:fld>
            <a:endParaRPr lang="en-US" dirty="0"/>
          </a:p>
        </p:txBody>
      </p:sp>
      <p:sp>
        <p:nvSpPr>
          <p:cNvPr id="14" name="Content Placeholder 2">
            <a:extLst>
              <a:ext uri="{FF2B5EF4-FFF2-40B4-BE49-F238E27FC236}">
                <a16:creationId xmlns:a16="http://schemas.microsoft.com/office/drawing/2014/main" id="{EB51A9A9-CB15-4E3E-A4D3-8BAD86D20DBC}"/>
              </a:ext>
            </a:extLst>
          </p:cNvPr>
          <p:cNvSpPr txBox="1">
            <a:spLocks/>
          </p:cNvSpPr>
          <p:nvPr/>
        </p:nvSpPr>
        <p:spPr>
          <a:xfrm>
            <a:off x="5938829" y="1356385"/>
            <a:ext cx="6131171" cy="527919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US" sz="1900" dirty="0">
                <a:solidFill>
                  <a:prstClr val="black"/>
                </a:solidFill>
                <a:latin typeface="Arial" panose="020B0604020202020204" pitchFamily="34" charset="0"/>
                <a:cs typeface="Arial" panose="020B0604020202020204" pitchFamily="34" charset="0"/>
              </a:rPr>
              <a:t>The Early Adopters Program started off with mostly NASA and Academia partners. Participation from U.S. State, local, and tribal air agencies has grown dramatically in past several years. </a:t>
            </a:r>
          </a:p>
          <a:p>
            <a:pPr marL="347472" marR="0" lvl="0" indent="-347472"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US" sz="1900" dirty="0">
                <a:solidFill>
                  <a:prstClr val="black"/>
                </a:solidFill>
                <a:latin typeface="Arial" panose="020B0604020202020204" pitchFamily="34" charset="0"/>
                <a:cs typeface="Arial" panose="020B0604020202020204" pitchFamily="34" charset="0"/>
              </a:rPr>
              <a:t>Pathfinders Program should closely engage these critical air agency partners along with private &amp; commercial partners early in mission lifecycle to tailor products and tools to end-users / stakeholders </a:t>
            </a:r>
          </a:p>
          <a:p>
            <a:pPr marL="347472" marR="0" lvl="0" indent="-347472"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US" sz="1900" dirty="0">
                <a:solidFill>
                  <a:prstClr val="black"/>
                </a:solidFill>
                <a:latin typeface="Arial" panose="020B0604020202020204" pitchFamily="34" charset="0"/>
                <a:cs typeface="Arial" panose="020B0604020202020204" pitchFamily="34" charset="0"/>
              </a:rPr>
              <a:t>I envision our GEO air quality satellite data being used to the same degree as satellite data in the weather forecasting community now. Integrating those operational partners in the Pathfinders Program will help achieve this!</a:t>
            </a:r>
          </a:p>
          <a:p>
            <a:pPr marL="347472" marR="0" lvl="0" indent="-347472"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US" sz="1900" dirty="0">
                <a:solidFill>
                  <a:prstClr val="black"/>
                </a:solidFill>
                <a:latin typeface="Arial" panose="020B0604020202020204" pitchFamily="34" charset="0"/>
                <a:cs typeface="Arial" panose="020B0604020202020204" pitchFamily="34" charset="0"/>
              </a:rPr>
              <a:t>Provide funding for Pathfinders! Can an initiative similar to NASA HAQAST be integrated into the </a:t>
            </a:r>
            <a:r>
              <a:rPr lang="en-US" sz="1900" dirty="0" err="1">
                <a:solidFill>
                  <a:prstClr val="black"/>
                </a:solidFill>
                <a:latin typeface="Arial" panose="020B0604020202020204" pitchFamily="34" charset="0"/>
                <a:cs typeface="Arial" panose="020B0604020202020204" pitchFamily="34" charset="0"/>
              </a:rPr>
              <a:t>GeoXO</a:t>
            </a:r>
            <a:r>
              <a:rPr lang="en-US" sz="1900" dirty="0">
                <a:solidFill>
                  <a:prstClr val="black"/>
                </a:solidFill>
                <a:latin typeface="Arial" panose="020B0604020202020204" pitchFamily="34" charset="0"/>
                <a:cs typeface="Arial" panose="020B0604020202020204" pitchFamily="34" charset="0"/>
              </a:rPr>
              <a:t> and Pathfinder program in early mission phase. </a:t>
            </a:r>
          </a:p>
        </p:txBody>
      </p:sp>
      <p:graphicFrame>
        <p:nvGraphicFramePr>
          <p:cNvPr id="16" name="Chart 15">
            <a:extLst>
              <a:ext uri="{FF2B5EF4-FFF2-40B4-BE49-F238E27FC236}">
                <a16:creationId xmlns:a16="http://schemas.microsoft.com/office/drawing/2014/main" id="{EB9F2FB1-9C4E-4216-801A-172B08DB9DE9}"/>
              </a:ext>
            </a:extLst>
          </p:cNvPr>
          <p:cNvGraphicFramePr>
            <a:graphicFrameLocks/>
          </p:cNvGraphicFramePr>
          <p:nvPr>
            <p:extLst>
              <p:ext uri="{D42A27DB-BD31-4B8C-83A1-F6EECF244321}">
                <p14:modId xmlns:p14="http://schemas.microsoft.com/office/powerpoint/2010/main" val="2281286560"/>
              </p:ext>
            </p:extLst>
          </p:nvPr>
        </p:nvGraphicFramePr>
        <p:xfrm>
          <a:off x="82208" y="1273261"/>
          <a:ext cx="6451601" cy="4925782"/>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96AB589C-849B-4789-A21E-B21EC4961A93}"/>
              </a:ext>
            </a:extLst>
          </p:cNvPr>
          <p:cNvSpPr txBox="1">
            <a:spLocks/>
          </p:cNvSpPr>
          <p:nvPr/>
        </p:nvSpPr>
        <p:spPr>
          <a:xfrm>
            <a:off x="148707" y="6199042"/>
            <a:ext cx="6131172" cy="563217"/>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None/>
              <a:tabLst/>
              <a:defRPr/>
            </a:pPr>
            <a:r>
              <a:rPr lang="en-US" sz="1600" dirty="0">
                <a:solidFill>
                  <a:prstClr val="black"/>
                </a:solidFill>
                <a:latin typeface="Arial" panose="020B0604020202020204" pitchFamily="34" charset="0"/>
                <a:cs typeface="Arial" panose="020B0604020202020204" pitchFamily="34" charset="0"/>
              </a:rPr>
              <a:t>~ 420 Early Adopters (as of early April 2023), includes federal, state, local, &amp; tribal air agencies, health organizations, and NGOs</a:t>
            </a:r>
          </a:p>
        </p:txBody>
      </p:sp>
    </p:spTree>
    <p:extLst>
      <p:ext uri="{BB962C8B-B14F-4D97-AF65-F5344CB8AC3E}">
        <p14:creationId xmlns:p14="http://schemas.microsoft.com/office/powerpoint/2010/main" val="3307815694"/>
      </p:ext>
    </p:extLst>
  </p:cSld>
  <p:clrMapOvr>
    <a:masterClrMapping/>
  </p:clrMapOvr>
  <mc:AlternateContent xmlns:mc="http://schemas.openxmlformats.org/markup-compatibility/2006">
    <mc:Choice xmlns:p14="http://schemas.microsoft.com/office/powerpoint/2010/main" Requires="p14">
      <p:transition spd="slow" p14:dur="2000" advTm="41679"/>
    </mc:Choice>
    <mc:Fallback>
      <p:transition spd="slow" advTm="416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1">
            <a:extLst>
              <a:ext uri="{FF2B5EF4-FFF2-40B4-BE49-F238E27FC236}">
                <a16:creationId xmlns:a16="http://schemas.microsoft.com/office/drawing/2014/main" id="{C1CC7101-B4A0-4461-8CB9-524D7B83D536}"/>
              </a:ext>
            </a:extLst>
          </p:cNvPr>
          <p:cNvSpPr>
            <a:spLocks noGrp="1"/>
          </p:cNvSpPr>
          <p:nvPr>
            <p:ph type="sldNum" sz="quarter" idx="12"/>
          </p:nvPr>
        </p:nvSpPr>
        <p:spPr/>
        <p:txBody>
          <a:bodyPr/>
          <a:lstStyle/>
          <a:p>
            <a:fld id="{BBC93AA5-82BE-468E-90B3-DD1DC18545AD}" type="slidenum">
              <a:rPr lang="en-US" smtClean="0"/>
              <a:t>3</a:t>
            </a:fld>
            <a:endParaRPr lang="en-US" dirty="0"/>
          </a:p>
        </p:txBody>
      </p:sp>
      <p:sp>
        <p:nvSpPr>
          <p:cNvPr id="2" name="Text Placeholder 1">
            <a:extLst>
              <a:ext uri="{FF2B5EF4-FFF2-40B4-BE49-F238E27FC236}">
                <a16:creationId xmlns:a16="http://schemas.microsoft.com/office/drawing/2014/main" id="{D52C8F7F-C685-4174-895E-B6A6ECCED818}"/>
              </a:ext>
            </a:extLst>
          </p:cNvPr>
          <p:cNvSpPr>
            <a:spLocks noGrp="1"/>
          </p:cNvSpPr>
          <p:nvPr>
            <p:ph type="body" sz="quarter" idx="13"/>
          </p:nvPr>
        </p:nvSpPr>
        <p:spPr>
          <a:xfrm>
            <a:off x="1283882" y="164800"/>
            <a:ext cx="9250326" cy="1206800"/>
          </a:xfrm>
        </p:spPr>
        <p:txBody>
          <a:bodyPr>
            <a:normAutofit/>
          </a:bodyPr>
          <a:lstStyle/>
          <a:p>
            <a:r>
              <a:rPr lang="en-US" sz="360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best can we shift from Early Adopters to Pathfinders?</a:t>
            </a:r>
          </a:p>
        </p:txBody>
      </p:sp>
      <p:sp>
        <p:nvSpPr>
          <p:cNvPr id="6" name="Slide Number Placeholder 1">
            <a:extLst>
              <a:ext uri="{FF2B5EF4-FFF2-40B4-BE49-F238E27FC236}">
                <a16:creationId xmlns:a16="http://schemas.microsoft.com/office/drawing/2014/main" id="{92EF607A-48B9-4098-9F8C-7A1ADEF11147}"/>
              </a:ext>
            </a:extLst>
          </p:cNvPr>
          <p:cNvSpPr txBox="1">
            <a:spLocks/>
          </p:cNvSpPr>
          <p:nvPr/>
        </p:nvSpPr>
        <p:spPr>
          <a:xfrm>
            <a:off x="11051145" y="6365294"/>
            <a:ext cx="10153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C93AA5-82BE-468E-90B3-DD1DC18545AD}" type="slidenum">
              <a:rPr lang="en-US" smtClean="0"/>
              <a:pPr/>
              <a:t>3</a:t>
            </a:fld>
            <a:endParaRPr lang="en-US" dirty="0"/>
          </a:p>
        </p:txBody>
      </p:sp>
      <p:sp>
        <p:nvSpPr>
          <p:cNvPr id="14" name="Content Placeholder 2">
            <a:extLst>
              <a:ext uri="{FF2B5EF4-FFF2-40B4-BE49-F238E27FC236}">
                <a16:creationId xmlns:a16="http://schemas.microsoft.com/office/drawing/2014/main" id="{EB51A9A9-CB15-4E3E-A4D3-8BAD86D20DBC}"/>
              </a:ext>
            </a:extLst>
          </p:cNvPr>
          <p:cNvSpPr txBox="1">
            <a:spLocks/>
          </p:cNvSpPr>
          <p:nvPr/>
        </p:nvSpPr>
        <p:spPr>
          <a:xfrm>
            <a:off x="7515349" y="2057948"/>
            <a:ext cx="4493750" cy="345374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US" sz="2000" dirty="0">
                <a:solidFill>
                  <a:prstClr val="black"/>
                </a:solidFill>
                <a:latin typeface="Arial" panose="020B0604020202020204" pitchFamily="34" charset="0"/>
                <a:cs typeface="Arial" panose="020B0604020202020204" pitchFamily="34" charset="0"/>
              </a:rPr>
              <a:t>Build off applications and Green Paper experiments in the TEMPO Early Adopters Program</a:t>
            </a:r>
          </a:p>
          <a:p>
            <a:pPr marL="347472" marR="0" lvl="0" indent="-347472"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US" sz="2000" dirty="0">
                <a:solidFill>
                  <a:prstClr val="black"/>
                </a:solidFill>
                <a:latin typeface="Arial" panose="020B0604020202020204" pitchFamily="34" charset="0"/>
                <a:cs typeface="Arial" panose="020B0604020202020204" pitchFamily="34" charset="0"/>
              </a:rPr>
              <a:t>We have a number of Early Adopters in each of these application areas.  </a:t>
            </a:r>
          </a:p>
          <a:p>
            <a:pPr marL="347472" marR="0" lvl="0" indent="-347472"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US" sz="2000" dirty="0">
                <a:solidFill>
                  <a:prstClr val="black"/>
                </a:solidFill>
                <a:latin typeface="Arial" panose="020B0604020202020204" pitchFamily="34" charset="0"/>
                <a:cs typeface="Arial" panose="020B0604020202020204" pitchFamily="34" charset="0"/>
              </a:rPr>
              <a:t>Highlight impact stories from use of TEMPO data in each of these application areas and share with </a:t>
            </a:r>
            <a:r>
              <a:rPr lang="en-US" sz="2000" dirty="0" err="1">
                <a:solidFill>
                  <a:prstClr val="black"/>
                </a:solidFill>
                <a:latin typeface="Arial" panose="020B0604020202020204" pitchFamily="34" charset="0"/>
                <a:cs typeface="Arial" panose="020B0604020202020204" pitchFamily="34" charset="0"/>
              </a:rPr>
              <a:t>GeoXO</a:t>
            </a:r>
            <a:r>
              <a:rPr lang="en-US" sz="2000" dirty="0">
                <a:solidFill>
                  <a:prstClr val="black"/>
                </a:solidFill>
                <a:latin typeface="Arial" panose="020B0604020202020204" pitchFamily="34" charset="0"/>
                <a:cs typeface="Arial" panose="020B0604020202020204" pitchFamily="34" charset="0"/>
              </a:rPr>
              <a:t> and Pathfinders Program. </a:t>
            </a:r>
          </a:p>
        </p:txBody>
      </p:sp>
      <p:sp>
        <p:nvSpPr>
          <p:cNvPr id="9" name="Oval 8">
            <a:extLst>
              <a:ext uri="{FF2B5EF4-FFF2-40B4-BE49-F238E27FC236}">
                <a16:creationId xmlns:a16="http://schemas.microsoft.com/office/drawing/2014/main" id="{1972E8D3-D339-421E-A2CD-C8E326FBCA0A}"/>
              </a:ext>
            </a:extLst>
          </p:cNvPr>
          <p:cNvSpPr/>
          <p:nvPr/>
        </p:nvSpPr>
        <p:spPr>
          <a:xfrm>
            <a:off x="3624341" y="1399778"/>
            <a:ext cx="1869298" cy="73506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Multi-Pollutant Data Assimilation</a:t>
            </a:r>
          </a:p>
        </p:txBody>
      </p:sp>
      <p:sp>
        <p:nvSpPr>
          <p:cNvPr id="10" name="Oval 9">
            <a:extLst>
              <a:ext uri="{FF2B5EF4-FFF2-40B4-BE49-F238E27FC236}">
                <a16:creationId xmlns:a16="http://schemas.microsoft.com/office/drawing/2014/main" id="{9F6629FD-4401-40B1-9A9F-095B90D513A9}"/>
              </a:ext>
            </a:extLst>
          </p:cNvPr>
          <p:cNvSpPr/>
          <p:nvPr/>
        </p:nvSpPr>
        <p:spPr>
          <a:xfrm>
            <a:off x="1558713" y="1445215"/>
            <a:ext cx="1922392" cy="7518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Arial" panose="020B0604020202020204" pitchFamily="34" charset="0"/>
                <a:cs typeface="Arial" panose="020B0604020202020204" pitchFamily="34" charset="0"/>
              </a:rPr>
              <a:t>Operational Water Vapor Assimilation</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B2830947-9031-4AFB-A974-7D2A53E89287}"/>
              </a:ext>
            </a:extLst>
          </p:cNvPr>
          <p:cNvSpPr/>
          <p:nvPr/>
        </p:nvSpPr>
        <p:spPr>
          <a:xfrm>
            <a:off x="2324442" y="5763370"/>
            <a:ext cx="1528837" cy="734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Daily UV </a:t>
            </a:r>
            <a:r>
              <a:rPr lang="en-US" sz="1400" dirty="0">
                <a:solidFill>
                  <a:prstClr val="white"/>
                </a:solidFill>
                <a:latin typeface="Helvetica" panose="020B0604020202020204" pitchFamily="34" charset="0"/>
                <a:cs typeface="Helvetica" panose="020B0604020202020204" pitchFamily="34" charset="0"/>
              </a:rPr>
              <a:t>Exposures</a:t>
            </a: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2" name="Oval 11">
            <a:extLst>
              <a:ext uri="{FF2B5EF4-FFF2-40B4-BE49-F238E27FC236}">
                <a16:creationId xmlns:a16="http://schemas.microsoft.com/office/drawing/2014/main" id="{EB316B87-C08F-47C4-A2AE-0C6591D28824}"/>
              </a:ext>
            </a:extLst>
          </p:cNvPr>
          <p:cNvSpPr/>
          <p:nvPr/>
        </p:nvSpPr>
        <p:spPr>
          <a:xfrm>
            <a:off x="182902" y="4176415"/>
            <a:ext cx="1865873" cy="72915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Ozone-induced crop damages</a:t>
            </a:r>
          </a:p>
        </p:txBody>
      </p:sp>
      <p:sp>
        <p:nvSpPr>
          <p:cNvPr id="13" name="Oval 12">
            <a:extLst>
              <a:ext uri="{FF2B5EF4-FFF2-40B4-BE49-F238E27FC236}">
                <a16:creationId xmlns:a16="http://schemas.microsoft.com/office/drawing/2014/main" id="{66D04999-2E5F-4D1A-8800-C5FAA85CA166}"/>
              </a:ext>
            </a:extLst>
          </p:cNvPr>
          <p:cNvSpPr/>
          <p:nvPr/>
        </p:nvSpPr>
        <p:spPr>
          <a:xfrm>
            <a:off x="5751238" y="3098502"/>
            <a:ext cx="1546668" cy="688704"/>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Helvetica" panose="020B0604020202020204" pitchFamily="34" charset="0"/>
                <a:cs typeface="Helvetica" panose="020B0604020202020204" pitchFamily="34" charset="0"/>
              </a:rPr>
              <a:t>Estimating Emissions</a:t>
            </a: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5" name="Oval 14">
            <a:extLst>
              <a:ext uri="{FF2B5EF4-FFF2-40B4-BE49-F238E27FC236}">
                <a16:creationId xmlns:a16="http://schemas.microsoft.com/office/drawing/2014/main" id="{FF517936-06E3-47DD-BB49-8BAF61ED2AD1}"/>
              </a:ext>
            </a:extLst>
          </p:cNvPr>
          <p:cNvSpPr/>
          <p:nvPr/>
        </p:nvSpPr>
        <p:spPr>
          <a:xfrm>
            <a:off x="5726694" y="3912753"/>
            <a:ext cx="1661912" cy="687232"/>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Helvetica" panose="020B0604020202020204" pitchFamily="34" charset="0"/>
                <a:cs typeface="Helvetica" panose="020B0604020202020204" pitchFamily="34" charset="0"/>
              </a:rPr>
              <a:t>Monitoring Air Quality Disasters</a:t>
            </a: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7" name="Oval 16">
            <a:extLst>
              <a:ext uri="{FF2B5EF4-FFF2-40B4-BE49-F238E27FC236}">
                <a16:creationId xmlns:a16="http://schemas.microsoft.com/office/drawing/2014/main" id="{ABFDB7CD-22B9-47DD-8196-2B7FAD2AB100}"/>
              </a:ext>
            </a:extLst>
          </p:cNvPr>
          <p:cNvSpPr/>
          <p:nvPr/>
        </p:nvSpPr>
        <p:spPr>
          <a:xfrm>
            <a:off x="4068575" y="5655706"/>
            <a:ext cx="2097756" cy="827479"/>
          </a:xfrm>
          <a:prstGeom prst="ellipse">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Assessing Long-term Pollutant Trends</a:t>
            </a:r>
          </a:p>
        </p:txBody>
      </p:sp>
      <p:sp>
        <p:nvSpPr>
          <p:cNvPr id="18" name="Oval 17">
            <a:extLst>
              <a:ext uri="{FF2B5EF4-FFF2-40B4-BE49-F238E27FC236}">
                <a16:creationId xmlns:a16="http://schemas.microsoft.com/office/drawing/2014/main" id="{AA4A2257-F24E-46AF-BD03-3354011ECF0F}"/>
              </a:ext>
            </a:extLst>
          </p:cNvPr>
          <p:cNvSpPr/>
          <p:nvPr/>
        </p:nvSpPr>
        <p:spPr>
          <a:xfrm>
            <a:off x="734500" y="5080711"/>
            <a:ext cx="1810469" cy="8640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Short-term Exposure Assessments</a:t>
            </a:r>
          </a:p>
        </p:txBody>
      </p:sp>
      <p:sp>
        <p:nvSpPr>
          <p:cNvPr id="19" name="Oval 18">
            <a:extLst>
              <a:ext uri="{FF2B5EF4-FFF2-40B4-BE49-F238E27FC236}">
                <a16:creationId xmlns:a16="http://schemas.microsoft.com/office/drawing/2014/main" id="{86A03C70-069D-4A3C-B134-289F38A51C1A}"/>
              </a:ext>
            </a:extLst>
          </p:cNvPr>
          <p:cNvSpPr/>
          <p:nvPr/>
        </p:nvSpPr>
        <p:spPr>
          <a:xfrm>
            <a:off x="141882" y="3226616"/>
            <a:ext cx="1764453" cy="7690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Helvetica" panose="020B0604020202020204" pitchFamily="34" charset="0"/>
                <a:cs typeface="Helvetica" panose="020B0604020202020204" pitchFamily="34" charset="0"/>
              </a:rPr>
              <a:t>Harmful Algal Blooms</a:t>
            </a: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20" name="Straight Connector 19">
            <a:extLst>
              <a:ext uri="{FF2B5EF4-FFF2-40B4-BE49-F238E27FC236}">
                <a16:creationId xmlns:a16="http://schemas.microsoft.com/office/drawing/2014/main" id="{6E05B17A-FF04-439A-8E0E-4C73C8117EB9}"/>
              </a:ext>
            </a:extLst>
          </p:cNvPr>
          <p:cNvCxnSpPr/>
          <p:nvPr/>
        </p:nvCxnSpPr>
        <p:spPr>
          <a:xfrm flipH="1">
            <a:off x="1949879" y="3581958"/>
            <a:ext cx="400039" cy="2765"/>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67CF070-7672-4EA5-9286-42266829195C}"/>
              </a:ext>
            </a:extLst>
          </p:cNvPr>
          <p:cNvCxnSpPr/>
          <p:nvPr/>
        </p:nvCxnSpPr>
        <p:spPr>
          <a:xfrm flipH="1">
            <a:off x="2061769" y="4309767"/>
            <a:ext cx="269808" cy="82973"/>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E505F9-B455-42EF-ADB8-B61175CC90DC}"/>
              </a:ext>
            </a:extLst>
          </p:cNvPr>
          <p:cNvCxnSpPr/>
          <p:nvPr/>
        </p:nvCxnSpPr>
        <p:spPr>
          <a:xfrm flipH="1" flipV="1">
            <a:off x="1985276" y="2783675"/>
            <a:ext cx="692603" cy="247218"/>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859396-E827-486E-A774-0CB109D718B8}"/>
              </a:ext>
            </a:extLst>
          </p:cNvPr>
          <p:cNvCxnSpPr>
            <a:cxnSpLocks/>
          </p:cNvCxnSpPr>
          <p:nvPr/>
        </p:nvCxnSpPr>
        <p:spPr>
          <a:xfrm flipH="1" flipV="1">
            <a:off x="3052043" y="2212062"/>
            <a:ext cx="232849" cy="27626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FBE17F53-CE90-4B5C-B0B0-1CF4DD880EF3}"/>
              </a:ext>
            </a:extLst>
          </p:cNvPr>
          <p:cNvGraphicFramePr/>
          <p:nvPr>
            <p:extLst>
              <p:ext uri="{D42A27DB-BD31-4B8C-83A1-F6EECF244321}">
                <p14:modId xmlns:p14="http://schemas.microsoft.com/office/powerpoint/2010/main" val="3017118842"/>
              </p:ext>
            </p:extLst>
          </p:nvPr>
        </p:nvGraphicFramePr>
        <p:xfrm>
          <a:off x="1535141" y="2262410"/>
          <a:ext cx="4628992" cy="3385257"/>
        </p:xfrm>
        <a:graphic>
          <a:graphicData uri="http://schemas.openxmlformats.org/drawingml/2006/chart">
            <c:chart xmlns:c="http://schemas.openxmlformats.org/drawingml/2006/chart" xmlns:r="http://schemas.openxmlformats.org/officeDocument/2006/relationships" r:id="rId3"/>
          </a:graphicData>
        </a:graphic>
      </p:graphicFrame>
      <p:sp>
        <p:nvSpPr>
          <p:cNvPr id="25" name="Content Placeholder 2">
            <a:extLst>
              <a:ext uri="{FF2B5EF4-FFF2-40B4-BE49-F238E27FC236}">
                <a16:creationId xmlns:a16="http://schemas.microsoft.com/office/drawing/2014/main" id="{1F848580-296B-43B4-9EFA-D33397D6A73F}"/>
              </a:ext>
            </a:extLst>
          </p:cNvPr>
          <p:cNvSpPr txBox="1">
            <a:spLocks/>
          </p:cNvSpPr>
          <p:nvPr/>
        </p:nvSpPr>
        <p:spPr>
          <a:xfrm>
            <a:off x="2253613" y="3600245"/>
            <a:ext cx="1341012" cy="75227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Vegetation &amp; Ocean Monitoring</a:t>
            </a:r>
          </a:p>
        </p:txBody>
      </p:sp>
      <p:sp>
        <p:nvSpPr>
          <p:cNvPr id="26" name="Content Placeholder 2">
            <a:extLst>
              <a:ext uri="{FF2B5EF4-FFF2-40B4-BE49-F238E27FC236}">
                <a16:creationId xmlns:a16="http://schemas.microsoft.com/office/drawing/2014/main" id="{3C1301DD-3F07-4A15-9E68-DB20670D74FC}"/>
              </a:ext>
            </a:extLst>
          </p:cNvPr>
          <p:cNvSpPr txBox="1">
            <a:spLocks/>
          </p:cNvSpPr>
          <p:nvPr/>
        </p:nvSpPr>
        <p:spPr>
          <a:xfrm>
            <a:off x="4202217" y="3585661"/>
            <a:ext cx="1385648" cy="573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Air Pollution Emissions &amp; Monitoring</a:t>
            </a:r>
          </a:p>
        </p:txBody>
      </p:sp>
      <p:sp>
        <p:nvSpPr>
          <p:cNvPr id="27" name="Content Placeholder 2">
            <a:extLst>
              <a:ext uri="{FF2B5EF4-FFF2-40B4-BE49-F238E27FC236}">
                <a16:creationId xmlns:a16="http://schemas.microsoft.com/office/drawing/2014/main" id="{44946C29-B5C0-4697-8BE8-895D0CE1B04F}"/>
              </a:ext>
            </a:extLst>
          </p:cNvPr>
          <p:cNvSpPr txBox="1">
            <a:spLocks/>
          </p:cNvSpPr>
          <p:nvPr/>
        </p:nvSpPr>
        <p:spPr>
          <a:xfrm>
            <a:off x="3821572" y="4509362"/>
            <a:ext cx="1385648" cy="5659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Regulatory Science</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8" name="Content Placeholder 2">
            <a:extLst>
              <a:ext uri="{FF2B5EF4-FFF2-40B4-BE49-F238E27FC236}">
                <a16:creationId xmlns:a16="http://schemas.microsoft.com/office/drawing/2014/main" id="{916000AA-E7A7-4619-9DE1-7F861882A053}"/>
              </a:ext>
            </a:extLst>
          </p:cNvPr>
          <p:cNvSpPr txBox="1">
            <a:spLocks/>
          </p:cNvSpPr>
          <p:nvPr/>
        </p:nvSpPr>
        <p:spPr>
          <a:xfrm>
            <a:off x="2930157" y="4524346"/>
            <a:ext cx="1064284" cy="44922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Health</a:t>
            </a:r>
          </a:p>
        </p:txBody>
      </p:sp>
      <p:sp>
        <p:nvSpPr>
          <p:cNvPr id="29" name="Content Placeholder 2">
            <a:extLst>
              <a:ext uri="{FF2B5EF4-FFF2-40B4-BE49-F238E27FC236}">
                <a16:creationId xmlns:a16="http://schemas.microsoft.com/office/drawing/2014/main" id="{8221C304-BF0A-4012-802A-5D2D2C26A1C0}"/>
              </a:ext>
            </a:extLst>
          </p:cNvPr>
          <p:cNvSpPr txBox="1">
            <a:spLocks/>
          </p:cNvSpPr>
          <p:nvPr/>
        </p:nvSpPr>
        <p:spPr>
          <a:xfrm>
            <a:off x="2707615" y="2723068"/>
            <a:ext cx="1465934" cy="7218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Weather </a:t>
            </a:r>
            <a:r>
              <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Analysis</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&amp; Forecasting</a:t>
            </a:r>
          </a:p>
        </p:txBody>
      </p:sp>
      <p:sp>
        <p:nvSpPr>
          <p:cNvPr id="30" name="Content Placeholder 2">
            <a:extLst>
              <a:ext uri="{FF2B5EF4-FFF2-40B4-BE49-F238E27FC236}">
                <a16:creationId xmlns:a16="http://schemas.microsoft.com/office/drawing/2014/main" id="{D545DF32-5652-44E8-8C88-130A8C8E5844}"/>
              </a:ext>
            </a:extLst>
          </p:cNvPr>
          <p:cNvSpPr txBox="1">
            <a:spLocks/>
          </p:cNvSpPr>
          <p:nvPr/>
        </p:nvSpPr>
        <p:spPr>
          <a:xfrm>
            <a:off x="3832814" y="2745570"/>
            <a:ext cx="1326550" cy="688704"/>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Air Quality </a:t>
            </a:r>
            <a:r>
              <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Modeling</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&amp; </a:t>
            </a:r>
            <a:r>
              <a:rPr lang="en-US" sz="1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Forecasting</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73EEC739-3DED-41B7-A225-D68096BC4936}"/>
              </a:ext>
            </a:extLst>
          </p:cNvPr>
          <p:cNvCxnSpPr/>
          <p:nvPr/>
        </p:nvCxnSpPr>
        <p:spPr>
          <a:xfrm flipH="1">
            <a:off x="2419405" y="5051239"/>
            <a:ext cx="290794" cy="200775"/>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4063CA6-0998-45B0-B2B4-C14116B61618}"/>
              </a:ext>
            </a:extLst>
          </p:cNvPr>
          <p:cNvCxnSpPr>
            <a:cxnSpLocks/>
          </p:cNvCxnSpPr>
          <p:nvPr/>
        </p:nvCxnSpPr>
        <p:spPr>
          <a:xfrm flipH="1">
            <a:off x="3179393" y="5457688"/>
            <a:ext cx="116384" cy="275297"/>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B90E9F-C05A-46EF-B7EB-0BDECC44386D}"/>
              </a:ext>
            </a:extLst>
          </p:cNvPr>
          <p:cNvCxnSpPr>
            <a:cxnSpLocks/>
          </p:cNvCxnSpPr>
          <p:nvPr/>
        </p:nvCxnSpPr>
        <p:spPr>
          <a:xfrm flipH="1">
            <a:off x="5376405" y="3517156"/>
            <a:ext cx="298586" cy="4042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CD6D540-181C-4228-A4D3-BE4809483247}"/>
              </a:ext>
            </a:extLst>
          </p:cNvPr>
          <p:cNvSpPr/>
          <p:nvPr/>
        </p:nvSpPr>
        <p:spPr>
          <a:xfrm>
            <a:off x="5245846" y="2025952"/>
            <a:ext cx="1757850" cy="7846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AQ </a:t>
            </a:r>
            <a:r>
              <a:rPr kumimoji="0" lang="en-US" sz="1400" b="0" i="0" u="none" strike="noStrike" kern="1200" cap="none" spc="0" normalizeH="0" baseline="0" noProof="0" dirty="0" err="1">
                <a:ln>
                  <a:noFill/>
                </a:ln>
                <a:solidFill>
                  <a:prstClr val="white"/>
                </a:solidFill>
                <a:effectLst/>
                <a:uLnTx/>
                <a:uFillTx/>
                <a:latin typeface="Helvetica" panose="020B0604020202020204" pitchFamily="34" charset="0"/>
                <a:ea typeface="+mn-ea"/>
                <a:cs typeface="Helvetica" panose="020B0604020202020204" pitchFamily="34" charset="0"/>
              </a:rPr>
              <a:t>Foreca</a:t>
            </a:r>
            <a:r>
              <a:rPr lang="en-US" sz="1400" dirty="0" err="1">
                <a:solidFill>
                  <a:prstClr val="white"/>
                </a:solidFill>
                <a:latin typeface="Helvetica" panose="020B0604020202020204" pitchFamily="34" charset="0"/>
                <a:cs typeface="Helvetica" panose="020B0604020202020204" pitchFamily="34" charset="0"/>
              </a:rPr>
              <a:t>st</a:t>
            </a:r>
            <a:r>
              <a:rPr lang="en-US" sz="1400" dirty="0">
                <a:solidFill>
                  <a:prstClr val="white"/>
                </a:solidFill>
                <a:latin typeface="Helvetica" panose="020B0604020202020204" pitchFamily="34" charset="0"/>
                <a:cs typeface="Helvetica" panose="020B0604020202020204" pitchFamily="34" charset="0"/>
              </a:rPr>
              <a:t> Support &amp; Evaluation</a:t>
            </a: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5" name="Oval 34">
            <a:extLst>
              <a:ext uri="{FF2B5EF4-FFF2-40B4-BE49-F238E27FC236}">
                <a16:creationId xmlns:a16="http://schemas.microsoft.com/office/drawing/2014/main" id="{69AC430C-B4B9-47B3-82CC-F5B2E7A394B4}"/>
              </a:ext>
            </a:extLst>
          </p:cNvPr>
          <p:cNvSpPr/>
          <p:nvPr/>
        </p:nvSpPr>
        <p:spPr>
          <a:xfrm>
            <a:off x="5343726" y="4817212"/>
            <a:ext cx="2056833" cy="827479"/>
          </a:xfrm>
          <a:prstGeom prst="ellipse">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Helvetica" panose="020B0604020202020204" pitchFamily="34" charset="0"/>
                <a:cs typeface="Helvetica" panose="020B0604020202020204" pitchFamily="34" charset="0"/>
              </a:rPr>
              <a:t>Exceptional Event Demonstrations</a:t>
            </a: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36" name="Straight Connector 35">
            <a:extLst>
              <a:ext uri="{FF2B5EF4-FFF2-40B4-BE49-F238E27FC236}">
                <a16:creationId xmlns:a16="http://schemas.microsoft.com/office/drawing/2014/main" id="{5F57ED72-CD6A-490A-9D32-99875F558B7C}"/>
              </a:ext>
            </a:extLst>
          </p:cNvPr>
          <p:cNvCxnSpPr>
            <a:cxnSpLocks/>
          </p:cNvCxnSpPr>
          <p:nvPr/>
        </p:nvCxnSpPr>
        <p:spPr>
          <a:xfrm flipH="1">
            <a:off x="4350241" y="2174675"/>
            <a:ext cx="115389" cy="313647"/>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CE47F8-B307-4D68-A70F-E110ED52DAAC}"/>
              </a:ext>
            </a:extLst>
          </p:cNvPr>
          <p:cNvCxnSpPr/>
          <p:nvPr/>
        </p:nvCxnSpPr>
        <p:spPr>
          <a:xfrm flipH="1">
            <a:off x="4909635" y="2597925"/>
            <a:ext cx="322118" cy="184953"/>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A7C471-7F1A-4E86-BA3D-DF2073463BE9}"/>
              </a:ext>
            </a:extLst>
          </p:cNvPr>
          <p:cNvCxnSpPr>
            <a:cxnSpLocks/>
          </p:cNvCxnSpPr>
          <p:nvPr/>
        </p:nvCxnSpPr>
        <p:spPr>
          <a:xfrm>
            <a:off x="4465630" y="5378716"/>
            <a:ext cx="140548" cy="265975"/>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C9B37E7-3DFF-4572-AB16-46BAF1720151}"/>
              </a:ext>
            </a:extLst>
          </p:cNvPr>
          <p:cNvCxnSpPr>
            <a:cxnSpLocks/>
          </p:cNvCxnSpPr>
          <p:nvPr/>
        </p:nvCxnSpPr>
        <p:spPr>
          <a:xfrm>
            <a:off x="5159364" y="4949362"/>
            <a:ext cx="193541" cy="101877"/>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5038C84F-71FA-4E02-9F87-8D4E12EE953E}"/>
              </a:ext>
            </a:extLst>
          </p:cNvPr>
          <p:cNvSpPr/>
          <p:nvPr/>
        </p:nvSpPr>
        <p:spPr>
          <a:xfrm>
            <a:off x="286355" y="2174675"/>
            <a:ext cx="1641043" cy="84777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Forecasting Weather Disasters </a:t>
            </a:r>
          </a:p>
        </p:txBody>
      </p:sp>
      <p:cxnSp>
        <p:nvCxnSpPr>
          <p:cNvPr id="42" name="Straight Connector 41">
            <a:extLst>
              <a:ext uri="{FF2B5EF4-FFF2-40B4-BE49-F238E27FC236}">
                <a16:creationId xmlns:a16="http://schemas.microsoft.com/office/drawing/2014/main" id="{8E90C851-E69A-4E26-BFEE-E5870AC91D03}"/>
              </a:ext>
            </a:extLst>
          </p:cNvPr>
          <p:cNvCxnSpPr>
            <a:cxnSpLocks/>
          </p:cNvCxnSpPr>
          <p:nvPr/>
        </p:nvCxnSpPr>
        <p:spPr>
          <a:xfrm flipH="1" flipV="1">
            <a:off x="5387468" y="4215299"/>
            <a:ext cx="276315" cy="29509"/>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466730"/>
      </p:ext>
    </p:extLst>
  </p:cSld>
  <p:clrMapOvr>
    <a:masterClrMapping/>
  </p:clrMapOvr>
  <mc:AlternateContent xmlns:mc="http://schemas.openxmlformats.org/markup-compatibility/2006">
    <mc:Choice xmlns:p14="http://schemas.microsoft.com/office/powerpoint/2010/main" Requires="p14">
      <p:transition spd="slow" p14:dur="2000" advTm="41679"/>
    </mc:Choice>
    <mc:Fallback>
      <p:transition spd="slow" advTm="4167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3729</TotalTime>
  <Words>447</Words>
  <Application>Microsoft Office PowerPoint</Application>
  <PresentationFormat>Widescreen</PresentationFormat>
  <Paragraphs>51</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Wingdings</vt:lpstr>
      <vt:lpstr>Office Theme</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Naeger, Aaron (MSFC-ST11)[UAH]</dc:creator>
  <cp:lastModifiedBy>Naeger, Aaron (MSFC-ST11)[UAH]</cp:lastModifiedBy>
  <cp:revision>226</cp:revision>
  <dcterms:created xsi:type="dcterms:W3CDTF">2020-05-12T18:08:23Z</dcterms:created>
  <dcterms:modified xsi:type="dcterms:W3CDTF">2023-05-02T05:01:54Z</dcterms:modified>
</cp:coreProperties>
</file>