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0" r:id="rId2"/>
  </p:sldMasterIdLst>
  <p:notesMasterIdLst>
    <p:notesMasterId r:id="rId6"/>
  </p:notesMasterIdLst>
  <p:sldIdLst>
    <p:sldId id="1079" r:id="rId3"/>
    <p:sldId id="1153" r:id="rId4"/>
    <p:sldId id="1154" r:id="rId5"/>
  </p:sldIdLst>
  <p:sldSz cx="12192000" cy="6858000"/>
  <p:notesSz cx="6797675" cy="987425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FF99"/>
    <a:srgbClr val="BBE0E3"/>
    <a:srgbClr val="991539"/>
    <a:srgbClr val="FBC5CC"/>
    <a:srgbClr val="F2F2F2"/>
    <a:srgbClr val="0000FF"/>
    <a:srgbClr val="99CCFF"/>
    <a:srgbClr val="2D1E10"/>
    <a:srgbClr val="3A28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25" autoAdjust="0"/>
    <p:restoredTop sz="88483" autoAdjust="0"/>
  </p:normalViewPr>
  <p:slideViewPr>
    <p:cSldViewPr>
      <p:cViewPr varScale="1">
        <p:scale>
          <a:sx n="98" d="100"/>
          <a:sy n="98" d="100"/>
        </p:scale>
        <p:origin x="96" y="21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D6326-CEB2-4537-A09E-D9B2B2A94ED2}" type="datetimeFigureOut">
              <a:rPr lang="ko-KR" altLang="en-US" smtClean="0"/>
              <a:t>2023-04-25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ECBD1-A339-4C17-A02B-B4D348FD8C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2544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ECBD1-A339-4C17-A02B-B4D348FD8C3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3986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830E32-E9F5-4D6B-9290-BD6360DF23A8}" type="slidenum">
              <a:rPr lang="ko-KR" altLang="en-US" smtClean="0"/>
              <a:pPr>
                <a:defRPr/>
              </a:pPr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5348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071549"/>
            <a:ext cx="10972800" cy="4983179"/>
          </a:xfrm>
        </p:spPr>
        <p:txBody>
          <a:bodyPr/>
          <a:lstStyle>
            <a:lvl1pPr latinLnBrk="0">
              <a:defRPr baseline="0"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latinLnBrk="0">
              <a:defRPr baseline="0"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latinLnBrk="0">
              <a:defRPr sz="1600" baseline="0"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latinLnBrk="0">
              <a:defRPr sz="1600" baseline="0"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latinLnBrk="0">
              <a:defRPr sz="1600" baseline="0">
                <a:latin typeface="Calibri" panose="020F0502020204030204" pitchFamily="34" charset="0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42855"/>
            <a:ext cx="109728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latin typeface="Calibri" panose="020F0502020204030204" pitchFamily="34" charset="0"/>
                <a:ea typeface="맑은 고딕" pitchFamily="50" charset="-127"/>
              </a:defRPr>
            </a:lvl1pPr>
          </a:lstStyle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537200" y="6409134"/>
            <a:ext cx="1117600" cy="47625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ED62F29-31C9-4B47-AF77-4036CC9BF4F2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40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537200" y="6409134"/>
            <a:ext cx="1117600" cy="47625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ED62F29-31C9-4B47-AF77-4036CC9BF4F2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8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537200" y="6409134"/>
            <a:ext cx="1117600" cy="47625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ED62F29-31C9-4B47-AF77-4036CC9BF4F2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1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03200" y="6613531"/>
            <a:ext cx="2844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923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</a:lstStyle>
          <a:p>
            <a:fld id="{965DCDBD-DE8E-456C-99C6-21D15866CF64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2400" b="1" cap="all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13535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341441"/>
            <a:ext cx="53848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341441"/>
            <a:ext cx="53848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537200" y="6265863"/>
            <a:ext cx="1117600" cy="47625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ED62F29-31C9-4B47-AF77-4036CC9BF4F2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3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537200" y="6265863"/>
            <a:ext cx="1117600" cy="47625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ED62F29-31C9-4B47-AF77-4036CC9BF4F2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0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221C600C-EF2C-4D3B-991C-9F907F2878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1352584" y="6381328"/>
            <a:ext cx="1117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ED62F29-31C9-4B47-AF77-4036CC9BF4F2}" type="slidenum">
              <a:rPr lang="en-US" altLang="ko-KR" smtClean="0">
                <a:ea typeface="Verdana" panose="020B0604030504040204" pitchFamily="34" charset="0"/>
              </a:rPr>
              <a:pPr>
                <a:defRPr/>
              </a:pPr>
              <a:t>‹#›</a:t>
            </a:fld>
            <a:endParaRPr lang="en-US" altLang="ko-KR" b="0" dirty="0">
              <a:ea typeface="Verdana" panose="020B0604030504040204" pitchFamily="34" charset="0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38D85170-EFD0-45ED-99FA-E5A51D55E6C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846957"/>
            <a:ext cx="8365990" cy="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3446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7200" y="6381328"/>
            <a:ext cx="1117600" cy="476250"/>
          </a:xfrm>
          <a:prstGeom prst="rect">
            <a:avLst/>
          </a:prstGeom>
        </p:spPr>
        <p:txBody>
          <a:bodyPr/>
          <a:lstStyle/>
          <a:p>
            <a:fld id="{5ACF3A5B-08D0-3749-8F54-DD1D9C867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3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071549"/>
            <a:ext cx="10972800" cy="4983179"/>
          </a:xfrm>
        </p:spPr>
        <p:txBody>
          <a:bodyPr/>
          <a:lstStyle>
            <a:lvl1pPr latinLnBrk="0">
              <a:defRPr baseline="0"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latinLnBrk="0">
              <a:defRPr baseline="0"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latinLnBrk="0">
              <a:defRPr sz="1600" baseline="0"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latinLnBrk="0">
              <a:defRPr sz="1600" baseline="0"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latinLnBrk="0">
              <a:defRPr sz="1600" baseline="0">
                <a:latin typeface="Calibri" panose="020F0502020204030204" pitchFamily="34" charset="0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42855"/>
            <a:ext cx="109728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latin typeface="Calibri" panose="020F0502020204030204" pitchFamily="34" charset="0"/>
                <a:ea typeface="맑은 고딕" pitchFamily="50" charset="-127"/>
              </a:defRPr>
            </a:lvl1pPr>
          </a:lstStyle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537200" y="6409134"/>
            <a:ext cx="1117600" cy="47625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ED62F29-31C9-4B47-AF77-4036CC9BF4F2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0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833447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341441"/>
            <a:ext cx="53848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341441"/>
            <a:ext cx="53848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537200" y="6409134"/>
            <a:ext cx="1117600" cy="47625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ED62F29-31C9-4B47-AF77-4036CC9BF4F2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42878"/>
            <a:ext cx="109728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71563"/>
            <a:ext cx="109728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A14D970-F966-4388-A5B8-7125FF44F36D}"/>
              </a:ext>
            </a:extLst>
          </p:cNvPr>
          <p:cNvSpPr/>
          <p:nvPr userDrawn="1"/>
        </p:nvSpPr>
        <p:spPr bwMode="invGray">
          <a:xfrm>
            <a:off x="1" y="0"/>
            <a:ext cx="12192000" cy="68580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CAC353E-D614-468C-BE34-C3F92135D01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91" y="-99392"/>
            <a:ext cx="1936108" cy="1368152"/>
          </a:xfrm>
          <a:prstGeom prst="rect">
            <a:avLst/>
          </a:prstGeom>
        </p:spPr>
      </p:pic>
      <p:sp>
        <p:nvSpPr>
          <p:cNvPr id="6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074400" y="6381328"/>
            <a:ext cx="1117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ED62F29-31C9-4B47-AF77-4036CC9BF4F2}" type="slidenum">
              <a:rPr lang="en-US" altLang="ko-KR" smtClean="0">
                <a:ea typeface="Verdana" panose="020B0604030504040204" pitchFamily="34" charset="0"/>
              </a:rPr>
              <a:pPr>
                <a:defRPr/>
              </a:pPr>
              <a:t>‹#›</a:t>
            </a:fld>
            <a:endParaRPr lang="en-US" altLang="ko-KR" b="1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73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2800" b="1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533400" indent="-5334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kumimoji="1" sz="2600" b="1">
          <a:solidFill>
            <a:schemeClr val="tx1"/>
          </a:solidFill>
          <a:latin typeface="+mn-ea"/>
          <a:ea typeface="+mn-ea"/>
          <a:cs typeface="+mn-cs"/>
        </a:defRPr>
      </a:lvl1pPr>
      <a:lvl2pPr marL="914400" indent="-4572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1"/>
        </a:buClr>
        <a:buBlip>
          <a:blip r:embed="rId10"/>
        </a:buBlip>
        <a:defRPr kumimoji="1" sz="2000">
          <a:solidFill>
            <a:schemeClr val="tx1"/>
          </a:solidFill>
          <a:latin typeface="+mn-ea"/>
          <a:ea typeface="+mn-ea"/>
        </a:defRPr>
      </a:lvl2pPr>
      <a:lvl3pPr marL="1295400" indent="-3810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Font typeface="맑은 고딕" pitchFamily="50" charset="-127"/>
        <a:buChar char="–"/>
        <a:defRPr kumimoji="1" sz="1600">
          <a:solidFill>
            <a:schemeClr val="tx1"/>
          </a:solidFill>
          <a:latin typeface="+mn-ea"/>
          <a:ea typeface="+mn-ea"/>
        </a:defRPr>
      </a:lvl3pPr>
      <a:lvl4pPr marL="1752600" indent="-3810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Blip>
          <a:blip r:embed="rId11"/>
        </a:buBlip>
        <a:defRPr kumimoji="1" sz="1600">
          <a:solidFill>
            <a:schemeClr val="tx1"/>
          </a:solidFill>
          <a:latin typeface="+mn-ea"/>
          <a:ea typeface="+mn-ea"/>
        </a:defRPr>
      </a:lvl4pPr>
      <a:lvl5pPr marL="2209800" indent="-3810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ea"/>
          <a:ea typeface="+mn-ea"/>
        </a:defRPr>
      </a:lvl5pPr>
      <a:lvl6pPr marL="26670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42878"/>
            <a:ext cx="109728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71563"/>
            <a:ext cx="109728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537200" y="6409134"/>
            <a:ext cx="1117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fld id="{CED62F29-31C9-4B47-AF77-4036CC9BF4F2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8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2800" b="1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ahoma" pitchFamily="34" charset="0"/>
          <a:ea typeface="맑은 고딕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533400" indent="-5334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Blip>
          <a:blip r:embed="rId8"/>
        </a:buBlip>
        <a:defRPr kumimoji="1" sz="2600" b="1">
          <a:solidFill>
            <a:schemeClr val="tx1"/>
          </a:solidFill>
          <a:latin typeface="+mn-ea"/>
          <a:ea typeface="+mn-ea"/>
          <a:cs typeface="+mn-cs"/>
        </a:defRPr>
      </a:lvl1pPr>
      <a:lvl2pPr marL="914400" indent="-4572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1"/>
        </a:buClr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2pPr>
      <a:lvl3pPr marL="1295400" indent="-3810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Font typeface="맑은 고딕" pitchFamily="50" charset="-127"/>
        <a:buChar char="–"/>
        <a:defRPr kumimoji="1" sz="1600">
          <a:solidFill>
            <a:schemeClr val="tx1"/>
          </a:solidFill>
          <a:latin typeface="+mn-ea"/>
          <a:ea typeface="+mn-ea"/>
        </a:defRPr>
      </a:lvl3pPr>
      <a:lvl4pPr marL="1752600" indent="-3810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Blip>
          <a:blip r:embed="rId10"/>
        </a:buBlip>
        <a:defRPr kumimoji="1" sz="1600">
          <a:solidFill>
            <a:schemeClr val="tx1"/>
          </a:solidFill>
          <a:latin typeface="+mn-ea"/>
          <a:ea typeface="+mn-ea"/>
        </a:defRPr>
      </a:lvl4pPr>
      <a:lvl5pPr marL="2209800" indent="-381000" algn="l" rtl="0" eaLnBrk="0" fontAlgn="base" latinLnBrk="1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ea"/>
          <a:ea typeface="+mn-ea"/>
        </a:defRPr>
      </a:lvl5pPr>
      <a:lvl6pPr marL="26670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 latinLnBrk="1">
        <a:lnSpc>
          <a:spcPct val="110000"/>
        </a:lnSpc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mp"/><Relationship Id="rId7" Type="http://schemas.openxmlformats.org/officeDocument/2006/relationships/image" Target="../media/image20.tm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tmp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C174CF3E-EEC5-400F-9586-E92B773E6D31}"/>
              </a:ext>
            </a:extLst>
          </p:cNvPr>
          <p:cNvSpPr/>
          <p:nvPr/>
        </p:nvSpPr>
        <p:spPr bwMode="invGray">
          <a:xfrm>
            <a:off x="326721" y="4414097"/>
            <a:ext cx="5688632" cy="2257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1A296FCE-FD2B-436D-A62D-F1E992996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9" y="4578765"/>
            <a:ext cx="1868417" cy="201175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82E48608-59BD-4114-A139-1084FFAB8282}"/>
              </a:ext>
            </a:extLst>
          </p:cNvPr>
          <p:cNvSpPr txBox="1"/>
          <p:nvPr/>
        </p:nvSpPr>
        <p:spPr>
          <a:xfrm>
            <a:off x="1735638" y="530120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Shanghai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4F549EFA-70C4-45B0-8BD7-2C404C08E290}"/>
              </a:ext>
            </a:extLst>
          </p:cNvPr>
          <p:cNvSpPr/>
          <p:nvPr/>
        </p:nvSpPr>
        <p:spPr bwMode="invGray">
          <a:xfrm>
            <a:off x="4593401" y="1196752"/>
            <a:ext cx="4454927" cy="2592288"/>
          </a:xfrm>
          <a:prstGeom prst="rect">
            <a:avLst/>
          </a:prstGeom>
          <a:noFill/>
          <a:ln w="285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D93C677-F26F-4F70-BFFE-D420B0877845}"/>
              </a:ext>
            </a:extLst>
          </p:cNvPr>
          <p:cNvSpPr/>
          <p:nvPr/>
        </p:nvSpPr>
        <p:spPr bwMode="invGray">
          <a:xfrm>
            <a:off x="47328" y="1196752"/>
            <a:ext cx="4454927" cy="2592288"/>
          </a:xfrm>
          <a:prstGeom prst="rect">
            <a:avLst/>
          </a:prstGeom>
          <a:noFill/>
          <a:ln w="285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56D7B53-0537-4AA5-8DCB-0CA1CEAF01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" y="1556794"/>
            <a:ext cx="2097947" cy="209794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B8988FB-9DFD-4E8C-BA59-7D2161F40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95" y="1556794"/>
            <a:ext cx="2097947" cy="2097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0DF94B-BA29-478B-B853-72DBB361EEAA}"/>
              </a:ext>
            </a:extLst>
          </p:cNvPr>
          <p:cNvSpPr txBox="1"/>
          <p:nvPr/>
        </p:nvSpPr>
        <p:spPr>
          <a:xfrm>
            <a:off x="191344" y="188640"/>
            <a:ext cx="9800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 quality </a:t>
            </a:r>
            <a:r>
              <a:rPr lang="en-US" altLang="ko-KR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observations from GEMS</a:t>
            </a:r>
            <a:endParaRPr lang="ko-KR" altLang="en-US" sz="3200" b="1" dirty="0">
              <a:solidFill>
                <a:schemeClr val="accent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06085DB-FFCC-4501-A601-909C77A32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ED62F29-31C9-4B47-AF77-4036CC9BF4F2}" type="slidenum">
              <a:rPr lang="en-US" altLang="ko-KR" smtClean="0">
                <a:ea typeface="Verdana" panose="020B0604030504040204" pitchFamily="34" charset="0"/>
              </a:rPr>
              <a:pPr>
                <a:defRPr/>
              </a:pPr>
              <a:t>1</a:t>
            </a:fld>
            <a:endParaRPr lang="en-US" altLang="ko-KR" b="0" dirty="0"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39A30-D818-4319-BEF5-64ADB6857E55}"/>
              </a:ext>
            </a:extLst>
          </p:cNvPr>
          <p:cNvSpPr txBox="1"/>
          <p:nvPr/>
        </p:nvSpPr>
        <p:spPr>
          <a:xfrm>
            <a:off x="748684" y="1023119"/>
            <a:ext cx="3074881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Volcanic eruption on Jul 29, 2020</a:t>
            </a:r>
          </a:p>
          <a:p>
            <a:pPr algn="ctr"/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(SO</a:t>
            </a:r>
            <a:r>
              <a:rPr lang="en-US" altLang="ko-KR" sz="1200" b="1" baseline="-25000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aerosols)</a:t>
            </a:r>
            <a:endParaRPr lang="ko-KR" altLang="en-US" sz="1200" b="1" dirty="0">
              <a:solidFill>
                <a:srgbClr val="FFFF99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이등변 삼각형 19">
            <a:extLst>
              <a:ext uri="{FF2B5EF4-FFF2-40B4-BE49-F238E27FC236}">
                <a16:creationId xmlns:a16="http://schemas.microsoft.com/office/drawing/2014/main" id="{0F2C8A79-A150-47D8-A9DE-FA39E0B357A4}"/>
              </a:ext>
            </a:extLst>
          </p:cNvPr>
          <p:cNvSpPr/>
          <p:nvPr/>
        </p:nvSpPr>
        <p:spPr bwMode="invGray">
          <a:xfrm>
            <a:off x="1190765" y="2514964"/>
            <a:ext cx="57934" cy="49943"/>
          </a:xfrm>
          <a:prstGeom prst="triangle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2BDBD94D-2FCC-4B3E-876F-1AFAEB881D63}"/>
              </a:ext>
            </a:extLst>
          </p:cNvPr>
          <p:cNvSpPr/>
          <p:nvPr/>
        </p:nvSpPr>
        <p:spPr bwMode="invGray">
          <a:xfrm>
            <a:off x="3403933" y="2514964"/>
            <a:ext cx="57934" cy="49943"/>
          </a:xfrm>
          <a:prstGeom prst="triangl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51D30339-7960-42A6-A3C5-F6264FE822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59" y="1556793"/>
            <a:ext cx="2097947" cy="209794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9C0D0DB-B16B-43D5-9774-0A2013DC77D1}"/>
              </a:ext>
            </a:extLst>
          </p:cNvPr>
          <p:cNvSpPr txBox="1"/>
          <p:nvPr/>
        </p:nvSpPr>
        <p:spPr>
          <a:xfrm>
            <a:off x="5081624" y="986790"/>
            <a:ext cx="3512500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Long-range transport on Nov 14, 2021</a:t>
            </a:r>
          </a:p>
          <a:p>
            <a:pPr algn="ctr"/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(NO</a:t>
            </a:r>
            <a:r>
              <a:rPr lang="en-US" altLang="ko-KR" sz="1200" b="1" baseline="-25000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aerosols)</a:t>
            </a:r>
            <a:endParaRPr lang="ko-KR" altLang="en-US" sz="1200" b="1" dirty="0">
              <a:solidFill>
                <a:srgbClr val="FFFF99"/>
              </a:solidFill>
              <a:latin typeface="Verdana" panose="020B0604030504040204" pitchFamily="34" charset="0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BBE9CC54-B35A-4D6E-AA7D-4016C90F1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448" y="1556792"/>
            <a:ext cx="2097947" cy="209794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EAF0576-BAF4-44BD-848D-3B78F856BD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5384" y="4451963"/>
            <a:ext cx="2130541" cy="2130541"/>
          </a:xfrm>
          <a:prstGeom prst="rect">
            <a:avLst/>
          </a:prstGeom>
        </p:spPr>
      </p:pic>
      <p:sp>
        <p:nvSpPr>
          <p:cNvPr id="44" name="타원 43">
            <a:extLst>
              <a:ext uri="{FF2B5EF4-FFF2-40B4-BE49-F238E27FC236}">
                <a16:creationId xmlns:a16="http://schemas.microsoft.com/office/drawing/2014/main" id="{04BB306E-5CD8-4930-9D06-AA222A17DDA5}"/>
              </a:ext>
            </a:extLst>
          </p:cNvPr>
          <p:cNvSpPr/>
          <p:nvPr/>
        </p:nvSpPr>
        <p:spPr bwMode="invGray">
          <a:xfrm>
            <a:off x="9829213" y="4798228"/>
            <a:ext cx="775166" cy="53491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4EA3FEB7-DB87-45EF-87AE-B4105C946C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19" y="4459978"/>
            <a:ext cx="2130541" cy="2130541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55EC343D-4579-48D5-BB97-CA6A967DF3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824" y="1617298"/>
            <a:ext cx="2690631" cy="1957434"/>
          </a:xfrm>
          <a:prstGeom prst="rect">
            <a:avLst/>
          </a:prstGeom>
        </p:spPr>
      </p:pic>
      <p:sp>
        <p:nvSpPr>
          <p:cNvPr id="49" name="타원 48">
            <a:extLst>
              <a:ext uri="{FF2B5EF4-FFF2-40B4-BE49-F238E27FC236}">
                <a16:creationId xmlns:a16="http://schemas.microsoft.com/office/drawing/2014/main" id="{F7237482-021D-4187-AC24-AB2CD58E38B6}"/>
              </a:ext>
            </a:extLst>
          </p:cNvPr>
          <p:cNvSpPr/>
          <p:nvPr/>
        </p:nvSpPr>
        <p:spPr bwMode="invGray">
          <a:xfrm rot="774576">
            <a:off x="9688939" y="2551218"/>
            <a:ext cx="1116491" cy="317424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54A65FB7-0681-410D-97CB-0E4D67C2E15A}"/>
              </a:ext>
            </a:extLst>
          </p:cNvPr>
          <p:cNvSpPr/>
          <p:nvPr/>
        </p:nvSpPr>
        <p:spPr bwMode="invGray">
          <a:xfrm rot="18114778">
            <a:off x="10665890" y="2339494"/>
            <a:ext cx="1284537" cy="356199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E56048AD-4E62-4D19-A03B-FAB3C7DB80C0}"/>
              </a:ext>
            </a:extLst>
          </p:cNvPr>
          <p:cNvCxnSpPr>
            <a:cxnSpLocks/>
          </p:cNvCxnSpPr>
          <p:nvPr/>
        </p:nvCxnSpPr>
        <p:spPr bwMode="auto">
          <a:xfrm>
            <a:off x="10973587" y="2947036"/>
            <a:ext cx="395016" cy="20989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D2376F91-E302-4F68-AB7D-1A424E21D51C}"/>
              </a:ext>
            </a:extLst>
          </p:cNvPr>
          <p:cNvCxnSpPr>
            <a:cxnSpLocks/>
          </p:cNvCxnSpPr>
          <p:nvPr/>
        </p:nvCxnSpPr>
        <p:spPr bwMode="auto">
          <a:xfrm flipH="1">
            <a:off x="9940132" y="2880178"/>
            <a:ext cx="922869" cy="23990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72E136B-C2B1-4DF4-B485-F00B1A495094}"/>
              </a:ext>
            </a:extLst>
          </p:cNvPr>
          <p:cNvSpPr txBox="1"/>
          <p:nvPr/>
        </p:nvSpPr>
        <p:spPr>
          <a:xfrm>
            <a:off x="9248623" y="3018299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Port </a:t>
            </a:r>
            <a:r>
              <a:rPr lang="en-US" altLang="ko-KR" sz="8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Klang</a:t>
            </a:r>
            <a:endParaRPr lang="en-US" altLang="ko-KR" sz="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altLang="ko-KR" sz="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(Malaysia)</a:t>
            </a:r>
            <a:endParaRPr lang="ko-KR" altLang="en-US" sz="8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2A80A7F-3CE0-49CE-ACF4-D18EEFDE85D7}"/>
              </a:ext>
            </a:extLst>
          </p:cNvPr>
          <p:cNvSpPr txBox="1"/>
          <p:nvPr/>
        </p:nvSpPr>
        <p:spPr>
          <a:xfrm>
            <a:off x="11237893" y="3107586"/>
            <a:ext cx="7697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Singapore</a:t>
            </a:r>
            <a:endParaRPr lang="ko-KR" altLang="en-US" sz="8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3B9B076F-1596-435A-B69E-946A20C145B9}"/>
              </a:ext>
            </a:extLst>
          </p:cNvPr>
          <p:cNvSpPr/>
          <p:nvPr/>
        </p:nvSpPr>
        <p:spPr bwMode="invGray">
          <a:xfrm>
            <a:off x="9192344" y="1196752"/>
            <a:ext cx="2880320" cy="2592288"/>
          </a:xfrm>
          <a:prstGeom prst="rect">
            <a:avLst/>
          </a:prstGeom>
          <a:noFill/>
          <a:ln w="285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BB3CB9E-811A-4A85-A84F-2BA61A25EC96}"/>
              </a:ext>
            </a:extLst>
          </p:cNvPr>
          <p:cNvSpPr txBox="1"/>
          <p:nvPr/>
        </p:nvSpPr>
        <p:spPr>
          <a:xfrm>
            <a:off x="9371238" y="986790"/>
            <a:ext cx="2537874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Ship emissions in Apr 2021</a:t>
            </a:r>
          </a:p>
          <a:p>
            <a:pPr algn="ctr"/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(NO</a:t>
            </a:r>
            <a:r>
              <a:rPr lang="en-US" altLang="ko-KR" sz="1200" b="1" baseline="-25000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ko-KR" altLang="en-US" sz="1200" b="1" dirty="0">
              <a:solidFill>
                <a:srgbClr val="FFFF99"/>
              </a:solidFill>
              <a:latin typeface="Verdana" panose="020B0604030504040204" pitchFamily="34" charset="0"/>
            </a:endParaRP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D5B55E5B-81F2-41A7-AFE0-D6476F905E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87" y="4548396"/>
            <a:ext cx="1414170" cy="2042123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4D6F53C8-532F-4BAD-96E7-969FC3E660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98" y="4549613"/>
            <a:ext cx="2070747" cy="2070747"/>
          </a:xfrm>
          <a:prstGeom prst="rect">
            <a:avLst/>
          </a:prstGeom>
        </p:spPr>
      </p:pic>
      <p:sp>
        <p:nvSpPr>
          <p:cNvPr id="60" name="직사각형 59">
            <a:extLst>
              <a:ext uri="{FF2B5EF4-FFF2-40B4-BE49-F238E27FC236}">
                <a16:creationId xmlns:a16="http://schemas.microsoft.com/office/drawing/2014/main" id="{225EF609-D4E9-45CF-9739-8E570418C778}"/>
              </a:ext>
            </a:extLst>
          </p:cNvPr>
          <p:cNvSpPr/>
          <p:nvPr/>
        </p:nvSpPr>
        <p:spPr bwMode="invGray">
          <a:xfrm>
            <a:off x="263352" y="4149080"/>
            <a:ext cx="5832648" cy="2592288"/>
          </a:xfrm>
          <a:prstGeom prst="rect">
            <a:avLst/>
          </a:prstGeom>
          <a:noFill/>
          <a:ln w="285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1E162D-8CD7-43FA-99E4-D3BA29579B0F}"/>
              </a:ext>
            </a:extLst>
          </p:cNvPr>
          <p:cNvSpPr txBox="1"/>
          <p:nvPr/>
        </p:nvSpPr>
        <p:spPr>
          <a:xfrm>
            <a:off x="2170166" y="3905431"/>
            <a:ext cx="1869423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Megacity emissions</a:t>
            </a:r>
          </a:p>
          <a:p>
            <a:pPr algn="ctr"/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(NO</a:t>
            </a:r>
            <a:r>
              <a:rPr lang="en-US" altLang="ko-KR" sz="1200" b="1" baseline="-25000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ko-KR" altLang="en-US" sz="1200" b="1" dirty="0">
              <a:solidFill>
                <a:srgbClr val="FFFF99"/>
              </a:solidFill>
              <a:latin typeface="Verdana" panose="020B0604030504040204" pitchFamily="34" charset="0"/>
            </a:endParaRPr>
          </a:p>
        </p:txBody>
      </p: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AE21C131-5445-4F5C-BA60-5E7472FB76D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73953" y="4996300"/>
            <a:ext cx="66114" cy="14401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358A8EB-D1C9-4FEB-92F1-B5A1443A386A}"/>
              </a:ext>
            </a:extLst>
          </p:cNvPr>
          <p:cNvSpPr txBox="1"/>
          <p:nvPr/>
        </p:nvSpPr>
        <p:spPr>
          <a:xfrm>
            <a:off x="1244954" y="4850244"/>
            <a:ext cx="590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Beijing</a:t>
            </a:r>
          </a:p>
        </p:txBody>
      </p: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609F0D82-3C29-499C-8615-E232A791ADEF}"/>
              </a:ext>
            </a:extLst>
          </p:cNvPr>
          <p:cNvCxnSpPr>
            <a:cxnSpLocks/>
          </p:cNvCxnSpPr>
          <p:nvPr/>
        </p:nvCxnSpPr>
        <p:spPr bwMode="auto">
          <a:xfrm flipV="1">
            <a:off x="3069872" y="5375199"/>
            <a:ext cx="217816" cy="14203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6541C92-A59F-4B74-8FA9-207FC601D5B8}"/>
              </a:ext>
            </a:extLst>
          </p:cNvPr>
          <p:cNvSpPr txBox="1"/>
          <p:nvPr/>
        </p:nvSpPr>
        <p:spPr>
          <a:xfrm>
            <a:off x="3143672" y="5165903"/>
            <a:ext cx="505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Seoul</a:t>
            </a:r>
          </a:p>
        </p:txBody>
      </p:sp>
      <p:cxnSp>
        <p:nvCxnSpPr>
          <p:cNvPr id="65" name="직선 화살표 연결선 64">
            <a:extLst>
              <a:ext uri="{FF2B5EF4-FFF2-40B4-BE49-F238E27FC236}">
                <a16:creationId xmlns:a16="http://schemas.microsoft.com/office/drawing/2014/main" id="{FEAA43BF-15E3-4085-83D5-66B0853F720B}"/>
              </a:ext>
            </a:extLst>
          </p:cNvPr>
          <p:cNvCxnSpPr>
            <a:cxnSpLocks/>
          </p:cNvCxnSpPr>
          <p:nvPr/>
        </p:nvCxnSpPr>
        <p:spPr bwMode="auto">
          <a:xfrm>
            <a:off x="4916139" y="5666045"/>
            <a:ext cx="368051" cy="2835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307118CC-68C2-419D-B1DB-C8DD602F0030}"/>
              </a:ext>
            </a:extLst>
          </p:cNvPr>
          <p:cNvSpPr txBox="1"/>
          <p:nvPr/>
        </p:nvSpPr>
        <p:spPr>
          <a:xfrm>
            <a:off x="5201956" y="5586675"/>
            <a:ext cx="5325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Tokyo</a:t>
            </a: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250092CC-26AE-4B77-B524-3C2ECCF816EF}"/>
              </a:ext>
            </a:extLst>
          </p:cNvPr>
          <p:cNvSpPr/>
          <p:nvPr/>
        </p:nvSpPr>
        <p:spPr bwMode="invGray">
          <a:xfrm>
            <a:off x="6229162" y="4145667"/>
            <a:ext cx="2810525" cy="2592288"/>
          </a:xfrm>
          <a:prstGeom prst="rect">
            <a:avLst/>
          </a:prstGeom>
          <a:noFill/>
          <a:ln w="285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3F9891-4295-4B0C-8EF1-C2814B3BC5AB}"/>
              </a:ext>
            </a:extLst>
          </p:cNvPr>
          <p:cNvSpPr txBox="1"/>
          <p:nvPr/>
        </p:nvSpPr>
        <p:spPr>
          <a:xfrm>
            <a:off x="6339999" y="3941767"/>
            <a:ext cx="2582759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Dust event on Mar 28, 2020</a:t>
            </a:r>
          </a:p>
          <a:p>
            <a:pPr algn="ctr"/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(Aerosols)</a:t>
            </a:r>
            <a:endParaRPr lang="ko-KR" altLang="en-US" sz="1200" b="1" dirty="0">
              <a:solidFill>
                <a:srgbClr val="FFFF99"/>
              </a:solidFill>
              <a:latin typeface="Verdana" panose="020B0604030504040204" pitchFamily="34" charset="0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77DE25BC-4A46-4F6C-8BE9-9200CCE44633}"/>
              </a:ext>
            </a:extLst>
          </p:cNvPr>
          <p:cNvSpPr/>
          <p:nvPr/>
        </p:nvSpPr>
        <p:spPr bwMode="invGray">
          <a:xfrm>
            <a:off x="9193555" y="4145667"/>
            <a:ext cx="2519069" cy="2592288"/>
          </a:xfrm>
          <a:prstGeom prst="rect">
            <a:avLst/>
          </a:prstGeom>
          <a:noFill/>
          <a:ln w="285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1772747-58FA-4708-97D6-D70B2ABDAC6F}"/>
              </a:ext>
            </a:extLst>
          </p:cNvPr>
          <p:cNvSpPr txBox="1"/>
          <p:nvPr/>
        </p:nvSpPr>
        <p:spPr>
          <a:xfrm>
            <a:off x="9289499" y="3941767"/>
            <a:ext cx="2342309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Wildfire on Aug 11, 2021</a:t>
            </a:r>
          </a:p>
          <a:p>
            <a:pPr algn="ctr"/>
            <a:r>
              <a:rPr lang="en-US" altLang="ko-K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(Aerosols)</a:t>
            </a:r>
            <a:endParaRPr lang="ko-KR" altLang="en-US" sz="1200" b="1" dirty="0">
              <a:solidFill>
                <a:srgbClr val="FFFF99"/>
              </a:solidFill>
              <a:latin typeface="Verdana" panose="020B0604030504040204" pitchFamily="34" charset="0"/>
            </a:endParaRPr>
          </a:p>
        </p:txBody>
      </p:sp>
      <p:sp>
        <p:nvSpPr>
          <p:cNvPr id="74" name="타원 73">
            <a:extLst>
              <a:ext uri="{FF2B5EF4-FFF2-40B4-BE49-F238E27FC236}">
                <a16:creationId xmlns:a16="http://schemas.microsoft.com/office/drawing/2014/main" id="{3AA65B9B-FEAF-49D2-89E1-789F53EC0D35}"/>
              </a:ext>
            </a:extLst>
          </p:cNvPr>
          <p:cNvSpPr/>
          <p:nvPr/>
        </p:nvSpPr>
        <p:spPr bwMode="invGray">
          <a:xfrm rot="20979045">
            <a:off x="7373647" y="4913064"/>
            <a:ext cx="775166" cy="35240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A945556B-9157-48F6-B5A5-07E27C7379C1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4547" y="5470246"/>
            <a:ext cx="133312" cy="5018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78AF2EBA-901E-42C4-89E0-6FFA9DF2B595}"/>
              </a:ext>
            </a:extLst>
          </p:cNvPr>
          <p:cNvCxnSpPr>
            <a:cxnSpLocks/>
          </p:cNvCxnSpPr>
          <p:nvPr/>
        </p:nvCxnSpPr>
        <p:spPr bwMode="auto">
          <a:xfrm flipV="1">
            <a:off x="1420887" y="5834881"/>
            <a:ext cx="111419" cy="11246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E470DFE3-A786-4352-A75B-BF202A66EF18}"/>
              </a:ext>
            </a:extLst>
          </p:cNvPr>
          <p:cNvSpPr txBox="1"/>
          <p:nvPr/>
        </p:nvSpPr>
        <p:spPr>
          <a:xfrm>
            <a:off x="1418062" y="5664685"/>
            <a:ext cx="7729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Hongkong</a:t>
            </a:r>
          </a:p>
        </p:txBody>
      </p: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6B0DC601-B5EF-45F9-AE3D-7EE38AA9C3F3}"/>
              </a:ext>
            </a:extLst>
          </p:cNvPr>
          <p:cNvCxnSpPr>
            <a:cxnSpLocks/>
          </p:cNvCxnSpPr>
          <p:nvPr/>
        </p:nvCxnSpPr>
        <p:spPr bwMode="auto">
          <a:xfrm>
            <a:off x="4193197" y="5809181"/>
            <a:ext cx="220030" cy="16386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73D3242-D726-4F9B-8A68-AC3231862A64}"/>
              </a:ext>
            </a:extLst>
          </p:cNvPr>
          <p:cNvSpPr txBox="1"/>
          <p:nvPr/>
        </p:nvSpPr>
        <p:spPr>
          <a:xfrm>
            <a:off x="4362920" y="5865327"/>
            <a:ext cx="538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Osaka</a:t>
            </a:r>
          </a:p>
        </p:txBody>
      </p: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870CF302-466A-4BBE-B09C-D680CA279E18}"/>
              </a:ext>
            </a:extLst>
          </p:cNvPr>
          <p:cNvCxnSpPr>
            <a:cxnSpLocks/>
          </p:cNvCxnSpPr>
          <p:nvPr/>
        </p:nvCxnSpPr>
        <p:spPr bwMode="auto">
          <a:xfrm flipV="1">
            <a:off x="4457985" y="5523467"/>
            <a:ext cx="0" cy="19671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B2BE587E-686F-4FCA-8DA9-E44EAEFAEF5B}"/>
              </a:ext>
            </a:extLst>
          </p:cNvPr>
          <p:cNvSpPr txBox="1"/>
          <p:nvPr/>
        </p:nvSpPr>
        <p:spPr>
          <a:xfrm>
            <a:off x="4127432" y="5331711"/>
            <a:ext cx="6190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Nagoya</a:t>
            </a:r>
          </a:p>
        </p:txBody>
      </p:sp>
    </p:spTree>
    <p:extLst>
      <p:ext uri="{BB962C8B-B14F-4D97-AF65-F5344CB8AC3E}">
        <p14:creationId xmlns:p14="http://schemas.microsoft.com/office/powerpoint/2010/main" val="710003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FA3412-B366-4F38-B720-0A8C80DD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4364-1DFA-4295-98B9-CD76588D1CFF}" type="slidenum">
              <a:rPr lang="ko-KR" altLang="en-US" smtClean="0"/>
              <a:t>2</a:t>
            </a:fld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146E99B7-6BC8-F20B-4F13-FB7D541E42C6}"/>
              </a:ext>
            </a:extLst>
          </p:cNvPr>
          <p:cNvGrpSpPr/>
          <p:nvPr/>
        </p:nvGrpSpPr>
        <p:grpSpPr>
          <a:xfrm>
            <a:off x="1343473" y="908720"/>
            <a:ext cx="8938683" cy="5860503"/>
            <a:chOff x="461703" y="984129"/>
            <a:chExt cx="8938683" cy="586050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F79E44-FFB9-2FAF-1497-D886FA97EA17}"/>
                </a:ext>
              </a:extLst>
            </p:cNvPr>
            <p:cNvSpPr/>
            <p:nvPr/>
          </p:nvSpPr>
          <p:spPr>
            <a:xfrm>
              <a:off x="1509577" y="1168712"/>
              <a:ext cx="7499684" cy="4892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 dirty="0">
                <a:solidFill>
                  <a:srgbClr val="FFFFFF"/>
                </a:solidFill>
                <a:sym typeface="Calibri"/>
              </a:endParaRPr>
            </a:p>
          </p:txBody>
        </p:sp>
        <p:cxnSp>
          <p:nvCxnSpPr>
            <p:cNvPr id="5" name="Straight Connector 5">
              <a:extLst>
                <a:ext uri="{FF2B5EF4-FFF2-40B4-BE49-F238E27FC236}">
                  <a16:creationId xmlns:a16="http://schemas.microsoft.com/office/drawing/2014/main" id="{CD258936-C66B-34A7-45FA-3D9B667657C2}"/>
                </a:ext>
              </a:extLst>
            </p:cNvPr>
            <p:cNvCxnSpPr/>
            <p:nvPr/>
          </p:nvCxnSpPr>
          <p:spPr>
            <a:xfrm>
              <a:off x="7139627" y="5899781"/>
              <a:ext cx="0" cy="280737"/>
            </a:xfrm>
            <a:prstGeom prst="line">
              <a:avLst/>
            </a:prstGeom>
            <a:solidFill>
              <a:srgbClr val="FEC766">
                <a:alpha val="3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7">
              <a:extLst>
                <a:ext uri="{FF2B5EF4-FFF2-40B4-BE49-F238E27FC236}">
                  <a16:creationId xmlns:a16="http://schemas.microsoft.com/office/drawing/2014/main" id="{B1A1A68D-3565-5471-E046-57AA052B14C8}"/>
                </a:ext>
              </a:extLst>
            </p:cNvPr>
            <p:cNvCxnSpPr/>
            <p:nvPr/>
          </p:nvCxnSpPr>
          <p:spPr>
            <a:xfrm>
              <a:off x="9008848" y="5899781"/>
              <a:ext cx="0" cy="280737"/>
            </a:xfrm>
            <a:prstGeom prst="line">
              <a:avLst/>
            </a:prstGeom>
            <a:solidFill>
              <a:srgbClr val="FEC766">
                <a:alpha val="3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8">
              <a:extLst>
                <a:ext uri="{FF2B5EF4-FFF2-40B4-BE49-F238E27FC236}">
                  <a16:creationId xmlns:a16="http://schemas.microsoft.com/office/drawing/2014/main" id="{FBD97A0E-F5A4-7C19-05A7-B39ABBCB82F0}"/>
                </a:ext>
              </a:extLst>
            </p:cNvPr>
            <p:cNvCxnSpPr/>
            <p:nvPr/>
          </p:nvCxnSpPr>
          <p:spPr>
            <a:xfrm>
              <a:off x="3379211" y="5899781"/>
              <a:ext cx="0" cy="280737"/>
            </a:xfrm>
            <a:prstGeom prst="line">
              <a:avLst/>
            </a:prstGeom>
            <a:solidFill>
              <a:srgbClr val="FEC766">
                <a:alpha val="3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9">
              <a:extLst>
                <a:ext uri="{FF2B5EF4-FFF2-40B4-BE49-F238E27FC236}">
                  <a16:creationId xmlns:a16="http://schemas.microsoft.com/office/drawing/2014/main" id="{D5DBC407-E7AF-C2B2-4353-D9977B936012}"/>
                </a:ext>
              </a:extLst>
            </p:cNvPr>
            <p:cNvCxnSpPr/>
            <p:nvPr/>
          </p:nvCxnSpPr>
          <p:spPr>
            <a:xfrm>
              <a:off x="5259419" y="5899781"/>
              <a:ext cx="0" cy="280737"/>
            </a:xfrm>
            <a:prstGeom prst="line">
              <a:avLst/>
            </a:prstGeom>
            <a:solidFill>
              <a:srgbClr val="FEC766">
                <a:alpha val="3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0">
              <a:extLst>
                <a:ext uri="{FF2B5EF4-FFF2-40B4-BE49-F238E27FC236}">
                  <a16:creationId xmlns:a16="http://schemas.microsoft.com/office/drawing/2014/main" id="{02E86B87-F161-778F-99D3-AD499A92C2F9}"/>
                </a:ext>
              </a:extLst>
            </p:cNvPr>
            <p:cNvCxnSpPr/>
            <p:nvPr/>
          </p:nvCxnSpPr>
          <p:spPr>
            <a:xfrm>
              <a:off x="1508527" y="5899781"/>
              <a:ext cx="0" cy="280737"/>
            </a:xfrm>
            <a:prstGeom prst="line">
              <a:avLst/>
            </a:prstGeom>
            <a:solidFill>
              <a:srgbClr val="FEC766">
                <a:alpha val="3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1">
              <a:extLst>
                <a:ext uri="{FF2B5EF4-FFF2-40B4-BE49-F238E27FC236}">
                  <a16:creationId xmlns:a16="http://schemas.microsoft.com/office/drawing/2014/main" id="{52744AD8-DEF2-3205-F8FD-4F5F6DC38C95}"/>
                </a:ext>
              </a:extLst>
            </p:cNvPr>
            <p:cNvCxnSpPr/>
            <p:nvPr/>
          </p:nvCxnSpPr>
          <p:spPr>
            <a:xfrm flipH="1">
              <a:off x="1368011" y="6063177"/>
              <a:ext cx="291302" cy="0"/>
            </a:xfrm>
            <a:prstGeom prst="line">
              <a:avLst/>
            </a:prstGeom>
            <a:solidFill>
              <a:srgbClr val="FEC766">
                <a:alpha val="3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3">
              <a:extLst>
                <a:ext uri="{FF2B5EF4-FFF2-40B4-BE49-F238E27FC236}">
                  <a16:creationId xmlns:a16="http://schemas.microsoft.com/office/drawing/2014/main" id="{8DBA66EC-C65E-E832-DE7B-7E762D7256E5}"/>
                </a:ext>
              </a:extLst>
            </p:cNvPr>
            <p:cNvCxnSpPr/>
            <p:nvPr/>
          </p:nvCxnSpPr>
          <p:spPr>
            <a:xfrm flipH="1">
              <a:off x="1368011" y="1171303"/>
              <a:ext cx="291302" cy="0"/>
            </a:xfrm>
            <a:prstGeom prst="line">
              <a:avLst/>
            </a:prstGeom>
            <a:solidFill>
              <a:srgbClr val="FEC766">
                <a:alpha val="3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4">
              <a:extLst>
                <a:ext uri="{FF2B5EF4-FFF2-40B4-BE49-F238E27FC236}">
                  <a16:creationId xmlns:a16="http://schemas.microsoft.com/office/drawing/2014/main" id="{A587AF08-42C6-80C0-ADAB-E5B71C871806}"/>
                </a:ext>
              </a:extLst>
            </p:cNvPr>
            <p:cNvCxnSpPr/>
            <p:nvPr/>
          </p:nvCxnSpPr>
          <p:spPr>
            <a:xfrm flipH="1">
              <a:off x="1368011" y="2389921"/>
              <a:ext cx="291302" cy="0"/>
            </a:xfrm>
            <a:prstGeom prst="line">
              <a:avLst/>
            </a:prstGeom>
            <a:solidFill>
              <a:srgbClr val="FEC766">
                <a:alpha val="3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5">
              <a:extLst>
                <a:ext uri="{FF2B5EF4-FFF2-40B4-BE49-F238E27FC236}">
                  <a16:creationId xmlns:a16="http://schemas.microsoft.com/office/drawing/2014/main" id="{4890CD9C-F970-EF8E-A531-9507B9D8CDAB}"/>
                </a:ext>
              </a:extLst>
            </p:cNvPr>
            <p:cNvCxnSpPr/>
            <p:nvPr/>
          </p:nvCxnSpPr>
          <p:spPr>
            <a:xfrm flipH="1">
              <a:off x="1368011" y="3615133"/>
              <a:ext cx="291302" cy="0"/>
            </a:xfrm>
            <a:prstGeom prst="line">
              <a:avLst/>
            </a:prstGeom>
            <a:solidFill>
              <a:srgbClr val="FEC766">
                <a:alpha val="3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6">
              <a:extLst>
                <a:ext uri="{FF2B5EF4-FFF2-40B4-BE49-F238E27FC236}">
                  <a16:creationId xmlns:a16="http://schemas.microsoft.com/office/drawing/2014/main" id="{5BDF34C7-9BAB-B97A-FEE9-ADAC56F0A195}"/>
                </a:ext>
              </a:extLst>
            </p:cNvPr>
            <p:cNvCxnSpPr/>
            <p:nvPr/>
          </p:nvCxnSpPr>
          <p:spPr>
            <a:xfrm flipH="1">
              <a:off x="1368011" y="4840345"/>
              <a:ext cx="291302" cy="0"/>
            </a:xfrm>
            <a:prstGeom prst="line">
              <a:avLst/>
            </a:prstGeom>
            <a:solidFill>
              <a:srgbClr val="FEC766">
                <a:alpha val="3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40">
              <a:extLst>
                <a:ext uri="{FF2B5EF4-FFF2-40B4-BE49-F238E27FC236}">
                  <a16:creationId xmlns:a16="http://schemas.microsoft.com/office/drawing/2014/main" id="{241CF6D3-AAB4-A733-B6B1-151C4B7488BC}"/>
                </a:ext>
              </a:extLst>
            </p:cNvPr>
            <p:cNvSpPr/>
            <p:nvPr/>
          </p:nvSpPr>
          <p:spPr>
            <a:xfrm>
              <a:off x="3700723" y="4240426"/>
              <a:ext cx="216000" cy="2160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7" name="Isosceles Triangle 54">
              <a:extLst>
                <a:ext uri="{FF2B5EF4-FFF2-40B4-BE49-F238E27FC236}">
                  <a16:creationId xmlns:a16="http://schemas.microsoft.com/office/drawing/2014/main" id="{13BFE0F2-225F-0856-F625-475DE5733E0A}"/>
                </a:ext>
              </a:extLst>
            </p:cNvPr>
            <p:cNvSpPr/>
            <p:nvPr/>
          </p:nvSpPr>
          <p:spPr>
            <a:xfrm>
              <a:off x="5816181" y="2639341"/>
              <a:ext cx="216000" cy="216000"/>
            </a:xfrm>
            <a:prstGeom prst="ellipse">
              <a:avLst/>
            </a:prstGeom>
            <a:solidFill>
              <a:srgbClr val="FF0000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" name="Oval 37">
              <a:extLst>
                <a:ext uri="{FF2B5EF4-FFF2-40B4-BE49-F238E27FC236}">
                  <a16:creationId xmlns:a16="http://schemas.microsoft.com/office/drawing/2014/main" id="{7D365D43-A8BB-CFD0-74FE-FA4AD0AA6B51}"/>
                </a:ext>
              </a:extLst>
            </p:cNvPr>
            <p:cNvSpPr/>
            <p:nvPr/>
          </p:nvSpPr>
          <p:spPr>
            <a:xfrm>
              <a:off x="3110758" y="2297680"/>
              <a:ext cx="213980" cy="21398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" name="TextBox 90">
              <a:extLst>
                <a:ext uri="{FF2B5EF4-FFF2-40B4-BE49-F238E27FC236}">
                  <a16:creationId xmlns:a16="http://schemas.microsoft.com/office/drawing/2014/main" id="{CE862178-32F5-57D9-D7B8-F69DAF121843}"/>
                </a:ext>
              </a:extLst>
            </p:cNvPr>
            <p:cNvSpPr txBox="1"/>
            <p:nvPr/>
          </p:nvSpPr>
          <p:spPr>
            <a:xfrm>
              <a:off x="2725706" y="1228130"/>
              <a:ext cx="8258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VIIRS</a:t>
              </a:r>
              <a:r>
                <a:rPr lang="en-US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cxnSp>
          <p:nvCxnSpPr>
            <p:cNvPr id="20" name="직선 화살표 연결선 19">
              <a:extLst>
                <a:ext uri="{FF2B5EF4-FFF2-40B4-BE49-F238E27FC236}">
                  <a16:creationId xmlns:a16="http://schemas.microsoft.com/office/drawing/2014/main" id="{C3844A50-9EFC-C654-680D-08FD8771F96B}"/>
                </a:ext>
              </a:extLst>
            </p:cNvPr>
            <p:cNvCxnSpPr>
              <a:cxnSpLocks/>
            </p:cNvCxnSpPr>
            <p:nvPr/>
          </p:nvCxnSpPr>
          <p:spPr>
            <a:xfrm>
              <a:off x="3192044" y="1557077"/>
              <a:ext cx="0" cy="6679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84">
              <a:extLst>
                <a:ext uri="{FF2B5EF4-FFF2-40B4-BE49-F238E27FC236}">
                  <a16:creationId xmlns:a16="http://schemas.microsoft.com/office/drawing/2014/main" id="{46EF3C8D-FB57-EDE7-F3A0-967C63E922D9}"/>
                </a:ext>
              </a:extLst>
            </p:cNvPr>
            <p:cNvSpPr txBox="1"/>
            <p:nvPr/>
          </p:nvSpPr>
          <p:spPr>
            <a:xfrm>
              <a:off x="5361979" y="3052529"/>
              <a:ext cx="10999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SeaWiFS</a:t>
              </a:r>
              <a:r>
                <a:rPr lang="en-US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cxnSp>
          <p:nvCxnSpPr>
            <p:cNvPr id="22" name="직선 화살표 연결선 21">
              <a:extLst>
                <a:ext uri="{FF2B5EF4-FFF2-40B4-BE49-F238E27FC236}">
                  <a16:creationId xmlns:a16="http://schemas.microsoft.com/office/drawing/2014/main" id="{1118948F-7015-8DD4-1061-8F8185381A63}"/>
                </a:ext>
              </a:extLst>
            </p:cNvPr>
            <p:cNvCxnSpPr>
              <a:cxnSpLocks/>
            </p:cNvCxnSpPr>
            <p:nvPr/>
          </p:nvCxnSpPr>
          <p:spPr>
            <a:xfrm>
              <a:off x="5583152" y="1532587"/>
              <a:ext cx="0" cy="6885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30076DAD-37CC-EB44-AD68-BE5A25235CE3}"/>
                </a:ext>
              </a:extLst>
            </p:cNvPr>
            <p:cNvSpPr txBox="1"/>
            <p:nvPr/>
          </p:nvSpPr>
          <p:spPr>
            <a:xfrm>
              <a:off x="3601570" y="6475300"/>
              <a:ext cx="3268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hangingPunct="0"/>
              <a:r>
                <a:rPr lang="en-US" b="1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  <a:sym typeface="Calibri"/>
                </a:rPr>
                <a:t>Spatial Resolution (km)</a:t>
              </a:r>
            </a:p>
          </p:txBody>
        </p:sp>
        <p:sp>
          <p:nvSpPr>
            <p:cNvPr id="24" name="TextBox 19">
              <a:extLst>
                <a:ext uri="{FF2B5EF4-FFF2-40B4-BE49-F238E27FC236}">
                  <a16:creationId xmlns:a16="http://schemas.microsoft.com/office/drawing/2014/main" id="{6A2912BC-DD25-5F1B-B287-2A166D91A53B}"/>
                </a:ext>
              </a:extLst>
            </p:cNvPr>
            <p:cNvSpPr txBox="1"/>
            <p:nvPr/>
          </p:nvSpPr>
          <p:spPr>
            <a:xfrm rot="16200000">
              <a:off x="-787678" y="3389873"/>
              <a:ext cx="2868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hangingPunct="0"/>
              <a:r>
                <a:rPr lang="en-US" b="1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  <a:sym typeface="Calibri"/>
                </a:rPr>
                <a:t>Temporal Resolution</a:t>
              </a:r>
            </a:p>
          </p:txBody>
        </p: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D79F0A70-7ED1-16F5-4BA1-E71AE852436B}"/>
                </a:ext>
              </a:extLst>
            </p:cNvPr>
            <p:cNvSpPr txBox="1"/>
            <p:nvPr/>
          </p:nvSpPr>
          <p:spPr>
            <a:xfrm>
              <a:off x="3206157" y="6156012"/>
              <a:ext cx="330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600" b="1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Calibri"/>
                </a:rPr>
                <a:t>1</a:t>
              </a:r>
            </a:p>
          </p:txBody>
        </p:sp>
        <p:sp>
          <p:nvSpPr>
            <p:cNvPr id="26" name="TextBox 21">
              <a:extLst>
                <a:ext uri="{FF2B5EF4-FFF2-40B4-BE49-F238E27FC236}">
                  <a16:creationId xmlns:a16="http://schemas.microsoft.com/office/drawing/2014/main" id="{F34EA432-7F45-2902-1CC7-D1EBE6F02F85}"/>
                </a:ext>
              </a:extLst>
            </p:cNvPr>
            <p:cNvSpPr txBox="1"/>
            <p:nvPr/>
          </p:nvSpPr>
          <p:spPr>
            <a:xfrm>
              <a:off x="5018790" y="6156012"/>
              <a:ext cx="4764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600" b="1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Calibri"/>
                </a:rPr>
                <a:t>10</a:t>
              </a:r>
            </a:p>
          </p:txBody>
        </p:sp>
        <p:sp>
          <p:nvSpPr>
            <p:cNvPr id="27" name="TextBox 22">
              <a:extLst>
                <a:ext uri="{FF2B5EF4-FFF2-40B4-BE49-F238E27FC236}">
                  <a16:creationId xmlns:a16="http://schemas.microsoft.com/office/drawing/2014/main" id="{6809410C-6F3D-0D46-14B1-C9DF1FCDF228}"/>
                </a:ext>
              </a:extLst>
            </p:cNvPr>
            <p:cNvSpPr txBox="1"/>
            <p:nvPr/>
          </p:nvSpPr>
          <p:spPr>
            <a:xfrm>
              <a:off x="6834809" y="6156012"/>
              <a:ext cx="622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600" b="1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Calibri"/>
                </a:rPr>
                <a:t>100</a:t>
              </a:r>
            </a:p>
          </p:txBody>
        </p:sp>
        <p:sp>
          <p:nvSpPr>
            <p:cNvPr id="28" name="TextBox 23">
              <a:extLst>
                <a:ext uri="{FF2B5EF4-FFF2-40B4-BE49-F238E27FC236}">
                  <a16:creationId xmlns:a16="http://schemas.microsoft.com/office/drawing/2014/main" id="{766BB03C-919C-2EEE-80E3-E75670BBC4C8}"/>
                </a:ext>
              </a:extLst>
            </p:cNvPr>
            <p:cNvSpPr txBox="1"/>
            <p:nvPr/>
          </p:nvSpPr>
          <p:spPr>
            <a:xfrm>
              <a:off x="8632227" y="6156012"/>
              <a:ext cx="7681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600" b="1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Calibri"/>
                </a:rPr>
                <a:t>1000</a:t>
              </a:r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D57D2E37-FD8B-CA33-09D0-ED27BFB51C8A}"/>
                </a:ext>
              </a:extLst>
            </p:cNvPr>
            <p:cNvSpPr txBox="1"/>
            <p:nvPr/>
          </p:nvSpPr>
          <p:spPr>
            <a:xfrm>
              <a:off x="1228853" y="6156012"/>
              <a:ext cx="55015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600" b="1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Calibri"/>
                </a:rPr>
                <a:t>0.1</a:t>
              </a:r>
            </a:p>
          </p:txBody>
        </p:sp>
        <p:sp>
          <p:nvSpPr>
            <p:cNvPr id="30" name="TextBox 25">
              <a:extLst>
                <a:ext uri="{FF2B5EF4-FFF2-40B4-BE49-F238E27FC236}">
                  <a16:creationId xmlns:a16="http://schemas.microsoft.com/office/drawing/2014/main" id="{6582F887-DE4C-CD15-84BC-5712BA6E86F9}"/>
                </a:ext>
              </a:extLst>
            </p:cNvPr>
            <p:cNvSpPr txBox="1"/>
            <p:nvPr/>
          </p:nvSpPr>
          <p:spPr>
            <a:xfrm>
              <a:off x="753271" y="4657802"/>
              <a:ext cx="68800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600" b="1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Calibri"/>
                </a:rPr>
                <a:t> min</a:t>
              </a:r>
            </a:p>
          </p:txBody>
        </p:sp>
        <p:sp>
          <p:nvSpPr>
            <p:cNvPr id="31" name="TextBox 26">
              <a:extLst>
                <a:ext uri="{FF2B5EF4-FFF2-40B4-BE49-F238E27FC236}">
                  <a16:creationId xmlns:a16="http://schemas.microsoft.com/office/drawing/2014/main" id="{0FEA202C-678B-96C4-CA6B-C43250DBCADE}"/>
                </a:ext>
              </a:extLst>
            </p:cNvPr>
            <p:cNvSpPr txBox="1"/>
            <p:nvPr/>
          </p:nvSpPr>
          <p:spPr>
            <a:xfrm>
              <a:off x="956699" y="3413413"/>
              <a:ext cx="43313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600" b="1" kern="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Calibri"/>
                </a:rPr>
                <a:t>hr</a:t>
              </a:r>
              <a:endParaRPr lang="en-US" sz="1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Calibri"/>
              </a:endParaRPr>
            </a:p>
          </p:txBody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A7940B4E-8056-AED2-5782-A366D06581FA}"/>
                </a:ext>
              </a:extLst>
            </p:cNvPr>
            <p:cNvSpPr txBox="1"/>
            <p:nvPr/>
          </p:nvSpPr>
          <p:spPr>
            <a:xfrm>
              <a:off x="809652" y="2198830"/>
              <a:ext cx="59984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600" b="1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Calibri"/>
                </a:rPr>
                <a:t>day</a:t>
              </a:r>
            </a:p>
          </p:txBody>
        </p:sp>
        <p:sp>
          <p:nvSpPr>
            <p:cNvPr id="33" name="TextBox 28">
              <a:extLst>
                <a:ext uri="{FF2B5EF4-FFF2-40B4-BE49-F238E27FC236}">
                  <a16:creationId xmlns:a16="http://schemas.microsoft.com/office/drawing/2014/main" id="{C3086265-00D4-6E37-AAA7-8646AF223E91}"/>
                </a:ext>
              </a:extLst>
            </p:cNvPr>
            <p:cNvSpPr txBox="1"/>
            <p:nvPr/>
          </p:nvSpPr>
          <p:spPr>
            <a:xfrm>
              <a:off x="674403" y="984129"/>
              <a:ext cx="7954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600" b="1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Calibri"/>
                </a:rPr>
                <a:t>week</a:t>
              </a:r>
            </a:p>
          </p:txBody>
        </p:sp>
        <p:sp>
          <p:nvSpPr>
            <p:cNvPr id="34" name="Isosceles Triangle 30">
              <a:extLst>
                <a:ext uri="{FF2B5EF4-FFF2-40B4-BE49-F238E27FC236}">
                  <a16:creationId xmlns:a16="http://schemas.microsoft.com/office/drawing/2014/main" id="{8F8E8542-6262-3EAB-2A5B-4A67BAB8269C}"/>
                </a:ext>
              </a:extLst>
            </p:cNvPr>
            <p:cNvSpPr/>
            <p:nvPr/>
          </p:nvSpPr>
          <p:spPr>
            <a:xfrm>
              <a:off x="7268220" y="4664704"/>
              <a:ext cx="216000" cy="216000"/>
            </a:xfrm>
            <a:prstGeom prst="ellipse">
              <a:avLst/>
            </a:prstGeom>
            <a:solidFill>
              <a:schemeClr val="accent4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C8A95370-EDDD-2B61-682F-4B45B228224C}"/>
                </a:ext>
              </a:extLst>
            </p:cNvPr>
            <p:cNvSpPr/>
            <p:nvPr/>
          </p:nvSpPr>
          <p:spPr>
            <a:xfrm>
              <a:off x="7505145" y="4574112"/>
              <a:ext cx="15166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en-US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Trace Gases</a:t>
              </a:r>
            </a:p>
          </p:txBody>
        </p:sp>
        <p:sp>
          <p:nvSpPr>
            <p:cNvPr id="36" name="Oval 36">
              <a:extLst>
                <a:ext uri="{FF2B5EF4-FFF2-40B4-BE49-F238E27FC236}">
                  <a16:creationId xmlns:a16="http://schemas.microsoft.com/office/drawing/2014/main" id="{322C9E9E-BF43-5ADF-A3CD-F611D43825EA}"/>
                </a:ext>
              </a:extLst>
            </p:cNvPr>
            <p:cNvSpPr/>
            <p:nvPr/>
          </p:nvSpPr>
          <p:spPr>
            <a:xfrm>
              <a:off x="5651915" y="2276872"/>
              <a:ext cx="216000" cy="216000"/>
            </a:xfrm>
            <a:prstGeom prst="rect">
              <a:avLst/>
            </a:prstGeom>
            <a:solidFill>
              <a:srgbClr val="9437FF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37" name="Oval 37">
              <a:extLst>
                <a:ext uri="{FF2B5EF4-FFF2-40B4-BE49-F238E27FC236}">
                  <a16:creationId xmlns:a16="http://schemas.microsoft.com/office/drawing/2014/main" id="{A03C0F07-C330-0D93-CB31-EB82C4B5486E}"/>
                </a:ext>
              </a:extLst>
            </p:cNvPr>
            <p:cNvSpPr/>
            <p:nvPr/>
          </p:nvSpPr>
          <p:spPr>
            <a:xfrm>
              <a:off x="3278282" y="2296780"/>
              <a:ext cx="216000" cy="2160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8" name="Isosceles Triangle 38">
              <a:extLst>
                <a:ext uri="{FF2B5EF4-FFF2-40B4-BE49-F238E27FC236}">
                  <a16:creationId xmlns:a16="http://schemas.microsoft.com/office/drawing/2014/main" id="{463A6676-0E76-03B7-3671-82D2B0971856}"/>
                </a:ext>
              </a:extLst>
            </p:cNvPr>
            <p:cNvSpPr/>
            <p:nvPr/>
          </p:nvSpPr>
          <p:spPr>
            <a:xfrm>
              <a:off x="7329785" y="2233133"/>
              <a:ext cx="216000" cy="216000"/>
            </a:xfrm>
            <a:prstGeom prst="ellipse">
              <a:avLst/>
            </a:prstGeom>
            <a:solidFill>
              <a:srgbClr val="9437FF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kern="0" dirty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23E1017C-9A4E-0E46-9E7A-7D2EA4DD7823}"/>
                </a:ext>
              </a:extLst>
            </p:cNvPr>
            <p:cNvSpPr/>
            <p:nvPr/>
          </p:nvSpPr>
          <p:spPr>
            <a:xfrm>
              <a:off x="3956342" y="3520916"/>
              <a:ext cx="216000" cy="2160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DEC21595-6679-A4E6-2011-8241CF864BF5}"/>
                </a:ext>
              </a:extLst>
            </p:cNvPr>
            <p:cNvSpPr/>
            <p:nvPr/>
          </p:nvSpPr>
          <p:spPr>
            <a:xfrm>
              <a:off x="4016558" y="4229357"/>
              <a:ext cx="216000" cy="2160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D73AB8C0-C2FB-332F-04ED-32763AFA5D4C}"/>
                </a:ext>
              </a:extLst>
            </p:cNvPr>
            <p:cNvSpPr/>
            <p:nvPr/>
          </p:nvSpPr>
          <p:spPr>
            <a:xfrm>
              <a:off x="3774093" y="4509144"/>
              <a:ext cx="216000" cy="2160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997D7839-A387-94BB-ED06-E8EF27B4E26E}"/>
                </a:ext>
              </a:extLst>
            </p:cNvPr>
            <p:cNvSpPr txBox="1"/>
            <p:nvPr/>
          </p:nvSpPr>
          <p:spPr>
            <a:xfrm>
              <a:off x="7641765" y="2193143"/>
              <a:ext cx="9044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56FF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GOME</a:t>
              </a:r>
              <a:r>
                <a:rPr lang="en-US" sz="1000" kern="0" dirty="0">
                  <a:solidFill>
                    <a:srgbClr val="0056FF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(3)</a:t>
              </a:r>
              <a:endParaRPr lang="en-US" sz="1400" kern="0" dirty="0">
                <a:solidFill>
                  <a:srgbClr val="0056FF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43" name="TextBox 44">
              <a:extLst>
                <a:ext uri="{FF2B5EF4-FFF2-40B4-BE49-F238E27FC236}">
                  <a16:creationId xmlns:a16="http://schemas.microsoft.com/office/drawing/2014/main" id="{9D8B5844-4EEC-8259-AA5F-EF995F265AB4}"/>
                </a:ext>
              </a:extLst>
            </p:cNvPr>
            <p:cNvSpPr txBox="1"/>
            <p:nvPr/>
          </p:nvSpPr>
          <p:spPr>
            <a:xfrm>
              <a:off x="6466945" y="1864040"/>
              <a:ext cx="11544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56FF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GOME-2</a:t>
              </a:r>
              <a:r>
                <a:rPr lang="en-US" sz="1000" kern="0" dirty="0">
                  <a:solidFill>
                    <a:srgbClr val="0056FF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(1.5)</a:t>
              </a:r>
              <a:endParaRPr lang="en-US" sz="1400" kern="0" dirty="0">
                <a:solidFill>
                  <a:srgbClr val="0056FF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44" name="TextBox 45">
              <a:extLst>
                <a:ext uri="{FF2B5EF4-FFF2-40B4-BE49-F238E27FC236}">
                  <a16:creationId xmlns:a16="http://schemas.microsoft.com/office/drawing/2014/main" id="{A16DAD70-DE29-4605-DE90-F90DDE25A121}"/>
                </a:ext>
              </a:extLst>
            </p:cNvPr>
            <p:cNvSpPr txBox="1"/>
            <p:nvPr/>
          </p:nvSpPr>
          <p:spPr>
            <a:xfrm>
              <a:off x="5253333" y="1100808"/>
              <a:ext cx="679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56FF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OMI</a:t>
              </a:r>
              <a:r>
                <a:rPr lang="en-US" sz="1000" kern="0" dirty="0">
                  <a:solidFill>
                    <a:srgbClr val="0056FF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(1)</a:t>
              </a:r>
              <a:endParaRPr lang="en-US" sz="1400" kern="0" dirty="0">
                <a:solidFill>
                  <a:srgbClr val="0056FF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45" name="Oval 46">
              <a:extLst>
                <a:ext uri="{FF2B5EF4-FFF2-40B4-BE49-F238E27FC236}">
                  <a16:creationId xmlns:a16="http://schemas.microsoft.com/office/drawing/2014/main" id="{96DBD74D-150C-B2EE-E44C-570874277027}"/>
                </a:ext>
              </a:extLst>
            </p:cNvPr>
            <p:cNvSpPr/>
            <p:nvPr/>
          </p:nvSpPr>
          <p:spPr>
            <a:xfrm>
              <a:off x="4575135" y="2296780"/>
              <a:ext cx="216000" cy="216000"/>
            </a:xfrm>
            <a:prstGeom prst="rect">
              <a:avLst/>
            </a:prstGeom>
            <a:gradFill flip="none" rotWithShape="1">
              <a:gsLst>
                <a:gs pos="0">
                  <a:srgbClr val="9437FF"/>
                </a:gs>
                <a:gs pos="41000">
                  <a:srgbClr val="9437FF"/>
                </a:gs>
                <a:gs pos="60000">
                  <a:schemeClr val="accent4"/>
                </a:gs>
                <a:gs pos="100000">
                  <a:srgbClr val="FFC000"/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46" name="TextBox 47">
              <a:extLst>
                <a:ext uri="{FF2B5EF4-FFF2-40B4-BE49-F238E27FC236}">
                  <a16:creationId xmlns:a16="http://schemas.microsoft.com/office/drawing/2014/main" id="{A3DC52CF-B817-D1E7-E3F3-F37EB0F8D551}"/>
                </a:ext>
              </a:extLst>
            </p:cNvPr>
            <p:cNvSpPr txBox="1"/>
            <p:nvPr/>
          </p:nvSpPr>
          <p:spPr>
            <a:xfrm>
              <a:off x="3831671" y="1177008"/>
              <a:ext cx="1186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56FF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TROPOMI</a:t>
              </a:r>
              <a:r>
                <a:rPr lang="en-US" sz="1000" kern="0" dirty="0">
                  <a:solidFill>
                    <a:srgbClr val="0056FF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(1)</a:t>
              </a:r>
              <a:endParaRPr lang="en-US" sz="1400" kern="0" dirty="0">
                <a:solidFill>
                  <a:srgbClr val="0056FF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47" name="Isosceles Triangle 48">
              <a:extLst>
                <a:ext uri="{FF2B5EF4-FFF2-40B4-BE49-F238E27FC236}">
                  <a16:creationId xmlns:a16="http://schemas.microsoft.com/office/drawing/2014/main" id="{253B9EEA-88E0-A63C-7138-F33B695D5A07}"/>
                </a:ext>
              </a:extLst>
            </p:cNvPr>
            <p:cNvSpPr/>
            <p:nvPr/>
          </p:nvSpPr>
          <p:spPr>
            <a:xfrm>
              <a:off x="5646346" y="2236869"/>
              <a:ext cx="216000" cy="216000"/>
            </a:xfrm>
            <a:prstGeom prst="ellipse">
              <a:avLst/>
            </a:prstGeom>
            <a:solidFill>
              <a:srgbClr val="9437FF"/>
            </a:solidFill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8" name="Isosceles Triangle 54">
              <a:extLst>
                <a:ext uri="{FF2B5EF4-FFF2-40B4-BE49-F238E27FC236}">
                  <a16:creationId xmlns:a16="http://schemas.microsoft.com/office/drawing/2014/main" id="{1B45238A-7039-0219-EF87-1062A6970813}"/>
                </a:ext>
              </a:extLst>
            </p:cNvPr>
            <p:cNvSpPr/>
            <p:nvPr/>
          </p:nvSpPr>
          <p:spPr>
            <a:xfrm>
              <a:off x="5478257" y="2233555"/>
              <a:ext cx="216000" cy="216000"/>
            </a:xfrm>
            <a:prstGeom prst="ellipse">
              <a:avLst/>
            </a:prstGeom>
            <a:solidFill>
              <a:srgbClr val="9437FF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9" name="TextBox 55">
              <a:extLst>
                <a:ext uri="{FF2B5EF4-FFF2-40B4-BE49-F238E27FC236}">
                  <a16:creationId xmlns:a16="http://schemas.microsoft.com/office/drawing/2014/main" id="{8570948C-0FB8-A9BB-A429-4265ECC8DD7C}"/>
                </a:ext>
              </a:extLst>
            </p:cNvPr>
            <p:cNvSpPr txBox="1"/>
            <p:nvPr/>
          </p:nvSpPr>
          <p:spPr>
            <a:xfrm>
              <a:off x="4902093" y="1253809"/>
              <a:ext cx="8851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56FF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OMPS</a:t>
              </a:r>
              <a:r>
                <a:rPr lang="en-US" sz="1000" kern="0" dirty="0">
                  <a:solidFill>
                    <a:srgbClr val="0056FF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(1)</a:t>
              </a:r>
              <a:endParaRPr lang="en-US" sz="1400" kern="0" dirty="0">
                <a:solidFill>
                  <a:srgbClr val="0056FF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4D271F4F-CC35-9730-B3A3-7CB742751162}"/>
                </a:ext>
              </a:extLst>
            </p:cNvPr>
            <p:cNvSpPr/>
            <p:nvPr/>
          </p:nvSpPr>
          <p:spPr>
            <a:xfrm>
              <a:off x="4575337" y="2233133"/>
              <a:ext cx="216000" cy="216000"/>
            </a:xfrm>
            <a:prstGeom prst="ellipse">
              <a:avLst/>
            </a:prstGeom>
            <a:gradFill>
              <a:gsLst>
                <a:gs pos="0">
                  <a:srgbClr val="9437FF"/>
                </a:gs>
                <a:gs pos="41000">
                  <a:srgbClr val="9437FF"/>
                </a:gs>
                <a:gs pos="60000">
                  <a:schemeClr val="accent4"/>
                </a:gs>
                <a:gs pos="100000">
                  <a:srgbClr val="FFC000"/>
                </a:gs>
              </a:gsLst>
              <a:lin ang="0" scaled="1"/>
            </a:gra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6B494DF-1EB8-6388-B4BB-0926E43D4135}"/>
                </a:ext>
              </a:extLst>
            </p:cNvPr>
            <p:cNvSpPr txBox="1"/>
            <p:nvPr/>
          </p:nvSpPr>
          <p:spPr>
            <a:xfrm>
              <a:off x="3175728" y="1454388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MODIS</a:t>
              </a:r>
              <a:r>
                <a:rPr lang="en-US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52" name="TextBox 52">
              <a:extLst>
                <a:ext uri="{FF2B5EF4-FFF2-40B4-BE49-F238E27FC236}">
                  <a16:creationId xmlns:a16="http://schemas.microsoft.com/office/drawing/2014/main" id="{7B858192-1BCA-E1AC-45AD-38351953A994}"/>
                </a:ext>
              </a:extLst>
            </p:cNvPr>
            <p:cNvSpPr txBox="1"/>
            <p:nvPr/>
          </p:nvSpPr>
          <p:spPr>
            <a:xfrm>
              <a:off x="3930786" y="3851518"/>
              <a:ext cx="774571" cy="243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>
                <a:lnSpc>
                  <a:spcPct val="70000"/>
                </a:lnSpc>
              </a:pPr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SEVIRI</a:t>
              </a:r>
            </a:p>
          </p:txBody>
        </p:sp>
        <p:sp>
          <p:nvSpPr>
            <p:cNvPr id="53" name="TextBox 53">
              <a:extLst>
                <a:ext uri="{FF2B5EF4-FFF2-40B4-BE49-F238E27FC236}">
                  <a16:creationId xmlns:a16="http://schemas.microsoft.com/office/drawing/2014/main" id="{2F294231-BE67-FFEC-ED71-AA22DA5DF3BA}"/>
                </a:ext>
              </a:extLst>
            </p:cNvPr>
            <p:cNvSpPr txBox="1"/>
            <p:nvPr/>
          </p:nvSpPr>
          <p:spPr>
            <a:xfrm>
              <a:off x="2981983" y="4418528"/>
              <a:ext cx="5036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hangingPunct="0"/>
              <a:r>
                <a:rPr lang="en-US" sz="1400" kern="0" dirty="0">
                  <a:latin typeface="Arial" charset="0"/>
                  <a:ea typeface="Arial" charset="0"/>
                  <a:cs typeface="Arial" charset="0"/>
                  <a:sym typeface="Calibri"/>
                </a:rPr>
                <a:t>AHI</a:t>
              </a:r>
            </a:p>
            <a:p>
              <a:pPr algn="r"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ABI</a:t>
              </a:r>
            </a:p>
            <a:p>
              <a:pPr algn="r"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AMI</a:t>
              </a:r>
            </a:p>
          </p:txBody>
        </p:sp>
        <p:sp>
          <p:nvSpPr>
            <p:cNvPr id="54" name="Oval 56">
              <a:extLst>
                <a:ext uri="{FF2B5EF4-FFF2-40B4-BE49-F238E27FC236}">
                  <a16:creationId xmlns:a16="http://schemas.microsoft.com/office/drawing/2014/main" id="{A40E5EF9-B4E0-220E-11B8-63B859400194}"/>
                </a:ext>
              </a:extLst>
            </p:cNvPr>
            <p:cNvSpPr/>
            <p:nvPr/>
          </p:nvSpPr>
          <p:spPr>
            <a:xfrm>
              <a:off x="4528463" y="3509731"/>
              <a:ext cx="216000" cy="216000"/>
            </a:xfrm>
            <a:prstGeom prst="rect">
              <a:avLst/>
            </a:prstGeom>
            <a:solidFill>
              <a:srgbClr val="9437FF"/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55" name="Isosceles Triangle 57">
              <a:extLst>
                <a:ext uri="{FF2B5EF4-FFF2-40B4-BE49-F238E27FC236}">
                  <a16:creationId xmlns:a16="http://schemas.microsoft.com/office/drawing/2014/main" id="{5D4D14E1-B7FE-2F1A-DED9-6F3220607EA9}"/>
                </a:ext>
              </a:extLst>
            </p:cNvPr>
            <p:cNvSpPr/>
            <p:nvPr/>
          </p:nvSpPr>
          <p:spPr>
            <a:xfrm>
              <a:off x="4597357" y="3509731"/>
              <a:ext cx="216000" cy="216000"/>
            </a:xfrm>
            <a:prstGeom prst="ellipse">
              <a:avLst/>
            </a:prstGeom>
            <a:solidFill>
              <a:srgbClr val="9437FF"/>
            </a:solidFill>
            <a:ln w="12700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56" name="Oval 58">
              <a:extLst>
                <a:ext uri="{FF2B5EF4-FFF2-40B4-BE49-F238E27FC236}">
                  <a16:creationId xmlns:a16="http://schemas.microsoft.com/office/drawing/2014/main" id="{2E487920-95D9-B12C-44CB-023557420741}"/>
                </a:ext>
              </a:extLst>
            </p:cNvPr>
            <p:cNvSpPr/>
            <p:nvPr/>
          </p:nvSpPr>
          <p:spPr>
            <a:xfrm>
              <a:off x="4220773" y="3524071"/>
              <a:ext cx="216000" cy="216000"/>
            </a:xfrm>
            <a:prstGeom prst="rect">
              <a:avLst/>
            </a:prstGeom>
            <a:solidFill>
              <a:srgbClr val="9437FF"/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57" name="Isosceles Triangle 59">
              <a:extLst>
                <a:ext uri="{FF2B5EF4-FFF2-40B4-BE49-F238E27FC236}">
                  <a16:creationId xmlns:a16="http://schemas.microsoft.com/office/drawing/2014/main" id="{BEAA08CA-1718-DDE0-0C98-828265646F1D}"/>
                </a:ext>
              </a:extLst>
            </p:cNvPr>
            <p:cNvSpPr/>
            <p:nvPr/>
          </p:nvSpPr>
          <p:spPr>
            <a:xfrm>
              <a:off x="4292780" y="3524071"/>
              <a:ext cx="216000" cy="216000"/>
            </a:xfrm>
            <a:prstGeom prst="ellipse">
              <a:avLst/>
            </a:prstGeom>
            <a:solidFill>
              <a:srgbClr val="9437FF"/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58" name="TextBox 60">
              <a:extLst>
                <a:ext uri="{FF2B5EF4-FFF2-40B4-BE49-F238E27FC236}">
                  <a16:creationId xmlns:a16="http://schemas.microsoft.com/office/drawing/2014/main" id="{2367F618-7922-EF9F-B0EC-4FDFB8DF5090}"/>
                </a:ext>
              </a:extLst>
            </p:cNvPr>
            <p:cNvSpPr txBox="1"/>
            <p:nvPr/>
          </p:nvSpPr>
          <p:spPr>
            <a:xfrm>
              <a:off x="5599266" y="3459076"/>
              <a:ext cx="1039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b="1" i="1" kern="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Sentinel-4</a:t>
              </a:r>
            </a:p>
          </p:txBody>
        </p:sp>
        <p:sp>
          <p:nvSpPr>
            <p:cNvPr id="59" name="TextBox 61">
              <a:extLst>
                <a:ext uri="{FF2B5EF4-FFF2-40B4-BE49-F238E27FC236}">
                  <a16:creationId xmlns:a16="http://schemas.microsoft.com/office/drawing/2014/main" id="{5443C563-BBF9-F623-9CA0-FFA4B2848F54}"/>
                </a:ext>
              </a:extLst>
            </p:cNvPr>
            <p:cNvSpPr txBox="1"/>
            <p:nvPr/>
          </p:nvSpPr>
          <p:spPr>
            <a:xfrm>
              <a:off x="4079132" y="2959091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b="1" i="1" kern="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TEMPO</a:t>
              </a:r>
            </a:p>
          </p:txBody>
        </p:sp>
        <p:sp>
          <p:nvSpPr>
            <p:cNvPr id="60" name="TextBox 62">
              <a:extLst>
                <a:ext uri="{FF2B5EF4-FFF2-40B4-BE49-F238E27FC236}">
                  <a16:creationId xmlns:a16="http://schemas.microsoft.com/office/drawing/2014/main" id="{76B6645D-F2A1-2BEC-FB84-CD169F283673}"/>
                </a:ext>
              </a:extLst>
            </p:cNvPr>
            <p:cNvSpPr txBox="1"/>
            <p:nvPr/>
          </p:nvSpPr>
          <p:spPr>
            <a:xfrm>
              <a:off x="2549934" y="3429001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GOCI</a:t>
              </a:r>
              <a:r>
                <a:rPr lang="en-US" altLang="ko-KR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-2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61" name="Oval 63">
              <a:extLst>
                <a:ext uri="{FF2B5EF4-FFF2-40B4-BE49-F238E27FC236}">
                  <a16:creationId xmlns:a16="http://schemas.microsoft.com/office/drawing/2014/main" id="{B0F485F9-67BE-7535-D861-816983F38ED0}"/>
                </a:ext>
              </a:extLst>
            </p:cNvPr>
            <p:cNvSpPr/>
            <p:nvPr/>
          </p:nvSpPr>
          <p:spPr>
            <a:xfrm>
              <a:off x="3558045" y="3536547"/>
              <a:ext cx="216000" cy="216000"/>
            </a:xfrm>
            <a:prstGeom prst="rect">
              <a:avLst/>
            </a:prstGeom>
            <a:gradFill>
              <a:gsLst>
                <a:gs pos="0">
                  <a:srgbClr val="9437FF"/>
                </a:gs>
                <a:gs pos="41000">
                  <a:srgbClr val="9437FF"/>
                </a:gs>
                <a:gs pos="60000">
                  <a:schemeClr val="accent4"/>
                </a:gs>
                <a:gs pos="100000">
                  <a:srgbClr val="FFC000"/>
                </a:gs>
              </a:gsLst>
              <a:lin ang="0" scaled="1"/>
            </a:gra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62" name="Oval 65">
              <a:extLst>
                <a:ext uri="{FF2B5EF4-FFF2-40B4-BE49-F238E27FC236}">
                  <a16:creationId xmlns:a16="http://schemas.microsoft.com/office/drawing/2014/main" id="{B6C649CF-A0E7-ECBF-7AE1-57AD081943E1}"/>
                </a:ext>
              </a:extLst>
            </p:cNvPr>
            <p:cNvSpPr/>
            <p:nvPr/>
          </p:nvSpPr>
          <p:spPr>
            <a:xfrm>
              <a:off x="7268220" y="3809900"/>
              <a:ext cx="216000" cy="216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63" name="Rectangle 67">
              <a:extLst>
                <a:ext uri="{FF2B5EF4-FFF2-40B4-BE49-F238E27FC236}">
                  <a16:creationId xmlns:a16="http://schemas.microsoft.com/office/drawing/2014/main" id="{5DCD735E-C32C-FDB9-D97F-BAEA76027702}"/>
                </a:ext>
              </a:extLst>
            </p:cNvPr>
            <p:cNvSpPr/>
            <p:nvPr/>
          </p:nvSpPr>
          <p:spPr>
            <a:xfrm>
              <a:off x="7509592" y="3719308"/>
              <a:ext cx="15166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en-US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Aerosol</a:t>
              </a:r>
            </a:p>
          </p:txBody>
        </p:sp>
        <p:sp>
          <p:nvSpPr>
            <p:cNvPr id="64" name="TextBox 69">
              <a:extLst>
                <a:ext uri="{FF2B5EF4-FFF2-40B4-BE49-F238E27FC236}">
                  <a16:creationId xmlns:a16="http://schemas.microsoft.com/office/drawing/2014/main" id="{A779DB86-A967-EB61-8C79-C8BEF11B80AD}"/>
                </a:ext>
              </a:extLst>
            </p:cNvPr>
            <p:cNvSpPr txBox="1"/>
            <p:nvPr/>
          </p:nvSpPr>
          <p:spPr>
            <a:xfrm>
              <a:off x="6528645" y="1691517"/>
              <a:ext cx="1410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56FF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SCIAMACHY</a:t>
              </a:r>
              <a:r>
                <a:rPr lang="en-US" sz="1000" kern="0" dirty="0">
                  <a:solidFill>
                    <a:srgbClr val="0056FF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(3)</a:t>
              </a:r>
              <a:endParaRPr lang="en-US" sz="1400" kern="0" dirty="0">
                <a:solidFill>
                  <a:srgbClr val="0056FF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65" name="TextBox 82">
              <a:extLst>
                <a:ext uri="{FF2B5EF4-FFF2-40B4-BE49-F238E27FC236}">
                  <a16:creationId xmlns:a16="http://schemas.microsoft.com/office/drawing/2014/main" id="{98D6C11E-CE65-FFE0-4A39-D3076BC242B4}"/>
                </a:ext>
              </a:extLst>
            </p:cNvPr>
            <p:cNvSpPr txBox="1"/>
            <p:nvPr/>
          </p:nvSpPr>
          <p:spPr>
            <a:xfrm>
              <a:off x="5565140" y="2809442"/>
              <a:ext cx="1032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MOPITT</a:t>
              </a:r>
              <a:r>
                <a:rPr lang="en-US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(5)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66" name="TextBox 86">
              <a:extLst>
                <a:ext uri="{FF2B5EF4-FFF2-40B4-BE49-F238E27FC236}">
                  <a16:creationId xmlns:a16="http://schemas.microsoft.com/office/drawing/2014/main" id="{D597AA1B-7421-6981-45E2-40A3076506C1}"/>
                </a:ext>
              </a:extLst>
            </p:cNvPr>
            <p:cNvSpPr txBox="1"/>
            <p:nvPr/>
          </p:nvSpPr>
          <p:spPr>
            <a:xfrm>
              <a:off x="3818747" y="2689176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MISR</a:t>
              </a:r>
              <a:r>
                <a:rPr lang="en-US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(9)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67" name="Isosceles Triangle 38">
              <a:extLst>
                <a:ext uri="{FF2B5EF4-FFF2-40B4-BE49-F238E27FC236}">
                  <a16:creationId xmlns:a16="http://schemas.microsoft.com/office/drawing/2014/main" id="{45094A99-7D87-48B2-8336-60CA74F6DE12}"/>
                </a:ext>
              </a:extLst>
            </p:cNvPr>
            <p:cNvSpPr/>
            <p:nvPr/>
          </p:nvSpPr>
          <p:spPr>
            <a:xfrm>
              <a:off x="4795268" y="2636928"/>
              <a:ext cx="216000" cy="216000"/>
            </a:xfrm>
            <a:prstGeom prst="ellipse">
              <a:avLst/>
            </a:prstGeom>
            <a:solidFill>
              <a:srgbClr val="FF0000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68" name="TextBox 88">
              <a:extLst>
                <a:ext uri="{FF2B5EF4-FFF2-40B4-BE49-F238E27FC236}">
                  <a16:creationId xmlns:a16="http://schemas.microsoft.com/office/drawing/2014/main" id="{8FA52BFF-A630-D335-B78C-9EEE0A493628}"/>
                </a:ext>
              </a:extLst>
            </p:cNvPr>
            <p:cNvSpPr txBox="1"/>
            <p:nvPr/>
          </p:nvSpPr>
          <p:spPr>
            <a:xfrm>
              <a:off x="4464085" y="2780929"/>
              <a:ext cx="7745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TES</a:t>
              </a:r>
              <a:r>
                <a:rPr lang="en-US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(16)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69" name="Oval 37">
              <a:extLst>
                <a:ext uri="{FF2B5EF4-FFF2-40B4-BE49-F238E27FC236}">
                  <a16:creationId xmlns:a16="http://schemas.microsoft.com/office/drawing/2014/main" id="{39A03B88-0854-FB28-F635-B154F71978C1}"/>
                </a:ext>
              </a:extLst>
            </p:cNvPr>
            <p:cNvSpPr/>
            <p:nvPr/>
          </p:nvSpPr>
          <p:spPr>
            <a:xfrm>
              <a:off x="4191611" y="2296780"/>
              <a:ext cx="216000" cy="2160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0" name="Oval 37">
              <a:extLst>
                <a:ext uri="{FF2B5EF4-FFF2-40B4-BE49-F238E27FC236}">
                  <a16:creationId xmlns:a16="http://schemas.microsoft.com/office/drawing/2014/main" id="{6E544AE4-F0B2-01FC-3EB2-1B878F160397}"/>
                </a:ext>
              </a:extLst>
            </p:cNvPr>
            <p:cNvSpPr/>
            <p:nvPr/>
          </p:nvSpPr>
          <p:spPr>
            <a:xfrm>
              <a:off x="3416006" y="2296780"/>
              <a:ext cx="216000" cy="2160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1" name="TextBox 92">
              <a:extLst>
                <a:ext uri="{FF2B5EF4-FFF2-40B4-BE49-F238E27FC236}">
                  <a16:creationId xmlns:a16="http://schemas.microsoft.com/office/drawing/2014/main" id="{91743A7C-2ED7-AC9B-F768-A1CC12109F8E}"/>
                </a:ext>
              </a:extLst>
            </p:cNvPr>
            <p:cNvSpPr txBox="1"/>
            <p:nvPr/>
          </p:nvSpPr>
          <p:spPr>
            <a:xfrm>
              <a:off x="3384423" y="1668316"/>
              <a:ext cx="7649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SGLI</a:t>
              </a:r>
              <a:r>
                <a:rPr lang="en-US" sz="105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(3)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72" name="Oval 41">
              <a:extLst>
                <a:ext uri="{FF2B5EF4-FFF2-40B4-BE49-F238E27FC236}">
                  <a16:creationId xmlns:a16="http://schemas.microsoft.com/office/drawing/2014/main" id="{A78313E0-5632-B8E2-C5F5-1D6E621BD4DD}"/>
                </a:ext>
              </a:extLst>
            </p:cNvPr>
            <p:cNvSpPr/>
            <p:nvPr/>
          </p:nvSpPr>
          <p:spPr>
            <a:xfrm>
              <a:off x="4393504" y="4097880"/>
              <a:ext cx="216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73" name="TextBox 94">
              <a:extLst>
                <a:ext uri="{FF2B5EF4-FFF2-40B4-BE49-F238E27FC236}">
                  <a16:creationId xmlns:a16="http://schemas.microsoft.com/office/drawing/2014/main" id="{5BAC2FAE-1A87-DAC1-DF79-9A52426D3829}"/>
                </a:ext>
              </a:extLst>
            </p:cNvPr>
            <p:cNvSpPr txBox="1"/>
            <p:nvPr/>
          </p:nvSpPr>
          <p:spPr>
            <a:xfrm>
              <a:off x="4206118" y="4581128"/>
              <a:ext cx="1739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MTSAT</a:t>
              </a:r>
            </a:p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GOES-8 (IMAGER)</a:t>
              </a:r>
            </a:p>
          </p:txBody>
        </p:sp>
        <p:sp>
          <p:nvSpPr>
            <p:cNvPr id="74" name="TextBox 96">
              <a:extLst>
                <a:ext uri="{FF2B5EF4-FFF2-40B4-BE49-F238E27FC236}">
                  <a16:creationId xmlns:a16="http://schemas.microsoft.com/office/drawing/2014/main" id="{E50D6EA9-3416-D939-3514-B1FC1E8E2F66}"/>
                </a:ext>
              </a:extLst>
            </p:cNvPr>
            <p:cNvSpPr txBox="1"/>
            <p:nvPr/>
          </p:nvSpPr>
          <p:spPr>
            <a:xfrm>
              <a:off x="5674240" y="1851922"/>
              <a:ext cx="660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EMI</a:t>
              </a:r>
              <a:r>
                <a:rPr lang="en-US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75" name="Oval 37">
              <a:extLst>
                <a:ext uri="{FF2B5EF4-FFF2-40B4-BE49-F238E27FC236}">
                  <a16:creationId xmlns:a16="http://schemas.microsoft.com/office/drawing/2014/main" id="{C73CAF35-7324-EC8A-1CB8-559FF8379693}"/>
                </a:ext>
              </a:extLst>
            </p:cNvPr>
            <p:cNvSpPr/>
            <p:nvPr/>
          </p:nvSpPr>
          <p:spPr>
            <a:xfrm>
              <a:off x="5821913" y="2281200"/>
              <a:ext cx="216000" cy="2160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76" name="Isosceles Triangle 39">
              <a:extLst>
                <a:ext uri="{FF2B5EF4-FFF2-40B4-BE49-F238E27FC236}">
                  <a16:creationId xmlns:a16="http://schemas.microsoft.com/office/drawing/2014/main" id="{05F23C23-3429-5A6E-6890-978039FAE87D}"/>
                </a:ext>
              </a:extLst>
            </p:cNvPr>
            <p:cNvSpPr/>
            <p:nvPr/>
          </p:nvSpPr>
          <p:spPr>
            <a:xfrm>
              <a:off x="5821194" y="2233133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77" name="직선 화살표 연결선 76">
              <a:extLst>
                <a:ext uri="{FF2B5EF4-FFF2-40B4-BE49-F238E27FC236}">
                  <a16:creationId xmlns:a16="http://schemas.microsoft.com/office/drawing/2014/main" id="{97B00D5F-5C53-A913-DF24-4F2C3E2DCDA9}"/>
                </a:ext>
              </a:extLst>
            </p:cNvPr>
            <p:cNvCxnSpPr>
              <a:cxnSpLocks/>
            </p:cNvCxnSpPr>
            <p:nvPr/>
          </p:nvCxnSpPr>
          <p:spPr>
            <a:xfrm>
              <a:off x="3358375" y="1723614"/>
              <a:ext cx="0" cy="5095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화살표 연결선 77">
              <a:extLst>
                <a:ext uri="{FF2B5EF4-FFF2-40B4-BE49-F238E27FC236}">
                  <a16:creationId xmlns:a16="http://schemas.microsoft.com/office/drawing/2014/main" id="{5A2A71C4-E73C-44BE-7E9E-55C056A079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5017" y="2527962"/>
              <a:ext cx="0" cy="2166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화살표 연결선 78">
              <a:extLst>
                <a:ext uri="{FF2B5EF4-FFF2-40B4-BE49-F238E27FC236}">
                  <a16:creationId xmlns:a16="http://schemas.microsoft.com/office/drawing/2014/main" id="{7D6BDD20-8C26-0E68-1770-CCD92CD951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0888" y="2541245"/>
              <a:ext cx="0" cy="57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화살표 연결선 79">
              <a:extLst>
                <a:ext uri="{FF2B5EF4-FFF2-40B4-BE49-F238E27FC236}">
                  <a16:creationId xmlns:a16="http://schemas.microsoft.com/office/drawing/2014/main" id="{F59BB9F0-2BFA-AFCD-CE25-94C73EEBB440}"/>
                </a:ext>
              </a:extLst>
            </p:cNvPr>
            <p:cNvCxnSpPr/>
            <p:nvPr/>
          </p:nvCxnSpPr>
          <p:spPr>
            <a:xfrm>
              <a:off x="4623270" y="1431662"/>
              <a:ext cx="0" cy="7732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화살표 연결선 80">
              <a:extLst>
                <a:ext uri="{FF2B5EF4-FFF2-40B4-BE49-F238E27FC236}">
                  <a16:creationId xmlns:a16="http://schemas.microsoft.com/office/drawing/2014/main" id="{797744A8-FAFF-056F-633A-73BE3F76B9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9349" y="2611927"/>
              <a:ext cx="0" cy="1326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화살표 연결선 81">
              <a:extLst>
                <a:ext uri="{FF2B5EF4-FFF2-40B4-BE49-F238E27FC236}">
                  <a16:creationId xmlns:a16="http://schemas.microsoft.com/office/drawing/2014/main" id="{608A2914-507B-728D-D057-E176F347388A}"/>
                </a:ext>
              </a:extLst>
            </p:cNvPr>
            <p:cNvCxnSpPr>
              <a:cxnSpLocks/>
            </p:cNvCxnSpPr>
            <p:nvPr/>
          </p:nvCxnSpPr>
          <p:spPr>
            <a:xfrm>
              <a:off x="5749187" y="1364934"/>
              <a:ext cx="0" cy="8399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Isosceles Triangle 68">
              <a:extLst>
                <a:ext uri="{FF2B5EF4-FFF2-40B4-BE49-F238E27FC236}">
                  <a16:creationId xmlns:a16="http://schemas.microsoft.com/office/drawing/2014/main" id="{9A7C7816-E091-8C14-811E-F8FCEE6374BA}"/>
                </a:ext>
              </a:extLst>
            </p:cNvPr>
            <p:cNvSpPr/>
            <p:nvPr/>
          </p:nvSpPr>
          <p:spPr>
            <a:xfrm>
              <a:off x="6244478" y="2233133"/>
              <a:ext cx="216000" cy="216000"/>
            </a:xfrm>
            <a:prstGeom prst="ellipse">
              <a:avLst/>
            </a:prstGeom>
            <a:solidFill>
              <a:srgbClr val="9437FF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4" name="TextBox 109">
              <a:extLst>
                <a:ext uri="{FF2B5EF4-FFF2-40B4-BE49-F238E27FC236}">
                  <a16:creationId xmlns:a16="http://schemas.microsoft.com/office/drawing/2014/main" id="{64A0A103-51A4-8E16-9AC1-41C661DCB0E5}"/>
                </a:ext>
              </a:extLst>
            </p:cNvPr>
            <p:cNvSpPr txBox="1"/>
            <p:nvPr/>
          </p:nvSpPr>
          <p:spPr>
            <a:xfrm>
              <a:off x="6177727" y="2575105"/>
              <a:ext cx="873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TOMS</a:t>
              </a:r>
              <a:r>
                <a:rPr lang="en-US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cxnSp>
          <p:nvCxnSpPr>
            <p:cNvPr id="85" name="직선 화살표 연결선 84">
              <a:extLst>
                <a:ext uri="{FF2B5EF4-FFF2-40B4-BE49-F238E27FC236}">
                  <a16:creationId xmlns:a16="http://schemas.microsoft.com/office/drawing/2014/main" id="{3C5B1E09-97B3-7595-9FD4-CF267C4896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478" y="2473511"/>
              <a:ext cx="0" cy="144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118">
              <a:extLst>
                <a:ext uri="{FF2B5EF4-FFF2-40B4-BE49-F238E27FC236}">
                  <a16:creationId xmlns:a16="http://schemas.microsoft.com/office/drawing/2014/main" id="{05B655FF-4728-BA16-59EF-2CFD96041DEE}"/>
                </a:ext>
              </a:extLst>
            </p:cNvPr>
            <p:cNvSpPr txBox="1"/>
            <p:nvPr/>
          </p:nvSpPr>
          <p:spPr>
            <a:xfrm>
              <a:off x="4995714" y="3027669"/>
              <a:ext cx="524503" cy="469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IASI</a:t>
              </a:r>
              <a:b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</a:br>
              <a:r>
                <a:rPr lang="en-US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cxnSp>
          <p:nvCxnSpPr>
            <p:cNvPr id="87" name="직선 화살표 연결선 86">
              <a:extLst>
                <a:ext uri="{FF2B5EF4-FFF2-40B4-BE49-F238E27FC236}">
                  <a16:creationId xmlns:a16="http://schemas.microsoft.com/office/drawing/2014/main" id="{66FF294E-D2DE-E4CC-64B1-2B180C5A6BDA}"/>
                </a:ext>
              </a:extLst>
            </p:cNvPr>
            <p:cNvCxnSpPr>
              <a:cxnSpLocks/>
            </p:cNvCxnSpPr>
            <p:nvPr/>
          </p:nvCxnSpPr>
          <p:spPr>
            <a:xfrm>
              <a:off x="4292780" y="3222849"/>
              <a:ext cx="0" cy="2932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화살표 연결선 87">
              <a:extLst>
                <a:ext uri="{FF2B5EF4-FFF2-40B4-BE49-F238E27FC236}">
                  <a16:creationId xmlns:a16="http://schemas.microsoft.com/office/drawing/2014/main" id="{829576E1-270C-C185-CD7F-137C8BE160C7}"/>
                </a:ext>
              </a:extLst>
            </p:cNvPr>
            <p:cNvCxnSpPr/>
            <p:nvPr/>
          </p:nvCxnSpPr>
          <p:spPr>
            <a:xfrm flipH="1" flipV="1">
              <a:off x="3270013" y="3573016"/>
              <a:ext cx="228820" cy="43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화살표 연결선 88">
              <a:extLst>
                <a:ext uri="{FF2B5EF4-FFF2-40B4-BE49-F238E27FC236}">
                  <a16:creationId xmlns:a16="http://schemas.microsoft.com/office/drawing/2014/main" id="{6904E84C-0150-A8A6-1901-CE3F786A7035}"/>
                </a:ext>
              </a:extLst>
            </p:cNvPr>
            <p:cNvCxnSpPr/>
            <p:nvPr/>
          </p:nvCxnSpPr>
          <p:spPr>
            <a:xfrm flipH="1" flipV="1">
              <a:off x="3422413" y="4508682"/>
              <a:ext cx="228820" cy="43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42">
              <a:extLst>
                <a:ext uri="{FF2B5EF4-FFF2-40B4-BE49-F238E27FC236}">
                  <a16:creationId xmlns:a16="http://schemas.microsoft.com/office/drawing/2014/main" id="{02D9D217-F2BD-2FC5-57DC-3F70CD094F85}"/>
                </a:ext>
              </a:extLst>
            </p:cNvPr>
            <p:cNvSpPr/>
            <p:nvPr/>
          </p:nvSpPr>
          <p:spPr>
            <a:xfrm>
              <a:off x="3702085" y="4437112"/>
              <a:ext cx="216000" cy="2160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91" name="Rectangle 32">
              <a:extLst>
                <a:ext uri="{FF2B5EF4-FFF2-40B4-BE49-F238E27FC236}">
                  <a16:creationId xmlns:a16="http://schemas.microsoft.com/office/drawing/2014/main" id="{5C4C25AF-6359-C30B-52F7-AFEBC81048B8}"/>
                </a:ext>
              </a:extLst>
            </p:cNvPr>
            <p:cNvSpPr/>
            <p:nvPr/>
          </p:nvSpPr>
          <p:spPr>
            <a:xfrm>
              <a:off x="7514039" y="4836244"/>
              <a:ext cx="1876655" cy="885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lnSpc>
                  <a:spcPct val="80000"/>
                </a:lnSpc>
              </a:pPr>
              <a:r>
                <a:rPr lang="en-US" sz="1600" b="1" kern="0" dirty="0">
                  <a:solidFill>
                    <a:srgbClr val="9437FF"/>
                  </a:solidFill>
                  <a:latin typeface="Calibri"/>
                  <a:ea typeface="Calibri"/>
                  <a:cs typeface="Calibri"/>
                  <a:sym typeface="Calibri"/>
                </a:rPr>
                <a:t>Purple </a:t>
              </a:r>
              <a:r>
                <a:rPr lang="en-US" altLang="ko-KR" sz="1600" b="1" kern="0" dirty="0">
                  <a:solidFill>
                    <a:srgbClr val="9437FF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r>
                <a:rPr lang="en-US" sz="1600" b="1" kern="0" dirty="0">
                  <a:solidFill>
                    <a:srgbClr val="9437FF"/>
                  </a:solidFill>
                  <a:latin typeface="Calibri"/>
                  <a:ea typeface="Calibri"/>
                  <a:cs typeface="Calibri"/>
                  <a:sym typeface="Calibri"/>
                </a:rPr>
                <a:t> UV-Vis</a:t>
              </a:r>
            </a:p>
            <a:p>
              <a:pPr hangingPunct="0">
                <a:lnSpc>
                  <a:spcPct val="80000"/>
                </a:lnSpc>
              </a:pPr>
              <a:r>
                <a:rPr lang="en-US" altLang="ko-KR" sz="1600" b="1" dirty="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Yellow : Vis/NIR</a:t>
              </a:r>
              <a:endParaRPr lang="en-US" sz="1600" b="1" kern="0" dirty="0">
                <a:solidFill>
                  <a:srgbClr val="9437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hangingPunct="0">
                <a:lnSpc>
                  <a:spcPct val="80000"/>
                </a:lnSpc>
              </a:pPr>
              <a:r>
                <a:rPr lang="en-US" sz="1600" b="1" kern="0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Red </a:t>
              </a:r>
              <a:r>
                <a:rPr lang="en-US" altLang="ko-KR" sz="1600" b="1" kern="0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r>
                <a:rPr lang="en-US" sz="1600" b="1" kern="0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IR</a:t>
              </a:r>
            </a:p>
            <a:p>
              <a:pPr hangingPunct="0">
                <a:lnSpc>
                  <a:spcPct val="80000"/>
                </a:lnSpc>
              </a:pPr>
              <a:r>
                <a:rPr lang="en-US" sz="1600" b="1" kern="0" dirty="0">
                  <a:latin typeface="Calibri"/>
                  <a:ea typeface="Calibri"/>
                  <a:cs typeface="Calibri"/>
                  <a:sym typeface="Calibri"/>
                </a:rPr>
                <a:t>White </a:t>
              </a:r>
              <a:r>
                <a:rPr lang="en-US" altLang="ko-KR" sz="1600" b="1" kern="0" dirty="0">
                  <a:latin typeface="Calibri"/>
                  <a:ea typeface="Calibri"/>
                  <a:cs typeface="Calibri"/>
                  <a:sym typeface="Calibri"/>
                </a:rPr>
                <a:t>:</a:t>
              </a:r>
              <a:r>
                <a:rPr lang="en-US" sz="1600" b="1" kern="0" dirty="0">
                  <a:latin typeface="Calibri"/>
                  <a:ea typeface="Calibri"/>
                  <a:cs typeface="Calibri"/>
                  <a:sym typeface="Calibri"/>
                </a:rPr>
                <a:t> UV-IR</a:t>
              </a:r>
            </a:p>
          </p:txBody>
        </p:sp>
        <p:cxnSp>
          <p:nvCxnSpPr>
            <p:cNvPr id="92" name="직선 화살표 연결선 91">
              <a:extLst>
                <a:ext uri="{FF2B5EF4-FFF2-40B4-BE49-F238E27FC236}">
                  <a16:creationId xmlns:a16="http://schemas.microsoft.com/office/drawing/2014/main" id="{FEC48788-04EB-88D5-22D8-AD25063A4DAC}"/>
                </a:ext>
              </a:extLst>
            </p:cNvPr>
            <p:cNvCxnSpPr/>
            <p:nvPr/>
          </p:nvCxnSpPr>
          <p:spPr>
            <a:xfrm flipH="1">
              <a:off x="5103228" y="3617731"/>
              <a:ext cx="5486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40">
              <a:extLst>
                <a:ext uri="{FF2B5EF4-FFF2-40B4-BE49-F238E27FC236}">
                  <a16:creationId xmlns:a16="http://schemas.microsoft.com/office/drawing/2014/main" id="{8F236870-079D-80EC-9856-150AF3E28F81}"/>
                </a:ext>
              </a:extLst>
            </p:cNvPr>
            <p:cNvSpPr/>
            <p:nvPr/>
          </p:nvSpPr>
          <p:spPr>
            <a:xfrm>
              <a:off x="5142245" y="3933056"/>
              <a:ext cx="216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cxnSp>
          <p:nvCxnSpPr>
            <p:cNvPr id="94" name="직선 화살표 연결선 93">
              <a:extLst>
                <a:ext uri="{FF2B5EF4-FFF2-40B4-BE49-F238E27FC236}">
                  <a16:creationId xmlns:a16="http://schemas.microsoft.com/office/drawing/2014/main" id="{62C6A26C-81B6-F7C8-FF4B-439925D45918}"/>
                </a:ext>
              </a:extLst>
            </p:cNvPr>
            <p:cNvCxnSpPr/>
            <p:nvPr/>
          </p:nvCxnSpPr>
          <p:spPr>
            <a:xfrm flipH="1" flipV="1">
              <a:off x="4494151" y="4321527"/>
              <a:ext cx="959" cy="2691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화살표 연결선 94">
              <a:extLst>
                <a:ext uri="{FF2B5EF4-FFF2-40B4-BE49-F238E27FC236}">
                  <a16:creationId xmlns:a16="http://schemas.microsoft.com/office/drawing/2014/main" id="{B4697B73-87C7-ABEB-CF39-B3CDBE085137}"/>
                </a:ext>
              </a:extLst>
            </p:cNvPr>
            <p:cNvCxnSpPr/>
            <p:nvPr/>
          </p:nvCxnSpPr>
          <p:spPr>
            <a:xfrm flipH="1">
              <a:off x="5368957" y="4031776"/>
              <a:ext cx="34932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141">
              <a:extLst>
                <a:ext uri="{FF2B5EF4-FFF2-40B4-BE49-F238E27FC236}">
                  <a16:creationId xmlns:a16="http://schemas.microsoft.com/office/drawing/2014/main" id="{CDD8E17E-2381-51F5-C53A-1B18B2394F2A}"/>
                </a:ext>
              </a:extLst>
            </p:cNvPr>
            <p:cNvSpPr txBox="1"/>
            <p:nvPr/>
          </p:nvSpPr>
          <p:spPr>
            <a:xfrm>
              <a:off x="5677969" y="3770437"/>
              <a:ext cx="10118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INSAT-3D</a:t>
              </a:r>
            </a:p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(IMAGER)</a:t>
              </a:r>
            </a:p>
          </p:txBody>
        </p:sp>
        <p:cxnSp>
          <p:nvCxnSpPr>
            <p:cNvPr id="97" name="직선 화살표 연결선 96">
              <a:extLst>
                <a:ext uri="{FF2B5EF4-FFF2-40B4-BE49-F238E27FC236}">
                  <a16:creationId xmlns:a16="http://schemas.microsoft.com/office/drawing/2014/main" id="{AA5C30A3-79D8-CD49-451E-C2C9015BA844}"/>
                </a:ext>
              </a:extLst>
            </p:cNvPr>
            <p:cNvCxnSpPr>
              <a:cxnSpLocks/>
            </p:cNvCxnSpPr>
            <p:nvPr/>
          </p:nvCxnSpPr>
          <p:spPr>
            <a:xfrm>
              <a:off x="3416006" y="4321980"/>
              <a:ext cx="2652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145">
              <a:extLst>
                <a:ext uri="{FF2B5EF4-FFF2-40B4-BE49-F238E27FC236}">
                  <a16:creationId xmlns:a16="http://schemas.microsoft.com/office/drawing/2014/main" id="{1ABEB2E5-EBE0-D708-5E96-A91686A1E0F9}"/>
                </a:ext>
              </a:extLst>
            </p:cNvPr>
            <p:cNvSpPr txBox="1"/>
            <p:nvPr/>
          </p:nvSpPr>
          <p:spPr>
            <a:xfrm>
              <a:off x="2881548" y="4190174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AGRI</a:t>
              </a:r>
            </a:p>
          </p:txBody>
        </p:sp>
        <p:sp>
          <p:nvSpPr>
            <p:cNvPr id="99" name="오른쪽 대괄호[R] 254">
              <a:extLst>
                <a:ext uri="{FF2B5EF4-FFF2-40B4-BE49-F238E27FC236}">
                  <a16:creationId xmlns:a16="http://schemas.microsoft.com/office/drawing/2014/main" id="{BE8DF72D-0622-33D0-0260-122522571646}"/>
                </a:ext>
              </a:extLst>
            </p:cNvPr>
            <p:cNvSpPr/>
            <p:nvPr/>
          </p:nvSpPr>
          <p:spPr>
            <a:xfrm>
              <a:off x="8410823" y="1376974"/>
              <a:ext cx="130869" cy="1917303"/>
            </a:xfrm>
            <a:prstGeom prst="righ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hangingPunct="0"/>
              <a:endParaRPr kumimoji="1" lang="ko-KR" altLang="en-US" kern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00" name="오른쪽 대괄호[R] 255">
              <a:extLst>
                <a:ext uri="{FF2B5EF4-FFF2-40B4-BE49-F238E27FC236}">
                  <a16:creationId xmlns:a16="http://schemas.microsoft.com/office/drawing/2014/main" id="{B1FFC3C4-7D23-B47A-897D-9D453CCB8301}"/>
                </a:ext>
              </a:extLst>
            </p:cNvPr>
            <p:cNvSpPr/>
            <p:nvPr/>
          </p:nvSpPr>
          <p:spPr>
            <a:xfrm>
              <a:off x="6582382" y="3497028"/>
              <a:ext cx="130869" cy="1804181"/>
            </a:xfrm>
            <a:prstGeom prst="righ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hangingPunct="0"/>
              <a:endParaRPr kumimoji="1" lang="ko-KR" altLang="en-US" kern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01" name="TextBox 140">
              <a:extLst>
                <a:ext uri="{FF2B5EF4-FFF2-40B4-BE49-F238E27FC236}">
                  <a16:creationId xmlns:a16="http://schemas.microsoft.com/office/drawing/2014/main" id="{E90610F4-546F-3D64-2411-FA7BA06CF3E2}"/>
                </a:ext>
              </a:extLst>
            </p:cNvPr>
            <p:cNvSpPr txBox="1"/>
            <p:nvPr/>
          </p:nvSpPr>
          <p:spPr>
            <a:xfrm rot="16200000">
              <a:off x="8397381" y="1523559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2000" b="1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LEO</a:t>
              </a:r>
            </a:p>
          </p:txBody>
        </p:sp>
        <p:sp>
          <p:nvSpPr>
            <p:cNvPr id="102" name="TextBox 142">
              <a:extLst>
                <a:ext uri="{FF2B5EF4-FFF2-40B4-BE49-F238E27FC236}">
                  <a16:creationId xmlns:a16="http://schemas.microsoft.com/office/drawing/2014/main" id="{23E0BF46-C572-2571-C75A-002F698B816D}"/>
                </a:ext>
              </a:extLst>
            </p:cNvPr>
            <p:cNvSpPr txBox="1"/>
            <p:nvPr/>
          </p:nvSpPr>
          <p:spPr>
            <a:xfrm rot="16200000">
              <a:off x="6549586" y="3550696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2000" b="1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GEO</a:t>
              </a:r>
            </a:p>
          </p:txBody>
        </p:sp>
        <p:sp>
          <p:nvSpPr>
            <p:cNvPr id="103" name="TextBox 2">
              <a:extLst>
                <a:ext uri="{FF2B5EF4-FFF2-40B4-BE49-F238E27FC236}">
                  <a16:creationId xmlns:a16="http://schemas.microsoft.com/office/drawing/2014/main" id="{7CCED0D5-BEF3-24DD-DD36-3FFEE275D2D3}"/>
                </a:ext>
              </a:extLst>
            </p:cNvPr>
            <p:cNvSpPr txBox="1"/>
            <p:nvPr/>
          </p:nvSpPr>
          <p:spPr>
            <a:xfrm>
              <a:off x="7583122" y="4007340"/>
              <a:ext cx="1443085" cy="609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hangingPunct="0">
                <a:lnSpc>
                  <a:spcPct val="70000"/>
                </a:lnSpc>
              </a:pPr>
              <a:r>
                <a:rPr lang="en-US" altLang="ko-KR" sz="1600" b="1" kern="0" dirty="0">
                  <a:solidFill>
                    <a:srgbClr val="9437FF"/>
                  </a:solidFill>
                  <a:latin typeface="Calibri"/>
                  <a:ea typeface="Calibri"/>
                  <a:cs typeface="Calibri"/>
                  <a:sym typeface="Calibri"/>
                </a:rPr>
                <a:t>Purple : UV-Vis</a:t>
              </a:r>
              <a:endParaRPr lang="en-US" altLang="ko-KR" sz="1600" b="1" dirty="0">
                <a:solidFill>
                  <a:srgbClr val="9437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atinLnBrk="0" hangingPunct="0">
                <a:lnSpc>
                  <a:spcPct val="70000"/>
                </a:lnSpc>
              </a:pPr>
              <a:r>
                <a:rPr lang="en-US" altLang="ko-KR" sz="1600" b="1" dirty="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Yellow : Vis/NIR</a:t>
              </a:r>
            </a:p>
            <a:p>
              <a:pPr latinLnBrk="0" hangingPunct="0">
                <a:lnSpc>
                  <a:spcPct val="70000"/>
                </a:lnSpc>
              </a:pPr>
              <a:r>
                <a:rPr lang="en-US" altLang="ko-KR" sz="16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Gray : single Vis</a:t>
              </a:r>
            </a:p>
          </p:txBody>
        </p: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398D1EF6-BB27-08E5-1AB0-467EE424A5F3}"/>
                </a:ext>
              </a:extLst>
            </p:cNvPr>
            <p:cNvSpPr/>
            <p:nvPr/>
          </p:nvSpPr>
          <p:spPr>
            <a:xfrm>
              <a:off x="3660903" y="4705400"/>
              <a:ext cx="4732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i="1" ker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FCI</a:t>
              </a:r>
              <a:endParaRPr lang="ko-KR" altLang="en-US" dirty="0"/>
            </a:p>
          </p:txBody>
        </p:sp>
        <p:sp>
          <p:nvSpPr>
            <p:cNvPr id="105" name="Oval 41">
              <a:extLst>
                <a:ext uri="{FF2B5EF4-FFF2-40B4-BE49-F238E27FC236}">
                  <a16:creationId xmlns:a16="http://schemas.microsoft.com/office/drawing/2014/main" id="{34C98DBC-7B18-AF3C-4D41-BBFFC3D1D686}"/>
                </a:ext>
              </a:extLst>
            </p:cNvPr>
            <p:cNvSpPr/>
            <p:nvPr/>
          </p:nvSpPr>
          <p:spPr>
            <a:xfrm>
              <a:off x="4062101" y="4293096"/>
              <a:ext cx="216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D0FA057E-F05B-2D2E-B214-99BDA0756E8D}"/>
                </a:ext>
              </a:extLst>
            </p:cNvPr>
            <p:cNvSpPr/>
            <p:nvPr/>
          </p:nvSpPr>
          <p:spPr>
            <a:xfrm>
              <a:off x="3990093" y="5058066"/>
              <a:ext cx="383438" cy="2431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lnSpc>
                  <a:spcPct val="70000"/>
                </a:lnSpc>
              </a:pPr>
              <a:r>
                <a:rPr lang="en-US" altLang="ko-KR" sz="1400" ker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MI</a:t>
              </a:r>
              <a:endParaRPr lang="en-US" altLang="ko-KR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cxnSp>
          <p:nvCxnSpPr>
            <p:cNvPr id="107" name="직선 화살표 연결선 106">
              <a:extLst>
                <a:ext uri="{FF2B5EF4-FFF2-40B4-BE49-F238E27FC236}">
                  <a16:creationId xmlns:a16="http://schemas.microsoft.com/office/drawing/2014/main" id="{5C293C8E-F751-2EDF-E8C3-7C04C0A722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4109" y="4528028"/>
              <a:ext cx="1" cy="5300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직선 화살표 연결선 107">
              <a:extLst>
                <a:ext uri="{FF2B5EF4-FFF2-40B4-BE49-F238E27FC236}">
                  <a16:creationId xmlns:a16="http://schemas.microsoft.com/office/drawing/2014/main" id="{361260AC-00F4-EE48-5CAC-9778E8E2FBB3}"/>
                </a:ext>
              </a:extLst>
            </p:cNvPr>
            <p:cNvCxnSpPr>
              <a:cxnSpLocks/>
            </p:cNvCxnSpPr>
            <p:nvPr/>
          </p:nvCxnSpPr>
          <p:spPr>
            <a:xfrm>
              <a:off x="4164075" y="4043698"/>
              <a:ext cx="0" cy="1710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Isosceles Triangle 39">
              <a:extLst>
                <a:ext uri="{FF2B5EF4-FFF2-40B4-BE49-F238E27FC236}">
                  <a16:creationId xmlns:a16="http://schemas.microsoft.com/office/drawing/2014/main" id="{337E0B0B-3C05-8838-01A2-DAAA1AFD8BF6}"/>
                </a:ext>
              </a:extLst>
            </p:cNvPr>
            <p:cNvSpPr/>
            <p:nvPr/>
          </p:nvSpPr>
          <p:spPr>
            <a:xfrm>
              <a:off x="6510373" y="2230708"/>
              <a:ext cx="216000" cy="216000"/>
            </a:xfrm>
            <a:prstGeom prst="ellipse">
              <a:avLst/>
            </a:prstGeom>
            <a:solidFill>
              <a:srgbClr val="9437FF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10" name="TextBox 51">
              <a:extLst>
                <a:ext uri="{FF2B5EF4-FFF2-40B4-BE49-F238E27FC236}">
                  <a16:creationId xmlns:a16="http://schemas.microsoft.com/office/drawing/2014/main" id="{E4E76F7B-1A19-9091-0981-C06B796BD2B6}"/>
                </a:ext>
              </a:extLst>
            </p:cNvPr>
            <p:cNvSpPr txBox="1"/>
            <p:nvPr/>
          </p:nvSpPr>
          <p:spPr>
            <a:xfrm>
              <a:off x="3600619" y="3160714"/>
              <a:ext cx="643125" cy="246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hangingPunct="0">
                <a:lnSpc>
                  <a:spcPct val="70000"/>
                </a:lnSpc>
              </a:pPr>
              <a:r>
                <a:rPr lang="en-US" sz="1400" kern="0" dirty="0">
                  <a:latin typeface="Arial" charset="0"/>
                  <a:ea typeface="Arial" charset="0"/>
                  <a:cs typeface="Arial" charset="0"/>
                  <a:sym typeface="Calibri"/>
                </a:rPr>
                <a:t>GOCI</a:t>
              </a:r>
            </a:p>
          </p:txBody>
        </p:sp>
        <p:cxnSp>
          <p:nvCxnSpPr>
            <p:cNvPr id="111" name="직선 화살표 연결선 110">
              <a:extLst>
                <a:ext uri="{FF2B5EF4-FFF2-40B4-BE49-F238E27FC236}">
                  <a16:creationId xmlns:a16="http://schemas.microsoft.com/office/drawing/2014/main" id="{0CCC1BBF-7CEA-A541-66A5-4C57B976D1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1777" y="2880273"/>
              <a:ext cx="0" cy="2166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직선 화살표 연결선 111">
              <a:extLst>
                <a:ext uri="{FF2B5EF4-FFF2-40B4-BE49-F238E27FC236}">
                  <a16:creationId xmlns:a16="http://schemas.microsoft.com/office/drawing/2014/main" id="{2269E74D-7475-F501-B063-6B815E8E1ACB}"/>
                </a:ext>
              </a:extLst>
            </p:cNvPr>
            <p:cNvCxnSpPr>
              <a:cxnSpLocks/>
            </p:cNvCxnSpPr>
            <p:nvPr/>
          </p:nvCxnSpPr>
          <p:spPr>
            <a:xfrm>
              <a:off x="5924181" y="2076123"/>
              <a:ext cx="0" cy="144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직선 화살표 연결선 112">
              <a:extLst>
                <a:ext uri="{FF2B5EF4-FFF2-40B4-BE49-F238E27FC236}">
                  <a16:creationId xmlns:a16="http://schemas.microsoft.com/office/drawing/2014/main" id="{716AD29D-F035-FDFA-0D68-55E30C85C75A}"/>
                </a:ext>
              </a:extLst>
            </p:cNvPr>
            <p:cNvCxnSpPr>
              <a:cxnSpLocks/>
            </p:cNvCxnSpPr>
            <p:nvPr/>
          </p:nvCxnSpPr>
          <p:spPr>
            <a:xfrm>
              <a:off x="4041302" y="3376738"/>
              <a:ext cx="0" cy="139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28">
              <a:extLst>
                <a:ext uri="{FF2B5EF4-FFF2-40B4-BE49-F238E27FC236}">
                  <a16:creationId xmlns:a16="http://schemas.microsoft.com/office/drawing/2014/main" id="{5F993505-5A9F-6EC9-93DE-17826D58A690}"/>
                </a:ext>
              </a:extLst>
            </p:cNvPr>
            <p:cNvSpPr txBox="1"/>
            <p:nvPr/>
          </p:nvSpPr>
          <p:spPr>
            <a:xfrm>
              <a:off x="4805374" y="1430913"/>
              <a:ext cx="808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0"/>
              <a:r>
                <a:rPr lang="en-US" sz="1400" kern="0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CrIS</a:t>
              </a:r>
              <a:r>
                <a:rPr lang="en-US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(1)</a:t>
              </a:r>
            </a:p>
            <a:p>
              <a:pPr hangingPunct="0"/>
              <a:r>
                <a:rPr lang="en-US" altLang="ko-KR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AIRS</a:t>
              </a:r>
              <a:r>
                <a:rPr lang="en-US" altLang="ko-KR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115" name="Isosceles Triangle 68">
              <a:extLst>
                <a:ext uri="{FF2B5EF4-FFF2-40B4-BE49-F238E27FC236}">
                  <a16:creationId xmlns:a16="http://schemas.microsoft.com/office/drawing/2014/main" id="{009FE573-52B8-467B-25E2-0779AF0183C9}"/>
                </a:ext>
              </a:extLst>
            </p:cNvPr>
            <p:cNvSpPr/>
            <p:nvPr/>
          </p:nvSpPr>
          <p:spPr>
            <a:xfrm>
              <a:off x="5262257" y="2636890"/>
              <a:ext cx="216000" cy="216000"/>
            </a:xfrm>
            <a:prstGeom prst="ellipse">
              <a:avLst/>
            </a:prstGeom>
            <a:solidFill>
              <a:srgbClr val="FF0000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800" kern="0" dirty="0">
                <a:solidFill>
                  <a:srgbClr val="FFFFFF"/>
                </a:solidFill>
                <a:sym typeface="Calibri"/>
              </a:endParaRPr>
            </a:p>
          </p:txBody>
        </p:sp>
        <p:cxnSp>
          <p:nvCxnSpPr>
            <p:cNvPr id="116" name="직선 화살표 연결선 115">
              <a:extLst>
                <a:ext uri="{FF2B5EF4-FFF2-40B4-BE49-F238E27FC236}">
                  <a16:creationId xmlns:a16="http://schemas.microsoft.com/office/drawing/2014/main" id="{C3B33F29-C794-40AF-98AD-889E338E36F0}"/>
                </a:ext>
              </a:extLst>
            </p:cNvPr>
            <p:cNvCxnSpPr>
              <a:cxnSpLocks/>
            </p:cNvCxnSpPr>
            <p:nvPr/>
          </p:nvCxnSpPr>
          <p:spPr>
            <a:xfrm>
              <a:off x="5367846" y="1929809"/>
              <a:ext cx="0" cy="6951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직선 화살표 연결선 116">
              <a:extLst>
                <a:ext uri="{FF2B5EF4-FFF2-40B4-BE49-F238E27FC236}">
                  <a16:creationId xmlns:a16="http://schemas.microsoft.com/office/drawing/2014/main" id="{B211D7E5-A40C-EA22-C6E6-3F8495CC0F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9600" y="2346675"/>
              <a:ext cx="14490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37">
              <a:extLst>
                <a:ext uri="{FF2B5EF4-FFF2-40B4-BE49-F238E27FC236}">
                  <a16:creationId xmlns:a16="http://schemas.microsoft.com/office/drawing/2014/main" id="{CF4D5DD9-8CAE-3AA5-8BC6-E6B94FDD1A51}"/>
                </a:ext>
              </a:extLst>
            </p:cNvPr>
            <p:cNvSpPr/>
            <p:nvPr/>
          </p:nvSpPr>
          <p:spPr>
            <a:xfrm>
              <a:off x="4104948" y="2296780"/>
              <a:ext cx="216000" cy="2160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9" name="TextBox 157">
              <a:extLst>
                <a:ext uri="{FF2B5EF4-FFF2-40B4-BE49-F238E27FC236}">
                  <a16:creationId xmlns:a16="http://schemas.microsoft.com/office/drawing/2014/main" id="{09DD54B0-21B4-FC49-8C83-71A74901B9B7}"/>
                </a:ext>
              </a:extLst>
            </p:cNvPr>
            <p:cNvSpPr txBox="1"/>
            <p:nvPr/>
          </p:nvSpPr>
          <p:spPr>
            <a:xfrm>
              <a:off x="4021906" y="1691517"/>
              <a:ext cx="6399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i="1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3MI</a:t>
              </a:r>
              <a:r>
                <a:rPr lang="en-US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(1)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cxnSp>
          <p:nvCxnSpPr>
            <p:cNvPr id="120" name="직선 화살표 연결선 119">
              <a:extLst>
                <a:ext uri="{FF2B5EF4-FFF2-40B4-BE49-F238E27FC236}">
                  <a16:creationId xmlns:a16="http://schemas.microsoft.com/office/drawing/2014/main" id="{BA874507-48F0-D669-C12B-5BAF2F6B22BC}"/>
                </a:ext>
              </a:extLst>
            </p:cNvPr>
            <p:cNvCxnSpPr/>
            <p:nvPr/>
          </p:nvCxnSpPr>
          <p:spPr>
            <a:xfrm>
              <a:off x="4204553" y="1929809"/>
              <a:ext cx="0" cy="3033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56">
              <a:extLst>
                <a:ext uri="{FF2B5EF4-FFF2-40B4-BE49-F238E27FC236}">
                  <a16:creationId xmlns:a16="http://schemas.microsoft.com/office/drawing/2014/main" id="{9C8D14B2-1C3D-6030-E9A4-4B4733B524BC}"/>
                </a:ext>
              </a:extLst>
            </p:cNvPr>
            <p:cNvSpPr/>
            <p:nvPr/>
          </p:nvSpPr>
          <p:spPr>
            <a:xfrm>
              <a:off x="4763396" y="3516134"/>
              <a:ext cx="216000" cy="216000"/>
            </a:xfrm>
            <a:prstGeom prst="rect">
              <a:avLst/>
            </a:prstGeom>
            <a:gradFill>
              <a:gsLst>
                <a:gs pos="0">
                  <a:srgbClr val="9437FF"/>
                </a:gs>
                <a:gs pos="41000">
                  <a:srgbClr val="9437FF"/>
                </a:gs>
                <a:gs pos="60000">
                  <a:schemeClr val="accent4"/>
                </a:gs>
                <a:gs pos="100000">
                  <a:srgbClr val="FFC000"/>
                </a:gs>
              </a:gsLst>
              <a:lin ang="0" scaled="1"/>
            </a:gra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22" name="Isosceles Triangle 57">
              <a:extLst>
                <a:ext uri="{FF2B5EF4-FFF2-40B4-BE49-F238E27FC236}">
                  <a16:creationId xmlns:a16="http://schemas.microsoft.com/office/drawing/2014/main" id="{E9CB7651-1730-9912-78F9-F8A28C6884E4}"/>
                </a:ext>
              </a:extLst>
            </p:cNvPr>
            <p:cNvSpPr/>
            <p:nvPr/>
          </p:nvSpPr>
          <p:spPr>
            <a:xfrm>
              <a:off x="4859984" y="3516134"/>
              <a:ext cx="216000" cy="216000"/>
            </a:xfrm>
            <a:prstGeom prst="ellipse">
              <a:avLst/>
            </a:prstGeom>
            <a:gradFill>
              <a:gsLst>
                <a:gs pos="0">
                  <a:srgbClr val="9437FF"/>
                </a:gs>
                <a:gs pos="41000">
                  <a:srgbClr val="9437FF"/>
                </a:gs>
                <a:gs pos="60000">
                  <a:schemeClr val="accent4"/>
                </a:gs>
                <a:gs pos="100000">
                  <a:srgbClr val="FFC000"/>
                </a:gs>
              </a:gsLst>
              <a:lin ang="0" scaled="1"/>
            </a:gra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 dirty="0">
                <a:solidFill>
                  <a:srgbClr val="FFFFFF"/>
                </a:solidFill>
                <a:sym typeface="Calibri"/>
              </a:endParaRPr>
            </a:p>
          </p:txBody>
        </p:sp>
        <p:cxnSp>
          <p:nvCxnSpPr>
            <p:cNvPr id="123" name="직선 화살표 연결선 122">
              <a:extLst>
                <a:ext uri="{FF2B5EF4-FFF2-40B4-BE49-F238E27FC236}">
                  <a16:creationId xmlns:a16="http://schemas.microsoft.com/office/drawing/2014/main" id="{396AB63F-DD06-25B9-F4D0-9DD6A52F15DC}"/>
                </a:ext>
              </a:extLst>
            </p:cNvPr>
            <p:cNvCxnSpPr>
              <a:cxnSpLocks/>
            </p:cNvCxnSpPr>
            <p:nvPr/>
          </p:nvCxnSpPr>
          <p:spPr>
            <a:xfrm>
              <a:off x="4679912" y="3376738"/>
              <a:ext cx="0" cy="139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37">
              <a:extLst>
                <a:ext uri="{FF2B5EF4-FFF2-40B4-BE49-F238E27FC236}">
                  <a16:creationId xmlns:a16="http://schemas.microsoft.com/office/drawing/2014/main" id="{489C4A9B-5587-E643-2B45-FB0153D5A637}"/>
                </a:ext>
              </a:extLst>
            </p:cNvPr>
            <p:cNvSpPr/>
            <p:nvPr/>
          </p:nvSpPr>
          <p:spPr>
            <a:xfrm>
              <a:off x="5390055" y="2297680"/>
              <a:ext cx="216000" cy="2160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25" name="Oval 56">
              <a:extLst>
                <a:ext uri="{FF2B5EF4-FFF2-40B4-BE49-F238E27FC236}">
                  <a16:creationId xmlns:a16="http://schemas.microsoft.com/office/drawing/2014/main" id="{4B9A9288-D784-3C4E-EE92-AE3B835FEBBE}"/>
                </a:ext>
              </a:extLst>
            </p:cNvPr>
            <p:cNvSpPr/>
            <p:nvPr/>
          </p:nvSpPr>
          <p:spPr>
            <a:xfrm>
              <a:off x="5370348" y="3318162"/>
              <a:ext cx="216000" cy="216000"/>
            </a:xfrm>
            <a:prstGeom prst="rect">
              <a:avLst/>
            </a:prstGeom>
            <a:solidFill>
              <a:srgbClr val="9933FF"/>
            </a:solidFill>
            <a:ln w="12700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26" name="Isosceles Triangle 57">
              <a:extLst>
                <a:ext uri="{FF2B5EF4-FFF2-40B4-BE49-F238E27FC236}">
                  <a16:creationId xmlns:a16="http://schemas.microsoft.com/office/drawing/2014/main" id="{AA8001AD-D5FE-4EC0-5C5A-8FD33996A0CC}"/>
                </a:ext>
              </a:extLst>
            </p:cNvPr>
            <p:cNvSpPr/>
            <p:nvPr/>
          </p:nvSpPr>
          <p:spPr>
            <a:xfrm>
              <a:off x="5466936" y="3318162"/>
              <a:ext cx="216000" cy="216000"/>
            </a:xfrm>
            <a:prstGeom prst="ellipse">
              <a:avLst/>
            </a:prstGeom>
            <a:solidFill>
              <a:srgbClr val="9933FF"/>
            </a:solidFill>
            <a:ln w="12700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 dirty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27" name="TextBox 167">
              <a:extLst>
                <a:ext uri="{FF2B5EF4-FFF2-40B4-BE49-F238E27FC236}">
                  <a16:creationId xmlns:a16="http://schemas.microsoft.com/office/drawing/2014/main" id="{7F1C18C4-6D47-179F-9488-CF7F15D8C8BE}"/>
                </a:ext>
              </a:extLst>
            </p:cNvPr>
            <p:cNvSpPr txBox="1"/>
            <p:nvPr/>
          </p:nvSpPr>
          <p:spPr>
            <a:xfrm>
              <a:off x="6204231" y="3223626"/>
              <a:ext cx="761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EPIC</a:t>
              </a:r>
              <a:r>
                <a:rPr lang="en-US" altLang="ko-KR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(L)</a:t>
              </a:r>
              <a:endParaRPr lang="en-US" sz="10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cxnSp>
          <p:nvCxnSpPr>
            <p:cNvPr id="128" name="직선 화살표 연결선 127">
              <a:extLst>
                <a:ext uri="{FF2B5EF4-FFF2-40B4-BE49-F238E27FC236}">
                  <a16:creationId xmlns:a16="http://schemas.microsoft.com/office/drawing/2014/main" id="{0FB70D5B-88B7-7DAD-E321-519629D2813A}"/>
                </a:ext>
              </a:extLst>
            </p:cNvPr>
            <p:cNvCxnSpPr/>
            <p:nvPr/>
          </p:nvCxnSpPr>
          <p:spPr>
            <a:xfrm flipH="1">
              <a:off x="5708193" y="3382281"/>
              <a:ext cx="5486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직선 화살표 연결선 128">
              <a:extLst>
                <a:ext uri="{FF2B5EF4-FFF2-40B4-BE49-F238E27FC236}">
                  <a16:creationId xmlns:a16="http://schemas.microsoft.com/office/drawing/2014/main" id="{95A36FF9-99F0-F7C2-5D15-B7E74A9A82CC}"/>
                </a:ext>
              </a:extLst>
            </p:cNvPr>
            <p:cNvCxnSpPr/>
            <p:nvPr/>
          </p:nvCxnSpPr>
          <p:spPr>
            <a:xfrm flipH="1" flipV="1">
              <a:off x="3462661" y="3406781"/>
              <a:ext cx="228820" cy="43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66">
              <a:extLst>
                <a:ext uri="{FF2B5EF4-FFF2-40B4-BE49-F238E27FC236}">
                  <a16:creationId xmlns:a16="http://schemas.microsoft.com/office/drawing/2014/main" id="{BC38C60A-9E13-73D8-DCB2-DEBEDB021C71}"/>
                </a:ext>
              </a:extLst>
            </p:cNvPr>
            <p:cNvSpPr/>
            <p:nvPr/>
          </p:nvSpPr>
          <p:spPr>
            <a:xfrm>
              <a:off x="6098353" y="1729078"/>
              <a:ext cx="216000" cy="2160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31" name="Isosceles Triangle 68">
              <a:extLst>
                <a:ext uri="{FF2B5EF4-FFF2-40B4-BE49-F238E27FC236}">
                  <a16:creationId xmlns:a16="http://schemas.microsoft.com/office/drawing/2014/main" id="{F05BEFB1-BF96-D950-EAAD-27A80DD40C33}"/>
                </a:ext>
              </a:extLst>
            </p:cNvPr>
            <p:cNvSpPr/>
            <p:nvPr/>
          </p:nvSpPr>
          <p:spPr>
            <a:xfrm>
              <a:off x="6170360" y="1724963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132" name="직선 화살표 연결선 131">
              <a:extLst>
                <a:ext uri="{FF2B5EF4-FFF2-40B4-BE49-F238E27FC236}">
                  <a16:creationId xmlns:a16="http://schemas.microsoft.com/office/drawing/2014/main" id="{B38FA5B4-357B-01DD-C095-3CAFF006B3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2179" y="1845405"/>
              <a:ext cx="14490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직선 화살표 연결선 132">
              <a:extLst>
                <a:ext uri="{FF2B5EF4-FFF2-40B4-BE49-F238E27FC236}">
                  <a16:creationId xmlns:a16="http://schemas.microsoft.com/office/drawing/2014/main" id="{19266A29-D0FC-6B5A-3C63-5E61374BA486}"/>
                </a:ext>
              </a:extLst>
            </p:cNvPr>
            <p:cNvCxnSpPr>
              <a:cxnSpLocks/>
            </p:cNvCxnSpPr>
            <p:nvPr/>
          </p:nvCxnSpPr>
          <p:spPr>
            <a:xfrm>
              <a:off x="3541942" y="1929809"/>
              <a:ext cx="0" cy="3033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Isosceles Triangle 68">
              <a:extLst>
                <a:ext uri="{FF2B5EF4-FFF2-40B4-BE49-F238E27FC236}">
                  <a16:creationId xmlns:a16="http://schemas.microsoft.com/office/drawing/2014/main" id="{573537C8-4B38-B909-EC1B-054683ED2A22}"/>
                </a:ext>
              </a:extLst>
            </p:cNvPr>
            <p:cNvSpPr/>
            <p:nvPr/>
          </p:nvSpPr>
          <p:spPr>
            <a:xfrm>
              <a:off x="5200873" y="2636890"/>
              <a:ext cx="216000" cy="216000"/>
            </a:xfrm>
            <a:prstGeom prst="ellipse">
              <a:avLst/>
            </a:prstGeom>
            <a:solidFill>
              <a:srgbClr val="FF0000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800" kern="0" dirty="0">
                <a:solidFill>
                  <a:srgbClr val="FFFFFF"/>
                </a:solidFill>
                <a:sym typeface="Calibri"/>
              </a:endParaRPr>
            </a:p>
          </p:txBody>
        </p:sp>
        <p:cxnSp>
          <p:nvCxnSpPr>
            <p:cNvPr id="135" name="직선 화살표 연결선 134">
              <a:extLst>
                <a:ext uri="{FF2B5EF4-FFF2-40B4-BE49-F238E27FC236}">
                  <a16:creationId xmlns:a16="http://schemas.microsoft.com/office/drawing/2014/main" id="{B4287872-9692-C094-C9B7-1A130CAB90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5172" y="2262866"/>
              <a:ext cx="0" cy="1318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87">
              <a:extLst>
                <a:ext uri="{FF2B5EF4-FFF2-40B4-BE49-F238E27FC236}">
                  <a16:creationId xmlns:a16="http://schemas.microsoft.com/office/drawing/2014/main" id="{2813F267-02CF-80F9-8BA7-5E7CE6AEDE29}"/>
                </a:ext>
              </a:extLst>
            </p:cNvPr>
            <p:cNvSpPr txBox="1"/>
            <p:nvPr/>
          </p:nvSpPr>
          <p:spPr>
            <a:xfrm>
              <a:off x="4748814" y="1791189"/>
              <a:ext cx="679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GMI</a:t>
              </a:r>
              <a:r>
                <a:rPr lang="en-US" sz="100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(5)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137" name="TextBox 152">
              <a:extLst>
                <a:ext uri="{FF2B5EF4-FFF2-40B4-BE49-F238E27FC236}">
                  <a16:creationId xmlns:a16="http://schemas.microsoft.com/office/drawing/2014/main" id="{6FAAC10E-2198-D42F-74CC-051B269747C4}"/>
                </a:ext>
              </a:extLst>
            </p:cNvPr>
            <p:cNvSpPr txBox="1"/>
            <p:nvPr/>
          </p:nvSpPr>
          <p:spPr>
            <a:xfrm>
              <a:off x="3517313" y="5152185"/>
              <a:ext cx="30957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kumimoji="1" lang="en-US" altLang="ko-KR" sz="16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(T): target area observations</a:t>
              </a:r>
            </a:p>
            <a:p>
              <a:pPr hangingPunct="0"/>
              <a:r>
                <a:rPr kumimoji="1" lang="en-US" altLang="ko-KR" sz="16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(L): </a:t>
              </a:r>
              <a:r>
                <a:rPr kumimoji="1" lang="en-US" altLang="ko-KR" sz="1600" kern="0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Lagrangian</a:t>
              </a:r>
              <a:r>
                <a:rPr kumimoji="1" lang="en-US" altLang="ko-KR" sz="16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point (L1)</a:t>
              </a:r>
            </a:p>
            <a:p>
              <a:pPr hangingPunct="0"/>
              <a:r>
                <a:rPr kumimoji="1" lang="en-US" altLang="ko-KR" sz="1600" i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Italic &amp; dashed line: to be launched</a:t>
              </a:r>
              <a:endParaRPr kumimoji="1" lang="ko-KR" altLang="en-US" sz="1600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Oval 37">
              <a:extLst>
                <a:ext uri="{FF2B5EF4-FFF2-40B4-BE49-F238E27FC236}">
                  <a16:creationId xmlns:a16="http://schemas.microsoft.com/office/drawing/2014/main" id="{0F09D7AB-2FC6-E0B8-D408-B9755C651861}"/>
                </a:ext>
              </a:extLst>
            </p:cNvPr>
            <p:cNvSpPr/>
            <p:nvPr/>
          </p:nvSpPr>
          <p:spPr>
            <a:xfrm>
              <a:off x="2724785" y="2296780"/>
              <a:ext cx="216000" cy="21600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sz="1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39" name="TextBox 160">
              <a:extLst>
                <a:ext uri="{FF2B5EF4-FFF2-40B4-BE49-F238E27FC236}">
                  <a16:creationId xmlns:a16="http://schemas.microsoft.com/office/drawing/2014/main" id="{2B4FBDBE-06E9-4FAB-3788-F256E5326B8E}"/>
                </a:ext>
              </a:extLst>
            </p:cNvPr>
            <p:cNvSpPr txBox="1"/>
            <p:nvPr/>
          </p:nvSpPr>
          <p:spPr>
            <a:xfrm>
              <a:off x="2289570" y="2867602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i="1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MAIA</a:t>
              </a:r>
              <a:r>
                <a:rPr lang="en-US" sz="105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(T)</a:t>
              </a:r>
              <a:endParaRPr lang="en-US" sz="1400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cxnSp>
          <p:nvCxnSpPr>
            <p:cNvPr id="140" name="직선 화살표 연결선 139">
              <a:extLst>
                <a:ext uri="{FF2B5EF4-FFF2-40B4-BE49-F238E27FC236}">
                  <a16:creationId xmlns:a16="http://schemas.microsoft.com/office/drawing/2014/main" id="{9F2EC36D-7974-38E5-35B9-A84190AEF5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9927" y="2551220"/>
              <a:ext cx="1" cy="3737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직사각형 140">
              <a:extLst>
                <a:ext uri="{FF2B5EF4-FFF2-40B4-BE49-F238E27FC236}">
                  <a16:creationId xmlns:a16="http://schemas.microsoft.com/office/drawing/2014/main" id="{343D61DA-0CC1-30DD-2791-732FC98B327E}"/>
                </a:ext>
              </a:extLst>
            </p:cNvPr>
            <p:cNvSpPr/>
            <p:nvPr/>
          </p:nvSpPr>
          <p:spPr>
            <a:xfrm>
              <a:off x="4407611" y="3138815"/>
              <a:ext cx="7136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/>
              <a:r>
                <a:rPr lang="en-US" altLang="ko-KR" sz="1400" b="1" kern="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Calibri"/>
                </a:rPr>
                <a:t>GEMS</a:t>
              </a:r>
            </a:p>
          </p:txBody>
        </p:sp>
        <p:sp>
          <p:nvSpPr>
            <p:cNvPr id="142" name="삼각형 77">
              <a:extLst>
                <a:ext uri="{FF2B5EF4-FFF2-40B4-BE49-F238E27FC236}">
                  <a16:creationId xmlns:a16="http://schemas.microsoft.com/office/drawing/2014/main" id="{57C1AB85-1EB0-B853-AEF1-C5220B9026BA}"/>
                </a:ext>
              </a:extLst>
            </p:cNvPr>
            <p:cNvSpPr/>
            <p:nvPr/>
          </p:nvSpPr>
          <p:spPr>
            <a:xfrm>
              <a:off x="5142245" y="2554119"/>
              <a:ext cx="216000" cy="216000"/>
            </a:xfrm>
            <a:prstGeom prst="triangle">
              <a:avLst/>
            </a:prstGeom>
            <a:solidFill>
              <a:srgbClr val="00B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kumimoji="1" lang="ko-KR" alt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43" name="삼각형 73">
              <a:extLst>
                <a:ext uri="{FF2B5EF4-FFF2-40B4-BE49-F238E27FC236}">
                  <a16:creationId xmlns:a16="http://schemas.microsoft.com/office/drawing/2014/main" id="{435E305B-4F48-972B-70C3-0411CE98860F}"/>
                </a:ext>
              </a:extLst>
            </p:cNvPr>
            <p:cNvSpPr/>
            <p:nvPr/>
          </p:nvSpPr>
          <p:spPr>
            <a:xfrm>
              <a:off x="5005343" y="2031448"/>
              <a:ext cx="216000" cy="216000"/>
            </a:xfrm>
            <a:prstGeom prst="triangle">
              <a:avLst/>
            </a:prstGeom>
            <a:solidFill>
              <a:srgbClr val="00B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kumimoji="1" lang="ko-KR" alt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44" name="TextBox 170">
              <a:extLst>
                <a:ext uri="{FF2B5EF4-FFF2-40B4-BE49-F238E27FC236}">
                  <a16:creationId xmlns:a16="http://schemas.microsoft.com/office/drawing/2014/main" id="{6F72FA6D-4F3F-86D3-D2A7-7A7F15C1A074}"/>
                </a:ext>
              </a:extLst>
            </p:cNvPr>
            <p:cNvSpPr txBox="1"/>
            <p:nvPr/>
          </p:nvSpPr>
          <p:spPr>
            <a:xfrm>
              <a:off x="4689248" y="2295244"/>
              <a:ext cx="813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latin typeface="Arial" charset="0"/>
                  <a:ea typeface="Arial" charset="0"/>
                  <a:cs typeface="Arial" charset="0"/>
                  <a:sym typeface="Calibri"/>
                </a:rPr>
                <a:t>GOSAT</a:t>
              </a:r>
            </a:p>
          </p:txBody>
        </p:sp>
        <p:sp>
          <p:nvSpPr>
            <p:cNvPr id="145" name="삼각형 75">
              <a:extLst>
                <a:ext uri="{FF2B5EF4-FFF2-40B4-BE49-F238E27FC236}">
                  <a16:creationId xmlns:a16="http://schemas.microsoft.com/office/drawing/2014/main" id="{35AAFF3A-FFF8-0804-76A6-0DDE0DF068E6}"/>
                </a:ext>
              </a:extLst>
            </p:cNvPr>
            <p:cNvSpPr/>
            <p:nvPr/>
          </p:nvSpPr>
          <p:spPr>
            <a:xfrm>
              <a:off x="3240182" y="2364390"/>
              <a:ext cx="216000" cy="216000"/>
            </a:xfrm>
            <a:prstGeom prst="triangle">
              <a:avLst/>
            </a:prstGeom>
            <a:solidFill>
              <a:srgbClr val="00B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kumimoji="1" lang="ko-KR" alt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46" name="TextBox 172">
              <a:extLst>
                <a:ext uri="{FF2B5EF4-FFF2-40B4-BE49-F238E27FC236}">
                  <a16:creationId xmlns:a16="http://schemas.microsoft.com/office/drawing/2014/main" id="{5E00EF00-3E7D-8420-15AE-000B6E5A68CA}"/>
                </a:ext>
              </a:extLst>
            </p:cNvPr>
            <p:cNvSpPr txBox="1"/>
            <p:nvPr/>
          </p:nvSpPr>
          <p:spPr>
            <a:xfrm>
              <a:off x="3009585" y="2679346"/>
              <a:ext cx="8931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kern="0" dirty="0">
                  <a:latin typeface="Arial" charset="0"/>
                  <a:ea typeface="Arial" charset="0"/>
                  <a:cs typeface="Arial" charset="0"/>
                  <a:sym typeface="Calibri"/>
                </a:rPr>
                <a:t>OCO-2, </a:t>
              </a:r>
            </a:p>
            <a:p>
              <a:pPr hangingPunct="0"/>
              <a:r>
                <a:rPr lang="en-US" sz="1400" kern="0" dirty="0">
                  <a:latin typeface="Arial" charset="0"/>
                  <a:ea typeface="Arial" charset="0"/>
                  <a:cs typeface="Arial" charset="0"/>
                  <a:sym typeface="Calibri"/>
                </a:rPr>
                <a:t>TANSAT</a:t>
              </a:r>
            </a:p>
          </p:txBody>
        </p:sp>
        <p:sp>
          <p:nvSpPr>
            <p:cNvPr id="147" name="삼각형 78">
              <a:extLst>
                <a:ext uri="{FF2B5EF4-FFF2-40B4-BE49-F238E27FC236}">
                  <a16:creationId xmlns:a16="http://schemas.microsoft.com/office/drawing/2014/main" id="{5BC56F07-CED3-23DF-2A18-EE062B0A1E2E}"/>
                </a:ext>
              </a:extLst>
            </p:cNvPr>
            <p:cNvSpPr/>
            <p:nvPr/>
          </p:nvSpPr>
          <p:spPr>
            <a:xfrm>
              <a:off x="3639776" y="3388681"/>
              <a:ext cx="216000" cy="216000"/>
            </a:xfrm>
            <a:prstGeom prst="triangle">
              <a:avLst/>
            </a:prstGeom>
            <a:solidFill>
              <a:schemeClr val="accent3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kumimoji="1" lang="ko-KR" alt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48" name="TextBox 174">
              <a:extLst>
                <a:ext uri="{FF2B5EF4-FFF2-40B4-BE49-F238E27FC236}">
                  <a16:creationId xmlns:a16="http://schemas.microsoft.com/office/drawing/2014/main" id="{F7EEB5BC-A4E1-44E9-9980-04BAE003CAEF}"/>
                </a:ext>
              </a:extLst>
            </p:cNvPr>
            <p:cNvSpPr txBox="1"/>
            <p:nvPr/>
          </p:nvSpPr>
          <p:spPr>
            <a:xfrm>
              <a:off x="2642922" y="3209210"/>
              <a:ext cx="910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0"/>
              <a:r>
                <a:rPr lang="en-US" sz="1400" i="1" kern="0" dirty="0" err="1">
                  <a:latin typeface="Arial" charset="0"/>
                  <a:ea typeface="Arial" charset="0"/>
                  <a:cs typeface="Arial" charset="0"/>
                  <a:sym typeface="Calibri"/>
                </a:rPr>
                <a:t>GeoCarb</a:t>
              </a:r>
              <a:endParaRPr lang="en-US" sz="1400" i="1" kern="0" dirty="0">
                <a:latin typeface="Arial" charset="0"/>
                <a:ea typeface="Arial" charset="0"/>
                <a:cs typeface="Arial" charset="0"/>
                <a:sym typeface="Calibri"/>
              </a:endParaRPr>
            </a:p>
          </p:txBody>
        </p:sp>
        <p:sp>
          <p:nvSpPr>
            <p:cNvPr id="149" name="Oval 40">
              <a:extLst>
                <a:ext uri="{FF2B5EF4-FFF2-40B4-BE49-F238E27FC236}">
                  <a16:creationId xmlns:a16="http://schemas.microsoft.com/office/drawing/2014/main" id="{927768AF-3CF4-1C40-A305-B0D4B7EEDC0C}"/>
                </a:ext>
              </a:extLst>
            </p:cNvPr>
            <p:cNvSpPr/>
            <p:nvPr/>
          </p:nvSpPr>
          <p:spPr>
            <a:xfrm>
              <a:off x="4867191" y="2025521"/>
              <a:ext cx="216000" cy="216000"/>
            </a:xfrm>
            <a:prstGeom prst="rect">
              <a:avLst/>
            </a:prstGeom>
            <a:gradFill>
              <a:gsLst>
                <a:gs pos="0">
                  <a:srgbClr val="7030A0"/>
                </a:gs>
                <a:gs pos="29000">
                  <a:schemeClr val="accent1">
                    <a:lumMod val="45000"/>
                    <a:lumOff val="55000"/>
                  </a:schemeClr>
                </a:gs>
                <a:gs pos="29000">
                  <a:schemeClr val="accent1">
                    <a:lumMod val="45000"/>
                    <a:lumOff val="55000"/>
                  </a:schemeClr>
                </a:gs>
                <a:gs pos="100000">
                  <a:srgbClr val="FFC000"/>
                </a:gs>
              </a:gsLst>
              <a:lin ang="0" scaled="1"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50" name="삼각형 107">
              <a:extLst>
                <a:ext uri="{FF2B5EF4-FFF2-40B4-BE49-F238E27FC236}">
                  <a16:creationId xmlns:a16="http://schemas.microsoft.com/office/drawing/2014/main" id="{61E21BE0-C4F8-83B2-057B-D88C611315AF}"/>
                </a:ext>
              </a:extLst>
            </p:cNvPr>
            <p:cNvSpPr/>
            <p:nvPr/>
          </p:nvSpPr>
          <p:spPr>
            <a:xfrm>
              <a:off x="6280860" y="1741873"/>
              <a:ext cx="216000" cy="216000"/>
            </a:xfrm>
            <a:prstGeom prst="triangle">
              <a:avLst/>
            </a:prstGeom>
            <a:solidFill>
              <a:srgbClr val="00B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kumimoji="1" lang="ko-KR" alt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51" name="삼각형 126">
              <a:extLst>
                <a:ext uri="{FF2B5EF4-FFF2-40B4-BE49-F238E27FC236}">
                  <a16:creationId xmlns:a16="http://schemas.microsoft.com/office/drawing/2014/main" id="{8D9F5F46-AFE1-E46E-D9D8-433E4F603251}"/>
                </a:ext>
              </a:extLst>
            </p:cNvPr>
            <p:cNvSpPr/>
            <p:nvPr/>
          </p:nvSpPr>
          <p:spPr>
            <a:xfrm>
              <a:off x="5111511" y="2033387"/>
              <a:ext cx="216000" cy="216000"/>
            </a:xfrm>
            <a:prstGeom prst="triangle">
              <a:avLst/>
            </a:prstGeom>
            <a:solidFill>
              <a:srgbClr val="00B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kumimoji="1" lang="ko-KR" alt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52" name="삼각형 4">
              <a:extLst>
                <a:ext uri="{FF2B5EF4-FFF2-40B4-BE49-F238E27FC236}">
                  <a16:creationId xmlns:a16="http://schemas.microsoft.com/office/drawing/2014/main" id="{43902790-9BAA-A0B0-E4EC-26008031E397}"/>
                </a:ext>
              </a:extLst>
            </p:cNvPr>
            <p:cNvSpPr/>
            <p:nvPr/>
          </p:nvSpPr>
          <p:spPr>
            <a:xfrm>
              <a:off x="7295159" y="5708317"/>
              <a:ext cx="216000" cy="216000"/>
            </a:xfrm>
            <a:prstGeom prst="triangle">
              <a:avLst/>
            </a:prstGeom>
            <a:solidFill>
              <a:srgbClr val="00B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kumimoji="1" lang="ko-KR" alt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53" name="Rectangle 32">
              <a:extLst>
                <a:ext uri="{FF2B5EF4-FFF2-40B4-BE49-F238E27FC236}">
                  <a16:creationId xmlns:a16="http://schemas.microsoft.com/office/drawing/2014/main" id="{E35E7CD1-11A4-681D-2066-5BC4AE83C032}"/>
                </a:ext>
              </a:extLst>
            </p:cNvPr>
            <p:cNvSpPr/>
            <p:nvPr/>
          </p:nvSpPr>
          <p:spPr>
            <a:xfrm>
              <a:off x="7524313" y="5626993"/>
              <a:ext cx="15166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en-US" altLang="ko-KR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GHG(CH</a:t>
              </a:r>
              <a:r>
                <a:rPr lang="en-US" altLang="ko-KR" kern="0" baseline="-25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lang="en-US" altLang="ko-KR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,CO</a:t>
              </a:r>
              <a:r>
                <a:rPr lang="en-US" altLang="ko-KR" kern="0" baseline="-25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altLang="ko-KR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lang="en-US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삼각형 77">
              <a:extLst>
                <a:ext uri="{FF2B5EF4-FFF2-40B4-BE49-F238E27FC236}">
                  <a16:creationId xmlns:a16="http://schemas.microsoft.com/office/drawing/2014/main" id="{B0AB958C-AB5A-8821-8F02-3E41FE70C7AC}"/>
                </a:ext>
              </a:extLst>
            </p:cNvPr>
            <p:cNvSpPr/>
            <p:nvPr/>
          </p:nvSpPr>
          <p:spPr>
            <a:xfrm>
              <a:off x="5202251" y="2551220"/>
              <a:ext cx="216000" cy="216000"/>
            </a:xfrm>
            <a:prstGeom prst="triangle">
              <a:avLst/>
            </a:prstGeom>
            <a:solidFill>
              <a:srgbClr val="00B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kumimoji="1" lang="ko-KR" altLang="en-US" kern="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55" name="삼각형 77">
              <a:extLst>
                <a:ext uri="{FF2B5EF4-FFF2-40B4-BE49-F238E27FC236}">
                  <a16:creationId xmlns:a16="http://schemas.microsoft.com/office/drawing/2014/main" id="{D3C7219B-3DAD-4559-BF9E-5F7EE4ECDFFE}"/>
                </a:ext>
              </a:extLst>
            </p:cNvPr>
            <p:cNvSpPr/>
            <p:nvPr/>
          </p:nvSpPr>
          <p:spPr>
            <a:xfrm>
              <a:off x="4742028" y="2554374"/>
              <a:ext cx="216000" cy="216000"/>
            </a:xfrm>
            <a:prstGeom prst="triangle">
              <a:avLst/>
            </a:prstGeom>
            <a:solidFill>
              <a:srgbClr val="00B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kumimoji="1" lang="ko-KR" altLang="en-US" kern="0">
                <a:solidFill>
                  <a:srgbClr val="FFFFFF"/>
                </a:solidFill>
                <a:sym typeface="Calibri"/>
              </a:endParaRP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F3479618-B67F-D7AC-38AD-9B9DE02A0104}"/>
              </a:ext>
            </a:extLst>
          </p:cNvPr>
          <p:cNvSpPr txBox="1"/>
          <p:nvPr/>
        </p:nvSpPr>
        <p:spPr>
          <a:xfrm>
            <a:off x="9038065" y="6505599"/>
            <a:ext cx="2488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[Kim et al. (BAMS 2020)]</a:t>
            </a:r>
            <a:endParaRPr kumimoji="1" lang="ko-KR" altLang="en-US" sz="1400" dirty="0">
              <a:solidFill>
                <a:schemeClr val="bg1"/>
              </a:solidFill>
              <a:latin typeface="Verdana" panose="020B0604030504040204" pitchFamily="34" charset="0"/>
              <a:ea typeface="Arial" charset="0"/>
              <a:cs typeface="Arial" charset="0"/>
            </a:endParaRPr>
          </a:p>
        </p:txBody>
      </p:sp>
      <p:sp>
        <p:nvSpPr>
          <p:cNvPr id="159" name="제목 1">
            <a:extLst>
              <a:ext uri="{FF2B5EF4-FFF2-40B4-BE49-F238E27FC236}">
                <a16:creationId xmlns:a16="http://schemas.microsoft.com/office/drawing/2014/main" id="{54665B8F-032B-F4D2-4B4A-FB168254A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53" y="242574"/>
            <a:ext cx="11814215" cy="598252"/>
          </a:xfrm>
        </p:spPr>
        <p:txBody>
          <a:bodyPr>
            <a:no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Development of satellite remote sensing instruments</a:t>
            </a:r>
            <a:endParaRPr lang="en-US" altLang="ko-KR" sz="2800" b="1" baseline="-25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049409B-6671-49DA-AE19-B4E17FD0A2C4}"/>
              </a:ext>
            </a:extLst>
          </p:cNvPr>
          <p:cNvSpPr/>
          <p:nvPr/>
        </p:nvSpPr>
        <p:spPr bwMode="invGray">
          <a:xfrm>
            <a:off x="3216094" y="4649735"/>
            <a:ext cx="215610" cy="218295"/>
          </a:xfrm>
          <a:prstGeom prst="rect">
            <a:avLst/>
          </a:prstGeom>
          <a:noFill/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7" name="타원 156">
            <a:extLst>
              <a:ext uri="{FF2B5EF4-FFF2-40B4-BE49-F238E27FC236}">
                <a16:creationId xmlns:a16="http://schemas.microsoft.com/office/drawing/2014/main" id="{E0945F82-A010-45C6-A242-BD2E3BC23332}"/>
              </a:ext>
            </a:extLst>
          </p:cNvPr>
          <p:cNvSpPr/>
          <p:nvPr/>
        </p:nvSpPr>
        <p:spPr bwMode="invGray">
          <a:xfrm>
            <a:off x="3494818" y="4649735"/>
            <a:ext cx="224918" cy="239170"/>
          </a:xfrm>
          <a:prstGeom prst="ellipse">
            <a:avLst/>
          </a:prstGeom>
          <a:noFill/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150000"/>
              <a:buFont typeface="굴림체" pitchFamily="49" charset="-127"/>
              <a:buNone/>
            </a:pPr>
            <a:endParaRPr kumimoji="0" lang="ko-KR" altLang="en-US" sz="205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0" name="TextBox 174">
            <a:extLst>
              <a:ext uri="{FF2B5EF4-FFF2-40B4-BE49-F238E27FC236}">
                <a16:creationId xmlns:a16="http://schemas.microsoft.com/office/drawing/2014/main" id="{3E962EAC-ABB7-4234-A8E1-ED00AB871E0D}"/>
              </a:ext>
            </a:extLst>
          </p:cNvPr>
          <p:cNvSpPr txBox="1"/>
          <p:nvPr/>
        </p:nvSpPr>
        <p:spPr>
          <a:xfrm>
            <a:off x="3043624" y="4862574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0"/>
            <a:r>
              <a:rPr lang="en-US" sz="1400" i="1" kern="0" dirty="0" err="1">
                <a:latin typeface="Arial" charset="0"/>
                <a:ea typeface="Arial" charset="0"/>
                <a:cs typeface="Arial" charset="0"/>
                <a:sym typeface="Calibri"/>
              </a:rPr>
              <a:t>GeoXO</a:t>
            </a:r>
            <a:endParaRPr lang="en-US" sz="1400" i="1" kern="0" dirty="0">
              <a:latin typeface="Arial" charset="0"/>
              <a:ea typeface="Arial" charset="0"/>
              <a:cs typeface="Arial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947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C3B6D5-BEB9-4D4D-97E3-5C65E7D69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GEO</a:t>
            </a:r>
            <a:r>
              <a:rPr lang="ko-KR" altLang="en-US" dirty="0"/>
              <a:t> </a:t>
            </a:r>
            <a:r>
              <a:rPr lang="en-US" altLang="ko-KR" dirty="0"/>
              <a:t>Air</a:t>
            </a:r>
            <a:r>
              <a:rPr lang="ko-KR" altLang="en-US" dirty="0"/>
              <a:t> </a:t>
            </a:r>
            <a:r>
              <a:rPr lang="en-US" altLang="ko-KR" dirty="0"/>
              <a:t>Quality + Met + OC</a:t>
            </a:r>
            <a:r>
              <a:rPr lang="ko-KR" altLang="en-US" dirty="0"/>
              <a:t> </a:t>
            </a:r>
            <a:r>
              <a:rPr lang="en-US" altLang="ko-KR" dirty="0"/>
              <a:t>Constellation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0CCFEDB-D12D-4170-88C5-023946448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87849" y="6265863"/>
            <a:ext cx="1117600" cy="476250"/>
          </a:xfrm>
        </p:spPr>
        <p:txBody>
          <a:bodyPr/>
          <a:lstStyle/>
          <a:p>
            <a:pPr>
              <a:defRPr/>
            </a:pPr>
            <a:fld id="{CED62F29-31C9-4B47-AF77-4036CC9BF4F2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ko-KR" dirty="0">
              <a:solidFill>
                <a:srgbClr val="000000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F60FC7D-8234-4D55-9DED-417060DBB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193" y="795340"/>
            <a:ext cx="6466836" cy="6062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6E8E89-D14A-4B49-897F-77628848F0E8}"/>
              </a:ext>
            </a:extLst>
          </p:cNvPr>
          <p:cNvSpPr txBox="1"/>
          <p:nvPr/>
        </p:nvSpPr>
        <p:spPr>
          <a:xfrm rot="16200000">
            <a:off x="563197" y="5415396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[Kim et al. (BAMS 2020)]</a:t>
            </a:r>
            <a:endParaRPr kumimoji="1" lang="ko-KR" altLang="en-US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E64CB59-B04B-47DB-9003-3C98DC2A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43" y="6457918"/>
            <a:ext cx="1204064" cy="36579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33B4794-70EA-47B4-96C0-8A8D6F9E3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7906">
            <a:off x="7611419" y="1544064"/>
            <a:ext cx="634201" cy="88354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5AF7C70-FA80-4AAA-BBD8-2F065C742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044">
            <a:off x="6881660" y="142877"/>
            <a:ext cx="818498" cy="86728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51A33A2-09AD-40E3-904D-92B2974DB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33" y="576519"/>
            <a:ext cx="617939" cy="88354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4A83744-717E-44B5-A46F-FBC494200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7622">
            <a:off x="4269218" y="6139203"/>
            <a:ext cx="999586" cy="792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94D3E2-C396-4FD6-8D76-B3DFEC38EA49}"/>
              </a:ext>
            </a:extLst>
          </p:cNvPr>
          <p:cNvSpPr txBox="1"/>
          <p:nvPr/>
        </p:nvSpPr>
        <p:spPr>
          <a:xfrm>
            <a:off x="3930425" y="6577607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AMI2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B967DD-3140-4716-B820-AAED86075660}"/>
              </a:ext>
            </a:extLst>
          </p:cNvPr>
          <p:cNvSpPr txBox="1"/>
          <p:nvPr/>
        </p:nvSpPr>
        <p:spPr>
          <a:xfrm>
            <a:off x="5442593" y="6289575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GOCI3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31BD13-0D69-436E-B2E4-3F2583898E99}"/>
              </a:ext>
            </a:extLst>
          </p:cNvPr>
          <p:cNvSpPr txBox="1"/>
          <p:nvPr/>
        </p:nvSpPr>
        <p:spPr>
          <a:xfrm>
            <a:off x="6958741" y="659735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89CFB485-B9F7-4758-8EED-EB5E3CDFF3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2E1DF"/>
              </a:clrFrom>
              <a:clrTo>
                <a:srgbClr val="E2E1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05" y="1473107"/>
            <a:ext cx="634992" cy="7170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38D41E-B2F8-47D3-9C20-DF6B0F1B7EE5}"/>
              </a:ext>
            </a:extLst>
          </p:cNvPr>
          <p:cNvSpPr txBox="1"/>
          <p:nvPr/>
        </p:nvSpPr>
        <p:spPr>
          <a:xfrm>
            <a:off x="2202233" y="1268760"/>
            <a:ext cx="681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MTG</a:t>
            </a:r>
          </a:p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MFG..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75BE4A-4F67-4685-A669-0AE3522316E5}"/>
              </a:ext>
            </a:extLst>
          </p:cNvPr>
          <p:cNvSpPr txBox="1"/>
          <p:nvPr/>
        </p:nvSpPr>
        <p:spPr>
          <a:xfrm>
            <a:off x="3138337" y="119675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FCI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E6EF91-72BC-45FA-A228-B858CA689BA7}"/>
              </a:ext>
            </a:extLst>
          </p:cNvPr>
          <p:cNvSpPr txBox="1"/>
          <p:nvPr/>
        </p:nvSpPr>
        <p:spPr>
          <a:xfrm rot="18140776">
            <a:off x="7080217" y="982097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GeoXO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1D98BD-FAED-44F3-B368-55180295B564}"/>
              </a:ext>
            </a:extLst>
          </p:cNvPr>
          <p:cNvSpPr txBox="1"/>
          <p:nvPr/>
        </p:nvSpPr>
        <p:spPr>
          <a:xfrm rot="19540304">
            <a:off x="7163497" y="1446183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GeoXO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A18807-6069-4BD9-A9BC-5C2E8EE143AA}"/>
              </a:ext>
            </a:extLst>
          </p:cNvPr>
          <p:cNvSpPr txBox="1"/>
          <p:nvPr/>
        </p:nvSpPr>
        <p:spPr>
          <a:xfrm rot="16200000">
            <a:off x="4308922" y="1065858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GeoXO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71043411-E0BF-4989-BDA5-AF783FFD6DFB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4855738" y="1460064"/>
            <a:ext cx="360265" cy="1220625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6993AFEB-12FE-46A3-ADA0-5977A210E7D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251651" y="1473109"/>
            <a:ext cx="536304" cy="1056815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225B5729-FB12-4CFB-A42B-879C7A2EE551}"/>
              </a:ext>
            </a:extLst>
          </p:cNvPr>
          <p:cNvCxnSpPr>
            <a:cxnSpLocks/>
          </p:cNvCxnSpPr>
          <p:nvPr/>
        </p:nvCxnSpPr>
        <p:spPr bwMode="auto">
          <a:xfrm flipV="1">
            <a:off x="5442593" y="992012"/>
            <a:ext cx="1587187" cy="1449631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56CA012F-BF33-4A8A-9670-989B785D9A28}"/>
              </a:ext>
            </a:extLst>
          </p:cNvPr>
          <p:cNvCxnSpPr>
            <a:cxnSpLocks/>
            <a:endCxn id="11" idx="2"/>
          </p:cNvCxnSpPr>
          <p:nvPr/>
        </p:nvCxnSpPr>
        <p:spPr bwMode="auto">
          <a:xfrm flipV="1">
            <a:off x="6279199" y="949061"/>
            <a:ext cx="789771" cy="1878917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C43E4D40-63EC-4794-978D-21DF469917F5}"/>
              </a:ext>
            </a:extLst>
          </p:cNvPr>
          <p:cNvCxnSpPr>
            <a:cxnSpLocks/>
            <a:endCxn id="9" idx="2"/>
          </p:cNvCxnSpPr>
          <p:nvPr/>
        </p:nvCxnSpPr>
        <p:spPr bwMode="auto">
          <a:xfrm flipV="1">
            <a:off x="6161327" y="2238394"/>
            <a:ext cx="1404732" cy="433412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AA4D41AD-8F1F-403C-BD31-4AED76356A06}"/>
              </a:ext>
            </a:extLst>
          </p:cNvPr>
          <p:cNvCxnSpPr>
            <a:cxnSpLocks/>
          </p:cNvCxnSpPr>
          <p:nvPr/>
        </p:nvCxnSpPr>
        <p:spPr bwMode="auto">
          <a:xfrm flipV="1">
            <a:off x="6624561" y="2244848"/>
            <a:ext cx="976374" cy="1748618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6EAB8994-0B7B-4BBC-9BF0-C220A6E87F9B}"/>
              </a:ext>
            </a:extLst>
          </p:cNvPr>
          <p:cNvCxnSpPr>
            <a:cxnSpLocks/>
          </p:cNvCxnSpPr>
          <p:nvPr/>
        </p:nvCxnSpPr>
        <p:spPr bwMode="auto">
          <a:xfrm flipH="1">
            <a:off x="2895118" y="2680689"/>
            <a:ext cx="1950458" cy="248975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30D2C7BA-35EC-4FD9-9592-047387CEB8F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83830" y="2908484"/>
            <a:ext cx="1265371" cy="1906528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39C14E7E-9EA5-423A-97E0-8AD0BA60572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29792" y="4815012"/>
            <a:ext cx="2106396" cy="1572079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7C0B8A88-CF3F-4769-8255-6D28B0ABDE19}"/>
              </a:ext>
            </a:extLst>
          </p:cNvPr>
          <p:cNvCxnSpPr>
            <a:cxnSpLocks/>
          </p:cNvCxnSpPr>
          <p:nvPr/>
        </p:nvCxnSpPr>
        <p:spPr bwMode="auto">
          <a:xfrm flipV="1">
            <a:off x="6161327" y="4030023"/>
            <a:ext cx="451409" cy="2259551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1828C76-944C-4A79-B33D-C3D4E54B3D7D}"/>
              </a:ext>
            </a:extLst>
          </p:cNvPr>
          <p:cNvSpPr txBox="1"/>
          <p:nvPr/>
        </p:nvSpPr>
        <p:spPr>
          <a:xfrm>
            <a:off x="8624835" y="798959"/>
            <a:ext cx="33758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 of </a:t>
            </a:r>
            <a:r>
              <a:rPr lang="en-US" altLang="ko-KR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GeoXO</a:t>
            </a:r>
            <a:r>
              <a:rPr lang="en-US" altLang="ko-K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TEMPO 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 spatial coverage including Southern Hemisphere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spatial resolution up to &lt; 1 km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spectral coverage including IR</a:t>
            </a:r>
          </a:p>
          <a:p>
            <a:r>
              <a:rPr lang="en-US" altLang="ko-K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TEMPO + IASI + </a:t>
            </a:r>
            <a:r>
              <a:rPr lang="en-US" altLang="ko-KR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GeoCarb</a:t>
            </a:r>
            <a:r>
              <a:rPr lang="en-US" altLang="ko-K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ko-K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capability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temporal resolution up to 5 minutes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 + Met + OC</a:t>
            </a:r>
          </a:p>
          <a:p>
            <a:r>
              <a:rPr lang="en-US" altLang="ko-K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 Public Health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 &amp; frequent update of top-down emission inventory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Revolutionize physical &amp; chemical weather forecast, early warning system </a:t>
            </a:r>
            <a:r>
              <a:rPr lang="en-US" altLang="ko-KR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altLang="ko-K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ko-KR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11633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invGray">
        <a:gradFill rotWithShape="0">
          <a:gsLst>
            <a:gs pos="0">
              <a:srgbClr val="003399"/>
            </a:gs>
            <a:gs pos="100000">
              <a:srgbClr val="3399FF"/>
            </a:gs>
          </a:gsLst>
          <a:lin ang="0" scaled="1"/>
        </a:gradFill>
        <a:ln w="9525">
          <a:noFill/>
          <a:miter lim="800000"/>
          <a:headEnd/>
          <a:tailEnd/>
        </a:ln>
        <a:effectLst/>
      </a:spPr>
      <a:bodyPr wrap="none" anchor="ctr"/>
      <a:lstStyle>
        <a:defPPr fontAlgn="auto">
          <a:lnSpc>
            <a:spcPct val="90000"/>
          </a:lnSpc>
          <a:spcBef>
            <a:spcPts val="0"/>
          </a:spcBef>
          <a:spcAft>
            <a:spcPts val="0"/>
          </a:spcAft>
          <a:buClr>
            <a:srgbClr val="000066"/>
          </a:buClr>
          <a:buSzPct val="150000"/>
          <a:buFont typeface="굴림체" pitchFamily="49" charset="-127"/>
          <a:buNone/>
          <a:defRPr kumimoji="0" sz="2050" b="1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1" hangingPunct="1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기본 디자인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기본 디자인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invGray">
        <a:gradFill rotWithShape="0">
          <a:gsLst>
            <a:gs pos="0">
              <a:srgbClr val="003399"/>
            </a:gs>
            <a:gs pos="100000">
              <a:srgbClr val="3399FF"/>
            </a:gs>
          </a:gsLst>
          <a:lin ang="0" scaled="1"/>
        </a:gradFill>
        <a:ln w="9525">
          <a:noFill/>
          <a:miter lim="800000"/>
          <a:headEnd/>
          <a:tailEnd/>
        </a:ln>
        <a:effectLst/>
      </a:spPr>
      <a:bodyPr wrap="none" anchor="ctr"/>
      <a:lstStyle>
        <a:defPPr fontAlgn="auto">
          <a:lnSpc>
            <a:spcPct val="90000"/>
          </a:lnSpc>
          <a:spcBef>
            <a:spcPts val="0"/>
          </a:spcBef>
          <a:spcAft>
            <a:spcPts val="0"/>
          </a:spcAft>
          <a:buClr>
            <a:srgbClr val="000066"/>
          </a:buClr>
          <a:buSzPct val="150000"/>
          <a:buFont typeface="굴림체" pitchFamily="49" charset="-127"/>
          <a:buNone/>
          <a:defRPr kumimoji="0" sz="2050" b="1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1" hangingPunct="1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21952</TotalTime>
  <Words>385</Words>
  <Application>Microsoft Office PowerPoint</Application>
  <PresentationFormat>와이드스크린</PresentationFormat>
  <Paragraphs>122</Paragraphs>
  <Slides>3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</vt:i4>
      </vt:variant>
    </vt:vector>
  </HeadingPairs>
  <TitlesOfParts>
    <vt:vector size="13" baseType="lpstr">
      <vt:lpstr>HY견고딕</vt:lpstr>
      <vt:lpstr>굴림체</vt:lpstr>
      <vt:lpstr>맑은 고딕</vt:lpstr>
      <vt:lpstr>Arial</vt:lpstr>
      <vt:lpstr>Calibri</vt:lpstr>
      <vt:lpstr>Tahoma</vt:lpstr>
      <vt:lpstr>Verdana</vt:lpstr>
      <vt:lpstr>Wingdings</vt:lpstr>
      <vt:lpstr>기본 디자인</vt:lpstr>
      <vt:lpstr>1_기본 디자인</vt:lpstr>
      <vt:lpstr>PowerPoint 프레젠테이션</vt:lpstr>
      <vt:lpstr>Development of satellite remote sensing instruments</vt:lpstr>
      <vt:lpstr>GEO Air Quality + Met + OC Constellation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Kim Jhoon</cp:lastModifiedBy>
  <cp:revision>1219</cp:revision>
  <cp:lastPrinted>2019-11-28T13:55:16Z</cp:lastPrinted>
  <dcterms:created xsi:type="dcterms:W3CDTF">2017-03-09T08:32:38Z</dcterms:created>
  <dcterms:modified xsi:type="dcterms:W3CDTF">2023-04-25T13:30:32Z</dcterms:modified>
</cp:coreProperties>
</file>