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17" r:id="rId2"/>
    <p:sldId id="518" r:id="rId3"/>
    <p:sldId id="519" r:id="rId4"/>
    <p:sldId id="520" r:id="rId5"/>
    <p:sldId id="522" r:id="rId6"/>
    <p:sldId id="521" r:id="rId7"/>
    <p:sldId id="52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8B810"/>
    <a:srgbClr val="33CC33"/>
    <a:srgbClr val="66FF33"/>
    <a:srgbClr val="0099FF"/>
    <a:srgbClr val="0000FF"/>
    <a:srgbClr val="0000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6206" autoAdjust="0"/>
  </p:normalViewPr>
  <p:slideViewPr>
    <p:cSldViewPr snapToGrid="0">
      <p:cViewPr varScale="1">
        <p:scale>
          <a:sx n="115" d="100"/>
          <a:sy n="115" d="100"/>
        </p:scale>
        <p:origin x="120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CD5ED1-4E5F-4479-866B-0815A79A1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81D14-DE74-4BF2-85B0-58119D139B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9E480-7A9F-450E-98A6-5B7E67D60226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BEF23-D6B2-44A2-AD32-BE5B4AFB35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8D9C6-153A-4E69-9D80-8D554AE29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51E62-1B8A-487F-8A70-7DE246A2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04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F1E9E-9B8A-4622-9D50-4CC03E01C1C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1FA54-0328-4391-811B-7BB3C3BB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fif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5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4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8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gradFill>
          <a:gsLst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33000">
              <a:schemeClr val="bg1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058A104-BD85-43DC-B7DE-BC094E06F844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5E36D66-6B7B-4BC6-9D0D-77E6CB4FE30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E8648-0272-4D2B-8487-FBE9AAFDE28B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B66751D-3348-4BA1-8E47-80E28F18751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3E5AEF-E0D6-4832-BD26-4C0BD3F20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/>
          <a:stretch/>
        </p:blipFill>
        <p:spPr>
          <a:xfrm>
            <a:off x="31899" y="4238427"/>
            <a:ext cx="3564274" cy="2590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FF7CCD-2EDD-4C4B-87C1-AA5379BE5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02" y="32203"/>
            <a:ext cx="3255975" cy="244198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1DCE8F-EE5A-432E-9B22-87139D389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80" y="4200486"/>
            <a:ext cx="3505537" cy="26291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44716-C329-4697-818F-2F1FA50DF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" y="237109"/>
            <a:ext cx="2571365" cy="385704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9" descr="MAIA_title.png">
            <a:extLst>
              <a:ext uri="{FF2B5EF4-FFF2-40B4-BE49-F238E27FC236}">
                <a16:creationId xmlns:a16="http://schemas.microsoft.com/office/drawing/2014/main" id="{E9CFCEB3-FFED-42DD-BD62-BA754DC9C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47" t="537" r="735" b="66732"/>
          <a:stretch/>
        </p:blipFill>
        <p:spPr>
          <a:xfrm>
            <a:off x="4298653" y="2209420"/>
            <a:ext cx="2228743" cy="22551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Picture 2" descr="Symbols of NASA | NASA">
            <a:extLst>
              <a:ext uri="{FF2B5EF4-FFF2-40B4-BE49-F238E27FC236}">
                <a16:creationId xmlns:a16="http://schemas.microsoft.com/office/drawing/2014/main" id="{7B274061-A81C-47F1-9F46-45D1562CD23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4979" r="21277" b="6861"/>
          <a:stretch/>
        </p:blipFill>
        <p:spPr bwMode="auto">
          <a:xfrm>
            <a:off x="5800952" y="4671"/>
            <a:ext cx="1483877" cy="11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1B604B-2304-4A22-ACE5-1CA97FB612B4}"/>
              </a:ext>
            </a:extLst>
          </p:cNvPr>
          <p:cNvSpPr txBox="1"/>
          <p:nvPr userDrawn="1"/>
        </p:nvSpPr>
        <p:spPr>
          <a:xfrm>
            <a:off x="466454" y="28362"/>
            <a:ext cx="490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dirty="0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Building the Pathway from TEMPO to </a:t>
            </a:r>
            <a:r>
              <a:rPr lang="en-US" sz="1800" b="0" i="0" u="none" dirty="0" err="1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GeoXO</a:t>
            </a:r>
            <a:endParaRPr lang="en-US" sz="1800" b="0" i="0" u="none" dirty="0">
              <a:solidFill>
                <a:srgbClr val="08B8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F002986A-987E-4427-8BB3-3EE0FB25B1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15602" y="2566215"/>
            <a:ext cx="4098282" cy="912019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AB4AC167-A5CD-43E0-B2BF-FD3E24640E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7917" y="4135510"/>
            <a:ext cx="3606292" cy="601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Authors</a:t>
            </a:r>
          </a:p>
        </p:txBody>
      </p:sp>
      <p:pic>
        <p:nvPicPr>
          <p:cNvPr id="3" name="Picture 2" descr="A picture containing text, outdoor, sky, person&#10;&#10;Description automatically generated">
            <a:extLst>
              <a:ext uri="{FF2B5EF4-FFF2-40B4-BE49-F238E27FC236}">
                <a16:creationId xmlns:a16="http://schemas.microsoft.com/office/drawing/2014/main" id="{D1784684-906E-45A1-B6F7-BDB04BBE1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1"/>
          <a:stretch/>
        </p:blipFill>
        <p:spPr>
          <a:xfrm>
            <a:off x="2361807" y="2613124"/>
            <a:ext cx="2087161" cy="20382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Picture 19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23855AFC-A977-4A18-AB8C-54D2ECC2391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1048901"/>
            <a:ext cx="1876041" cy="1449668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24DD1E-2333-4E6E-B863-1F9A987CAF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92" y="1070698"/>
            <a:ext cx="1466057" cy="1398393"/>
          </a:xfrm>
          <a:prstGeom prst="rect">
            <a:avLst/>
          </a:prstGeom>
        </p:spPr>
      </p:pic>
      <p:pic>
        <p:nvPicPr>
          <p:cNvPr id="25" name="Picture 24" descr="Diagram, logo&#10;&#10;Description automatically generated">
            <a:extLst>
              <a:ext uri="{FF2B5EF4-FFF2-40B4-BE49-F238E27FC236}">
                <a16:creationId xmlns:a16="http://schemas.microsoft.com/office/drawing/2014/main" id="{89AA9A9B-2CB8-4C31-8C07-0A475AEEEC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4" y="1216617"/>
            <a:ext cx="1100170" cy="1124948"/>
          </a:xfrm>
          <a:prstGeom prst="rect">
            <a:avLst/>
          </a:prstGeom>
        </p:spPr>
      </p:pic>
      <p:pic>
        <p:nvPicPr>
          <p:cNvPr id="27" name="Picture 26" descr="Logo, icon, company name&#10;&#10;Description automatically generated">
            <a:extLst>
              <a:ext uri="{FF2B5EF4-FFF2-40B4-BE49-F238E27FC236}">
                <a16:creationId xmlns:a16="http://schemas.microsoft.com/office/drawing/2014/main" id="{636D7EEB-AEBF-41DE-8CDF-CD2F3CF570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723" y="85159"/>
            <a:ext cx="990633" cy="9906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8C81E5-9CAA-4D40-9AC8-3DBBC235EE76}"/>
              </a:ext>
            </a:extLst>
          </p:cNvPr>
          <p:cNvSpPr txBox="1"/>
          <p:nvPr userDrawn="1"/>
        </p:nvSpPr>
        <p:spPr>
          <a:xfrm>
            <a:off x="6929236" y="216344"/>
            <a:ext cx="4365597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Joint Science Meeting for TEMPO,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GeoXO</a:t>
            </a: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ACX, &amp;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TOLNet</a:t>
            </a:r>
            <a:endParaRPr lang="en-US" sz="205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E3866A4-3944-4715-998F-4D07B8AB3B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5948756"/>
            <a:ext cx="5486415" cy="9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gradFill>
          <a:gsLst>
            <a:gs pos="75000">
              <a:schemeClr val="bg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30345" y="6365294"/>
            <a:ext cx="436113" cy="365125"/>
          </a:xfrm>
        </p:spPr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20" descr="Tempo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8" y="164800"/>
            <a:ext cx="870374" cy="82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283882" y="164800"/>
            <a:ext cx="9250326" cy="7617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54013" y="1268413"/>
            <a:ext cx="11499850" cy="485230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A7A8BB7B-D3D5-4138-AEA3-51FD3889FA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85" y="10255"/>
            <a:ext cx="1470969" cy="11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B5C8-4AEE-48C2-9019-AD3503AF3CA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5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Excel_Binary_Worksheet.xlsb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F7AE8-2161-43B8-A093-0DD9B77F70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2486024"/>
            <a:ext cx="5819775" cy="194310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Air Quality Impacts at NPS units from Oil and Gas Activities Across Multiple Basins in the Western U.S.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A41C2-74CD-477F-B525-16F226D36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9800" y="4429125"/>
            <a:ext cx="6048375" cy="1524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Barkley C. Sive - Air Resources Division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Lisa Devore - Intermountain Region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Park Service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AFA59A-6E22-9B29-9F21-23EB6DC3D0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95" y="5381625"/>
            <a:ext cx="370578" cy="48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199AB-F508-A95C-900B-1D795E2783B0}"/>
              </a:ext>
            </a:extLst>
          </p:cNvPr>
          <p:cNvSpPr txBox="1">
            <a:spLocks/>
          </p:cNvSpPr>
          <p:nvPr/>
        </p:nvSpPr>
        <p:spPr>
          <a:xfrm>
            <a:off x="271604" y="259426"/>
            <a:ext cx="11401412" cy="102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Extensive Oil &amp; Gas Activities throughout Midwest &amp; West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64A313-37EF-8712-6973-B5BE571587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7428" y="1135998"/>
            <a:ext cx="5218247" cy="5305315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5B46A4B8-2451-9B8B-0800-798B19B3EA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" r="4394" b="8131"/>
          <a:stretch/>
        </p:blipFill>
        <p:spPr>
          <a:xfrm>
            <a:off x="55493" y="1932522"/>
            <a:ext cx="6194854" cy="4017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724B66-F79A-1B7C-DDD1-B57E4C538E96}"/>
              </a:ext>
            </a:extLst>
          </p:cNvPr>
          <p:cNvSpPr txBox="1"/>
          <p:nvPr/>
        </p:nvSpPr>
        <p:spPr>
          <a:xfrm>
            <a:off x="4699278" y="605018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EIA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9F7617-68D3-D54D-B7BA-2EB2867E900F}"/>
              </a:ext>
            </a:extLst>
          </p:cNvPr>
          <p:cNvSpPr txBox="1"/>
          <p:nvPr/>
        </p:nvSpPr>
        <p:spPr>
          <a:xfrm>
            <a:off x="358751" y="1421944"/>
            <a:ext cx="56172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Crude production from 5 states with tight oil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8A8198-DC9E-BD47-D190-1EF7BEB0EDC2}"/>
              </a:ext>
            </a:extLst>
          </p:cNvPr>
          <p:cNvCxnSpPr>
            <a:cxnSpLocks/>
          </p:cNvCxnSpPr>
          <p:nvPr/>
        </p:nvCxnSpPr>
        <p:spPr>
          <a:xfrm flipH="1" flipV="1">
            <a:off x="4479277" y="3003291"/>
            <a:ext cx="1521608" cy="1253142"/>
          </a:xfrm>
          <a:prstGeom prst="straightConnector1">
            <a:avLst/>
          </a:prstGeom>
          <a:ln w="15875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27C202E-7BAD-FF70-C20D-DD8575AC14EA}"/>
              </a:ext>
            </a:extLst>
          </p:cNvPr>
          <p:cNvSpPr txBox="1"/>
          <p:nvPr/>
        </p:nvSpPr>
        <p:spPr>
          <a:xfrm>
            <a:off x="3291659" y="263395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NM increasing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2F9F36-FAB7-6964-97A6-7652F5C5F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0" y="5793555"/>
            <a:ext cx="781050" cy="101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04EC9841-1A23-6ACA-417F-6ECCE6E22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4" y="607479"/>
            <a:ext cx="7760042" cy="59963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55E6AE1-7EBF-AB60-20E9-8A846544E23E}"/>
              </a:ext>
            </a:extLst>
          </p:cNvPr>
          <p:cNvSpPr/>
          <p:nvPr/>
        </p:nvSpPr>
        <p:spPr>
          <a:xfrm>
            <a:off x="983550" y="48700"/>
            <a:ext cx="8398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Wells Near Carlsbad Caverns NP*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9576B4-7FE3-C285-DFC4-B2AB6E8D4BA5}"/>
              </a:ext>
            </a:extLst>
          </p:cNvPr>
          <p:cNvSpPr/>
          <p:nvPr/>
        </p:nvSpPr>
        <p:spPr>
          <a:xfrm>
            <a:off x="7708990" y="6491372"/>
            <a:ext cx="1727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*Dec 2022</a:t>
            </a:r>
          </a:p>
        </p:txBody>
      </p:sp>
      <p:pic>
        <p:nvPicPr>
          <p:cNvPr id="14" name="Picture 13" descr="A picture containing tree, outdoor, nature&#10;&#10;Description automatically generated">
            <a:extLst>
              <a:ext uri="{FF2B5EF4-FFF2-40B4-BE49-F238E27FC236}">
                <a16:creationId xmlns:a16="http://schemas.microsoft.com/office/drawing/2014/main" id="{1D48032E-5787-8968-FEFF-E1ABF3505D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58100" y="2024102"/>
            <a:ext cx="6858001" cy="28097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7E5452-92F1-F11F-5903-55C0E42EC8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0" y="5793555"/>
            <a:ext cx="781050" cy="101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6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A41980-6C54-E431-A226-743306A449C3}"/>
              </a:ext>
            </a:extLst>
          </p:cNvPr>
          <p:cNvSpPr/>
          <p:nvPr/>
        </p:nvSpPr>
        <p:spPr>
          <a:xfrm>
            <a:off x="266699" y="101225"/>
            <a:ext cx="11656541" cy="5503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Ozone Exceedances &amp; Design Values</a:t>
            </a:r>
            <a:endParaRPr lang="en-US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E952A8-AD45-27A4-BBF4-167504F32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6038"/>
              </p:ext>
            </p:extLst>
          </p:nvPr>
        </p:nvGraphicFramePr>
        <p:xfrm>
          <a:off x="4982177" y="4482679"/>
          <a:ext cx="6373384" cy="206465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978269">
                  <a:extLst>
                    <a:ext uri="{9D8B030D-6E8A-4147-A177-3AD203B41FA5}">
                      <a16:colId xmlns:a16="http://schemas.microsoft.com/office/drawing/2014/main" val="1176927595"/>
                    </a:ext>
                  </a:extLst>
                </a:gridCol>
                <a:gridCol w="975947">
                  <a:extLst>
                    <a:ext uri="{9D8B030D-6E8A-4147-A177-3AD203B41FA5}">
                      <a16:colId xmlns:a16="http://schemas.microsoft.com/office/drawing/2014/main" val="3717310589"/>
                    </a:ext>
                  </a:extLst>
                </a:gridCol>
                <a:gridCol w="1479187">
                  <a:extLst>
                    <a:ext uri="{9D8B030D-6E8A-4147-A177-3AD203B41FA5}">
                      <a16:colId xmlns:a16="http://schemas.microsoft.com/office/drawing/2014/main" val="4136363818"/>
                    </a:ext>
                  </a:extLst>
                </a:gridCol>
                <a:gridCol w="863690">
                  <a:extLst>
                    <a:ext uri="{9D8B030D-6E8A-4147-A177-3AD203B41FA5}">
                      <a16:colId xmlns:a16="http://schemas.microsoft.com/office/drawing/2014/main" val="2033990950"/>
                    </a:ext>
                  </a:extLst>
                </a:gridCol>
                <a:gridCol w="1076291">
                  <a:extLst>
                    <a:ext uri="{9D8B030D-6E8A-4147-A177-3AD203B41FA5}">
                      <a16:colId xmlns:a16="http://schemas.microsoft.com/office/drawing/2014/main" val="2385516443"/>
                    </a:ext>
                  </a:extLst>
                </a:gridCol>
              </a:tblGrid>
              <a:tr h="291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8-hr O</a:t>
                      </a:r>
                      <a:r>
                        <a:rPr lang="en-US" sz="1600" b="1" u="none" strike="noStrike" baseline="-1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DV Years 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CAVE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Carlsbad, NM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DFW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Houston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3076800"/>
                  </a:ext>
                </a:extLst>
              </a:tr>
              <a:tr h="2489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2014-2016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7176999"/>
                  </a:ext>
                </a:extLst>
              </a:tr>
              <a:tr h="2489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2015-2017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4385686"/>
                  </a:ext>
                </a:extLst>
              </a:tr>
              <a:tr h="2489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2016-2018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7037285"/>
                  </a:ext>
                </a:extLst>
              </a:tr>
              <a:tr h="2489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2017-2019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6712333"/>
                  </a:ext>
                </a:extLst>
              </a:tr>
              <a:tr h="2489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2018-2020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6251615"/>
                  </a:ext>
                </a:extLst>
              </a:tr>
              <a:tr h="248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2019-2021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6627909"/>
                  </a:ext>
                </a:extLst>
              </a:tr>
              <a:tr h="2489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2020-2022*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017229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262B9F-F8E2-16FC-F66B-9617912C488B}"/>
              </a:ext>
            </a:extLst>
          </p:cNvPr>
          <p:cNvSpPr txBox="1"/>
          <p:nvPr/>
        </p:nvSpPr>
        <p:spPr>
          <a:xfrm>
            <a:off x="8690062" y="6597315"/>
            <a:ext cx="3067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*Preliminary and incomplete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1E7B60-9AE5-DBA0-F800-2D18F902267E}"/>
              </a:ext>
            </a:extLst>
          </p:cNvPr>
          <p:cNvGrpSpPr/>
          <p:nvPr/>
        </p:nvGrpSpPr>
        <p:grpSpPr>
          <a:xfrm>
            <a:off x="461070" y="627504"/>
            <a:ext cx="6938962" cy="3698582"/>
            <a:chOff x="2120551" y="713996"/>
            <a:chExt cx="6938962" cy="3698582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9EAE51B9-82ED-7774-D93E-4C2555E6A2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20551" y="1180428"/>
            <a:ext cx="6938962" cy="3232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nary Worksheet" r:id="rId2" imgW="5829212" imgH="2714625" progId="Excel.SheetBinaryMacroEnabled.12">
                    <p:embed/>
                  </p:oleObj>
                </mc:Choice>
                <mc:Fallback>
                  <p:oleObj name="Binary Worksheet" r:id="rId2" imgW="5829212" imgH="2714625" progId="Excel.SheetBinaryMacroEnabled.12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888BD1DC-26FB-44BF-92F6-D964E227063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120551" y="1180428"/>
                          <a:ext cx="6938962" cy="3232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60C6DFB-E97D-E1EF-8C91-A6EEA5711A93}"/>
                </a:ext>
              </a:extLst>
            </p:cNvPr>
            <p:cNvGrpSpPr/>
            <p:nvPr/>
          </p:nvGrpSpPr>
          <p:grpSpPr>
            <a:xfrm>
              <a:off x="4483900" y="713996"/>
              <a:ext cx="4531653" cy="468079"/>
              <a:chOff x="4483900" y="713996"/>
              <a:chExt cx="4531653" cy="46807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BF0465-2F83-EA86-1954-81231971059C}"/>
                  </a:ext>
                </a:extLst>
              </p:cNvPr>
              <p:cNvSpPr/>
              <p:nvPr/>
            </p:nvSpPr>
            <p:spPr>
              <a:xfrm>
                <a:off x="6053009" y="720409"/>
                <a:ext cx="129280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latin typeface="Arial" panose="020B0604020202020204" pitchFamily="34" charset="0"/>
                  </a:rPr>
                  <a:t>Through </a:t>
                </a:r>
              </a:p>
              <a:p>
                <a:pPr algn="ctr"/>
                <a:r>
                  <a:rPr lang="en-US" sz="1200" b="1" dirty="0">
                    <a:latin typeface="Arial" panose="020B0604020202020204" pitchFamily="34" charset="0"/>
                  </a:rPr>
                  <a:t>Oct 1, 2021</a:t>
                </a:r>
                <a:endParaRPr lang="en-US" sz="1200" b="1" i="0" dirty="0"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010ED6F-8EAC-C205-9D84-5AEC64F710F5}"/>
                  </a:ext>
                </a:extLst>
              </p:cNvPr>
              <p:cNvSpPr/>
              <p:nvPr/>
            </p:nvSpPr>
            <p:spPr>
              <a:xfrm>
                <a:off x="4483900" y="720410"/>
                <a:ext cx="129280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latin typeface="Arial" panose="020B0604020202020204" pitchFamily="34" charset="0"/>
                  </a:rPr>
                  <a:t>Through </a:t>
                </a:r>
              </a:p>
              <a:p>
                <a:pPr algn="ctr"/>
                <a:r>
                  <a:rPr lang="en-US" sz="1200" b="1" dirty="0">
                    <a:latin typeface="Arial" panose="020B0604020202020204" pitchFamily="34" charset="0"/>
                  </a:rPr>
                  <a:t>Oct 3, 2019</a:t>
                </a:r>
                <a:endParaRPr lang="en-US" sz="1200" b="1" i="0" dirty="0"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73C5C33-3EED-F047-A107-99592C5EDED4}"/>
                  </a:ext>
                </a:extLst>
              </p:cNvPr>
              <p:cNvSpPr/>
              <p:nvPr/>
            </p:nvSpPr>
            <p:spPr>
              <a:xfrm>
                <a:off x="7524257" y="713996"/>
                <a:ext cx="149129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latin typeface="Arial" panose="020B0604020202020204" pitchFamily="34" charset="0"/>
                  </a:rPr>
                  <a:t>Through </a:t>
                </a:r>
              </a:p>
              <a:p>
                <a:pPr algn="ctr"/>
                <a:r>
                  <a:rPr lang="en-US" sz="1200" b="1" dirty="0">
                    <a:latin typeface="Arial" panose="020B0604020202020204" pitchFamily="34" charset="0"/>
                  </a:rPr>
                  <a:t>Sept 23, 2022</a:t>
                </a:r>
                <a:endParaRPr lang="en-US" sz="1200" b="1" i="0" dirty="0"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541B2EB-76A5-9180-E0BB-608BF3E63812}"/>
              </a:ext>
            </a:extLst>
          </p:cNvPr>
          <p:cNvSpPr txBox="1"/>
          <p:nvPr/>
        </p:nvSpPr>
        <p:spPr>
          <a:xfrm>
            <a:off x="7373414" y="1087522"/>
            <a:ext cx="4519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CAVE Ozone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1-hr max:  85 ppb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8-hr 4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high:  77 ppb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065EA8-5766-F800-6C41-B796FC21A6A9}"/>
              </a:ext>
            </a:extLst>
          </p:cNvPr>
          <p:cNvSpPr txBox="1"/>
          <p:nvPr/>
        </p:nvSpPr>
        <p:spPr>
          <a:xfrm>
            <a:off x="7373414" y="2377123"/>
            <a:ext cx="4519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GUMO Ozone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1-hr max:  78 ppb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8-hr 4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high:  71 ppb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exceedances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 descr="A picture containing outdoor, grass, plant, sky&#10;&#10;Description automatically generated">
            <a:extLst>
              <a:ext uri="{FF2B5EF4-FFF2-40B4-BE49-F238E27FC236}">
                <a16:creationId xmlns:a16="http://schemas.microsoft.com/office/drawing/2014/main" id="{322F8DFC-9133-183E-4A2E-A64B28B77F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7" r="9544" b="14840"/>
          <a:stretch/>
        </p:blipFill>
        <p:spPr>
          <a:xfrm>
            <a:off x="1581223" y="4410000"/>
            <a:ext cx="2486392" cy="2346775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BCCD16-D091-8C5A-5553-C04D953592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0" y="5793555"/>
            <a:ext cx="781050" cy="101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6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landscape with trees and a city in the distance&#10;&#10;Description automatically generated with low confidence">
            <a:extLst>
              <a:ext uri="{FF2B5EF4-FFF2-40B4-BE49-F238E27FC236}">
                <a16:creationId xmlns:a16="http://schemas.microsoft.com/office/drawing/2014/main" id="{240179AA-C6A6-B97E-0DF9-EEE8FB1B08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t="44547" b="16665"/>
          <a:stretch/>
        </p:blipFill>
        <p:spPr>
          <a:xfrm>
            <a:off x="1038224" y="3749600"/>
            <a:ext cx="9925051" cy="30470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9FC923C-E363-1432-268C-A19D91F10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4" y="582541"/>
            <a:ext cx="9925051" cy="31042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43E3DD-073B-CF74-8AC0-FE0E2F1C70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0" y="5793555"/>
            <a:ext cx="781050" cy="101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0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27C13107-525B-D671-C372-AD9CB4EFA7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 t="1859" r="717" b="1768"/>
          <a:stretch/>
        </p:blipFill>
        <p:spPr>
          <a:xfrm>
            <a:off x="110156" y="1677621"/>
            <a:ext cx="4102193" cy="2809796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0377AD60-A705-EC03-60E7-C51E570E0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949" y="4048205"/>
            <a:ext cx="5934218" cy="2809795"/>
          </a:xfrm>
          <a:prstGeom prst="rect">
            <a:avLst/>
          </a:prstGeom>
          <a:ln w="38100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0A3198-311F-AA81-9D25-4ED815554765}"/>
              </a:ext>
            </a:extLst>
          </p:cNvPr>
          <p:cNvSpPr txBox="1"/>
          <p:nvPr/>
        </p:nvSpPr>
        <p:spPr>
          <a:xfrm>
            <a:off x="1190625" y="204162"/>
            <a:ext cx="9810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DINO - Elevated Ozone Levels in Winter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ECC0AD5-8AFE-A0DC-01A4-7B66F29C7587}"/>
              </a:ext>
            </a:extLst>
          </p:cNvPr>
          <p:cNvSpPr txBox="1"/>
          <p:nvPr/>
        </p:nvSpPr>
        <p:spPr>
          <a:xfrm>
            <a:off x="10671167" y="4317077"/>
            <a:ext cx="15196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/>
              </a:rPr>
              <a:t>Warmer air at higher altitudes.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2935134-796E-6017-0A7F-7862EC2B489D}"/>
              </a:ext>
            </a:extLst>
          </p:cNvPr>
          <p:cNvSpPr txBox="1"/>
          <p:nvPr/>
        </p:nvSpPr>
        <p:spPr>
          <a:xfrm>
            <a:off x="10671167" y="5791433"/>
            <a:ext cx="1519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/>
              </a:rPr>
              <a:t>Colder air at the surface.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3E29032-C226-4F19-4566-9B50E07CD88E}"/>
              </a:ext>
            </a:extLst>
          </p:cNvPr>
          <p:cNvSpPr txBox="1"/>
          <p:nvPr/>
        </p:nvSpPr>
        <p:spPr>
          <a:xfrm>
            <a:off x="643755" y="4760381"/>
            <a:ext cx="3830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DINO Ozone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1-hr max:  124 ppb</a:t>
            </a:r>
          </a:p>
          <a:p>
            <a:pPr algn="ctr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8-hr max:  119 ppb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8-hr 4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high:  98 ppb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6BC9D205-C0BE-FC5B-03D2-749625594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0" y="5793555"/>
            <a:ext cx="781050" cy="1016926"/>
          </a:xfrm>
          <a:prstGeom prst="rect">
            <a:avLst/>
          </a:prstGeom>
        </p:spPr>
      </p:pic>
      <p:pic>
        <p:nvPicPr>
          <p:cNvPr id="131" name="Picture 130" descr="Chart, box and whisker chart&#10;&#10;Description automatically generated">
            <a:extLst>
              <a:ext uri="{FF2B5EF4-FFF2-40B4-BE49-F238E27FC236}">
                <a16:creationId xmlns:a16="http://schemas.microsoft.com/office/drawing/2014/main" id="{89A9A045-F1A5-C15C-5899-BC327435F3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207" y="1106055"/>
            <a:ext cx="7691020" cy="277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4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EC64C3-C241-80FA-CE9F-C0B72E297910}"/>
              </a:ext>
            </a:extLst>
          </p:cNvPr>
          <p:cNvSpPr txBox="1"/>
          <p:nvPr/>
        </p:nvSpPr>
        <p:spPr>
          <a:xfrm>
            <a:off x="130550" y="1251874"/>
            <a:ext cx="7691726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Desired Products:</a:t>
            </a:r>
          </a:p>
          <a:p>
            <a:pPr marL="342900" indent="-342900">
              <a:spcBef>
                <a:spcPts val="600"/>
              </a:spcBef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High-frequency 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1-10 minute resolution TEMPO data over NPS locations &amp; surrounding communities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Couple with the 1-minute 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&amp; meteorological data from NPS &amp; CASTNET sites </a:t>
            </a:r>
          </a:p>
          <a:p>
            <a:pPr marL="342900" indent="-342900">
              <a:spcBef>
                <a:spcPts val="600"/>
              </a:spcBef>
              <a:buClr>
                <a:srgbClr val="008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HCHO,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&amp; aerosol measurements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will aid the NPS significantly in rapidly identifying the magnitude and extent of pollution events centered on O&amp;G activities western US O&amp;G basins</a:t>
            </a:r>
          </a:p>
        </p:txBody>
      </p:sp>
      <p:pic>
        <p:nvPicPr>
          <p:cNvPr id="5" name="Picture 4" descr="A picture containing outdoor, nature, cave, rock&#10;&#10;Description automatically generated">
            <a:extLst>
              <a:ext uri="{FF2B5EF4-FFF2-40B4-BE49-F238E27FC236}">
                <a16:creationId xmlns:a16="http://schemas.microsoft.com/office/drawing/2014/main" id="{027155F5-D12C-2DF3-CB0A-8E905415A7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81" y="141893"/>
            <a:ext cx="3040056" cy="3372139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50522E-516F-8330-DA35-864604E906DC}"/>
              </a:ext>
            </a:extLst>
          </p:cNvPr>
          <p:cNvSpPr/>
          <p:nvPr/>
        </p:nvSpPr>
        <p:spPr>
          <a:xfrm>
            <a:off x="7962036" y="3183576"/>
            <a:ext cx="2427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Carlsbad Caverns NP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ED7D8D-AFD4-3796-6023-E08EBEC943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0" y="5793555"/>
            <a:ext cx="781050" cy="10169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8D871C-9C74-7BB9-74CD-B99880066664}"/>
              </a:ext>
            </a:extLst>
          </p:cNvPr>
          <p:cNvSpPr txBox="1">
            <a:spLocks/>
          </p:cNvSpPr>
          <p:nvPr/>
        </p:nvSpPr>
        <p:spPr>
          <a:xfrm>
            <a:off x="7962036" y="3870825"/>
            <a:ext cx="3754799" cy="2939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nps.gov/air</a:t>
            </a:r>
          </a:p>
          <a:p>
            <a:pPr lvl="1"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Live Data</a:t>
            </a:r>
          </a:p>
          <a:p>
            <a:pPr lvl="2"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Ozone &amp; Meteorology</a:t>
            </a:r>
          </a:p>
          <a:p>
            <a:pPr lvl="2"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Particulate Matter</a:t>
            </a:r>
          </a:p>
          <a:p>
            <a:pPr lvl="2"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Webcams</a:t>
            </a:r>
          </a:p>
          <a:p>
            <a:pPr lvl="1"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Conditions &amp; Trends</a:t>
            </a:r>
          </a:p>
          <a:p>
            <a:pPr lvl="2"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National Data</a:t>
            </a:r>
          </a:p>
          <a:p>
            <a:pPr lvl="2"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By Park</a:t>
            </a:r>
          </a:p>
          <a:p>
            <a:pPr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►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epa.gov/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castnet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70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9102</TotalTime>
  <Words>318</Words>
  <Application>Microsoft Office PowerPoint</Application>
  <PresentationFormat>Widescreen</PresentationFormat>
  <Paragraphs>88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Helvetica</vt:lpstr>
      <vt:lpstr>Wingdings</vt:lpstr>
      <vt:lpstr>Wingdings 3</vt:lpstr>
      <vt:lpstr>Office Theme</vt:lpstr>
      <vt:lpstr>Binary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Naeger, Aaron (MSFC-ST11)[UAH]</dc:creator>
  <cp:lastModifiedBy>Sive, Barkley C</cp:lastModifiedBy>
  <cp:revision>229</cp:revision>
  <dcterms:created xsi:type="dcterms:W3CDTF">2020-05-12T18:08:23Z</dcterms:created>
  <dcterms:modified xsi:type="dcterms:W3CDTF">2023-05-01T23:00:53Z</dcterms:modified>
</cp:coreProperties>
</file>