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517" r:id="rId2"/>
    <p:sldId id="519" r:id="rId3"/>
    <p:sldId id="518" r:id="rId4"/>
    <p:sldId id="520" r:id="rId5"/>
    <p:sldId id="52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8B810"/>
    <a:srgbClr val="33CC33"/>
    <a:srgbClr val="66FF33"/>
    <a:srgbClr val="0099FF"/>
    <a:srgbClr val="0000FF"/>
    <a:srgbClr val="0000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1" autoAdjust="0"/>
    <p:restoredTop sz="94660"/>
  </p:normalViewPr>
  <p:slideViewPr>
    <p:cSldViewPr snapToGrid="0">
      <p:cViewPr varScale="1">
        <p:scale>
          <a:sx n="60" d="100"/>
          <a:sy n="60" d="100"/>
        </p:scale>
        <p:origin x="75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CD5ED1-4E5F-4479-866B-0815A79A1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781D14-DE74-4BF2-85B0-58119D139B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9E480-7A9F-450E-98A6-5B7E67D6022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BEF23-D6B2-44A2-AD32-BE5B4AFB35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8D9C6-153A-4E69-9D80-8D554AE29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51E62-1B8A-487F-8A70-7DE246A2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04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F1E9E-9B8A-4622-9D50-4CC03E01C1C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1FA54-0328-4391-811B-7BB3C3BB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6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fif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4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3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5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4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8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bg>
      <p:bgPr>
        <a:gradFill>
          <a:gsLst>
            <a:gs pos="52000">
              <a:schemeClr val="accent1">
                <a:lumMod val="40000"/>
                <a:lumOff val="60000"/>
              </a:schemeClr>
            </a:gs>
            <a:gs pos="52000">
              <a:schemeClr val="accent1">
                <a:lumMod val="40000"/>
                <a:lumOff val="60000"/>
              </a:schemeClr>
            </a:gs>
            <a:gs pos="52000">
              <a:schemeClr val="accent1">
                <a:lumMod val="40000"/>
                <a:lumOff val="60000"/>
              </a:schemeClr>
            </a:gs>
            <a:gs pos="33000">
              <a:schemeClr val="bg1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058A104-BD85-43DC-B7DE-BC094E06F844}"/>
              </a:ext>
            </a:extLst>
          </p:cNvPr>
          <p:cNvSpPr txBox="1">
            <a:spLocks/>
          </p:cNvSpPr>
          <p:nvPr userDrawn="1"/>
        </p:nvSpPr>
        <p:spPr>
          <a:xfrm>
            <a:off x="6307282" y="1897026"/>
            <a:ext cx="5859041" cy="18944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5E36D66-6B7B-4BC6-9D0D-77E6CB4FE304}"/>
              </a:ext>
            </a:extLst>
          </p:cNvPr>
          <p:cNvSpPr txBox="1">
            <a:spLocks/>
          </p:cNvSpPr>
          <p:nvPr userDrawn="1"/>
        </p:nvSpPr>
        <p:spPr>
          <a:xfrm>
            <a:off x="6986387" y="3775301"/>
            <a:ext cx="4842770" cy="2217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E8648-0272-4D2B-8487-FBE9AAFDE28B}"/>
              </a:ext>
            </a:extLst>
          </p:cNvPr>
          <p:cNvSpPr txBox="1">
            <a:spLocks/>
          </p:cNvSpPr>
          <p:nvPr userDrawn="1"/>
        </p:nvSpPr>
        <p:spPr>
          <a:xfrm>
            <a:off x="6307282" y="1897026"/>
            <a:ext cx="5859041" cy="18944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B66751D-3348-4BA1-8E47-80E28F187514}"/>
              </a:ext>
            </a:extLst>
          </p:cNvPr>
          <p:cNvSpPr txBox="1">
            <a:spLocks/>
          </p:cNvSpPr>
          <p:nvPr userDrawn="1"/>
        </p:nvSpPr>
        <p:spPr>
          <a:xfrm>
            <a:off x="6986387" y="3775301"/>
            <a:ext cx="4842770" cy="2217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3E5AEF-E0D6-4832-BD26-4C0BD3F20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/>
          <a:stretch/>
        </p:blipFill>
        <p:spPr>
          <a:xfrm>
            <a:off x="31899" y="4238427"/>
            <a:ext cx="3564274" cy="25908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FF7CCD-2EDD-4C4B-87C1-AA5379BE5C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802" y="32203"/>
            <a:ext cx="3255975" cy="244198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1DCE8F-EE5A-432E-9B22-87139D3895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80" y="4200486"/>
            <a:ext cx="3505537" cy="262915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B44716-C329-4697-818F-2F1FA50DF0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" y="237109"/>
            <a:ext cx="2571365" cy="385704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Picture 9" descr="MAIA_title.png">
            <a:extLst>
              <a:ext uri="{FF2B5EF4-FFF2-40B4-BE49-F238E27FC236}">
                <a16:creationId xmlns:a16="http://schemas.microsoft.com/office/drawing/2014/main" id="{E9CFCEB3-FFED-42DD-BD62-BA754DC9C3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247" t="537" r="735" b="66732"/>
          <a:stretch/>
        </p:blipFill>
        <p:spPr>
          <a:xfrm>
            <a:off x="4298653" y="2209420"/>
            <a:ext cx="2228743" cy="225511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Picture 2" descr="Symbols of NASA | NASA">
            <a:extLst>
              <a:ext uri="{FF2B5EF4-FFF2-40B4-BE49-F238E27FC236}">
                <a16:creationId xmlns:a16="http://schemas.microsoft.com/office/drawing/2014/main" id="{7B274061-A81C-47F1-9F46-45D1562CD23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8" t="4979" r="21277" b="6861"/>
          <a:stretch/>
        </p:blipFill>
        <p:spPr bwMode="auto">
          <a:xfrm>
            <a:off x="5800952" y="4671"/>
            <a:ext cx="1483877" cy="113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1B604B-2304-4A22-ACE5-1CA97FB612B4}"/>
              </a:ext>
            </a:extLst>
          </p:cNvPr>
          <p:cNvSpPr txBox="1"/>
          <p:nvPr userDrawn="1"/>
        </p:nvSpPr>
        <p:spPr>
          <a:xfrm>
            <a:off x="466454" y="28362"/>
            <a:ext cx="490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dirty="0">
                <a:solidFill>
                  <a:srgbClr val="08B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Building the Pathway from TEMPO to </a:t>
            </a:r>
            <a:r>
              <a:rPr lang="en-US" sz="1800" b="0" i="0" u="none" dirty="0" err="1">
                <a:solidFill>
                  <a:srgbClr val="08B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GeoXO</a:t>
            </a:r>
            <a:endParaRPr lang="en-US" sz="1800" b="0" i="0" u="none" dirty="0">
              <a:solidFill>
                <a:srgbClr val="08B8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F002986A-987E-4427-8BB3-3EE0FB25B1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15602" y="2566215"/>
            <a:ext cx="4098282" cy="912019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AB4AC167-A5CD-43E0-B2BF-FD3E24640E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17917" y="4135510"/>
            <a:ext cx="3606292" cy="601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Authors</a:t>
            </a:r>
          </a:p>
        </p:txBody>
      </p:sp>
      <p:pic>
        <p:nvPicPr>
          <p:cNvPr id="3" name="Picture 2" descr="A picture containing text, outdoor, sky, person&#10;&#10;Description automatically generated">
            <a:extLst>
              <a:ext uri="{FF2B5EF4-FFF2-40B4-BE49-F238E27FC236}">
                <a16:creationId xmlns:a16="http://schemas.microsoft.com/office/drawing/2014/main" id="{D1784684-906E-45A1-B6F7-BDB04BBE1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1"/>
          <a:stretch/>
        </p:blipFill>
        <p:spPr>
          <a:xfrm>
            <a:off x="2361807" y="2613124"/>
            <a:ext cx="2087161" cy="20382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" name="Picture 19" descr="A close-up of a compass&#10;&#10;Description automatically generated with low confidence">
            <a:extLst>
              <a:ext uri="{FF2B5EF4-FFF2-40B4-BE49-F238E27FC236}">
                <a16:creationId xmlns:a16="http://schemas.microsoft.com/office/drawing/2014/main" id="{23855AFC-A977-4A18-AB8C-54D2ECC2391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5" y="1048901"/>
            <a:ext cx="1876041" cy="1449668"/>
          </a:xfrm>
          <a:prstGeom prst="rect">
            <a:avLst/>
          </a:prstGeom>
        </p:spPr>
      </p:pic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524DD1E-2333-4E6E-B863-1F9A987CAF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692" y="1070698"/>
            <a:ext cx="1466057" cy="1398393"/>
          </a:xfrm>
          <a:prstGeom prst="rect">
            <a:avLst/>
          </a:prstGeom>
        </p:spPr>
      </p:pic>
      <p:pic>
        <p:nvPicPr>
          <p:cNvPr id="25" name="Picture 24" descr="Diagram, logo&#10;&#10;Description automatically generated">
            <a:extLst>
              <a:ext uri="{FF2B5EF4-FFF2-40B4-BE49-F238E27FC236}">
                <a16:creationId xmlns:a16="http://schemas.microsoft.com/office/drawing/2014/main" id="{89AA9A9B-2CB8-4C31-8C07-0A475AEEECD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4" y="1216617"/>
            <a:ext cx="1100170" cy="1124948"/>
          </a:xfrm>
          <a:prstGeom prst="rect">
            <a:avLst/>
          </a:prstGeom>
        </p:spPr>
      </p:pic>
      <p:pic>
        <p:nvPicPr>
          <p:cNvPr id="27" name="Picture 26" descr="Logo, icon, company name&#10;&#10;Description automatically generated">
            <a:extLst>
              <a:ext uri="{FF2B5EF4-FFF2-40B4-BE49-F238E27FC236}">
                <a16:creationId xmlns:a16="http://schemas.microsoft.com/office/drawing/2014/main" id="{636D7EEB-AEBF-41DE-8CDF-CD2F3CF5705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723" y="85159"/>
            <a:ext cx="990633" cy="9906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28C81E5-9CAA-4D40-9AC8-3DBBC235EE76}"/>
              </a:ext>
            </a:extLst>
          </p:cNvPr>
          <p:cNvSpPr txBox="1"/>
          <p:nvPr userDrawn="1"/>
        </p:nvSpPr>
        <p:spPr>
          <a:xfrm>
            <a:off x="6929236" y="216344"/>
            <a:ext cx="4365597" cy="758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5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Joint Science Meeting for TEMPO, </a:t>
            </a:r>
            <a:r>
              <a:rPr lang="en-US" sz="2050" b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GeoXO</a:t>
            </a:r>
            <a:r>
              <a:rPr lang="en-US" sz="205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ACX, &amp; </a:t>
            </a:r>
            <a:r>
              <a:rPr lang="en-US" sz="2050" b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TOLNet</a:t>
            </a:r>
            <a:endParaRPr lang="en-US" sz="205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E3866A4-3944-4715-998F-4D07B8AB3B5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5" y="5948756"/>
            <a:ext cx="5486415" cy="91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gradFill>
          <a:gsLst>
            <a:gs pos="75000">
              <a:schemeClr val="bg1">
                <a:alpha val="75000"/>
                <a:lumMod val="75000"/>
                <a:lumOff val="25000"/>
              </a:schemeClr>
            </a:gs>
            <a:gs pos="100000">
              <a:schemeClr val="accent1">
                <a:alpha val="75000"/>
                <a:lumMod val="75000"/>
                <a:lumOff val="25000"/>
              </a:schemeClr>
            </a:gs>
            <a:gs pos="100000">
              <a:schemeClr val="accent1">
                <a:alpha val="75000"/>
                <a:lumMod val="75000"/>
                <a:lumOff val="2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30345" y="6365294"/>
            <a:ext cx="436113" cy="365125"/>
          </a:xfrm>
        </p:spPr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20" descr="Tempo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8" y="164800"/>
            <a:ext cx="870374" cy="82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283882" y="164800"/>
            <a:ext cx="9250326" cy="7617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aseline="0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54013" y="1268413"/>
            <a:ext cx="11499850" cy="485230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 descr="A close-up of a compass&#10;&#10;Description automatically generated with low confidence">
            <a:extLst>
              <a:ext uri="{FF2B5EF4-FFF2-40B4-BE49-F238E27FC236}">
                <a16:creationId xmlns:a16="http://schemas.microsoft.com/office/drawing/2014/main" id="{A7A8BB7B-D3D5-4138-AEA3-51FD3889FA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85" y="10255"/>
            <a:ext cx="1470969" cy="11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7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7B5C8-4AEE-48C2-9019-AD3503AF3CA8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5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F7AE8-2161-43B8-A093-0DD9B77F70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566215"/>
            <a:ext cx="6054244" cy="1335934"/>
          </a:xfrm>
        </p:spPr>
        <p:txBody>
          <a:bodyPr/>
          <a:lstStyle/>
          <a:p>
            <a:r>
              <a:rPr lang="en-US" sz="4000" b="1" dirty="0"/>
              <a:t>Benefits of Coastal and Over-Water TEMPO Products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A41C2-74CD-477F-B525-16F226D36B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4001301"/>
            <a:ext cx="6054244" cy="1998921"/>
          </a:xfrm>
        </p:spPr>
        <p:txBody>
          <a:bodyPr>
            <a:normAutofit fontScale="85000"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u="sng" dirty="0">
                <a:effectLst/>
                <a:latin typeface="+mn-lt"/>
                <a:ea typeface="Calibri" panose="020F0502020204030204" pitchFamily="34" charset="0"/>
              </a:rPr>
              <a:t>Ryan M. Stauffer</a:t>
            </a:r>
            <a:r>
              <a:rPr lang="en-US" sz="3600" baseline="30000" dirty="0">
                <a:effectLst/>
                <a:latin typeface="+mn-lt"/>
                <a:ea typeface="Calibri" panose="020F0502020204030204" pitchFamily="34" charset="0"/>
              </a:rPr>
              <a:t>1</a:t>
            </a:r>
            <a:r>
              <a:rPr lang="en-US" sz="3600" dirty="0">
                <a:effectLst/>
                <a:latin typeface="+mn-lt"/>
                <a:ea typeface="Calibri" panose="020F0502020204030204" pitchFamily="34" charset="0"/>
              </a:rPr>
              <a:t>, John T. Sullivan</a:t>
            </a:r>
            <a:r>
              <a:rPr lang="en-US" sz="3600" baseline="30000" dirty="0">
                <a:ea typeface="Calibri" panose="020F0502020204030204" pitchFamily="34" charset="0"/>
              </a:rPr>
              <a:t>1</a:t>
            </a:r>
            <a:r>
              <a:rPr lang="en-US" sz="3600" dirty="0">
                <a:effectLst/>
                <a:latin typeface="+mn-lt"/>
                <a:ea typeface="Calibri" panose="020F0502020204030204" pitchFamily="34" charset="0"/>
              </a:rPr>
              <a:t>, Anne M. Thompson</a:t>
            </a:r>
            <a:r>
              <a:rPr lang="en-US" sz="3600" baseline="30000" dirty="0">
                <a:effectLst/>
                <a:latin typeface="+mn-lt"/>
                <a:ea typeface="Calibri" panose="020F0502020204030204" pitchFamily="34" charset="0"/>
              </a:rPr>
              <a:t>1,2</a:t>
            </a:r>
            <a:r>
              <a:rPr lang="en-US" sz="3600" dirty="0">
                <a:effectLst/>
                <a:latin typeface="+mn-lt"/>
                <a:ea typeface="Calibri" panose="020F0502020204030204" pitchFamily="34" charset="0"/>
              </a:rPr>
              <a:t>, Debra E. Kollonige</a:t>
            </a:r>
            <a:r>
              <a:rPr lang="en-US" sz="3600" baseline="30000" dirty="0">
                <a:effectLst/>
                <a:latin typeface="+mn-lt"/>
                <a:ea typeface="Calibri" panose="020F0502020204030204" pitchFamily="34" charset="0"/>
              </a:rPr>
              <a:t>1,3</a:t>
            </a:r>
            <a:r>
              <a:rPr lang="en-US" sz="3600" dirty="0">
                <a:effectLst/>
                <a:latin typeface="+mn-lt"/>
                <a:ea typeface="Calibri" panose="020F0502020204030204" pitchFamily="34" charset="0"/>
              </a:rPr>
              <a:t>, Niko M. Fedkin</a:t>
            </a:r>
            <a:r>
              <a:rPr lang="en-US" sz="3600" baseline="30000" dirty="0">
                <a:effectLst/>
                <a:latin typeface="+mn-lt"/>
                <a:ea typeface="Calibri" panose="020F0502020204030204" pitchFamily="34" charset="0"/>
              </a:rPr>
              <a:t>1,3</a:t>
            </a:r>
            <a:endParaRPr lang="en-US" sz="2400" dirty="0">
              <a:effectLst/>
              <a:latin typeface="+mn-lt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aseline="30000" dirty="0">
                <a:effectLst/>
                <a:latin typeface="+mn-lt"/>
                <a:ea typeface="Calibri" panose="020F0502020204030204" pitchFamily="34" charset="0"/>
              </a:rPr>
              <a:t>1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</a:rPr>
              <a:t>NASA/Goddard Space Flight Center,</a:t>
            </a:r>
            <a:r>
              <a:rPr lang="en-US" sz="2400" baseline="30000" dirty="0">
                <a:effectLst/>
                <a:latin typeface="+mn-lt"/>
                <a:ea typeface="Calibri" panose="020F0502020204030204" pitchFamily="34" charset="0"/>
              </a:rPr>
              <a:t> 2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</a:rPr>
              <a:t>Univ. Maryland-Baltimore County, </a:t>
            </a:r>
            <a:r>
              <a:rPr lang="en-US" sz="2400" baseline="30000" dirty="0">
                <a:effectLst/>
                <a:latin typeface="+mn-lt"/>
                <a:ea typeface="Calibri" panose="020F0502020204030204" pitchFamily="34" charset="0"/>
              </a:rPr>
              <a:t>3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</a:rPr>
              <a:t>Science Systems and Applications,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9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8DEB2-EBFB-4C08-A678-061994ADB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Coastal/Over-Water TEMPO Measurement Needs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58E16B-0013-E986-C642-CED12B7539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r="5084"/>
          <a:stretch/>
        </p:blipFill>
        <p:spPr>
          <a:xfrm>
            <a:off x="3476178" y="1239884"/>
            <a:ext cx="8640840" cy="51183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9345E4-672F-A42C-427B-1679F0650459}"/>
              </a:ext>
            </a:extLst>
          </p:cNvPr>
          <p:cNvSpPr txBox="1"/>
          <p:nvPr/>
        </p:nvSpPr>
        <p:spPr>
          <a:xfrm>
            <a:off x="3910398" y="6158215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From Sullivan et al., (2023; under review for AGU Earth’s Future)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56F136-8FCB-6017-8D7A-F1200441A82C}"/>
              </a:ext>
            </a:extLst>
          </p:cNvPr>
          <p:cNvSpPr txBox="1"/>
          <p:nvPr/>
        </p:nvSpPr>
        <p:spPr>
          <a:xfrm>
            <a:off x="46876" y="1239884"/>
            <a:ext cx="36464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Coastal areas are often a confluence of high population and emissions, and thus AQ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TEMPO hourly (or faster) tropospheric NO</a:t>
            </a:r>
            <a:r>
              <a:rPr lang="en-US" sz="2000" baseline="-25000" dirty="0"/>
              <a:t>2 </a:t>
            </a:r>
            <a:r>
              <a:rPr lang="en-US" sz="2000" dirty="0"/>
              <a:t>and O</a:t>
            </a:r>
            <a:r>
              <a:rPr lang="en-US" sz="2000" baseline="-25000" dirty="0"/>
              <a:t>3 </a:t>
            </a:r>
            <a:r>
              <a:rPr lang="en-US" sz="2000" dirty="0"/>
              <a:t>measurements have the potential to greatly advance our understanding of coastal AQ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How accurate and useful will TEMPO coastal measurements be? Need to validate with campaign data (past locations shown as #’s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76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png">
            <a:extLst>
              <a:ext uri="{FF2B5EF4-FFF2-40B4-BE49-F238E27FC236}">
                <a16:creationId xmlns:a16="http://schemas.microsoft.com/office/drawing/2014/main" id="{8190B09F-A222-7DBD-B607-284DE723847B}"/>
              </a:ext>
            </a:extLst>
          </p:cNvPr>
          <p:cNvPicPr/>
          <p:nvPr/>
        </p:nvPicPr>
        <p:blipFill>
          <a:blip r:embed="rId2"/>
          <a:srcRect l="1361" r="1360"/>
          <a:stretch>
            <a:fillRect/>
          </a:stretch>
        </p:blipFill>
        <p:spPr>
          <a:xfrm>
            <a:off x="4417764" y="1062507"/>
            <a:ext cx="7682926" cy="5250158"/>
          </a:xfrm>
          <a:prstGeom prst="rect">
            <a:avLst/>
          </a:prstGeom>
          <a:ln/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1BA92DD-F8DE-C57B-FEF9-8ED02F4993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3882" y="164800"/>
            <a:ext cx="9250326" cy="761791"/>
          </a:xfrm>
        </p:spPr>
        <p:txBody>
          <a:bodyPr/>
          <a:lstStyle/>
          <a:p>
            <a:r>
              <a:rPr lang="en-US" dirty="0"/>
              <a:t>Coastal/Over-Water TEMPO Measurement Needs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9D8167-2F5A-EB4B-375A-77BA9D2709D4}"/>
              </a:ext>
            </a:extLst>
          </p:cNvPr>
          <p:cNvSpPr txBox="1"/>
          <p:nvPr/>
        </p:nvSpPr>
        <p:spPr>
          <a:xfrm>
            <a:off x="4373027" y="6312665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From Sullivan et al., (2023; under review for AGU Earth’s Future)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F58052-DEFF-2691-4576-9714005458AA}"/>
              </a:ext>
            </a:extLst>
          </p:cNvPr>
          <p:cNvSpPr txBox="1"/>
          <p:nvPr/>
        </p:nvSpPr>
        <p:spPr>
          <a:xfrm>
            <a:off x="148855" y="1239884"/>
            <a:ext cx="385961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Several previous campaigns (OWLETS-2 shown) demonstrate the complexities of coastal AQ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Emissions and high surface ozone confined to shallow, over-water layers that are transported to populated costal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Essential to understand the value of over-water TEMPO measurements near e.g., Gulf Coast, Long Island, Mid-Atlantic, Lake Michigan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0-2 km ozone, Trop. NO</a:t>
            </a:r>
            <a:r>
              <a:rPr lang="en-US" sz="2000" b="1" baseline="-25000" dirty="0"/>
              <a:t>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8440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, map, diagram, line&#10;&#10;Description automatically generated">
            <a:extLst>
              <a:ext uri="{FF2B5EF4-FFF2-40B4-BE49-F238E27FC236}">
                <a16:creationId xmlns:a16="http://schemas.microsoft.com/office/drawing/2014/main" id="{0E2C5528-2FA5-022D-A40C-0C2D6F787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241" y="3884658"/>
            <a:ext cx="5712759" cy="27254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059230-BFAF-E759-2A08-3D17F1EA06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26" t="31808" r="18673" b="12450"/>
          <a:stretch/>
        </p:blipFill>
        <p:spPr>
          <a:xfrm>
            <a:off x="2108253" y="960854"/>
            <a:ext cx="4441871" cy="28895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46C43F-5CC8-3848-BBF9-DD51E166B3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05" t="33574" r="45421" b="22570"/>
          <a:stretch/>
        </p:blipFill>
        <p:spPr>
          <a:xfrm>
            <a:off x="1878689" y="3850395"/>
            <a:ext cx="4998338" cy="28428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A30115-FAB4-B991-70E8-22CCFE1E92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738" y="960854"/>
            <a:ext cx="5443973" cy="28895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8DEB2-EBFB-4C08-A678-061994ADB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Opportunities for June 2024 SCOAPE-II Special Experiment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2E8FD7-8A32-DE09-62D0-B0721D8B8336}"/>
              </a:ext>
            </a:extLst>
          </p:cNvPr>
          <p:cNvSpPr txBox="1"/>
          <p:nvPr/>
        </p:nvSpPr>
        <p:spPr>
          <a:xfrm>
            <a:off x="76596" y="1484681"/>
            <a:ext cx="1910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Over-water tropospheric NO</a:t>
            </a:r>
            <a:r>
              <a:rPr lang="en-US" sz="2400" baseline="-25000" dirty="0"/>
              <a:t>2 </a:t>
            </a:r>
            <a:r>
              <a:rPr lang="en-US" sz="2400" dirty="0"/>
              <a:t>validation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C318E1-B378-B5EF-E2FF-A61D728466BA}"/>
              </a:ext>
            </a:extLst>
          </p:cNvPr>
          <p:cNvSpPr txBox="1"/>
          <p:nvPr/>
        </p:nvSpPr>
        <p:spPr>
          <a:xfrm>
            <a:off x="76596" y="4327486"/>
            <a:ext cx="1910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Over-water tropospheric and 0-2 km O</a:t>
            </a:r>
            <a:r>
              <a:rPr lang="en-US" sz="2400" baseline="-25000" dirty="0"/>
              <a:t>3 </a:t>
            </a:r>
            <a:r>
              <a:rPr lang="en-US" sz="2400" dirty="0"/>
              <a:t>validation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5160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8DEB2-EBFB-4C08-A678-061994ADB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Opportunities for June 2024 SCOAPE-II Special Experiment</a:t>
            </a:r>
          </a:p>
        </p:txBody>
      </p:sp>
      <p:pic>
        <p:nvPicPr>
          <p:cNvPr id="2" name="Picture 1" descr="A picture containing chart&#10;&#10;Description automatically generated">
            <a:extLst>
              <a:ext uri="{FF2B5EF4-FFF2-40B4-BE49-F238E27FC236}">
                <a16:creationId xmlns:a16="http://schemas.microsoft.com/office/drawing/2014/main" id="{23AB37C8-A0F8-6D36-E00C-3EDADE6783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59" t="7352" r="7377" b="3651"/>
          <a:stretch/>
        </p:blipFill>
        <p:spPr>
          <a:xfrm>
            <a:off x="6263586" y="1239652"/>
            <a:ext cx="5864115" cy="51397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620816-83FE-1F34-B079-08FC8FA3F157}"/>
              </a:ext>
            </a:extLst>
          </p:cNvPr>
          <p:cNvSpPr txBox="1">
            <a:spLocks/>
          </p:cNvSpPr>
          <p:nvPr/>
        </p:nvSpPr>
        <p:spPr>
          <a:xfrm>
            <a:off x="10998026" y="2640172"/>
            <a:ext cx="983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Appomattox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5881D6-FADD-FF4B-B6BA-3A99D001F4D2}"/>
              </a:ext>
            </a:extLst>
          </p:cNvPr>
          <p:cNvSpPr txBox="1">
            <a:spLocks/>
          </p:cNvSpPr>
          <p:nvPr/>
        </p:nvSpPr>
        <p:spPr>
          <a:xfrm>
            <a:off x="9275785" y="4195871"/>
            <a:ext cx="1014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Atlantis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49EAA-554E-810F-882A-E07A1E36B48C}"/>
              </a:ext>
            </a:extLst>
          </p:cNvPr>
          <p:cNvSpPr txBox="1">
            <a:spLocks/>
          </p:cNvSpPr>
          <p:nvPr/>
        </p:nvSpPr>
        <p:spPr>
          <a:xfrm>
            <a:off x="8856579" y="3110893"/>
            <a:ext cx="1219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Mars/Olympus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56ACC-AF3B-7814-0508-63113A09D6CC}"/>
              </a:ext>
            </a:extLst>
          </p:cNvPr>
          <p:cNvSpPr txBox="1">
            <a:spLocks/>
          </p:cNvSpPr>
          <p:nvPr/>
        </p:nvSpPr>
        <p:spPr>
          <a:xfrm>
            <a:off x="10036809" y="3124483"/>
            <a:ext cx="775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Ursa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AB8D3B-D890-AFC5-619A-970F1AA6415F}"/>
              </a:ext>
            </a:extLst>
          </p:cNvPr>
          <p:cNvSpPr txBox="1">
            <a:spLocks/>
          </p:cNvSpPr>
          <p:nvPr/>
        </p:nvSpPr>
        <p:spPr>
          <a:xfrm>
            <a:off x="10535360" y="3256694"/>
            <a:ext cx="1133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Thunderhorse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29284B-E2B6-21C8-A4FD-7B631D180015}"/>
              </a:ext>
            </a:extLst>
          </p:cNvPr>
          <p:cNvSpPr txBox="1">
            <a:spLocks/>
          </p:cNvSpPr>
          <p:nvPr/>
        </p:nvSpPr>
        <p:spPr>
          <a:xfrm>
            <a:off x="10228073" y="2753435"/>
            <a:ext cx="663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Nakika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193DEC-0FDC-247F-1A74-FD5230870E8D}"/>
              </a:ext>
            </a:extLst>
          </p:cNvPr>
          <p:cNvSpPr txBox="1">
            <a:spLocks/>
          </p:cNvSpPr>
          <p:nvPr/>
        </p:nvSpPr>
        <p:spPr>
          <a:xfrm>
            <a:off x="8487324" y="4270313"/>
            <a:ext cx="1014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Mad Dog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E1F876-75BC-80A6-FF42-EA601A8CF09D}"/>
              </a:ext>
            </a:extLst>
          </p:cNvPr>
          <p:cNvSpPr txBox="1">
            <a:spLocks/>
          </p:cNvSpPr>
          <p:nvPr/>
        </p:nvSpPr>
        <p:spPr>
          <a:xfrm>
            <a:off x="9136293" y="3937839"/>
            <a:ext cx="1123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SHENZI-TLP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FBAFFC-5CA1-F5A0-201E-ED2EF45D055C}"/>
              </a:ext>
            </a:extLst>
          </p:cNvPr>
          <p:cNvSpPr txBox="1"/>
          <p:nvPr/>
        </p:nvSpPr>
        <p:spPr>
          <a:xfrm>
            <a:off x="301680" y="1271535"/>
            <a:ext cx="562673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know where the Gulf of Mexico oil and gas NO</a:t>
            </a:r>
            <a:r>
              <a:rPr lang="en-US" sz="2400" baseline="-25000" dirty="0"/>
              <a:t>2</a:t>
            </a:r>
            <a:r>
              <a:rPr lang="en-US" sz="2400" dirty="0"/>
              <a:t> hotspots are, but when and how often are they emitting at high volumes?</a:t>
            </a:r>
          </a:p>
          <a:p>
            <a:endParaRPr lang="en-US" sz="2400" dirty="0"/>
          </a:p>
          <a:p>
            <a:r>
              <a:rPr lang="en-US" sz="2400" dirty="0"/>
              <a:t>~10 minute TEMPO data will help us find and understand the impact of gas flaring events during the 2024 SCOAPE-II cruise</a:t>
            </a:r>
          </a:p>
          <a:p>
            <a:endParaRPr lang="en-US" sz="2400" dirty="0"/>
          </a:p>
          <a:p>
            <a:r>
              <a:rPr lang="en-US" sz="2400" dirty="0"/>
              <a:t>With a ship, product availability by next day is sufficient for decision-making, but SCOAPE-II GCAS NO</a:t>
            </a:r>
            <a:r>
              <a:rPr lang="en-US" sz="2400" baseline="-25000" dirty="0"/>
              <a:t>2</a:t>
            </a:r>
            <a:r>
              <a:rPr lang="en-US" sz="2400" dirty="0"/>
              <a:t> measurements would benefit from lower latency. How soon can NRT imagery be posted to a website?</a:t>
            </a:r>
          </a:p>
        </p:txBody>
      </p:sp>
    </p:spTree>
    <p:extLst>
      <p:ext uri="{BB962C8B-B14F-4D97-AF65-F5344CB8AC3E}">
        <p14:creationId xmlns:p14="http://schemas.microsoft.com/office/powerpoint/2010/main" val="2464545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3283</TotalTime>
  <Words>340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Naeger, Aaron (MSFC-ST11)[UAH]</dc:creator>
  <cp:lastModifiedBy>Stauffer, Ryan M. (GSFC-6140)</cp:lastModifiedBy>
  <cp:revision>245</cp:revision>
  <dcterms:created xsi:type="dcterms:W3CDTF">2020-05-12T18:08:23Z</dcterms:created>
  <dcterms:modified xsi:type="dcterms:W3CDTF">2023-04-28T17:15:13Z</dcterms:modified>
</cp:coreProperties>
</file>