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17" r:id="rId2"/>
    <p:sldId id="518" r:id="rId3"/>
    <p:sldId id="51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8B810"/>
    <a:srgbClr val="33CC33"/>
    <a:srgbClr val="66FF33"/>
    <a:srgbClr val="0099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4689"/>
  </p:normalViewPr>
  <p:slideViewPr>
    <p:cSldViewPr snapToGrid="0">
      <p:cViewPr varScale="1">
        <p:scale>
          <a:sx n="103" d="100"/>
          <a:sy n="103" d="100"/>
        </p:scale>
        <p:origin x="608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02" y="2866865"/>
            <a:ext cx="4098282" cy="2681403"/>
          </a:xfrm>
        </p:spPr>
        <p:txBody>
          <a:bodyPr/>
          <a:lstStyle/>
          <a:p>
            <a:r>
              <a:rPr lang="en-US" dirty="0"/>
              <a:t>Evaluating TEMPO observations for air pollution-related environmental justice decision-making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2058" y="5037551"/>
            <a:ext cx="3606292" cy="601300"/>
          </a:xfrm>
        </p:spPr>
        <p:txBody>
          <a:bodyPr/>
          <a:lstStyle/>
          <a:p>
            <a:r>
              <a:rPr lang="en-US" dirty="0"/>
              <a:t>Sally Pusede</a:t>
            </a:r>
          </a:p>
        </p:txBody>
      </p:sp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Observational requirements for air pollution-related environmental justice decision-making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C529E1-DA8A-34E7-0789-D8CDB38FD61F}"/>
              </a:ext>
            </a:extLst>
          </p:cNvPr>
          <p:cNvSpPr/>
          <p:nvPr/>
        </p:nvSpPr>
        <p:spPr>
          <a:xfrm>
            <a:off x="0" y="1101124"/>
            <a:ext cx="12204192" cy="233910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458788" indent="-458788">
              <a:buAutoNum type="arabicParenBoth"/>
            </a:pPr>
            <a:r>
              <a:rPr lang="en-US" sz="2400" dirty="0">
                <a:solidFill>
                  <a:srgbClr val="0432FF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Measurements resolve neighborhood-level NO</a:t>
            </a:r>
            <a:r>
              <a:rPr lang="en-US" sz="2400" baseline="-25000" dirty="0">
                <a:solidFill>
                  <a:srgbClr val="0432FF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400" dirty="0">
                <a:solidFill>
                  <a:srgbClr val="0432FF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 differences</a:t>
            </a:r>
          </a:p>
          <a:p>
            <a:pPr marL="458788" indent="-458788"/>
            <a:r>
              <a:rPr lang="en-US" sz="2400" dirty="0">
                <a:solidFill>
                  <a:srgbClr val="0432FF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(2) Spatial patterns in NO</a:t>
            </a:r>
            <a:r>
              <a:rPr lang="en-US" sz="2400" baseline="-25000" dirty="0">
                <a:solidFill>
                  <a:srgbClr val="0432FF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400" dirty="0">
                <a:solidFill>
                  <a:srgbClr val="0432FF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 columns reflect pollutant patterns at the surface</a:t>
            </a:r>
            <a:endParaRPr lang="en-US" dirty="0">
              <a:solidFill>
                <a:srgbClr val="0432FF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458788" indent="-458788"/>
            <a:endParaRPr lang="en-US" sz="8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458788" indent="-458788"/>
            <a:r>
              <a:rPr lang="en-US" sz="24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	</a:t>
            </a:r>
            <a:r>
              <a:rPr lang="en-US" sz="2000" dirty="0">
                <a:latin typeface="Helvetica"/>
                <a:cs typeface="Helvetica"/>
              </a:rPr>
              <a:t>Demetillo et al. </a:t>
            </a:r>
            <a:r>
              <a:rPr lang="en-US" sz="2000" i="1" dirty="0">
                <a:latin typeface="Helvetica"/>
                <a:cs typeface="Helvetica"/>
              </a:rPr>
              <a:t>Environ. Sci. Technol. </a:t>
            </a:r>
            <a:r>
              <a:rPr lang="en-US" sz="2000" b="1" dirty="0">
                <a:latin typeface="Helvetica"/>
                <a:cs typeface="Helvetica"/>
              </a:rPr>
              <a:t>2020 </a:t>
            </a:r>
            <a:r>
              <a:rPr lang="en-US" sz="2000" dirty="0">
                <a:latin typeface="Helvetica"/>
                <a:cs typeface="Helvetica"/>
              </a:rPr>
              <a:t>(oversampled TROPOMI)</a:t>
            </a:r>
          </a:p>
          <a:p>
            <a:pPr marL="458788" indent="-458788"/>
            <a:r>
              <a:rPr lang="en-US" sz="2000" dirty="0">
                <a:latin typeface="Helvetica"/>
                <a:cs typeface="Helvetica"/>
              </a:rPr>
              <a:t>	Demetillo et al. </a:t>
            </a:r>
            <a:r>
              <a:rPr lang="en-US" sz="2000" i="1" dirty="0" err="1">
                <a:latin typeface="Helvetica"/>
                <a:cs typeface="Helvetica"/>
              </a:rPr>
              <a:t>Geophys</a:t>
            </a:r>
            <a:r>
              <a:rPr lang="en-US" sz="2000" i="1" dirty="0">
                <a:latin typeface="Helvetica"/>
                <a:cs typeface="Helvetica"/>
              </a:rPr>
              <a:t>. Res. Lett. </a:t>
            </a:r>
            <a:r>
              <a:rPr lang="en-US" sz="2000" b="1" dirty="0">
                <a:latin typeface="Helvetica"/>
                <a:cs typeface="Helvetica"/>
              </a:rPr>
              <a:t>2021 </a:t>
            </a:r>
            <a:r>
              <a:rPr lang="en-US" sz="2000" dirty="0">
                <a:latin typeface="Helvetica"/>
                <a:cs typeface="Helvetica"/>
              </a:rPr>
              <a:t>(oversampled TROPOMI)</a:t>
            </a:r>
          </a:p>
          <a:p>
            <a:pPr marL="458788" indent="-458788"/>
            <a:r>
              <a:rPr lang="en-US" sz="2000" dirty="0">
                <a:solidFill>
                  <a:srgbClr val="01168F"/>
                </a:solidFill>
                <a:latin typeface="Helvetica"/>
                <a:cs typeface="Helvetica"/>
              </a:rPr>
              <a:t>	Dressel et al. </a:t>
            </a:r>
            <a:r>
              <a:rPr lang="en-US" sz="2000" i="1" dirty="0">
                <a:solidFill>
                  <a:srgbClr val="01168F"/>
                </a:solidFill>
                <a:latin typeface="Helvetica"/>
                <a:cs typeface="Helvetica"/>
              </a:rPr>
              <a:t>Environ. Sci. Technol. </a:t>
            </a:r>
            <a:r>
              <a:rPr lang="en-US" sz="2000" b="1" dirty="0">
                <a:solidFill>
                  <a:srgbClr val="01168F"/>
                </a:solidFill>
                <a:latin typeface="Helvetica"/>
                <a:cs typeface="Helvetica"/>
              </a:rPr>
              <a:t>2022 </a:t>
            </a:r>
            <a:r>
              <a:rPr lang="en-US" sz="2000" dirty="0">
                <a:solidFill>
                  <a:srgbClr val="01168F"/>
                </a:solidFill>
                <a:latin typeface="Helvetica"/>
                <a:cs typeface="Helvetica"/>
              </a:rPr>
              <a:t>(daily TROPOMI)</a:t>
            </a:r>
          </a:p>
          <a:p>
            <a:pPr marL="458788" indent="-458788"/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C9485-7106-0F9C-C894-EE0596BD0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6" t="11907" r="38033" b="16643"/>
          <a:stretch/>
        </p:blipFill>
        <p:spPr>
          <a:xfrm>
            <a:off x="6095998" y="3251873"/>
            <a:ext cx="5922729" cy="3295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4B6FE1-DB7E-A85D-2E48-DD5878F8A628}"/>
              </a:ext>
            </a:extLst>
          </p:cNvPr>
          <p:cNvSpPr txBox="1"/>
          <p:nvPr/>
        </p:nvSpPr>
        <p:spPr>
          <a:xfrm>
            <a:off x="6600090" y="6465452"/>
            <a:ext cx="515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Mean Pixel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BBE8F-15EC-FE5C-316E-B8276D0CE175}"/>
              </a:ext>
            </a:extLst>
          </p:cNvPr>
          <p:cNvSpPr txBox="1"/>
          <p:nvPr/>
        </p:nvSpPr>
        <p:spPr>
          <a:xfrm rot="16200000">
            <a:off x="4482879" y="4730415"/>
            <a:ext cx="329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Number of Observations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145F8-747E-8268-0FFA-CB2BCA699A4F}"/>
              </a:ext>
            </a:extLst>
          </p:cNvPr>
          <p:cNvSpPr/>
          <p:nvPr/>
        </p:nvSpPr>
        <p:spPr>
          <a:xfrm>
            <a:off x="6906573" y="3009526"/>
            <a:ext cx="4960448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New York City–Newark Urbanized Area</a:t>
            </a:r>
            <a:endParaRPr lang="en-US" sz="2000" dirty="0">
              <a:effectLst/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54043-785E-038D-EFA5-476332EB1D33}"/>
              </a:ext>
            </a:extLst>
          </p:cNvPr>
          <p:cNvSpPr txBox="1"/>
          <p:nvPr/>
        </p:nvSpPr>
        <p:spPr>
          <a:xfrm>
            <a:off x="7454571" y="3435364"/>
            <a:ext cx="428614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174625" indent="-174625" algn="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Typical NO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distance decay gradients are 100s of meters to 1–2 km</a:t>
            </a:r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2ECBE20A-9061-D282-7811-00395250C7AA}"/>
              </a:ext>
            </a:extLst>
          </p:cNvPr>
          <p:cNvSpPr txBox="1">
            <a:spLocks/>
          </p:cNvSpPr>
          <p:nvPr/>
        </p:nvSpPr>
        <p:spPr>
          <a:xfrm>
            <a:off x="0" y="3181535"/>
            <a:ext cx="5922726" cy="36764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Daily TROPOMI observations resolve most NO</a:t>
            </a:r>
            <a:r>
              <a:rPr lang="en-US" sz="2000" baseline="-25000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 inequalities, &gt;82% (relative) and &gt;76% (absolute), compared to high-resolution airborne  spectrometers (250 m x 250 m)</a:t>
            </a: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US" sz="1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Inequalities are insensitive to pixel areas &lt;60 km</a:t>
            </a:r>
            <a:r>
              <a:rPr lang="en-US" sz="2000" baseline="30000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en-US" sz="1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Mean daily inequalities equal/exceed those based on observations first oversampled to 1 km x 1 km</a:t>
            </a: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US" sz="1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000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 fills this gap in resolution. We need to understand the observations in the morning and evening before applying them</a:t>
            </a:r>
          </a:p>
        </p:txBody>
      </p:sp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Observational requirements for air pollution-related environmental justice decision-making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520CF-3067-3033-57B4-31518EC5AFC2}"/>
              </a:ext>
            </a:extLst>
          </p:cNvPr>
          <p:cNvSpPr/>
          <p:nvPr/>
        </p:nvSpPr>
        <p:spPr>
          <a:xfrm>
            <a:off x="0" y="1101124"/>
            <a:ext cx="12204192" cy="169277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458788" indent="-458788">
              <a:buAutoNum type="arabicParenBoth"/>
            </a:pPr>
            <a:r>
              <a:rPr lang="en-US" sz="24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Measurements resolve neighborhood-level NO</a:t>
            </a:r>
            <a:r>
              <a:rPr lang="en-US" sz="2400" baseline="-250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4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 differences. </a:t>
            </a:r>
            <a:r>
              <a:rPr lang="en-US" sz="2400" dirty="0">
                <a:solidFill>
                  <a:srgbClr val="0432FF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Do they resolve issues of community concern?</a:t>
            </a:r>
          </a:p>
          <a:p>
            <a:pPr marL="458788" indent="-458788"/>
            <a:r>
              <a:rPr lang="en-US" sz="24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(2) Spatial patterns in NO</a:t>
            </a:r>
            <a:r>
              <a:rPr lang="en-US" sz="2400" baseline="-250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24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 columns reflect pollutant patterns at the surface</a:t>
            </a:r>
            <a:endParaRPr lang="en-US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458788" indent="-458788"/>
            <a:endParaRPr lang="en-US" sz="8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458788" indent="-458788"/>
            <a:r>
              <a:rPr lang="en-US" sz="24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	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5FE75-5BF6-ACC9-7CF6-BA7734B71E42}"/>
              </a:ext>
            </a:extLst>
          </p:cNvPr>
          <p:cNvSpPr/>
          <p:nvPr/>
        </p:nvSpPr>
        <p:spPr>
          <a:xfrm>
            <a:off x="0" y="2396264"/>
            <a:ext cx="12204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With Air Alliance Houston, can we observe the impacts of unpermitted air releases to neighborhoods in the Houston Ship Channel?</a:t>
            </a:r>
          </a:p>
        </p:txBody>
      </p:sp>
      <p:sp>
        <p:nvSpPr>
          <p:cNvPr id="12" name="Google Shape;98;p2">
            <a:extLst>
              <a:ext uri="{FF2B5EF4-FFF2-40B4-BE49-F238E27FC236}">
                <a16:creationId xmlns:a16="http://schemas.microsoft.com/office/drawing/2014/main" id="{D7806A13-E1A4-2C4B-798C-2E1482A2CDC1}"/>
              </a:ext>
            </a:extLst>
          </p:cNvPr>
          <p:cNvSpPr txBox="1">
            <a:spLocks/>
          </p:cNvSpPr>
          <p:nvPr/>
        </p:nvSpPr>
        <p:spPr>
          <a:xfrm>
            <a:off x="0" y="3342500"/>
            <a:ext cx="7809470" cy="34660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Unpermitted NO</a:t>
            </a:r>
            <a:r>
              <a:rPr lang="en-US" sz="2000" baseline="-25000" dirty="0"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 releases occur on 30–40% of days each year. They are most likely to occur on Mondays</a:t>
            </a: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US" sz="1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0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Hourly data may be sufficient; most events &lt;1 h in duration</a:t>
            </a: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US" sz="1000" dirty="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Unpermitted NO</a:t>
            </a:r>
            <a:r>
              <a:rPr lang="en-US" sz="2000" baseline="-25000" dirty="0"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 releases also emit CO and particles, which can also be seen from space</a:t>
            </a: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US" sz="1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0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Release events can be large and typically occur in the dense source region of the Ship Channel––high signal but high noise. </a:t>
            </a: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US" sz="1000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113" indent="1428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Any special op sampling should occur in the summer when changes in columns reflect changes in emissions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E241D-2479-8C44-43A2-AAFEC271F4BE}"/>
              </a:ext>
            </a:extLst>
          </p:cNvPr>
          <p:cNvSpPr/>
          <p:nvPr/>
        </p:nvSpPr>
        <p:spPr>
          <a:xfrm>
            <a:off x="8415510" y="6225709"/>
            <a:ext cx="2933434" cy="586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95A7A5-4AF6-51BD-2FAC-7D3EC998F75D}"/>
              </a:ext>
            </a:extLst>
          </p:cNvPr>
          <p:cNvSpPr txBox="1"/>
          <p:nvPr/>
        </p:nvSpPr>
        <p:spPr>
          <a:xfrm rot="16200000">
            <a:off x="7078762" y="4368715"/>
            <a:ext cx="2422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Weekend NO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Inequality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(molecules cm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–2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D66BA-6EB1-0A96-5A82-0DF47E2FF678}"/>
              </a:ext>
            </a:extLst>
          </p:cNvPr>
          <p:cNvSpPr/>
          <p:nvPr/>
        </p:nvSpPr>
        <p:spPr>
          <a:xfrm>
            <a:off x="10723644" y="6031626"/>
            <a:ext cx="745554" cy="61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E1735A-9591-60E4-683A-4298E1AC7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272" y="2968428"/>
            <a:ext cx="3082240" cy="35320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7039DE-5BFA-F168-D299-A835AA751553}"/>
              </a:ext>
            </a:extLst>
          </p:cNvPr>
          <p:cNvSpPr txBox="1"/>
          <p:nvPr/>
        </p:nvSpPr>
        <p:spPr>
          <a:xfrm>
            <a:off x="8837587" y="6254336"/>
            <a:ext cx="241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Weekday NO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Inequality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(molecules cm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–2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7F039D42-FC1C-5AAE-FC11-2DB91AF04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663" y="3239618"/>
            <a:ext cx="25729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r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 = 0.96 (summer)</a:t>
            </a:r>
          </a:p>
          <a:p>
            <a:pPr>
              <a:defRPr/>
            </a:pPr>
            <a:r>
              <a:rPr lang="en-US" sz="2000" i="1" dirty="0">
                <a:solidFill>
                  <a:srgbClr val="8BBFEC"/>
                </a:solidFill>
                <a:latin typeface="Helvetica"/>
                <a:cs typeface="Helvetica"/>
              </a:rPr>
              <a:t>r</a:t>
            </a:r>
            <a:r>
              <a:rPr lang="en-US" sz="2000" dirty="0">
                <a:solidFill>
                  <a:srgbClr val="8BBFEC"/>
                </a:solidFill>
                <a:latin typeface="Helvetica"/>
                <a:cs typeface="Helvetica"/>
              </a:rPr>
              <a:t> = 0.72 (winter)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CF0C1A-9CC4-5BDE-4490-BD17A2CA3FA0}"/>
              </a:ext>
            </a:extLst>
          </p:cNvPr>
          <p:cNvSpPr/>
          <p:nvPr/>
        </p:nvSpPr>
        <p:spPr>
          <a:xfrm>
            <a:off x="11248439" y="5523470"/>
            <a:ext cx="220759" cy="508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102CC2-BF3A-20BF-6547-4A7BD7773FAC}"/>
              </a:ext>
            </a:extLst>
          </p:cNvPr>
          <p:cNvSpPr/>
          <p:nvPr/>
        </p:nvSpPr>
        <p:spPr>
          <a:xfrm>
            <a:off x="9184297" y="2800072"/>
            <a:ext cx="1932189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52 U.S. cities</a:t>
            </a:r>
            <a:endParaRPr lang="en-US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82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3282</TotalTime>
  <Words>377</Words>
  <Application>Microsoft Macintosh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Helvetica Neue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Pusede, Sally Ellen (sep6a)</cp:lastModifiedBy>
  <cp:revision>227</cp:revision>
  <dcterms:created xsi:type="dcterms:W3CDTF">2020-05-12T18:08:23Z</dcterms:created>
  <dcterms:modified xsi:type="dcterms:W3CDTF">2023-05-01T17:05:40Z</dcterms:modified>
</cp:coreProperties>
</file>