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8" r:id="rId4"/>
    <p:sldId id="260" r:id="rId5"/>
    <p:sldId id="1827" r:id="rId6"/>
    <p:sldId id="182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C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7"/>
    <p:restoredTop sz="86479"/>
  </p:normalViewPr>
  <p:slideViewPr>
    <p:cSldViewPr snapToGrid="0">
      <p:cViewPr varScale="1">
        <p:scale>
          <a:sx n="101" d="100"/>
          <a:sy n="101" d="100"/>
        </p:scale>
        <p:origin x="118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9850D-321B-1543-B68B-308E6459BA47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6427-D352-654E-A5F3-12FD532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7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6427-D352-654E-A5F3-12FD5322A4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2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6427-D352-654E-A5F3-12FD5322A4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Slide Image Placeholder 1">
            <a:extLst>
              <a:ext uri="{FF2B5EF4-FFF2-40B4-BE49-F238E27FC236}">
                <a16:creationId xmlns:a16="http://schemas.microsoft.com/office/drawing/2014/main" id="{CB757D76-9412-FF4D-A130-4BF32DBF9F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37570" name="Notes Placeholder 2">
            <a:extLst>
              <a:ext uri="{FF2B5EF4-FFF2-40B4-BE49-F238E27FC236}">
                <a16:creationId xmlns:a16="http://schemas.microsoft.com/office/drawing/2014/main" id="{5770F62E-7E0D-F141-AA1A-409C20B75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66F11-802A-FB44-A9FE-47DBE4C2F5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0554F1-5032-774D-8BEF-CE28D082176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4948-F024-C0B6-DA42-DB82D4D09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A3CA19-4479-1458-80DD-F9C1E784F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26568-C016-71EA-648D-03DC6EA8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B2AC1-24DF-9A02-FF66-F2314744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C83D-A2C7-B963-9441-9CD9A9675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4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C865-6BA9-2814-6F4C-B2537CECF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EB7AE-6457-8E46-37F9-64E54D407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3FBC8-E6C9-2256-A4CC-A4E97584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1B6CF-23B4-8C81-B6E4-2D1E7551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E0D1F-A4EE-AF7D-8705-0FBBB1F1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5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6B710-B167-F66D-F475-1AC14F607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07766-8EB7-93D8-D831-11D1AB12D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D399F-80D2-8B51-D893-0BC15A15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73249-041C-7525-89D3-236A4D78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28360-C4F5-29C7-83D6-B175E628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44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50632-43DC-1343-8DB0-2228FFCE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C636842-E6A5-9F4B-B82D-289BFD4C6D74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81CD-C21A-5C48-91AD-8BB614FC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520F0-E80B-344A-81ED-9BAEBE3C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BCB1139-E478-1A40-BB10-5B283893F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73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CCA0C-303D-7A4B-B640-4543D658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A186543-8EFD-0540-8CD6-A77673EEA89A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B9115-D016-534A-B699-8FC80FDD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FF573-0367-BA47-852D-F8EE0E8C2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56136B0-4088-1C44-95D4-2930F518C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5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1CA1F-B524-B54D-B70E-CE41C04F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BCECC34-9016-EF44-B801-67A49530A420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8C360-FDF2-184D-AAC0-D9FB0444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2F48F-D8B9-8140-98E5-03300D0E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F04488-3B5B-D24B-BBBC-B11DABF0D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63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D3697-4942-6A4A-ADA7-DDA7C8A8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50992E7-E681-DD45-AE99-A5189B5A2DFC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E556F-7212-334C-B6AF-404D9D643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8849A-20E8-7C40-82E3-DF58FF68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6198C36-0BB3-9E48-B499-5C7407899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2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6A2C72-429E-CD48-89AF-C694C223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24206E-2DB3-8E45-8139-7957F74FFC38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8C906-CC64-AD41-ACBA-2EE7D5AF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D50190-CBF0-A648-B1B1-106DED78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91B2B2B-CCF4-2845-AB59-CE6B62EE5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E5856-5E08-A64B-A861-88F46BA8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2E42DCD-C148-0D46-B63B-D9B3DCB7FBE9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903FA-01E6-D448-B366-4278E6E98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E440C-833E-0E4D-AC01-B6E8C4A7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72BABBA-2493-F24E-A01C-DDF844212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04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F2D335-AF1D-D745-A9B6-26344D94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17A0D62-DB65-F247-9488-113337C96A7C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00F9D-38A3-0C41-AC63-5DE109EC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17495-C09C-8045-8501-68D15DF0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87BAEE1-4CC7-B546-B790-74FC77CC7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7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F1CA-C5CF-404F-8BF6-5D03E9B3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57A5D08-68B3-7D43-AA74-852089761580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B2C5C-1342-8744-BDB3-E0B58CC46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CE4F6-323E-A24A-AED5-276491C2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37111D3-6A54-EB4C-A8E0-DF951C264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5B00-72F1-8BE6-6EDC-C9A42B7B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01D4-A57F-9E83-EC01-1B40A60B3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4AEBB-F67F-9497-C0FD-113A76D2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66B45-8E58-6AA9-8FDD-ECC99F6D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5DB-B5F5-4E76-E952-FC649DE4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747A0-2156-0E43-B824-EBCE9E24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FA89A64-1FF0-0D40-BA4C-2A32AC26630C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80B7D-1EAD-AD4B-B50F-99D742E8A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217D1-F6FE-8B4C-92F9-BDD0A361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A5161AC-BF56-0747-9FDB-BB9EB586A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56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E34C9-DABC-0D43-AB4C-13752D07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BA50E98-6A9E-B84A-94F0-532D18BA2BFC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69A37-0247-EA4C-B8D8-694013734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9181F-4BBF-9F42-A9BA-F5193EAF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0318703-3C9E-0746-A37E-1C1C0AD72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4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5D787-4987-9C4B-8716-96BAB8F2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BAF8A97-1D95-6648-AB62-8DC75D378C8A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51EA2-C7D8-194B-B92E-06A8F08FB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E3E5-0DFF-BA42-B290-3795ACF3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E1D8A1E-F0BC-C946-8513-1F4A83570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938D-5E46-F43E-1176-E923CFC11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CBC10-7CD6-E0CE-E4B3-FE4B37CD0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6BA44-C6D1-5E3A-28E6-D48A3BB64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62E86-CEA2-C285-B5C8-D27F169B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EFD76-075A-FA2D-B151-44944536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63C8-A4A6-FB3B-9842-D8395731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F414-59F6-FECF-F7E1-9D6CD2E85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40DA9-48EC-4915-78BE-BBD5D92E8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DF659-F408-6B20-E5A3-2D64F8AC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98420-4972-6BF5-5A25-4730BDD7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1B306-EE17-5456-ACAD-4D8F1EE6D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8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E896-127E-60F5-615F-9741164B1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084C4-1C39-56BE-676D-B3C30EE9D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890FF-0211-A38D-1E90-A4D013BCB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1F475-4929-41B4-DC91-B705A46F8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B87FA9-CEF5-9407-C83B-73F588B69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10E9B-9159-ADA7-0056-9BCA0ABF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76909-78EF-B5A1-5FF0-29FD5F682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D263A-64A6-0EA9-059B-B6A0D2B9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4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6A50-2161-9B1D-9743-610507F9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450CD-6621-AC7B-8AF7-088544C8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B12282-5751-EE82-70E1-7B068CA3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32344-4208-6B04-3EDD-86FFAB92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0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6F2A5-3BCE-F4D2-5AA8-0C70A80D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204B4-13BB-DF48-116F-7C5B4CE2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3F0F9-F498-7D72-E835-FAE892B2C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9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538F-FF12-4687-916E-A6003B7C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2E67F-934F-C5B1-22DD-C309D031D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63326-EE87-5680-5202-0DEFE7E27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AA4C8-0682-7370-411E-08FC9152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D68AE-CCE4-D654-048D-8BFBA03E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A6E62-697B-789D-CF33-2246EC71C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2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DE97-4EA6-D60B-D55F-9A6C1886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FEDBD-25E1-D3EF-63B7-21D97FB69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0F333-CE89-C0D2-37D8-B6BFFD5EA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8E9F9-6317-D26A-ACCC-B0E7A1A7B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88C8E-8C38-83EA-ECB3-7AEA35F3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05010-95F9-9538-1CC4-0B1D4177F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1A154-392B-EAD6-52F6-D2346B0C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B9248-5A32-1955-846C-53A4A1C8A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A7896-0A01-D796-2C43-F4674F756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6EFB8-22B3-7940-9234-F98A18C1804D}" type="datetimeFigureOut">
              <a:rPr lang="en-US" smtClean="0"/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39394-C190-3109-9DBF-B7BCC693D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8D522-AAD1-DE43-9CD8-854A19F1C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78EF-BDE5-104A-AA1C-18327B5D3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0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Placeholder 1">
            <a:extLst>
              <a:ext uri="{FF2B5EF4-FFF2-40B4-BE49-F238E27FC236}">
                <a16:creationId xmlns:a16="http://schemas.microsoft.com/office/drawing/2014/main" id="{9AC47C92-1519-E842-8F5A-95F2653A9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9203" name="Text Placeholder 2">
            <a:extLst>
              <a:ext uri="{FF2B5EF4-FFF2-40B4-BE49-F238E27FC236}">
                <a16:creationId xmlns:a16="http://schemas.microsoft.com/office/drawing/2014/main" id="{76869495-243B-7C46-9962-51B3451CA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E861B-2D96-CA41-8BD5-C1AC9095D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2266EE0D-11D7-3046-9547-26DE6C9BB89B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51573-BCFA-C743-B6E3-B9160F32A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CC4BE-DADC-C840-9612-A2447998C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0D399F89-6314-E94D-B04D-E960553E9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7">
            <a:extLst>
              <a:ext uri="{FF2B5EF4-FFF2-40B4-BE49-F238E27FC236}">
                <a16:creationId xmlns:a16="http://schemas.microsoft.com/office/drawing/2014/main" id="{4BF11F90-7CD1-808F-3844-66C2D7CD5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9082"/>
            <a:ext cx="12192000" cy="172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01614" tIns="250807" rIns="501614" bIns="250807">
            <a:spAutoFit/>
          </a:bodyPr>
          <a:lstStyle/>
          <a:p>
            <a:pPr algn="ctr" defTabSz="5016689">
              <a:defRPr/>
            </a:pPr>
            <a:r>
              <a:rPr lang="en-US" sz="2800" b="1" i="1" dirty="0">
                <a:solidFill>
                  <a:srgbClr val="2AC31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-1" charset="0"/>
                <a:ea typeface="+mn-ea"/>
              </a:rPr>
              <a:t>Green Paper –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-1" charset="0"/>
                <a:ea typeface="+mn-ea"/>
              </a:rPr>
              <a:t>Central American Volcanic Plumes: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-1" charset="0"/>
                <a:ea typeface="+mn-ea"/>
              </a:rPr>
              <a:t> </a:t>
            </a:r>
          </a:p>
          <a:p>
            <a:pPr algn="ctr" defTabSz="5016689"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-1" charset="0"/>
                <a:ea typeface="+mn-ea"/>
              </a:rPr>
              <a:t>TEMPO High-Temporal-Resolution Aerosol &amp; Gas Observations</a:t>
            </a:r>
          </a:p>
          <a:p>
            <a:pPr algn="ctr" defTabSz="5016689">
              <a:defRPr/>
            </a:pPr>
            <a:endParaRPr lang="en-US" sz="600" b="1" i="1" dirty="0">
              <a:effectLst>
                <a:outerShdw blurRad="38100" dist="38100" dir="2700000" algn="tl">
                  <a:srgbClr val="FFFFFF"/>
                </a:outerShdw>
              </a:effectLst>
              <a:latin typeface="Helvetica" pitchFamily="-1" charset="0"/>
              <a:ea typeface="+mn-ea"/>
            </a:endParaRPr>
          </a:p>
          <a:p>
            <a:pPr algn="ctr" defTabSz="5016689">
              <a:defRPr/>
            </a:pPr>
            <a:r>
              <a:rPr lang="en-US" sz="1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  <a:ea typeface="+mn-ea"/>
              </a:rPr>
              <a:t>Ralph Kahn</a:t>
            </a:r>
            <a:r>
              <a:rPr lang="en-US" sz="1400" b="1" i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  <a:ea typeface="+mn-ea"/>
              </a:rPr>
              <a:t>1</a:t>
            </a:r>
            <a:r>
              <a:rPr lang="en-US" sz="1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  <a:ea typeface="+mn-ea"/>
              </a:rPr>
              <a:t>, Verity Flower</a:t>
            </a:r>
            <a:r>
              <a:rPr lang="en-US" sz="1200" b="1" i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  <a:ea typeface="+mn-ea"/>
              </a:rPr>
              <a:t>2</a:t>
            </a:r>
            <a:r>
              <a:rPr lang="en-US" sz="1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  <a:ea typeface="+mn-ea"/>
              </a:rPr>
              <a:t>, James Limbacher</a:t>
            </a:r>
            <a:r>
              <a:rPr lang="en-US" sz="1200" b="1" i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</a:rPr>
              <a:t>3</a:t>
            </a:r>
            <a:r>
              <a:rPr lang="en-US" sz="1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  <a:ea typeface="+mn-ea"/>
              </a:rPr>
              <a:t>, Kathleen McKee</a:t>
            </a:r>
            <a:r>
              <a:rPr lang="en-US" sz="1200" b="1" i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</a:rPr>
              <a:t>4</a:t>
            </a:r>
            <a:r>
              <a:rPr lang="en-US" sz="1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  <a:ea typeface="+mn-ea"/>
              </a:rPr>
              <a:t>, Katherine Noyes</a:t>
            </a:r>
            <a:r>
              <a:rPr lang="en-US" sz="1200" b="1" i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  <a:ea typeface="+mn-ea"/>
              </a:rPr>
              <a:t>1</a:t>
            </a:r>
            <a:r>
              <a:rPr lang="en-US" sz="1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  <a:ea typeface="+mn-ea"/>
              </a:rPr>
              <a:t>, Aaron Naeger</a:t>
            </a:r>
            <a:r>
              <a:rPr lang="en-US" sz="1200" b="1" i="1" baseline="30000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" charset="0"/>
              </a:rPr>
              <a:t>5</a:t>
            </a:r>
            <a:endParaRPr lang="en-US" sz="1200" b="1" i="1" baseline="30000" dirty="0">
              <a:latin typeface="Helvetica" pitchFamily="-1" charset="0"/>
              <a:ea typeface="+mn-ea"/>
            </a:endParaRPr>
          </a:p>
          <a:p>
            <a:pPr algn="ctr" defTabSz="5016689">
              <a:defRPr/>
            </a:pPr>
            <a:r>
              <a:rPr lang="en-US" sz="1050" b="1" i="1" baseline="30000" dirty="0">
                <a:latin typeface="Helvetica" pitchFamily="-1" charset="0"/>
                <a:ea typeface="+mn-ea"/>
              </a:rPr>
              <a:t>1</a:t>
            </a:r>
            <a:r>
              <a:rPr lang="en-US" sz="1050" b="1" i="1" dirty="0">
                <a:latin typeface="Helvetica" pitchFamily="-1" charset="0"/>
                <a:ea typeface="+mn-ea"/>
              </a:rPr>
              <a:t>NASA Goddard Space Flight Center, </a:t>
            </a:r>
            <a:r>
              <a:rPr lang="en-US" sz="1050" b="1" i="1" baseline="30000" dirty="0">
                <a:latin typeface="Helvetica" pitchFamily="-1" charset="0"/>
                <a:ea typeface="+mn-ea"/>
              </a:rPr>
              <a:t>2</a:t>
            </a:r>
            <a:r>
              <a:rPr lang="en-US" sz="1050" b="1" i="1" dirty="0">
                <a:latin typeface="Helvetica" pitchFamily="-1" charset="0"/>
                <a:ea typeface="+mn-ea"/>
              </a:rPr>
              <a:t>U. of Stirling, </a:t>
            </a:r>
            <a:r>
              <a:rPr lang="en-US" sz="1050" b="1" i="1" baseline="30000" dirty="0">
                <a:latin typeface="Helvetica" pitchFamily="-1" charset="0"/>
              </a:rPr>
              <a:t>3</a:t>
            </a:r>
            <a:r>
              <a:rPr lang="en-US" sz="1050" b="1" i="1" dirty="0">
                <a:latin typeface="Helvetica" pitchFamily="-1" charset="0"/>
                <a:ea typeface="+mn-ea"/>
              </a:rPr>
              <a:t>NOAA, </a:t>
            </a:r>
            <a:r>
              <a:rPr lang="en-US" sz="1050" b="1" i="1" baseline="30000" dirty="0">
                <a:latin typeface="Helvetica" pitchFamily="-1" charset="0"/>
              </a:rPr>
              <a:t>4</a:t>
            </a:r>
            <a:r>
              <a:rPr lang="en-US" sz="1050" b="1" i="1" dirty="0">
                <a:latin typeface="Helvetica" pitchFamily="-1" charset="0"/>
                <a:ea typeface="+mn-ea"/>
              </a:rPr>
              <a:t>Vanderbilt U., </a:t>
            </a:r>
            <a:r>
              <a:rPr lang="en-US" sz="1050" b="1" i="1" baseline="30000" dirty="0">
                <a:latin typeface="Helvetica" pitchFamily="-1" charset="0"/>
                <a:ea typeface="+mn-ea"/>
              </a:rPr>
              <a:t>5</a:t>
            </a:r>
            <a:r>
              <a:rPr lang="en-US" sz="1050" b="1" i="1" dirty="0">
                <a:latin typeface="Helvetica" pitchFamily="-1" charset="0"/>
                <a:ea typeface="+mn-ea"/>
              </a:rPr>
              <a:t>U. Alabama Huntsville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50562CD-6CD2-6172-5BCC-525B5B93D1E5}"/>
              </a:ext>
            </a:extLst>
          </p:cNvPr>
          <p:cNvGrpSpPr/>
          <p:nvPr/>
        </p:nvGrpSpPr>
        <p:grpSpPr>
          <a:xfrm>
            <a:off x="1479475" y="1563148"/>
            <a:ext cx="8303129" cy="4091854"/>
            <a:chOff x="1210533" y="2628760"/>
            <a:chExt cx="8303129" cy="4091854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8FD259EC-4959-4B81-9986-28B531B90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8337" y="2628760"/>
              <a:ext cx="6835325" cy="4091854"/>
              <a:chOff x="186987" y="102870"/>
              <a:chExt cx="5753100" cy="4314825"/>
            </a:xfrm>
          </p:grpSpPr>
          <p:pic>
            <p:nvPicPr>
              <p:cNvPr id="17" name="Picture 7" descr="Map&#10;&#10;Description automatically generated">
                <a:extLst>
                  <a:ext uri="{FF2B5EF4-FFF2-40B4-BE49-F238E27FC236}">
                    <a16:creationId xmlns:a16="http://schemas.microsoft.com/office/drawing/2014/main" id="{18CC0D36-0BBA-7E4D-C975-9E83225D44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987" y="102870"/>
                <a:ext cx="5753100" cy="431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B6C91F-DCA7-2F62-14D4-41B63AB40B5A}"/>
                  </a:ext>
                </a:extLst>
              </p:cNvPr>
              <p:cNvSpPr/>
              <p:nvPr/>
            </p:nvSpPr>
            <p:spPr>
              <a:xfrm>
                <a:off x="577585" y="3816283"/>
                <a:ext cx="2340848" cy="562537"/>
              </a:xfrm>
              <a:prstGeom prst="rect">
                <a:avLst/>
              </a:prstGeom>
              <a:solidFill>
                <a:srgbClr val="B6FF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738524F-3DBD-AA87-43F9-B47AB99F7C9F}"/>
                  </a:ext>
                </a:extLst>
              </p:cNvPr>
              <p:cNvGrpSpPr/>
              <p:nvPr/>
            </p:nvGrpSpPr>
            <p:grpSpPr>
              <a:xfrm>
                <a:off x="617501" y="3855656"/>
                <a:ext cx="1844345" cy="523220"/>
                <a:chOff x="505292" y="6083320"/>
                <a:chExt cx="1691496" cy="523220"/>
              </a:xfrm>
              <a:solidFill>
                <a:schemeClr val="bg1"/>
              </a:solidFill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EFCFDF9-7F29-CC2A-E91A-8E747988C246}"/>
                    </a:ext>
                  </a:extLst>
                </p:cNvPr>
                <p:cNvSpPr txBox="1"/>
                <p:nvPr/>
              </p:nvSpPr>
              <p:spPr>
                <a:xfrm>
                  <a:off x="640080" y="6083320"/>
                  <a:ext cx="1556708" cy="523220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/>
                    <a:t>Eruption Observed</a:t>
                  </a:r>
                </a:p>
                <a:p>
                  <a:pPr>
                    <a:defRPr/>
                  </a:pPr>
                  <a:r>
                    <a:rPr lang="en-US" sz="1400" dirty="0"/>
                    <a:t>Eruption Credible</a:t>
                  </a: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EB219D9-5E26-0E86-8E47-5E8B162EFC46}"/>
                    </a:ext>
                  </a:extLst>
                </p:cNvPr>
                <p:cNvSpPr/>
                <p:nvPr/>
              </p:nvSpPr>
              <p:spPr>
                <a:xfrm>
                  <a:off x="505292" y="6160542"/>
                  <a:ext cx="135227" cy="147486"/>
                </a:xfrm>
                <a:prstGeom prst="ellipse">
                  <a:avLst/>
                </a:prstGeom>
                <a:solidFill>
                  <a:srgbClr val="E5314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F85352B-4F32-455D-F95E-0380D7EFC89D}"/>
                    </a:ext>
                  </a:extLst>
                </p:cNvPr>
                <p:cNvSpPr/>
                <p:nvPr/>
              </p:nvSpPr>
              <p:spPr>
                <a:xfrm>
                  <a:off x="511925" y="6365946"/>
                  <a:ext cx="135227" cy="147486"/>
                </a:xfrm>
                <a:prstGeom prst="ellipse">
                  <a:avLst/>
                </a:prstGeom>
                <a:solidFill>
                  <a:srgbClr val="EEED0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3F713C-7A26-BE40-E5C1-E4E47F8BDB98}"/>
                </a:ext>
              </a:extLst>
            </p:cNvPr>
            <p:cNvCxnSpPr>
              <a:cxnSpLocks/>
            </p:cNvCxnSpPr>
            <p:nvPr/>
          </p:nvCxnSpPr>
          <p:spPr>
            <a:xfrm>
              <a:off x="1995695" y="4918841"/>
              <a:ext cx="423693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58">
              <a:extLst>
                <a:ext uri="{FF2B5EF4-FFF2-40B4-BE49-F238E27FC236}">
                  <a16:creationId xmlns:a16="http://schemas.microsoft.com/office/drawing/2014/main" id="{5AADEADD-AB02-6FC6-58C0-452ACB6A4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0533" y="4749613"/>
              <a:ext cx="8511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 i="1" dirty="0">
                  <a:solidFill>
                    <a:srgbClr val="FF0000"/>
                  </a:solidFill>
                </a:rPr>
                <a:t>17.5°N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A4D76E-637D-1C7A-8F34-B22C6BD1F862}"/>
                </a:ext>
              </a:extLst>
            </p:cNvPr>
            <p:cNvCxnSpPr>
              <a:cxnSpLocks/>
            </p:cNvCxnSpPr>
            <p:nvPr/>
          </p:nvCxnSpPr>
          <p:spPr>
            <a:xfrm>
              <a:off x="1995695" y="5167960"/>
              <a:ext cx="4550578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56">
              <a:extLst>
                <a:ext uri="{FF2B5EF4-FFF2-40B4-BE49-F238E27FC236}">
                  <a16:creationId xmlns:a16="http://schemas.microsoft.com/office/drawing/2014/main" id="{CD8C495F-A74D-3BC3-DCD8-98A624388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4258" y="5005435"/>
              <a:ext cx="8395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 i="1" dirty="0">
                  <a:solidFill>
                    <a:srgbClr val="00B050"/>
                  </a:solidFill>
                </a:rPr>
                <a:t>15.5°N</a:t>
              </a:r>
            </a:p>
          </p:txBody>
        </p:sp>
      </p:grpSp>
      <p:sp>
        <p:nvSpPr>
          <p:cNvPr id="2" name="TextBox 55">
            <a:extLst>
              <a:ext uri="{FF2B5EF4-FFF2-40B4-BE49-F238E27FC236}">
                <a16:creationId xmlns:a16="http://schemas.microsoft.com/office/drawing/2014/main" id="{3B7F43C6-F371-B0CF-015C-CF059F29B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898" y="5849321"/>
            <a:ext cx="9672587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b="1" i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we extend the southmost scan operations even further, </a:t>
            </a:r>
          </a:p>
          <a:p>
            <a:pPr algn="ctr"/>
            <a:r>
              <a:rPr lang="en-US" altLang="en-US" b="1" i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cover as many potentially active volcanoes as possible?</a:t>
            </a:r>
          </a:p>
        </p:txBody>
      </p:sp>
      <p:sp>
        <p:nvSpPr>
          <p:cNvPr id="3" name="TextBox 49">
            <a:extLst>
              <a:ext uri="{FF2B5EF4-FFF2-40B4-BE49-F238E27FC236}">
                <a16:creationId xmlns:a16="http://schemas.microsoft.com/office/drawing/2014/main" id="{E3ADF550-DC4B-FA2B-721B-4AB6CDE2F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2554" y="1761919"/>
            <a:ext cx="3034027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 b="1" i="1" u="sng">
                <a:solidFill>
                  <a:srgbClr val="FF0000"/>
                </a:solidFill>
              </a:rPr>
              <a:t>Note</a:t>
            </a:r>
            <a:r>
              <a:rPr lang="en-US" altLang="en-US" sz="1600" b="1" i="1">
                <a:solidFill>
                  <a:srgbClr val="FF0000"/>
                </a:solidFill>
              </a:rPr>
              <a:t>: Pixel resolution becomes </a:t>
            </a:r>
            <a:r>
              <a:rPr lang="en-US" altLang="en-US" sz="1600" b="1" i="1" u="sng">
                <a:solidFill>
                  <a:srgbClr val="FF0000"/>
                </a:solidFill>
              </a:rPr>
              <a:t>higher</a:t>
            </a:r>
            <a:r>
              <a:rPr lang="en-US" altLang="en-US" sz="1600" b="1" i="1">
                <a:solidFill>
                  <a:srgbClr val="FF0000"/>
                </a:solidFill>
              </a:rPr>
              <a:t> toward the equator</a:t>
            </a:r>
          </a:p>
        </p:txBody>
      </p:sp>
    </p:spTree>
    <p:extLst>
      <p:ext uri="{BB962C8B-B14F-4D97-AF65-F5344CB8AC3E}">
        <p14:creationId xmlns:p14="http://schemas.microsoft.com/office/powerpoint/2010/main" val="422875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E4CA8B0-AB21-5412-6C01-0C391AE30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285771"/>
              </p:ext>
            </p:extLst>
          </p:nvPr>
        </p:nvGraphicFramePr>
        <p:xfrm>
          <a:off x="579951" y="4667389"/>
          <a:ext cx="4666901" cy="1929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6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3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26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Name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 Lat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 Lon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Type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Last Erupt.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Almolonga</a:t>
                      </a:r>
                      <a:endParaRPr lang="en-US" sz="1100" b="1" dirty="0"/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14.80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91.52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Stratovolcano</a:t>
                      </a:r>
                      <a:endParaRPr lang="en-US" sz="1000" dirty="0"/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1818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Santa María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14.76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91.55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Stratovolcano</a:t>
                      </a:r>
                      <a:endParaRPr lang="en-US" sz="1000" dirty="0"/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2022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Atitlán</a:t>
                      </a:r>
                      <a:endParaRPr lang="en-US" sz="1100" b="1" dirty="0"/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14.58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91.19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Stratovolcano</a:t>
                      </a:r>
                      <a:endParaRPr lang="en-US" sz="1000" dirty="0"/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1853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Acatenango</a:t>
                      </a:r>
                      <a:endParaRPr lang="en-US" sz="1100" b="1" dirty="0"/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14.50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90.88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Stratovolcano</a:t>
                      </a:r>
                      <a:endParaRPr lang="en-US" sz="1000" dirty="0"/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1976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Fuego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14.43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90.88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Stratovolcano</a:t>
                      </a:r>
                      <a:endParaRPr lang="en-US" sz="1000" dirty="0"/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2022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8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Pacaya</a:t>
                      </a:r>
                      <a:endParaRPr lang="en-US" sz="1100" b="1" dirty="0"/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14.38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90.60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Complex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2021</a:t>
                      </a:r>
                    </a:p>
                  </a:txBody>
                  <a:tcPr marL="51614" marR="51614" marT="25805" marB="258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71F1EE05-F8C3-AFB1-8BB4-3797195E1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43474"/>
              </p:ext>
            </p:extLst>
          </p:nvPr>
        </p:nvGraphicFramePr>
        <p:xfrm>
          <a:off x="6452754" y="4313456"/>
          <a:ext cx="5221483" cy="615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2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47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Name</a:t>
                      </a:r>
                    </a:p>
                  </a:txBody>
                  <a:tcPr marL="51618" marR="51618" marT="25768" marB="25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 Lat</a:t>
                      </a:r>
                    </a:p>
                  </a:txBody>
                  <a:tcPr marL="51618" marR="51618" marT="25768" marB="25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W Lon</a:t>
                      </a:r>
                    </a:p>
                  </a:txBody>
                  <a:tcPr marL="51618" marR="51618" marT="25768" marB="25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Type</a:t>
                      </a:r>
                    </a:p>
                  </a:txBody>
                  <a:tcPr marL="51618" marR="51618" marT="25768" marB="25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Last Erupt.</a:t>
                      </a:r>
                    </a:p>
                  </a:txBody>
                  <a:tcPr marL="51618" marR="51618" marT="25768" marB="25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9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Santa Ana</a:t>
                      </a:r>
                    </a:p>
                  </a:txBody>
                  <a:tcPr marL="51618" marR="51618" marT="25768" marB="25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13.85</a:t>
                      </a:r>
                    </a:p>
                  </a:txBody>
                  <a:tcPr marL="51618" marR="51618" marT="25768" marB="25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89.63</a:t>
                      </a:r>
                    </a:p>
                  </a:txBody>
                  <a:tcPr marL="51618" marR="51618" marT="25768" marB="25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stratovolcano</a:t>
                      </a:r>
                      <a:endParaRPr lang="en-US" sz="1000" dirty="0"/>
                    </a:p>
                  </a:txBody>
                  <a:tcPr marL="51618" marR="51618" marT="25768" marB="25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1993</a:t>
                      </a:r>
                    </a:p>
                  </a:txBody>
                  <a:tcPr marL="51618" marR="51618" marT="25768" marB="257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Group 2243">
            <a:extLst>
              <a:ext uri="{FF2B5EF4-FFF2-40B4-BE49-F238E27FC236}">
                <a16:creationId xmlns:a16="http://schemas.microsoft.com/office/drawing/2014/main" id="{D422D23A-61B8-A7E3-744E-38B43061CDCE}"/>
              </a:ext>
            </a:extLst>
          </p:cNvPr>
          <p:cNvGrpSpPr>
            <a:grpSpLocks/>
          </p:cNvGrpSpPr>
          <p:nvPr/>
        </p:nvGrpSpPr>
        <p:grpSpPr bwMode="auto">
          <a:xfrm>
            <a:off x="1049048" y="238076"/>
            <a:ext cx="4725690" cy="4306567"/>
            <a:chOff x="4335362" y="26530119"/>
            <a:chExt cx="7609677" cy="6934400"/>
          </a:xfrm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4F4710C5-5DB0-3680-6CDB-AF0C707F5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5362" y="27338770"/>
              <a:ext cx="7609677" cy="6125749"/>
              <a:chOff x="-116505" y="410455"/>
              <a:chExt cx="7609677" cy="6125749"/>
            </a:xfrm>
          </p:grpSpPr>
          <p:grpSp>
            <p:nvGrpSpPr>
              <p:cNvPr id="7" name="Group 15">
                <a:extLst>
                  <a:ext uri="{FF2B5EF4-FFF2-40B4-BE49-F238E27FC236}">
                    <a16:creationId xmlns:a16="http://schemas.microsoft.com/office/drawing/2014/main" id="{6A828244-53BF-8C36-5227-A052460FEE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16505" y="410455"/>
                <a:ext cx="5909941" cy="6125749"/>
                <a:chOff x="878277" y="480791"/>
                <a:chExt cx="5909941" cy="6125749"/>
              </a:xfrm>
            </p:grpSpPr>
            <p:grpSp>
              <p:nvGrpSpPr>
                <p:cNvPr id="18" name="Group 20">
                  <a:extLst>
                    <a:ext uri="{FF2B5EF4-FFF2-40B4-BE49-F238E27FC236}">
                      <a16:creationId xmlns:a16="http://schemas.microsoft.com/office/drawing/2014/main" id="{1DE331D0-679B-27AF-41E4-9182563909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78277" y="480791"/>
                  <a:ext cx="5909941" cy="6125749"/>
                  <a:chOff x="878277" y="480791"/>
                  <a:chExt cx="5909941" cy="6125749"/>
                </a:xfrm>
              </p:grpSpPr>
              <p:pic>
                <p:nvPicPr>
                  <p:cNvPr id="20" name="Picture 22" descr="Map&#10;&#10;Description automatically generated">
                    <a:extLst>
                      <a:ext uri="{FF2B5EF4-FFF2-40B4-BE49-F238E27FC236}">
                        <a16:creationId xmlns:a16="http://schemas.microsoft.com/office/drawing/2014/main" id="{B2E933A0-0F9A-F5DF-4235-1B26A253D21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4291"/>
                  <a:stretch>
                    <a:fillRect/>
                  </a:stretch>
                </p:blipFill>
                <p:spPr bwMode="auto">
                  <a:xfrm>
                    <a:off x="1165609" y="480791"/>
                    <a:ext cx="5622609" cy="61257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919D13D5-89A4-7E0E-E69E-DF2447439A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352339" y="4682870"/>
                    <a:ext cx="88887" cy="20157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42CC9C17-68AA-465B-C8CE-7D934F5C24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026949" y="5103474"/>
                    <a:ext cx="203171" cy="26188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2343DC35-1E19-8859-A17E-349F52921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809473" y="4995545"/>
                    <a:ext cx="165076" cy="21427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AE259AA0-AA2D-019F-3DB1-294CC55674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98356" y="5182833"/>
                    <a:ext cx="47618" cy="13014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C526248B-DC5E-9594-19BA-9CD7E13B8E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550730" y="5312982"/>
                    <a:ext cx="117458" cy="19681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TextBox 28">
                    <a:extLst>
                      <a:ext uri="{FF2B5EF4-FFF2-40B4-BE49-F238E27FC236}">
                        <a16:creationId xmlns:a16="http://schemas.microsoft.com/office/drawing/2014/main" id="{D063D272-BE5E-31AB-33E0-DF6475E1BFE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53335" y="4277459"/>
                    <a:ext cx="1719659" cy="4460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2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Almolonga</a:t>
                    </a:r>
                    <a:endParaRPr lang="en-US" alt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TextBox 29">
                    <a:extLst>
                      <a:ext uri="{FF2B5EF4-FFF2-40B4-BE49-F238E27FC236}">
                        <a16:creationId xmlns:a16="http://schemas.microsoft.com/office/drawing/2014/main" id="{A92353EC-2EDA-696B-46A2-BAAE8F2400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8277" y="5290951"/>
                    <a:ext cx="1698403" cy="4460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r>
                      <a:rPr lang="en-US" alt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Santa María</a:t>
                    </a:r>
                  </a:p>
                </p:txBody>
              </p:sp>
              <p:sp>
                <p:nvSpPr>
                  <p:cNvPr id="37" name="TextBox 30">
                    <a:extLst>
                      <a:ext uri="{FF2B5EF4-FFF2-40B4-BE49-F238E27FC236}">
                        <a16:creationId xmlns:a16="http://schemas.microsoft.com/office/drawing/2014/main" id="{7F8A76D2-5677-36D1-3F75-EE0944C571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5928" y="4592016"/>
                    <a:ext cx="1326649" cy="4460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r>
                      <a:rPr lang="en-US" altLang="en-US" sz="1200" b="1" dirty="0" err="1"/>
                      <a:t>Atitlán</a:t>
                    </a:r>
                    <a:endParaRPr lang="en-US" altLang="en-US" sz="1200" b="1" dirty="0"/>
                  </a:p>
                </p:txBody>
              </p:sp>
              <p:sp>
                <p:nvSpPr>
                  <p:cNvPr id="38" name="TextBox 31">
                    <a:extLst>
                      <a:ext uri="{FF2B5EF4-FFF2-40B4-BE49-F238E27FC236}">
                        <a16:creationId xmlns:a16="http://schemas.microsoft.com/office/drawing/2014/main" id="{B1AF109A-C046-9222-FA92-94DD01211C9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6996" y="4834447"/>
                    <a:ext cx="1698403" cy="4460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r>
                      <a:rPr lang="en-US" altLang="en-US" sz="1200" b="1" dirty="0" err="1"/>
                      <a:t>Acatenango</a:t>
                    </a:r>
                    <a:endParaRPr lang="en-US" altLang="en-US" sz="1200" b="1" dirty="0"/>
                  </a:p>
                </p:txBody>
              </p:sp>
              <p:sp>
                <p:nvSpPr>
                  <p:cNvPr id="39" name="TextBox 32">
                    <a:extLst>
                      <a:ext uri="{FF2B5EF4-FFF2-40B4-BE49-F238E27FC236}">
                        <a16:creationId xmlns:a16="http://schemas.microsoft.com/office/drawing/2014/main" id="{918E7D2A-37DE-36C9-CA3C-E52E40A3EE7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0298" y="5125586"/>
                    <a:ext cx="1125719" cy="4460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" pitchFamily="2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r>
                      <a:rPr lang="en-US" altLang="en-US" sz="1200" b="1" dirty="0" err="1"/>
                      <a:t>Pacaya</a:t>
                    </a:r>
                    <a:endParaRPr lang="en-US" altLang="en-US" sz="1200" b="1" dirty="0"/>
                  </a:p>
                </p:txBody>
              </p:sp>
            </p:grp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C2D064F-20D9-7621-97A9-2D8B0CF2DA58}"/>
                    </a:ext>
                  </a:extLst>
                </p:cNvPr>
                <p:cNvSpPr/>
                <p:nvPr/>
              </p:nvSpPr>
              <p:spPr>
                <a:xfrm>
                  <a:off x="1165059" y="1979890"/>
                  <a:ext cx="1423784" cy="9650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16">
                <a:extLst>
                  <a:ext uri="{FF2B5EF4-FFF2-40B4-BE49-F238E27FC236}">
                    <a16:creationId xmlns:a16="http://schemas.microsoft.com/office/drawing/2014/main" id="{3611CEE3-A89D-E8E9-FF53-DCACC1AFAE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0700" y="5361870"/>
                <a:ext cx="3002472" cy="926734"/>
                <a:chOff x="873108" y="5586911"/>
                <a:chExt cx="3002472" cy="926734"/>
              </a:xfrm>
            </p:grpSpPr>
            <p:sp>
              <p:nvSpPr>
                <p:cNvPr id="9" name="TextBox 17">
                  <a:extLst>
                    <a:ext uri="{FF2B5EF4-FFF2-40B4-BE49-F238E27FC236}">
                      <a16:creationId xmlns:a16="http://schemas.microsoft.com/office/drawing/2014/main" id="{1D58EAF1-5DA0-5475-D78E-869DD648A9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24760" y="5586911"/>
                  <a:ext cx="2850820" cy="9267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400" dirty="0"/>
                    <a:t>Eruption Observed</a:t>
                  </a:r>
                </a:p>
                <a:p>
                  <a:r>
                    <a:rPr lang="en-US" altLang="en-US" sz="1400" dirty="0"/>
                    <a:t>Eruption Credible</a:t>
                  </a: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8CD8080-6F75-2C65-A526-8DB1828EF5B0}"/>
                    </a:ext>
                  </a:extLst>
                </p:cNvPr>
                <p:cNvSpPr/>
                <p:nvPr/>
              </p:nvSpPr>
              <p:spPr>
                <a:xfrm>
                  <a:off x="873108" y="5774791"/>
                  <a:ext cx="134919" cy="147608"/>
                </a:xfrm>
                <a:prstGeom prst="ellipse">
                  <a:avLst/>
                </a:prstGeom>
                <a:solidFill>
                  <a:srgbClr val="E5314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2C212A33-C173-6B77-07EC-1CE054AE5478}"/>
                    </a:ext>
                  </a:extLst>
                </p:cNvPr>
                <p:cNvSpPr/>
                <p:nvPr/>
              </p:nvSpPr>
              <p:spPr>
                <a:xfrm>
                  <a:off x="879456" y="6089966"/>
                  <a:ext cx="134919" cy="147609"/>
                </a:xfrm>
                <a:prstGeom prst="ellipse">
                  <a:avLst/>
                </a:prstGeom>
                <a:solidFill>
                  <a:srgbClr val="EEED0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sp>
          <p:nvSpPr>
            <p:cNvPr id="6" name="TextBox 2242">
              <a:extLst>
                <a:ext uri="{FF2B5EF4-FFF2-40B4-BE49-F238E27FC236}">
                  <a16:creationId xmlns:a16="http://schemas.microsoft.com/office/drawing/2014/main" id="{66E67637-2E98-21AC-19BD-C562D0EE9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668" y="26530119"/>
              <a:ext cx="5428961" cy="74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i="1" dirty="0"/>
                <a:t>Volcanoes of Guatemala</a:t>
              </a:r>
            </a:p>
          </p:txBody>
        </p:sp>
      </p:grpSp>
      <p:grpSp>
        <p:nvGrpSpPr>
          <p:cNvPr id="40" name="Group 2245">
            <a:extLst>
              <a:ext uri="{FF2B5EF4-FFF2-40B4-BE49-F238E27FC236}">
                <a16:creationId xmlns:a16="http://schemas.microsoft.com/office/drawing/2014/main" id="{297344A3-B05E-D990-AF43-A8C6E0606CDE}"/>
              </a:ext>
            </a:extLst>
          </p:cNvPr>
          <p:cNvGrpSpPr>
            <a:grpSpLocks/>
          </p:cNvGrpSpPr>
          <p:nvPr/>
        </p:nvGrpSpPr>
        <p:grpSpPr bwMode="auto">
          <a:xfrm>
            <a:off x="6696011" y="437732"/>
            <a:ext cx="4610114" cy="3290441"/>
            <a:chOff x="12843728" y="27200541"/>
            <a:chExt cx="9881755" cy="7061103"/>
          </a:xfrm>
        </p:grpSpPr>
        <p:pic>
          <p:nvPicPr>
            <p:cNvPr id="41" name="Picture 35" descr="Map&#10;&#10;Description automatically generated">
              <a:extLst>
                <a:ext uri="{FF2B5EF4-FFF2-40B4-BE49-F238E27FC236}">
                  <a16:creationId xmlns:a16="http://schemas.microsoft.com/office/drawing/2014/main" id="{A2EA2371-EF60-B8C7-4BAD-DFECCE394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3728" y="28440884"/>
              <a:ext cx="9881755" cy="582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2244">
              <a:extLst>
                <a:ext uri="{FF2B5EF4-FFF2-40B4-BE49-F238E27FC236}">
                  <a16:creationId xmlns:a16="http://schemas.microsoft.com/office/drawing/2014/main" id="{26682C69-BCAE-E973-831A-089B6BD2E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3642" y="27200541"/>
              <a:ext cx="7226668" cy="990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b="1" i="1" dirty="0"/>
                <a:t>Volcanoes of El Salvador</a:t>
              </a:r>
            </a:p>
          </p:txBody>
        </p:sp>
      </p:grpSp>
      <p:sp>
        <p:nvSpPr>
          <p:cNvPr id="44" name="TextBox 2249">
            <a:extLst>
              <a:ext uri="{FF2B5EF4-FFF2-40B4-BE49-F238E27FC236}">
                <a16:creationId xmlns:a16="http://schemas.microsoft.com/office/drawing/2014/main" id="{0BEE9F00-2DBE-BEDC-63D5-2492A02F8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2028" y="33897518"/>
            <a:ext cx="1781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/>
              <a:t>Recent Eruptions</a:t>
            </a:r>
          </a:p>
        </p:txBody>
      </p:sp>
    </p:spTree>
    <p:extLst>
      <p:ext uri="{BB962C8B-B14F-4D97-AF65-F5344CB8AC3E}">
        <p14:creationId xmlns:p14="http://schemas.microsoft.com/office/powerpoint/2010/main" val="192439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F06F1E1-5574-3E41-8274-E76119741048}"/>
              </a:ext>
            </a:extLst>
          </p:cNvPr>
          <p:cNvSpPr txBox="1"/>
          <p:nvPr/>
        </p:nvSpPr>
        <p:spPr>
          <a:xfrm>
            <a:off x="4510316" y="3932954"/>
            <a:ext cx="2834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plume is visible among significant meteorological cloud, with mid-visible AOD&gt;3; Fig. A) and is dominated by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large sizes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(Angstrom Exp. ~0.5; Fig B).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7A8B6-40A6-9F44-81F9-24BFA042DE8F}"/>
              </a:ext>
            </a:extLst>
          </p:cNvPr>
          <p:cNvSpPr txBox="1"/>
          <p:nvPr/>
        </p:nvSpPr>
        <p:spPr>
          <a:xfrm>
            <a:off x="4590196" y="4886988"/>
            <a:ext cx="26660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The plume shows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evidence of non-spherical particles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(fraction &gt;0.7; Fig. C) that are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light-absorbing (dark)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(SSA~0.92; Fig. D). In summary, the MISR Research Aerosol (RA) retrieval algorithm indicates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large, non-spherical, light-absorbing (brown) particles, an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ash-rich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 volcanic plume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. </a:t>
            </a:r>
          </a:p>
        </p:txBody>
      </p:sp>
      <p:sp>
        <p:nvSpPr>
          <p:cNvPr id="236548" name="TextBox 13">
            <a:extLst>
              <a:ext uri="{FF2B5EF4-FFF2-40B4-BE49-F238E27FC236}">
                <a16:creationId xmlns:a16="http://schemas.microsoft.com/office/drawing/2014/main" id="{98005A53-9FE1-0F45-805E-29FCEA8E6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299" y="6559551"/>
            <a:ext cx="3079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J. </a:t>
            </a:r>
            <a:r>
              <a:rPr kumimoji="0" lang="en-US" alt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Limbacher</a:t>
            </a: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, V. Flower, R. Kahn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/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NASA GSFC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75F419-51D5-C644-A6B2-9BBC24F747F2}"/>
              </a:ext>
            </a:extLst>
          </p:cNvPr>
          <p:cNvSpPr/>
          <p:nvPr/>
        </p:nvSpPr>
        <p:spPr>
          <a:xfrm>
            <a:off x="2433639" y="842963"/>
            <a:ext cx="73040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white">
                      <a:alpha val="87000"/>
                    </a:prstClr>
                  </a:outerShdw>
                </a:effectLst>
                <a:uLnTx/>
                <a:uFillTx/>
                <a:latin typeface="Times New Roman"/>
                <a:ea typeface="ＭＳ Ｐゴシック" panose="020B0600070205080204" pitchFamily="34" charset="-128"/>
                <a:cs typeface="Times New Roman"/>
              </a:rPr>
              <a:t>MISR Research Algorithm – Aerosol Amount and Type Retrievals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1F13AE-3561-9E40-8529-0F536024A7A5}"/>
              </a:ext>
            </a:extLst>
          </p:cNvPr>
          <p:cNvSpPr txBox="1"/>
          <p:nvPr/>
        </p:nvSpPr>
        <p:spPr>
          <a:xfrm>
            <a:off x="1890714" y="93664"/>
            <a:ext cx="8434387" cy="7381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Volcanic eruption plume from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Soufriere Volcano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St.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Vincent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>
                  <a:outerShdw blurRad="50800" dist="38100" dir="2700000" algn="tl" rotWithShape="0">
                    <a:prstClr val="white">
                      <a:alpha val="63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MISR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white">
                      <a:alpha val="63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Active Aerosol Plume-Height (AAP) Project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10 April 2021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637763-06AB-8EE0-4845-58B9A9B35E38}"/>
              </a:ext>
            </a:extLst>
          </p:cNvPr>
          <p:cNvGrpSpPr/>
          <p:nvPr/>
        </p:nvGrpSpPr>
        <p:grpSpPr>
          <a:xfrm>
            <a:off x="7475104" y="1458914"/>
            <a:ext cx="2184399" cy="4960937"/>
            <a:chOff x="1822451" y="1458914"/>
            <a:chExt cx="2184399" cy="4960937"/>
          </a:xfrm>
        </p:grpSpPr>
        <p:grpSp>
          <p:nvGrpSpPr>
            <p:cNvPr id="236552" name="Group 55">
              <a:extLst>
                <a:ext uri="{FF2B5EF4-FFF2-40B4-BE49-F238E27FC236}">
                  <a16:creationId xmlns:a16="http://schemas.microsoft.com/office/drawing/2014/main" id="{AE7C988B-329E-0749-870B-7173D49E15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2451" y="1458914"/>
              <a:ext cx="2119313" cy="2274887"/>
              <a:chOff x="233803" y="1458853"/>
              <a:chExt cx="2118876" cy="2274811"/>
            </a:xfrm>
          </p:grpSpPr>
          <p:pic>
            <p:nvPicPr>
              <p:cNvPr id="236569" name="Picture 38">
                <a:extLst>
                  <a:ext uri="{FF2B5EF4-FFF2-40B4-BE49-F238E27FC236}">
                    <a16:creationId xmlns:a16="http://schemas.microsoft.com/office/drawing/2014/main" id="{575C40FA-E7E9-D743-8884-4386EA76A9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803" y="1458853"/>
                <a:ext cx="2118876" cy="2274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02A820-DD7A-AD4C-AF0A-0128CE1D5100}"/>
                  </a:ext>
                </a:extLst>
              </p:cNvPr>
              <p:cNvSpPr/>
              <p:nvPr/>
            </p:nvSpPr>
            <p:spPr>
              <a:xfrm>
                <a:off x="519494" y="3405063"/>
                <a:ext cx="1149113" cy="276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AOD (550 nm)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B779076-3824-2C4F-904B-FD84F8D437FF}"/>
                  </a:ext>
                </a:extLst>
              </p:cNvPr>
              <p:cNvSpPr/>
              <p:nvPr/>
            </p:nvSpPr>
            <p:spPr>
              <a:xfrm>
                <a:off x="343318" y="1598548"/>
                <a:ext cx="314260" cy="306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A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36554" name="Group 56">
              <a:extLst>
                <a:ext uri="{FF2B5EF4-FFF2-40B4-BE49-F238E27FC236}">
                  <a16:creationId xmlns:a16="http://schemas.microsoft.com/office/drawing/2014/main" id="{48A6CE4F-AAEC-9D43-A3F1-7F3AF423F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538" y="4144964"/>
              <a:ext cx="2119312" cy="2274887"/>
              <a:chOff x="298198" y="4144608"/>
              <a:chExt cx="2118876" cy="2274811"/>
            </a:xfrm>
          </p:grpSpPr>
          <p:pic>
            <p:nvPicPr>
              <p:cNvPr id="236563" name="Picture 44">
                <a:extLst>
                  <a:ext uri="{FF2B5EF4-FFF2-40B4-BE49-F238E27FC236}">
                    <a16:creationId xmlns:a16="http://schemas.microsoft.com/office/drawing/2014/main" id="{DC547149-F075-DD46-9B8C-EA1CA3AB20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198" y="4144608"/>
                <a:ext cx="2118876" cy="2274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AACB03B-006C-7948-9BD7-DB21482F1011}"/>
                  </a:ext>
                </a:extLst>
              </p:cNvPr>
              <p:cNvSpPr/>
              <p:nvPr/>
            </p:nvSpPr>
            <p:spPr>
              <a:xfrm>
                <a:off x="679120" y="6068594"/>
                <a:ext cx="1028488" cy="277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Fr. Non-</a:t>
                </a:r>
                <a:r>
                  <a:rPr kumimoji="0" lang="en-GB" sz="1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Sph</a:t>
                </a: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4872C5E-B2A5-3147-A924-D962DFB1D80A}"/>
                  </a:ext>
                </a:extLst>
              </p:cNvPr>
              <p:cNvSpPr/>
              <p:nvPr/>
            </p:nvSpPr>
            <p:spPr>
              <a:xfrm>
                <a:off x="371208" y="4311289"/>
                <a:ext cx="314260" cy="307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C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418D43-1375-2E4D-B0B2-A4989C37624B}"/>
                </a:ext>
              </a:extLst>
            </p:cNvPr>
            <p:cNvSpPr/>
            <p:nvPr/>
          </p:nvSpPr>
          <p:spPr>
            <a:xfrm>
              <a:off x="2416176" y="1817689"/>
              <a:ext cx="773113" cy="523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Particle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Amount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D8B91D-ADAF-7442-BBC7-262AFF29902C}"/>
                </a:ext>
              </a:extLst>
            </p:cNvPr>
            <p:cNvSpPr/>
            <p:nvPr/>
          </p:nvSpPr>
          <p:spPr>
            <a:xfrm>
              <a:off x="2469326" y="4417439"/>
              <a:ext cx="733425" cy="5222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Particle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Shape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6A89048-2F21-13C5-C497-2704C9E1BB7D}"/>
              </a:ext>
            </a:extLst>
          </p:cNvPr>
          <p:cNvGrpSpPr/>
          <p:nvPr/>
        </p:nvGrpSpPr>
        <p:grpSpPr>
          <a:xfrm>
            <a:off x="9785218" y="1458914"/>
            <a:ext cx="2124076" cy="4965699"/>
            <a:chOff x="8205788" y="1458914"/>
            <a:chExt cx="2124076" cy="4965699"/>
          </a:xfrm>
        </p:grpSpPr>
        <p:grpSp>
          <p:nvGrpSpPr>
            <p:cNvPr id="236553" name="Group 54">
              <a:extLst>
                <a:ext uri="{FF2B5EF4-FFF2-40B4-BE49-F238E27FC236}">
                  <a16:creationId xmlns:a16="http://schemas.microsoft.com/office/drawing/2014/main" id="{EE717B9F-95A9-5E47-89F9-550FE62634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5788" y="1458914"/>
              <a:ext cx="2119312" cy="2274887"/>
              <a:chOff x="6681761" y="1458853"/>
              <a:chExt cx="2118876" cy="2274811"/>
            </a:xfrm>
          </p:grpSpPr>
          <p:pic>
            <p:nvPicPr>
              <p:cNvPr id="236566" name="Picture 41">
                <a:extLst>
                  <a:ext uri="{FF2B5EF4-FFF2-40B4-BE49-F238E27FC236}">
                    <a16:creationId xmlns:a16="http://schemas.microsoft.com/office/drawing/2014/main" id="{1E7225CD-366C-1F4F-BC91-EA62674DFA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1761" y="1458853"/>
                <a:ext cx="2118876" cy="2274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DDD9E8-481C-D14C-8C02-8581BBC0A0DA}"/>
                  </a:ext>
                </a:extLst>
              </p:cNvPr>
              <p:cNvSpPr/>
              <p:nvPr/>
            </p:nvSpPr>
            <p:spPr>
              <a:xfrm>
                <a:off x="7005544" y="3359027"/>
                <a:ext cx="1180857" cy="276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Angstrom Exp.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EB93C86-7915-5D40-BEE4-25BBA11BEDCE}"/>
                  </a:ext>
                </a:extLst>
              </p:cNvPr>
              <p:cNvSpPr/>
              <p:nvPr/>
            </p:nvSpPr>
            <p:spPr>
              <a:xfrm>
                <a:off x="6827781" y="1596960"/>
                <a:ext cx="314260" cy="307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B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236555" name="Group 53">
              <a:extLst>
                <a:ext uri="{FF2B5EF4-FFF2-40B4-BE49-F238E27FC236}">
                  <a16:creationId xmlns:a16="http://schemas.microsoft.com/office/drawing/2014/main" id="{7457F2D7-FB65-1840-A985-556908A5B0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05789" y="4144963"/>
              <a:ext cx="2124075" cy="2279650"/>
              <a:chOff x="6681761" y="4144608"/>
              <a:chExt cx="2124012" cy="2280325"/>
            </a:xfrm>
          </p:grpSpPr>
          <p:pic>
            <p:nvPicPr>
              <p:cNvPr id="236560" name="Picture 47">
                <a:extLst>
                  <a:ext uri="{FF2B5EF4-FFF2-40B4-BE49-F238E27FC236}">
                    <a16:creationId xmlns:a16="http://schemas.microsoft.com/office/drawing/2014/main" id="{38B8F77C-DC98-CA42-BB11-5AB822B063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1761" y="4144608"/>
                <a:ext cx="2124012" cy="2280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C321BC6-65DC-2748-965F-E956A0B7A44B}"/>
                  </a:ext>
                </a:extLst>
              </p:cNvPr>
              <p:cNvSpPr/>
              <p:nvPr/>
            </p:nvSpPr>
            <p:spPr>
              <a:xfrm>
                <a:off x="6984964" y="6061287"/>
                <a:ext cx="1079468" cy="276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SSA (550 nm)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33C1AA9-10D4-F040-B054-3C2CE5F0EADA}"/>
                  </a:ext>
                </a:extLst>
              </p:cNvPr>
              <p:cNvSpPr/>
              <p:nvPr/>
            </p:nvSpPr>
            <p:spPr>
              <a:xfrm>
                <a:off x="6854793" y="4306581"/>
                <a:ext cx="314316" cy="308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D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EF9DA2-C19C-2740-AE79-BC75F8279B21}"/>
                </a:ext>
              </a:extLst>
            </p:cNvPr>
            <p:cNvSpPr/>
            <p:nvPr/>
          </p:nvSpPr>
          <p:spPr>
            <a:xfrm>
              <a:off x="8847139" y="1792476"/>
              <a:ext cx="731837" cy="5238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Particle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Size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E6719DB-1E7C-A04D-8E31-A33DDB77314C}"/>
                </a:ext>
              </a:extLst>
            </p:cNvPr>
            <p:cNvSpPr/>
            <p:nvPr/>
          </p:nvSpPr>
          <p:spPr>
            <a:xfrm>
              <a:off x="8674864" y="4498400"/>
              <a:ext cx="954087" cy="5222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Particle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rPr>
                <a:t>Brightness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3160B5-0E1A-2ADD-EB4D-6CFDF581BB81}"/>
              </a:ext>
            </a:extLst>
          </p:cNvPr>
          <p:cNvGrpSpPr/>
          <p:nvPr/>
        </p:nvGrpSpPr>
        <p:grpSpPr>
          <a:xfrm>
            <a:off x="380516" y="1350477"/>
            <a:ext cx="3901614" cy="2236667"/>
            <a:chOff x="266353" y="1192333"/>
            <a:chExt cx="3901614" cy="22366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44BB31-B6A8-7657-9C36-783002730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353" y="1192333"/>
              <a:ext cx="3901614" cy="22366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BD6F33-F77F-8E2C-500D-5EE5A076B710}"/>
                </a:ext>
              </a:extLst>
            </p:cNvPr>
            <p:cNvSpPr/>
            <p:nvPr/>
          </p:nvSpPr>
          <p:spPr>
            <a:xfrm>
              <a:off x="1903677" y="3117579"/>
              <a:ext cx="1623649" cy="276999"/>
            </a:xfrm>
            <a:prstGeom prst="rect">
              <a:avLst/>
            </a:prstGeom>
            <a:solidFill>
              <a:schemeClr val="tx1">
                <a:alpha val="51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MODIS Context Image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26F602-B881-16F9-ECD9-C4CE00F8F9B9}"/>
                </a:ext>
              </a:extLst>
            </p:cNvPr>
            <p:cNvSpPr/>
            <p:nvPr/>
          </p:nvSpPr>
          <p:spPr>
            <a:xfrm>
              <a:off x="3112748" y="2044680"/>
              <a:ext cx="8220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Plume region  </a:t>
              </a: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CA8C931-F900-5378-3ADE-594525F57E77}"/>
                </a:ext>
              </a:extLst>
            </p:cNvPr>
            <p:cNvSpPr/>
            <p:nvPr/>
          </p:nvSpPr>
          <p:spPr>
            <a:xfrm>
              <a:off x="1133122" y="1554982"/>
              <a:ext cx="2530745" cy="933279"/>
            </a:xfrm>
            <a:custGeom>
              <a:avLst/>
              <a:gdLst>
                <a:gd name="connsiteX0" fmla="*/ 0 w 1174792"/>
                <a:gd name="connsiteY0" fmla="*/ 211947 h 454172"/>
                <a:gd name="connsiteX1" fmla="*/ 60557 w 1174792"/>
                <a:gd name="connsiteY1" fmla="*/ 296726 h 454172"/>
                <a:gd name="connsiteX2" fmla="*/ 115057 w 1174792"/>
                <a:gd name="connsiteY2" fmla="*/ 363338 h 454172"/>
                <a:gd name="connsiteX3" fmla="*/ 266448 w 1174792"/>
                <a:gd name="connsiteY3" fmla="*/ 387561 h 454172"/>
                <a:gd name="connsiteX4" fmla="*/ 357282 w 1174792"/>
                <a:gd name="connsiteY4" fmla="*/ 417839 h 454172"/>
                <a:gd name="connsiteX5" fmla="*/ 442061 w 1174792"/>
                <a:gd name="connsiteY5" fmla="*/ 442061 h 454172"/>
                <a:gd name="connsiteX6" fmla="*/ 551062 w 1174792"/>
                <a:gd name="connsiteY6" fmla="*/ 448117 h 454172"/>
                <a:gd name="connsiteX7" fmla="*/ 654008 w 1174792"/>
                <a:gd name="connsiteY7" fmla="*/ 448117 h 454172"/>
                <a:gd name="connsiteX8" fmla="*/ 750898 w 1174792"/>
                <a:gd name="connsiteY8" fmla="*/ 454172 h 454172"/>
                <a:gd name="connsiteX9" fmla="*/ 799343 w 1174792"/>
                <a:gd name="connsiteY9" fmla="*/ 436006 h 454172"/>
                <a:gd name="connsiteX10" fmla="*/ 884122 w 1174792"/>
                <a:gd name="connsiteY10" fmla="*/ 357282 h 454172"/>
                <a:gd name="connsiteX11" fmla="*/ 981012 w 1174792"/>
                <a:gd name="connsiteY11" fmla="*/ 290670 h 454172"/>
                <a:gd name="connsiteX12" fmla="*/ 1017346 w 1174792"/>
                <a:gd name="connsiteY12" fmla="*/ 254337 h 454172"/>
                <a:gd name="connsiteX13" fmla="*/ 1083958 w 1174792"/>
                <a:gd name="connsiteY13" fmla="*/ 157447 h 454172"/>
                <a:gd name="connsiteX14" fmla="*/ 1150570 w 1174792"/>
                <a:gd name="connsiteY14" fmla="*/ 115057 h 454172"/>
                <a:gd name="connsiteX15" fmla="*/ 1174792 w 1174792"/>
                <a:gd name="connsiteY15" fmla="*/ 0 h 454172"/>
                <a:gd name="connsiteX16" fmla="*/ 1120292 w 1174792"/>
                <a:gd name="connsiteY16" fmla="*/ 0 h 454172"/>
                <a:gd name="connsiteX17" fmla="*/ 896233 w 1174792"/>
                <a:gd name="connsiteY17" fmla="*/ 36334 h 454172"/>
                <a:gd name="connsiteX18" fmla="*/ 702453 w 1174792"/>
                <a:gd name="connsiteY18" fmla="*/ 60557 h 454172"/>
                <a:gd name="connsiteX19" fmla="*/ 575285 w 1174792"/>
                <a:gd name="connsiteY19" fmla="*/ 90835 h 454172"/>
                <a:gd name="connsiteX20" fmla="*/ 363338 w 1174792"/>
                <a:gd name="connsiteY20" fmla="*/ 115057 h 454172"/>
                <a:gd name="connsiteX21" fmla="*/ 248281 w 1174792"/>
                <a:gd name="connsiteY21" fmla="*/ 133224 h 454172"/>
                <a:gd name="connsiteX22" fmla="*/ 102946 w 1174792"/>
                <a:gd name="connsiteY22" fmla="*/ 145335 h 454172"/>
                <a:gd name="connsiteX23" fmla="*/ 60557 w 1174792"/>
                <a:gd name="connsiteY23" fmla="*/ 181669 h 454172"/>
                <a:gd name="connsiteX24" fmla="*/ 0 w 1174792"/>
                <a:gd name="connsiteY24" fmla="*/ 211947 h 45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792" h="454172">
                  <a:moveTo>
                    <a:pt x="0" y="211947"/>
                  </a:moveTo>
                  <a:lnTo>
                    <a:pt x="60557" y="296726"/>
                  </a:lnTo>
                  <a:lnTo>
                    <a:pt x="115057" y="363338"/>
                  </a:lnTo>
                  <a:lnTo>
                    <a:pt x="266448" y="387561"/>
                  </a:lnTo>
                  <a:lnTo>
                    <a:pt x="357282" y="417839"/>
                  </a:lnTo>
                  <a:lnTo>
                    <a:pt x="442061" y="442061"/>
                  </a:lnTo>
                  <a:lnTo>
                    <a:pt x="551062" y="448117"/>
                  </a:lnTo>
                  <a:lnTo>
                    <a:pt x="654008" y="448117"/>
                  </a:lnTo>
                  <a:lnTo>
                    <a:pt x="750898" y="454172"/>
                  </a:lnTo>
                  <a:lnTo>
                    <a:pt x="799343" y="436006"/>
                  </a:lnTo>
                  <a:lnTo>
                    <a:pt x="884122" y="357282"/>
                  </a:lnTo>
                  <a:lnTo>
                    <a:pt x="981012" y="290670"/>
                  </a:lnTo>
                  <a:lnTo>
                    <a:pt x="1017346" y="254337"/>
                  </a:lnTo>
                  <a:lnTo>
                    <a:pt x="1083958" y="157447"/>
                  </a:lnTo>
                  <a:lnTo>
                    <a:pt x="1150570" y="115057"/>
                  </a:lnTo>
                  <a:lnTo>
                    <a:pt x="1174792" y="0"/>
                  </a:lnTo>
                  <a:lnTo>
                    <a:pt x="1120292" y="0"/>
                  </a:lnTo>
                  <a:lnTo>
                    <a:pt x="896233" y="36334"/>
                  </a:lnTo>
                  <a:lnTo>
                    <a:pt x="702453" y="60557"/>
                  </a:lnTo>
                  <a:lnTo>
                    <a:pt x="575285" y="90835"/>
                  </a:lnTo>
                  <a:lnTo>
                    <a:pt x="363338" y="115057"/>
                  </a:lnTo>
                  <a:lnTo>
                    <a:pt x="248281" y="133224"/>
                  </a:lnTo>
                  <a:lnTo>
                    <a:pt x="102946" y="145335"/>
                  </a:lnTo>
                  <a:lnTo>
                    <a:pt x="60557" y="181669"/>
                  </a:lnTo>
                  <a:lnTo>
                    <a:pt x="0" y="211947"/>
                  </a:ln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5811DB-B259-2E10-FCD5-069431D51C37}"/>
                </a:ext>
              </a:extLst>
            </p:cNvPr>
            <p:cNvSpPr/>
            <p:nvPr/>
          </p:nvSpPr>
          <p:spPr>
            <a:xfrm rot="16924471">
              <a:off x="1183073" y="2929304"/>
              <a:ext cx="67161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MISR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9AF746-1A0F-6624-42B2-E93593D13A27}"/>
                </a:ext>
              </a:extLst>
            </p:cNvPr>
            <p:cNvSpPr txBox="1"/>
            <p:nvPr/>
          </p:nvSpPr>
          <p:spPr>
            <a:xfrm>
              <a:off x="2323477" y="1196520"/>
              <a:ext cx="1844489" cy="276999"/>
            </a:xfrm>
            <a:prstGeom prst="rect">
              <a:avLst/>
            </a:prstGeom>
            <a:solidFill>
              <a:schemeClr val="tx1">
                <a:alpha val="51000"/>
              </a:scheme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srgbClr val="000000">
                        <a:alpha val="63000"/>
                      </a:srgbClr>
                    </a:outerShdw>
                  </a:effectLst>
                  <a:uLnTx/>
                  <a:uFillTx/>
                  <a:latin typeface="Times New Roman"/>
                  <a:ea typeface="ＭＳ Ｐゴシック" charset="0"/>
                  <a:cs typeface="Times New Roman"/>
                </a:rPr>
                <a:t>La Soufriere, St Vincent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63000"/>
                    </a:srgbClr>
                  </a:outerShdw>
                </a:effectLst>
                <a:uLnTx/>
                <a:uFillTx/>
                <a:latin typeface="Calibri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id="{20FDE760-6C44-8CA4-27F7-738653D18132}"/>
                </a:ext>
              </a:extLst>
            </p:cNvPr>
            <p:cNvSpPr/>
            <p:nvPr/>
          </p:nvSpPr>
          <p:spPr>
            <a:xfrm>
              <a:off x="1060305" y="1929383"/>
              <a:ext cx="128573" cy="12775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E3D2B3-AB4A-1FF9-3D18-B0ED463FE407}"/>
              </a:ext>
            </a:extLst>
          </p:cNvPr>
          <p:cNvGrpSpPr/>
          <p:nvPr/>
        </p:nvGrpSpPr>
        <p:grpSpPr>
          <a:xfrm>
            <a:off x="376779" y="3743045"/>
            <a:ext cx="3895792" cy="2898269"/>
            <a:chOff x="4570777" y="983503"/>
            <a:chExt cx="4285371" cy="31880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7F3737-2B7B-2AE4-C3CA-F4D5E5C23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4458"/>
            <a:stretch/>
          </p:blipFill>
          <p:spPr>
            <a:xfrm>
              <a:off x="4570777" y="983503"/>
              <a:ext cx="3833474" cy="316062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C9304B-682B-EE74-1E11-6420D148976C}"/>
                </a:ext>
              </a:extLst>
            </p:cNvPr>
            <p:cNvSpPr/>
            <p:nvPr/>
          </p:nvSpPr>
          <p:spPr>
            <a:xfrm>
              <a:off x="4612831" y="3866900"/>
              <a:ext cx="2289176" cy="304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MISR Plume Heights (ASL)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E9266B-D917-4233-2336-6E63E6B1B0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4136" t="38100" b="35171"/>
            <a:stretch/>
          </p:blipFill>
          <p:spPr>
            <a:xfrm>
              <a:off x="8188242" y="1326485"/>
              <a:ext cx="667906" cy="262706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E56628A-33EF-FD1B-15B0-2E7832804CF8}"/>
              </a:ext>
            </a:extLst>
          </p:cNvPr>
          <p:cNvSpPr txBox="1"/>
          <p:nvPr/>
        </p:nvSpPr>
        <p:spPr>
          <a:xfrm>
            <a:off x="4485209" y="1474520"/>
            <a:ext cx="27424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explosive eruption of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 Soufriere volcano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began on 9 April 2021. On 10 April MISR observed a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large plume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from the volcano, reaching an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altitude of ~18-20 km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at its core, with fringes transported at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~12 km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 The plume was transported to the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east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with significant lateral spreading. Visual characteristics indicate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ash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components. Activity continued for at least several more days, with ongoing eruptions potentially causing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regional hazards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to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populations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and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aviation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1E9A0-9FCC-6154-34A7-B37E32B6A64C}"/>
              </a:ext>
            </a:extLst>
          </p:cNvPr>
          <p:cNvSpPr txBox="1"/>
          <p:nvPr/>
        </p:nvSpPr>
        <p:spPr>
          <a:xfrm>
            <a:off x="4528904" y="3075057"/>
            <a:ext cx="279903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/>
              <a:t>Backup Slide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876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34685-4302-18F5-B6A3-152027E29229}"/>
              </a:ext>
            </a:extLst>
          </p:cNvPr>
          <p:cNvSpPr txBox="1"/>
          <p:nvPr/>
        </p:nvSpPr>
        <p:spPr>
          <a:xfrm>
            <a:off x="377706" y="530577"/>
            <a:ext cx="1164248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/>
              <a:t>Variables of Interest will depend on the composition and elevation of the eruption plume…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E7454-0BD0-C933-A1DD-E5ED41EEB0B0}"/>
              </a:ext>
            </a:extLst>
          </p:cNvPr>
          <p:cNvSpPr txBox="1"/>
          <p:nvPr/>
        </p:nvSpPr>
        <p:spPr>
          <a:xfrm flipH="1">
            <a:off x="3049201" y="1410549"/>
            <a:ext cx="6093598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TEMPO Variables Likely of Use</a:t>
            </a:r>
          </a:p>
          <a:p>
            <a:endParaRPr lang="en-US" sz="800" b="1" kern="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Aerosol: AOD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AAOD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UV-AI  </a:t>
            </a:r>
          </a:p>
          <a:p>
            <a:endParaRPr lang="en-US" sz="500" b="1" kern="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lume </a:t>
            </a:r>
            <a:r>
              <a:rPr lang="en-US" b="1" kern="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eight: UV-B</a:t>
            </a:r>
          </a:p>
          <a:p>
            <a:endParaRPr lang="en-US" sz="500" b="1" kern="0" dirty="0">
              <a:latin typeface="Times New Roman" panose="02020603050405020304" pitchFamily="18" charset="0"/>
            </a:endParaRPr>
          </a:p>
          <a:p>
            <a:r>
              <a:rPr lang="en-US" b="1" kern="0" dirty="0">
                <a:latin typeface="Times New Roman" panose="02020603050405020304" pitchFamily="18" charset="0"/>
              </a:rPr>
              <a:t>Related </a:t>
            </a:r>
            <a:r>
              <a:rPr lang="en-US" b="1" u="sng" kern="0" dirty="0">
                <a:latin typeface="Times New Roman" panose="02020603050405020304" pitchFamily="18" charset="0"/>
              </a:rPr>
              <a:t>Volcanic</a:t>
            </a:r>
            <a:r>
              <a:rPr lang="en-US" b="1" kern="0" dirty="0">
                <a:latin typeface="Times New Roman" panose="02020603050405020304" pitchFamily="18" charset="0"/>
              </a:rPr>
              <a:t> Gases: SO</a:t>
            </a:r>
            <a:r>
              <a:rPr lang="en-US" b="1" kern="0" baseline="-25000" dirty="0">
                <a:latin typeface="Times New Roman" panose="02020603050405020304" pitchFamily="18" charset="0"/>
              </a:rPr>
              <a:t>2</a:t>
            </a:r>
            <a:r>
              <a:rPr lang="en-US" b="1" kern="0" dirty="0">
                <a:latin typeface="Times New Roman" panose="02020603050405020304" pitchFamily="18" charset="0"/>
              </a:rPr>
              <a:t>, H</a:t>
            </a:r>
            <a:r>
              <a:rPr lang="en-US" b="1" kern="0" baseline="-25000" dirty="0">
                <a:latin typeface="Times New Roman" panose="02020603050405020304" pitchFamily="18" charset="0"/>
              </a:rPr>
              <a:t>2</a:t>
            </a:r>
            <a:r>
              <a:rPr lang="en-US" b="1" kern="0" dirty="0">
                <a:latin typeface="Times New Roman" panose="02020603050405020304" pitchFamily="18" charset="0"/>
              </a:rPr>
              <a:t>O</a:t>
            </a:r>
          </a:p>
          <a:p>
            <a:endParaRPr lang="en-US" sz="500" b="1" kern="0" dirty="0">
              <a:latin typeface="Times New Roman" panose="02020603050405020304" pitchFamily="18" charset="0"/>
            </a:endParaRPr>
          </a:p>
          <a:p>
            <a:r>
              <a:rPr lang="en-US" b="1" kern="0" dirty="0">
                <a:latin typeface="Times New Roman" panose="02020603050405020304" pitchFamily="18" charset="0"/>
              </a:rPr>
              <a:t>Related </a:t>
            </a:r>
            <a:r>
              <a:rPr lang="en-US" b="1" u="sng" kern="0" dirty="0">
                <a:latin typeface="Times New Roman" panose="02020603050405020304" pitchFamily="18" charset="0"/>
              </a:rPr>
              <a:t>Wildfire</a:t>
            </a:r>
            <a:r>
              <a:rPr lang="en-US" b="1" kern="0" dirty="0">
                <a:latin typeface="Times New Roman" panose="02020603050405020304" pitchFamily="18" charset="0"/>
              </a:rPr>
              <a:t> Gases: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800" b="1" kern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C=O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(Formaldehyde); </a:t>
            </a:r>
          </a:p>
          <a:p>
            <a:r>
              <a:rPr lang="en-US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possibly 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1800" b="1" kern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US" sz="1800" b="1" kern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800" b="1" kern="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(Glyoxal)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DA15A-EDE2-DECF-EADF-CAC012ABF08D}"/>
              </a:ext>
            </a:extLst>
          </p:cNvPr>
          <p:cNvSpPr txBox="1"/>
          <p:nvPr/>
        </p:nvSpPr>
        <p:spPr>
          <a:xfrm>
            <a:off x="2727738" y="4148525"/>
            <a:ext cx="6736524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Other Space-based Resources Likely to Contribute</a:t>
            </a:r>
          </a:p>
          <a:p>
            <a:endParaRPr lang="en-US" sz="500" b="1" dirty="0"/>
          </a:p>
          <a:p>
            <a:r>
              <a:rPr lang="en-US" b="1" dirty="0"/>
              <a:t>Fire, Volcano </a:t>
            </a:r>
            <a:r>
              <a:rPr lang="en-US" b="1" u="sng" dirty="0"/>
              <a:t>Hotspots</a:t>
            </a:r>
            <a:r>
              <a:rPr lang="en-US" b="1" dirty="0"/>
              <a:t>: MODIS/VIIRS 4-micron thermal anomaly</a:t>
            </a:r>
          </a:p>
          <a:p>
            <a:endParaRPr lang="en-US" sz="500" b="1" dirty="0"/>
          </a:p>
          <a:p>
            <a:r>
              <a:rPr lang="en-US" b="1" dirty="0"/>
              <a:t>Aerosol Particle </a:t>
            </a:r>
            <a:r>
              <a:rPr lang="en-US" b="1" u="sng" dirty="0"/>
              <a:t>Size</a:t>
            </a:r>
            <a:r>
              <a:rPr lang="en-US" b="1" dirty="0"/>
              <a:t>, </a:t>
            </a:r>
            <a:r>
              <a:rPr lang="en-US" b="1" u="sng" dirty="0"/>
              <a:t>Shape</a:t>
            </a:r>
            <a:r>
              <a:rPr lang="en-US" b="1" dirty="0"/>
              <a:t> (ash/sulfate): MISR; PACE HARP-2</a:t>
            </a:r>
          </a:p>
          <a:p>
            <a:endParaRPr lang="en-US" sz="500" b="1" dirty="0"/>
          </a:p>
          <a:p>
            <a:r>
              <a:rPr lang="en-US" b="1" dirty="0"/>
              <a:t>Plume </a:t>
            </a:r>
            <a:r>
              <a:rPr lang="en-US" b="1" u="sng" dirty="0"/>
              <a:t>Extent</a:t>
            </a:r>
            <a:r>
              <a:rPr lang="en-US" b="1" dirty="0"/>
              <a:t>; </a:t>
            </a:r>
            <a:r>
              <a:rPr lang="en-US" b="1" u="sng" dirty="0"/>
              <a:t>Height</a:t>
            </a:r>
            <a:r>
              <a:rPr lang="en-US" b="1" dirty="0"/>
              <a:t>; Particle </a:t>
            </a:r>
            <a:r>
              <a:rPr lang="en-US" b="1" u="sng" dirty="0"/>
              <a:t>Properties</a:t>
            </a:r>
            <a:r>
              <a:rPr lang="en-US" b="1" dirty="0"/>
              <a:t>: GOES ABIs</a:t>
            </a:r>
          </a:p>
        </p:txBody>
      </p:sp>
    </p:spTree>
    <p:extLst>
      <p:ext uri="{BB962C8B-B14F-4D97-AF65-F5344CB8AC3E}">
        <p14:creationId xmlns:p14="http://schemas.microsoft.com/office/powerpoint/2010/main" val="341215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532</Words>
  <Application>Microsoft Macintosh PowerPoint</Application>
  <PresentationFormat>Widescreen</PresentationFormat>
  <Paragraphs>117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Times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Kahn, Ralph A. (GSFC-6130)</dc:creator>
  <cp:lastModifiedBy>Kahn, Ralph A. (GSFC-6130)</cp:lastModifiedBy>
  <cp:revision>17</cp:revision>
  <dcterms:created xsi:type="dcterms:W3CDTF">2023-04-14T19:52:17Z</dcterms:created>
  <dcterms:modified xsi:type="dcterms:W3CDTF">2023-04-28T21:19:27Z</dcterms:modified>
</cp:coreProperties>
</file>