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BAC_103CB008.xml" ContentType="application/vnd.ms-powerpoint.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75" r:id="rId4"/>
  </p:sldMasterIdLst>
  <p:notesMasterIdLst>
    <p:notesMasterId r:id="rId27"/>
  </p:notesMasterIdLst>
  <p:sldIdLst>
    <p:sldId id="256" r:id="rId5"/>
    <p:sldId id="1042652810" r:id="rId6"/>
    <p:sldId id="272" r:id="rId7"/>
    <p:sldId id="1042652811" r:id="rId8"/>
    <p:sldId id="270" r:id="rId9"/>
    <p:sldId id="264" r:id="rId10"/>
    <p:sldId id="2981" r:id="rId11"/>
    <p:sldId id="2976" r:id="rId12"/>
    <p:sldId id="2989" r:id="rId13"/>
    <p:sldId id="2990" r:id="rId14"/>
    <p:sldId id="274" r:id="rId15"/>
    <p:sldId id="2986" r:id="rId16"/>
    <p:sldId id="269" r:id="rId17"/>
    <p:sldId id="2985" r:id="rId18"/>
    <p:sldId id="2988" r:id="rId19"/>
    <p:sldId id="265" r:id="rId20"/>
    <p:sldId id="268" r:id="rId21"/>
    <p:sldId id="642" r:id="rId22"/>
    <p:sldId id="718" r:id="rId23"/>
    <p:sldId id="708" r:id="rId24"/>
    <p:sldId id="679" r:id="rId25"/>
    <p:sldId id="2977" r:id="rId26"/>
  </p:sldIdLst>
  <p:sldSz cx="12192000" cy="6858000"/>
  <p:notesSz cx="6858000" cy="9144000"/>
  <p:embeddedFontLst>
    <p:embeddedFont>
      <p:font typeface="Arial Narrow" panose="020B0604020202020204" pitchFamily="34" charset="0"/>
      <p:regular r:id="rId28"/>
      <p:bold r:id="rId29"/>
      <p:italic r:id="rId30"/>
      <p:boldItalic r:id="rId31"/>
    </p:embeddedFont>
    <p:embeddedFont>
      <p:font typeface="Arial Rounded MT Bold" panose="020F0704030504030204" pitchFamily="34" charset="77"/>
      <p:regular r:id="rId32"/>
    </p:embeddedFont>
    <p:embeddedFont>
      <p:font typeface="Calibri" panose="020F0502020204030204" pitchFamily="34" charset="0"/>
      <p:regular r:id="rId33"/>
      <p:bold r:id="rId34"/>
      <p:italic r:id="rId35"/>
      <p:boldItalic r:id="rId36"/>
    </p:embeddedFont>
    <p:embeddedFont>
      <p:font typeface="Cambria" panose="02040503050406030204" pitchFamily="18" charset="0"/>
      <p:regular r:id="rId37"/>
      <p:bold r:id="rId38"/>
      <p:italic r:id="rId39"/>
      <p:boldItalic r:id="rId40"/>
    </p:embeddedFont>
    <p:embeddedFont>
      <p:font typeface="Century Gothic" panose="020B0502020202020204" pitchFamily="34" charset="0"/>
      <p:regular r:id="rId41"/>
      <p:bold r:id="rId42"/>
      <p:italic r:id="rId43"/>
      <p:boldItalic r:id="rId44"/>
    </p:embeddedFont>
    <p:embeddedFont>
      <p:font typeface="Helvetica" pitchFamily="2" charset="0"/>
      <p:regular r:id="rId45"/>
      <p:bold r:id="rId46"/>
      <p:italic r:id="rId47"/>
      <p:boldItalic r:id="rId48"/>
    </p:embeddedFont>
    <p:embeddedFont>
      <p:font typeface="Helvetica Neue" panose="02000503000000020004" pitchFamily="2" charset="0"/>
      <p:regular r:id="rId49"/>
      <p:bold r:id="rId50"/>
      <p:italic r:id="rId51"/>
      <p:boldItalic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F3654F66-97EF-409F-94CD-630336956EF0}">
          <p14:sldIdLst>
            <p14:sldId id="256"/>
            <p14:sldId id="1042652810"/>
            <p14:sldId id="272"/>
            <p14:sldId id="1042652811"/>
            <p14:sldId id="270"/>
            <p14:sldId id="264"/>
            <p14:sldId id="2981"/>
            <p14:sldId id="2976"/>
            <p14:sldId id="2989"/>
            <p14:sldId id="2990"/>
            <p14:sldId id="274"/>
            <p14:sldId id="2986"/>
            <p14:sldId id="269"/>
            <p14:sldId id="2985"/>
            <p14:sldId id="2988"/>
            <p14:sldId id="265"/>
            <p14:sldId id="268"/>
          </p14:sldIdLst>
        </p14:section>
        <p14:section name="Backup" id="{A8160CFA-A413-455B-8CFD-EF07B1F7D0B6}">
          <p14:sldIdLst>
            <p14:sldId id="642"/>
            <p14:sldId id="718"/>
            <p14:sldId id="708"/>
            <p14:sldId id="679"/>
            <p14:sldId id="2977"/>
          </p14:sldIdLst>
        </p14:section>
      </p14:sectionLst>
    </p:ext>
    <p:ext uri="{EFAFB233-063F-42B5-8137-9DF3F51BA10A}">
      <p15:sldGuideLst xmlns:p15="http://schemas.microsoft.com/office/powerpoint/2012/main">
        <p15:guide id="1" orient="horz" pos="720" userDrawn="1">
          <p15:clr>
            <a:srgbClr val="A4A3A4"/>
          </p15:clr>
        </p15:guide>
        <p15:guide id="2" pos="3840" userDrawn="1">
          <p15:clr>
            <a:srgbClr val="A4A3A4"/>
          </p15:clr>
        </p15:guide>
        <p15:guide id="3" pos="72" userDrawn="1">
          <p15:clr>
            <a:srgbClr val="A4A3A4"/>
          </p15:clr>
        </p15:guide>
        <p15:guide id="4" pos="7608" userDrawn="1">
          <p15:clr>
            <a:srgbClr val="A4A3A4"/>
          </p15:clr>
        </p15:guide>
        <p15:guide id="5" orient="horz" pos="4128" userDrawn="1">
          <p15:clr>
            <a:srgbClr val="A4A3A4"/>
          </p15:clr>
        </p15:guide>
        <p15:guide id="6" pos="5112" userDrawn="1">
          <p15:clr>
            <a:srgbClr val="A4A3A4"/>
          </p15:clr>
        </p15:guide>
      </p15:sldGuideLst>
    </p:ext>
    <p: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r:id="rId74" roundtripDataSignature="AMtx7miz4CZV5YcpDPsMxcF9T8KlZfyaWg=="/>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B3DA121-2EAB-8933-99EE-C238AC96C330}" name="Bonine, Lauren {Lauren} (LARC-B602D)" initials="BL{(B" userId="S::lbonine@ndc.nasa.gov::d29ca289-e693-4d19-8c3a-22ac9c1bf544" providerId="AD"/>
  <p188:author id="{2DF825D8-DAA9-A17E-7FD3-EB3550631833}" name="Fenn, Crystal J. (LARC-D206)" initials="F(" userId="S::cfenn@ndc.nasa.gov::e706ab77-a4eb-46fd-9b0c-8ec1c8e24d7a"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44A6"/>
    <a:srgbClr val="013589"/>
    <a:srgbClr val="031335"/>
    <a:srgbClr val="061641"/>
    <a:srgbClr val="23314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FF00D0D-CE8E-48E8-A611-BB1C1F3A8714}" v="12" dt="2023-01-30T20:45:30.370"/>
  </p1510:revLst>
</p1510:revInfo>
</file>

<file path=ppt/tableStyles.xml><?xml version="1.0" encoding="utf-8"?>
<a:tblStyleLst xmlns:a="http://schemas.openxmlformats.org/drawingml/2006/main" def="{E0DC333D-3754-43DE-B946-33F477848E6B}">
  <a:tblStyle styleId="{E0DC333D-3754-43DE-B946-33F477848E6B}"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E2DD7354-5F95-4D67-A51C-287E827058AB}" styleName="Table_1">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96"/>
    <p:restoredTop sz="96357" autoAdjust="0"/>
  </p:normalViewPr>
  <p:slideViewPr>
    <p:cSldViewPr snapToGrid="0">
      <p:cViewPr varScale="1">
        <p:scale>
          <a:sx n="103" d="100"/>
          <a:sy n="103" d="100"/>
        </p:scale>
        <p:origin x="184" y="1200"/>
      </p:cViewPr>
      <p:guideLst>
        <p:guide orient="horz" pos="720"/>
        <p:guide pos="3840"/>
        <p:guide pos="72"/>
        <p:guide pos="7608"/>
        <p:guide orient="horz" pos="4128"/>
        <p:guide pos="5112"/>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2.fntdata"/><Relationship Id="rId21" Type="http://schemas.openxmlformats.org/officeDocument/2006/relationships/slide" Target="slides/slide17.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font" Target="fonts/font20.fntdata"/><Relationship Id="rId50" Type="http://schemas.openxmlformats.org/officeDocument/2006/relationships/font" Target="fonts/font23.fntdata"/><Relationship Id="rId76"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2.fntdata"/><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font" Target="fonts/font18.fntdata"/><Relationship Id="rId74" Type="http://customschemas.google.com/relationships/presentationmetadata" Target="metadata"/><Relationship Id="rId79" Type="http://schemas.microsoft.com/office/2015/10/relationships/revisionInfo" Target="revisionInfo.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font" Target="fonts/font21.fntdata"/><Relationship Id="rId77"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font" Target="fonts/font24.fntdata"/><Relationship Id="rId80"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font" Target="fonts/font19.fntdata"/><Relationship Id="rId20" Type="http://schemas.openxmlformats.org/officeDocument/2006/relationships/slide" Target="slides/slide16.xml"/><Relationship Id="rId41" Type="http://schemas.openxmlformats.org/officeDocument/2006/relationships/font" Target="fonts/font14.fntdata"/><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font" Target="fonts/font22.fntdata"/><Relationship Id="rId10" Type="http://schemas.openxmlformats.org/officeDocument/2006/relationships/slide" Target="slides/slide6.xml"/><Relationship Id="rId31" Type="http://schemas.openxmlformats.org/officeDocument/2006/relationships/font" Target="fonts/font4.fntdata"/><Relationship Id="rId44" Type="http://schemas.openxmlformats.org/officeDocument/2006/relationships/font" Target="fonts/font17.fntdata"/><Relationship Id="rId52" Type="http://schemas.openxmlformats.org/officeDocument/2006/relationships/font" Target="fonts/font25.fntdata"/><Relationship Id="rId78" Type="http://schemas.openxmlformats.org/officeDocument/2006/relationships/tableStyles" Target="tableStyles.xml"/></Relationships>
</file>

<file path=ppt/comments/modernComment_BAC_103CB008.xml><?xml version="1.0" encoding="utf-8"?>
<p188:cmLst xmlns:a="http://schemas.openxmlformats.org/drawingml/2006/main" xmlns:r="http://schemas.openxmlformats.org/officeDocument/2006/relationships" xmlns:p188="http://schemas.microsoft.com/office/powerpoint/2018/8/main">
  <p188:cm id="{59E86DD6-083D-448B-B030-107D5C5FA1B5}" authorId="{2DF825D8-DAA9-A17E-7FD3-EB3550631833}" status="resolved" created="2023-01-19T23:52:45.944" complete="100000">
    <pc:sldMkLst xmlns:pc="http://schemas.microsoft.com/office/powerpoint/2013/main/command">
      <pc:docMk/>
      <pc:sldMk cId="272412680" sldId="2988"/>
    </pc:sldMkLst>
    <p188:txBody>
      <a:bodyPr/>
      <a:lstStyle/>
      <a:p>
        <a:r>
          <a:rPr lang="en-US"/>
          <a:t>added backup; confirm the 21-44 should be in backup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59" name="Google Shape;259;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305724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987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marL="285750" indent="-285750" defTabSz="456633">
              <a:spcBef>
                <a:spcPts val="100"/>
              </a:spcBef>
              <a:buFont typeface="Arial" panose="020B0604020202020204" pitchFamily="34" charset="0"/>
              <a:buChar char="•"/>
              <a:defRPr/>
            </a:pPr>
            <a:endParaRPr lang="en-US">
              <a:solidFill>
                <a:prstClr val="black"/>
              </a:solidFill>
              <a:latin typeface="Arial"/>
              <a:ea typeface="ＭＳ Ｐゴシック" charset="0"/>
              <a:cs typeface="Arial"/>
            </a:endParaRPr>
          </a:p>
        </p:txBody>
      </p:sp>
    </p:spTree>
    <p:extLst>
      <p:ext uri="{BB962C8B-B14F-4D97-AF65-F5344CB8AC3E}">
        <p14:creationId xmlns:p14="http://schemas.microsoft.com/office/powerpoint/2010/main" val="7105721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987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marL="285750" indent="-285750" defTabSz="456633">
              <a:spcBef>
                <a:spcPts val="100"/>
              </a:spcBef>
              <a:buFont typeface="Arial" panose="020B0604020202020204" pitchFamily="34" charset="0"/>
              <a:buChar char="•"/>
              <a:defRPr/>
            </a:pPr>
            <a:endParaRPr lang="en-US">
              <a:solidFill>
                <a:prstClr val="black"/>
              </a:solidFill>
              <a:latin typeface="Arial"/>
              <a:ea typeface="ＭＳ Ｐゴシック" charset="0"/>
              <a:cs typeface="Arial"/>
            </a:endParaRPr>
          </a:p>
        </p:txBody>
      </p:sp>
    </p:spTree>
    <p:extLst>
      <p:ext uri="{BB962C8B-B14F-4D97-AF65-F5344CB8AC3E}">
        <p14:creationId xmlns:p14="http://schemas.microsoft.com/office/powerpoint/2010/main" val="26652294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17254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23" name="Google Shape;323;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85750" lvl="0" indent="-209550" algn="l" rtl="0">
              <a:spcBef>
                <a:spcPts val="0"/>
              </a:spcBef>
              <a:spcAft>
                <a:spcPts val="0"/>
              </a:spcAft>
              <a:buClr>
                <a:schemeClr val="dk1"/>
              </a:buClr>
              <a:buSzPts val="1200"/>
              <a:buFont typeface="Arial"/>
              <a:buNone/>
            </a:pPr>
            <a:endParaRPr>
              <a:solidFill>
                <a:srgbClr val="000000"/>
              </a:solidFill>
              <a:latin typeface="Arial"/>
              <a:ea typeface="Arial"/>
              <a:cs typeface="Arial"/>
              <a:sym typeface="Arial"/>
            </a:endParaRPr>
          </a:p>
        </p:txBody>
      </p:sp>
    </p:spTree>
    <p:extLst>
      <p:ext uri="{BB962C8B-B14F-4D97-AF65-F5344CB8AC3E}">
        <p14:creationId xmlns:p14="http://schemas.microsoft.com/office/powerpoint/2010/main" val="15045271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32" name="Google Shape;332;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85750" lvl="0" indent="-209550" algn="l" rtl="0">
              <a:spcBef>
                <a:spcPts val="0"/>
              </a:spcBef>
              <a:spcAft>
                <a:spcPts val="0"/>
              </a:spcAft>
              <a:buClr>
                <a:schemeClr val="dk1"/>
              </a:buClr>
              <a:buSzPts val="1200"/>
              <a:buFont typeface="Arial"/>
              <a:buNone/>
            </a:pPr>
            <a:endParaRPr>
              <a:solidFill>
                <a:srgbClr val="000000"/>
              </a:solidFill>
              <a:latin typeface="Arial"/>
              <a:ea typeface="Arial"/>
              <a:cs typeface="Arial"/>
              <a:sym typeface="Arial"/>
            </a:endParaRPr>
          </a:p>
        </p:txBody>
      </p:sp>
    </p:spTree>
    <p:extLst>
      <p:ext uri="{BB962C8B-B14F-4D97-AF65-F5344CB8AC3E}">
        <p14:creationId xmlns:p14="http://schemas.microsoft.com/office/powerpoint/2010/main" val="31081876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9" name="Google Shape;479;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47" name="Google Shape;347;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85750" lvl="0" indent="-209550" algn="l" rtl="0">
              <a:spcBef>
                <a:spcPts val="0"/>
              </a:spcBef>
              <a:spcAft>
                <a:spcPts val="0"/>
              </a:spcAft>
              <a:buClr>
                <a:schemeClr val="dk1"/>
              </a:buClr>
              <a:buSzPts val="1200"/>
              <a:buFont typeface="Arial"/>
              <a:buNone/>
            </a:pPr>
            <a:endParaRPr>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09" name="Google Shape;40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85750" lvl="0" indent="-209550" algn="l" rtl="0">
              <a:spcBef>
                <a:spcPts val="0"/>
              </a:spcBef>
              <a:spcAft>
                <a:spcPts val="0"/>
              </a:spcAft>
              <a:buClr>
                <a:schemeClr val="dk1"/>
              </a:buClr>
              <a:buSzPts val="1200"/>
              <a:buFont typeface="Arial"/>
              <a:buNone/>
            </a:pPr>
            <a:endParaRPr>
              <a:solidFill>
                <a:srgbClr val="000000"/>
              </a:solidFill>
              <a:latin typeface="Arial"/>
              <a:ea typeface="Arial"/>
              <a:cs typeface="Arial"/>
              <a:sym typeface="Arial"/>
            </a:endParaRPr>
          </a:p>
        </p:txBody>
      </p:sp>
    </p:spTree>
    <p:extLst>
      <p:ext uri="{BB962C8B-B14F-4D97-AF65-F5344CB8AC3E}">
        <p14:creationId xmlns:p14="http://schemas.microsoft.com/office/powerpoint/2010/main" val="23450362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8" name="Google Shape;438;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55" name="Google Shape;355;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85750" lvl="0" indent="-209550" algn="l" rtl="0">
              <a:spcBef>
                <a:spcPts val="0"/>
              </a:spcBef>
              <a:spcAft>
                <a:spcPts val="0"/>
              </a:spcAft>
              <a:buClr>
                <a:schemeClr val="dk1"/>
              </a:buClr>
              <a:buSzPts val="1200"/>
              <a:buFont typeface="Arial"/>
              <a:buNone/>
            </a:pPr>
            <a:endParaRPr>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6" name="Google Shape;42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7" name="Google Shape;427;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extLst>
      <p:ext uri="{BB962C8B-B14F-4D97-AF65-F5344CB8AC3E}">
        <p14:creationId xmlns:p14="http://schemas.microsoft.com/office/powerpoint/2010/main" val="10364628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7.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Chart - N 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E00922-7687-EA47-9BC8-EBC78CD432E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341837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EDD07B-0B4F-C141-BE97-9114F86A1893}"/>
              </a:ext>
            </a:extLst>
          </p:cNvPr>
          <p:cNvPicPr>
            <a:picLocks noChangeAspect="1"/>
          </p:cNvPicPr>
          <p:nvPr/>
        </p:nvPicPr>
        <p:blipFill>
          <a:blip r:embed="rId2"/>
          <a:stretch>
            <a:fillRect/>
          </a:stretch>
        </p:blipFill>
        <p:spPr>
          <a:xfrm>
            <a:off x="5369859" y="2834341"/>
            <a:ext cx="1828800" cy="1727200"/>
          </a:xfrm>
          <a:prstGeom prst="rect">
            <a:avLst/>
          </a:prstGeom>
        </p:spPr>
      </p:pic>
    </p:spTree>
    <p:extLst>
      <p:ext uri="{BB962C8B-B14F-4D97-AF65-F5344CB8AC3E}">
        <p14:creationId xmlns:p14="http://schemas.microsoft.com/office/powerpoint/2010/main" val="1494472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04800" y="1066800"/>
            <a:ext cx="115824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4"/>
          <p:cNvSpPr>
            <a:spLocks noGrp="1" noChangeArrowheads="1"/>
          </p:cNvSpPr>
          <p:nvPr>
            <p:ph type="dt" sz="quarter" idx="10"/>
          </p:nvPr>
        </p:nvSpPr>
        <p:spPr>
          <a:ln/>
        </p:spPr>
        <p:txBody>
          <a:bodyPr/>
          <a:lstStyle>
            <a:lvl1pPr>
              <a:defRPr/>
            </a:lvl1pPr>
          </a:lstStyle>
          <a:p>
            <a:r>
              <a:rPr lang="en-US"/>
              <a:t>February 8-9, 2023</a:t>
            </a:r>
          </a:p>
        </p:txBody>
      </p:sp>
      <p:sp>
        <p:nvSpPr>
          <p:cNvPr id="5" name="Rectangle 15"/>
          <p:cNvSpPr>
            <a:spLocks noGrp="1" noChangeArrowheads="1"/>
          </p:cNvSpPr>
          <p:nvPr>
            <p:ph type="ftr" sz="quarter" idx="11"/>
          </p:nvPr>
        </p:nvSpPr>
        <p:spPr>
          <a:ln/>
        </p:spPr>
        <p:txBody>
          <a:bodyPr/>
          <a:lstStyle>
            <a:lvl1pPr>
              <a:defRPr/>
            </a:lvl1pPr>
          </a:lstStyle>
          <a:p>
            <a:r>
              <a:rPr lang="en-US"/>
              <a:t>TEMPO ORR/MRR</a:t>
            </a:r>
          </a:p>
        </p:txBody>
      </p:sp>
      <p:sp>
        <p:nvSpPr>
          <p:cNvPr id="6" name="Rectangle 16"/>
          <p:cNvSpPr>
            <a:spLocks noGrp="1" noChangeArrowheads="1"/>
          </p:cNvSpPr>
          <p:nvPr>
            <p:ph type="sldNum" sz="quarter" idx="12"/>
          </p:nvPr>
        </p:nvSpPr>
        <p:spPr>
          <a:ln/>
        </p:spPr>
        <p:txBody>
          <a:bodyPr/>
          <a:lstStyle>
            <a:lvl1pPr>
              <a:defRPr/>
            </a:lvl1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2508404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9_Custom Layout">
    <p:spTree>
      <p:nvGrpSpPr>
        <p:cNvPr id="1" name=""/>
        <p:cNvGrpSpPr/>
        <p:nvPr/>
      </p:nvGrpSpPr>
      <p:grpSpPr>
        <a:xfrm>
          <a:off x="0" y="0"/>
          <a:ext cx="0" cy="0"/>
          <a:chOff x="0" y="0"/>
          <a:chExt cx="0" cy="0"/>
        </a:xfrm>
      </p:grpSpPr>
      <p:pic>
        <p:nvPicPr>
          <p:cNvPr id="4" name="Picture 3" descr="TEMPO ppt Banner v8.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1065276"/>
          </a:xfrm>
          <a:prstGeom prst="rect">
            <a:avLst/>
          </a:prstGeom>
        </p:spPr>
      </p:pic>
      <p:sp>
        <p:nvSpPr>
          <p:cNvPr id="9" name="Title 1"/>
          <p:cNvSpPr>
            <a:spLocks noGrp="1"/>
          </p:cNvSpPr>
          <p:nvPr>
            <p:ph type="title"/>
          </p:nvPr>
        </p:nvSpPr>
        <p:spPr>
          <a:xfrm>
            <a:off x="2379609" y="274638"/>
            <a:ext cx="7963743" cy="638108"/>
          </a:xfrm>
          <a:prstGeom prst="rect">
            <a:avLst/>
          </a:prstGeom>
        </p:spPr>
        <p:txBody>
          <a:bodyPr vert="horz"/>
          <a:lstStyle>
            <a:lvl1pPr>
              <a:defRPr sz="2800" b="1" i="0">
                <a:solidFill>
                  <a:srgbClr val="FFFFFF"/>
                </a:solidFill>
                <a:latin typeface="Arial"/>
                <a:cs typeface="Arial"/>
              </a:defRPr>
            </a:lvl1pPr>
          </a:lstStyle>
          <a:p>
            <a:r>
              <a:rPr lang="en-US"/>
              <a:t>Click to edit Master title style</a:t>
            </a:r>
          </a:p>
        </p:txBody>
      </p:sp>
      <p:sp>
        <p:nvSpPr>
          <p:cNvPr id="7" name="Content Placeholder 2"/>
          <p:cNvSpPr>
            <a:spLocks noGrp="1"/>
          </p:cNvSpPr>
          <p:nvPr>
            <p:ph idx="1"/>
          </p:nvPr>
        </p:nvSpPr>
        <p:spPr>
          <a:xfrm>
            <a:off x="101600" y="1143000"/>
            <a:ext cx="11988800" cy="5410200"/>
          </a:xfrm>
          <a:prstGeom prst="rect">
            <a:avLst/>
          </a:prstGeom>
        </p:spPr>
        <p:txBody>
          <a:bodyPr/>
          <a:lstStyle>
            <a:lvl1pPr marL="342900" indent="-342900">
              <a:buClrTx/>
              <a:buFont typeface="Wingdings" charset="2"/>
              <a:buChar char="Ø"/>
              <a:defRPr b="1">
                <a:latin typeface="+mn-lt"/>
              </a:defRPr>
            </a:lvl1pPr>
            <a:lvl2pPr marL="742950" indent="-285750">
              <a:buClr>
                <a:srgbClr val="0000A9"/>
              </a:buClr>
              <a:buFont typeface="Arial"/>
              <a:buChar char="•"/>
              <a:defRPr b="0">
                <a:latin typeface="+mn-lt"/>
              </a:defRPr>
            </a:lvl2pPr>
            <a:lvl3pPr>
              <a:defRPr b="0">
                <a:latin typeface="+mn-lt"/>
              </a:defRPr>
            </a:lvl3pPr>
            <a:lvl4pPr>
              <a:defRPr b="0">
                <a:latin typeface="+mn-lt"/>
              </a:defRPr>
            </a:lvl4pPr>
            <a:lvl5pPr>
              <a:defRPr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8">
            <a:extLst>
              <a:ext uri="{FF2B5EF4-FFF2-40B4-BE49-F238E27FC236}">
                <a16:creationId xmlns:a16="http://schemas.microsoft.com/office/drawing/2014/main" id="{ED29E1B4-5585-C84C-8A32-8BAC3D59C839}"/>
              </a:ext>
            </a:extLst>
          </p:cNvPr>
          <p:cNvSpPr>
            <a:spLocks noGrp="1"/>
          </p:cNvSpPr>
          <p:nvPr>
            <p:ph type="sldNum" sz="quarter" idx="12"/>
          </p:nvPr>
        </p:nvSpPr>
        <p:spPr>
          <a:xfrm>
            <a:off x="9236440" y="6504026"/>
            <a:ext cx="2844800" cy="365125"/>
          </a:xfrm>
        </p:spPr>
        <p:txBody>
          <a:bodyPr/>
          <a:lstStyle/>
          <a:p>
            <a:pPr marL="0" lvl="0" indent="0" algn="r" rtl="0">
              <a:spcBef>
                <a:spcPts val="0"/>
              </a:spcBef>
              <a:spcAft>
                <a:spcPts val="0"/>
              </a:spcAft>
              <a:buNone/>
            </a:pPr>
            <a:fld id="{00000000-1234-1234-1234-123412341234}" type="slidenum">
              <a:rPr lang="en-US" smtClean="0"/>
              <a:t>‹#›</a:t>
            </a:fld>
            <a:endParaRPr lang="en-US"/>
          </a:p>
        </p:txBody>
      </p:sp>
      <p:sp>
        <p:nvSpPr>
          <p:cNvPr id="10" name="Footer Placeholder 4">
            <a:extLst>
              <a:ext uri="{FF2B5EF4-FFF2-40B4-BE49-F238E27FC236}">
                <a16:creationId xmlns:a16="http://schemas.microsoft.com/office/drawing/2014/main" id="{2EE3F73D-D53E-4649-A630-0572053E9E49}"/>
              </a:ext>
            </a:extLst>
          </p:cNvPr>
          <p:cNvSpPr>
            <a:spLocks noGrp="1"/>
          </p:cNvSpPr>
          <p:nvPr>
            <p:ph type="ftr" sz="quarter" idx="3"/>
          </p:nvPr>
        </p:nvSpPr>
        <p:spPr>
          <a:xfrm>
            <a:off x="4165600" y="6504026"/>
            <a:ext cx="3860800" cy="365125"/>
          </a:xfrm>
          <a:prstGeom prst="rect">
            <a:avLst/>
          </a:prstGeom>
        </p:spPr>
        <p:txBody>
          <a:bodyPr vert="horz" lIns="91440" tIns="45720" rIns="91440" bIns="45720" rtlCol="0" anchor="ctr"/>
          <a:lstStyle>
            <a:lvl1pPr algn="ctr">
              <a:defRPr sz="1100">
                <a:solidFill>
                  <a:schemeClr val="tx1">
                    <a:tint val="75000"/>
                  </a:schemeClr>
                </a:solidFill>
              </a:defRPr>
            </a:lvl1pPr>
          </a:lstStyle>
          <a:p>
            <a:r>
              <a:rPr lang="en-US"/>
              <a:t>TEMPO ORR/MRR</a:t>
            </a:r>
          </a:p>
        </p:txBody>
      </p:sp>
    </p:spTree>
    <p:extLst>
      <p:ext uri="{BB962C8B-B14F-4D97-AF65-F5344CB8AC3E}">
        <p14:creationId xmlns:p14="http://schemas.microsoft.com/office/powerpoint/2010/main" val="40141508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5_Custom Layout">
  <p:cSld name="5_Custom Layout">
    <p:spTree>
      <p:nvGrpSpPr>
        <p:cNvPr id="1" name="Shape 69"/>
        <p:cNvGrpSpPr/>
        <p:nvPr/>
      </p:nvGrpSpPr>
      <p:grpSpPr>
        <a:xfrm>
          <a:off x="0" y="0"/>
          <a:ext cx="0" cy="0"/>
          <a:chOff x="0" y="0"/>
          <a:chExt cx="0" cy="0"/>
        </a:xfrm>
      </p:grpSpPr>
      <p:sp>
        <p:nvSpPr>
          <p:cNvPr id="72" name="Google Shape;72;p21"/>
          <p:cNvSpPr txBox="1">
            <a:spLocks noGrp="1"/>
          </p:cNvSpPr>
          <p:nvPr>
            <p:ph type="title"/>
          </p:nvPr>
        </p:nvSpPr>
        <p:spPr>
          <a:xfrm>
            <a:off x="2539931" y="274638"/>
            <a:ext cx="7963743" cy="638108"/>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D9D9D9"/>
              </a:buClr>
              <a:buSzPts val="2800"/>
              <a:buFont typeface="Arial Rounded"/>
              <a:buNone/>
              <a:defRPr sz="2800" b="1">
                <a:solidFill>
                  <a:srgbClr val="D9D9D9"/>
                </a:solidFill>
                <a:latin typeface="Arial Rounded"/>
                <a:ea typeface="Arial Rounded"/>
                <a:cs typeface="Arial Rounded"/>
                <a:sym typeface="Arial Rounde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21"/>
          <p:cNvSpPr txBox="1">
            <a:spLocks noGrp="1"/>
          </p:cNvSpPr>
          <p:nvPr>
            <p:ph type="ftr" idx="11"/>
          </p:nvPr>
        </p:nvSpPr>
        <p:spPr>
          <a:xfrm>
            <a:off x="3239543" y="6549635"/>
            <a:ext cx="5411508" cy="365125"/>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rgbClr val="888888"/>
              </a:buClr>
              <a:buSzPts val="1200"/>
              <a:buFont typeface="Calibri"/>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TEMPO ORR/MRR</a:t>
            </a:r>
            <a:endParaRPr/>
          </a:p>
        </p:txBody>
      </p:sp>
      <p:sp>
        <p:nvSpPr>
          <p:cNvPr id="74" name="Google Shape;74;p21"/>
          <p:cNvSpPr txBox="1">
            <a:spLocks noGrp="1"/>
          </p:cNvSpPr>
          <p:nvPr>
            <p:ph type="dt" idx="10"/>
          </p:nvPr>
        </p:nvSpPr>
        <p:spPr>
          <a:xfrm>
            <a:off x="231095" y="6550584"/>
            <a:ext cx="209615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February 8-9, 2023</a:t>
            </a:r>
            <a:endParaRPr/>
          </a:p>
        </p:txBody>
      </p:sp>
    </p:spTree>
    <p:extLst>
      <p:ext uri="{BB962C8B-B14F-4D97-AF65-F5344CB8AC3E}">
        <p14:creationId xmlns:p14="http://schemas.microsoft.com/office/powerpoint/2010/main" val="21265972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14"/>
        <p:cNvGrpSpPr/>
        <p:nvPr/>
      </p:nvGrpSpPr>
      <p:grpSpPr>
        <a:xfrm>
          <a:off x="0" y="0"/>
          <a:ext cx="0" cy="0"/>
          <a:chOff x="0" y="0"/>
          <a:chExt cx="0" cy="0"/>
        </a:xfrm>
      </p:grpSpPr>
    </p:spTree>
    <p:extLst>
      <p:ext uri="{BB962C8B-B14F-4D97-AF65-F5344CB8AC3E}">
        <p14:creationId xmlns:p14="http://schemas.microsoft.com/office/powerpoint/2010/main" val="5624005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3" name="Content Placeholder 2"/>
          <p:cNvSpPr>
            <a:spLocks noGrp="1"/>
          </p:cNvSpPr>
          <p:nvPr>
            <p:ph idx="1"/>
          </p:nvPr>
        </p:nvSpPr>
        <p:spPr>
          <a:xfrm>
            <a:off x="101600" y="1143000"/>
            <a:ext cx="11988800" cy="5410200"/>
          </a:xfrm>
          <a:prstGeom prst="rect">
            <a:avLst/>
          </a:prstGeom>
        </p:spPr>
        <p:txBody>
          <a:bodyPr/>
          <a:lstStyle>
            <a:lvl1pPr marL="257175" indent="-257175">
              <a:buClrTx/>
              <a:buFont typeface="Wingdings" charset="2"/>
              <a:buChar char="Ø"/>
              <a:defRPr b="1">
                <a:latin typeface="+mn-lt"/>
              </a:defRPr>
            </a:lvl1pPr>
            <a:lvl2pPr marL="557213" indent="-214313">
              <a:buClr>
                <a:srgbClr val="0000A9"/>
              </a:buClr>
              <a:buFont typeface="Arial"/>
              <a:buChar char="•"/>
              <a:defRPr b="0">
                <a:latin typeface="+mn-lt"/>
              </a:defRPr>
            </a:lvl2pPr>
            <a:lvl3pPr>
              <a:defRPr b="0">
                <a:latin typeface="+mn-lt"/>
              </a:defRPr>
            </a:lvl3pPr>
            <a:lvl4pPr>
              <a:defRPr b="0">
                <a:latin typeface="+mn-lt"/>
              </a:defRPr>
            </a:lvl4pPr>
            <a:lvl5pPr>
              <a:defRPr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txBox="1">
            <a:spLocks/>
          </p:cNvSpPr>
          <p:nvPr userDrawn="1"/>
        </p:nvSpPr>
        <p:spPr>
          <a:xfrm>
            <a:off x="9243484" y="6627813"/>
            <a:ext cx="2844800" cy="228600"/>
          </a:xfrm>
          <a:prstGeom prst="rect">
            <a:avLst/>
          </a:prstGeom>
        </p:spPr>
        <p:txBody>
          <a:bodyPr anchor="ct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eaLnBrk="1" hangingPunct="1">
              <a:defRPr/>
            </a:pPr>
            <a:fld id="{4609CC25-F897-7C4C-A607-3A4F014AEC31}" type="slidenum">
              <a:rPr lang="en-US" sz="750" smtClean="0">
                <a:solidFill>
                  <a:srgbClr val="000000"/>
                </a:solidFill>
                <a:latin typeface="Calibri" charset="0"/>
              </a:rPr>
              <a:pPr algn="r" eaLnBrk="1" hangingPunct="1">
                <a:defRPr/>
              </a:pPr>
              <a:t>‹#›</a:t>
            </a:fld>
            <a:endParaRPr lang="en-US" sz="750">
              <a:solidFill>
                <a:srgbClr val="000000"/>
              </a:solidFill>
              <a:latin typeface="Calibri" charset="0"/>
            </a:endParaRPr>
          </a:p>
        </p:txBody>
      </p:sp>
      <p:sp>
        <p:nvSpPr>
          <p:cNvPr id="2" name="Title 1"/>
          <p:cNvSpPr>
            <a:spLocks noGrp="1"/>
          </p:cNvSpPr>
          <p:nvPr>
            <p:ph type="title"/>
          </p:nvPr>
        </p:nvSpPr>
        <p:spPr>
          <a:xfrm>
            <a:off x="2539933" y="274638"/>
            <a:ext cx="7451967" cy="638108"/>
          </a:xfrm>
          <a:prstGeom prst="rect">
            <a:avLst/>
          </a:prstGeom>
        </p:spPr>
        <p:txBody>
          <a:bodyPr vert="horz"/>
          <a:lstStyle>
            <a:lvl1pPr>
              <a:defRPr sz="2100">
                <a:solidFill>
                  <a:srgbClr val="D9D9D9"/>
                </a:solidFill>
                <a:latin typeface="Arial Rounded MT Bold"/>
                <a:cs typeface="Arial Rounded MT Bold"/>
              </a:defRPr>
            </a:lvl1pPr>
          </a:lstStyle>
          <a:p>
            <a:r>
              <a:rPr lang="en-US"/>
              <a:t>Click to edit Master title style</a:t>
            </a:r>
          </a:p>
        </p:txBody>
      </p:sp>
      <p:sp>
        <p:nvSpPr>
          <p:cNvPr id="6" name="Date Placeholder 2">
            <a:extLst>
              <a:ext uri="{FF2B5EF4-FFF2-40B4-BE49-F238E27FC236}">
                <a16:creationId xmlns:a16="http://schemas.microsoft.com/office/drawing/2014/main" id="{9CE51E9C-5593-4F02-8D43-69EB3594B706}"/>
              </a:ext>
            </a:extLst>
          </p:cNvPr>
          <p:cNvSpPr>
            <a:spLocks noGrp="1"/>
          </p:cNvSpPr>
          <p:nvPr>
            <p:ph type="dt" sz="half" idx="2"/>
          </p:nvPr>
        </p:nvSpPr>
        <p:spPr>
          <a:xfrm>
            <a:off x="0" y="6529700"/>
            <a:ext cx="2743200" cy="182880"/>
          </a:xfrm>
          <a:prstGeom prst="rect">
            <a:avLst/>
          </a:prstGeom>
        </p:spPr>
        <p:txBody>
          <a:bodyPr/>
          <a:lstStyle>
            <a:lvl1pPr>
              <a:defRPr sz="1350" b="0">
                <a:solidFill>
                  <a:schemeClr val="bg2">
                    <a:lumMod val="50000"/>
                  </a:schemeClr>
                </a:solidFill>
              </a:defRPr>
            </a:lvl1pPr>
          </a:lstStyle>
          <a:p>
            <a:r>
              <a:rPr lang="en-US"/>
              <a:t>February 8-9, 2023</a:t>
            </a:r>
          </a:p>
        </p:txBody>
      </p:sp>
      <p:grpSp>
        <p:nvGrpSpPr>
          <p:cNvPr id="5" name="Group 4">
            <a:extLst>
              <a:ext uri="{FF2B5EF4-FFF2-40B4-BE49-F238E27FC236}">
                <a16:creationId xmlns:a16="http://schemas.microsoft.com/office/drawing/2014/main" id="{4386602E-3498-4C57-BE6D-73C35B8809BF}"/>
              </a:ext>
            </a:extLst>
          </p:cNvPr>
          <p:cNvGrpSpPr/>
          <p:nvPr userDrawn="1"/>
        </p:nvGrpSpPr>
        <p:grpSpPr>
          <a:xfrm>
            <a:off x="10044215" y="41347"/>
            <a:ext cx="953829" cy="955748"/>
            <a:chOff x="10044214" y="41347"/>
            <a:chExt cx="953829" cy="955748"/>
          </a:xfrm>
        </p:grpSpPr>
        <p:pic>
          <p:nvPicPr>
            <p:cNvPr id="8" name="Picture 7">
              <a:extLst>
                <a:ext uri="{FF2B5EF4-FFF2-40B4-BE49-F238E27FC236}">
                  <a16:creationId xmlns:a16="http://schemas.microsoft.com/office/drawing/2014/main" id="{E878C91B-CCA6-4B39-B3E7-1EF35377DFC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96532" y="41347"/>
              <a:ext cx="816000" cy="940666"/>
            </a:xfrm>
            <a:prstGeom prst="rect">
              <a:avLst/>
            </a:prstGeom>
          </p:spPr>
        </p:pic>
        <p:sp>
          <p:nvSpPr>
            <p:cNvPr id="4" name="TextBox 3">
              <a:extLst>
                <a:ext uri="{FF2B5EF4-FFF2-40B4-BE49-F238E27FC236}">
                  <a16:creationId xmlns:a16="http://schemas.microsoft.com/office/drawing/2014/main" id="{DA469EE8-BE9A-4076-9C74-9E6E66E1950E}"/>
                </a:ext>
              </a:extLst>
            </p:cNvPr>
            <p:cNvSpPr txBox="1"/>
            <p:nvPr userDrawn="1"/>
          </p:nvSpPr>
          <p:spPr>
            <a:xfrm>
              <a:off x="10044214" y="766263"/>
              <a:ext cx="953829" cy="230832"/>
            </a:xfrm>
            <a:prstGeom prst="rect">
              <a:avLst/>
            </a:prstGeom>
            <a:noFill/>
          </p:spPr>
          <p:txBody>
            <a:bodyPr wrap="square" rtlCol="0">
              <a:spAutoFit/>
            </a:bodyPr>
            <a:lstStyle/>
            <a:p>
              <a:r>
                <a:rPr lang="en-US" sz="900">
                  <a:solidFill>
                    <a:schemeClr val="bg1"/>
                  </a:solidFill>
                  <a:latin typeface="Times New Roman" panose="02020603050405020304" pitchFamily="18" charset="0"/>
                  <a:cs typeface="Times New Roman" panose="02020603050405020304" pitchFamily="18" charset="0"/>
                </a:rPr>
                <a:t>Smithsonian</a:t>
              </a:r>
            </a:p>
          </p:txBody>
        </p:sp>
      </p:grpSp>
    </p:spTree>
    <p:extLst>
      <p:ext uri="{BB962C8B-B14F-4D97-AF65-F5344CB8AC3E}">
        <p14:creationId xmlns:p14="http://schemas.microsoft.com/office/powerpoint/2010/main" val="41749312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_Title Only">
  <p:cSld name="1_Title Only">
    <p:bg>
      <p:bgPr>
        <a:gradFill>
          <a:gsLst>
            <a:gs pos="0">
              <a:srgbClr val="FEFEFE">
                <a:alpha val="74901"/>
              </a:srgbClr>
            </a:gs>
            <a:gs pos="75000">
              <a:srgbClr val="FEFEFE">
                <a:alpha val="74901"/>
              </a:srgbClr>
            </a:gs>
            <a:gs pos="100000">
              <a:srgbClr val="79A0CD">
                <a:alpha val="74901"/>
              </a:srgbClr>
            </a:gs>
          </a:gsLst>
          <a:lin ang="16200000" scaled="0"/>
        </a:gradFill>
        <a:effectLst/>
      </p:bgPr>
    </p:bg>
    <p:spTree>
      <p:nvGrpSpPr>
        <p:cNvPr id="1" name="Shape 115"/>
        <p:cNvGrpSpPr/>
        <p:nvPr/>
      </p:nvGrpSpPr>
      <p:grpSpPr>
        <a:xfrm>
          <a:off x="0" y="0"/>
          <a:ext cx="0" cy="0"/>
          <a:chOff x="0" y="0"/>
          <a:chExt cx="0" cy="0"/>
        </a:xfrm>
      </p:grpSpPr>
      <p:sp>
        <p:nvSpPr>
          <p:cNvPr id="116" name="Google Shape;116;p25"/>
          <p:cNvSpPr txBox="1">
            <a:spLocks noGrp="1"/>
          </p:cNvSpPr>
          <p:nvPr>
            <p:ph type="dt" idx="10"/>
          </p:nvPr>
        </p:nvSpPr>
        <p:spPr>
          <a:xfrm>
            <a:off x="190116" y="6356351"/>
            <a:ext cx="1020846" cy="365125"/>
          </a:xfrm>
          <a:prstGeom prst="rect">
            <a:avLst/>
          </a:prstGeom>
          <a:noFill/>
          <a:ln>
            <a:noFill/>
          </a:ln>
        </p:spPr>
        <p:txBody>
          <a:bodyPr spcFirstLastPara="1" wrap="square" lIns="91325" tIns="45650" rIns="91325" bIns="456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February 8-9, 2023</a:t>
            </a:r>
            <a:endParaRPr/>
          </a:p>
        </p:txBody>
      </p:sp>
      <p:sp>
        <p:nvSpPr>
          <p:cNvPr id="117" name="Google Shape;117;p25"/>
          <p:cNvSpPr txBox="1">
            <a:spLocks noGrp="1"/>
          </p:cNvSpPr>
          <p:nvPr>
            <p:ph type="sldNum" idx="12"/>
          </p:nvPr>
        </p:nvSpPr>
        <p:spPr>
          <a:xfrm>
            <a:off x="11051145" y="6365294"/>
            <a:ext cx="1015314" cy="365125"/>
          </a:xfrm>
          <a:prstGeom prst="rect">
            <a:avLst/>
          </a:prstGeom>
          <a:noFill/>
          <a:ln>
            <a:noFill/>
          </a:ln>
        </p:spPr>
        <p:txBody>
          <a:bodyPr spcFirstLastPara="1" wrap="square" lIns="91325" tIns="45650" rIns="91325" bIns="4565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
        <p:nvSpPr>
          <p:cNvPr id="123" name="Google Shape;123;p25"/>
          <p:cNvSpPr txBox="1">
            <a:spLocks noGrp="1"/>
          </p:cNvSpPr>
          <p:nvPr>
            <p:ph type="body" idx="1"/>
          </p:nvPr>
        </p:nvSpPr>
        <p:spPr>
          <a:xfrm>
            <a:off x="1173893" y="164800"/>
            <a:ext cx="9844215" cy="761791"/>
          </a:xfrm>
          <a:prstGeom prst="rect">
            <a:avLst/>
          </a:prstGeom>
          <a:noFill/>
          <a:ln>
            <a:noFill/>
          </a:ln>
        </p:spPr>
        <p:txBody>
          <a:bodyPr spcFirstLastPara="1" wrap="square" lIns="91425" tIns="45700" rIns="91425" bIns="45700" anchor="ctr" anchorCtr="0">
            <a:normAutofit/>
          </a:bodyPr>
          <a:lstStyle>
            <a:lvl1pPr marL="457200" marR="0" lvl="0" indent="-228600" algn="ctr"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4" name="Google Shape;124;p25"/>
          <p:cNvSpPr txBox="1">
            <a:spLocks noGrp="1"/>
          </p:cNvSpPr>
          <p:nvPr>
            <p:ph type="body" idx="2"/>
          </p:nvPr>
        </p:nvSpPr>
        <p:spPr>
          <a:xfrm>
            <a:off x="354013" y="1268413"/>
            <a:ext cx="11499850" cy="4852301"/>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L="914400" marR="0" lvl="1" indent="-228600"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7271873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pic>
        <p:nvPicPr>
          <p:cNvPr id="3" name="Picture 6" descr="TEMPO ppt Banner v7.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3176"/>
            <a:ext cx="12192000" cy="1065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itle 1"/>
          <p:cNvSpPr>
            <a:spLocks noGrp="1"/>
          </p:cNvSpPr>
          <p:nvPr>
            <p:ph type="title"/>
          </p:nvPr>
        </p:nvSpPr>
        <p:spPr>
          <a:xfrm>
            <a:off x="2539963" y="274638"/>
            <a:ext cx="7963743" cy="638108"/>
          </a:xfrm>
          <a:prstGeom prst="rect">
            <a:avLst/>
          </a:prstGeom>
        </p:spPr>
        <p:txBody>
          <a:bodyPr vert="horz" lIns="91326" tIns="45664" rIns="91326" bIns="45664"/>
          <a:lstStyle>
            <a:lvl1pPr>
              <a:defRPr sz="2800">
                <a:solidFill>
                  <a:srgbClr val="D9D9D9"/>
                </a:solidFill>
                <a:latin typeface="Arial Rounded MT Bold"/>
                <a:cs typeface="Arial Rounded MT Bold"/>
              </a:defRPr>
            </a:lvl1pPr>
          </a:lstStyle>
          <a:p>
            <a:r>
              <a:rPr lang="en-US"/>
              <a:t>Click to edit Master title style</a:t>
            </a:r>
          </a:p>
        </p:txBody>
      </p:sp>
      <p:sp>
        <p:nvSpPr>
          <p:cNvPr id="4" name="Date Placeholder 9"/>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r>
              <a:rPr lang="en-US"/>
              <a:t>February 8-9, 2023</a:t>
            </a:r>
          </a:p>
        </p:txBody>
      </p:sp>
      <p:sp>
        <p:nvSpPr>
          <p:cNvPr id="5" name="Footer Placeholder 10"/>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r>
              <a:rPr lang="en-US"/>
              <a:t>TEMPO ORR/MRR</a:t>
            </a:r>
          </a:p>
        </p:txBody>
      </p:sp>
      <p:sp>
        <p:nvSpPr>
          <p:cNvPr id="6" name="Slide Number Placeholder 11"/>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64442FC-C654-E44A-A663-725279F4C8FF}" type="slidenum">
              <a:rPr lang="en-US"/>
              <a:pPr>
                <a:defRPr/>
              </a:pPr>
              <a:t>‹#›</a:t>
            </a:fld>
            <a:endParaRPr lang="en-US"/>
          </a:p>
        </p:txBody>
      </p:sp>
    </p:spTree>
    <p:extLst>
      <p:ext uri="{BB962C8B-B14F-4D97-AF65-F5344CB8AC3E}">
        <p14:creationId xmlns:p14="http://schemas.microsoft.com/office/powerpoint/2010/main" val="38268112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a:solidFill>
                  <a:prstClr val="black">
                    <a:tint val="75000"/>
                  </a:prstClr>
                </a:solidFill>
                <a:latin typeface="Calibri"/>
              </a:rPr>
              <a:t>February 8-9, 2023</a:t>
            </a:r>
          </a:p>
        </p:txBody>
      </p:sp>
      <p:sp>
        <p:nvSpPr>
          <p:cNvPr id="3" name="Rectangle 5"/>
          <p:cNvSpPr>
            <a:spLocks noGrp="1" noChangeArrowheads="1"/>
          </p:cNvSpPr>
          <p:nvPr>
            <p:ph type="ftr" sz="quarter" idx="11"/>
          </p:nvPr>
        </p:nvSpPr>
        <p:spPr>
          <a:ln/>
        </p:spPr>
        <p:txBody>
          <a:bodyPr/>
          <a:lstStyle>
            <a:lvl1pPr>
              <a:defRPr/>
            </a:lvl1pPr>
          </a:lstStyle>
          <a:p>
            <a:pPr>
              <a:defRPr/>
            </a:pPr>
            <a:r>
              <a:rPr lang="en-US">
                <a:solidFill>
                  <a:prstClr val="black">
                    <a:tint val="75000"/>
                  </a:prstClr>
                </a:solidFill>
                <a:latin typeface="Calibri"/>
              </a:rPr>
              <a:t>TEMPO ORR/MRR</a:t>
            </a:r>
          </a:p>
        </p:txBody>
      </p:sp>
      <p:sp>
        <p:nvSpPr>
          <p:cNvPr id="4" name="Rectangle 6"/>
          <p:cNvSpPr>
            <a:spLocks noGrp="1" noChangeArrowheads="1"/>
          </p:cNvSpPr>
          <p:nvPr>
            <p:ph type="sldNum" sz="quarter" idx="12"/>
          </p:nvPr>
        </p:nvSpPr>
        <p:spPr>
          <a:ln/>
        </p:spPr>
        <p:txBody>
          <a:bodyPr/>
          <a:lstStyle>
            <a:lvl1pPr>
              <a:defRPr/>
            </a:lvl1pPr>
          </a:lstStyle>
          <a:p>
            <a:pPr>
              <a:defRPr/>
            </a:pPr>
            <a:fld id="{90F3D2DF-2FA7-D542-9882-A5D5130A4A1E}"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544607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pic>
        <p:nvPicPr>
          <p:cNvPr id="3" name="Picture 6" descr="TEMPO ppt Banner v7.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176"/>
            <a:ext cx="12192000" cy="1065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itle 1"/>
          <p:cNvSpPr>
            <a:spLocks noGrp="1"/>
          </p:cNvSpPr>
          <p:nvPr>
            <p:ph type="title"/>
          </p:nvPr>
        </p:nvSpPr>
        <p:spPr>
          <a:xfrm>
            <a:off x="2539963" y="274638"/>
            <a:ext cx="7963743" cy="638108"/>
          </a:xfrm>
          <a:prstGeom prst="rect">
            <a:avLst/>
          </a:prstGeom>
        </p:spPr>
        <p:txBody>
          <a:bodyPr vert="horz" lIns="91326" tIns="45664" rIns="91326" bIns="45664"/>
          <a:lstStyle>
            <a:lvl1pPr>
              <a:defRPr sz="2800">
                <a:solidFill>
                  <a:srgbClr val="D9D9D9"/>
                </a:solidFill>
                <a:latin typeface="Arial Rounded MT Bold"/>
                <a:cs typeface="Arial Rounded MT Bold"/>
              </a:defRPr>
            </a:lvl1pPr>
          </a:lstStyle>
          <a:p>
            <a:r>
              <a:rPr lang="en-US"/>
              <a:t>Click to edit Master title style</a:t>
            </a:r>
          </a:p>
        </p:txBody>
      </p:sp>
      <p:sp>
        <p:nvSpPr>
          <p:cNvPr id="4" name="Date Placeholder 9"/>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r>
              <a:rPr lang="en-US"/>
              <a:t>February 8-9, 2023</a:t>
            </a:r>
          </a:p>
        </p:txBody>
      </p:sp>
      <p:sp>
        <p:nvSpPr>
          <p:cNvPr id="5" name="Footer Placeholder 10"/>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r>
              <a:rPr lang="en-US"/>
              <a:t>TEMPO ORR/MRR</a:t>
            </a:r>
          </a:p>
        </p:txBody>
      </p:sp>
      <p:sp>
        <p:nvSpPr>
          <p:cNvPr id="6" name="Slide Number Placeholder 11"/>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64442FC-C654-E44A-A663-725279F4C8FF}" type="slidenum">
              <a:rPr lang="en-US"/>
              <a:pPr>
                <a:defRPr/>
              </a:pPr>
              <a:t>‹#›</a:t>
            </a:fld>
            <a:endParaRPr lang="en-US"/>
          </a:p>
        </p:txBody>
      </p:sp>
    </p:spTree>
    <p:extLst>
      <p:ext uri="{BB962C8B-B14F-4D97-AF65-F5344CB8AC3E}">
        <p14:creationId xmlns:p14="http://schemas.microsoft.com/office/powerpoint/2010/main" val="29138543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Content Layout - NASA">
    <p:spTree>
      <p:nvGrpSpPr>
        <p:cNvPr id="1" name=""/>
        <p:cNvGrpSpPr/>
        <p:nvPr/>
      </p:nvGrpSpPr>
      <p:grpSpPr>
        <a:xfrm>
          <a:off x="0" y="0"/>
          <a:ext cx="0" cy="0"/>
          <a:chOff x="0" y="0"/>
          <a:chExt cx="0" cy="0"/>
        </a:xfrm>
      </p:grpSpPr>
      <p:sp>
        <p:nvSpPr>
          <p:cNvPr id="8" name="Content Placeholder 2"/>
          <p:cNvSpPr>
            <a:spLocks noGrp="1"/>
          </p:cNvSpPr>
          <p:nvPr>
            <p:ph idx="1"/>
          </p:nvPr>
        </p:nvSpPr>
        <p:spPr>
          <a:xfrm>
            <a:off x="101600" y="1143000"/>
            <a:ext cx="11988800" cy="5410200"/>
          </a:xfrm>
          <a:prstGeom prst="rect">
            <a:avLst/>
          </a:prstGeom>
        </p:spPr>
        <p:txBody>
          <a:bodyPr/>
          <a:lstStyle>
            <a:lvl1pPr marL="457189" indent="-457189">
              <a:buClrTx/>
              <a:buFont typeface="Wingdings" charset="2"/>
              <a:buChar char="Ø"/>
              <a:defRPr sz="2800" b="0">
                <a:latin typeface="+mn-lt"/>
              </a:defRPr>
            </a:lvl1pPr>
            <a:lvl2pPr marL="990575" indent="-380990">
              <a:buClr>
                <a:schemeClr val="tx1"/>
              </a:buClr>
              <a:buFont typeface="Arial"/>
              <a:buChar char="•"/>
              <a:defRPr sz="2800" b="0">
                <a:latin typeface="+mn-lt"/>
              </a:defRPr>
            </a:lvl2pPr>
            <a:lvl3pPr marL="1523962" indent="-304792">
              <a:buFont typeface="Calibri" panose="020F0502020204030204" pitchFamily="34" charset="0"/>
              <a:buChar char="–"/>
              <a:defRPr sz="2400" b="0">
                <a:latin typeface="+mn-lt"/>
              </a:defRPr>
            </a:lvl3pPr>
            <a:lvl4pPr marL="2133547" indent="-304792">
              <a:buFont typeface="Courier New" panose="02070309020205020404" pitchFamily="49" charset="0"/>
              <a:buChar char="o"/>
              <a:defRPr sz="2400" b="0">
                <a:latin typeface="+mn-lt"/>
              </a:defRPr>
            </a:lvl4pPr>
            <a:lvl5pPr>
              <a:defRPr sz="2400"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a:xfrm>
            <a:off x="2438401" y="0"/>
            <a:ext cx="8410944" cy="975701"/>
          </a:xfrm>
          <a:prstGeom prst="rect">
            <a:avLst/>
          </a:prstGeom>
        </p:spPr>
        <p:txBody>
          <a:bodyPr anchor="ctr"/>
          <a:lstStyle>
            <a:lvl1pPr algn="ctr">
              <a:defRPr sz="3600" b="0">
                <a:solidFill>
                  <a:schemeClr val="bg1"/>
                </a:solidFill>
                <a:latin typeface="+mn-lt"/>
              </a:defRPr>
            </a:lvl1pPr>
          </a:lstStyle>
          <a:p>
            <a:r>
              <a:rPr lang="en-US"/>
              <a:t>Click to edit Master title style</a:t>
            </a:r>
          </a:p>
        </p:txBody>
      </p:sp>
      <p:sp>
        <p:nvSpPr>
          <p:cNvPr id="2" name="Date Placeholder 1"/>
          <p:cNvSpPr>
            <a:spLocks noGrp="1"/>
          </p:cNvSpPr>
          <p:nvPr>
            <p:ph type="dt" sz="half" idx="10"/>
          </p:nvPr>
        </p:nvSpPr>
        <p:spPr/>
        <p:txBody>
          <a:bodyPr/>
          <a:lstStyle/>
          <a:p>
            <a:r>
              <a:rPr lang="en-US"/>
              <a:t>February 8-9, 2023</a:t>
            </a:r>
          </a:p>
        </p:txBody>
      </p:sp>
      <p:sp>
        <p:nvSpPr>
          <p:cNvPr id="4" name="Footer Placeholder 3"/>
          <p:cNvSpPr>
            <a:spLocks noGrp="1"/>
          </p:cNvSpPr>
          <p:nvPr>
            <p:ph type="ftr" sz="quarter" idx="11"/>
          </p:nvPr>
        </p:nvSpPr>
        <p:spPr/>
        <p:txBody>
          <a:bodyPr/>
          <a:lstStyle/>
          <a:p>
            <a:r>
              <a:rPr lang="en-US"/>
              <a:t>TEMPO ORR/MRR</a:t>
            </a:r>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0638435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12192000" cy="1063752"/>
          </a:xfrm>
          <a:prstGeom prst="rect">
            <a:avLst/>
          </a:prstGeom>
        </p:spPr>
      </p:pic>
      <p:sp>
        <p:nvSpPr>
          <p:cNvPr id="7" name="Slide Number Placeholder 5"/>
          <p:cNvSpPr txBox="1">
            <a:spLocks/>
          </p:cNvSpPr>
          <p:nvPr userDrawn="1"/>
        </p:nvSpPr>
        <p:spPr>
          <a:xfrm>
            <a:off x="9243484" y="6627813"/>
            <a:ext cx="2844800" cy="228600"/>
          </a:xfrm>
          <a:prstGeom prst="rect">
            <a:avLst/>
          </a:prstGeom>
        </p:spPr>
        <p:txBody>
          <a:bodyPr anchor="ct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eaLnBrk="1" hangingPunct="1">
              <a:defRPr/>
            </a:pPr>
            <a:fld id="{4609CC25-F897-7C4C-A607-3A4F014AEC31}" type="slidenum">
              <a:rPr lang="en-US" sz="1000" smtClean="0">
                <a:solidFill>
                  <a:srgbClr val="000000"/>
                </a:solidFill>
                <a:latin typeface="Calibri" charset="0"/>
              </a:rPr>
              <a:pPr algn="r" eaLnBrk="1" hangingPunct="1">
                <a:defRPr/>
              </a:pPr>
              <a:t>‹#›</a:t>
            </a:fld>
            <a:endParaRPr lang="en-US" sz="1000">
              <a:solidFill>
                <a:srgbClr val="000000"/>
              </a:solidFill>
              <a:latin typeface="Calibri" charset="0"/>
            </a:endParaRPr>
          </a:p>
        </p:txBody>
      </p:sp>
      <p:sp>
        <p:nvSpPr>
          <p:cNvPr id="9" name="Title 1"/>
          <p:cNvSpPr>
            <a:spLocks noGrp="1"/>
          </p:cNvSpPr>
          <p:nvPr>
            <p:ph type="title"/>
          </p:nvPr>
        </p:nvSpPr>
        <p:spPr>
          <a:xfrm>
            <a:off x="2539931" y="274638"/>
            <a:ext cx="7963743" cy="638108"/>
          </a:xfrm>
          <a:prstGeom prst="rect">
            <a:avLst/>
          </a:prstGeom>
        </p:spPr>
        <p:txBody>
          <a:bodyPr vert="horz"/>
          <a:lstStyle>
            <a:lvl1pPr>
              <a:defRPr sz="2800">
                <a:solidFill>
                  <a:srgbClr val="D9D9D9"/>
                </a:solidFill>
                <a:latin typeface="Arial Rounded MT Bold"/>
                <a:cs typeface="Arial Rounded MT Bold"/>
              </a:defRPr>
            </a:lvl1pPr>
          </a:lstStyle>
          <a:p>
            <a:r>
              <a:rPr lang="en-US"/>
              <a:t>Click to edit Master title style</a:t>
            </a:r>
          </a:p>
        </p:txBody>
      </p:sp>
      <p:sp>
        <p:nvSpPr>
          <p:cNvPr id="6" name="Footer Placeholder 4"/>
          <p:cNvSpPr>
            <a:spLocks noGrp="1"/>
          </p:cNvSpPr>
          <p:nvPr>
            <p:ph type="ftr" sz="quarter" idx="3"/>
          </p:nvPr>
        </p:nvSpPr>
        <p:spPr>
          <a:xfrm>
            <a:off x="3239543" y="6549635"/>
            <a:ext cx="5411508" cy="365125"/>
          </a:xfrm>
          <a:prstGeom prst="rect">
            <a:avLst/>
          </a:prstGeom>
        </p:spPr>
        <p:txBody>
          <a:bodyPr vert="horz" lIns="91440" tIns="45720" rIns="91440" bIns="45720" rtlCol="0" anchor="ctr"/>
          <a:lstStyle>
            <a:lvl1pPr marL="0" marR="0" indent="0" algn="ctr" defTabSz="457200" rtl="0" eaLnBrk="1" fontAlgn="auto" latinLnBrk="0" hangingPunct="1">
              <a:lnSpc>
                <a:spcPct val="100000"/>
              </a:lnSpc>
              <a:spcBef>
                <a:spcPts val="0"/>
              </a:spcBef>
              <a:spcAft>
                <a:spcPts val="0"/>
              </a:spcAft>
              <a:buClrTx/>
              <a:buSzTx/>
              <a:buFontTx/>
              <a:buNone/>
              <a:tabLst/>
              <a:defRPr sz="1200">
                <a:solidFill>
                  <a:schemeClr val="tx1">
                    <a:tint val="75000"/>
                  </a:schemeClr>
                </a:solidFill>
              </a:defRPr>
            </a:lvl1pPr>
          </a:lstStyle>
          <a:p>
            <a:r>
              <a:rPr lang="en-US">
                <a:solidFill>
                  <a:prstClr val="black">
                    <a:tint val="75000"/>
                  </a:prstClr>
                </a:solidFill>
                <a:latin typeface="Calibri"/>
              </a:rPr>
              <a:t>TEMPO ORR/MRR</a:t>
            </a:r>
          </a:p>
        </p:txBody>
      </p:sp>
      <p:sp>
        <p:nvSpPr>
          <p:cNvPr id="10" name="Date Placeholder 3"/>
          <p:cNvSpPr>
            <a:spLocks noGrp="1"/>
          </p:cNvSpPr>
          <p:nvPr>
            <p:ph type="dt" sz="half" idx="10"/>
          </p:nvPr>
        </p:nvSpPr>
        <p:spPr>
          <a:xfrm>
            <a:off x="171331" y="6550584"/>
            <a:ext cx="2096155" cy="365125"/>
          </a:xfrm>
        </p:spPr>
        <p:txBody>
          <a:bodyPr/>
          <a:lstStyle/>
          <a:p>
            <a:r>
              <a:rPr lang="en-US">
                <a:solidFill>
                  <a:prstClr val="black">
                    <a:tint val="75000"/>
                  </a:prstClr>
                </a:solidFill>
                <a:latin typeface="Calibri"/>
              </a:rPr>
              <a:t>February 8-9, 2023</a:t>
            </a:r>
          </a:p>
        </p:txBody>
      </p:sp>
    </p:spTree>
    <p:extLst>
      <p:ext uri="{BB962C8B-B14F-4D97-AF65-F5344CB8AC3E}">
        <p14:creationId xmlns:p14="http://schemas.microsoft.com/office/powerpoint/2010/main" val="25891939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1_Custom Layout">
    <p:spTree>
      <p:nvGrpSpPr>
        <p:cNvPr id="1" name=""/>
        <p:cNvGrpSpPr/>
        <p:nvPr/>
      </p:nvGrpSpPr>
      <p:grpSpPr>
        <a:xfrm>
          <a:off x="0" y="0"/>
          <a:ext cx="0" cy="0"/>
          <a:chOff x="0" y="0"/>
          <a:chExt cx="0" cy="0"/>
        </a:xfrm>
      </p:grpSpPr>
      <p:pic>
        <p:nvPicPr>
          <p:cNvPr id="3" name="Picture 2" descr="TEMPO PPT Cover Image B v4.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872797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6" descr="TEMPO PPT Cover Image B v3.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82477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pic>
        <p:nvPicPr>
          <p:cNvPr id="2" name="Picture 6" descr="TEMPO PPT Cover Image B v4.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61324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6" descr="TEMPO ppt Banner v7.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25"/>
            <a:ext cx="12192000" cy="1063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Content Placeholder 2"/>
          <p:cNvSpPr>
            <a:spLocks noGrp="1"/>
          </p:cNvSpPr>
          <p:nvPr>
            <p:ph idx="1"/>
          </p:nvPr>
        </p:nvSpPr>
        <p:spPr>
          <a:xfrm>
            <a:off x="101601" y="1143000"/>
            <a:ext cx="11988800" cy="5410200"/>
          </a:xfrm>
          <a:prstGeom prst="rect">
            <a:avLst/>
          </a:prstGeom>
        </p:spPr>
        <p:txBody>
          <a:bodyPr lIns="91326" tIns="45664" rIns="91326" bIns="45664"/>
          <a:lstStyle>
            <a:lvl1pPr marL="342484" indent="-342484">
              <a:buClrTx/>
              <a:buFont typeface="Wingdings" charset="2"/>
              <a:buChar char="Ø"/>
              <a:defRPr b="1">
                <a:latin typeface="+mn-lt"/>
              </a:defRPr>
            </a:lvl1pPr>
            <a:lvl2pPr marL="742038" indent="-285404">
              <a:buClr>
                <a:srgbClr val="0000A9"/>
              </a:buClr>
              <a:buFont typeface="Arial"/>
              <a:buChar char="•"/>
              <a:defRPr b="0">
                <a:latin typeface="+mn-lt"/>
              </a:defRPr>
            </a:lvl2pPr>
            <a:lvl3pPr>
              <a:defRPr b="0">
                <a:latin typeface="+mn-lt"/>
              </a:defRPr>
            </a:lvl3pPr>
            <a:lvl4pPr>
              <a:defRPr b="0">
                <a:latin typeface="+mn-lt"/>
              </a:defRPr>
            </a:lvl4pPr>
            <a:lvl5pPr>
              <a:defRPr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2539931" y="186292"/>
            <a:ext cx="8360607" cy="638108"/>
          </a:xfrm>
          <a:prstGeom prst="rect">
            <a:avLst/>
          </a:prstGeom>
        </p:spPr>
        <p:txBody>
          <a:bodyPr vert="horz" lIns="91326" tIns="45664" rIns="91326" bIns="45664"/>
          <a:lstStyle>
            <a:lvl1pPr>
              <a:defRPr sz="2800">
                <a:solidFill>
                  <a:srgbClr val="D9D9D9"/>
                </a:solidFill>
                <a:latin typeface="Arial Rounded MT Bold"/>
                <a:cs typeface="Arial Rounded MT Bold"/>
              </a:defRPr>
            </a:lvl1pPr>
          </a:lstStyle>
          <a:p>
            <a:r>
              <a:rPr lang="en-US"/>
              <a:t>Click to edit Master title style</a:t>
            </a:r>
          </a:p>
        </p:txBody>
      </p:sp>
      <p:sp>
        <p:nvSpPr>
          <p:cNvPr id="5" name="Date Placeholder 6"/>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r>
              <a:rPr lang="en-US"/>
              <a:t>February 8-9, 2023</a:t>
            </a:r>
          </a:p>
        </p:txBody>
      </p:sp>
      <p:sp>
        <p:nvSpPr>
          <p:cNvPr id="6"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r>
              <a:rPr lang="en-US"/>
              <a:t>TEMPO ORR/MRR</a:t>
            </a:r>
          </a:p>
        </p:txBody>
      </p:sp>
      <p:sp>
        <p:nvSpPr>
          <p:cNvPr id="7"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086AE945-6537-434A-852D-82A287E37B63}" type="slidenum">
              <a:rPr lang="en-US"/>
              <a:pPr>
                <a:defRPr/>
              </a:pPr>
              <a:t>‹#›</a:t>
            </a:fld>
            <a:endParaRPr lang="en-US"/>
          </a:p>
        </p:txBody>
      </p:sp>
    </p:spTree>
    <p:extLst>
      <p:ext uri="{BB962C8B-B14F-4D97-AF65-F5344CB8AC3E}">
        <p14:creationId xmlns:p14="http://schemas.microsoft.com/office/powerpoint/2010/main" val="1882124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9" name="Title 1"/>
          <p:cNvSpPr>
            <a:spLocks noGrp="1"/>
          </p:cNvSpPr>
          <p:nvPr>
            <p:ph type="title"/>
          </p:nvPr>
        </p:nvSpPr>
        <p:spPr>
          <a:xfrm>
            <a:off x="2539931" y="274638"/>
            <a:ext cx="8360607" cy="638108"/>
          </a:xfrm>
          <a:prstGeom prst="rect">
            <a:avLst/>
          </a:prstGeom>
        </p:spPr>
        <p:txBody>
          <a:bodyPr vert="horz" lIns="91326" tIns="45664" rIns="91326" bIns="45664"/>
          <a:lstStyle>
            <a:lvl1pPr>
              <a:defRPr sz="2800">
                <a:solidFill>
                  <a:srgbClr val="D9D9D9"/>
                </a:solidFill>
                <a:latin typeface="Arial Rounded MT Bold"/>
                <a:cs typeface="Arial Rounded MT Bold"/>
              </a:defRPr>
            </a:lvl1pPr>
          </a:lstStyle>
          <a:p>
            <a:r>
              <a:rPr lang="en-US"/>
              <a:t>Click to edit Master title style</a:t>
            </a:r>
          </a:p>
        </p:txBody>
      </p:sp>
      <p:sp>
        <p:nvSpPr>
          <p:cNvPr id="3"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r>
              <a:rPr lang="en-US"/>
              <a:t>February 8-9, 2023</a:t>
            </a:r>
          </a:p>
        </p:txBody>
      </p:sp>
      <p:sp>
        <p:nvSpPr>
          <p:cNvPr id="4"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r>
              <a:rPr lang="en-US"/>
              <a:t>TEMPO ORR/MRR</a:t>
            </a:r>
          </a:p>
        </p:txBody>
      </p:sp>
      <p:sp>
        <p:nvSpPr>
          <p:cNvPr id="5"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3EB325B7-BE2F-E44F-9339-8DD6E6AD7D59}" type="slidenum">
              <a:rPr lang="en-US"/>
              <a:pPr>
                <a:defRPr/>
              </a:pPr>
              <a:t>‹#›</a:t>
            </a:fld>
            <a:endParaRPr lang="en-US"/>
          </a:p>
        </p:txBody>
      </p:sp>
    </p:spTree>
    <p:extLst>
      <p:ext uri="{BB962C8B-B14F-4D97-AF65-F5344CB8AC3E}">
        <p14:creationId xmlns:p14="http://schemas.microsoft.com/office/powerpoint/2010/main" val="32285684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2" name="Title Placeholder 10"/>
          <p:cNvSpPr txBox="1">
            <a:spLocks/>
          </p:cNvSpPr>
          <p:nvPr userDrawn="1"/>
        </p:nvSpPr>
        <p:spPr>
          <a:xfrm>
            <a:off x="0" y="3101977"/>
            <a:ext cx="12192000" cy="646113"/>
          </a:xfrm>
          <a:prstGeom prst="rect">
            <a:avLst/>
          </a:prstGeom>
        </p:spPr>
        <p:txBody>
          <a:bodyPr lIns="91326" tIns="45664" rIns="91326" bIns="45664" anchor="ctr"/>
          <a:lstStyle>
            <a:lvl1pPr algn="ctr" defTabSz="457200" rtl="0" eaLnBrk="1" latinLnBrk="0" hangingPunct="1">
              <a:spcBef>
                <a:spcPct val="0"/>
              </a:spcBef>
              <a:buNone/>
              <a:defRPr sz="3200" kern="1200">
                <a:solidFill>
                  <a:srgbClr val="FFFF00"/>
                </a:solidFill>
                <a:latin typeface="Arial"/>
                <a:ea typeface="+mj-ea"/>
                <a:cs typeface="Arial"/>
              </a:defRPr>
            </a:lvl1pPr>
          </a:lstStyle>
          <a:p>
            <a:pPr>
              <a:defRPr/>
            </a:pPr>
            <a:r>
              <a:rPr lang="en-US" sz="4800" b="1">
                <a:solidFill>
                  <a:srgbClr val="000090"/>
                </a:solidFill>
                <a:latin typeface="Arial Rounded MT Bold"/>
                <a:cs typeface="Arial Rounded MT Bold"/>
              </a:rPr>
              <a:t>BACKUP</a:t>
            </a:r>
          </a:p>
        </p:txBody>
      </p:sp>
    </p:spTree>
    <p:extLst>
      <p:ext uri="{BB962C8B-B14F-4D97-AF65-F5344CB8AC3E}">
        <p14:creationId xmlns:p14="http://schemas.microsoft.com/office/powerpoint/2010/main" val="18897191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lIns="91326" tIns="45664" rIns="91326" bIns="45664" anchor="ctr"/>
          <a:lstStyle/>
          <a:p>
            <a:pPr algn="ctr" defTabSz="456633" fontAlgn="base">
              <a:spcBef>
                <a:spcPct val="0"/>
              </a:spcBef>
              <a:spcAft>
                <a:spcPct val="0"/>
              </a:spcAft>
            </a:pPr>
            <a:endParaRPr lang="ja-JP" altLang="en-US" sz="1400">
              <a:solidFill>
                <a:srgbClr val="FFFFFF"/>
              </a:solidFill>
              <a:latin typeface="Calibri" charset="0"/>
              <a:ea typeface="ＭＳ Ｐゴシック" charset="0"/>
              <a:cs typeface="ＭＳ Ｐゴシック" charset="0"/>
            </a:endParaRPr>
          </a:p>
        </p:txBody>
      </p:sp>
      <p:pic>
        <p:nvPicPr>
          <p:cNvPr id="3" name="Picture 7" descr="TEMPO Logo FINAL med res.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4811185" y="2511426"/>
            <a:ext cx="2569633" cy="183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38440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Chart - N 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E00922-7687-EA47-9BC8-EBC78CD432E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37444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Content Layout - NASA">
    <p:spTree>
      <p:nvGrpSpPr>
        <p:cNvPr id="1" name=""/>
        <p:cNvGrpSpPr/>
        <p:nvPr/>
      </p:nvGrpSpPr>
      <p:grpSpPr>
        <a:xfrm>
          <a:off x="0" y="0"/>
          <a:ext cx="0" cy="0"/>
          <a:chOff x="0" y="0"/>
          <a:chExt cx="0" cy="0"/>
        </a:xfrm>
      </p:grpSpPr>
      <p:sp>
        <p:nvSpPr>
          <p:cNvPr id="8" name="Content Placeholder 2"/>
          <p:cNvSpPr>
            <a:spLocks noGrp="1"/>
          </p:cNvSpPr>
          <p:nvPr>
            <p:ph idx="1"/>
          </p:nvPr>
        </p:nvSpPr>
        <p:spPr>
          <a:xfrm>
            <a:off x="101600" y="1143000"/>
            <a:ext cx="11988800" cy="5410200"/>
          </a:xfrm>
          <a:prstGeom prst="rect">
            <a:avLst/>
          </a:prstGeom>
        </p:spPr>
        <p:txBody>
          <a:bodyPr/>
          <a:lstStyle>
            <a:lvl1pPr marL="457189" indent="-457189">
              <a:buClrTx/>
              <a:buFont typeface="Wingdings" charset="2"/>
              <a:buChar char="Ø"/>
              <a:defRPr sz="2800" b="0">
                <a:latin typeface="+mn-lt"/>
              </a:defRPr>
            </a:lvl1pPr>
            <a:lvl2pPr marL="990575" indent="-380990">
              <a:buClr>
                <a:schemeClr val="tx1"/>
              </a:buClr>
              <a:buFont typeface="Arial"/>
              <a:buChar char="•"/>
              <a:defRPr sz="2800" b="0">
                <a:latin typeface="+mn-lt"/>
              </a:defRPr>
            </a:lvl2pPr>
            <a:lvl3pPr marL="1523962" indent="-304792">
              <a:buFont typeface="Calibri" panose="020F0502020204030204" pitchFamily="34" charset="0"/>
              <a:buChar char="–"/>
              <a:defRPr sz="2400" b="0">
                <a:latin typeface="+mn-lt"/>
              </a:defRPr>
            </a:lvl3pPr>
            <a:lvl4pPr marL="2133547" indent="-304792">
              <a:buFont typeface="Courier New" panose="02070309020205020404" pitchFamily="49" charset="0"/>
              <a:buChar char="o"/>
              <a:defRPr sz="2400" b="0">
                <a:latin typeface="+mn-lt"/>
              </a:defRPr>
            </a:lvl4pPr>
            <a:lvl5pPr>
              <a:defRPr sz="2400" b="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a:xfrm>
            <a:off x="2438401" y="0"/>
            <a:ext cx="8410944" cy="975701"/>
          </a:xfrm>
          <a:prstGeom prst="rect">
            <a:avLst/>
          </a:prstGeom>
        </p:spPr>
        <p:txBody>
          <a:bodyPr anchor="ctr"/>
          <a:lstStyle>
            <a:lvl1pPr algn="ctr">
              <a:defRPr sz="3600" b="0">
                <a:solidFill>
                  <a:schemeClr val="bg1"/>
                </a:solidFill>
                <a:latin typeface="+mn-lt"/>
              </a:defRPr>
            </a:lvl1pPr>
          </a:lstStyle>
          <a:p>
            <a:r>
              <a:rPr lang="en-US"/>
              <a:t>Click to edit Master title style</a:t>
            </a:r>
          </a:p>
        </p:txBody>
      </p:sp>
      <p:sp>
        <p:nvSpPr>
          <p:cNvPr id="2" name="Date Placeholder 1"/>
          <p:cNvSpPr>
            <a:spLocks noGrp="1"/>
          </p:cNvSpPr>
          <p:nvPr>
            <p:ph type="dt" sz="half" idx="10"/>
          </p:nvPr>
        </p:nvSpPr>
        <p:spPr/>
        <p:txBody>
          <a:bodyPr/>
          <a:lstStyle/>
          <a:p>
            <a:r>
              <a:rPr lang="en-US"/>
              <a:t>February 8-9, 2023</a:t>
            </a:r>
          </a:p>
        </p:txBody>
      </p:sp>
      <p:sp>
        <p:nvSpPr>
          <p:cNvPr id="4" name="Footer Placeholder 3"/>
          <p:cNvSpPr>
            <a:spLocks noGrp="1"/>
          </p:cNvSpPr>
          <p:nvPr>
            <p:ph type="ftr" sz="quarter" idx="11"/>
          </p:nvPr>
        </p:nvSpPr>
        <p:spPr/>
        <p:txBody>
          <a:bodyPr/>
          <a:lstStyle/>
          <a:p>
            <a:r>
              <a:rPr lang="en-US"/>
              <a:t>TEMPO ORR/MRR</a:t>
            </a:r>
          </a:p>
        </p:txBody>
      </p:sp>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a:p>
        </p:txBody>
      </p:sp>
    </p:spTree>
    <p:extLst>
      <p:ext uri="{BB962C8B-B14F-4D97-AF65-F5344CB8AC3E}">
        <p14:creationId xmlns:p14="http://schemas.microsoft.com/office/powerpoint/2010/main" val="28852727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Only - NASA">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February 8-9, 2023</a:t>
            </a:r>
          </a:p>
        </p:txBody>
      </p:sp>
      <p:sp>
        <p:nvSpPr>
          <p:cNvPr id="4" name="Footer Placeholder 3"/>
          <p:cNvSpPr>
            <a:spLocks noGrp="1"/>
          </p:cNvSpPr>
          <p:nvPr>
            <p:ph type="ftr" sz="quarter" idx="11"/>
          </p:nvPr>
        </p:nvSpPr>
        <p:spPr/>
        <p:txBody>
          <a:bodyPr/>
          <a:lstStyle/>
          <a:p>
            <a:r>
              <a:rPr lang="en-US"/>
              <a:t>TEMPO ORR/MRR</a:t>
            </a:r>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
        <p:nvSpPr>
          <p:cNvPr id="6" name="Title 2"/>
          <p:cNvSpPr>
            <a:spLocks noGrp="1"/>
          </p:cNvSpPr>
          <p:nvPr>
            <p:ph type="title"/>
          </p:nvPr>
        </p:nvSpPr>
        <p:spPr>
          <a:xfrm>
            <a:off x="2438401" y="0"/>
            <a:ext cx="8410944" cy="975701"/>
          </a:xfrm>
          <a:prstGeom prst="rect">
            <a:avLst/>
          </a:prstGeom>
        </p:spPr>
        <p:txBody>
          <a:bodyPr anchor="ctr"/>
          <a:lstStyle>
            <a:lvl1pPr algn="ctr">
              <a:defRPr sz="3600" b="0">
                <a:solidFill>
                  <a:schemeClr val="bg1"/>
                </a:solidFill>
                <a:latin typeface="+mn-lt"/>
              </a:defRPr>
            </a:lvl1pPr>
          </a:lstStyle>
          <a:p>
            <a:r>
              <a:rPr lang="en-US"/>
              <a:t>Click to edit Master title style</a:t>
            </a:r>
          </a:p>
        </p:txBody>
      </p:sp>
    </p:spTree>
    <p:extLst>
      <p:ext uri="{BB962C8B-B14F-4D97-AF65-F5344CB8AC3E}">
        <p14:creationId xmlns:p14="http://schemas.microsoft.com/office/powerpoint/2010/main" val="14867172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Only - NASA">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February 8-9, 2023</a:t>
            </a:r>
          </a:p>
        </p:txBody>
      </p:sp>
      <p:sp>
        <p:nvSpPr>
          <p:cNvPr id="4" name="Footer Placeholder 3"/>
          <p:cNvSpPr>
            <a:spLocks noGrp="1"/>
          </p:cNvSpPr>
          <p:nvPr>
            <p:ph type="ftr" sz="quarter" idx="11"/>
          </p:nvPr>
        </p:nvSpPr>
        <p:spPr/>
        <p:txBody>
          <a:bodyPr/>
          <a:lstStyle/>
          <a:p>
            <a:r>
              <a:rPr lang="en-US"/>
              <a:t>TEMPO ORR/MRR</a:t>
            </a:r>
          </a:p>
        </p:txBody>
      </p:sp>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a:p>
        </p:txBody>
      </p:sp>
      <p:sp>
        <p:nvSpPr>
          <p:cNvPr id="6" name="Title 2"/>
          <p:cNvSpPr>
            <a:spLocks noGrp="1"/>
          </p:cNvSpPr>
          <p:nvPr>
            <p:ph type="title"/>
          </p:nvPr>
        </p:nvSpPr>
        <p:spPr>
          <a:xfrm>
            <a:off x="2438401" y="0"/>
            <a:ext cx="8410944" cy="975701"/>
          </a:xfrm>
          <a:prstGeom prst="rect">
            <a:avLst/>
          </a:prstGeom>
        </p:spPr>
        <p:txBody>
          <a:bodyPr anchor="ctr"/>
          <a:lstStyle>
            <a:lvl1pPr algn="ctr">
              <a:defRPr sz="3600" b="0">
                <a:solidFill>
                  <a:schemeClr val="bg1"/>
                </a:solidFill>
                <a:latin typeface="+mn-lt"/>
              </a:defRPr>
            </a:lvl1pPr>
          </a:lstStyle>
          <a:p>
            <a:r>
              <a:rPr lang="en-US"/>
              <a:t>Click to edit Master title style</a:t>
            </a:r>
          </a:p>
        </p:txBody>
      </p:sp>
    </p:spTree>
    <p:extLst>
      <p:ext uri="{BB962C8B-B14F-4D97-AF65-F5344CB8AC3E}">
        <p14:creationId xmlns:p14="http://schemas.microsoft.com/office/powerpoint/2010/main" val="26358341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Logo For Us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February 8-9, 2023</a:t>
            </a:r>
          </a:p>
        </p:txBody>
      </p:sp>
      <p:sp>
        <p:nvSpPr>
          <p:cNvPr id="4" name="Footer Placeholder 3"/>
          <p:cNvSpPr>
            <a:spLocks noGrp="1"/>
          </p:cNvSpPr>
          <p:nvPr>
            <p:ph type="ftr" sz="quarter" idx="11"/>
          </p:nvPr>
        </p:nvSpPr>
        <p:spPr/>
        <p:txBody>
          <a:bodyPr/>
          <a:lstStyle/>
          <a:p>
            <a:r>
              <a:rPr lang="en-US"/>
              <a:t>TEMPO ORR/MRR</a:t>
            </a:r>
          </a:p>
        </p:txBody>
      </p:sp>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a:p>
        </p:txBody>
      </p:sp>
      <p:pic>
        <p:nvPicPr>
          <p:cNvPr id="7" name="Picture 6">
            <a:extLst>
              <a:ext uri="{FF2B5EF4-FFF2-40B4-BE49-F238E27FC236}">
                <a16:creationId xmlns:a16="http://schemas.microsoft.com/office/drawing/2014/main" id="{20A92427-416E-FE48-A31E-73E7DD1A11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75783" y="3033728"/>
            <a:ext cx="1077216" cy="890713"/>
          </a:xfrm>
          <a:prstGeom prst="rect">
            <a:avLst/>
          </a:prstGeom>
        </p:spPr>
      </p:pic>
      <p:pic>
        <p:nvPicPr>
          <p:cNvPr id="8" name="Picture 7">
            <a:extLst>
              <a:ext uri="{FF2B5EF4-FFF2-40B4-BE49-F238E27FC236}">
                <a16:creationId xmlns:a16="http://schemas.microsoft.com/office/drawing/2014/main" id="{3E4191DF-B26B-8945-94BD-4BD638084925}"/>
              </a:ext>
            </a:extLst>
          </p:cNvPr>
          <p:cNvPicPr>
            <a:picLocks noChangeAspect="1"/>
          </p:cNvPicPr>
          <p:nvPr userDrawn="1"/>
        </p:nvPicPr>
        <p:blipFill>
          <a:blip r:embed="rId3"/>
          <a:stretch>
            <a:fillRect/>
          </a:stretch>
        </p:blipFill>
        <p:spPr>
          <a:xfrm>
            <a:off x="3682318" y="3019349"/>
            <a:ext cx="964041" cy="910483"/>
          </a:xfrm>
          <a:prstGeom prst="rect">
            <a:avLst/>
          </a:prstGeom>
        </p:spPr>
      </p:pic>
      <p:pic>
        <p:nvPicPr>
          <p:cNvPr id="11" name="Picture 10">
            <a:extLst>
              <a:ext uri="{FF2B5EF4-FFF2-40B4-BE49-F238E27FC236}">
                <a16:creationId xmlns:a16="http://schemas.microsoft.com/office/drawing/2014/main" id="{74AB10F0-E507-0C4C-A726-C009BCAF1FD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221658" y="3024349"/>
            <a:ext cx="900484" cy="900484"/>
          </a:xfrm>
          <a:prstGeom prst="rect">
            <a:avLst/>
          </a:prstGeom>
        </p:spPr>
      </p:pic>
      <p:pic>
        <p:nvPicPr>
          <p:cNvPr id="15" name="Picture 14">
            <a:extLst>
              <a:ext uri="{FF2B5EF4-FFF2-40B4-BE49-F238E27FC236}">
                <a16:creationId xmlns:a16="http://schemas.microsoft.com/office/drawing/2014/main" id="{79888A8F-835F-2149-BDE0-D234D33247F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453876" y="3019349"/>
            <a:ext cx="1098653" cy="1087987"/>
          </a:xfrm>
          <a:prstGeom prst="rect">
            <a:avLst/>
          </a:prstGeom>
        </p:spPr>
      </p:pic>
      <p:pic>
        <p:nvPicPr>
          <p:cNvPr id="17" name="Picture 16">
            <a:extLst>
              <a:ext uri="{FF2B5EF4-FFF2-40B4-BE49-F238E27FC236}">
                <a16:creationId xmlns:a16="http://schemas.microsoft.com/office/drawing/2014/main" id="{00E34357-53CB-2741-9195-BB161B16D346}"/>
              </a:ext>
            </a:extLst>
          </p:cNvPr>
          <p:cNvPicPr>
            <a:picLocks noChangeAspect="1"/>
          </p:cNvPicPr>
          <p:nvPr userDrawn="1"/>
        </p:nvPicPr>
        <p:blipFill>
          <a:blip r:embed="rId6"/>
          <a:stretch>
            <a:fillRect/>
          </a:stretch>
        </p:blipFill>
        <p:spPr>
          <a:xfrm>
            <a:off x="8884265" y="3237653"/>
            <a:ext cx="1818665" cy="496636"/>
          </a:xfrm>
          <a:prstGeom prst="rect">
            <a:avLst/>
          </a:prstGeom>
        </p:spPr>
      </p:pic>
      <p:sp>
        <p:nvSpPr>
          <p:cNvPr id="12" name="Title 2"/>
          <p:cNvSpPr>
            <a:spLocks noGrp="1"/>
          </p:cNvSpPr>
          <p:nvPr>
            <p:ph type="title" hasCustomPrompt="1"/>
          </p:nvPr>
        </p:nvSpPr>
        <p:spPr>
          <a:xfrm>
            <a:off x="2438401" y="0"/>
            <a:ext cx="8410944" cy="975701"/>
          </a:xfrm>
          <a:prstGeom prst="rect">
            <a:avLst/>
          </a:prstGeom>
        </p:spPr>
        <p:txBody>
          <a:bodyPr anchor="ctr"/>
          <a:lstStyle>
            <a:lvl1pPr algn="ctr">
              <a:defRPr sz="3600" b="0">
                <a:solidFill>
                  <a:schemeClr val="bg1"/>
                </a:solidFill>
                <a:latin typeface="+mn-lt"/>
              </a:defRPr>
            </a:lvl1pPr>
          </a:lstStyle>
          <a:p>
            <a:r>
              <a:rPr lang="en-US"/>
              <a:t>Logos</a:t>
            </a:r>
          </a:p>
        </p:txBody>
      </p:sp>
      <p:pic>
        <p:nvPicPr>
          <p:cNvPr id="13" name="Picture 12">
            <a:extLst>
              <a:ext uri="{FF2B5EF4-FFF2-40B4-BE49-F238E27FC236}">
                <a16:creationId xmlns:a16="http://schemas.microsoft.com/office/drawing/2014/main" id="{6C26CCF7-2416-F54B-8C58-3955DD80C2F6}"/>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975678" y="3003659"/>
            <a:ext cx="914400" cy="1056133"/>
          </a:xfrm>
          <a:prstGeom prst="rect">
            <a:avLst/>
          </a:prstGeom>
        </p:spPr>
      </p:pic>
    </p:spTree>
    <p:extLst>
      <p:ext uri="{BB962C8B-B14F-4D97-AF65-F5344CB8AC3E}">
        <p14:creationId xmlns:p14="http://schemas.microsoft.com/office/powerpoint/2010/main" val="2220568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February 8-9, 2023</a:t>
            </a:r>
          </a:p>
        </p:txBody>
      </p:sp>
      <p:sp>
        <p:nvSpPr>
          <p:cNvPr id="4" name="Footer Placeholder 3"/>
          <p:cNvSpPr>
            <a:spLocks noGrp="1"/>
          </p:cNvSpPr>
          <p:nvPr>
            <p:ph type="ftr" sz="quarter" idx="11"/>
          </p:nvPr>
        </p:nvSpPr>
        <p:spPr/>
        <p:txBody>
          <a:bodyPr/>
          <a:lstStyle/>
          <a:p>
            <a:r>
              <a:rPr lang="en-US"/>
              <a:t>TEMPO ORR/MRR</a:t>
            </a:r>
          </a:p>
        </p:txBody>
      </p:sp>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a:p>
        </p:txBody>
      </p:sp>
      <p:sp>
        <p:nvSpPr>
          <p:cNvPr id="6" name="Title 2"/>
          <p:cNvSpPr>
            <a:spLocks noGrp="1"/>
          </p:cNvSpPr>
          <p:nvPr>
            <p:ph type="title" hasCustomPrompt="1"/>
          </p:nvPr>
        </p:nvSpPr>
        <p:spPr>
          <a:xfrm>
            <a:off x="2969679" y="0"/>
            <a:ext cx="7880527" cy="975701"/>
          </a:xfrm>
          <a:prstGeom prst="rect">
            <a:avLst/>
          </a:prstGeom>
        </p:spPr>
        <p:txBody>
          <a:bodyPr anchor="ctr"/>
          <a:lstStyle>
            <a:lvl1pPr algn="ctr">
              <a:defRPr sz="3600" b="0">
                <a:solidFill>
                  <a:schemeClr val="bg1"/>
                </a:solidFill>
                <a:latin typeface="+mn-lt"/>
              </a:defRPr>
            </a:lvl1pPr>
          </a:lstStyle>
          <a:p>
            <a:r>
              <a:rPr lang="en-US"/>
              <a:t>Disclaimers</a:t>
            </a:r>
          </a:p>
        </p:txBody>
      </p:sp>
      <p:sp>
        <p:nvSpPr>
          <p:cNvPr id="7" name="Rectangle 6"/>
          <p:cNvSpPr/>
          <p:nvPr userDrawn="1"/>
        </p:nvSpPr>
        <p:spPr>
          <a:xfrm>
            <a:off x="4537991" y="1598989"/>
            <a:ext cx="3116020" cy="225639"/>
          </a:xfrm>
          <a:prstGeom prst="rect">
            <a:avLst/>
          </a:prstGeom>
          <a:solidFill>
            <a:schemeClr val="bg1"/>
          </a:solidFill>
          <a:ln>
            <a:solidFill>
              <a:srgbClr val="D00002"/>
            </a:solidFill>
          </a:ln>
        </p:spPr>
        <p:txBody>
          <a:bodyPr wrap="square" lIns="0" tIns="0" rIns="0" bIns="0">
            <a:spAutoFit/>
          </a:bodyPr>
          <a:lstStyle/>
          <a:p>
            <a:pPr algn="ctr">
              <a:lnSpc>
                <a:spcPct val="110000"/>
              </a:lnSpc>
            </a:pPr>
            <a:r>
              <a:rPr lang="en-US" sz="1333" b="1">
                <a:solidFill>
                  <a:srgbClr val="FF0000"/>
                </a:solidFill>
                <a:latin typeface="Arial"/>
                <a:cs typeface="Arial"/>
              </a:rPr>
              <a:t>SENSITIVE BUT UNCLASSIFIED (SBU)</a:t>
            </a:r>
            <a:endParaRPr lang="en-US" sz="1333" b="1">
              <a:latin typeface="Arial"/>
              <a:cs typeface="Arial"/>
            </a:endParaRPr>
          </a:p>
        </p:txBody>
      </p:sp>
      <p:sp>
        <p:nvSpPr>
          <p:cNvPr id="9" name="Rectangle 8"/>
          <p:cNvSpPr/>
          <p:nvPr userDrawn="1"/>
        </p:nvSpPr>
        <p:spPr>
          <a:xfrm>
            <a:off x="2016771" y="2692749"/>
            <a:ext cx="8158459" cy="1694503"/>
          </a:xfrm>
          <a:prstGeom prst="rect">
            <a:avLst/>
          </a:prstGeom>
          <a:solidFill>
            <a:schemeClr val="bg1"/>
          </a:solidFill>
          <a:ln>
            <a:solidFill>
              <a:srgbClr val="D00002"/>
            </a:solidFill>
          </a:ln>
        </p:spPr>
        <p:txBody>
          <a:bodyPr wrap="square">
            <a:spAutoFit/>
          </a:bodyPr>
          <a:lstStyle/>
          <a:p>
            <a:pPr algn="ctr">
              <a:lnSpc>
                <a:spcPct val="110000"/>
              </a:lnSpc>
            </a:pPr>
            <a:r>
              <a:rPr lang="en-US" sz="1400" b="1">
                <a:solidFill>
                  <a:srgbClr val="FF0000"/>
                </a:solidFill>
                <a:latin typeface="Arial Narrow"/>
                <a:ea typeface="Times New Roman"/>
                <a:cs typeface="Arial"/>
              </a:rPr>
              <a:t>ITAR Restricted </a:t>
            </a:r>
            <a:br>
              <a:rPr lang="en-US" sz="1400" b="1">
                <a:latin typeface="Arial Narrow"/>
                <a:ea typeface="Times New Roman"/>
                <a:cs typeface="Arial"/>
              </a:rPr>
            </a:br>
            <a:r>
              <a:rPr lang="en-US" sz="1400" b="1">
                <a:latin typeface="Arial Narrow"/>
                <a:ea typeface="Times New Roman"/>
                <a:cs typeface="Arial"/>
              </a:rPr>
              <a:t>-- International Traffic in Arms Regulations (ITAR) Notice –</a:t>
            </a:r>
          </a:p>
          <a:p>
            <a:pPr>
              <a:lnSpc>
                <a:spcPct val="110000"/>
              </a:lnSpc>
            </a:pPr>
            <a:r>
              <a:rPr lang="en-US" sz="1333" b="1">
                <a:solidFill>
                  <a:srgbClr val="FF0000"/>
                </a:solidFill>
                <a:latin typeface="Arial"/>
                <a:cs typeface="Arial"/>
              </a:rPr>
              <a:t>WARNING: </a:t>
            </a:r>
            <a:r>
              <a:rPr lang="en-US" sz="1333" b="1">
                <a:latin typeface="Arial Narrow"/>
                <a:ea typeface="Times New Roman"/>
                <a:cs typeface="Arial"/>
              </a:rPr>
              <a:t>This document contains information which falls under the purview of the U.S. Munitions List (USML) as defined in the International Traffic in Arms Regulations (ITAR), 22 CFR 120-130, and is export controlled.</a:t>
            </a:r>
            <a:endParaRPr lang="en-US" sz="1333">
              <a:latin typeface="Times New Roman"/>
              <a:ea typeface="Times New Roman"/>
              <a:cs typeface="Arial"/>
            </a:endParaRPr>
          </a:p>
          <a:p>
            <a:pPr>
              <a:lnSpc>
                <a:spcPct val="110000"/>
              </a:lnSpc>
            </a:pPr>
            <a:r>
              <a:rPr lang="en-US" sz="1333">
                <a:latin typeface="Arial Narrow"/>
                <a:ea typeface="Times New Roman"/>
                <a:cs typeface="Arial"/>
              </a:rPr>
              <a:t> It shall not be transferred to foreign nationals in the U.S. or abroad without specific approval of a knowledgeable NASA export control official, and/or unless an export license or license exemption is obtained/available from the United States Department of State.  Violations of these regulations are punishable by fine, imprisonment, or both.</a:t>
            </a:r>
            <a:endParaRPr lang="en-US" sz="1333">
              <a:latin typeface="Times New Roman"/>
              <a:ea typeface="Times New Roman"/>
              <a:cs typeface="Arial"/>
            </a:endParaRPr>
          </a:p>
        </p:txBody>
      </p:sp>
      <p:sp>
        <p:nvSpPr>
          <p:cNvPr id="10" name="Rectangle 9"/>
          <p:cNvSpPr/>
          <p:nvPr userDrawn="1"/>
        </p:nvSpPr>
        <p:spPr>
          <a:xfrm>
            <a:off x="2016771" y="4544800"/>
            <a:ext cx="8158459" cy="1733488"/>
          </a:xfrm>
          <a:prstGeom prst="rect">
            <a:avLst/>
          </a:prstGeom>
          <a:solidFill>
            <a:schemeClr val="bg1"/>
          </a:solidFill>
          <a:ln>
            <a:solidFill>
              <a:srgbClr val="D00002"/>
            </a:solidFill>
          </a:ln>
        </p:spPr>
        <p:txBody>
          <a:bodyPr wrap="square">
            <a:spAutoFit/>
          </a:bodyPr>
          <a:lstStyle/>
          <a:p>
            <a:pPr algn="ctr"/>
            <a:r>
              <a:rPr lang="en-US" sz="1600" b="1" kern="1200">
                <a:solidFill>
                  <a:srgbClr val="FF0000"/>
                </a:solidFill>
                <a:effectLst/>
                <a:latin typeface="+mn-lt"/>
                <a:ea typeface="+mn-ea"/>
                <a:cs typeface="+mn-cs"/>
              </a:rPr>
              <a:t>EAR ECCN 9E515.a.</a:t>
            </a:r>
          </a:p>
          <a:p>
            <a:pPr algn="ctr"/>
            <a:r>
              <a:rPr lang="en-US" sz="2400" b="1" kern="1200">
                <a:solidFill>
                  <a:schemeClr val="tx1"/>
                </a:solidFill>
                <a:effectLst/>
                <a:latin typeface="+mn-lt"/>
                <a:ea typeface="+mn-ea"/>
                <a:cs typeface="+mn-cs"/>
              </a:rPr>
              <a:t>- Export Administration Regulations (EAR) Notice -</a:t>
            </a:r>
          </a:p>
          <a:p>
            <a:r>
              <a:rPr lang="en-US" sz="1333" b="1" kern="1200">
                <a:solidFill>
                  <a:srgbClr val="FF0000"/>
                </a:solidFill>
                <a:effectLst/>
                <a:latin typeface="+mn-lt"/>
                <a:ea typeface="+mn-ea"/>
                <a:cs typeface="+mn-cs"/>
              </a:rPr>
              <a:t>WARNING: </a:t>
            </a:r>
            <a:r>
              <a:rPr lang="en-US" sz="1333" b="1" kern="1200">
                <a:solidFill>
                  <a:schemeClr val="tx1"/>
                </a:solidFill>
                <a:effectLst/>
                <a:latin typeface="+mn-lt"/>
                <a:ea typeface="+mn-ea"/>
                <a:cs typeface="+mn-cs"/>
              </a:rPr>
              <a:t>This document contains information within the purview of the Export Administration Regulations (EAR), 15 CFR §730-774, and is export-controlled.  </a:t>
            </a:r>
            <a:r>
              <a:rPr lang="en-US" sz="1333" b="0" kern="1200">
                <a:solidFill>
                  <a:schemeClr val="tx1"/>
                </a:solidFill>
                <a:effectLst/>
                <a:latin typeface="+mn-lt"/>
                <a:ea typeface="+mn-ea"/>
                <a:cs typeface="+mn-cs"/>
              </a:rPr>
              <a:t>It may not be transferred to foreign persons in the U.S. or abroad without specific approval of a knowledgeable export control official, and/or unless an export license or license exception is obtained/available from the Bureau of Industry and Security, United States Department of Commerce.  Violations of these regulations are punishable by fine, imprisonment, or both.</a:t>
            </a:r>
          </a:p>
        </p:txBody>
      </p:sp>
      <p:sp>
        <p:nvSpPr>
          <p:cNvPr id="2" name="TextBox 1"/>
          <p:cNvSpPr txBox="1"/>
          <p:nvPr userDrawn="1"/>
        </p:nvSpPr>
        <p:spPr>
          <a:xfrm>
            <a:off x="3814159" y="1121376"/>
            <a:ext cx="4563685" cy="523220"/>
          </a:xfrm>
          <a:prstGeom prst="rect">
            <a:avLst/>
          </a:prstGeom>
          <a:noFill/>
        </p:spPr>
        <p:txBody>
          <a:bodyPr wrap="none" rtlCol="0">
            <a:spAutoFit/>
          </a:bodyPr>
          <a:lstStyle/>
          <a:p>
            <a:pPr algn="ctr"/>
            <a:r>
              <a:rPr lang="en-US" sz="1400"/>
              <a:t>Per NID 1600.55 (per NPR</a:t>
            </a:r>
            <a:r>
              <a:rPr lang="en-US" sz="1400" baseline="0"/>
              <a:t> 1600.1)</a:t>
            </a:r>
            <a:endParaRPr lang="en-US" sz="1400"/>
          </a:p>
          <a:p>
            <a:r>
              <a:rPr lang="en-US" sz="1400"/>
              <a:t>Top of title page and every page containing SBU Information</a:t>
            </a:r>
          </a:p>
        </p:txBody>
      </p:sp>
      <p:sp>
        <p:nvSpPr>
          <p:cNvPr id="11" name="Rectangle 10"/>
          <p:cNvSpPr/>
          <p:nvPr userDrawn="1"/>
        </p:nvSpPr>
        <p:spPr>
          <a:xfrm>
            <a:off x="2702840" y="2099690"/>
            <a:ext cx="6786320" cy="225639"/>
          </a:xfrm>
          <a:prstGeom prst="rect">
            <a:avLst/>
          </a:prstGeom>
          <a:solidFill>
            <a:schemeClr val="bg1"/>
          </a:solidFill>
          <a:ln>
            <a:solidFill>
              <a:srgbClr val="D00002"/>
            </a:solidFill>
          </a:ln>
        </p:spPr>
        <p:txBody>
          <a:bodyPr wrap="square" lIns="0" tIns="0" rIns="0" bIns="0">
            <a:spAutoFit/>
          </a:bodyPr>
          <a:lstStyle/>
          <a:p>
            <a:pPr algn="ctr">
              <a:lnSpc>
                <a:spcPct val="110000"/>
              </a:lnSpc>
            </a:pPr>
            <a:r>
              <a:rPr lang="en-US" sz="1333" b="1">
                <a:solidFill>
                  <a:srgbClr val="FF0000"/>
                </a:solidFill>
                <a:latin typeface="Arial"/>
                <a:cs typeface="Arial"/>
              </a:rPr>
              <a:t>SENSITIVE BUT UNCLASSIFIED (SBU);</a:t>
            </a:r>
            <a:r>
              <a:rPr lang="en-US" sz="1333" b="1" baseline="0">
                <a:solidFill>
                  <a:srgbClr val="FF0000"/>
                </a:solidFill>
                <a:latin typeface="Arial"/>
                <a:cs typeface="Arial"/>
              </a:rPr>
              <a:t> TEMPO Project Manager; TEMPO; &lt;date&gt; </a:t>
            </a:r>
            <a:endParaRPr lang="en-US" sz="1333" b="1">
              <a:latin typeface="Arial"/>
              <a:cs typeface="Arial"/>
            </a:endParaRPr>
          </a:p>
        </p:txBody>
      </p:sp>
      <p:sp>
        <p:nvSpPr>
          <p:cNvPr id="12" name="TextBox 11"/>
          <p:cNvSpPr txBox="1"/>
          <p:nvPr userDrawn="1"/>
        </p:nvSpPr>
        <p:spPr>
          <a:xfrm>
            <a:off x="3636781" y="1788077"/>
            <a:ext cx="4849469" cy="307777"/>
          </a:xfrm>
          <a:prstGeom prst="rect">
            <a:avLst/>
          </a:prstGeom>
          <a:noFill/>
        </p:spPr>
        <p:txBody>
          <a:bodyPr wrap="none" rtlCol="0">
            <a:spAutoFit/>
          </a:bodyPr>
          <a:lstStyle/>
          <a:p>
            <a:r>
              <a:rPr lang="en-US" sz="1400"/>
              <a:t>Bottom of title page and every page containing SBU Information</a:t>
            </a:r>
          </a:p>
        </p:txBody>
      </p:sp>
    </p:spTree>
    <p:extLst>
      <p:ext uri="{BB962C8B-B14F-4D97-AF65-F5344CB8AC3E}">
        <p14:creationId xmlns:p14="http://schemas.microsoft.com/office/powerpoint/2010/main" val="9310234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February 8-9, 2023</a:t>
            </a:r>
          </a:p>
        </p:txBody>
      </p:sp>
      <p:sp>
        <p:nvSpPr>
          <p:cNvPr id="4" name="Footer Placeholder 3"/>
          <p:cNvSpPr>
            <a:spLocks noGrp="1"/>
          </p:cNvSpPr>
          <p:nvPr>
            <p:ph type="ftr" sz="quarter" idx="11"/>
          </p:nvPr>
        </p:nvSpPr>
        <p:spPr/>
        <p:txBody>
          <a:bodyPr/>
          <a:lstStyle/>
          <a:p>
            <a:r>
              <a:rPr lang="en-US"/>
              <a:t>TEMPO ORR/MRR</a:t>
            </a:r>
          </a:p>
        </p:txBody>
      </p:sp>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a:p>
        </p:txBody>
      </p:sp>
      <p:sp>
        <p:nvSpPr>
          <p:cNvPr id="6" name="Title 2"/>
          <p:cNvSpPr>
            <a:spLocks noGrp="1"/>
          </p:cNvSpPr>
          <p:nvPr>
            <p:ph type="title" hasCustomPrompt="1"/>
          </p:nvPr>
        </p:nvSpPr>
        <p:spPr>
          <a:xfrm>
            <a:off x="2969679" y="0"/>
            <a:ext cx="7880527" cy="975701"/>
          </a:xfrm>
          <a:prstGeom prst="rect">
            <a:avLst/>
          </a:prstGeom>
        </p:spPr>
        <p:txBody>
          <a:bodyPr anchor="ctr"/>
          <a:lstStyle>
            <a:lvl1pPr algn="ctr">
              <a:defRPr sz="3600" b="0">
                <a:solidFill>
                  <a:schemeClr val="bg1"/>
                </a:solidFill>
                <a:latin typeface="+mn-lt"/>
              </a:defRPr>
            </a:lvl1pPr>
          </a:lstStyle>
          <a:p>
            <a:r>
              <a:rPr lang="en-US"/>
              <a:t>Disclaimers</a:t>
            </a:r>
          </a:p>
        </p:txBody>
      </p:sp>
      <p:sp>
        <p:nvSpPr>
          <p:cNvPr id="11" name="Rectangle 10"/>
          <p:cNvSpPr/>
          <p:nvPr userDrawn="1"/>
        </p:nvSpPr>
        <p:spPr>
          <a:xfrm>
            <a:off x="306567" y="1061642"/>
            <a:ext cx="10785733" cy="1651671"/>
          </a:xfrm>
          <a:prstGeom prst="rect">
            <a:avLst/>
          </a:prstGeom>
          <a:solidFill>
            <a:schemeClr val="bg1"/>
          </a:solidFill>
        </p:spPr>
        <p:txBody>
          <a:bodyPr wrap="square">
            <a:spAutoFit/>
          </a:bodyPr>
          <a:lstStyle/>
          <a:p>
            <a:pPr algn="ctr"/>
            <a:r>
              <a:rPr lang="en-US" sz="2133" b="1">
                <a:solidFill>
                  <a:srgbClr val="FF0000"/>
                </a:solidFill>
              </a:rPr>
              <a:t>Limited Rights Notice </a:t>
            </a:r>
            <a:endParaRPr lang="en-US" sz="2133" b="1" i="1">
              <a:solidFill>
                <a:srgbClr val="FF0000"/>
              </a:solidFill>
            </a:endParaRPr>
          </a:p>
          <a:p>
            <a:pPr lvl="0"/>
            <a:r>
              <a:rPr lang="en-US" sz="1600">
                <a:solidFill>
                  <a:srgbClr val="FF0000"/>
                </a:solidFill>
              </a:rPr>
              <a:t>(a) These data are submitted with limited rights under Government Contract No. NNL13AQ01C.  These data may be reproduced and used by the</a:t>
            </a:r>
            <a:r>
              <a:rPr lang="en-US" sz="1600" i="1">
                <a:solidFill>
                  <a:srgbClr val="FF0000"/>
                </a:solidFill>
              </a:rPr>
              <a:t> </a:t>
            </a:r>
            <a:r>
              <a:rPr lang="en-US" sz="1600">
                <a:solidFill>
                  <a:srgbClr val="FF0000"/>
                </a:solidFill>
              </a:rPr>
              <a:t>Government with the express limitation that they will not, without written permission of the contractor, be used for purposes of manufacture nor disclosed outside the Government; except that the Government may disclose these data outside the Government for the following purposes, if any, provided that the Government makes such disclosure subject to prohibition against further use and disclosure: None</a:t>
            </a:r>
            <a:endParaRPr lang="en-US" sz="1600" i="1">
              <a:solidFill>
                <a:srgbClr val="FF0000"/>
              </a:solidFill>
            </a:endParaRPr>
          </a:p>
        </p:txBody>
      </p:sp>
    </p:spTree>
    <p:extLst>
      <p:ext uri="{BB962C8B-B14F-4D97-AF65-F5344CB8AC3E}">
        <p14:creationId xmlns:p14="http://schemas.microsoft.com/office/powerpoint/2010/main" val="35779757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6" name="Title 5"/>
          <p:cNvSpPr>
            <a:spLocks noGrp="1"/>
          </p:cNvSpPr>
          <p:nvPr>
            <p:ph type="title"/>
          </p:nvPr>
        </p:nvSpPr>
        <p:spPr>
          <a:xfrm>
            <a:off x="838200" y="2900680"/>
            <a:ext cx="10515600" cy="1325033"/>
          </a:xfrm>
          <a:prstGeom prst="rect">
            <a:avLst/>
          </a:prstGeom>
        </p:spPr>
        <p:txBody>
          <a:bodyPr/>
          <a:lstStyle>
            <a:lvl1pPr>
              <a:defRPr lang="en-US" sz="5400" b="0" smtClean="0">
                <a:solidFill>
                  <a:srgbClr val="000090"/>
                </a:solidFill>
                <a:cs typeface="Arial Rounded MT Bold"/>
              </a:defRPr>
            </a:lvl1pPr>
          </a:lstStyle>
          <a:p>
            <a:r>
              <a:rPr lang="en-US"/>
              <a:t>Click to edit Master title style</a:t>
            </a:r>
          </a:p>
        </p:txBody>
      </p:sp>
      <p:sp>
        <p:nvSpPr>
          <p:cNvPr id="7" name="Date Placeholder 6"/>
          <p:cNvSpPr>
            <a:spLocks noGrp="1"/>
          </p:cNvSpPr>
          <p:nvPr>
            <p:ph type="dt" sz="half" idx="10"/>
          </p:nvPr>
        </p:nvSpPr>
        <p:spPr/>
        <p:txBody>
          <a:bodyPr/>
          <a:lstStyle/>
          <a:p>
            <a:r>
              <a:rPr lang="en-US"/>
              <a:t>February 8-9, 2023</a:t>
            </a:r>
          </a:p>
        </p:txBody>
      </p:sp>
      <p:sp>
        <p:nvSpPr>
          <p:cNvPr id="8" name="Footer Placeholder 7"/>
          <p:cNvSpPr>
            <a:spLocks noGrp="1"/>
          </p:cNvSpPr>
          <p:nvPr>
            <p:ph type="ftr" sz="quarter" idx="11"/>
          </p:nvPr>
        </p:nvSpPr>
        <p:spPr/>
        <p:txBody>
          <a:bodyPr/>
          <a:lstStyle/>
          <a:p>
            <a:r>
              <a:rPr lang="en-US"/>
              <a:t>TEMPO ORR/MRR</a:t>
            </a:r>
          </a:p>
        </p:txBody>
      </p:sp>
      <p:sp>
        <p:nvSpPr>
          <p:cNvPr id="9" name="Slide Number Placeholder 8"/>
          <p:cNvSpPr>
            <a:spLocks noGrp="1"/>
          </p:cNvSpPr>
          <p:nvPr>
            <p:ph type="sldNum" sz="quarter" idx="12"/>
          </p:nvPr>
        </p:nvSpPr>
        <p:spPr/>
        <p:txBody>
          <a:bodyPr/>
          <a:lstStyle/>
          <a:p>
            <a:fld id="{DA0E24C6-B8C2-40F0-BF2D-44D0E3E3802A}" type="slidenum">
              <a:rPr lang="en-US" smtClean="0"/>
              <a:t>‹#›</a:t>
            </a:fld>
            <a:endParaRPr lang="en-US"/>
          </a:p>
        </p:txBody>
      </p:sp>
    </p:spTree>
    <p:extLst>
      <p:ext uri="{BB962C8B-B14F-4D97-AF65-F5344CB8AC3E}">
        <p14:creationId xmlns:p14="http://schemas.microsoft.com/office/powerpoint/2010/main" val="30122955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Questions">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9"/>
            <a:ext cx="12192000" cy="6463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7200" b="0">
                <a:solidFill>
                  <a:srgbClr val="000090"/>
                </a:solidFill>
                <a:latin typeface="+mn-lt"/>
                <a:cs typeface="Arial Rounded MT Bold"/>
              </a:rPr>
              <a:t>Questions</a:t>
            </a:r>
            <a:endParaRPr lang="en-US" sz="6000" b="0">
              <a:solidFill>
                <a:srgbClr val="000090"/>
              </a:solidFill>
              <a:latin typeface="+mn-lt"/>
              <a:cs typeface="Arial Rounded MT Bold"/>
            </a:endParaRPr>
          </a:p>
        </p:txBody>
      </p:sp>
    </p:spTree>
    <p:extLst>
      <p:ext uri="{BB962C8B-B14F-4D97-AF65-F5344CB8AC3E}">
        <p14:creationId xmlns:p14="http://schemas.microsoft.com/office/powerpoint/2010/main" val="3207156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Backup">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9"/>
            <a:ext cx="12192000" cy="6463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7200" b="0">
                <a:solidFill>
                  <a:srgbClr val="000090"/>
                </a:solidFill>
                <a:latin typeface="+mn-lt"/>
                <a:cs typeface="Arial Rounded MT Bold"/>
              </a:rPr>
              <a:t>Backup</a:t>
            </a:r>
          </a:p>
        </p:txBody>
      </p:sp>
    </p:spTree>
    <p:extLst>
      <p:ext uri="{BB962C8B-B14F-4D97-AF65-F5344CB8AC3E}">
        <p14:creationId xmlns:p14="http://schemas.microsoft.com/office/powerpoint/2010/main" val="11418459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EDD07B-0B4F-C141-BE97-9114F86A1893}"/>
              </a:ext>
            </a:extLst>
          </p:cNvPr>
          <p:cNvPicPr>
            <a:picLocks noChangeAspect="1"/>
          </p:cNvPicPr>
          <p:nvPr userDrawn="1"/>
        </p:nvPicPr>
        <p:blipFill>
          <a:blip r:embed="rId2"/>
          <a:stretch>
            <a:fillRect/>
          </a:stretch>
        </p:blipFill>
        <p:spPr>
          <a:xfrm>
            <a:off x="5369859" y="2834341"/>
            <a:ext cx="1828800" cy="1727200"/>
          </a:xfrm>
          <a:prstGeom prst="rect">
            <a:avLst/>
          </a:prstGeom>
        </p:spPr>
      </p:pic>
    </p:spTree>
    <p:extLst>
      <p:ext uri="{BB962C8B-B14F-4D97-AF65-F5344CB8AC3E}">
        <p14:creationId xmlns:p14="http://schemas.microsoft.com/office/powerpoint/2010/main" val="41255615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12192000" cy="1063752"/>
          </a:xfrm>
          <a:prstGeom prst="rect">
            <a:avLst/>
          </a:prstGeom>
        </p:spPr>
      </p:pic>
      <p:sp>
        <p:nvSpPr>
          <p:cNvPr id="9" name="Title 1"/>
          <p:cNvSpPr>
            <a:spLocks noGrp="1"/>
          </p:cNvSpPr>
          <p:nvPr>
            <p:ph type="title"/>
          </p:nvPr>
        </p:nvSpPr>
        <p:spPr>
          <a:xfrm>
            <a:off x="2539931" y="274638"/>
            <a:ext cx="7963743" cy="638108"/>
          </a:xfrm>
          <a:prstGeom prst="rect">
            <a:avLst/>
          </a:prstGeom>
        </p:spPr>
        <p:txBody>
          <a:bodyPr vert="horz"/>
          <a:lstStyle>
            <a:lvl1pPr>
              <a:defRPr sz="2800">
                <a:solidFill>
                  <a:srgbClr val="D9D9D9"/>
                </a:solidFill>
                <a:latin typeface="Arial Rounded MT Bold"/>
                <a:cs typeface="Arial Rounded MT Bold"/>
              </a:defRPr>
            </a:lvl1pPr>
          </a:lstStyle>
          <a:p>
            <a:r>
              <a:rPr lang="en-US"/>
              <a:t>Click to edit Master title style</a:t>
            </a:r>
          </a:p>
        </p:txBody>
      </p:sp>
      <p:sp>
        <p:nvSpPr>
          <p:cNvPr id="10" name="Date Placeholder 9"/>
          <p:cNvSpPr>
            <a:spLocks noGrp="1"/>
          </p:cNvSpPr>
          <p:nvPr>
            <p:ph type="dt" sz="half" idx="10"/>
          </p:nvPr>
        </p:nvSpPr>
        <p:spPr/>
        <p:txBody>
          <a:bodyPr/>
          <a:lstStyle/>
          <a:p>
            <a:r>
              <a:rPr lang="en-US">
                <a:solidFill>
                  <a:prstClr val="black">
                    <a:tint val="75000"/>
                  </a:prstClr>
                </a:solidFill>
                <a:latin typeface="Calibri"/>
              </a:rPr>
              <a:t>February 8-9, 2023</a:t>
            </a:r>
          </a:p>
        </p:txBody>
      </p:sp>
      <p:sp>
        <p:nvSpPr>
          <p:cNvPr id="11" name="Footer Placeholder 10"/>
          <p:cNvSpPr>
            <a:spLocks noGrp="1"/>
          </p:cNvSpPr>
          <p:nvPr>
            <p:ph type="ftr" sz="quarter" idx="11"/>
          </p:nvPr>
        </p:nvSpPr>
        <p:spPr/>
        <p:txBody>
          <a:bodyPr/>
          <a:lstStyle/>
          <a:p>
            <a:r>
              <a:rPr lang="en-US">
                <a:solidFill>
                  <a:prstClr val="black">
                    <a:tint val="75000"/>
                  </a:prstClr>
                </a:solidFill>
                <a:latin typeface="Calibri"/>
              </a:rPr>
              <a:t>TEMPO ORR/MRR</a:t>
            </a: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138958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
        <p:nvSpPr>
          <p:cNvPr id="3" name="Content Placeholder 2"/>
          <p:cNvSpPr>
            <a:spLocks noGrp="1"/>
          </p:cNvSpPr>
          <p:nvPr>
            <p:ph idx="1"/>
          </p:nvPr>
        </p:nvSpPr>
        <p:spPr>
          <a:xfrm>
            <a:off x="101600" y="1143000"/>
            <a:ext cx="11988800" cy="5410200"/>
          </a:xfrm>
          <a:prstGeom prst="rect">
            <a:avLst/>
          </a:prstGeom>
        </p:spPr>
        <p:txBody>
          <a:bodyPr/>
          <a:lstStyle>
            <a:lvl1pPr marL="257175" indent="-257175">
              <a:buClrTx/>
              <a:buFont typeface="Wingdings" charset="2"/>
              <a:buChar char="Ø"/>
              <a:defRPr b="1">
                <a:latin typeface="+mn-lt"/>
              </a:defRPr>
            </a:lvl1pPr>
            <a:lvl2pPr marL="557213" indent="-214313">
              <a:buClr>
                <a:srgbClr val="0000A9"/>
              </a:buClr>
              <a:buFont typeface="Arial"/>
              <a:buChar char="•"/>
              <a:defRPr b="0">
                <a:latin typeface="+mn-lt"/>
              </a:defRPr>
            </a:lvl2pPr>
            <a:lvl3pPr>
              <a:defRPr b="0">
                <a:latin typeface="+mn-lt"/>
              </a:defRPr>
            </a:lvl3pPr>
            <a:lvl4pPr>
              <a:defRPr b="0">
                <a:latin typeface="+mn-lt"/>
              </a:defRPr>
            </a:lvl4pPr>
            <a:lvl5pPr>
              <a:defRPr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txBox="1">
            <a:spLocks/>
          </p:cNvSpPr>
          <p:nvPr userDrawn="1"/>
        </p:nvSpPr>
        <p:spPr>
          <a:xfrm>
            <a:off x="9243484" y="6627813"/>
            <a:ext cx="2844800" cy="228600"/>
          </a:xfrm>
          <a:prstGeom prst="rect">
            <a:avLst/>
          </a:prstGeom>
        </p:spPr>
        <p:txBody>
          <a:bodyPr anchor="ct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eaLnBrk="1" hangingPunct="1">
              <a:defRPr/>
            </a:pPr>
            <a:fld id="{4609CC25-F897-7C4C-A607-3A4F014AEC31}" type="slidenum">
              <a:rPr lang="en-US" sz="750" smtClean="0">
                <a:solidFill>
                  <a:srgbClr val="000000"/>
                </a:solidFill>
                <a:latin typeface="Calibri" charset="0"/>
              </a:rPr>
              <a:pPr algn="r" eaLnBrk="1" hangingPunct="1">
                <a:defRPr/>
              </a:pPr>
              <a:t>‹#›</a:t>
            </a:fld>
            <a:endParaRPr lang="en-US" sz="750">
              <a:solidFill>
                <a:srgbClr val="000000"/>
              </a:solidFill>
              <a:latin typeface="Calibri" charset="0"/>
            </a:endParaRPr>
          </a:p>
        </p:txBody>
      </p:sp>
      <p:sp>
        <p:nvSpPr>
          <p:cNvPr id="2" name="Title 1"/>
          <p:cNvSpPr>
            <a:spLocks noGrp="1"/>
          </p:cNvSpPr>
          <p:nvPr>
            <p:ph type="title"/>
          </p:nvPr>
        </p:nvSpPr>
        <p:spPr>
          <a:xfrm>
            <a:off x="2539933" y="274638"/>
            <a:ext cx="7451967" cy="638108"/>
          </a:xfrm>
          <a:prstGeom prst="rect">
            <a:avLst/>
          </a:prstGeom>
        </p:spPr>
        <p:txBody>
          <a:bodyPr vert="horz"/>
          <a:lstStyle>
            <a:lvl1pPr>
              <a:defRPr sz="2100">
                <a:solidFill>
                  <a:srgbClr val="D9D9D9"/>
                </a:solidFill>
                <a:latin typeface="Arial Rounded MT Bold"/>
                <a:cs typeface="Arial Rounded MT Bold"/>
              </a:defRPr>
            </a:lvl1pPr>
          </a:lstStyle>
          <a:p>
            <a:r>
              <a:rPr lang="en-US"/>
              <a:t>Click to edit Master title style</a:t>
            </a:r>
          </a:p>
        </p:txBody>
      </p:sp>
      <p:sp>
        <p:nvSpPr>
          <p:cNvPr id="6" name="Date Placeholder 2">
            <a:extLst>
              <a:ext uri="{FF2B5EF4-FFF2-40B4-BE49-F238E27FC236}">
                <a16:creationId xmlns:a16="http://schemas.microsoft.com/office/drawing/2014/main" id="{9CE51E9C-5593-4F02-8D43-69EB3594B706}"/>
              </a:ext>
            </a:extLst>
          </p:cNvPr>
          <p:cNvSpPr>
            <a:spLocks noGrp="1"/>
          </p:cNvSpPr>
          <p:nvPr>
            <p:ph type="dt" sz="half" idx="2"/>
          </p:nvPr>
        </p:nvSpPr>
        <p:spPr>
          <a:xfrm>
            <a:off x="0" y="6529700"/>
            <a:ext cx="2743200" cy="182880"/>
          </a:xfrm>
          <a:prstGeom prst="rect">
            <a:avLst/>
          </a:prstGeom>
        </p:spPr>
        <p:txBody>
          <a:bodyPr/>
          <a:lstStyle>
            <a:lvl1pPr>
              <a:defRPr sz="1350" b="0">
                <a:solidFill>
                  <a:schemeClr val="bg2">
                    <a:lumMod val="50000"/>
                  </a:schemeClr>
                </a:solidFill>
              </a:defRPr>
            </a:lvl1pPr>
          </a:lstStyle>
          <a:p>
            <a:r>
              <a:rPr lang="en-US"/>
              <a:t>February 8-9, 2023</a:t>
            </a:r>
          </a:p>
        </p:txBody>
      </p:sp>
      <p:grpSp>
        <p:nvGrpSpPr>
          <p:cNvPr id="5" name="Group 4">
            <a:extLst>
              <a:ext uri="{FF2B5EF4-FFF2-40B4-BE49-F238E27FC236}">
                <a16:creationId xmlns:a16="http://schemas.microsoft.com/office/drawing/2014/main" id="{4386602E-3498-4C57-BE6D-73C35B8809BF}"/>
              </a:ext>
            </a:extLst>
          </p:cNvPr>
          <p:cNvGrpSpPr/>
          <p:nvPr userDrawn="1"/>
        </p:nvGrpSpPr>
        <p:grpSpPr>
          <a:xfrm>
            <a:off x="10044215" y="41347"/>
            <a:ext cx="953829" cy="955748"/>
            <a:chOff x="10044214" y="41347"/>
            <a:chExt cx="953829" cy="955748"/>
          </a:xfrm>
        </p:grpSpPr>
        <p:pic>
          <p:nvPicPr>
            <p:cNvPr id="8" name="Picture 7">
              <a:extLst>
                <a:ext uri="{FF2B5EF4-FFF2-40B4-BE49-F238E27FC236}">
                  <a16:creationId xmlns:a16="http://schemas.microsoft.com/office/drawing/2014/main" id="{E878C91B-CCA6-4B39-B3E7-1EF35377DFC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96532" y="41347"/>
              <a:ext cx="816000" cy="940666"/>
            </a:xfrm>
            <a:prstGeom prst="rect">
              <a:avLst/>
            </a:prstGeom>
          </p:spPr>
        </p:pic>
        <p:sp>
          <p:nvSpPr>
            <p:cNvPr id="4" name="TextBox 3">
              <a:extLst>
                <a:ext uri="{FF2B5EF4-FFF2-40B4-BE49-F238E27FC236}">
                  <a16:creationId xmlns:a16="http://schemas.microsoft.com/office/drawing/2014/main" id="{DA469EE8-BE9A-4076-9C74-9E6E66E1950E}"/>
                </a:ext>
              </a:extLst>
            </p:cNvPr>
            <p:cNvSpPr txBox="1"/>
            <p:nvPr userDrawn="1"/>
          </p:nvSpPr>
          <p:spPr>
            <a:xfrm>
              <a:off x="10044214" y="766263"/>
              <a:ext cx="953829" cy="230832"/>
            </a:xfrm>
            <a:prstGeom prst="rect">
              <a:avLst/>
            </a:prstGeom>
            <a:noFill/>
          </p:spPr>
          <p:txBody>
            <a:bodyPr wrap="square" rtlCol="0">
              <a:spAutoFit/>
            </a:bodyPr>
            <a:lstStyle/>
            <a:p>
              <a:r>
                <a:rPr lang="en-US" sz="900">
                  <a:solidFill>
                    <a:schemeClr val="bg1"/>
                  </a:solidFill>
                  <a:latin typeface="Times New Roman" panose="02020603050405020304" pitchFamily="18" charset="0"/>
                  <a:cs typeface="Times New Roman" panose="02020603050405020304" pitchFamily="18" charset="0"/>
                </a:rPr>
                <a:t>Smithsonian</a:t>
              </a:r>
            </a:p>
          </p:txBody>
        </p:sp>
      </p:grpSp>
    </p:spTree>
    <p:extLst>
      <p:ext uri="{BB962C8B-B14F-4D97-AF65-F5344CB8AC3E}">
        <p14:creationId xmlns:p14="http://schemas.microsoft.com/office/powerpoint/2010/main" val="42020497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Logo For Us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February 8-9, 2023</a:t>
            </a:r>
          </a:p>
        </p:txBody>
      </p:sp>
      <p:sp>
        <p:nvSpPr>
          <p:cNvPr id="4" name="Footer Placeholder 3"/>
          <p:cNvSpPr>
            <a:spLocks noGrp="1"/>
          </p:cNvSpPr>
          <p:nvPr>
            <p:ph type="ftr" sz="quarter" idx="11"/>
          </p:nvPr>
        </p:nvSpPr>
        <p:spPr/>
        <p:txBody>
          <a:bodyPr/>
          <a:lstStyle/>
          <a:p>
            <a:r>
              <a:rPr lang="en-US"/>
              <a:t>TEMPO ORR/MRR</a:t>
            </a:r>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pic>
        <p:nvPicPr>
          <p:cNvPr id="7" name="Picture 6">
            <a:extLst>
              <a:ext uri="{FF2B5EF4-FFF2-40B4-BE49-F238E27FC236}">
                <a16:creationId xmlns:a16="http://schemas.microsoft.com/office/drawing/2014/main" id="{20A92427-416E-FE48-A31E-73E7DD1A119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75783" y="3033728"/>
            <a:ext cx="1077216" cy="890713"/>
          </a:xfrm>
          <a:prstGeom prst="rect">
            <a:avLst/>
          </a:prstGeom>
        </p:spPr>
      </p:pic>
      <p:pic>
        <p:nvPicPr>
          <p:cNvPr id="8" name="Picture 7">
            <a:extLst>
              <a:ext uri="{FF2B5EF4-FFF2-40B4-BE49-F238E27FC236}">
                <a16:creationId xmlns:a16="http://schemas.microsoft.com/office/drawing/2014/main" id="{3E4191DF-B26B-8945-94BD-4BD63808492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682318" y="3019349"/>
            <a:ext cx="964041" cy="910483"/>
          </a:xfrm>
          <a:prstGeom prst="rect">
            <a:avLst/>
          </a:prstGeom>
        </p:spPr>
      </p:pic>
      <p:pic>
        <p:nvPicPr>
          <p:cNvPr id="11" name="Picture 10">
            <a:extLst>
              <a:ext uri="{FF2B5EF4-FFF2-40B4-BE49-F238E27FC236}">
                <a16:creationId xmlns:a16="http://schemas.microsoft.com/office/drawing/2014/main" id="{74AB10F0-E507-0C4C-A726-C009BCAF1FD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221658" y="3024349"/>
            <a:ext cx="900484" cy="900484"/>
          </a:xfrm>
          <a:prstGeom prst="rect">
            <a:avLst/>
          </a:prstGeom>
        </p:spPr>
      </p:pic>
      <p:pic>
        <p:nvPicPr>
          <p:cNvPr id="15" name="Picture 14">
            <a:extLst>
              <a:ext uri="{FF2B5EF4-FFF2-40B4-BE49-F238E27FC236}">
                <a16:creationId xmlns:a16="http://schemas.microsoft.com/office/drawing/2014/main" id="{79888A8F-835F-2149-BDE0-D234D33247F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453876" y="3019349"/>
            <a:ext cx="1098653" cy="1087987"/>
          </a:xfrm>
          <a:prstGeom prst="rect">
            <a:avLst/>
          </a:prstGeom>
        </p:spPr>
      </p:pic>
      <p:pic>
        <p:nvPicPr>
          <p:cNvPr id="17" name="Picture 16">
            <a:extLst>
              <a:ext uri="{FF2B5EF4-FFF2-40B4-BE49-F238E27FC236}">
                <a16:creationId xmlns:a16="http://schemas.microsoft.com/office/drawing/2014/main" id="{00E34357-53CB-2741-9195-BB161B16D346}"/>
              </a:ext>
            </a:extLst>
          </p:cNvPr>
          <p:cNvPicPr>
            <a:picLocks noChangeAspect="1"/>
          </p:cNvPicPr>
          <p:nvPr/>
        </p:nvPicPr>
        <p:blipFill>
          <a:blip r:embed="rId6"/>
          <a:stretch>
            <a:fillRect/>
          </a:stretch>
        </p:blipFill>
        <p:spPr>
          <a:xfrm>
            <a:off x="8884265" y="3237653"/>
            <a:ext cx="1818665" cy="496636"/>
          </a:xfrm>
          <a:prstGeom prst="rect">
            <a:avLst/>
          </a:prstGeom>
        </p:spPr>
      </p:pic>
      <p:sp>
        <p:nvSpPr>
          <p:cNvPr id="12" name="Title 2"/>
          <p:cNvSpPr>
            <a:spLocks noGrp="1"/>
          </p:cNvSpPr>
          <p:nvPr>
            <p:ph type="title" hasCustomPrompt="1"/>
          </p:nvPr>
        </p:nvSpPr>
        <p:spPr>
          <a:xfrm>
            <a:off x="2438401" y="0"/>
            <a:ext cx="8410944" cy="975701"/>
          </a:xfrm>
          <a:prstGeom prst="rect">
            <a:avLst/>
          </a:prstGeom>
        </p:spPr>
        <p:txBody>
          <a:bodyPr anchor="ctr"/>
          <a:lstStyle>
            <a:lvl1pPr algn="ctr">
              <a:defRPr sz="3600" b="0">
                <a:solidFill>
                  <a:schemeClr val="bg1"/>
                </a:solidFill>
                <a:latin typeface="+mn-lt"/>
              </a:defRPr>
            </a:lvl1pPr>
          </a:lstStyle>
          <a:p>
            <a:r>
              <a:rPr lang="en-US"/>
              <a:t>Logos</a:t>
            </a:r>
          </a:p>
        </p:txBody>
      </p:sp>
      <p:pic>
        <p:nvPicPr>
          <p:cNvPr id="13" name="Picture 12">
            <a:extLst>
              <a:ext uri="{FF2B5EF4-FFF2-40B4-BE49-F238E27FC236}">
                <a16:creationId xmlns:a16="http://schemas.microsoft.com/office/drawing/2014/main" id="{6C26CCF7-2416-F54B-8C58-3955DD80C2F6}"/>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021547" y="3003659"/>
            <a:ext cx="914400" cy="1056133"/>
          </a:xfrm>
          <a:prstGeom prst="rect">
            <a:avLst/>
          </a:prstGeom>
        </p:spPr>
      </p:pic>
    </p:spTree>
    <p:extLst>
      <p:ext uri="{BB962C8B-B14F-4D97-AF65-F5344CB8AC3E}">
        <p14:creationId xmlns:p14="http://schemas.microsoft.com/office/powerpoint/2010/main" val="17114238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Title Chart - N 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E00922-7687-EA47-9BC8-EBC78CD432E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538605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Title Only - NASA">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0" y="6621140"/>
            <a:ext cx="2743200" cy="182880"/>
          </a:xfrm>
          <a:prstGeom prst="rect">
            <a:avLst/>
          </a:prstGeom>
        </p:spPr>
        <p:txBody>
          <a:bodyPr vert="horz" lIns="91440" tIns="0" rIns="91440" bIns="0" rtlCol="0" anchor="ctr"/>
          <a:lstStyle>
            <a:lvl1pPr>
              <a:defRPr lang="en-US" sz="1200" smtClean="0">
                <a:solidFill>
                  <a:schemeClr val="tx1">
                    <a:tint val="75000"/>
                  </a:schemeClr>
                </a:solidFill>
              </a:defRPr>
            </a:lvl1pPr>
          </a:lstStyle>
          <a:p>
            <a:r>
              <a:rPr lang="en-US"/>
              <a:t>February 8-9, 2023</a:t>
            </a:r>
          </a:p>
        </p:txBody>
      </p:sp>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a:p>
        </p:txBody>
      </p:sp>
      <p:sp>
        <p:nvSpPr>
          <p:cNvPr id="6" name="Title 2"/>
          <p:cNvSpPr>
            <a:spLocks noGrp="1"/>
          </p:cNvSpPr>
          <p:nvPr>
            <p:ph type="title"/>
          </p:nvPr>
        </p:nvSpPr>
        <p:spPr>
          <a:xfrm>
            <a:off x="2438401" y="2"/>
            <a:ext cx="8410944" cy="975701"/>
          </a:xfrm>
          <a:prstGeom prst="rect">
            <a:avLst/>
          </a:prstGeom>
        </p:spPr>
        <p:txBody>
          <a:bodyPr anchor="ctr"/>
          <a:lstStyle>
            <a:lvl1pPr algn="ctr">
              <a:defRPr sz="2700" b="0">
                <a:solidFill>
                  <a:schemeClr val="bg1"/>
                </a:solidFill>
                <a:latin typeface="+mn-lt"/>
              </a:defRPr>
            </a:lvl1pPr>
          </a:lstStyle>
          <a:p>
            <a:r>
              <a:rPr lang="en-US"/>
              <a:t>Click to edit Master title style</a:t>
            </a:r>
          </a:p>
        </p:txBody>
      </p:sp>
    </p:spTree>
    <p:extLst>
      <p:ext uri="{BB962C8B-B14F-4D97-AF65-F5344CB8AC3E}">
        <p14:creationId xmlns:p14="http://schemas.microsoft.com/office/powerpoint/2010/main" val="31779225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6" name="Title 5"/>
          <p:cNvSpPr>
            <a:spLocks noGrp="1"/>
          </p:cNvSpPr>
          <p:nvPr>
            <p:ph type="title"/>
          </p:nvPr>
        </p:nvSpPr>
        <p:spPr>
          <a:xfrm>
            <a:off x="838200" y="2900682"/>
            <a:ext cx="10515600" cy="1325033"/>
          </a:xfrm>
          <a:prstGeom prst="rect">
            <a:avLst/>
          </a:prstGeom>
        </p:spPr>
        <p:txBody>
          <a:bodyPr/>
          <a:lstStyle>
            <a:lvl1pPr>
              <a:defRPr lang="en-US" sz="4050" b="0" smtClean="0">
                <a:solidFill>
                  <a:srgbClr val="000090"/>
                </a:solidFill>
                <a:cs typeface="Arial Rounded MT Bold"/>
              </a:defRPr>
            </a:lvl1pPr>
          </a:lstStyle>
          <a:p>
            <a:r>
              <a:rPr lang="en-US"/>
              <a:t>Click to edit Master title style</a:t>
            </a:r>
          </a:p>
        </p:txBody>
      </p:sp>
      <p:sp>
        <p:nvSpPr>
          <p:cNvPr id="9" name="Slide Number Placeholder 8"/>
          <p:cNvSpPr>
            <a:spLocks noGrp="1"/>
          </p:cNvSpPr>
          <p:nvPr>
            <p:ph type="sldNum" sz="quarter" idx="12"/>
          </p:nvPr>
        </p:nvSpPr>
        <p:spPr/>
        <p:txBody>
          <a:bodyPr/>
          <a:lstStyle/>
          <a:p>
            <a:fld id="{DA0E24C6-B8C2-40F0-BF2D-44D0E3E3802A}" type="slidenum">
              <a:rPr lang="en-US" smtClean="0"/>
              <a:t>‹#›</a:t>
            </a:fld>
            <a:endParaRPr lang="en-US"/>
          </a:p>
        </p:txBody>
      </p:sp>
      <p:sp>
        <p:nvSpPr>
          <p:cNvPr id="7" name="Date Placeholder 2">
            <a:extLst>
              <a:ext uri="{FF2B5EF4-FFF2-40B4-BE49-F238E27FC236}">
                <a16:creationId xmlns:a16="http://schemas.microsoft.com/office/drawing/2014/main" id="{92356197-65FC-4F71-A33A-6CAF78ADFBE9}"/>
              </a:ext>
            </a:extLst>
          </p:cNvPr>
          <p:cNvSpPr>
            <a:spLocks noGrp="1"/>
          </p:cNvSpPr>
          <p:nvPr>
            <p:ph type="dt" sz="half" idx="2"/>
          </p:nvPr>
        </p:nvSpPr>
        <p:spPr>
          <a:xfrm>
            <a:off x="0" y="6529700"/>
            <a:ext cx="2743200" cy="182880"/>
          </a:xfrm>
          <a:prstGeom prst="rect">
            <a:avLst/>
          </a:prstGeom>
        </p:spPr>
        <p:txBody>
          <a:bodyPr/>
          <a:lstStyle>
            <a:lvl1pPr>
              <a:defRPr sz="1350" b="0">
                <a:solidFill>
                  <a:schemeClr val="bg2">
                    <a:lumMod val="50000"/>
                  </a:schemeClr>
                </a:solidFill>
              </a:defRPr>
            </a:lvl1pPr>
          </a:lstStyle>
          <a:p>
            <a:r>
              <a:rPr lang="en-US"/>
              <a:t>February 8-9, 2023</a:t>
            </a:r>
          </a:p>
        </p:txBody>
      </p:sp>
    </p:spTree>
    <p:extLst>
      <p:ext uri="{BB962C8B-B14F-4D97-AF65-F5344CB8AC3E}">
        <p14:creationId xmlns:p14="http://schemas.microsoft.com/office/powerpoint/2010/main" val="40900147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Questions">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91"/>
            <a:ext cx="12192000" cy="6463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5400" b="0">
                <a:solidFill>
                  <a:srgbClr val="000090"/>
                </a:solidFill>
                <a:latin typeface="+mn-lt"/>
                <a:cs typeface="Arial Rounded MT Bold"/>
              </a:rPr>
              <a:t>Questions</a:t>
            </a:r>
            <a:endParaRPr lang="en-US" sz="4500" b="0">
              <a:solidFill>
                <a:srgbClr val="000090"/>
              </a:solidFill>
              <a:latin typeface="+mn-lt"/>
              <a:cs typeface="Arial Rounded MT Bold"/>
            </a:endParaRPr>
          </a:p>
        </p:txBody>
      </p:sp>
    </p:spTree>
    <p:extLst>
      <p:ext uri="{BB962C8B-B14F-4D97-AF65-F5344CB8AC3E}">
        <p14:creationId xmlns:p14="http://schemas.microsoft.com/office/powerpoint/2010/main" val="1614922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Backup">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91"/>
            <a:ext cx="12192000" cy="6463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5400" b="0">
                <a:solidFill>
                  <a:srgbClr val="000090"/>
                </a:solidFill>
                <a:latin typeface="+mn-lt"/>
                <a:cs typeface="Arial Rounded MT Bold"/>
              </a:rPr>
              <a:t>Backup</a:t>
            </a:r>
          </a:p>
        </p:txBody>
      </p:sp>
    </p:spTree>
    <p:extLst>
      <p:ext uri="{BB962C8B-B14F-4D97-AF65-F5344CB8AC3E}">
        <p14:creationId xmlns:p14="http://schemas.microsoft.com/office/powerpoint/2010/main" val="18676519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EDD07B-0B4F-C141-BE97-9114F86A189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69859" y="2834341"/>
            <a:ext cx="1828800" cy="1727200"/>
          </a:xfrm>
          <a:prstGeom prst="rect">
            <a:avLst/>
          </a:prstGeom>
        </p:spPr>
      </p:pic>
    </p:spTree>
    <p:extLst>
      <p:ext uri="{BB962C8B-B14F-4D97-AF65-F5344CB8AC3E}">
        <p14:creationId xmlns:p14="http://schemas.microsoft.com/office/powerpoint/2010/main" val="18724854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668039" y="0"/>
            <a:ext cx="8309316" cy="964406"/>
          </a:xfrm>
          <a:prstGeom prst="rect">
            <a:avLst/>
          </a:prstGeom>
        </p:spPr>
        <p:txBody>
          <a:bodyPr vert="horz" anchor="ctr"/>
          <a:lstStyle>
            <a:lvl1pPr>
              <a:defRPr sz="2100">
                <a:solidFill>
                  <a:srgbClr val="FFFFFF"/>
                </a:solidFill>
              </a:defRPr>
            </a:lvl1pPr>
          </a:lstStyle>
          <a:p>
            <a:r>
              <a:rPr lang="en-US"/>
              <a:t>Click to edit Master title style</a:t>
            </a:r>
          </a:p>
        </p:txBody>
      </p:sp>
      <p:sp>
        <p:nvSpPr>
          <p:cNvPr id="4" name="Slide Number Placeholder 3"/>
          <p:cNvSpPr>
            <a:spLocks noGrp="1"/>
          </p:cNvSpPr>
          <p:nvPr>
            <p:ph type="sldNum" sz="quarter" idx="11"/>
          </p:nvPr>
        </p:nvSpPr>
        <p:spPr/>
        <p:txBody>
          <a:bodyPr/>
          <a:lstStyle/>
          <a:p>
            <a:fld id="{24528EB1-4DC2-B445-862E-7D59106F092A}" type="slidenum">
              <a:rPr lang="en-US" smtClean="0">
                <a:solidFill>
                  <a:srgbClr val="000000"/>
                </a:solidFill>
              </a:rPr>
              <a:pPr/>
              <a:t>‹#›</a:t>
            </a:fld>
            <a:endParaRPr lang="en-US">
              <a:solidFill>
                <a:srgbClr val="000000"/>
              </a:solidFill>
            </a:endParaRPr>
          </a:p>
        </p:txBody>
      </p:sp>
      <p:sp>
        <p:nvSpPr>
          <p:cNvPr id="7" name="Content Placeholder 6"/>
          <p:cNvSpPr>
            <a:spLocks noGrp="1"/>
          </p:cNvSpPr>
          <p:nvPr>
            <p:ph sz="quarter" idx="13"/>
          </p:nvPr>
        </p:nvSpPr>
        <p:spPr>
          <a:xfrm>
            <a:off x="266702" y="1158875"/>
            <a:ext cx="11605684" cy="5360988"/>
          </a:xfrm>
          <a:prstGeom prst="rect">
            <a:avLst/>
          </a:prstGeom>
        </p:spPr>
        <p:txBody>
          <a:bodyPr vert="horz"/>
          <a:lstStyle>
            <a:lvl1pPr>
              <a:defRPr sz="1800"/>
            </a:lvl1pPr>
            <a:lvl2pPr>
              <a:defRPr sz="1500"/>
            </a:lvl2pPr>
            <a:lvl3pPr>
              <a:defRPr sz="135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2">
            <a:extLst>
              <a:ext uri="{FF2B5EF4-FFF2-40B4-BE49-F238E27FC236}">
                <a16:creationId xmlns:a16="http://schemas.microsoft.com/office/drawing/2014/main" id="{BA34F9E2-853F-407C-8157-7FF8CE2EE911}"/>
              </a:ext>
            </a:extLst>
          </p:cNvPr>
          <p:cNvSpPr>
            <a:spLocks noGrp="1"/>
          </p:cNvSpPr>
          <p:nvPr>
            <p:ph type="dt" sz="half" idx="2"/>
          </p:nvPr>
        </p:nvSpPr>
        <p:spPr>
          <a:xfrm>
            <a:off x="0" y="6529700"/>
            <a:ext cx="2743200" cy="182880"/>
          </a:xfrm>
          <a:prstGeom prst="rect">
            <a:avLst/>
          </a:prstGeom>
        </p:spPr>
        <p:txBody>
          <a:bodyPr/>
          <a:lstStyle>
            <a:lvl1pPr>
              <a:defRPr sz="1350" b="0">
                <a:solidFill>
                  <a:schemeClr val="bg2">
                    <a:lumMod val="50000"/>
                  </a:schemeClr>
                </a:solidFill>
              </a:defRPr>
            </a:lvl1pPr>
          </a:lstStyle>
          <a:p>
            <a:r>
              <a:rPr lang="en-US"/>
              <a:t>February 8-9, 2023</a:t>
            </a:r>
          </a:p>
        </p:txBody>
      </p:sp>
    </p:spTree>
    <p:extLst>
      <p:ext uri="{BB962C8B-B14F-4D97-AF65-F5344CB8AC3E}">
        <p14:creationId xmlns:p14="http://schemas.microsoft.com/office/powerpoint/2010/main" val="5112858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12192000" cy="1063752"/>
          </a:xfrm>
          <a:prstGeom prst="rect">
            <a:avLst/>
          </a:prstGeom>
        </p:spPr>
      </p:pic>
      <p:sp>
        <p:nvSpPr>
          <p:cNvPr id="9" name="Title 1"/>
          <p:cNvSpPr>
            <a:spLocks noGrp="1"/>
          </p:cNvSpPr>
          <p:nvPr>
            <p:ph type="title"/>
          </p:nvPr>
        </p:nvSpPr>
        <p:spPr>
          <a:xfrm>
            <a:off x="2539931" y="274638"/>
            <a:ext cx="7963743" cy="638108"/>
          </a:xfrm>
          <a:prstGeom prst="rect">
            <a:avLst/>
          </a:prstGeom>
        </p:spPr>
        <p:txBody>
          <a:bodyPr vert="horz"/>
          <a:lstStyle>
            <a:lvl1pPr>
              <a:defRPr sz="2800">
                <a:solidFill>
                  <a:srgbClr val="D9D9D9"/>
                </a:solidFill>
                <a:latin typeface="Arial Rounded MT Bold"/>
                <a:cs typeface="Arial Rounded MT Bold"/>
              </a:defRPr>
            </a:lvl1pPr>
          </a:lstStyle>
          <a:p>
            <a:r>
              <a:rPr lang="en-US"/>
              <a:t>Click to edit Master title style</a:t>
            </a:r>
          </a:p>
        </p:txBody>
      </p:sp>
      <p:sp>
        <p:nvSpPr>
          <p:cNvPr id="10" name="Date Placeholder 9"/>
          <p:cNvSpPr>
            <a:spLocks noGrp="1"/>
          </p:cNvSpPr>
          <p:nvPr>
            <p:ph type="dt" sz="half" idx="10"/>
          </p:nvPr>
        </p:nvSpPr>
        <p:spPr/>
        <p:txBody>
          <a:bodyPr/>
          <a:lstStyle/>
          <a:p>
            <a:r>
              <a:rPr lang="en-US">
                <a:solidFill>
                  <a:prstClr val="black">
                    <a:tint val="75000"/>
                  </a:prstClr>
                </a:solidFill>
                <a:latin typeface="Calibri"/>
                <a:ea typeface="ＭＳ Ｐゴシック"/>
              </a:rPr>
              <a:t>February 8-9, 2023</a:t>
            </a:r>
          </a:p>
        </p:txBody>
      </p:sp>
      <p:sp>
        <p:nvSpPr>
          <p:cNvPr id="11" name="Footer Placeholder 10"/>
          <p:cNvSpPr>
            <a:spLocks noGrp="1"/>
          </p:cNvSpPr>
          <p:nvPr>
            <p:ph type="ftr" sz="quarter" idx="11"/>
          </p:nvPr>
        </p:nvSpPr>
        <p:spPr>
          <a:xfrm>
            <a:off x="4038600" y="6621140"/>
            <a:ext cx="4114800" cy="182880"/>
          </a:xfrm>
          <a:prstGeom prst="rect">
            <a:avLst/>
          </a:prstGeom>
        </p:spPr>
        <p:txBody>
          <a:bodyPr/>
          <a:lstStyle/>
          <a:p>
            <a:r>
              <a:rPr lang="en-US">
                <a:solidFill>
                  <a:prstClr val="black">
                    <a:tint val="75000"/>
                  </a:prstClr>
                </a:solidFill>
                <a:latin typeface="Calibri"/>
                <a:ea typeface="ＭＳ Ｐゴシック"/>
              </a:rPr>
              <a:t>TEMPO ORR/MRR</a:t>
            </a: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ea typeface="ＭＳ Ｐゴシック"/>
              </a:rPr>
              <a:pPr/>
              <a:t>‹#›</a:t>
            </a:fld>
            <a:endParaRPr 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7317675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12192000" cy="1063752"/>
          </a:xfrm>
          <a:prstGeom prst="rect">
            <a:avLst/>
          </a:prstGeom>
        </p:spPr>
      </p:pic>
      <p:sp>
        <p:nvSpPr>
          <p:cNvPr id="9" name="Title 1"/>
          <p:cNvSpPr>
            <a:spLocks noGrp="1"/>
          </p:cNvSpPr>
          <p:nvPr>
            <p:ph type="title"/>
          </p:nvPr>
        </p:nvSpPr>
        <p:spPr>
          <a:xfrm>
            <a:off x="2539931" y="274638"/>
            <a:ext cx="7963743" cy="638108"/>
          </a:xfrm>
          <a:prstGeom prst="rect">
            <a:avLst/>
          </a:prstGeom>
        </p:spPr>
        <p:txBody>
          <a:bodyPr vert="horz"/>
          <a:lstStyle>
            <a:lvl1pPr>
              <a:defRPr sz="2800">
                <a:solidFill>
                  <a:srgbClr val="D9D9D9"/>
                </a:solidFill>
                <a:latin typeface="Arial Rounded MT Bold"/>
                <a:cs typeface="Arial Rounded MT Bold"/>
              </a:defRPr>
            </a:lvl1pPr>
          </a:lstStyle>
          <a:p>
            <a:r>
              <a:rPr lang="en-US"/>
              <a:t>Click to edit Master title style</a:t>
            </a:r>
          </a:p>
        </p:txBody>
      </p:sp>
      <p:sp>
        <p:nvSpPr>
          <p:cNvPr id="10" name="Date Placeholder 9"/>
          <p:cNvSpPr>
            <a:spLocks noGrp="1"/>
          </p:cNvSpPr>
          <p:nvPr>
            <p:ph type="dt" sz="half" idx="10"/>
          </p:nvPr>
        </p:nvSpPr>
        <p:spPr/>
        <p:txBody>
          <a:bodyPr/>
          <a:lstStyle/>
          <a:p>
            <a:r>
              <a:rPr lang="en-US">
                <a:solidFill>
                  <a:srgbClr val="000000"/>
                </a:solidFill>
                <a:latin typeface="Times New Roman"/>
              </a:rPr>
              <a:t>February 8-9, 2023</a:t>
            </a:r>
          </a:p>
        </p:txBody>
      </p:sp>
      <p:sp>
        <p:nvSpPr>
          <p:cNvPr id="11" name="Footer Placeholder 10"/>
          <p:cNvSpPr>
            <a:spLocks noGrp="1"/>
          </p:cNvSpPr>
          <p:nvPr>
            <p:ph type="ftr" sz="quarter" idx="11"/>
          </p:nvPr>
        </p:nvSpPr>
        <p:spPr>
          <a:xfrm>
            <a:off x="4038600" y="6621140"/>
            <a:ext cx="4114800" cy="182880"/>
          </a:xfrm>
          <a:prstGeom prst="rect">
            <a:avLst/>
          </a:prstGeom>
        </p:spPr>
        <p:txBody>
          <a:bodyPr/>
          <a:lstStyle/>
          <a:p>
            <a:r>
              <a:rPr lang="en-US">
                <a:solidFill>
                  <a:srgbClr val="000000"/>
                </a:solidFill>
                <a:latin typeface="Times New Roman"/>
              </a:rPr>
              <a:t>TEMPO ORR/MRR</a:t>
            </a: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4395536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12192000" cy="1063752"/>
          </a:xfrm>
          <a:prstGeom prst="rect">
            <a:avLst/>
          </a:prstGeom>
        </p:spPr>
      </p:pic>
      <p:sp>
        <p:nvSpPr>
          <p:cNvPr id="9" name="Title 1"/>
          <p:cNvSpPr>
            <a:spLocks noGrp="1"/>
          </p:cNvSpPr>
          <p:nvPr>
            <p:ph type="title"/>
          </p:nvPr>
        </p:nvSpPr>
        <p:spPr>
          <a:xfrm>
            <a:off x="2539931" y="274638"/>
            <a:ext cx="7963743" cy="638108"/>
          </a:xfrm>
          <a:prstGeom prst="rect">
            <a:avLst/>
          </a:prstGeom>
        </p:spPr>
        <p:txBody>
          <a:bodyPr vert="horz"/>
          <a:lstStyle>
            <a:lvl1pPr>
              <a:defRPr sz="2800">
                <a:solidFill>
                  <a:srgbClr val="D9D9D9"/>
                </a:solidFill>
                <a:latin typeface="Arial Rounded MT Bold"/>
                <a:cs typeface="Arial Rounded MT Bold"/>
              </a:defRPr>
            </a:lvl1pPr>
          </a:lstStyle>
          <a:p>
            <a:r>
              <a:rPr lang="en-US"/>
              <a:t>Click to edit Master title style</a:t>
            </a:r>
          </a:p>
        </p:txBody>
      </p:sp>
      <p:sp>
        <p:nvSpPr>
          <p:cNvPr id="10" name="Date Placeholder 9"/>
          <p:cNvSpPr>
            <a:spLocks noGrp="1"/>
          </p:cNvSpPr>
          <p:nvPr>
            <p:ph type="dt" sz="half" idx="10"/>
          </p:nvPr>
        </p:nvSpPr>
        <p:spPr/>
        <p:txBody>
          <a:bodyPr/>
          <a:lstStyle/>
          <a:p>
            <a:r>
              <a:rPr lang="en-US">
                <a:solidFill>
                  <a:srgbClr val="000000"/>
                </a:solidFill>
                <a:latin typeface="Times New Roman"/>
              </a:rPr>
              <a:t>February 8-9, 2023</a:t>
            </a:r>
          </a:p>
        </p:txBody>
      </p:sp>
      <p:sp>
        <p:nvSpPr>
          <p:cNvPr id="11" name="Footer Placeholder 10"/>
          <p:cNvSpPr>
            <a:spLocks noGrp="1"/>
          </p:cNvSpPr>
          <p:nvPr>
            <p:ph type="ftr" sz="quarter" idx="11"/>
          </p:nvPr>
        </p:nvSpPr>
        <p:spPr>
          <a:xfrm>
            <a:off x="4038600" y="6621140"/>
            <a:ext cx="4114800" cy="182880"/>
          </a:xfrm>
          <a:prstGeom prst="rect">
            <a:avLst/>
          </a:prstGeom>
        </p:spPr>
        <p:txBody>
          <a:bodyPr/>
          <a:lstStyle/>
          <a:p>
            <a:r>
              <a:rPr lang="en-US">
                <a:solidFill>
                  <a:srgbClr val="000000"/>
                </a:solidFill>
                <a:latin typeface="Times New Roman"/>
              </a:rPr>
              <a:t>TEMPO ORR/MRR</a:t>
            </a: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564508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February 8-9, 2023</a:t>
            </a:r>
          </a:p>
        </p:txBody>
      </p:sp>
      <p:sp>
        <p:nvSpPr>
          <p:cNvPr id="4" name="Footer Placeholder 3"/>
          <p:cNvSpPr>
            <a:spLocks noGrp="1"/>
          </p:cNvSpPr>
          <p:nvPr>
            <p:ph type="ftr" sz="quarter" idx="11"/>
          </p:nvPr>
        </p:nvSpPr>
        <p:spPr/>
        <p:txBody>
          <a:bodyPr/>
          <a:lstStyle/>
          <a:p>
            <a:r>
              <a:rPr lang="en-US"/>
              <a:t>TEMPO ORR/MRR</a:t>
            </a:r>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
        <p:nvSpPr>
          <p:cNvPr id="6" name="Title 2"/>
          <p:cNvSpPr>
            <a:spLocks noGrp="1"/>
          </p:cNvSpPr>
          <p:nvPr>
            <p:ph type="title" hasCustomPrompt="1"/>
          </p:nvPr>
        </p:nvSpPr>
        <p:spPr>
          <a:xfrm>
            <a:off x="2969679" y="0"/>
            <a:ext cx="7880527" cy="975701"/>
          </a:xfrm>
          <a:prstGeom prst="rect">
            <a:avLst/>
          </a:prstGeom>
        </p:spPr>
        <p:txBody>
          <a:bodyPr anchor="ctr"/>
          <a:lstStyle>
            <a:lvl1pPr algn="ctr">
              <a:defRPr sz="3600" b="0">
                <a:solidFill>
                  <a:schemeClr val="bg1"/>
                </a:solidFill>
                <a:latin typeface="+mn-lt"/>
              </a:defRPr>
            </a:lvl1pPr>
          </a:lstStyle>
          <a:p>
            <a:r>
              <a:rPr lang="en-US"/>
              <a:t>Disclaimers</a:t>
            </a:r>
          </a:p>
        </p:txBody>
      </p:sp>
      <p:sp>
        <p:nvSpPr>
          <p:cNvPr id="7" name="Rectangle 6"/>
          <p:cNvSpPr/>
          <p:nvPr/>
        </p:nvSpPr>
        <p:spPr>
          <a:xfrm>
            <a:off x="4537991" y="1598989"/>
            <a:ext cx="3116020" cy="225639"/>
          </a:xfrm>
          <a:prstGeom prst="rect">
            <a:avLst/>
          </a:prstGeom>
          <a:solidFill>
            <a:schemeClr val="bg1"/>
          </a:solidFill>
          <a:ln>
            <a:solidFill>
              <a:srgbClr val="D00002"/>
            </a:solidFill>
          </a:ln>
        </p:spPr>
        <p:txBody>
          <a:bodyPr wrap="square" lIns="0" tIns="0" rIns="0" bIns="0">
            <a:spAutoFit/>
          </a:bodyPr>
          <a:lstStyle/>
          <a:p>
            <a:pPr algn="ctr">
              <a:lnSpc>
                <a:spcPct val="110000"/>
              </a:lnSpc>
            </a:pPr>
            <a:r>
              <a:rPr lang="en-US" sz="1333" b="1">
                <a:solidFill>
                  <a:srgbClr val="FF0000"/>
                </a:solidFill>
                <a:latin typeface="Arial"/>
                <a:cs typeface="Arial"/>
              </a:rPr>
              <a:t>SENSITIVE BUT UNCLASSIFIED (SBU)</a:t>
            </a:r>
            <a:endParaRPr lang="en-US" sz="1333" b="1">
              <a:latin typeface="Arial"/>
              <a:cs typeface="Arial"/>
            </a:endParaRPr>
          </a:p>
        </p:txBody>
      </p:sp>
      <p:sp>
        <p:nvSpPr>
          <p:cNvPr id="9" name="Rectangle 8"/>
          <p:cNvSpPr/>
          <p:nvPr/>
        </p:nvSpPr>
        <p:spPr>
          <a:xfrm>
            <a:off x="2016771" y="2692749"/>
            <a:ext cx="8158459" cy="1694503"/>
          </a:xfrm>
          <a:prstGeom prst="rect">
            <a:avLst/>
          </a:prstGeom>
          <a:solidFill>
            <a:schemeClr val="bg1"/>
          </a:solidFill>
          <a:ln>
            <a:solidFill>
              <a:srgbClr val="D00002"/>
            </a:solidFill>
          </a:ln>
        </p:spPr>
        <p:txBody>
          <a:bodyPr wrap="square">
            <a:spAutoFit/>
          </a:bodyPr>
          <a:lstStyle/>
          <a:p>
            <a:pPr algn="ctr">
              <a:lnSpc>
                <a:spcPct val="110000"/>
              </a:lnSpc>
            </a:pPr>
            <a:r>
              <a:rPr lang="en-US" sz="1400" b="1">
                <a:solidFill>
                  <a:srgbClr val="FF0000"/>
                </a:solidFill>
                <a:latin typeface="Arial Narrow"/>
                <a:ea typeface="Times New Roman"/>
                <a:cs typeface="Arial"/>
              </a:rPr>
              <a:t>ITAR Restricted </a:t>
            </a:r>
            <a:br>
              <a:rPr lang="en-US" sz="1400" b="1">
                <a:latin typeface="Arial Narrow"/>
                <a:ea typeface="Times New Roman"/>
                <a:cs typeface="Arial"/>
              </a:rPr>
            </a:br>
            <a:r>
              <a:rPr lang="en-US" sz="1400" b="1">
                <a:latin typeface="Arial Narrow"/>
                <a:ea typeface="Times New Roman"/>
                <a:cs typeface="Arial"/>
              </a:rPr>
              <a:t>-- International Traffic in Arms Regulations (ITAR) Notice –</a:t>
            </a:r>
          </a:p>
          <a:p>
            <a:pPr>
              <a:lnSpc>
                <a:spcPct val="110000"/>
              </a:lnSpc>
            </a:pPr>
            <a:r>
              <a:rPr lang="en-US" sz="1333" b="1">
                <a:solidFill>
                  <a:srgbClr val="FF0000"/>
                </a:solidFill>
                <a:latin typeface="Arial"/>
                <a:cs typeface="Arial"/>
              </a:rPr>
              <a:t>WARNING: </a:t>
            </a:r>
            <a:r>
              <a:rPr lang="en-US" sz="1333" b="1">
                <a:latin typeface="Arial Narrow"/>
                <a:ea typeface="Times New Roman"/>
                <a:cs typeface="Arial"/>
              </a:rPr>
              <a:t>This document contains information which falls under the purview of the U.S. Munitions List (USML) as defined in the International Traffic in Arms Regulations (ITAR), 22 CFR 120-130, and is export controlled.</a:t>
            </a:r>
            <a:endParaRPr lang="en-US" sz="1333">
              <a:latin typeface="Times New Roman"/>
              <a:ea typeface="Times New Roman"/>
              <a:cs typeface="Arial"/>
            </a:endParaRPr>
          </a:p>
          <a:p>
            <a:pPr>
              <a:lnSpc>
                <a:spcPct val="110000"/>
              </a:lnSpc>
            </a:pPr>
            <a:r>
              <a:rPr lang="en-US" sz="1333">
                <a:latin typeface="Arial Narrow"/>
                <a:ea typeface="Times New Roman"/>
                <a:cs typeface="Arial"/>
              </a:rPr>
              <a:t> It shall not be transferred to foreign nationals in the U.S. or abroad without specific approval of a knowledgeable NASA export control official, and/or unless an export license or license exemption is obtained/available from the United States Department of State.  Violations of these regulations are punishable by fine, imprisonment, or both.</a:t>
            </a:r>
            <a:endParaRPr lang="en-US" sz="1333">
              <a:latin typeface="Times New Roman"/>
              <a:ea typeface="Times New Roman"/>
              <a:cs typeface="Arial"/>
            </a:endParaRPr>
          </a:p>
        </p:txBody>
      </p:sp>
      <p:sp>
        <p:nvSpPr>
          <p:cNvPr id="10" name="Rectangle 9"/>
          <p:cNvSpPr/>
          <p:nvPr/>
        </p:nvSpPr>
        <p:spPr>
          <a:xfrm>
            <a:off x="2016771" y="4544800"/>
            <a:ext cx="8158459" cy="1733488"/>
          </a:xfrm>
          <a:prstGeom prst="rect">
            <a:avLst/>
          </a:prstGeom>
          <a:solidFill>
            <a:schemeClr val="bg1"/>
          </a:solidFill>
          <a:ln>
            <a:solidFill>
              <a:srgbClr val="D00002"/>
            </a:solidFill>
          </a:ln>
        </p:spPr>
        <p:txBody>
          <a:bodyPr wrap="square">
            <a:spAutoFit/>
          </a:bodyPr>
          <a:lstStyle/>
          <a:p>
            <a:pPr algn="ctr"/>
            <a:r>
              <a:rPr lang="en-US" sz="1600" b="1" kern="1200">
                <a:solidFill>
                  <a:srgbClr val="FF0000"/>
                </a:solidFill>
                <a:effectLst/>
                <a:latin typeface="+mn-lt"/>
                <a:ea typeface="+mn-ea"/>
                <a:cs typeface="+mn-cs"/>
              </a:rPr>
              <a:t>EAR ECCN 9E515.a.</a:t>
            </a:r>
          </a:p>
          <a:p>
            <a:pPr algn="ctr"/>
            <a:r>
              <a:rPr lang="en-US" sz="2400" b="1" kern="1200">
                <a:solidFill>
                  <a:schemeClr val="tx1"/>
                </a:solidFill>
                <a:effectLst/>
                <a:latin typeface="+mn-lt"/>
                <a:ea typeface="+mn-ea"/>
                <a:cs typeface="+mn-cs"/>
              </a:rPr>
              <a:t>- Export Administration Regulations (EAR) Notice -</a:t>
            </a:r>
          </a:p>
          <a:p>
            <a:r>
              <a:rPr lang="en-US" sz="1333" b="1" kern="1200">
                <a:solidFill>
                  <a:srgbClr val="FF0000"/>
                </a:solidFill>
                <a:effectLst/>
                <a:latin typeface="+mn-lt"/>
                <a:ea typeface="+mn-ea"/>
                <a:cs typeface="+mn-cs"/>
              </a:rPr>
              <a:t>WARNING: </a:t>
            </a:r>
            <a:r>
              <a:rPr lang="en-US" sz="1333" b="1" kern="1200">
                <a:solidFill>
                  <a:schemeClr val="tx1"/>
                </a:solidFill>
                <a:effectLst/>
                <a:latin typeface="+mn-lt"/>
                <a:ea typeface="+mn-ea"/>
                <a:cs typeface="+mn-cs"/>
              </a:rPr>
              <a:t>This document contains information within the purview of the Export Administration Regulations (EAR), 15 CFR §730-774, and is export-controlled.  </a:t>
            </a:r>
            <a:r>
              <a:rPr lang="en-US" sz="1333" b="0" kern="1200">
                <a:solidFill>
                  <a:schemeClr val="tx1"/>
                </a:solidFill>
                <a:effectLst/>
                <a:latin typeface="+mn-lt"/>
                <a:ea typeface="+mn-ea"/>
                <a:cs typeface="+mn-cs"/>
              </a:rPr>
              <a:t>It may not be transferred to foreign persons in the U.S. or abroad without specific approval of a knowledgeable export control official, and/or unless an export license or license exception is obtained/available from the Bureau of Industry and Security, United States Department of Commerce.  Violations of these regulations are punishable by fine, imprisonment, or both.</a:t>
            </a:r>
          </a:p>
        </p:txBody>
      </p:sp>
      <p:sp>
        <p:nvSpPr>
          <p:cNvPr id="2" name="TextBox 1"/>
          <p:cNvSpPr txBox="1"/>
          <p:nvPr/>
        </p:nvSpPr>
        <p:spPr>
          <a:xfrm>
            <a:off x="3814159" y="1121376"/>
            <a:ext cx="4563685" cy="523220"/>
          </a:xfrm>
          <a:prstGeom prst="rect">
            <a:avLst/>
          </a:prstGeom>
          <a:noFill/>
        </p:spPr>
        <p:txBody>
          <a:bodyPr wrap="none" rtlCol="0">
            <a:spAutoFit/>
          </a:bodyPr>
          <a:lstStyle/>
          <a:p>
            <a:pPr algn="ctr"/>
            <a:r>
              <a:rPr lang="en-US" sz="1400"/>
              <a:t>Per NID 1600.55 (per NPR</a:t>
            </a:r>
            <a:r>
              <a:rPr lang="en-US" sz="1400" baseline="0"/>
              <a:t> 1600.1)</a:t>
            </a:r>
            <a:endParaRPr lang="en-US" sz="1400"/>
          </a:p>
          <a:p>
            <a:r>
              <a:rPr lang="en-US" sz="1400"/>
              <a:t>Top of title page and every page containing SBU Information</a:t>
            </a:r>
          </a:p>
        </p:txBody>
      </p:sp>
      <p:sp>
        <p:nvSpPr>
          <p:cNvPr id="11" name="Rectangle 10"/>
          <p:cNvSpPr/>
          <p:nvPr/>
        </p:nvSpPr>
        <p:spPr>
          <a:xfrm>
            <a:off x="2702840" y="2099690"/>
            <a:ext cx="6786320" cy="225639"/>
          </a:xfrm>
          <a:prstGeom prst="rect">
            <a:avLst/>
          </a:prstGeom>
          <a:solidFill>
            <a:schemeClr val="bg1"/>
          </a:solidFill>
          <a:ln>
            <a:solidFill>
              <a:srgbClr val="D00002"/>
            </a:solidFill>
          </a:ln>
        </p:spPr>
        <p:txBody>
          <a:bodyPr wrap="square" lIns="0" tIns="0" rIns="0" bIns="0">
            <a:spAutoFit/>
          </a:bodyPr>
          <a:lstStyle/>
          <a:p>
            <a:pPr algn="ctr">
              <a:lnSpc>
                <a:spcPct val="110000"/>
              </a:lnSpc>
            </a:pPr>
            <a:r>
              <a:rPr lang="en-US" sz="1333" b="1">
                <a:solidFill>
                  <a:srgbClr val="FF0000"/>
                </a:solidFill>
                <a:latin typeface="Arial"/>
                <a:cs typeface="Arial"/>
              </a:rPr>
              <a:t>SENSITIVE BUT UNCLASSIFIED (SBU);</a:t>
            </a:r>
            <a:r>
              <a:rPr lang="en-US" sz="1333" b="1" baseline="0">
                <a:solidFill>
                  <a:srgbClr val="FF0000"/>
                </a:solidFill>
                <a:latin typeface="Arial"/>
                <a:cs typeface="Arial"/>
              </a:rPr>
              <a:t> TEMPO Project Manager; TEMPO; &lt;date&gt; </a:t>
            </a:r>
            <a:endParaRPr lang="en-US" sz="1333" b="1">
              <a:latin typeface="Arial"/>
              <a:cs typeface="Arial"/>
            </a:endParaRPr>
          </a:p>
        </p:txBody>
      </p:sp>
      <p:sp>
        <p:nvSpPr>
          <p:cNvPr id="12" name="TextBox 11"/>
          <p:cNvSpPr txBox="1"/>
          <p:nvPr/>
        </p:nvSpPr>
        <p:spPr>
          <a:xfrm>
            <a:off x="3636781" y="1788077"/>
            <a:ext cx="4849469" cy="307777"/>
          </a:xfrm>
          <a:prstGeom prst="rect">
            <a:avLst/>
          </a:prstGeom>
          <a:noFill/>
        </p:spPr>
        <p:txBody>
          <a:bodyPr wrap="none" rtlCol="0">
            <a:spAutoFit/>
          </a:bodyPr>
          <a:lstStyle/>
          <a:p>
            <a:r>
              <a:rPr lang="en-US" sz="1400"/>
              <a:t>Bottom of title page and every page containing SBU Information</a:t>
            </a:r>
          </a:p>
        </p:txBody>
      </p:sp>
    </p:spTree>
    <p:extLst>
      <p:ext uri="{BB962C8B-B14F-4D97-AF65-F5344CB8AC3E}">
        <p14:creationId xmlns:p14="http://schemas.microsoft.com/office/powerpoint/2010/main" val="36080123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12192000" cy="1063752"/>
          </a:xfrm>
          <a:prstGeom prst="rect">
            <a:avLst/>
          </a:prstGeom>
        </p:spPr>
      </p:pic>
      <p:sp>
        <p:nvSpPr>
          <p:cNvPr id="9" name="Title 1"/>
          <p:cNvSpPr>
            <a:spLocks noGrp="1"/>
          </p:cNvSpPr>
          <p:nvPr>
            <p:ph type="title"/>
          </p:nvPr>
        </p:nvSpPr>
        <p:spPr>
          <a:xfrm>
            <a:off x="2539931" y="274638"/>
            <a:ext cx="7963743" cy="638108"/>
          </a:xfrm>
          <a:prstGeom prst="rect">
            <a:avLst/>
          </a:prstGeom>
        </p:spPr>
        <p:txBody>
          <a:bodyPr vert="horz"/>
          <a:lstStyle>
            <a:lvl1pPr>
              <a:defRPr sz="2800">
                <a:solidFill>
                  <a:srgbClr val="D9D9D9"/>
                </a:solidFill>
                <a:latin typeface="Arial Rounded MT Bold"/>
                <a:cs typeface="Arial Rounded MT Bold"/>
              </a:defRPr>
            </a:lvl1pPr>
          </a:lstStyle>
          <a:p>
            <a:r>
              <a:rPr lang="en-US"/>
              <a:t>Click to edit Master title style</a:t>
            </a:r>
          </a:p>
        </p:txBody>
      </p:sp>
      <p:sp>
        <p:nvSpPr>
          <p:cNvPr id="10" name="Date Placeholder 9"/>
          <p:cNvSpPr>
            <a:spLocks noGrp="1"/>
          </p:cNvSpPr>
          <p:nvPr>
            <p:ph type="dt" sz="half" idx="10"/>
          </p:nvPr>
        </p:nvSpPr>
        <p:spPr/>
        <p:txBody>
          <a:bodyPr/>
          <a:lstStyle/>
          <a:p>
            <a:r>
              <a:rPr lang="en-US">
                <a:solidFill>
                  <a:prstClr val="black">
                    <a:tint val="75000"/>
                  </a:prstClr>
                </a:solidFill>
                <a:latin typeface="Calibri"/>
              </a:rPr>
              <a:t>February 8-9, 2023</a:t>
            </a:r>
          </a:p>
        </p:txBody>
      </p:sp>
      <p:sp>
        <p:nvSpPr>
          <p:cNvPr id="11" name="Footer Placeholder 10"/>
          <p:cNvSpPr>
            <a:spLocks noGrp="1"/>
          </p:cNvSpPr>
          <p:nvPr>
            <p:ph type="ftr" sz="quarter" idx="11"/>
          </p:nvPr>
        </p:nvSpPr>
        <p:spPr>
          <a:xfrm>
            <a:off x="4038600" y="6621140"/>
            <a:ext cx="4114800" cy="182880"/>
          </a:xfrm>
          <a:prstGeom prst="rect">
            <a:avLst/>
          </a:prstGeom>
        </p:spPr>
        <p:txBody>
          <a:bodyPr/>
          <a:lstStyle/>
          <a:p>
            <a:r>
              <a:rPr lang="en-US">
                <a:solidFill>
                  <a:prstClr val="black">
                    <a:tint val="75000"/>
                  </a:prstClr>
                </a:solidFill>
                <a:latin typeface="Calibri"/>
              </a:rPr>
              <a:t>TEMPO ORR/MRR</a:t>
            </a: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678412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February 8-9, 2023</a:t>
            </a:r>
          </a:p>
        </p:txBody>
      </p:sp>
      <p:sp>
        <p:nvSpPr>
          <p:cNvPr id="4" name="Footer Placeholder 3"/>
          <p:cNvSpPr>
            <a:spLocks noGrp="1"/>
          </p:cNvSpPr>
          <p:nvPr>
            <p:ph type="ftr" sz="quarter" idx="11"/>
          </p:nvPr>
        </p:nvSpPr>
        <p:spPr/>
        <p:txBody>
          <a:bodyPr/>
          <a:lstStyle/>
          <a:p>
            <a:r>
              <a:rPr lang="en-US"/>
              <a:t>TEMPO ORR/MRR</a:t>
            </a:r>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
        <p:nvSpPr>
          <p:cNvPr id="6" name="Title 2"/>
          <p:cNvSpPr>
            <a:spLocks noGrp="1"/>
          </p:cNvSpPr>
          <p:nvPr>
            <p:ph type="title" hasCustomPrompt="1"/>
          </p:nvPr>
        </p:nvSpPr>
        <p:spPr>
          <a:xfrm>
            <a:off x="2969679" y="0"/>
            <a:ext cx="7880527" cy="975701"/>
          </a:xfrm>
          <a:prstGeom prst="rect">
            <a:avLst/>
          </a:prstGeom>
        </p:spPr>
        <p:txBody>
          <a:bodyPr anchor="ctr"/>
          <a:lstStyle>
            <a:lvl1pPr algn="ctr">
              <a:defRPr sz="3600" b="0">
                <a:solidFill>
                  <a:schemeClr val="bg1"/>
                </a:solidFill>
                <a:latin typeface="+mn-lt"/>
              </a:defRPr>
            </a:lvl1pPr>
          </a:lstStyle>
          <a:p>
            <a:r>
              <a:rPr lang="en-US"/>
              <a:t>Disclaimers</a:t>
            </a:r>
          </a:p>
        </p:txBody>
      </p:sp>
      <p:sp>
        <p:nvSpPr>
          <p:cNvPr id="11" name="Rectangle 10"/>
          <p:cNvSpPr/>
          <p:nvPr/>
        </p:nvSpPr>
        <p:spPr>
          <a:xfrm>
            <a:off x="306567" y="1061642"/>
            <a:ext cx="10785733" cy="1651671"/>
          </a:xfrm>
          <a:prstGeom prst="rect">
            <a:avLst/>
          </a:prstGeom>
          <a:solidFill>
            <a:schemeClr val="bg1"/>
          </a:solidFill>
        </p:spPr>
        <p:txBody>
          <a:bodyPr wrap="square">
            <a:spAutoFit/>
          </a:bodyPr>
          <a:lstStyle/>
          <a:p>
            <a:pPr algn="ctr"/>
            <a:r>
              <a:rPr lang="en-US" sz="2133" b="1">
                <a:solidFill>
                  <a:srgbClr val="FF0000"/>
                </a:solidFill>
              </a:rPr>
              <a:t>Limited Rights Notice </a:t>
            </a:r>
            <a:endParaRPr lang="en-US" sz="2133" b="1" i="1">
              <a:solidFill>
                <a:srgbClr val="FF0000"/>
              </a:solidFill>
            </a:endParaRPr>
          </a:p>
          <a:p>
            <a:pPr lvl="0"/>
            <a:r>
              <a:rPr lang="en-US" sz="1600">
                <a:solidFill>
                  <a:srgbClr val="FF0000"/>
                </a:solidFill>
              </a:rPr>
              <a:t>(a) These data are submitted with limited rights under Government Contract No. NNL13AQ01C.  These data may be reproduced and used by the</a:t>
            </a:r>
            <a:r>
              <a:rPr lang="en-US" sz="1600" i="1">
                <a:solidFill>
                  <a:srgbClr val="FF0000"/>
                </a:solidFill>
              </a:rPr>
              <a:t> </a:t>
            </a:r>
            <a:r>
              <a:rPr lang="en-US" sz="1600">
                <a:solidFill>
                  <a:srgbClr val="FF0000"/>
                </a:solidFill>
              </a:rPr>
              <a:t>Government with the express limitation that they will not, without written permission of the contractor, be used for purposes of manufacture nor disclosed outside the Government; except that the Government may disclose these data outside the Government for the following purposes, if any, provided that the Government makes such disclosure subject to prohibition against further use and disclosure: None</a:t>
            </a:r>
            <a:endParaRPr lang="en-US" sz="1600" i="1">
              <a:solidFill>
                <a:srgbClr val="FF0000"/>
              </a:solidFill>
            </a:endParaRPr>
          </a:p>
        </p:txBody>
      </p:sp>
    </p:spTree>
    <p:extLst>
      <p:ext uri="{BB962C8B-B14F-4D97-AF65-F5344CB8AC3E}">
        <p14:creationId xmlns:p14="http://schemas.microsoft.com/office/powerpoint/2010/main" val="14772167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6" name="Title 5"/>
          <p:cNvSpPr>
            <a:spLocks noGrp="1"/>
          </p:cNvSpPr>
          <p:nvPr>
            <p:ph type="title"/>
          </p:nvPr>
        </p:nvSpPr>
        <p:spPr>
          <a:xfrm>
            <a:off x="838200" y="2900680"/>
            <a:ext cx="10515600" cy="1325033"/>
          </a:xfrm>
          <a:prstGeom prst="rect">
            <a:avLst/>
          </a:prstGeom>
        </p:spPr>
        <p:txBody>
          <a:bodyPr/>
          <a:lstStyle>
            <a:lvl1pPr>
              <a:defRPr lang="en-US" sz="5400" b="0" smtClean="0">
                <a:solidFill>
                  <a:srgbClr val="000090"/>
                </a:solidFill>
                <a:cs typeface="Arial Rounded MT Bold"/>
              </a:defRPr>
            </a:lvl1pPr>
          </a:lstStyle>
          <a:p>
            <a:r>
              <a:rPr lang="en-US"/>
              <a:t>Click to edit Master title style</a:t>
            </a:r>
          </a:p>
        </p:txBody>
      </p:sp>
      <p:sp>
        <p:nvSpPr>
          <p:cNvPr id="7" name="Date Placeholder 6"/>
          <p:cNvSpPr>
            <a:spLocks noGrp="1"/>
          </p:cNvSpPr>
          <p:nvPr>
            <p:ph type="dt" sz="half" idx="10"/>
          </p:nvPr>
        </p:nvSpPr>
        <p:spPr/>
        <p:txBody>
          <a:bodyPr/>
          <a:lstStyle/>
          <a:p>
            <a:r>
              <a:rPr lang="en-US"/>
              <a:t>February 8-9, 2023</a:t>
            </a:r>
          </a:p>
        </p:txBody>
      </p:sp>
      <p:sp>
        <p:nvSpPr>
          <p:cNvPr id="8" name="Footer Placeholder 7"/>
          <p:cNvSpPr>
            <a:spLocks noGrp="1"/>
          </p:cNvSpPr>
          <p:nvPr>
            <p:ph type="ftr" sz="quarter" idx="11"/>
          </p:nvPr>
        </p:nvSpPr>
        <p:spPr/>
        <p:txBody>
          <a:bodyPr/>
          <a:lstStyle/>
          <a:p>
            <a:r>
              <a:rPr lang="en-US"/>
              <a:t>TEMPO ORR/MRR</a:t>
            </a:r>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0195115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Questions">
    <p:spTree>
      <p:nvGrpSpPr>
        <p:cNvPr id="1" name=""/>
        <p:cNvGrpSpPr/>
        <p:nvPr/>
      </p:nvGrpSpPr>
      <p:grpSpPr>
        <a:xfrm>
          <a:off x="0" y="0"/>
          <a:ext cx="0" cy="0"/>
          <a:chOff x="0" y="0"/>
          <a:chExt cx="0" cy="0"/>
        </a:xfrm>
      </p:grpSpPr>
      <p:sp>
        <p:nvSpPr>
          <p:cNvPr id="3" name="Title Placeholder 10"/>
          <p:cNvSpPr txBox="1">
            <a:spLocks/>
          </p:cNvSpPr>
          <p:nvPr/>
        </p:nvSpPr>
        <p:spPr>
          <a:xfrm>
            <a:off x="0" y="3101189"/>
            <a:ext cx="12192000" cy="6463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7200" b="0">
                <a:solidFill>
                  <a:srgbClr val="000090"/>
                </a:solidFill>
                <a:latin typeface="+mn-lt"/>
                <a:cs typeface="Arial Rounded MT Bold"/>
              </a:rPr>
              <a:t>Questions</a:t>
            </a:r>
            <a:endParaRPr lang="en-US" sz="6000" b="0">
              <a:solidFill>
                <a:srgbClr val="000090"/>
              </a:solidFill>
              <a:latin typeface="+mn-lt"/>
              <a:cs typeface="Arial Rounded MT Bold"/>
            </a:endParaRPr>
          </a:p>
        </p:txBody>
      </p:sp>
    </p:spTree>
    <p:extLst>
      <p:ext uri="{BB962C8B-B14F-4D97-AF65-F5344CB8AC3E}">
        <p14:creationId xmlns:p14="http://schemas.microsoft.com/office/powerpoint/2010/main" val="38399473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Backup">
    <p:spTree>
      <p:nvGrpSpPr>
        <p:cNvPr id="1" name=""/>
        <p:cNvGrpSpPr/>
        <p:nvPr/>
      </p:nvGrpSpPr>
      <p:grpSpPr>
        <a:xfrm>
          <a:off x="0" y="0"/>
          <a:ext cx="0" cy="0"/>
          <a:chOff x="0" y="0"/>
          <a:chExt cx="0" cy="0"/>
        </a:xfrm>
      </p:grpSpPr>
      <p:sp>
        <p:nvSpPr>
          <p:cNvPr id="3" name="Title Placeholder 10"/>
          <p:cNvSpPr txBox="1">
            <a:spLocks/>
          </p:cNvSpPr>
          <p:nvPr/>
        </p:nvSpPr>
        <p:spPr>
          <a:xfrm>
            <a:off x="0" y="3101189"/>
            <a:ext cx="12192000" cy="6463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7200" b="0">
                <a:solidFill>
                  <a:srgbClr val="000090"/>
                </a:solidFill>
                <a:latin typeface="+mn-lt"/>
                <a:cs typeface="Arial Rounded MT Bold"/>
              </a:rPr>
              <a:t>Backup</a:t>
            </a:r>
          </a:p>
        </p:txBody>
      </p:sp>
    </p:spTree>
    <p:extLst>
      <p:ext uri="{BB962C8B-B14F-4D97-AF65-F5344CB8AC3E}">
        <p14:creationId xmlns:p14="http://schemas.microsoft.com/office/powerpoint/2010/main" val="399006512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F66B0BD-E58A-4244-AEC7-191267D1861D}"/>
              </a:ext>
            </a:extLst>
          </p:cNvPr>
          <p:cNvPicPr>
            <a:picLocks noChangeAspect="1"/>
          </p:cNvPicPr>
          <p:nvPr/>
        </p:nvPicPr>
        <p:blipFill>
          <a:blip r:embed="rId52" cstate="print">
            <a:extLst>
              <a:ext uri="{28A0092B-C50C-407E-A947-70E740481C1C}">
                <a14:useLocalDpi xmlns:a14="http://schemas.microsoft.com/office/drawing/2010/main"/>
              </a:ext>
            </a:extLst>
          </a:blip>
          <a:stretch>
            <a:fillRect/>
          </a:stretch>
        </p:blipFill>
        <p:spPr>
          <a:xfrm>
            <a:off x="0" y="0"/>
            <a:ext cx="12192000" cy="1066800"/>
          </a:xfrm>
          <a:prstGeom prst="rect">
            <a:avLst/>
          </a:prstGeom>
        </p:spPr>
      </p:pic>
      <p:pic>
        <p:nvPicPr>
          <p:cNvPr id="10" name="Picture 9">
            <a:extLst>
              <a:ext uri="{FF2B5EF4-FFF2-40B4-BE49-F238E27FC236}">
                <a16:creationId xmlns:a16="http://schemas.microsoft.com/office/drawing/2014/main" id="{20A92427-416E-FE48-A31E-73E7DD1A1197}"/>
              </a:ext>
            </a:extLst>
          </p:cNvPr>
          <p:cNvPicPr>
            <a:picLocks noChangeAspect="1"/>
          </p:cNvPicPr>
          <p:nvPr/>
        </p:nvPicPr>
        <p:blipFill>
          <a:blip r:embed="rId53" cstate="print">
            <a:extLst>
              <a:ext uri="{28A0092B-C50C-407E-A947-70E740481C1C}">
                <a14:useLocalDpi xmlns:a14="http://schemas.microsoft.com/office/drawing/2010/main"/>
              </a:ext>
            </a:extLst>
          </a:blip>
          <a:stretch>
            <a:fillRect/>
          </a:stretch>
        </p:blipFill>
        <p:spPr>
          <a:xfrm>
            <a:off x="10970656" y="63057"/>
            <a:ext cx="1077216" cy="890713"/>
          </a:xfrm>
          <a:prstGeom prst="rect">
            <a:avLst/>
          </a:prstGeom>
        </p:spPr>
      </p:pic>
      <p:sp>
        <p:nvSpPr>
          <p:cNvPr id="3" name="Date Placeholder 2"/>
          <p:cNvSpPr>
            <a:spLocks noGrp="1"/>
          </p:cNvSpPr>
          <p:nvPr>
            <p:ph type="dt" sz="half" idx="2"/>
          </p:nvPr>
        </p:nvSpPr>
        <p:spPr>
          <a:xfrm>
            <a:off x="0" y="6621140"/>
            <a:ext cx="2743200" cy="182880"/>
          </a:xfrm>
          <a:prstGeom prst="rect">
            <a:avLst/>
          </a:prstGeom>
        </p:spPr>
        <p:txBody>
          <a:bodyPr vert="horz" lIns="91440" tIns="0" rIns="91440" bIns="0" rtlCol="0" anchor="ctr"/>
          <a:lstStyle>
            <a:lvl1pPr algn="l">
              <a:defRPr sz="1600">
                <a:solidFill>
                  <a:schemeClr val="tx1">
                    <a:tint val="75000"/>
                  </a:schemeClr>
                </a:solidFill>
              </a:defRPr>
            </a:lvl1pPr>
          </a:lstStyle>
          <a:p>
            <a:r>
              <a:rPr lang="en-US"/>
              <a:t>February 8-9, 2023</a:t>
            </a:r>
          </a:p>
        </p:txBody>
      </p:sp>
      <p:sp>
        <p:nvSpPr>
          <p:cNvPr id="7" name="Footer Placeholder 6"/>
          <p:cNvSpPr>
            <a:spLocks noGrp="1"/>
          </p:cNvSpPr>
          <p:nvPr>
            <p:ph type="ftr" sz="quarter" idx="3"/>
          </p:nvPr>
        </p:nvSpPr>
        <p:spPr>
          <a:xfrm>
            <a:off x="4038600" y="6621140"/>
            <a:ext cx="4114800" cy="182880"/>
          </a:xfrm>
          <a:prstGeom prst="rect">
            <a:avLst/>
          </a:prstGeom>
        </p:spPr>
        <p:txBody>
          <a:bodyPr vert="horz" lIns="91440" tIns="0" rIns="91440" bIns="0" rtlCol="0" anchor="ctr"/>
          <a:lstStyle>
            <a:lvl1pPr algn="ctr">
              <a:defRPr sz="1600">
                <a:solidFill>
                  <a:schemeClr val="tx1">
                    <a:tint val="75000"/>
                  </a:schemeClr>
                </a:solidFill>
              </a:defRPr>
            </a:lvl1pPr>
          </a:lstStyle>
          <a:p>
            <a:r>
              <a:rPr lang="en-US"/>
              <a:t>TEMPO ORR/MRR</a:t>
            </a:r>
          </a:p>
        </p:txBody>
      </p:sp>
      <p:sp>
        <p:nvSpPr>
          <p:cNvPr id="8" name="Slide Number Placeholder 7"/>
          <p:cNvSpPr>
            <a:spLocks noGrp="1"/>
          </p:cNvSpPr>
          <p:nvPr>
            <p:ph type="sldNum" sz="quarter" idx="4"/>
          </p:nvPr>
        </p:nvSpPr>
        <p:spPr>
          <a:xfrm>
            <a:off x="9448800" y="6621140"/>
            <a:ext cx="2743200" cy="182880"/>
          </a:xfrm>
          <a:prstGeom prst="rect">
            <a:avLst/>
          </a:prstGeom>
        </p:spPr>
        <p:txBody>
          <a:bodyPr vert="horz" lIns="91440" tIns="0" rIns="91440" bIns="0" rtlCol="0" anchor="ctr"/>
          <a:lstStyle>
            <a:lvl1pPr algn="r">
              <a:defRPr sz="1600">
                <a:solidFill>
                  <a:schemeClr val="tx1">
                    <a:tint val="75000"/>
                  </a:schemeClr>
                </a:solidFill>
              </a:defRPr>
            </a:lvl1pPr>
          </a:lstStyle>
          <a:p>
            <a:pPr marL="0" lvl="0" indent="0" algn="r" rtl="0">
              <a:spcBef>
                <a:spcPts val="0"/>
              </a:spcBef>
              <a:spcAft>
                <a:spcPts val="0"/>
              </a:spcAft>
              <a:buNone/>
            </a:pPr>
            <a:fld id="{00000000-1234-1234-1234-123412341234}" type="slidenum">
              <a:rPr lang="en-US" smtClean="0"/>
              <a:t>‹#›</a:t>
            </a:fld>
            <a:endParaRPr lang="en-US"/>
          </a:p>
        </p:txBody>
      </p:sp>
      <p:pic>
        <p:nvPicPr>
          <p:cNvPr id="11" name="Picture 10">
            <a:extLst>
              <a:ext uri="{FF2B5EF4-FFF2-40B4-BE49-F238E27FC236}">
                <a16:creationId xmlns:a16="http://schemas.microsoft.com/office/drawing/2014/main" id="{1EA48012-8F8F-4A53-ACB4-86D3AFF968E5}"/>
              </a:ext>
            </a:extLst>
          </p:cNvPr>
          <p:cNvPicPr>
            <a:picLocks noChangeAspect="1"/>
          </p:cNvPicPr>
          <p:nvPr/>
        </p:nvPicPr>
        <p:blipFill rotWithShape="1">
          <a:blip r:embed="rId54">
            <a:extLst>
              <a:ext uri="{28A0092B-C50C-407E-A947-70E740481C1C}">
                <a14:useLocalDpi xmlns:a14="http://schemas.microsoft.com/office/drawing/2010/main"/>
              </a:ext>
            </a:extLst>
          </a:blip>
          <a:srcRect l="-1" r="-1973" b="14120"/>
          <a:stretch/>
        </p:blipFill>
        <p:spPr>
          <a:xfrm>
            <a:off x="10056256" y="63058"/>
            <a:ext cx="932447" cy="907002"/>
          </a:xfrm>
          <a:prstGeom prst="rect">
            <a:avLst/>
          </a:prstGeom>
        </p:spPr>
      </p:pic>
    </p:spTree>
    <p:extLst>
      <p:ext uri="{BB962C8B-B14F-4D97-AF65-F5344CB8AC3E}">
        <p14:creationId xmlns:p14="http://schemas.microsoft.com/office/powerpoint/2010/main" val="2815204738"/>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 id="2147483805" r:id="rId14"/>
    <p:sldLayoutId id="2147483806" r:id="rId15"/>
    <p:sldLayoutId id="2147483807" r:id="rId16"/>
    <p:sldLayoutId id="2147483808" r:id="rId17"/>
    <p:sldLayoutId id="2147483809" r:id="rId18"/>
    <p:sldLayoutId id="2147483697" r:id="rId19"/>
    <p:sldLayoutId id="2147483706" r:id="rId20"/>
    <p:sldLayoutId id="2147483707" r:id="rId21"/>
    <p:sldLayoutId id="2147483718" r:id="rId22"/>
    <p:sldLayoutId id="2147483719" r:id="rId23"/>
    <p:sldLayoutId id="2147483720" r:id="rId24"/>
    <p:sldLayoutId id="2147483721" r:id="rId25"/>
    <p:sldLayoutId id="2147483723" r:id="rId26"/>
    <p:sldLayoutId id="2147483724" r:id="rId27"/>
    <p:sldLayoutId id="2147483727" r:id="rId28"/>
    <p:sldLayoutId id="2147483728" r:id="rId29"/>
    <p:sldLayoutId id="2147483729" r:id="rId30"/>
    <p:sldLayoutId id="2147483730" r:id="rId31"/>
    <p:sldLayoutId id="2147483731" r:id="rId32"/>
    <p:sldLayoutId id="2147483732" r:id="rId33"/>
    <p:sldLayoutId id="2147483733" r:id="rId34"/>
    <p:sldLayoutId id="2147483734" r:id="rId35"/>
    <p:sldLayoutId id="2147483735" r:id="rId36"/>
    <p:sldLayoutId id="2147483736" r:id="rId37"/>
    <p:sldLayoutId id="2147483772" r:id="rId38"/>
    <p:sldLayoutId id="2147483773" r:id="rId39"/>
    <p:sldLayoutId id="2147483709" r:id="rId40"/>
    <p:sldLayoutId id="2147483710" r:id="rId41"/>
    <p:sldLayoutId id="2147483711" r:id="rId42"/>
    <p:sldLayoutId id="2147483712" r:id="rId43"/>
    <p:sldLayoutId id="2147483713" r:id="rId44"/>
    <p:sldLayoutId id="2147483714" r:id="rId45"/>
    <p:sldLayoutId id="2147483715" r:id="rId46"/>
    <p:sldLayoutId id="2147483696" r:id="rId47"/>
    <p:sldLayoutId id="2147483699" r:id="rId48"/>
    <p:sldLayoutId id="2147483700" r:id="rId49"/>
    <p:sldLayoutId id="2147483701" r:id="rId50"/>
  </p:sldLayoutIdLst>
  <p:hf hdr="0"/>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9.png"/><Relationship Id="rId7"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7.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3" Type="http://schemas.openxmlformats.org/officeDocument/2006/relationships/image" Target="../media/image41.jpeg"/><Relationship Id="rId18" Type="http://schemas.openxmlformats.org/officeDocument/2006/relationships/image" Target="../media/image46.png"/><Relationship Id="rId26" Type="http://schemas.openxmlformats.org/officeDocument/2006/relationships/image" Target="../media/image54.png"/><Relationship Id="rId3" Type="http://schemas.openxmlformats.org/officeDocument/2006/relationships/image" Target="../media/image31.png"/><Relationship Id="rId21" Type="http://schemas.openxmlformats.org/officeDocument/2006/relationships/image" Target="../media/image49.png"/><Relationship Id="rId7" Type="http://schemas.openxmlformats.org/officeDocument/2006/relationships/image" Target="../media/image35.png"/><Relationship Id="rId12" Type="http://schemas.openxmlformats.org/officeDocument/2006/relationships/image" Target="../media/image40.png"/><Relationship Id="rId17" Type="http://schemas.openxmlformats.org/officeDocument/2006/relationships/image" Target="../media/image45.png"/><Relationship Id="rId25" Type="http://schemas.openxmlformats.org/officeDocument/2006/relationships/image" Target="../media/image53.png"/><Relationship Id="rId33" Type="http://schemas.openxmlformats.org/officeDocument/2006/relationships/image" Target="../media/image61.png"/><Relationship Id="rId2" Type="http://schemas.openxmlformats.org/officeDocument/2006/relationships/notesSlide" Target="../notesSlides/notesSlide7.xml"/><Relationship Id="rId16" Type="http://schemas.openxmlformats.org/officeDocument/2006/relationships/image" Target="../media/image44.png"/><Relationship Id="rId20" Type="http://schemas.openxmlformats.org/officeDocument/2006/relationships/image" Target="../media/image48.png"/><Relationship Id="rId29" Type="http://schemas.openxmlformats.org/officeDocument/2006/relationships/image" Target="../media/image57.png"/><Relationship Id="rId1" Type="http://schemas.openxmlformats.org/officeDocument/2006/relationships/slideLayout" Target="../slideLayouts/slideLayout3.xml"/><Relationship Id="rId6" Type="http://schemas.openxmlformats.org/officeDocument/2006/relationships/image" Target="../media/image34.png"/><Relationship Id="rId11" Type="http://schemas.openxmlformats.org/officeDocument/2006/relationships/image" Target="../media/image39.png"/><Relationship Id="rId24" Type="http://schemas.openxmlformats.org/officeDocument/2006/relationships/image" Target="../media/image52.png"/><Relationship Id="rId32" Type="http://schemas.openxmlformats.org/officeDocument/2006/relationships/image" Target="../media/image60.png"/><Relationship Id="rId5" Type="http://schemas.openxmlformats.org/officeDocument/2006/relationships/image" Target="../media/image33.jpeg"/><Relationship Id="rId15" Type="http://schemas.openxmlformats.org/officeDocument/2006/relationships/image" Target="../media/image43.png"/><Relationship Id="rId23" Type="http://schemas.openxmlformats.org/officeDocument/2006/relationships/image" Target="../media/image51.png"/><Relationship Id="rId28" Type="http://schemas.openxmlformats.org/officeDocument/2006/relationships/image" Target="../media/image56.png"/><Relationship Id="rId10" Type="http://schemas.openxmlformats.org/officeDocument/2006/relationships/image" Target="../media/image38.png"/><Relationship Id="rId19" Type="http://schemas.openxmlformats.org/officeDocument/2006/relationships/image" Target="../media/image47.png"/><Relationship Id="rId31" Type="http://schemas.openxmlformats.org/officeDocument/2006/relationships/image" Target="../media/image59.png"/><Relationship Id="rId4" Type="http://schemas.openxmlformats.org/officeDocument/2006/relationships/image" Target="../media/image32.jpeg"/><Relationship Id="rId9" Type="http://schemas.openxmlformats.org/officeDocument/2006/relationships/image" Target="../media/image37.png"/><Relationship Id="rId14" Type="http://schemas.openxmlformats.org/officeDocument/2006/relationships/image" Target="../media/image42.jpeg"/><Relationship Id="rId22" Type="http://schemas.openxmlformats.org/officeDocument/2006/relationships/image" Target="../media/image50.png"/><Relationship Id="rId27" Type="http://schemas.openxmlformats.org/officeDocument/2006/relationships/image" Target="../media/image55.png"/><Relationship Id="rId30" Type="http://schemas.openxmlformats.org/officeDocument/2006/relationships/image" Target="../media/image58.png"/><Relationship Id="rId8" Type="http://schemas.openxmlformats.org/officeDocument/2006/relationships/image" Target="../media/image3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microsoft.com/office/2018/10/relationships/comments" Target="../comments/modernComment_BAC_103CB008.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8" Type="http://schemas.openxmlformats.org/officeDocument/2006/relationships/hyperlink" Target="https://forum.earthdata.nasa.gov/" TargetMode="External"/><Relationship Id="rId3" Type="http://schemas.openxmlformats.org/officeDocument/2006/relationships/image" Target="../media/image62.png"/><Relationship Id="rId7" Type="http://schemas.openxmlformats.org/officeDocument/2006/relationships/hyperlink" Target="https://urs.earthdata.nasa.gov/"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65.png"/><Relationship Id="rId11" Type="http://schemas.openxmlformats.org/officeDocument/2006/relationships/hyperlink" Target="https://www.epa.gov/hesc/remote-sensing-information-gateway" TargetMode="External"/><Relationship Id="rId5" Type="http://schemas.openxmlformats.org/officeDocument/2006/relationships/image" Target="../media/image64.png"/><Relationship Id="rId10" Type="http://schemas.openxmlformats.org/officeDocument/2006/relationships/image" Target="../media/image67.png"/><Relationship Id="rId4" Type="http://schemas.openxmlformats.org/officeDocument/2006/relationships/image" Target="../media/image63.png"/><Relationship Id="rId9" Type="http://schemas.openxmlformats.org/officeDocument/2006/relationships/image" Target="../media/image66.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pic>
        <p:nvPicPr>
          <p:cNvPr id="11" name="Picture 10">
            <a:extLst>
              <a:ext uri="{FF2B5EF4-FFF2-40B4-BE49-F238E27FC236}">
                <a16:creationId xmlns:a16="http://schemas.microsoft.com/office/drawing/2014/main" id="{FAA64DF5-7E99-493E-A015-2F61B3A7E074}"/>
              </a:ext>
            </a:extLst>
          </p:cNvPr>
          <p:cNvPicPr>
            <a:picLocks noChangeAspect="1"/>
          </p:cNvPicPr>
          <p:nvPr/>
        </p:nvPicPr>
        <p:blipFill>
          <a:blip r:embed="rId3"/>
          <a:stretch>
            <a:fillRect/>
          </a:stretch>
        </p:blipFill>
        <p:spPr>
          <a:xfrm>
            <a:off x="10087081" y="306296"/>
            <a:ext cx="1100871" cy="1039712"/>
          </a:xfrm>
          <a:prstGeom prst="rect">
            <a:avLst/>
          </a:prstGeom>
        </p:spPr>
      </p:pic>
      <p:cxnSp>
        <p:nvCxnSpPr>
          <p:cNvPr id="12" name="Straight Connector 11">
            <a:extLst>
              <a:ext uri="{FF2B5EF4-FFF2-40B4-BE49-F238E27FC236}">
                <a16:creationId xmlns:a16="http://schemas.microsoft.com/office/drawing/2014/main" id="{B955E514-0FA5-44A2-9FA4-BD5D148D59BA}"/>
              </a:ext>
            </a:extLst>
          </p:cNvPr>
          <p:cNvCxnSpPr>
            <a:cxnSpLocks/>
          </p:cNvCxnSpPr>
          <p:nvPr/>
        </p:nvCxnSpPr>
        <p:spPr>
          <a:xfrm>
            <a:off x="9843248" y="530316"/>
            <a:ext cx="0" cy="591672"/>
          </a:xfrm>
          <a:prstGeom prst="line">
            <a:avLst/>
          </a:prstGeom>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7F2A953D-C46C-42A3-8B98-5D8F6CEFD671}"/>
              </a:ext>
            </a:extLst>
          </p:cNvPr>
          <p:cNvSpPr txBox="1"/>
          <p:nvPr/>
        </p:nvSpPr>
        <p:spPr>
          <a:xfrm>
            <a:off x="8032373" y="603437"/>
            <a:ext cx="1766048" cy="420756"/>
          </a:xfrm>
          <a:prstGeom prst="rect">
            <a:avLst/>
          </a:prstGeom>
          <a:noFill/>
        </p:spPr>
        <p:txBody>
          <a:bodyPr wrap="square" rtlCol="0">
            <a:spAutoFit/>
          </a:bodyPr>
          <a:lstStyle/>
          <a:p>
            <a:pPr algn="ctr"/>
            <a:r>
              <a:rPr lang="en-US" sz="1067">
                <a:solidFill>
                  <a:srgbClr val="0000A9"/>
                </a:solidFill>
                <a:latin typeface="Helvetica" pitchFamily="2" charset="0"/>
              </a:rPr>
              <a:t>Tropospheric Emissions:</a:t>
            </a:r>
          </a:p>
          <a:p>
            <a:pPr algn="ctr"/>
            <a:r>
              <a:rPr lang="en-US" sz="1067">
                <a:solidFill>
                  <a:srgbClr val="0000A9"/>
                </a:solidFill>
                <a:latin typeface="Helvetica" pitchFamily="2" charset="0"/>
              </a:rPr>
              <a:t>Monitoring of Pollution </a:t>
            </a:r>
          </a:p>
        </p:txBody>
      </p:sp>
      <p:pic>
        <p:nvPicPr>
          <p:cNvPr id="15" name="Picture 14">
            <a:extLst>
              <a:ext uri="{FF2B5EF4-FFF2-40B4-BE49-F238E27FC236}">
                <a16:creationId xmlns:a16="http://schemas.microsoft.com/office/drawing/2014/main" id="{93DF099A-E428-4C15-8D5F-0D8BF8B121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88323" y="6014733"/>
            <a:ext cx="688103" cy="794760"/>
          </a:xfrm>
          <a:prstGeom prst="rect">
            <a:avLst/>
          </a:prstGeom>
        </p:spPr>
      </p:pic>
      <p:pic>
        <p:nvPicPr>
          <p:cNvPr id="16" name="Picture 15">
            <a:extLst>
              <a:ext uri="{FF2B5EF4-FFF2-40B4-BE49-F238E27FC236}">
                <a16:creationId xmlns:a16="http://schemas.microsoft.com/office/drawing/2014/main" id="{5389BCEF-E6A7-43FF-B4E8-515F546C8E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43585" y="6020107"/>
            <a:ext cx="676547" cy="676547"/>
          </a:xfrm>
          <a:prstGeom prst="rect">
            <a:avLst/>
          </a:prstGeom>
        </p:spPr>
      </p:pic>
      <p:pic>
        <p:nvPicPr>
          <p:cNvPr id="17" name="Picture 16">
            <a:extLst>
              <a:ext uri="{FF2B5EF4-FFF2-40B4-BE49-F238E27FC236}">
                <a16:creationId xmlns:a16="http://schemas.microsoft.com/office/drawing/2014/main" id="{CEA892DC-4ECD-4DF3-9ADC-A446542F17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84102" y="6078357"/>
            <a:ext cx="807280" cy="667512"/>
          </a:xfrm>
          <a:prstGeom prst="rect">
            <a:avLst/>
          </a:prstGeom>
        </p:spPr>
      </p:pic>
      <p:pic>
        <p:nvPicPr>
          <p:cNvPr id="18" name="Picture 2" descr="Space Systems Command - Wikipedia">
            <a:extLst>
              <a:ext uri="{FF2B5EF4-FFF2-40B4-BE49-F238E27FC236}">
                <a16:creationId xmlns:a16="http://schemas.microsoft.com/office/drawing/2014/main" id="{7D83D506-1979-465C-A6F8-0E04EA4F236C}"/>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9649660" y="5944224"/>
            <a:ext cx="565785" cy="82296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a:extLst>
              <a:ext uri="{FF2B5EF4-FFF2-40B4-BE49-F238E27FC236}">
                <a16:creationId xmlns:a16="http://schemas.microsoft.com/office/drawing/2014/main" id="{7B218AC4-4BE3-46DD-AC63-DC9C7B2C44AB}"/>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0544974" y="6232474"/>
            <a:ext cx="1371600" cy="246459"/>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261;p1">
            <a:extLst>
              <a:ext uri="{FF2B5EF4-FFF2-40B4-BE49-F238E27FC236}">
                <a16:creationId xmlns:a16="http://schemas.microsoft.com/office/drawing/2014/main" id="{5E5B1475-1232-6E02-B037-5CF4B32AE472}"/>
              </a:ext>
            </a:extLst>
          </p:cNvPr>
          <p:cNvSpPr txBox="1"/>
          <p:nvPr/>
        </p:nvSpPr>
        <p:spPr>
          <a:xfrm>
            <a:off x="4148491" y="1244408"/>
            <a:ext cx="7564844" cy="498286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800" b="1" i="0" u="none" strike="noStrike" cap="none" dirty="0">
                <a:solidFill>
                  <a:srgbClr val="0000A9"/>
                </a:solidFill>
                <a:latin typeface="Arial"/>
                <a:ea typeface="Arial"/>
                <a:cs typeface="Arial"/>
                <a:sym typeface="Arial"/>
              </a:rPr>
              <a:t>TEMPO Products Updates</a:t>
            </a:r>
            <a:endParaRPr sz="2800" b="1" i="0" u="none" strike="noStrike" cap="none" dirty="0">
              <a:solidFill>
                <a:schemeClr val="dk1"/>
              </a:solidFill>
              <a:latin typeface="Arial"/>
              <a:ea typeface="Arial"/>
              <a:cs typeface="Arial"/>
              <a:sym typeface="Arial"/>
            </a:endParaRPr>
          </a:p>
          <a:p>
            <a:pPr marL="0" marR="0" lvl="0" indent="0" algn="r" rtl="0">
              <a:spcAft>
                <a:spcPts val="0"/>
              </a:spcAft>
              <a:buNone/>
            </a:pPr>
            <a:endParaRPr lang="en-US" b="1" i="0" u="none" strike="noStrike" cap="none" dirty="0">
              <a:solidFill>
                <a:schemeClr val="dk1"/>
              </a:solidFill>
              <a:latin typeface="Arial"/>
              <a:ea typeface="Arial"/>
              <a:cs typeface="Arial"/>
              <a:sym typeface="Arial"/>
            </a:endParaRPr>
          </a:p>
          <a:p>
            <a:pPr marL="0" marR="0" lvl="0" indent="0" algn="r" rtl="0">
              <a:spcAft>
                <a:spcPts val="0"/>
              </a:spcAft>
              <a:buNone/>
            </a:pPr>
            <a:r>
              <a:rPr lang="en-US" sz="1800" b="1" i="0" u="none" strike="noStrike" cap="none" dirty="0" err="1">
                <a:solidFill>
                  <a:schemeClr val="dk1"/>
                </a:solidFill>
                <a:latin typeface="Arial"/>
                <a:ea typeface="Arial"/>
                <a:cs typeface="Arial"/>
                <a:sym typeface="Arial"/>
              </a:rPr>
              <a:t>Xiong</a:t>
            </a:r>
            <a:r>
              <a:rPr lang="en-US" sz="1800" b="1" i="0" u="none" strike="noStrike" cap="none" dirty="0">
                <a:solidFill>
                  <a:schemeClr val="dk1"/>
                </a:solidFill>
                <a:latin typeface="Arial"/>
                <a:ea typeface="Arial"/>
                <a:cs typeface="Arial"/>
                <a:sym typeface="Arial"/>
              </a:rPr>
              <a:t> Liu</a:t>
            </a:r>
            <a:r>
              <a:rPr lang="en-US" sz="1800" b="1" i="0" u="none" strike="noStrike" cap="none" baseline="30000" dirty="0">
                <a:solidFill>
                  <a:schemeClr val="dk1"/>
                </a:solidFill>
                <a:latin typeface="Arial"/>
                <a:ea typeface="Arial"/>
                <a:cs typeface="Arial"/>
                <a:sym typeface="Arial"/>
              </a:rPr>
              <a:t>1</a:t>
            </a:r>
            <a:r>
              <a:rPr lang="en-US" sz="1800" b="1" i="0" u="none" strike="noStrike" cap="none" dirty="0">
                <a:solidFill>
                  <a:schemeClr val="dk1"/>
                </a:solidFill>
                <a:latin typeface="Arial"/>
                <a:ea typeface="Arial"/>
                <a:cs typeface="Arial"/>
                <a:sym typeface="Arial"/>
              </a:rPr>
              <a:t>, Kelly Chance</a:t>
            </a:r>
            <a:r>
              <a:rPr lang="en-US" sz="1800" b="1" i="0" u="none" strike="noStrike" cap="none" baseline="30000" dirty="0">
                <a:solidFill>
                  <a:schemeClr val="dk1"/>
                </a:solidFill>
                <a:latin typeface="Arial"/>
                <a:ea typeface="Arial"/>
                <a:cs typeface="Arial"/>
                <a:sym typeface="Arial"/>
              </a:rPr>
              <a:t>1</a:t>
            </a:r>
            <a:r>
              <a:rPr lang="en-US" sz="1800" b="1" i="0" u="none" strike="noStrike" cap="none" dirty="0">
                <a:solidFill>
                  <a:schemeClr val="dk1"/>
                </a:solidFill>
                <a:latin typeface="Arial"/>
                <a:ea typeface="Arial"/>
                <a:cs typeface="Arial"/>
                <a:sym typeface="Arial"/>
              </a:rPr>
              <a:t>, Raid M. Suleiman</a:t>
            </a:r>
            <a:r>
              <a:rPr lang="en-US" sz="1800" b="1" i="0" u="none" strike="noStrike" cap="none" baseline="30000" dirty="0">
                <a:solidFill>
                  <a:schemeClr val="dk1"/>
                </a:solidFill>
                <a:latin typeface="Arial"/>
                <a:ea typeface="Arial"/>
                <a:cs typeface="Arial"/>
                <a:sym typeface="Arial"/>
              </a:rPr>
              <a:t>1</a:t>
            </a:r>
            <a:r>
              <a:rPr lang="en-US" sz="1800" b="1" i="0" u="none" strike="noStrike" cap="none" dirty="0">
                <a:solidFill>
                  <a:schemeClr val="dk1"/>
                </a:solidFill>
                <a:latin typeface="Arial"/>
                <a:ea typeface="Arial"/>
                <a:cs typeface="Arial"/>
                <a:sym typeface="Arial"/>
              </a:rPr>
              <a:t>, Kevin J. Daugherty</a:t>
            </a:r>
            <a:r>
              <a:rPr lang="en-US" sz="1800" b="1" i="0" u="none" strike="noStrike" cap="none" baseline="30000" dirty="0">
                <a:solidFill>
                  <a:schemeClr val="dk1"/>
                </a:solidFill>
                <a:latin typeface="Arial"/>
                <a:ea typeface="Arial"/>
                <a:cs typeface="Arial"/>
                <a:sym typeface="Arial"/>
              </a:rPr>
              <a:t>2</a:t>
            </a:r>
            <a:r>
              <a:rPr lang="en-US" sz="1800" b="1" i="0" u="none" strike="noStrike" cap="none" dirty="0">
                <a:solidFill>
                  <a:schemeClr val="dk1"/>
                </a:solidFill>
                <a:latin typeface="Arial"/>
                <a:ea typeface="Arial"/>
                <a:cs typeface="Arial"/>
                <a:sym typeface="Arial"/>
              </a:rPr>
              <a:t>,  </a:t>
            </a:r>
          </a:p>
          <a:p>
            <a:pPr marL="0" marR="0" lvl="0" indent="0" algn="r" rtl="0">
              <a:spcAft>
                <a:spcPts val="0"/>
              </a:spcAft>
              <a:buNone/>
            </a:pPr>
            <a:r>
              <a:rPr lang="en-US" sz="1800" b="1" i="0" u="none" strike="noStrike" cap="none" dirty="0">
                <a:solidFill>
                  <a:schemeClr val="dk1"/>
                </a:solidFill>
                <a:latin typeface="Arial"/>
                <a:ea typeface="Arial"/>
                <a:cs typeface="Arial"/>
                <a:sym typeface="Arial"/>
              </a:rPr>
              <a:t>David E. Flittner</a:t>
            </a:r>
            <a:r>
              <a:rPr lang="en-US" sz="1800" b="1" i="0" u="none" strike="noStrike" cap="none" baseline="30000" dirty="0">
                <a:solidFill>
                  <a:schemeClr val="dk1"/>
                </a:solidFill>
                <a:latin typeface="Arial"/>
                <a:ea typeface="Arial"/>
                <a:cs typeface="Arial"/>
                <a:sym typeface="Arial"/>
              </a:rPr>
              <a:t>2</a:t>
            </a:r>
            <a:r>
              <a:rPr lang="en-US" sz="1800" b="1" i="0" u="none" strike="noStrike" cap="none" dirty="0">
                <a:solidFill>
                  <a:schemeClr val="dk1"/>
                </a:solidFill>
                <a:latin typeface="Arial"/>
                <a:ea typeface="Arial"/>
                <a:cs typeface="Arial"/>
                <a:sym typeface="Arial"/>
              </a:rPr>
              <a:t>, John Houck</a:t>
            </a:r>
            <a:r>
              <a:rPr lang="en-US" sz="1800" b="1" i="0" u="none" strike="noStrike" cap="none" baseline="30000" dirty="0">
                <a:solidFill>
                  <a:schemeClr val="dk1"/>
                </a:solidFill>
                <a:latin typeface="Arial"/>
                <a:ea typeface="Arial"/>
                <a:cs typeface="Arial"/>
                <a:sym typeface="Arial"/>
              </a:rPr>
              <a:t>1</a:t>
            </a:r>
            <a:r>
              <a:rPr lang="en-US" sz="1800" b="1" i="0" u="none" strike="noStrike" cap="none" dirty="0">
                <a:solidFill>
                  <a:schemeClr val="dk1"/>
                </a:solidFill>
                <a:latin typeface="Arial"/>
                <a:ea typeface="Arial"/>
                <a:cs typeface="Arial"/>
                <a:sym typeface="Arial"/>
              </a:rPr>
              <a:t>, John E.  Davis</a:t>
            </a:r>
            <a:r>
              <a:rPr lang="en-US" sz="1800" b="1" i="0" u="none" strike="noStrike" cap="none" baseline="30000" dirty="0">
                <a:solidFill>
                  <a:schemeClr val="dk1"/>
                </a:solidFill>
                <a:latin typeface="Arial"/>
                <a:ea typeface="Arial"/>
                <a:cs typeface="Arial"/>
                <a:sym typeface="Arial"/>
              </a:rPr>
              <a:t>1</a:t>
            </a:r>
            <a:r>
              <a:rPr lang="en-US" sz="1800" b="1" i="0" u="none" strike="noStrike" cap="none" dirty="0">
                <a:solidFill>
                  <a:schemeClr val="dk1"/>
                </a:solidFill>
                <a:latin typeface="Arial"/>
                <a:ea typeface="Arial"/>
                <a:cs typeface="Arial"/>
                <a:sym typeface="Arial"/>
              </a:rPr>
              <a:t>, </a:t>
            </a:r>
          </a:p>
          <a:p>
            <a:pPr marL="0" marR="0" lvl="0" indent="0" algn="r" rtl="0">
              <a:spcAft>
                <a:spcPts val="0"/>
              </a:spcAft>
              <a:buNone/>
            </a:pPr>
            <a:r>
              <a:rPr lang="en-US" sz="1800" b="1" i="0" u="none" strike="noStrike" cap="none" dirty="0">
                <a:solidFill>
                  <a:schemeClr val="dk1"/>
                </a:solidFill>
                <a:latin typeface="Arial"/>
                <a:ea typeface="Arial"/>
                <a:cs typeface="Arial"/>
                <a:sym typeface="Arial"/>
              </a:rPr>
              <a:t>Gonzalo Gonzalez Abad</a:t>
            </a:r>
            <a:r>
              <a:rPr lang="en-US" sz="1800" b="1" i="0" u="none" strike="noStrike" cap="none" baseline="30000" dirty="0">
                <a:solidFill>
                  <a:schemeClr val="dk1"/>
                </a:solidFill>
                <a:latin typeface="Arial"/>
                <a:ea typeface="Arial"/>
                <a:cs typeface="Arial"/>
                <a:sym typeface="Arial"/>
              </a:rPr>
              <a:t>1</a:t>
            </a:r>
            <a:r>
              <a:rPr lang="en-US" sz="1800" b="1" i="0" u="none" strike="noStrike" cap="none" dirty="0">
                <a:solidFill>
                  <a:schemeClr val="dk1"/>
                </a:solidFill>
                <a:latin typeface="Arial"/>
                <a:ea typeface="Arial"/>
                <a:cs typeface="Arial"/>
                <a:sym typeface="Arial"/>
              </a:rPr>
              <a:t>, Caroline Nowlan</a:t>
            </a:r>
            <a:r>
              <a:rPr lang="en-US" sz="1800" b="1" i="0" u="none" strike="noStrike" cap="none" baseline="30000" dirty="0">
                <a:solidFill>
                  <a:schemeClr val="dk1"/>
                </a:solidFill>
                <a:latin typeface="Arial"/>
                <a:ea typeface="Arial"/>
                <a:cs typeface="Arial"/>
                <a:sym typeface="Arial"/>
              </a:rPr>
              <a:t>1</a:t>
            </a:r>
            <a:r>
              <a:rPr lang="en-US" sz="1800" b="1" i="0" u="none" strike="noStrike" cap="none" dirty="0">
                <a:solidFill>
                  <a:schemeClr val="dk1"/>
                </a:solidFill>
                <a:latin typeface="Arial"/>
                <a:ea typeface="Arial"/>
                <a:cs typeface="Arial"/>
                <a:sym typeface="Arial"/>
              </a:rPr>
              <a:t>, </a:t>
            </a:r>
            <a:r>
              <a:rPr lang="en-US" sz="1800" b="1" i="0" u="none" strike="noStrike" cap="none" dirty="0" err="1">
                <a:solidFill>
                  <a:schemeClr val="dk1"/>
                </a:solidFill>
                <a:latin typeface="Arial"/>
                <a:ea typeface="Arial"/>
                <a:cs typeface="Arial"/>
                <a:sym typeface="Arial"/>
              </a:rPr>
              <a:t>Huiqun</a:t>
            </a:r>
            <a:r>
              <a:rPr lang="en-US" sz="1800" b="1" i="0" u="none" strike="noStrike" cap="none" dirty="0">
                <a:solidFill>
                  <a:schemeClr val="dk1"/>
                </a:solidFill>
                <a:latin typeface="Arial"/>
                <a:ea typeface="Arial"/>
                <a:cs typeface="Arial"/>
                <a:sym typeface="Arial"/>
              </a:rPr>
              <a:t> Wang</a:t>
            </a:r>
            <a:r>
              <a:rPr lang="en-US" sz="1800" b="1" i="0" u="none" strike="noStrike" cap="none" baseline="30000" dirty="0">
                <a:solidFill>
                  <a:schemeClr val="dk1"/>
                </a:solidFill>
                <a:latin typeface="Arial"/>
                <a:ea typeface="Arial"/>
                <a:cs typeface="Arial"/>
                <a:sym typeface="Arial"/>
              </a:rPr>
              <a:t>1</a:t>
            </a:r>
            <a:r>
              <a:rPr lang="en-US" sz="1800" b="1" i="0" u="none" strike="noStrike" cap="none" dirty="0">
                <a:solidFill>
                  <a:schemeClr val="dk1"/>
                </a:solidFill>
                <a:latin typeface="Arial"/>
                <a:ea typeface="Arial"/>
                <a:cs typeface="Arial"/>
                <a:sym typeface="Arial"/>
              </a:rPr>
              <a:t>, </a:t>
            </a:r>
          </a:p>
          <a:p>
            <a:pPr algn="r"/>
            <a:r>
              <a:rPr lang="en-US" sz="1800" b="1" i="0" u="none" strike="noStrike" cap="none" dirty="0" err="1">
                <a:solidFill>
                  <a:schemeClr val="dk1"/>
                </a:solidFill>
                <a:latin typeface="Arial"/>
                <a:ea typeface="Arial"/>
                <a:cs typeface="Arial"/>
                <a:sym typeface="Arial"/>
              </a:rPr>
              <a:t>Chistopher</a:t>
            </a:r>
            <a:r>
              <a:rPr lang="en-US" sz="1800" b="1" i="0" u="none" strike="noStrike" cap="none" dirty="0">
                <a:solidFill>
                  <a:schemeClr val="dk1"/>
                </a:solidFill>
                <a:latin typeface="Arial"/>
                <a:ea typeface="Arial"/>
                <a:cs typeface="Arial"/>
                <a:sym typeface="Arial"/>
              </a:rPr>
              <a:t> Chan Miller</a:t>
            </a:r>
            <a:r>
              <a:rPr lang="en-US" sz="1800" b="1" i="0" u="none" strike="noStrike" cap="none" baseline="30000" dirty="0">
                <a:solidFill>
                  <a:schemeClr val="dk1"/>
                </a:solidFill>
                <a:latin typeface="Arial"/>
                <a:ea typeface="Arial"/>
                <a:cs typeface="Arial"/>
                <a:sym typeface="Arial"/>
              </a:rPr>
              <a:t>1,3</a:t>
            </a:r>
            <a:r>
              <a:rPr lang="en-US" sz="1800" b="1" i="0" u="none" strike="noStrike" cap="none" dirty="0">
                <a:solidFill>
                  <a:schemeClr val="dk1"/>
                </a:solidFill>
                <a:latin typeface="Arial"/>
                <a:ea typeface="Arial"/>
                <a:cs typeface="Arial"/>
                <a:sym typeface="Arial"/>
              </a:rPr>
              <a:t>, </a:t>
            </a:r>
            <a:r>
              <a:rPr lang="en-US" sz="1800" b="1" i="0" u="none" strike="noStrike" cap="none" dirty="0" err="1">
                <a:solidFill>
                  <a:schemeClr val="dk1"/>
                </a:solidFill>
                <a:latin typeface="Arial"/>
                <a:ea typeface="Arial"/>
                <a:cs typeface="Arial"/>
                <a:sym typeface="Arial"/>
              </a:rPr>
              <a:t>Juseon</a:t>
            </a:r>
            <a:r>
              <a:rPr lang="en-US" sz="1800" b="1" i="0" u="none" strike="noStrike" cap="none" dirty="0">
                <a:solidFill>
                  <a:schemeClr val="dk1"/>
                </a:solidFill>
                <a:latin typeface="Arial"/>
                <a:ea typeface="Arial"/>
                <a:cs typeface="Arial"/>
                <a:sym typeface="Arial"/>
              </a:rPr>
              <a:t> Bak</a:t>
            </a:r>
            <a:r>
              <a:rPr lang="en-US" sz="1800" b="1" i="0" u="none" strike="noStrike" cap="none" baseline="30000" dirty="0">
                <a:solidFill>
                  <a:schemeClr val="dk1"/>
                </a:solidFill>
                <a:latin typeface="Arial"/>
                <a:ea typeface="Arial"/>
                <a:cs typeface="Arial"/>
                <a:sym typeface="Arial"/>
              </a:rPr>
              <a:t>4</a:t>
            </a:r>
            <a:r>
              <a:rPr lang="en-US" sz="1800" b="1" i="0" u="none" strike="noStrike" cap="none" dirty="0">
                <a:solidFill>
                  <a:schemeClr val="dk1"/>
                </a:solidFill>
                <a:latin typeface="Arial"/>
                <a:ea typeface="Arial"/>
                <a:cs typeface="Arial"/>
                <a:sym typeface="Arial"/>
              </a:rPr>
              <a:t>, Hyeong-</a:t>
            </a:r>
            <a:r>
              <a:rPr lang="en-US" sz="1800" b="1" i="0" u="none" strike="noStrike" cap="none" dirty="0" err="1">
                <a:solidFill>
                  <a:schemeClr val="dk1"/>
                </a:solidFill>
                <a:latin typeface="Arial"/>
                <a:ea typeface="Arial"/>
                <a:cs typeface="Arial"/>
                <a:sym typeface="Arial"/>
              </a:rPr>
              <a:t>Ahn</a:t>
            </a:r>
            <a:r>
              <a:rPr lang="en-US" sz="1800" b="1" i="0" u="none" strike="noStrike" cap="none" dirty="0">
                <a:solidFill>
                  <a:schemeClr val="dk1"/>
                </a:solidFill>
                <a:latin typeface="Arial"/>
                <a:ea typeface="Arial"/>
                <a:cs typeface="Arial"/>
                <a:sym typeface="Arial"/>
              </a:rPr>
              <a:t> Kwon</a:t>
            </a:r>
            <a:r>
              <a:rPr lang="en-US" sz="1800" b="1" i="0" u="none" strike="noStrike" cap="none" baseline="30000" dirty="0">
                <a:solidFill>
                  <a:schemeClr val="dk1"/>
                </a:solidFill>
                <a:latin typeface="Arial"/>
                <a:ea typeface="Arial"/>
                <a:cs typeface="Arial"/>
                <a:sym typeface="Arial"/>
              </a:rPr>
              <a:t>1,5</a:t>
            </a:r>
            <a:r>
              <a:rPr lang="en-US" sz="1800" b="1" i="0" u="none" strike="noStrike" cap="none" dirty="0">
                <a:solidFill>
                  <a:schemeClr val="dk1"/>
                </a:solidFill>
                <a:latin typeface="Arial"/>
                <a:ea typeface="Arial"/>
                <a:cs typeface="Arial"/>
                <a:sym typeface="Arial"/>
              </a:rPr>
              <a:t>, </a:t>
            </a:r>
          </a:p>
          <a:p>
            <a:pPr algn="r"/>
            <a:r>
              <a:rPr lang="en-US" sz="1800" b="1" i="0" u="none" strike="noStrike" cap="none" dirty="0">
                <a:solidFill>
                  <a:schemeClr val="dk1"/>
                </a:solidFill>
                <a:latin typeface="Arial"/>
                <a:ea typeface="Arial"/>
                <a:cs typeface="Arial"/>
                <a:sym typeface="Arial"/>
              </a:rPr>
              <a:t>Jim Carr</a:t>
            </a:r>
            <a:r>
              <a:rPr lang="en-US" sz="1800" b="1" i="0" u="none" strike="noStrike" cap="none" baseline="30000" dirty="0">
                <a:solidFill>
                  <a:schemeClr val="dk1"/>
                </a:solidFill>
                <a:latin typeface="Arial"/>
                <a:ea typeface="Arial"/>
                <a:cs typeface="Arial"/>
                <a:sym typeface="Arial"/>
              </a:rPr>
              <a:t>6</a:t>
            </a:r>
            <a:r>
              <a:rPr lang="en-US" sz="1800" b="1" i="0" u="none" strike="noStrike" cap="none" dirty="0">
                <a:solidFill>
                  <a:schemeClr val="dk1"/>
                </a:solidFill>
                <a:latin typeface="Arial"/>
                <a:ea typeface="Arial"/>
                <a:cs typeface="Arial"/>
                <a:sym typeface="Arial"/>
              </a:rPr>
              <a:t>, </a:t>
            </a:r>
            <a:r>
              <a:rPr lang="en-US" sz="1800" b="1" dirty="0" err="1">
                <a:solidFill>
                  <a:schemeClr val="dk1"/>
                </a:solidFill>
              </a:rPr>
              <a:t>Weizhen</a:t>
            </a:r>
            <a:r>
              <a:rPr lang="en-US" sz="1800" b="1" dirty="0">
                <a:solidFill>
                  <a:schemeClr val="dk1"/>
                </a:solidFill>
              </a:rPr>
              <a:t> Hou</a:t>
            </a:r>
            <a:r>
              <a:rPr lang="en-US" sz="1800" b="1" i="0" u="none" strike="noStrike" cap="none" baseline="30000" dirty="0">
                <a:solidFill>
                  <a:schemeClr val="dk1"/>
                </a:solidFill>
                <a:latin typeface="Arial"/>
                <a:ea typeface="Arial"/>
                <a:cs typeface="Arial"/>
                <a:sym typeface="Arial"/>
              </a:rPr>
              <a:t>1</a:t>
            </a:r>
            <a:r>
              <a:rPr lang="en-US" sz="1800" b="1" dirty="0">
                <a:solidFill>
                  <a:schemeClr val="dk1"/>
                </a:solidFill>
              </a:rPr>
              <a:t>, </a:t>
            </a:r>
            <a:r>
              <a:rPr lang="en-US" sz="1800" b="1" i="0" u="none" strike="noStrike" cap="none" dirty="0" err="1">
                <a:solidFill>
                  <a:schemeClr val="dk1"/>
                </a:solidFill>
                <a:latin typeface="Arial"/>
                <a:ea typeface="Arial"/>
                <a:cs typeface="Arial"/>
                <a:sym typeface="Arial"/>
              </a:rPr>
              <a:t>Hee</a:t>
            </a:r>
            <a:r>
              <a:rPr lang="en-US" sz="1800" b="1" i="0" u="none" strike="noStrike" cap="none" dirty="0">
                <a:solidFill>
                  <a:schemeClr val="dk1"/>
                </a:solidFill>
                <a:latin typeface="Arial"/>
                <a:ea typeface="Arial"/>
                <a:cs typeface="Arial"/>
                <a:sym typeface="Arial"/>
              </a:rPr>
              <a:t>-sung Chong</a:t>
            </a:r>
            <a:r>
              <a:rPr lang="en-US" sz="1800" b="1" i="0" u="none" strike="noStrike" cap="none" baseline="30000" dirty="0">
                <a:solidFill>
                  <a:schemeClr val="dk1"/>
                </a:solidFill>
                <a:latin typeface="Arial"/>
                <a:ea typeface="Arial"/>
                <a:cs typeface="Arial"/>
                <a:sym typeface="Arial"/>
              </a:rPr>
              <a:t>1</a:t>
            </a:r>
            <a:r>
              <a:rPr lang="en-US" sz="1800" b="1" i="0" u="none" strike="noStrike" cap="none" dirty="0">
                <a:solidFill>
                  <a:schemeClr val="dk1"/>
                </a:solidFill>
                <a:latin typeface="Arial"/>
                <a:ea typeface="Arial"/>
                <a:cs typeface="Arial"/>
                <a:sym typeface="Arial"/>
              </a:rPr>
              <a:t>,</a:t>
            </a:r>
            <a:r>
              <a:rPr lang="en-US" sz="1800" b="1" i="0" u="none" strike="noStrike" cap="none" baseline="30000" dirty="0">
                <a:solidFill>
                  <a:schemeClr val="dk1"/>
                </a:solidFill>
                <a:latin typeface="Arial"/>
                <a:ea typeface="Arial"/>
                <a:cs typeface="Arial"/>
                <a:sym typeface="Arial"/>
              </a:rPr>
              <a:t> </a:t>
            </a:r>
            <a:r>
              <a:rPr lang="en-US" sz="1800" b="1" dirty="0">
                <a:solidFill>
                  <a:schemeClr val="dk1"/>
                </a:solidFill>
              </a:rPr>
              <a:t>Mike Newchurch</a:t>
            </a:r>
            <a:r>
              <a:rPr lang="en-US" sz="1800" b="1" baseline="30000" dirty="0">
                <a:solidFill>
                  <a:schemeClr val="dk1"/>
                </a:solidFill>
              </a:rPr>
              <a:t>7</a:t>
            </a:r>
            <a:r>
              <a:rPr lang="en-US" sz="1800" b="1" dirty="0">
                <a:solidFill>
                  <a:schemeClr val="dk1"/>
                </a:solidFill>
              </a:rPr>
              <a:t>, </a:t>
            </a:r>
          </a:p>
          <a:p>
            <a:pPr algn="r"/>
            <a:r>
              <a:rPr lang="en-US" sz="1800" b="1" dirty="0">
                <a:solidFill>
                  <a:schemeClr val="dk1"/>
                </a:solidFill>
              </a:rPr>
              <a:t>Jim Szykman</a:t>
            </a:r>
            <a:r>
              <a:rPr lang="en-US" sz="1800" b="1" baseline="30000" dirty="0">
                <a:solidFill>
                  <a:schemeClr val="dk1"/>
                </a:solidFill>
              </a:rPr>
              <a:t>8</a:t>
            </a:r>
            <a:r>
              <a:rPr lang="en-US" sz="1800" b="1" dirty="0">
                <a:solidFill>
                  <a:schemeClr val="dk1"/>
                </a:solidFill>
              </a:rPr>
              <a:t>, Aaron Naeger</a:t>
            </a:r>
            <a:r>
              <a:rPr lang="en-US" sz="1800" b="1" baseline="30000" dirty="0">
                <a:solidFill>
                  <a:schemeClr val="dk1"/>
                </a:solidFill>
              </a:rPr>
              <a:t>7</a:t>
            </a:r>
            <a:r>
              <a:rPr lang="en-US" sz="1800" b="1" dirty="0">
                <a:solidFill>
                  <a:schemeClr val="dk1"/>
                </a:solidFill>
              </a:rPr>
              <a:t>, </a:t>
            </a:r>
            <a:r>
              <a:rPr lang="en-US" sz="1800" b="1" i="0" u="none" strike="noStrike" cap="none" dirty="0">
                <a:solidFill>
                  <a:schemeClr val="dk1"/>
                </a:solidFill>
                <a:latin typeface="Arial"/>
                <a:ea typeface="Arial"/>
                <a:cs typeface="Arial"/>
                <a:sym typeface="Arial"/>
              </a:rPr>
              <a:t>The TEMPO Team</a:t>
            </a:r>
            <a:endParaRPr sz="1800" b="1" dirty="0"/>
          </a:p>
          <a:p>
            <a:pPr marL="0" marR="0" lvl="0" indent="0" algn="r" rtl="0">
              <a:spcBef>
                <a:spcPts val="1200"/>
              </a:spcBef>
              <a:spcAft>
                <a:spcPts val="0"/>
              </a:spcAft>
              <a:buNone/>
            </a:pPr>
            <a:r>
              <a:rPr lang="en-US" sz="1800" b="1" i="0" u="none" strike="noStrike" cap="none" baseline="30000" dirty="0">
                <a:solidFill>
                  <a:schemeClr val="dk1"/>
                </a:solidFill>
                <a:latin typeface="Arial"/>
                <a:ea typeface="Arial"/>
                <a:cs typeface="Arial"/>
                <a:sym typeface="Arial"/>
              </a:rPr>
              <a:t>1</a:t>
            </a:r>
            <a:r>
              <a:rPr lang="en-US" sz="1800" b="1" i="0" u="none" strike="noStrike" cap="none" dirty="0">
                <a:solidFill>
                  <a:schemeClr val="dk1"/>
                </a:solidFill>
                <a:latin typeface="Arial"/>
                <a:ea typeface="Arial"/>
                <a:cs typeface="Arial"/>
                <a:sym typeface="Arial"/>
              </a:rPr>
              <a:t>CfA | Harvard &amp; Smithsonian   </a:t>
            </a:r>
            <a:r>
              <a:rPr lang="en-US" sz="1800" b="1" i="0" u="none" strike="noStrike" cap="none" baseline="30000" dirty="0">
                <a:solidFill>
                  <a:schemeClr val="dk1"/>
                </a:solidFill>
                <a:latin typeface="Arial"/>
                <a:ea typeface="Arial"/>
                <a:cs typeface="Arial"/>
                <a:sym typeface="Arial"/>
              </a:rPr>
              <a:t>2</a:t>
            </a:r>
            <a:r>
              <a:rPr lang="en-US" sz="1800" b="1" i="0" u="none" strike="noStrike" cap="none" dirty="0">
                <a:solidFill>
                  <a:schemeClr val="dk1"/>
                </a:solidFill>
                <a:latin typeface="Arial"/>
                <a:ea typeface="Arial"/>
                <a:cs typeface="Arial"/>
                <a:sym typeface="Arial"/>
              </a:rPr>
              <a:t>NASA </a:t>
            </a:r>
            <a:r>
              <a:rPr lang="en-US" sz="1800" b="1" i="0" u="none" strike="noStrike" cap="none" dirty="0" err="1">
                <a:solidFill>
                  <a:schemeClr val="dk1"/>
                </a:solidFill>
                <a:latin typeface="Arial"/>
                <a:ea typeface="Arial"/>
                <a:cs typeface="Arial"/>
                <a:sym typeface="Arial"/>
              </a:rPr>
              <a:t>LaRc</a:t>
            </a:r>
            <a:endParaRPr lang="en-US" sz="1800" b="1" i="0" u="none" strike="noStrike" cap="none" dirty="0">
              <a:solidFill>
                <a:schemeClr val="dk1"/>
              </a:solidFill>
              <a:latin typeface="Arial"/>
              <a:ea typeface="Arial"/>
              <a:cs typeface="Arial"/>
              <a:sym typeface="Arial"/>
            </a:endParaRPr>
          </a:p>
          <a:p>
            <a:pPr marL="0" marR="0" lvl="0" indent="0" algn="r" rtl="0">
              <a:spcBef>
                <a:spcPts val="300"/>
              </a:spcBef>
              <a:spcAft>
                <a:spcPts val="0"/>
              </a:spcAft>
              <a:buNone/>
            </a:pPr>
            <a:r>
              <a:rPr lang="en-US" sz="1800" b="1" i="0" u="none" strike="noStrike" cap="none" baseline="30000" dirty="0">
                <a:solidFill>
                  <a:schemeClr val="dk1"/>
                </a:solidFill>
                <a:latin typeface="Arial"/>
                <a:ea typeface="Arial"/>
                <a:cs typeface="Arial"/>
                <a:sym typeface="Arial"/>
              </a:rPr>
              <a:t>3</a:t>
            </a:r>
            <a:r>
              <a:rPr lang="en-US" sz="1800" b="1" dirty="0">
                <a:solidFill>
                  <a:schemeClr val="dk1"/>
                </a:solidFill>
              </a:rPr>
              <a:t>Harvard University   </a:t>
            </a:r>
            <a:r>
              <a:rPr lang="en-US" sz="1800" b="1" i="0" u="none" strike="noStrike" cap="none" baseline="30000" dirty="0">
                <a:solidFill>
                  <a:schemeClr val="dk1"/>
                </a:solidFill>
                <a:latin typeface="Arial"/>
                <a:ea typeface="Arial"/>
                <a:cs typeface="Arial"/>
                <a:sym typeface="Arial"/>
              </a:rPr>
              <a:t>4</a:t>
            </a:r>
            <a:r>
              <a:rPr lang="en-US" sz="1800" b="1" dirty="0">
                <a:solidFill>
                  <a:schemeClr val="dk1"/>
                </a:solidFill>
              </a:rPr>
              <a:t>Pusan National University</a:t>
            </a:r>
          </a:p>
          <a:p>
            <a:pPr marL="0" marR="0" lvl="0" indent="0" algn="r" rtl="0">
              <a:spcBef>
                <a:spcPts val="300"/>
              </a:spcBef>
              <a:spcAft>
                <a:spcPts val="0"/>
              </a:spcAft>
              <a:buNone/>
            </a:pPr>
            <a:r>
              <a:rPr lang="en-US" sz="1800" b="1" baseline="30000" dirty="0">
                <a:solidFill>
                  <a:schemeClr val="dk1"/>
                </a:solidFill>
              </a:rPr>
              <a:t>5</a:t>
            </a:r>
            <a:r>
              <a:rPr lang="en-US" sz="1800" b="1" dirty="0">
                <a:solidFill>
                  <a:schemeClr val="dk1"/>
                </a:solidFill>
              </a:rPr>
              <a:t>U. Suwon, </a:t>
            </a:r>
            <a:r>
              <a:rPr lang="en-US" sz="1800" b="1" baseline="30000" dirty="0">
                <a:solidFill>
                  <a:schemeClr val="dk1"/>
                </a:solidFill>
              </a:rPr>
              <a:t>6</a:t>
            </a:r>
            <a:r>
              <a:rPr lang="en-US" sz="1800" b="1" dirty="0">
                <a:solidFill>
                  <a:schemeClr val="dk1"/>
                </a:solidFill>
              </a:rPr>
              <a:t>Carr Astronautics </a:t>
            </a:r>
            <a:r>
              <a:rPr lang="en-US" sz="1800" b="1" baseline="30000" dirty="0">
                <a:solidFill>
                  <a:schemeClr val="dk1"/>
                </a:solidFill>
              </a:rPr>
              <a:t>7</a:t>
            </a:r>
            <a:r>
              <a:rPr lang="en-US" sz="1800" b="1" dirty="0">
                <a:solidFill>
                  <a:schemeClr val="dk1"/>
                </a:solidFill>
              </a:rPr>
              <a:t>UAH </a:t>
            </a:r>
            <a:r>
              <a:rPr lang="en-US" sz="1800" b="1" baseline="30000" dirty="0">
                <a:solidFill>
                  <a:schemeClr val="dk1"/>
                </a:solidFill>
              </a:rPr>
              <a:t>8</a:t>
            </a:r>
            <a:r>
              <a:rPr lang="en-US" sz="1800" b="1" dirty="0">
                <a:solidFill>
                  <a:schemeClr val="dk1"/>
                </a:solidFill>
              </a:rPr>
              <a:t>EPA</a:t>
            </a:r>
            <a:endParaRPr sz="1800" dirty="0"/>
          </a:p>
          <a:p>
            <a:pPr marL="0" marR="0" lvl="0" indent="0" algn="r" rtl="0">
              <a:spcBef>
                <a:spcPts val="0"/>
              </a:spcBef>
              <a:spcAft>
                <a:spcPts val="0"/>
              </a:spcAft>
              <a:buNone/>
            </a:pPr>
            <a:endParaRPr sz="1400" b="1" i="0" u="none" strike="noStrike" cap="none" dirty="0">
              <a:solidFill>
                <a:schemeClr val="dk1"/>
              </a:solidFill>
              <a:latin typeface="Arial"/>
              <a:ea typeface="Arial"/>
              <a:cs typeface="Arial"/>
              <a:sym typeface="Arial"/>
            </a:endParaRPr>
          </a:p>
          <a:p>
            <a:pPr marL="0" marR="0" lvl="0" indent="0" algn="r" rtl="0">
              <a:spcBef>
                <a:spcPts val="0"/>
              </a:spcBef>
              <a:spcAft>
                <a:spcPts val="0"/>
              </a:spcAft>
              <a:buNone/>
            </a:pPr>
            <a:r>
              <a:rPr lang="en-US" sz="1800" b="1" i="0" u="none" strike="noStrike" cap="none" dirty="0" err="1">
                <a:solidFill>
                  <a:schemeClr val="dk1"/>
                </a:solidFill>
                <a:latin typeface="Arial"/>
                <a:ea typeface="Arial"/>
                <a:cs typeface="Arial"/>
                <a:sym typeface="Arial"/>
              </a:rPr>
              <a:t>xliu@cfa.harvard.edu</a:t>
            </a:r>
            <a:r>
              <a:rPr lang="en-US" sz="1600" b="1" i="0" u="none" strike="noStrike" cap="none" dirty="0">
                <a:solidFill>
                  <a:schemeClr val="dk1"/>
                </a:solidFill>
                <a:latin typeface="Arial"/>
                <a:ea typeface="Arial"/>
                <a:cs typeface="Arial"/>
                <a:sym typeface="Arial"/>
              </a:rPr>
              <a:t>   </a:t>
            </a:r>
            <a:endParaRPr sz="1600" dirty="0"/>
          </a:p>
          <a:p>
            <a:pPr marL="1949450" marR="0" lvl="0" indent="0" algn="r" rtl="0">
              <a:lnSpc>
                <a:spcPct val="80000"/>
              </a:lnSpc>
              <a:spcBef>
                <a:spcPts val="0"/>
              </a:spcBef>
              <a:spcAft>
                <a:spcPts val="0"/>
              </a:spcAft>
              <a:buNone/>
            </a:pPr>
            <a:endParaRPr sz="1600" b="1" i="0" u="none" strike="noStrike" cap="none" dirty="0">
              <a:solidFill>
                <a:srgbClr val="239009"/>
              </a:solidFill>
              <a:latin typeface="Arial"/>
              <a:ea typeface="Arial"/>
              <a:cs typeface="Arial"/>
              <a:sym typeface="Arial"/>
            </a:endParaRPr>
          </a:p>
          <a:p>
            <a:pPr marL="1949450" marR="0" lvl="0" indent="0" algn="r" rtl="0">
              <a:spcBef>
                <a:spcPts val="0"/>
              </a:spcBef>
              <a:spcAft>
                <a:spcPts val="0"/>
              </a:spcAft>
              <a:buNone/>
            </a:pPr>
            <a:r>
              <a:rPr lang="en-US" sz="1800" b="1" i="0" u="none" strike="noStrike" cap="none" dirty="0">
                <a:solidFill>
                  <a:srgbClr val="239009"/>
                </a:solidFill>
                <a:latin typeface="Arial"/>
                <a:ea typeface="Arial"/>
                <a:cs typeface="Arial"/>
                <a:sym typeface="Arial"/>
              </a:rPr>
              <a:t>TEMPO Science Team Meeting </a:t>
            </a:r>
          </a:p>
          <a:p>
            <a:pPr marL="1949450" marR="0" lvl="0" indent="0" algn="r" rtl="0">
              <a:spcBef>
                <a:spcPts val="0"/>
              </a:spcBef>
              <a:spcAft>
                <a:spcPts val="0"/>
              </a:spcAft>
              <a:buNone/>
            </a:pPr>
            <a:r>
              <a:rPr lang="en-US" sz="1800" b="1" dirty="0">
                <a:solidFill>
                  <a:srgbClr val="239009"/>
                </a:solidFill>
              </a:rPr>
              <a:t>Huntsville, AL</a:t>
            </a:r>
          </a:p>
          <a:p>
            <a:pPr marL="1949450" marR="0" lvl="0" indent="0" algn="r" rtl="0">
              <a:spcBef>
                <a:spcPts val="0"/>
              </a:spcBef>
              <a:spcAft>
                <a:spcPts val="0"/>
              </a:spcAft>
              <a:buNone/>
            </a:pPr>
            <a:r>
              <a:rPr lang="en-US" sz="1800" b="1" dirty="0">
                <a:solidFill>
                  <a:srgbClr val="239009"/>
                </a:solidFill>
              </a:rPr>
              <a:t>May 2, 2023</a:t>
            </a:r>
            <a:endParaRPr sz="18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F91BDF6-D6E4-4C48-90B6-12D694E13F74}"/>
              </a:ext>
            </a:extLst>
          </p:cNvPr>
          <p:cNvSpPr>
            <a:spLocks noGrp="1"/>
          </p:cNvSpPr>
          <p:nvPr>
            <p:ph idx="1"/>
          </p:nvPr>
        </p:nvSpPr>
        <p:spPr>
          <a:xfrm>
            <a:off x="0" y="1084082"/>
            <a:ext cx="12192000" cy="5469118"/>
          </a:xfrm>
          <a:prstGeom prst="rect">
            <a:avLst/>
          </a:prstGeom>
        </p:spPr>
        <p:txBody>
          <a:bodyPr/>
          <a:lstStyle/>
          <a:p>
            <a:pPr>
              <a:spcBef>
                <a:spcPts val="0"/>
              </a:spcBef>
            </a:pPr>
            <a:r>
              <a:rPr lang="en-US" sz="2200" dirty="0"/>
              <a:t>Verify and update image correction steps in the L0-1 processing during Commissioning Phase (~L+1~L+3 months, ~90 days)</a:t>
            </a:r>
            <a:endParaRPr lang="en-US" sz="1800" dirty="0"/>
          </a:p>
          <a:p>
            <a:pPr lvl="1">
              <a:spcBef>
                <a:spcPts val="0"/>
              </a:spcBef>
            </a:pPr>
            <a:r>
              <a:rPr lang="en-US" sz="1800" dirty="0"/>
              <a:t>System linearity, zero-input, relative gains, saturation blooming, dark current variation and temperature-dependent correction, check quality flags, evolution of solar diffuser, noise calculation, straylight</a:t>
            </a:r>
          </a:p>
          <a:p>
            <a:pPr>
              <a:spcBef>
                <a:spcPts val="600"/>
              </a:spcBef>
            </a:pPr>
            <a:r>
              <a:rPr lang="en-US" sz="2200" dirty="0"/>
              <a:t>Assess wavelength calibration and its performance</a:t>
            </a:r>
          </a:p>
          <a:p>
            <a:pPr lvl="1">
              <a:spcBef>
                <a:spcPts val="0"/>
              </a:spcBef>
            </a:pPr>
            <a:r>
              <a:rPr lang="en-US" sz="1800" dirty="0"/>
              <a:t>Will assess performance of routine processing (wavelength calibration in both L0-1b &amp; L1-2 via high-resolution solar reference and atmospheric absorption)</a:t>
            </a:r>
          </a:p>
          <a:p>
            <a:pPr lvl="1">
              <a:spcBef>
                <a:spcPts val="0"/>
              </a:spcBef>
            </a:pPr>
            <a:r>
              <a:rPr lang="en-US" sz="1800" dirty="0"/>
              <a:t>Pre-launch measured instrument line shape will be compared with that derived from solar irradiance</a:t>
            </a:r>
          </a:p>
          <a:p>
            <a:pPr>
              <a:spcBef>
                <a:spcPts val="600"/>
              </a:spcBef>
            </a:pPr>
            <a:r>
              <a:rPr lang="en-US" sz="2200" dirty="0"/>
              <a:t>Assess radiometric calibration using a multi-pronged approach</a:t>
            </a:r>
          </a:p>
          <a:p>
            <a:pPr lvl="1">
              <a:spcBef>
                <a:spcPts val="0"/>
              </a:spcBef>
            </a:pPr>
            <a:r>
              <a:rPr lang="en-US" sz="1800" dirty="0"/>
              <a:t>Internal assessment of images, Assess performance of routine processing</a:t>
            </a:r>
          </a:p>
          <a:p>
            <a:pPr lvl="1">
              <a:spcBef>
                <a:spcPts val="0"/>
              </a:spcBef>
            </a:pPr>
            <a:r>
              <a:rPr lang="en-US" sz="1800" dirty="0"/>
              <a:t>Comparison solar irradiance with solar reference and correlative contemporaneous sensors (e.g., OMPS, TROPOMI, GOME-2, EPIC, MODIS, VIIRS) </a:t>
            </a:r>
          </a:p>
          <a:p>
            <a:pPr lvl="1">
              <a:spcBef>
                <a:spcPts val="0"/>
              </a:spcBef>
            </a:pPr>
            <a:r>
              <a:rPr lang="en-US" sz="1800" dirty="0"/>
              <a:t>Comparison with radiative transfer simulation</a:t>
            </a:r>
          </a:p>
          <a:p>
            <a:pPr>
              <a:spcBef>
                <a:spcPts val="600"/>
              </a:spcBef>
            </a:pPr>
            <a:r>
              <a:rPr lang="en-US" sz="2200" dirty="0"/>
              <a:t>Assess geo-location methodology with Image Navigation and Registration (INR) during commissioning phase, accuracy and uncertainty</a:t>
            </a:r>
          </a:p>
          <a:p>
            <a:pPr lvl="1">
              <a:spcBef>
                <a:spcPts val="0"/>
              </a:spcBef>
            </a:pPr>
            <a:r>
              <a:rPr lang="en-US" sz="1800" dirty="0"/>
              <a:t>Imagery: assess registration offset of fiducial points not used in INR, using other reference imagery</a:t>
            </a:r>
          </a:p>
          <a:p>
            <a:pPr lvl="1">
              <a:spcBef>
                <a:spcPts val="0"/>
              </a:spcBef>
            </a:pPr>
            <a:r>
              <a:rPr lang="en-US" sz="1800" dirty="0"/>
              <a:t>L2: assess bias and variance in registration offset of known point sources of NO</a:t>
            </a:r>
            <a:r>
              <a:rPr lang="en-US" sz="1800" baseline="-25000" dirty="0"/>
              <a:t>2</a:t>
            </a:r>
            <a:r>
              <a:rPr lang="en-US" sz="1800" dirty="0"/>
              <a:t> </a:t>
            </a:r>
          </a:p>
          <a:p>
            <a:pPr lvl="1"/>
            <a:endParaRPr lang="en-US" sz="2200" dirty="0"/>
          </a:p>
          <a:p>
            <a:pPr lvl="1"/>
            <a:endParaRPr lang="en-US" sz="2000" dirty="0"/>
          </a:p>
        </p:txBody>
      </p:sp>
      <p:sp>
        <p:nvSpPr>
          <p:cNvPr id="3" name="Title 2">
            <a:extLst>
              <a:ext uri="{FF2B5EF4-FFF2-40B4-BE49-F238E27FC236}">
                <a16:creationId xmlns:a16="http://schemas.microsoft.com/office/drawing/2014/main" id="{CEDBD2B5-506F-43C9-BF67-027E3A58C0E4}"/>
              </a:ext>
            </a:extLst>
          </p:cNvPr>
          <p:cNvSpPr>
            <a:spLocks noGrp="1"/>
          </p:cNvSpPr>
          <p:nvPr>
            <p:ph type="title"/>
          </p:nvPr>
        </p:nvSpPr>
        <p:spPr>
          <a:xfrm>
            <a:off x="0" y="0"/>
            <a:ext cx="12192000" cy="975701"/>
          </a:xfrm>
        </p:spPr>
        <p:txBody>
          <a:bodyPr/>
          <a:lstStyle/>
          <a:p>
            <a:r>
              <a:rPr lang="en-US" dirty="0"/>
              <a:t>Calibration and L1b Validation</a:t>
            </a:r>
          </a:p>
        </p:txBody>
      </p:sp>
      <p:sp>
        <p:nvSpPr>
          <p:cNvPr id="5" name="Slide Number Placeholder 4">
            <a:extLst>
              <a:ext uri="{FF2B5EF4-FFF2-40B4-BE49-F238E27FC236}">
                <a16:creationId xmlns:a16="http://schemas.microsoft.com/office/drawing/2014/main" id="{D98C7CE1-E54D-4679-8743-58D37E2A875B}"/>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10</a:t>
            </a:fld>
            <a:endParaRPr lang="en-US"/>
          </a:p>
        </p:txBody>
      </p:sp>
      <p:sp>
        <p:nvSpPr>
          <p:cNvPr id="4" name="Footer Placeholder 4">
            <a:extLst>
              <a:ext uri="{FF2B5EF4-FFF2-40B4-BE49-F238E27FC236}">
                <a16:creationId xmlns:a16="http://schemas.microsoft.com/office/drawing/2014/main" id="{BAFFBED1-0858-E288-C976-98643082AF65}"/>
              </a:ext>
            </a:extLst>
          </p:cNvPr>
          <p:cNvSpPr>
            <a:spLocks noGrp="1"/>
          </p:cNvSpPr>
          <p:nvPr>
            <p:ph type="ftr" sz="quarter" idx="11"/>
          </p:nvPr>
        </p:nvSpPr>
        <p:spPr>
          <a:xfrm>
            <a:off x="3873500" y="6621140"/>
            <a:ext cx="4635500" cy="182880"/>
          </a:xfrm>
        </p:spPr>
        <p:txBody>
          <a:bodyPr/>
          <a:lstStyle/>
          <a:p>
            <a:r>
              <a:rPr lang="en-US" dirty="0"/>
              <a:t>Joint STM for TEMPO, GEO-XO ACX, &amp; </a:t>
            </a:r>
            <a:r>
              <a:rPr lang="en-US" dirty="0" err="1"/>
              <a:t>TOLNet</a:t>
            </a:r>
            <a:endParaRPr lang="en-US" dirty="0"/>
          </a:p>
        </p:txBody>
      </p:sp>
      <p:sp>
        <p:nvSpPr>
          <p:cNvPr id="6" name="Date Placeholder 6">
            <a:extLst>
              <a:ext uri="{FF2B5EF4-FFF2-40B4-BE49-F238E27FC236}">
                <a16:creationId xmlns:a16="http://schemas.microsoft.com/office/drawing/2014/main" id="{98ED69BC-1B7A-CBB5-D345-0BB75357AA37}"/>
              </a:ext>
            </a:extLst>
          </p:cNvPr>
          <p:cNvSpPr>
            <a:spLocks noGrp="1"/>
          </p:cNvSpPr>
          <p:nvPr>
            <p:ph type="dt" sz="half" idx="10"/>
          </p:nvPr>
        </p:nvSpPr>
        <p:spPr>
          <a:xfrm>
            <a:off x="0" y="6621140"/>
            <a:ext cx="2743200" cy="182880"/>
          </a:xfrm>
        </p:spPr>
        <p:txBody>
          <a:bodyPr/>
          <a:lstStyle/>
          <a:p>
            <a:r>
              <a:rPr lang="en-US" dirty="0"/>
              <a:t>May 1-5, 2023</a:t>
            </a:r>
          </a:p>
        </p:txBody>
      </p:sp>
    </p:spTree>
    <p:extLst>
      <p:ext uri="{BB962C8B-B14F-4D97-AF65-F5344CB8AC3E}">
        <p14:creationId xmlns:p14="http://schemas.microsoft.com/office/powerpoint/2010/main" val="25414471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8" name="Content Placeholder 7">
            <a:extLst>
              <a:ext uri="{FF2B5EF4-FFF2-40B4-BE49-F238E27FC236}">
                <a16:creationId xmlns:a16="http://schemas.microsoft.com/office/drawing/2014/main" id="{13655890-8AB3-4CA6-B3DB-72505CF29082}"/>
              </a:ext>
            </a:extLst>
          </p:cNvPr>
          <p:cNvSpPr>
            <a:spLocks noGrp="1"/>
          </p:cNvSpPr>
          <p:nvPr>
            <p:ph idx="1"/>
          </p:nvPr>
        </p:nvSpPr>
        <p:spPr>
          <a:xfrm>
            <a:off x="101600" y="1093320"/>
            <a:ext cx="11988800" cy="5410200"/>
          </a:xfrm>
        </p:spPr>
        <p:txBody>
          <a:bodyPr/>
          <a:lstStyle/>
          <a:p>
            <a:pPr>
              <a:spcBef>
                <a:spcPts val="0"/>
              </a:spcBef>
            </a:pPr>
            <a:r>
              <a:rPr lang="en-US" sz="1800" dirty="0"/>
              <a:t>TEMPO PLRA has a bare minimum validation requirements (3 Pandoras, 1 month per season)</a:t>
            </a:r>
          </a:p>
          <a:p>
            <a:pPr>
              <a:spcBef>
                <a:spcPts val="0"/>
              </a:spcBef>
            </a:pPr>
            <a:r>
              <a:rPr lang="en-US" sz="1800" dirty="0"/>
              <a:t>Jim </a:t>
            </a:r>
            <a:r>
              <a:rPr lang="en-US" sz="1800" dirty="0" err="1"/>
              <a:t>Szykman</a:t>
            </a:r>
            <a:r>
              <a:rPr lang="en-US" sz="1800" dirty="0"/>
              <a:t> has led the development of best-efforts basis validation plan: beta, provisional, full</a:t>
            </a:r>
          </a:p>
          <a:p>
            <a:pPr>
              <a:spcBef>
                <a:spcPts val="0"/>
              </a:spcBef>
            </a:pPr>
            <a:r>
              <a:rPr lang="en-US" sz="1800" dirty="0"/>
              <a:t>Use satellite observations (i.e., LEO and EPIC/DSCOVR) for cross validations</a:t>
            </a:r>
          </a:p>
          <a:p>
            <a:pPr>
              <a:spcBef>
                <a:spcPts val="0"/>
              </a:spcBef>
            </a:pPr>
            <a:r>
              <a:rPr lang="en-US" sz="1800" dirty="0"/>
              <a:t>Pandora &amp; </a:t>
            </a:r>
            <a:r>
              <a:rPr lang="en-US" sz="1800" dirty="0" err="1"/>
              <a:t>Pandonia</a:t>
            </a:r>
            <a:r>
              <a:rPr lang="en-US" sz="1800" dirty="0"/>
              <a:t> Global Network (PGN): validate NO</a:t>
            </a:r>
            <a:r>
              <a:rPr lang="en-US" sz="1800" baseline="-25000" dirty="0"/>
              <a:t>2</a:t>
            </a:r>
            <a:r>
              <a:rPr lang="en-US" sz="1800" dirty="0"/>
              <a:t>, HCHO, total O</a:t>
            </a:r>
            <a:r>
              <a:rPr lang="en-US" sz="1800" baseline="-25000" dirty="0"/>
              <a:t>3</a:t>
            </a:r>
            <a:r>
              <a:rPr lang="en-US" sz="1800" dirty="0"/>
              <a:t> and diurnal variation</a:t>
            </a:r>
          </a:p>
          <a:p>
            <a:pPr>
              <a:spcBef>
                <a:spcPts val="0"/>
              </a:spcBef>
            </a:pPr>
            <a:r>
              <a:rPr lang="en-US" sz="1800" dirty="0" err="1"/>
              <a:t>TOLNet</a:t>
            </a:r>
            <a:r>
              <a:rPr lang="en-US" sz="1800" dirty="0"/>
              <a:t>: 8 LIDAR instruments by time of launch to validate tropospheric O</a:t>
            </a:r>
            <a:r>
              <a:rPr lang="en-US" sz="1800" baseline="-25000" dirty="0"/>
              <a:t>3</a:t>
            </a:r>
            <a:r>
              <a:rPr lang="en-US" sz="1800" dirty="0"/>
              <a:t> &amp; 0-2 km O</a:t>
            </a:r>
            <a:r>
              <a:rPr lang="en-US" sz="1800" baseline="-25000" dirty="0"/>
              <a:t>3</a:t>
            </a:r>
            <a:r>
              <a:rPr lang="en-US" sz="1800" dirty="0"/>
              <a:t> and diurnal variation</a:t>
            </a:r>
          </a:p>
          <a:p>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a:p>
            <a:pPr marL="0" indent="0">
              <a:buNone/>
            </a:pPr>
            <a:endParaRPr lang="en-US" sz="1400" dirty="0"/>
          </a:p>
          <a:p>
            <a:pPr>
              <a:spcBef>
                <a:spcPts val="600"/>
              </a:spcBef>
            </a:pPr>
            <a:r>
              <a:rPr lang="en-US" sz="1800" dirty="0"/>
              <a:t>Airborne instruments: GEO-TASO, GCAS, HSRL-2, IAGOS, </a:t>
            </a:r>
            <a:r>
              <a:rPr lang="en-US" sz="1800" dirty="0" err="1"/>
              <a:t>SeaRey</a:t>
            </a:r>
            <a:r>
              <a:rPr lang="en-US" sz="1800" dirty="0"/>
              <a:t> UAV</a:t>
            </a:r>
          </a:p>
          <a:p>
            <a:pPr>
              <a:spcBef>
                <a:spcPts val="0"/>
              </a:spcBef>
            </a:pPr>
            <a:r>
              <a:rPr lang="en-US" sz="1800" dirty="0"/>
              <a:t>Other instruments: </a:t>
            </a:r>
            <a:r>
              <a:rPr lang="en-US" sz="1800" dirty="0" err="1"/>
              <a:t>ozonesonde</a:t>
            </a:r>
            <a:r>
              <a:rPr lang="en-US" sz="1800" dirty="0"/>
              <a:t>, Dobson/Brewer, MAXDOAS, FTIR, AERONET, …</a:t>
            </a:r>
          </a:p>
          <a:p>
            <a:pPr>
              <a:spcBef>
                <a:spcPts val="0"/>
              </a:spcBef>
            </a:pPr>
            <a:r>
              <a:rPr lang="en-US" sz="1800" dirty="0"/>
              <a:t>Planned flight campaigns AGES+ (e.g., STAQS, </a:t>
            </a:r>
            <a:r>
              <a:rPr lang="en-US" sz="1800" dirty="0" err="1"/>
              <a:t>AEROMMA+CUPiDS</a:t>
            </a:r>
            <a:r>
              <a:rPr lang="en-US" sz="1800" dirty="0"/>
              <a:t>, GOTHAAM) during June-Aug 2003, provide integrated approaches linking TEMPO science, applications, and validation</a:t>
            </a:r>
          </a:p>
          <a:p>
            <a:pPr>
              <a:spcBef>
                <a:spcPts val="0"/>
              </a:spcBef>
            </a:pPr>
            <a:r>
              <a:rPr lang="en-US" sz="1800" dirty="0"/>
              <a:t>Indirect evaluation with chemistry transport models and data assimilation.</a:t>
            </a:r>
          </a:p>
          <a:p>
            <a:endParaRPr lang="en-US" sz="1400" dirty="0"/>
          </a:p>
        </p:txBody>
      </p:sp>
      <p:pic>
        <p:nvPicPr>
          <p:cNvPr id="411" name="Google Shape;411;p12" descr="Chart, surface chart&#10;&#10;Description automatically generated"/>
          <p:cNvPicPr preferRelativeResize="0">
            <a:picLocks noChangeAspect="1"/>
          </p:cNvPicPr>
          <p:nvPr/>
        </p:nvPicPr>
        <p:blipFill rotWithShape="1">
          <a:blip r:embed="rId3">
            <a:alphaModFix/>
          </a:blip>
          <a:srcRect/>
          <a:stretch/>
        </p:blipFill>
        <p:spPr>
          <a:xfrm>
            <a:off x="363918" y="2862201"/>
            <a:ext cx="3451373" cy="2284936"/>
          </a:xfrm>
          <a:prstGeom prst="rect">
            <a:avLst/>
          </a:prstGeom>
          <a:noFill/>
          <a:ln>
            <a:noFill/>
          </a:ln>
        </p:spPr>
      </p:pic>
      <p:sp>
        <p:nvSpPr>
          <p:cNvPr id="412" name="Google Shape;412;p12"/>
          <p:cNvSpPr txBox="1">
            <a:spLocks noGrp="1"/>
          </p:cNvSpPr>
          <p:nvPr>
            <p:ph type="title"/>
          </p:nvPr>
        </p:nvSpPr>
        <p:spPr>
          <a:xfrm>
            <a:off x="0" y="0"/>
            <a:ext cx="12192000" cy="975701"/>
          </a:xfrm>
        </p:spPr>
        <p:txBody>
          <a:bodyPr/>
          <a:lstStyle/>
          <a:p>
            <a:pPr lvl="0"/>
            <a:r>
              <a:rPr lang="en-US" dirty="0"/>
              <a:t>TEMPO L2 Science Validation Plan</a:t>
            </a:r>
          </a:p>
        </p:txBody>
      </p:sp>
      <p:sp>
        <p:nvSpPr>
          <p:cNvPr id="416" name="Google Shape;416;p12"/>
          <p:cNvSpPr txBox="1"/>
          <p:nvPr/>
        </p:nvSpPr>
        <p:spPr>
          <a:xfrm>
            <a:off x="8439169" y="2577526"/>
            <a:ext cx="3585653"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rgbClr val="0044A6"/>
                </a:solidFill>
                <a:latin typeface="Calibri"/>
                <a:ea typeface="Calibri"/>
                <a:cs typeface="Calibri"/>
                <a:sym typeface="Calibri"/>
              </a:rPr>
              <a:t>www-</a:t>
            </a:r>
            <a:r>
              <a:rPr lang="en-US" sz="1600" err="1">
                <a:solidFill>
                  <a:srgbClr val="0044A6"/>
                </a:solidFill>
                <a:latin typeface="Calibri"/>
                <a:ea typeface="Calibri"/>
                <a:cs typeface="Calibri"/>
                <a:sym typeface="Calibri"/>
              </a:rPr>
              <a:t>air.larc.nasa.gov</a:t>
            </a:r>
            <a:r>
              <a:rPr lang="en-US" sz="1600">
                <a:solidFill>
                  <a:srgbClr val="0044A6"/>
                </a:solidFill>
                <a:latin typeface="Calibri"/>
                <a:ea typeface="Calibri"/>
                <a:cs typeface="Calibri"/>
                <a:sym typeface="Calibri"/>
              </a:rPr>
              <a:t>/missions/</a:t>
            </a:r>
            <a:r>
              <a:rPr lang="en-US" sz="1600" err="1">
                <a:solidFill>
                  <a:srgbClr val="0044A6"/>
                </a:solidFill>
                <a:latin typeface="Calibri"/>
                <a:ea typeface="Calibri"/>
                <a:cs typeface="Calibri"/>
                <a:sym typeface="Calibri"/>
              </a:rPr>
              <a:t>TOLNet</a:t>
            </a:r>
            <a:r>
              <a:rPr lang="en-US" sz="1600">
                <a:solidFill>
                  <a:srgbClr val="0044A6"/>
                </a:solidFill>
                <a:latin typeface="Calibri"/>
                <a:ea typeface="Calibri"/>
                <a:cs typeface="Calibri"/>
                <a:sym typeface="Calibri"/>
              </a:rPr>
              <a:t>/</a:t>
            </a:r>
            <a:endParaRPr sz="1600">
              <a:solidFill>
                <a:srgbClr val="0044A6"/>
              </a:solidFill>
              <a:latin typeface="Calibri"/>
              <a:ea typeface="Calibri"/>
              <a:cs typeface="Calibri"/>
              <a:sym typeface="Calibri"/>
            </a:endParaRPr>
          </a:p>
        </p:txBody>
      </p:sp>
      <p:grpSp>
        <p:nvGrpSpPr>
          <p:cNvPr id="417" name="Google Shape;417;p12"/>
          <p:cNvGrpSpPr>
            <a:grpSpLocks noChangeAspect="1"/>
          </p:cNvGrpSpPr>
          <p:nvPr/>
        </p:nvGrpSpPr>
        <p:grpSpPr>
          <a:xfrm>
            <a:off x="124060" y="2577526"/>
            <a:ext cx="11611810" cy="2585967"/>
            <a:chOff x="395868" y="2904810"/>
            <a:chExt cx="11611810" cy="2585967"/>
          </a:xfrm>
        </p:grpSpPr>
        <p:pic>
          <p:nvPicPr>
            <p:cNvPr id="418" name="Google Shape;418;p12"/>
            <p:cNvPicPr preferRelativeResize="0">
              <a:picLocks noChangeAspect="1"/>
            </p:cNvPicPr>
            <p:nvPr/>
          </p:nvPicPr>
          <p:blipFill rotWithShape="1">
            <a:blip r:embed="rId4">
              <a:alphaModFix/>
            </a:blip>
            <a:srcRect/>
            <a:stretch/>
          </p:blipFill>
          <p:spPr>
            <a:xfrm>
              <a:off x="4475728" y="2904810"/>
              <a:ext cx="3784161" cy="2561220"/>
            </a:xfrm>
            <a:prstGeom prst="rect">
              <a:avLst/>
            </a:prstGeom>
            <a:noFill/>
            <a:ln>
              <a:noFill/>
            </a:ln>
          </p:spPr>
        </p:pic>
        <p:grpSp>
          <p:nvGrpSpPr>
            <p:cNvPr id="419" name="Google Shape;419;p12"/>
            <p:cNvGrpSpPr/>
            <p:nvPr/>
          </p:nvGrpSpPr>
          <p:grpSpPr>
            <a:xfrm>
              <a:off x="395868" y="2904810"/>
              <a:ext cx="11611810" cy="2585967"/>
              <a:chOff x="395868" y="2904810"/>
              <a:chExt cx="11611810" cy="2585967"/>
            </a:xfrm>
          </p:grpSpPr>
          <p:pic>
            <p:nvPicPr>
              <p:cNvPr id="420" name="Google Shape;420;p12" descr="Chart&#10;&#10;Description automatically generated"/>
              <p:cNvPicPr preferRelativeResize="0">
                <a:picLocks noChangeAspect="1"/>
              </p:cNvPicPr>
              <p:nvPr/>
            </p:nvPicPr>
            <p:blipFill rotWithShape="1">
              <a:blip r:embed="rId5">
                <a:alphaModFix/>
              </a:blip>
              <a:srcRect/>
              <a:stretch/>
            </p:blipFill>
            <p:spPr>
              <a:xfrm>
                <a:off x="8940957" y="3243364"/>
                <a:ext cx="3066721" cy="2247413"/>
              </a:xfrm>
              <a:prstGeom prst="rect">
                <a:avLst/>
              </a:prstGeom>
              <a:noFill/>
              <a:ln>
                <a:noFill/>
              </a:ln>
            </p:spPr>
          </p:pic>
          <p:sp>
            <p:nvSpPr>
              <p:cNvPr id="421" name="Google Shape;421;p12"/>
              <p:cNvSpPr txBox="1"/>
              <p:nvPr/>
            </p:nvSpPr>
            <p:spPr>
              <a:xfrm>
                <a:off x="6346177" y="3359489"/>
                <a:ext cx="224025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err="1">
                    <a:solidFill>
                      <a:schemeClr val="dk1"/>
                    </a:solidFill>
                    <a:latin typeface="Calibri"/>
                    <a:ea typeface="Calibri"/>
                    <a:cs typeface="Calibri"/>
                    <a:sym typeface="Calibri"/>
                  </a:rPr>
                  <a:t>Nowlan</a:t>
                </a:r>
                <a:r>
                  <a:rPr lang="en-US" sz="1200" b="1">
                    <a:solidFill>
                      <a:schemeClr val="dk1"/>
                    </a:solidFill>
                    <a:latin typeface="Calibri"/>
                    <a:ea typeface="Calibri"/>
                    <a:cs typeface="Calibri"/>
                    <a:sym typeface="Calibri"/>
                  </a:rPr>
                  <a:t> et al. (2018) GCAS, DISCOVER-AQ, Texas, Sep 2013</a:t>
                </a:r>
                <a:endParaRPr/>
              </a:p>
            </p:txBody>
          </p:sp>
          <p:sp>
            <p:nvSpPr>
              <p:cNvPr id="422" name="Google Shape;422;p12"/>
              <p:cNvSpPr txBox="1"/>
              <p:nvPr/>
            </p:nvSpPr>
            <p:spPr>
              <a:xfrm>
                <a:off x="395868" y="2904810"/>
                <a:ext cx="3984197"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u="sng">
                    <a:solidFill>
                      <a:srgbClr val="0044A6"/>
                    </a:solidFill>
                    <a:latin typeface="Calibri"/>
                    <a:ea typeface="Calibri"/>
                    <a:cs typeface="Calibri"/>
                    <a:sym typeface="Calibri"/>
                  </a:rPr>
                  <a:t>https://</a:t>
                </a:r>
                <a:r>
                  <a:rPr lang="en-US" sz="1600" u="sng" err="1">
                    <a:solidFill>
                      <a:srgbClr val="0044A6"/>
                    </a:solidFill>
                    <a:latin typeface="Calibri"/>
                    <a:ea typeface="Calibri"/>
                    <a:cs typeface="Calibri"/>
                    <a:sym typeface="Calibri"/>
                  </a:rPr>
                  <a:t>www.pandonia</a:t>
                </a:r>
                <a:r>
                  <a:rPr lang="en-US" sz="1600" u="sng">
                    <a:solidFill>
                      <a:srgbClr val="0044A6"/>
                    </a:solidFill>
                    <a:latin typeface="Calibri"/>
                    <a:ea typeface="Calibri"/>
                    <a:cs typeface="Calibri"/>
                    <a:sym typeface="Calibri"/>
                  </a:rPr>
                  <a:t>-global-</a:t>
                </a:r>
                <a:r>
                  <a:rPr lang="en-US" sz="1600" u="sng" err="1">
                    <a:solidFill>
                      <a:srgbClr val="0044A6"/>
                    </a:solidFill>
                    <a:latin typeface="Calibri"/>
                    <a:ea typeface="Calibri"/>
                    <a:cs typeface="Calibri"/>
                    <a:sym typeface="Calibri"/>
                  </a:rPr>
                  <a:t>network.org</a:t>
                </a:r>
                <a:r>
                  <a:rPr lang="en-US" sz="1600" u="sng">
                    <a:solidFill>
                      <a:srgbClr val="0044A6"/>
                    </a:solidFill>
                    <a:latin typeface="Calibri"/>
                    <a:ea typeface="Calibri"/>
                    <a:cs typeface="Calibri"/>
                    <a:sym typeface="Calibri"/>
                  </a:rPr>
                  <a:t>/</a:t>
                </a:r>
                <a:endParaRPr sz="1600">
                  <a:solidFill>
                    <a:srgbClr val="0044A6"/>
                  </a:solidFill>
                  <a:latin typeface="Calibri"/>
                  <a:ea typeface="Calibri"/>
                  <a:cs typeface="Calibri"/>
                  <a:sym typeface="Calibri"/>
                </a:endParaRPr>
              </a:p>
            </p:txBody>
          </p:sp>
          <p:sp>
            <p:nvSpPr>
              <p:cNvPr id="423" name="Google Shape;423;p12"/>
              <p:cNvSpPr txBox="1"/>
              <p:nvPr/>
            </p:nvSpPr>
            <p:spPr>
              <a:xfrm>
                <a:off x="536082" y="4852523"/>
                <a:ext cx="3650659"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rgbClr val="0000A9"/>
                    </a:solidFill>
                    <a:latin typeface="Calibri"/>
                    <a:ea typeface="Calibri"/>
                    <a:cs typeface="Calibri"/>
                    <a:sym typeface="Calibri"/>
                  </a:rPr>
                  <a:t>~60 PGNs in TEMPO </a:t>
                </a:r>
                <a:r>
                  <a:rPr lang="en-US" sz="1400" b="1" err="1">
                    <a:solidFill>
                      <a:srgbClr val="0000A9"/>
                    </a:solidFill>
                    <a:latin typeface="Calibri"/>
                    <a:ea typeface="Calibri"/>
                    <a:cs typeface="Calibri"/>
                    <a:sym typeface="Calibri"/>
                  </a:rPr>
                  <a:t>FoR</a:t>
                </a:r>
                <a:r>
                  <a:rPr lang="en-US" sz="1400" b="1">
                    <a:solidFill>
                      <a:srgbClr val="0000A9"/>
                    </a:solidFill>
                    <a:latin typeface="Calibri"/>
                    <a:ea typeface="Calibri"/>
                    <a:cs typeface="Calibri"/>
                    <a:sym typeface="Calibri"/>
                  </a:rPr>
                  <a:t>, ~20 to add in 2 years</a:t>
                </a:r>
                <a:endParaRPr sz="1400">
                  <a:solidFill>
                    <a:schemeClr val="dk1"/>
                  </a:solidFill>
                  <a:latin typeface="Calibri"/>
                  <a:ea typeface="Calibri"/>
                  <a:cs typeface="Calibri"/>
                  <a:sym typeface="Calibri"/>
                </a:endParaRPr>
              </a:p>
            </p:txBody>
          </p:sp>
        </p:grpSp>
      </p:grpSp>
      <p:sp>
        <p:nvSpPr>
          <p:cNvPr id="4" name="Slide Number Placeholder 3">
            <a:extLst>
              <a:ext uri="{FF2B5EF4-FFF2-40B4-BE49-F238E27FC236}">
                <a16:creationId xmlns:a16="http://schemas.microsoft.com/office/drawing/2014/main" id="{8E3325C4-4000-4A14-8180-EB81F583B31B}"/>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11</a:t>
            </a:fld>
            <a:endParaRPr lang="en-US"/>
          </a:p>
        </p:txBody>
      </p:sp>
      <p:sp>
        <p:nvSpPr>
          <p:cNvPr id="2" name="Footer Placeholder 4">
            <a:extLst>
              <a:ext uri="{FF2B5EF4-FFF2-40B4-BE49-F238E27FC236}">
                <a16:creationId xmlns:a16="http://schemas.microsoft.com/office/drawing/2014/main" id="{29DE9275-8E65-1AAF-6550-5602D5419CA3}"/>
              </a:ext>
            </a:extLst>
          </p:cNvPr>
          <p:cNvSpPr>
            <a:spLocks noGrp="1"/>
          </p:cNvSpPr>
          <p:nvPr>
            <p:ph type="ftr" sz="quarter" idx="11"/>
          </p:nvPr>
        </p:nvSpPr>
        <p:spPr>
          <a:xfrm>
            <a:off x="3873500" y="6621140"/>
            <a:ext cx="4635500" cy="182880"/>
          </a:xfrm>
        </p:spPr>
        <p:txBody>
          <a:bodyPr/>
          <a:lstStyle/>
          <a:p>
            <a:r>
              <a:rPr lang="en-US" dirty="0"/>
              <a:t>Joint STM for TEMPO, GEO-XO ACX, &amp; </a:t>
            </a:r>
            <a:r>
              <a:rPr lang="en-US" dirty="0" err="1"/>
              <a:t>TOLNet</a:t>
            </a:r>
            <a:endParaRPr lang="en-US" dirty="0"/>
          </a:p>
        </p:txBody>
      </p:sp>
      <p:sp>
        <p:nvSpPr>
          <p:cNvPr id="6" name="Date Placeholder 6">
            <a:extLst>
              <a:ext uri="{FF2B5EF4-FFF2-40B4-BE49-F238E27FC236}">
                <a16:creationId xmlns:a16="http://schemas.microsoft.com/office/drawing/2014/main" id="{B2ED9EA8-01AC-3D4D-F28C-5B4F61C41A24}"/>
              </a:ext>
            </a:extLst>
          </p:cNvPr>
          <p:cNvSpPr>
            <a:spLocks noGrp="1"/>
          </p:cNvSpPr>
          <p:nvPr>
            <p:ph type="dt" sz="half" idx="10"/>
          </p:nvPr>
        </p:nvSpPr>
        <p:spPr>
          <a:xfrm>
            <a:off x="0" y="6621140"/>
            <a:ext cx="2743200" cy="182880"/>
          </a:xfrm>
        </p:spPr>
        <p:txBody>
          <a:bodyPr/>
          <a:lstStyle/>
          <a:p>
            <a:r>
              <a:rPr lang="en-US" dirty="0"/>
              <a:t>May 1-5, 2023</a:t>
            </a:r>
          </a:p>
        </p:txBody>
      </p:sp>
    </p:spTree>
    <p:extLst>
      <p:ext uri="{BB962C8B-B14F-4D97-AF65-F5344CB8AC3E}">
        <p14:creationId xmlns:p14="http://schemas.microsoft.com/office/powerpoint/2010/main" val="19666781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FA5D90F-524B-41BE-9EAB-CE89211F4C72}"/>
              </a:ext>
            </a:extLst>
          </p:cNvPr>
          <p:cNvSpPr>
            <a:spLocks noGrp="1"/>
          </p:cNvSpPr>
          <p:nvPr>
            <p:ph idx="1"/>
          </p:nvPr>
        </p:nvSpPr>
        <p:spPr/>
        <p:txBody>
          <a:bodyPr/>
          <a:lstStyle/>
          <a:p>
            <a:pPr>
              <a:spcBef>
                <a:spcPts val="1200"/>
              </a:spcBef>
            </a:pPr>
            <a:r>
              <a:rPr lang="en-US" dirty="0">
                <a:latin typeface="+mj-lt"/>
              </a:rPr>
              <a:t>Launch-ready SDPC software has been developed to produce baseline products meeting PLRA. Several major updates (new O</a:t>
            </a:r>
            <a:r>
              <a:rPr lang="en-US" baseline="-25000" dirty="0">
                <a:latin typeface="+mj-lt"/>
              </a:rPr>
              <a:t>2</a:t>
            </a:r>
            <a:r>
              <a:rPr lang="en-US" dirty="0">
                <a:latin typeface="+mj-lt"/>
              </a:rPr>
              <a:t>-O</a:t>
            </a:r>
            <a:r>
              <a:rPr lang="en-US" baseline="-25000" dirty="0">
                <a:latin typeface="+mj-lt"/>
              </a:rPr>
              <a:t>2</a:t>
            </a:r>
            <a:r>
              <a:rPr lang="en-US" dirty="0">
                <a:latin typeface="+mj-lt"/>
              </a:rPr>
              <a:t> cloud, GEOS-CF, GLER) have been developed to significantly improve over heritage algorithms.</a:t>
            </a:r>
          </a:p>
          <a:p>
            <a:pPr>
              <a:spcBef>
                <a:spcPts val="1200"/>
              </a:spcBef>
            </a:pPr>
            <a:r>
              <a:rPr lang="en-US" dirty="0">
                <a:latin typeface="+mj-lt"/>
              </a:rPr>
              <a:t>Applying our TEMPO algorithms to GEMS data agree quite well with operational GEMS products.</a:t>
            </a:r>
          </a:p>
          <a:p>
            <a:pPr>
              <a:spcBef>
                <a:spcPts val="1200"/>
              </a:spcBef>
            </a:pPr>
            <a:r>
              <a:rPr lang="en-US" dirty="0">
                <a:latin typeface="+mj-lt"/>
              </a:rPr>
              <a:t>Post-launch science verification and validation activities have been planned to validate and improve the data products</a:t>
            </a:r>
          </a:p>
        </p:txBody>
      </p:sp>
      <p:sp>
        <p:nvSpPr>
          <p:cNvPr id="4" name="Title 3">
            <a:extLst>
              <a:ext uri="{FF2B5EF4-FFF2-40B4-BE49-F238E27FC236}">
                <a16:creationId xmlns:a16="http://schemas.microsoft.com/office/drawing/2014/main" id="{A1C40668-CC3F-42C3-A5F8-8A916571786A}"/>
              </a:ext>
            </a:extLst>
          </p:cNvPr>
          <p:cNvSpPr>
            <a:spLocks noGrp="1"/>
          </p:cNvSpPr>
          <p:nvPr>
            <p:ph type="title"/>
          </p:nvPr>
        </p:nvSpPr>
        <p:spPr>
          <a:xfrm>
            <a:off x="0" y="0"/>
            <a:ext cx="12192000" cy="975701"/>
          </a:xfrm>
        </p:spPr>
        <p:txBody>
          <a:bodyPr/>
          <a:lstStyle/>
          <a:p>
            <a:r>
              <a:rPr lang="en-US" dirty="0"/>
              <a:t>Summary</a:t>
            </a:r>
          </a:p>
        </p:txBody>
      </p:sp>
      <p:sp>
        <p:nvSpPr>
          <p:cNvPr id="6" name="Slide Number Placeholder 5">
            <a:extLst>
              <a:ext uri="{FF2B5EF4-FFF2-40B4-BE49-F238E27FC236}">
                <a16:creationId xmlns:a16="http://schemas.microsoft.com/office/drawing/2014/main" id="{2637A79F-17A5-46EC-AB6D-07DA149B890C}"/>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12</a:t>
            </a:fld>
            <a:endParaRPr lang="en-US" dirty="0"/>
          </a:p>
        </p:txBody>
      </p:sp>
      <p:sp>
        <p:nvSpPr>
          <p:cNvPr id="2" name="Footer Placeholder 4">
            <a:extLst>
              <a:ext uri="{FF2B5EF4-FFF2-40B4-BE49-F238E27FC236}">
                <a16:creationId xmlns:a16="http://schemas.microsoft.com/office/drawing/2014/main" id="{5917FBFD-5078-5165-B134-A0B68B05A27A}"/>
              </a:ext>
            </a:extLst>
          </p:cNvPr>
          <p:cNvSpPr>
            <a:spLocks noGrp="1"/>
          </p:cNvSpPr>
          <p:nvPr>
            <p:ph type="ftr" sz="quarter" idx="11"/>
          </p:nvPr>
        </p:nvSpPr>
        <p:spPr>
          <a:xfrm>
            <a:off x="3873500" y="6621140"/>
            <a:ext cx="4635500" cy="182880"/>
          </a:xfrm>
        </p:spPr>
        <p:txBody>
          <a:bodyPr/>
          <a:lstStyle/>
          <a:p>
            <a:r>
              <a:rPr lang="en-US" dirty="0"/>
              <a:t>Joint STM for TEMPO, GEO-XO ACX, &amp; </a:t>
            </a:r>
            <a:r>
              <a:rPr lang="en-US" dirty="0" err="1"/>
              <a:t>TOLNet</a:t>
            </a:r>
            <a:endParaRPr lang="en-US" dirty="0"/>
          </a:p>
        </p:txBody>
      </p:sp>
      <p:sp>
        <p:nvSpPr>
          <p:cNvPr id="8" name="Date Placeholder 6">
            <a:extLst>
              <a:ext uri="{FF2B5EF4-FFF2-40B4-BE49-F238E27FC236}">
                <a16:creationId xmlns:a16="http://schemas.microsoft.com/office/drawing/2014/main" id="{254A541B-9076-5B24-6209-7B18CD2268EF}"/>
              </a:ext>
            </a:extLst>
          </p:cNvPr>
          <p:cNvSpPr>
            <a:spLocks noGrp="1"/>
          </p:cNvSpPr>
          <p:nvPr>
            <p:ph type="dt" sz="half" idx="10"/>
          </p:nvPr>
        </p:nvSpPr>
        <p:spPr>
          <a:xfrm>
            <a:off x="0" y="6621140"/>
            <a:ext cx="2743200" cy="182880"/>
          </a:xfrm>
        </p:spPr>
        <p:txBody>
          <a:bodyPr/>
          <a:lstStyle/>
          <a:p>
            <a:r>
              <a:rPr lang="en-US" dirty="0"/>
              <a:t>May 1-5, 2023</a:t>
            </a:r>
          </a:p>
        </p:txBody>
      </p:sp>
    </p:spTree>
    <p:extLst>
      <p:ext uri="{BB962C8B-B14F-4D97-AF65-F5344CB8AC3E}">
        <p14:creationId xmlns:p14="http://schemas.microsoft.com/office/powerpoint/2010/main" val="14291035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grpSp>
        <p:nvGrpSpPr>
          <p:cNvPr id="441" name="Google Shape;441;p14"/>
          <p:cNvGrpSpPr/>
          <p:nvPr/>
        </p:nvGrpSpPr>
        <p:grpSpPr>
          <a:xfrm>
            <a:off x="1075267" y="1155071"/>
            <a:ext cx="10041466" cy="5559710"/>
            <a:chOff x="114625" y="1111207"/>
            <a:chExt cx="11763190" cy="5647337"/>
          </a:xfrm>
        </p:grpSpPr>
        <p:pic>
          <p:nvPicPr>
            <p:cNvPr id="442" name="Google Shape;442;p14"/>
            <p:cNvPicPr preferRelativeResize="0"/>
            <p:nvPr/>
          </p:nvPicPr>
          <p:blipFill rotWithShape="1">
            <a:blip r:embed="rId3">
              <a:alphaModFix/>
            </a:blip>
            <a:srcRect/>
            <a:stretch/>
          </p:blipFill>
          <p:spPr>
            <a:xfrm>
              <a:off x="5340583" y="1113599"/>
              <a:ext cx="1362176" cy="1335980"/>
            </a:xfrm>
            <a:prstGeom prst="rect">
              <a:avLst/>
            </a:prstGeom>
            <a:noFill/>
            <a:ln>
              <a:noFill/>
            </a:ln>
          </p:spPr>
        </p:pic>
        <p:pic>
          <p:nvPicPr>
            <p:cNvPr id="443" name="Google Shape;443;p14" descr="epa"/>
            <p:cNvPicPr preferRelativeResize="0"/>
            <p:nvPr/>
          </p:nvPicPr>
          <p:blipFill rotWithShape="1">
            <a:blip r:embed="rId4">
              <a:alphaModFix/>
            </a:blip>
            <a:srcRect/>
            <a:stretch/>
          </p:blipFill>
          <p:spPr>
            <a:xfrm>
              <a:off x="1614070" y="2746115"/>
              <a:ext cx="1086612" cy="1183005"/>
            </a:xfrm>
            <a:prstGeom prst="rect">
              <a:avLst/>
            </a:prstGeom>
            <a:noFill/>
            <a:ln>
              <a:noFill/>
            </a:ln>
          </p:spPr>
        </p:pic>
        <p:pic>
          <p:nvPicPr>
            <p:cNvPr id="444" name="Google Shape;444;p14" descr="noaa_logo"/>
            <p:cNvPicPr preferRelativeResize="0"/>
            <p:nvPr/>
          </p:nvPicPr>
          <p:blipFill rotWithShape="1">
            <a:blip r:embed="rId5">
              <a:alphaModFix/>
            </a:blip>
            <a:srcRect/>
            <a:stretch/>
          </p:blipFill>
          <p:spPr>
            <a:xfrm>
              <a:off x="258032" y="2711258"/>
              <a:ext cx="1182116" cy="1182116"/>
            </a:xfrm>
            <a:prstGeom prst="rect">
              <a:avLst/>
            </a:prstGeom>
            <a:noFill/>
            <a:ln>
              <a:noFill/>
            </a:ln>
          </p:spPr>
        </p:pic>
        <p:pic>
          <p:nvPicPr>
            <p:cNvPr id="445" name="Google Shape;445;p14" descr="ucseal_540_139.eps"/>
            <p:cNvPicPr preferRelativeResize="0"/>
            <p:nvPr/>
          </p:nvPicPr>
          <p:blipFill rotWithShape="1">
            <a:blip r:embed="rId6">
              <a:alphaModFix/>
            </a:blip>
            <a:srcRect/>
            <a:stretch/>
          </p:blipFill>
          <p:spPr>
            <a:xfrm>
              <a:off x="2990013" y="2513109"/>
              <a:ext cx="1150747" cy="1150747"/>
            </a:xfrm>
            <a:prstGeom prst="rect">
              <a:avLst/>
            </a:prstGeom>
            <a:noFill/>
            <a:ln>
              <a:noFill/>
            </a:ln>
          </p:spPr>
        </p:pic>
        <p:pic>
          <p:nvPicPr>
            <p:cNvPr id="446" name="Google Shape;446;p14" descr="UMBC_Seal.png"/>
            <p:cNvPicPr preferRelativeResize="0"/>
            <p:nvPr/>
          </p:nvPicPr>
          <p:blipFill rotWithShape="1">
            <a:blip r:embed="rId7">
              <a:alphaModFix/>
            </a:blip>
            <a:srcRect/>
            <a:stretch/>
          </p:blipFill>
          <p:spPr>
            <a:xfrm>
              <a:off x="1500347" y="4027964"/>
              <a:ext cx="1168400" cy="1168400"/>
            </a:xfrm>
            <a:prstGeom prst="rect">
              <a:avLst/>
            </a:prstGeom>
            <a:noFill/>
            <a:ln>
              <a:noFill/>
            </a:ln>
          </p:spPr>
        </p:pic>
        <p:pic>
          <p:nvPicPr>
            <p:cNvPr id="447" name="Google Shape;447;p14" descr="logo_large"/>
            <p:cNvPicPr preferRelativeResize="0"/>
            <p:nvPr/>
          </p:nvPicPr>
          <p:blipFill rotWithShape="1">
            <a:blip r:embed="rId8">
              <a:alphaModFix/>
            </a:blip>
            <a:srcRect/>
            <a:stretch/>
          </p:blipFill>
          <p:spPr>
            <a:xfrm>
              <a:off x="6341299" y="2567342"/>
              <a:ext cx="1454147" cy="1313261"/>
            </a:xfrm>
            <a:prstGeom prst="rect">
              <a:avLst/>
            </a:prstGeom>
            <a:noFill/>
            <a:ln>
              <a:noFill/>
            </a:ln>
          </p:spPr>
        </p:pic>
        <p:pic>
          <p:nvPicPr>
            <p:cNvPr id="448" name="Google Shape;448;p14" descr="Carr-logo.png"/>
            <p:cNvPicPr preferRelativeResize="0"/>
            <p:nvPr/>
          </p:nvPicPr>
          <p:blipFill rotWithShape="1">
            <a:blip r:embed="rId9">
              <a:alphaModFix/>
            </a:blip>
            <a:srcRect/>
            <a:stretch/>
          </p:blipFill>
          <p:spPr>
            <a:xfrm>
              <a:off x="6089407" y="5089743"/>
              <a:ext cx="1489036" cy="925429"/>
            </a:xfrm>
            <a:prstGeom prst="rect">
              <a:avLst/>
            </a:prstGeom>
            <a:noFill/>
            <a:ln>
              <a:noFill/>
            </a:ln>
          </p:spPr>
        </p:pic>
        <p:pic>
          <p:nvPicPr>
            <p:cNvPr id="449" name="Google Shape;449;p14" descr="homepage.png"/>
            <p:cNvPicPr preferRelativeResize="0"/>
            <p:nvPr/>
          </p:nvPicPr>
          <p:blipFill rotWithShape="1">
            <a:blip r:embed="rId10">
              <a:alphaModFix/>
            </a:blip>
            <a:srcRect l="1928" t="10063" r="72155" b="8352"/>
            <a:stretch/>
          </p:blipFill>
          <p:spPr>
            <a:xfrm>
              <a:off x="8339453" y="4962192"/>
              <a:ext cx="1228125" cy="1147850"/>
            </a:xfrm>
            <a:prstGeom prst="rect">
              <a:avLst/>
            </a:prstGeom>
            <a:noFill/>
            <a:ln>
              <a:noFill/>
            </a:ln>
          </p:spPr>
        </p:pic>
        <p:pic>
          <p:nvPicPr>
            <p:cNvPr id="450" name="Google Shape;450;p14" descr="ncar"/>
            <p:cNvPicPr preferRelativeResize="0"/>
            <p:nvPr/>
          </p:nvPicPr>
          <p:blipFill rotWithShape="1">
            <a:blip r:embed="rId11">
              <a:alphaModFix/>
            </a:blip>
            <a:srcRect/>
            <a:stretch/>
          </p:blipFill>
          <p:spPr>
            <a:xfrm>
              <a:off x="10276475" y="5002591"/>
              <a:ext cx="1467845" cy="999057"/>
            </a:xfrm>
            <a:prstGeom prst="rect">
              <a:avLst/>
            </a:prstGeom>
            <a:noFill/>
            <a:ln>
              <a:noFill/>
            </a:ln>
          </p:spPr>
        </p:pic>
        <p:pic>
          <p:nvPicPr>
            <p:cNvPr id="451" name="Google Shape;451;p14" descr="slu_4c.eps"/>
            <p:cNvPicPr preferRelativeResize="0"/>
            <p:nvPr/>
          </p:nvPicPr>
          <p:blipFill rotWithShape="1">
            <a:blip r:embed="rId12">
              <a:alphaModFix/>
            </a:blip>
            <a:srcRect/>
            <a:stretch/>
          </p:blipFill>
          <p:spPr>
            <a:xfrm>
              <a:off x="9301462" y="2202701"/>
              <a:ext cx="1188788" cy="1636181"/>
            </a:xfrm>
            <a:prstGeom prst="rect">
              <a:avLst/>
            </a:prstGeom>
            <a:noFill/>
            <a:ln>
              <a:noFill/>
            </a:ln>
          </p:spPr>
        </p:pic>
        <p:pic>
          <p:nvPicPr>
            <p:cNvPr id="452" name="Google Shape;452;p14" descr="new-uah-logo.jpg"/>
            <p:cNvPicPr preferRelativeResize="0"/>
            <p:nvPr/>
          </p:nvPicPr>
          <p:blipFill rotWithShape="1">
            <a:blip r:embed="rId13">
              <a:alphaModFix/>
            </a:blip>
            <a:srcRect l="5089" t="12483" r="4605" b="11596"/>
            <a:stretch/>
          </p:blipFill>
          <p:spPr>
            <a:xfrm>
              <a:off x="4333410" y="2755729"/>
              <a:ext cx="1905382" cy="800924"/>
            </a:xfrm>
            <a:prstGeom prst="rect">
              <a:avLst/>
            </a:prstGeom>
            <a:solidFill>
              <a:srgbClr val="FCECE7">
                <a:alpha val="0"/>
              </a:srgbClr>
            </a:solidFill>
            <a:ln>
              <a:noFill/>
            </a:ln>
          </p:spPr>
        </p:pic>
        <p:pic>
          <p:nvPicPr>
            <p:cNvPr id="453" name="Google Shape;453;p14" descr="escudounam_azul_m2008_jpg.jpg"/>
            <p:cNvPicPr preferRelativeResize="0"/>
            <p:nvPr/>
          </p:nvPicPr>
          <p:blipFill rotWithShape="1">
            <a:blip r:embed="rId14">
              <a:alphaModFix/>
            </a:blip>
            <a:srcRect/>
            <a:stretch/>
          </p:blipFill>
          <p:spPr>
            <a:xfrm>
              <a:off x="253267" y="4052111"/>
              <a:ext cx="945804" cy="1120107"/>
            </a:xfrm>
            <a:prstGeom prst="rect">
              <a:avLst/>
            </a:prstGeom>
            <a:noFill/>
            <a:ln>
              <a:noFill/>
            </a:ln>
          </p:spPr>
        </p:pic>
        <p:pic>
          <p:nvPicPr>
            <p:cNvPr id="454" name="Google Shape;454;p14" descr="LOGO_INECC_2014.svg.png"/>
            <p:cNvPicPr preferRelativeResize="0"/>
            <p:nvPr/>
          </p:nvPicPr>
          <p:blipFill rotWithShape="1">
            <a:blip r:embed="rId15">
              <a:alphaModFix/>
            </a:blip>
            <a:srcRect/>
            <a:stretch/>
          </p:blipFill>
          <p:spPr>
            <a:xfrm>
              <a:off x="114625" y="5383915"/>
              <a:ext cx="1523886" cy="589744"/>
            </a:xfrm>
            <a:prstGeom prst="rect">
              <a:avLst/>
            </a:prstGeom>
            <a:noFill/>
            <a:ln>
              <a:noFill/>
            </a:ln>
          </p:spPr>
        </p:pic>
        <p:pic>
          <p:nvPicPr>
            <p:cNvPr id="455" name="Google Shape;455;p14"/>
            <p:cNvPicPr preferRelativeResize="0"/>
            <p:nvPr/>
          </p:nvPicPr>
          <p:blipFill rotWithShape="1">
            <a:blip r:embed="rId16">
              <a:alphaModFix/>
            </a:blip>
            <a:srcRect/>
            <a:stretch/>
          </p:blipFill>
          <p:spPr>
            <a:xfrm>
              <a:off x="5151826" y="3893374"/>
              <a:ext cx="1792572" cy="1020016"/>
            </a:xfrm>
            <a:prstGeom prst="rect">
              <a:avLst/>
            </a:prstGeom>
            <a:noFill/>
            <a:ln>
              <a:noFill/>
            </a:ln>
          </p:spPr>
        </p:pic>
        <p:pic>
          <p:nvPicPr>
            <p:cNvPr id="456" name="Google Shape;456;p14"/>
            <p:cNvPicPr preferRelativeResize="0"/>
            <p:nvPr/>
          </p:nvPicPr>
          <p:blipFill rotWithShape="1">
            <a:blip r:embed="rId17">
              <a:alphaModFix/>
            </a:blip>
            <a:srcRect/>
            <a:stretch/>
          </p:blipFill>
          <p:spPr>
            <a:xfrm>
              <a:off x="3210525" y="6259503"/>
              <a:ext cx="6075749" cy="427085"/>
            </a:xfrm>
            <a:prstGeom prst="rect">
              <a:avLst/>
            </a:prstGeom>
            <a:noFill/>
            <a:ln>
              <a:noFill/>
            </a:ln>
          </p:spPr>
        </p:pic>
        <p:pic>
          <p:nvPicPr>
            <p:cNvPr id="457" name="Google Shape;457;p14"/>
            <p:cNvPicPr preferRelativeResize="0"/>
            <p:nvPr/>
          </p:nvPicPr>
          <p:blipFill rotWithShape="1">
            <a:blip r:embed="rId18">
              <a:alphaModFix/>
            </a:blip>
            <a:srcRect/>
            <a:stretch/>
          </p:blipFill>
          <p:spPr>
            <a:xfrm>
              <a:off x="205619" y="6113104"/>
              <a:ext cx="1532484" cy="324526"/>
            </a:xfrm>
            <a:prstGeom prst="rect">
              <a:avLst/>
            </a:prstGeom>
            <a:noFill/>
            <a:ln>
              <a:noFill/>
            </a:ln>
          </p:spPr>
        </p:pic>
        <p:pic>
          <p:nvPicPr>
            <p:cNvPr id="458" name="Google Shape;458;p14"/>
            <p:cNvPicPr preferRelativeResize="0"/>
            <p:nvPr/>
          </p:nvPicPr>
          <p:blipFill rotWithShape="1">
            <a:blip r:embed="rId19">
              <a:alphaModFix/>
            </a:blip>
            <a:srcRect/>
            <a:stretch/>
          </p:blipFill>
          <p:spPr>
            <a:xfrm>
              <a:off x="10826195" y="3800951"/>
              <a:ext cx="1051620" cy="1051620"/>
            </a:xfrm>
            <a:prstGeom prst="rect">
              <a:avLst/>
            </a:prstGeom>
            <a:noFill/>
            <a:ln>
              <a:noFill/>
            </a:ln>
          </p:spPr>
        </p:pic>
        <p:pic>
          <p:nvPicPr>
            <p:cNvPr id="459" name="Google Shape;459;p14"/>
            <p:cNvPicPr preferRelativeResize="0"/>
            <p:nvPr/>
          </p:nvPicPr>
          <p:blipFill rotWithShape="1">
            <a:blip r:embed="rId20">
              <a:alphaModFix/>
            </a:blip>
            <a:srcRect/>
            <a:stretch/>
          </p:blipFill>
          <p:spPr>
            <a:xfrm>
              <a:off x="9505427" y="3840655"/>
              <a:ext cx="1007278" cy="1007278"/>
            </a:xfrm>
            <a:prstGeom prst="rect">
              <a:avLst/>
            </a:prstGeom>
            <a:noFill/>
            <a:ln>
              <a:noFill/>
            </a:ln>
          </p:spPr>
        </p:pic>
        <p:pic>
          <p:nvPicPr>
            <p:cNvPr id="460" name="Google Shape;460;p14"/>
            <p:cNvPicPr preferRelativeResize="0"/>
            <p:nvPr/>
          </p:nvPicPr>
          <p:blipFill rotWithShape="1">
            <a:blip r:embed="rId21">
              <a:alphaModFix/>
            </a:blip>
            <a:srcRect/>
            <a:stretch/>
          </p:blipFill>
          <p:spPr>
            <a:xfrm>
              <a:off x="9726756" y="5840715"/>
              <a:ext cx="1099439" cy="917829"/>
            </a:xfrm>
            <a:prstGeom prst="rect">
              <a:avLst/>
            </a:prstGeom>
            <a:noFill/>
            <a:ln>
              <a:noFill/>
            </a:ln>
          </p:spPr>
        </p:pic>
        <p:pic>
          <p:nvPicPr>
            <p:cNvPr id="461" name="Google Shape;461;p14"/>
            <p:cNvPicPr preferRelativeResize="0"/>
            <p:nvPr/>
          </p:nvPicPr>
          <p:blipFill rotWithShape="1">
            <a:blip r:embed="rId22">
              <a:alphaModFix/>
            </a:blip>
            <a:srcRect l="11328" r="14978" b="35467"/>
            <a:stretch/>
          </p:blipFill>
          <p:spPr>
            <a:xfrm>
              <a:off x="7912950" y="2567341"/>
              <a:ext cx="1221742" cy="1179852"/>
            </a:xfrm>
            <a:prstGeom prst="rect">
              <a:avLst/>
            </a:prstGeom>
            <a:noFill/>
            <a:ln>
              <a:noFill/>
            </a:ln>
          </p:spPr>
        </p:pic>
        <p:pic>
          <p:nvPicPr>
            <p:cNvPr id="462" name="Google Shape;462;p14"/>
            <p:cNvPicPr preferRelativeResize="0"/>
            <p:nvPr/>
          </p:nvPicPr>
          <p:blipFill rotWithShape="1">
            <a:blip r:embed="rId23">
              <a:alphaModFix/>
            </a:blip>
            <a:srcRect/>
            <a:stretch/>
          </p:blipFill>
          <p:spPr>
            <a:xfrm>
              <a:off x="7349203" y="4145957"/>
              <a:ext cx="1930400" cy="694944"/>
            </a:xfrm>
            <a:prstGeom prst="rect">
              <a:avLst/>
            </a:prstGeom>
            <a:noFill/>
            <a:ln>
              <a:noFill/>
            </a:ln>
          </p:spPr>
        </p:pic>
        <p:pic>
          <p:nvPicPr>
            <p:cNvPr id="463" name="Google Shape;463;p14"/>
            <p:cNvPicPr preferRelativeResize="0"/>
            <p:nvPr/>
          </p:nvPicPr>
          <p:blipFill rotWithShape="1">
            <a:blip r:embed="rId24">
              <a:alphaModFix/>
            </a:blip>
            <a:srcRect/>
            <a:stretch/>
          </p:blipFill>
          <p:spPr>
            <a:xfrm>
              <a:off x="1946122" y="5362436"/>
              <a:ext cx="1139088" cy="1147850"/>
            </a:xfrm>
            <a:prstGeom prst="rect">
              <a:avLst/>
            </a:prstGeom>
            <a:noFill/>
            <a:ln>
              <a:noFill/>
            </a:ln>
          </p:spPr>
        </p:pic>
        <p:pic>
          <p:nvPicPr>
            <p:cNvPr id="464" name="Google Shape;464;p14"/>
            <p:cNvPicPr preferRelativeResize="0"/>
            <p:nvPr/>
          </p:nvPicPr>
          <p:blipFill rotWithShape="1">
            <a:blip r:embed="rId25">
              <a:alphaModFix/>
            </a:blip>
            <a:srcRect/>
            <a:stretch/>
          </p:blipFill>
          <p:spPr>
            <a:xfrm>
              <a:off x="3504426" y="5009270"/>
              <a:ext cx="1871861" cy="1110426"/>
            </a:xfrm>
            <a:prstGeom prst="rect">
              <a:avLst/>
            </a:prstGeom>
            <a:noFill/>
            <a:ln>
              <a:noFill/>
            </a:ln>
          </p:spPr>
        </p:pic>
        <p:pic>
          <p:nvPicPr>
            <p:cNvPr id="465" name="Google Shape;465;p14"/>
            <p:cNvPicPr preferRelativeResize="0"/>
            <p:nvPr/>
          </p:nvPicPr>
          <p:blipFill rotWithShape="1">
            <a:blip r:embed="rId26">
              <a:alphaModFix/>
            </a:blip>
            <a:srcRect/>
            <a:stretch/>
          </p:blipFill>
          <p:spPr>
            <a:xfrm>
              <a:off x="2850162" y="4172809"/>
              <a:ext cx="2022332" cy="679504"/>
            </a:xfrm>
            <a:prstGeom prst="rect">
              <a:avLst/>
            </a:prstGeom>
            <a:noFill/>
            <a:ln>
              <a:noFill/>
            </a:ln>
          </p:spPr>
        </p:pic>
        <p:pic>
          <p:nvPicPr>
            <p:cNvPr id="466" name="Google Shape;466;p14" descr="WUSL.png"/>
            <p:cNvPicPr preferRelativeResize="0"/>
            <p:nvPr/>
          </p:nvPicPr>
          <p:blipFill rotWithShape="1">
            <a:blip r:embed="rId27">
              <a:alphaModFix/>
            </a:blip>
            <a:srcRect/>
            <a:stretch/>
          </p:blipFill>
          <p:spPr>
            <a:xfrm>
              <a:off x="10775131" y="2348285"/>
              <a:ext cx="1061808" cy="1061808"/>
            </a:xfrm>
            <a:prstGeom prst="rect">
              <a:avLst/>
            </a:prstGeom>
            <a:noFill/>
            <a:ln>
              <a:noFill/>
            </a:ln>
          </p:spPr>
        </p:pic>
        <p:sp>
          <p:nvSpPr>
            <p:cNvPr id="467" name="Google Shape;467;p14"/>
            <p:cNvSpPr/>
            <p:nvPr/>
          </p:nvSpPr>
          <p:spPr>
            <a:xfrm>
              <a:off x="5943600" y="3276600"/>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8" name="Google Shape;468;p14"/>
            <p:cNvSpPr/>
            <p:nvPr/>
          </p:nvSpPr>
          <p:spPr>
            <a:xfrm>
              <a:off x="6096000" y="3429000"/>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9" name="Google Shape;469;p14"/>
            <p:cNvSpPr/>
            <p:nvPr/>
          </p:nvSpPr>
          <p:spPr>
            <a:xfrm>
              <a:off x="526354" y="2266868"/>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470" name="Google Shape;470;p14" descr="Maxar - Space Foundation"/>
            <p:cNvPicPr preferRelativeResize="0"/>
            <p:nvPr/>
          </p:nvPicPr>
          <p:blipFill rotWithShape="1">
            <a:blip r:embed="rId28">
              <a:alphaModFix/>
            </a:blip>
            <a:srcRect/>
            <a:stretch/>
          </p:blipFill>
          <p:spPr>
            <a:xfrm>
              <a:off x="7208521" y="1111207"/>
              <a:ext cx="2413912" cy="434504"/>
            </a:xfrm>
            <a:prstGeom prst="rect">
              <a:avLst/>
            </a:prstGeom>
            <a:noFill/>
            <a:ln>
              <a:noFill/>
            </a:ln>
          </p:spPr>
        </p:pic>
        <p:pic>
          <p:nvPicPr>
            <p:cNvPr id="471" name="Google Shape;471;p14" descr="One Global Network for a Hyper-connected World | Intelsat"/>
            <p:cNvPicPr preferRelativeResize="0"/>
            <p:nvPr/>
          </p:nvPicPr>
          <p:blipFill rotWithShape="1">
            <a:blip r:embed="rId29">
              <a:alphaModFix/>
            </a:blip>
            <a:srcRect/>
            <a:stretch/>
          </p:blipFill>
          <p:spPr>
            <a:xfrm>
              <a:off x="7272898" y="1743935"/>
              <a:ext cx="2328035" cy="612114"/>
            </a:xfrm>
            <a:prstGeom prst="rect">
              <a:avLst/>
            </a:prstGeom>
            <a:noFill/>
            <a:ln>
              <a:noFill/>
            </a:ln>
          </p:spPr>
        </p:pic>
        <p:pic>
          <p:nvPicPr>
            <p:cNvPr id="472" name="Google Shape;472;p14" descr="NASA"/>
            <p:cNvPicPr preferRelativeResize="0"/>
            <p:nvPr/>
          </p:nvPicPr>
          <p:blipFill rotWithShape="1">
            <a:blip r:embed="rId30">
              <a:alphaModFix/>
            </a:blip>
            <a:srcRect/>
            <a:stretch/>
          </p:blipFill>
          <p:spPr>
            <a:xfrm>
              <a:off x="253267" y="1321300"/>
              <a:ext cx="1448483" cy="1143539"/>
            </a:xfrm>
            <a:prstGeom prst="rect">
              <a:avLst/>
            </a:prstGeom>
            <a:noFill/>
            <a:ln>
              <a:noFill/>
            </a:ln>
          </p:spPr>
        </p:pic>
        <p:pic>
          <p:nvPicPr>
            <p:cNvPr id="473" name="Google Shape;473;p14" descr="Smithsonian Astrophysical Observatory (SAO) | Office of Fellowships"/>
            <p:cNvPicPr preferRelativeResize="0"/>
            <p:nvPr/>
          </p:nvPicPr>
          <p:blipFill rotWithShape="1">
            <a:blip r:embed="rId31">
              <a:alphaModFix/>
            </a:blip>
            <a:srcRect/>
            <a:stretch/>
          </p:blipFill>
          <p:spPr>
            <a:xfrm>
              <a:off x="1700270" y="1352779"/>
              <a:ext cx="1149892" cy="1143539"/>
            </a:xfrm>
            <a:prstGeom prst="rect">
              <a:avLst/>
            </a:prstGeom>
            <a:noFill/>
            <a:ln>
              <a:noFill/>
            </a:ln>
          </p:spPr>
        </p:pic>
        <p:pic>
          <p:nvPicPr>
            <p:cNvPr id="474" name="Google Shape;474;p14" descr="Center for Astrophysics | Harvard &amp; Smithsonian – Cambridge Science Festival"/>
            <p:cNvPicPr preferRelativeResize="0"/>
            <p:nvPr/>
          </p:nvPicPr>
          <p:blipFill rotWithShape="1">
            <a:blip r:embed="rId32">
              <a:alphaModFix/>
            </a:blip>
            <a:srcRect/>
            <a:stretch/>
          </p:blipFill>
          <p:spPr>
            <a:xfrm>
              <a:off x="3360196" y="1488771"/>
              <a:ext cx="1585510" cy="679504"/>
            </a:xfrm>
            <a:prstGeom prst="rect">
              <a:avLst/>
            </a:prstGeom>
            <a:noFill/>
            <a:ln>
              <a:noFill/>
            </a:ln>
          </p:spPr>
        </p:pic>
        <p:pic>
          <p:nvPicPr>
            <p:cNvPr id="475" name="Google Shape;475;p14" descr="SpaceX"/>
            <p:cNvPicPr preferRelativeResize="0"/>
            <p:nvPr/>
          </p:nvPicPr>
          <p:blipFill rotWithShape="1">
            <a:blip r:embed="rId33">
              <a:alphaModFix/>
            </a:blip>
            <a:srcRect l="9762" t="36008" r="7672" b="31026"/>
            <a:stretch/>
          </p:blipFill>
          <p:spPr>
            <a:xfrm>
              <a:off x="10106695" y="1429433"/>
              <a:ext cx="1362176" cy="543885"/>
            </a:xfrm>
            <a:prstGeom prst="rect">
              <a:avLst/>
            </a:prstGeom>
            <a:noFill/>
            <a:ln>
              <a:noFill/>
            </a:ln>
          </p:spPr>
        </p:pic>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73896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412680"/>
      </p:ext>
    </p:extLst>
  </p:cSld>
  <p:clrMapOvr>
    <a:masterClrMapping/>
  </p:clrMapOvr>
  <p:extLst>
    <p:ext uri="{6950BFC3-D8DA-4A85-94F7-54DA5524770B}">
      <p188:commentRel xmlns:p188="http://schemas.microsoft.com/office/powerpoint/2018/8/main" r:id="rId2"/>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10"/>
          <p:cNvSpPr txBox="1">
            <a:spLocks noGrp="1"/>
          </p:cNvSpPr>
          <p:nvPr>
            <p:ph type="title"/>
          </p:nvPr>
        </p:nvSpPr>
        <p:spPr>
          <a:xfrm>
            <a:off x="0" y="0"/>
            <a:ext cx="12191999" cy="975701"/>
          </a:xfrm>
        </p:spPr>
        <p:txBody>
          <a:bodyPr/>
          <a:lstStyle/>
          <a:p>
            <a:pPr lvl="0"/>
            <a:r>
              <a:rPr lang="en-US" dirty="0">
                <a:sym typeface="Arial Rounded"/>
              </a:rPr>
              <a:t>TEMPO Data Products Distribution</a:t>
            </a:r>
            <a:endParaRPr lang="en-US" dirty="0"/>
          </a:p>
        </p:txBody>
      </p:sp>
      <p:sp>
        <p:nvSpPr>
          <p:cNvPr id="359" name="Google Shape;359;p10"/>
          <p:cNvSpPr/>
          <p:nvPr/>
        </p:nvSpPr>
        <p:spPr>
          <a:xfrm>
            <a:off x="173068" y="1366897"/>
            <a:ext cx="6218939" cy="4124206"/>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366092"/>
              </a:buClr>
              <a:buSzPts val="1800"/>
              <a:buFont typeface="Noto Sans Symbols"/>
              <a:buChar char="✔"/>
            </a:pPr>
            <a:r>
              <a:rPr lang="en-US" sz="1800">
                <a:solidFill>
                  <a:srgbClr val="366092"/>
                </a:solidFill>
                <a:latin typeface="Helvetica Neue"/>
                <a:ea typeface="Helvetica Neue"/>
                <a:cs typeface="Helvetica Neue"/>
                <a:sym typeface="Helvetica Neue"/>
              </a:rPr>
              <a:t>NASA </a:t>
            </a:r>
            <a:r>
              <a:rPr lang="en-US" sz="1800" err="1">
                <a:solidFill>
                  <a:srgbClr val="366092"/>
                </a:solidFill>
                <a:latin typeface="Helvetica Neue"/>
                <a:ea typeface="Helvetica Neue"/>
                <a:cs typeface="Helvetica Neue"/>
                <a:sym typeface="Helvetica Neue"/>
              </a:rPr>
              <a:t>Earthdata</a:t>
            </a:r>
            <a:r>
              <a:rPr lang="en-US" sz="1800">
                <a:solidFill>
                  <a:srgbClr val="366092"/>
                </a:solidFill>
                <a:latin typeface="Helvetica Neue"/>
                <a:ea typeface="Helvetica Neue"/>
                <a:cs typeface="Helvetica Neue"/>
                <a:sym typeface="Helvetica Neue"/>
              </a:rPr>
              <a:t> Search</a:t>
            </a:r>
            <a:endParaRPr/>
          </a:p>
          <a:p>
            <a:pPr marL="457200" marR="0" lvl="1" indent="0" algn="l" rtl="0">
              <a:spcBef>
                <a:spcPts val="0"/>
              </a:spcBef>
              <a:spcAft>
                <a:spcPts val="0"/>
              </a:spcAft>
              <a:buNone/>
            </a:pPr>
            <a:r>
              <a:rPr lang="en-US" sz="1400" b="0" i="0" u="none" strike="noStrike" cap="none">
                <a:solidFill>
                  <a:schemeClr val="dk1"/>
                </a:solidFill>
                <a:latin typeface="Century Gothic"/>
                <a:ea typeface="Century Gothic"/>
                <a:cs typeface="Century Gothic"/>
                <a:sym typeface="Century Gothic"/>
              </a:rPr>
              <a:t>CMR Search ⚬ Metadata</a:t>
            </a:r>
            <a:endParaRPr sz="1800" b="0" i="0" u="none" strike="noStrike" cap="none">
              <a:solidFill>
                <a:schemeClr val="dk1"/>
              </a:solidFill>
              <a:latin typeface="Helvetica Neue"/>
              <a:ea typeface="Helvetica Neue"/>
              <a:cs typeface="Helvetica Neue"/>
              <a:sym typeface="Helvetica Neue"/>
            </a:endParaRPr>
          </a:p>
          <a:p>
            <a:pPr marL="285750" marR="0" lvl="0" indent="-285750" algn="l" rtl="0">
              <a:spcBef>
                <a:spcPts val="0"/>
              </a:spcBef>
              <a:spcAft>
                <a:spcPts val="0"/>
              </a:spcAft>
              <a:buClr>
                <a:srgbClr val="366092"/>
              </a:buClr>
              <a:buSzPts val="1800"/>
              <a:buFont typeface="Noto Sans Symbols"/>
              <a:buChar char="✔"/>
            </a:pPr>
            <a:r>
              <a:rPr lang="en-US" sz="1800">
                <a:solidFill>
                  <a:srgbClr val="366092"/>
                </a:solidFill>
                <a:latin typeface="Helvetica Neue"/>
                <a:ea typeface="Helvetica Neue"/>
                <a:cs typeface="Helvetica Neue"/>
                <a:sym typeface="Helvetica Neue"/>
              </a:rPr>
              <a:t>NASA </a:t>
            </a:r>
            <a:r>
              <a:rPr lang="en-US" sz="1800" err="1">
                <a:solidFill>
                  <a:srgbClr val="366092"/>
                </a:solidFill>
                <a:latin typeface="Helvetica Neue"/>
                <a:ea typeface="Helvetica Neue"/>
                <a:cs typeface="Helvetica Neue"/>
                <a:sym typeface="Helvetica Neue"/>
              </a:rPr>
              <a:t>WorldView</a:t>
            </a:r>
            <a:endParaRPr sz="1800">
              <a:solidFill>
                <a:srgbClr val="366092"/>
              </a:solidFill>
              <a:latin typeface="Helvetica Neue"/>
              <a:ea typeface="Helvetica Neue"/>
              <a:cs typeface="Helvetica Neue"/>
              <a:sym typeface="Helvetica Neue"/>
            </a:endParaRPr>
          </a:p>
          <a:p>
            <a:pPr marL="457200" marR="0" lvl="1" indent="0" algn="l" rtl="0">
              <a:spcBef>
                <a:spcPts val="0"/>
              </a:spcBef>
              <a:spcAft>
                <a:spcPts val="0"/>
              </a:spcAft>
              <a:buNone/>
            </a:pPr>
            <a:r>
              <a:rPr lang="en-US" sz="1400" b="0" i="0" u="none" strike="noStrike" cap="none">
                <a:solidFill>
                  <a:schemeClr val="dk1"/>
                </a:solidFill>
                <a:latin typeface="Century Gothic"/>
                <a:ea typeface="Century Gothic"/>
                <a:cs typeface="Century Gothic"/>
                <a:sym typeface="Century Gothic"/>
              </a:rPr>
              <a:t>GIBS API ⚬ visualization</a:t>
            </a:r>
            <a:endParaRPr/>
          </a:p>
          <a:p>
            <a:pPr marL="285750" marR="0" lvl="0" indent="-285750" algn="l" rtl="0">
              <a:spcBef>
                <a:spcPts val="0"/>
              </a:spcBef>
              <a:spcAft>
                <a:spcPts val="0"/>
              </a:spcAft>
              <a:buClr>
                <a:srgbClr val="366092"/>
              </a:buClr>
              <a:buSzPts val="1800"/>
              <a:buFont typeface="Noto Sans Symbols"/>
              <a:buChar char="✔"/>
            </a:pPr>
            <a:r>
              <a:rPr lang="en-US" sz="1800">
                <a:solidFill>
                  <a:srgbClr val="366092"/>
                </a:solidFill>
                <a:latin typeface="Helvetica Neue"/>
                <a:ea typeface="Helvetica Neue"/>
                <a:cs typeface="Helvetica Neue"/>
                <a:sym typeface="Helvetica Neue"/>
              </a:rPr>
              <a:t>Harmony and </a:t>
            </a:r>
            <a:r>
              <a:rPr lang="en-US" sz="1800" err="1">
                <a:solidFill>
                  <a:srgbClr val="366092"/>
                </a:solidFill>
                <a:latin typeface="Helvetica Neue"/>
                <a:ea typeface="Helvetica Neue"/>
                <a:cs typeface="Helvetica Neue"/>
                <a:sym typeface="Helvetica Neue"/>
              </a:rPr>
              <a:t>OPeNDAP</a:t>
            </a:r>
            <a:endParaRPr sz="1400">
              <a:solidFill>
                <a:schemeClr val="dk1"/>
              </a:solidFill>
              <a:latin typeface="Calibri"/>
              <a:ea typeface="Calibri"/>
              <a:cs typeface="Calibri"/>
              <a:sym typeface="Calibri"/>
            </a:endParaRPr>
          </a:p>
          <a:p>
            <a:pPr marL="457200" marR="0" lvl="1" indent="0" algn="l" rtl="0">
              <a:spcBef>
                <a:spcPts val="0"/>
              </a:spcBef>
              <a:spcAft>
                <a:spcPts val="0"/>
              </a:spcAft>
              <a:buNone/>
            </a:pPr>
            <a:r>
              <a:rPr lang="en-US" sz="1400" b="0" i="0" u="none" strike="noStrike" cap="none">
                <a:solidFill>
                  <a:schemeClr val="dk1"/>
                </a:solidFill>
                <a:latin typeface="Century Gothic"/>
                <a:ea typeface="Century Gothic"/>
                <a:cs typeface="Century Gothic"/>
                <a:sym typeface="Century Gothic"/>
              </a:rPr>
              <a:t>⚬ transform ⚬ </a:t>
            </a:r>
            <a:r>
              <a:rPr lang="en-US" sz="1400" b="0" i="0" u="none" strike="noStrike" cap="none" err="1">
                <a:solidFill>
                  <a:schemeClr val="dk1"/>
                </a:solidFill>
                <a:latin typeface="Century Gothic"/>
                <a:ea typeface="Century Gothic"/>
                <a:cs typeface="Century Gothic"/>
                <a:sym typeface="Century Gothic"/>
              </a:rPr>
              <a:t>subsetting</a:t>
            </a:r>
            <a:r>
              <a:rPr lang="en-US" sz="1400" b="0" i="0" u="none" strike="noStrike" cap="none">
                <a:solidFill>
                  <a:schemeClr val="dk1"/>
                </a:solidFill>
                <a:latin typeface="Century Gothic"/>
                <a:ea typeface="Century Gothic"/>
                <a:cs typeface="Century Gothic"/>
                <a:sym typeface="Century Gothic"/>
              </a:rPr>
              <a:t> </a:t>
            </a:r>
            <a:endParaRPr/>
          </a:p>
          <a:p>
            <a:pPr marL="457200" marR="0" lvl="1" indent="0" algn="l" rtl="0">
              <a:spcBef>
                <a:spcPts val="0"/>
              </a:spcBef>
              <a:spcAft>
                <a:spcPts val="0"/>
              </a:spcAft>
              <a:buNone/>
            </a:pPr>
            <a:r>
              <a:rPr lang="en-US" sz="1400" b="0" i="0" u="none" strike="noStrike" cap="none">
                <a:solidFill>
                  <a:schemeClr val="dk1"/>
                </a:solidFill>
                <a:latin typeface="Century Gothic"/>
                <a:ea typeface="Century Gothic"/>
                <a:cs typeface="Century Gothic"/>
                <a:sym typeface="Century Gothic"/>
              </a:rPr>
              <a:t>⚬ reformatting ⚬ distribution</a:t>
            </a:r>
            <a:endParaRPr sz="1800" b="0" i="0" u="none" strike="noStrike" cap="none">
              <a:solidFill>
                <a:schemeClr val="dk1"/>
              </a:solidFill>
              <a:latin typeface="Helvetica Neue"/>
              <a:ea typeface="Helvetica Neue"/>
              <a:cs typeface="Helvetica Neue"/>
              <a:sym typeface="Helvetica Neue"/>
            </a:endParaRPr>
          </a:p>
          <a:p>
            <a:pPr marL="285750" marR="0" lvl="0" indent="-285750" algn="l" rtl="0">
              <a:spcBef>
                <a:spcPts val="0"/>
              </a:spcBef>
              <a:spcAft>
                <a:spcPts val="0"/>
              </a:spcAft>
              <a:buClr>
                <a:srgbClr val="366092"/>
              </a:buClr>
              <a:buSzPts val="1800"/>
              <a:buFont typeface="Noto Sans Symbols"/>
              <a:buChar char="✔"/>
            </a:pPr>
            <a:r>
              <a:rPr lang="en-US" sz="1800">
                <a:solidFill>
                  <a:srgbClr val="366092"/>
                </a:solidFill>
                <a:latin typeface="Helvetica Neue"/>
                <a:ea typeface="Helvetica Neue"/>
                <a:cs typeface="Helvetica Neue"/>
                <a:sym typeface="Helvetica Neue"/>
              </a:rPr>
              <a:t>HTTPS data access </a:t>
            </a:r>
            <a:endParaRPr/>
          </a:p>
          <a:p>
            <a:pPr marL="457200" marR="0" lvl="1" indent="0" algn="l" rtl="0">
              <a:spcBef>
                <a:spcPts val="0"/>
              </a:spcBef>
              <a:spcAft>
                <a:spcPts val="0"/>
              </a:spcAft>
              <a:buNone/>
            </a:pPr>
            <a:r>
              <a:rPr lang="en-US" sz="1400" b="0" i="0" u="none" strike="noStrike" cap="none">
                <a:solidFill>
                  <a:schemeClr val="dk1"/>
                </a:solidFill>
                <a:latin typeface="Century Gothic"/>
                <a:ea typeface="Century Gothic"/>
                <a:cs typeface="Century Gothic"/>
                <a:sym typeface="Century Gothic"/>
              </a:rPr>
              <a:t>⚬ </a:t>
            </a:r>
            <a:r>
              <a:rPr lang="en-US" sz="1400" b="0" i="0" u="none" strike="noStrike" cap="none" err="1">
                <a:solidFill>
                  <a:schemeClr val="dk1"/>
                </a:solidFill>
                <a:latin typeface="Century Gothic"/>
                <a:ea typeface="Century Gothic"/>
                <a:cs typeface="Century Gothic"/>
                <a:sym typeface="Century Gothic"/>
              </a:rPr>
              <a:t>datapool</a:t>
            </a:r>
            <a:r>
              <a:rPr lang="en-US" sz="1400" b="0" i="0" u="none" strike="noStrike" cap="none">
                <a:solidFill>
                  <a:schemeClr val="dk1"/>
                </a:solidFill>
                <a:latin typeface="Century Gothic"/>
                <a:ea typeface="Century Gothic"/>
                <a:cs typeface="Century Gothic"/>
                <a:sym typeface="Century Gothic"/>
              </a:rPr>
              <a:t> </a:t>
            </a:r>
            <a:endParaRPr/>
          </a:p>
          <a:p>
            <a:pPr marL="457200" marR="0" lvl="1" indent="0" algn="l" rtl="0">
              <a:spcBef>
                <a:spcPts val="0"/>
              </a:spcBef>
              <a:spcAft>
                <a:spcPts val="0"/>
              </a:spcAft>
              <a:buNone/>
            </a:pPr>
            <a:r>
              <a:rPr lang="en-US" sz="1400" b="0" i="0" u="none" strike="noStrike" cap="none">
                <a:solidFill>
                  <a:schemeClr val="dk1"/>
                </a:solidFill>
                <a:latin typeface="Century Gothic"/>
                <a:ea typeface="Century Gothic"/>
                <a:cs typeface="Century Gothic"/>
                <a:sym typeface="Century Gothic"/>
              </a:rPr>
              <a:t>⚬ permanent URL/direct access</a:t>
            </a:r>
            <a:endParaRPr/>
          </a:p>
          <a:p>
            <a:pPr marL="457200" marR="0" lvl="1" indent="0" algn="l" rtl="0">
              <a:spcBef>
                <a:spcPts val="0"/>
              </a:spcBef>
              <a:spcAft>
                <a:spcPts val="0"/>
              </a:spcAft>
              <a:buNone/>
            </a:pPr>
            <a:r>
              <a:rPr lang="en-US" sz="1400" b="0" i="0" u="none" strike="noStrike" cap="none">
                <a:solidFill>
                  <a:schemeClr val="dk1"/>
                </a:solidFill>
                <a:latin typeface="Century Gothic"/>
                <a:ea typeface="Century Gothic"/>
                <a:cs typeface="Century Gothic"/>
                <a:sym typeface="Century Gothic"/>
              </a:rPr>
              <a:t>⚬ enables scripts/workflow </a:t>
            </a:r>
            <a:endParaRPr/>
          </a:p>
          <a:p>
            <a:pPr marL="285750" marR="0" lvl="0" indent="-285750" algn="l" rtl="0">
              <a:spcBef>
                <a:spcPts val="0"/>
              </a:spcBef>
              <a:spcAft>
                <a:spcPts val="0"/>
              </a:spcAft>
              <a:buClr>
                <a:srgbClr val="366092"/>
              </a:buClr>
              <a:buSzPts val="1800"/>
              <a:buFont typeface="Noto Sans Symbols"/>
              <a:buChar char="✔"/>
            </a:pPr>
            <a:r>
              <a:rPr lang="en-US" sz="1800">
                <a:solidFill>
                  <a:srgbClr val="366092"/>
                </a:solidFill>
                <a:latin typeface="Helvetica Neue"/>
                <a:ea typeface="Helvetica Neue"/>
                <a:cs typeface="Helvetica Neue"/>
                <a:sym typeface="Helvetica Neue"/>
              </a:rPr>
              <a:t>Geospatial Web Services</a:t>
            </a:r>
            <a:endParaRPr/>
          </a:p>
          <a:p>
            <a:pPr marL="457200" marR="0" lvl="1" indent="0" algn="l" rtl="0">
              <a:spcBef>
                <a:spcPts val="0"/>
              </a:spcBef>
              <a:spcAft>
                <a:spcPts val="0"/>
              </a:spcAft>
              <a:buNone/>
            </a:pPr>
            <a:r>
              <a:rPr lang="en-US" sz="1400" b="0" i="0" u="none" strike="noStrike" cap="none">
                <a:solidFill>
                  <a:srgbClr val="000000"/>
                </a:solidFill>
                <a:latin typeface="Century Gothic"/>
                <a:ea typeface="Century Gothic"/>
                <a:cs typeface="Century Gothic"/>
                <a:sym typeface="Century Gothic"/>
              </a:rPr>
              <a:t>⚬ WCS ⚬ WMS ⚬ ArcGIS Image Service</a:t>
            </a:r>
            <a:endParaRPr sz="1400" b="0" i="0" u="none" strike="noStrike" cap="none">
              <a:solidFill>
                <a:schemeClr val="dk1"/>
              </a:solidFill>
              <a:latin typeface="Century Gothic"/>
              <a:ea typeface="Century Gothic"/>
              <a:cs typeface="Century Gothic"/>
              <a:sym typeface="Century Gothic"/>
            </a:endParaRPr>
          </a:p>
          <a:p>
            <a:pPr marL="285750" marR="0" lvl="0" indent="-285750" algn="l" rtl="0">
              <a:spcBef>
                <a:spcPts val="0"/>
              </a:spcBef>
              <a:spcAft>
                <a:spcPts val="0"/>
              </a:spcAft>
              <a:buClr>
                <a:srgbClr val="366092"/>
              </a:buClr>
              <a:buSzPts val="1800"/>
              <a:buFont typeface="Noto Sans Symbols"/>
              <a:buChar char="✔"/>
            </a:pPr>
            <a:r>
              <a:rPr lang="en-US" sz="1800">
                <a:solidFill>
                  <a:srgbClr val="366092"/>
                </a:solidFill>
                <a:latin typeface="Helvetica Neue"/>
                <a:ea typeface="Helvetica Neue"/>
                <a:cs typeface="Helvetica Neue"/>
                <a:sym typeface="Helvetica Neue"/>
              </a:rPr>
              <a:t>Example scripts</a:t>
            </a:r>
            <a:endParaRPr/>
          </a:p>
          <a:p>
            <a:pPr marL="457200" marR="0" lvl="1" indent="0" algn="l" rtl="0">
              <a:spcBef>
                <a:spcPts val="0"/>
              </a:spcBef>
              <a:spcAft>
                <a:spcPts val="0"/>
              </a:spcAft>
              <a:buNone/>
            </a:pPr>
            <a:r>
              <a:rPr lang="en-US" sz="1400" b="0" i="0" u="none" strike="noStrike" cap="none">
                <a:solidFill>
                  <a:schemeClr val="dk1"/>
                </a:solidFill>
                <a:latin typeface="Century Gothic"/>
                <a:ea typeface="Century Gothic"/>
                <a:cs typeface="Century Gothic"/>
                <a:sym typeface="Century Gothic"/>
              </a:rPr>
              <a:t>⚬ Python/</a:t>
            </a:r>
            <a:r>
              <a:rPr lang="en-US" sz="1400" b="0" i="0" u="none" strike="noStrike" cap="none" err="1">
                <a:solidFill>
                  <a:schemeClr val="dk1"/>
                </a:solidFill>
                <a:latin typeface="Century Gothic"/>
                <a:ea typeface="Century Gothic"/>
                <a:cs typeface="Century Gothic"/>
                <a:sym typeface="Century Gothic"/>
              </a:rPr>
              <a:t>Jupyter</a:t>
            </a:r>
            <a:r>
              <a:rPr lang="en-US" sz="1400" b="0" i="0" u="none" strike="noStrike" cap="none">
                <a:solidFill>
                  <a:schemeClr val="dk1"/>
                </a:solidFill>
                <a:latin typeface="Century Gothic"/>
                <a:ea typeface="Century Gothic"/>
                <a:cs typeface="Century Gothic"/>
                <a:sym typeface="Century Gothic"/>
              </a:rPr>
              <a:t> Notebook</a:t>
            </a:r>
            <a:endParaRPr/>
          </a:p>
          <a:p>
            <a:pPr marL="457200" marR="0" lvl="1" indent="0" algn="l" rtl="0">
              <a:spcBef>
                <a:spcPts val="0"/>
              </a:spcBef>
              <a:spcAft>
                <a:spcPts val="0"/>
              </a:spcAft>
              <a:buNone/>
            </a:pPr>
            <a:r>
              <a:rPr lang="en-US" sz="1400" b="0" i="0" u="none" strike="noStrike" cap="none">
                <a:solidFill>
                  <a:schemeClr val="dk1"/>
                </a:solidFill>
                <a:latin typeface="Century Gothic"/>
                <a:ea typeface="Century Gothic"/>
                <a:cs typeface="Century Gothic"/>
                <a:sym typeface="Century Gothic"/>
              </a:rPr>
              <a:t>⚬ R scripts </a:t>
            </a:r>
            <a:endParaRPr/>
          </a:p>
          <a:p>
            <a:pPr marL="457200" marR="0" lvl="1" indent="0" algn="l" rtl="0">
              <a:spcBef>
                <a:spcPts val="0"/>
              </a:spcBef>
              <a:spcAft>
                <a:spcPts val="0"/>
              </a:spcAft>
              <a:buNone/>
            </a:pPr>
            <a:r>
              <a:rPr lang="en-US" sz="1400" b="0" i="0" u="none" strike="noStrike" cap="none">
                <a:solidFill>
                  <a:schemeClr val="dk1"/>
                </a:solidFill>
                <a:latin typeface="Century Gothic"/>
                <a:ea typeface="Century Gothic"/>
                <a:cs typeface="Century Gothic"/>
                <a:sym typeface="Century Gothic"/>
              </a:rPr>
              <a:t>⚬ contributed tutorials/scripts </a:t>
            </a:r>
            <a:endParaRPr sz="1400" b="0" i="0" u="none" strike="noStrike" cap="none">
              <a:solidFill>
                <a:schemeClr val="dk1"/>
              </a:solidFill>
              <a:latin typeface="Century Gothic"/>
              <a:ea typeface="Century Gothic"/>
              <a:cs typeface="Century Gothic"/>
              <a:sym typeface="Century Gothic"/>
            </a:endParaRPr>
          </a:p>
        </p:txBody>
      </p:sp>
      <p:sp>
        <p:nvSpPr>
          <p:cNvPr id="360" name="Google Shape;360;p10"/>
          <p:cNvSpPr/>
          <p:nvPr/>
        </p:nvSpPr>
        <p:spPr>
          <a:xfrm>
            <a:off x="25039" y="1066367"/>
            <a:ext cx="612222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accent2"/>
                </a:solidFill>
                <a:latin typeface="Helvetica Neue"/>
                <a:ea typeface="Helvetica Neue"/>
                <a:cs typeface="Helvetica Neue"/>
                <a:sym typeface="Helvetica Neue"/>
              </a:rPr>
              <a:t>ASDC Data Archival &amp; Distribution: Tools and Services</a:t>
            </a:r>
            <a:endParaRPr sz="1800" b="1">
              <a:solidFill>
                <a:schemeClr val="accent2"/>
              </a:solidFill>
              <a:latin typeface="Calibri"/>
              <a:ea typeface="Calibri"/>
              <a:cs typeface="Calibri"/>
              <a:sym typeface="Calibri"/>
            </a:endParaRPr>
          </a:p>
        </p:txBody>
      </p:sp>
      <p:pic>
        <p:nvPicPr>
          <p:cNvPr id="361" name="Google Shape;361;p10"/>
          <p:cNvPicPr preferRelativeResize="0"/>
          <p:nvPr/>
        </p:nvPicPr>
        <p:blipFill rotWithShape="1">
          <a:blip r:embed="rId3">
            <a:alphaModFix/>
          </a:blip>
          <a:srcRect/>
          <a:stretch/>
        </p:blipFill>
        <p:spPr>
          <a:xfrm>
            <a:off x="4083707" y="1447259"/>
            <a:ext cx="1503101" cy="453640"/>
          </a:xfrm>
          <a:prstGeom prst="rect">
            <a:avLst/>
          </a:prstGeom>
          <a:noFill/>
          <a:ln>
            <a:noFill/>
          </a:ln>
        </p:spPr>
      </p:pic>
      <p:pic>
        <p:nvPicPr>
          <p:cNvPr id="362" name="Google Shape;362;p10"/>
          <p:cNvPicPr preferRelativeResize="0"/>
          <p:nvPr/>
        </p:nvPicPr>
        <p:blipFill rotWithShape="1">
          <a:blip r:embed="rId4">
            <a:alphaModFix/>
          </a:blip>
          <a:srcRect/>
          <a:stretch/>
        </p:blipFill>
        <p:spPr>
          <a:xfrm>
            <a:off x="4043112" y="2406015"/>
            <a:ext cx="1213103" cy="258077"/>
          </a:xfrm>
          <a:prstGeom prst="rect">
            <a:avLst/>
          </a:prstGeom>
          <a:noFill/>
          <a:ln>
            <a:noFill/>
          </a:ln>
        </p:spPr>
      </p:pic>
      <p:pic>
        <p:nvPicPr>
          <p:cNvPr id="363" name="Google Shape;363;p10"/>
          <p:cNvPicPr preferRelativeResize="0"/>
          <p:nvPr/>
        </p:nvPicPr>
        <p:blipFill rotWithShape="1">
          <a:blip r:embed="rId5">
            <a:alphaModFix/>
          </a:blip>
          <a:srcRect/>
          <a:stretch/>
        </p:blipFill>
        <p:spPr>
          <a:xfrm>
            <a:off x="3952359" y="3947087"/>
            <a:ext cx="1279624" cy="341558"/>
          </a:xfrm>
          <a:prstGeom prst="rect">
            <a:avLst/>
          </a:prstGeom>
          <a:noFill/>
          <a:ln>
            <a:noFill/>
          </a:ln>
        </p:spPr>
      </p:pic>
      <p:pic>
        <p:nvPicPr>
          <p:cNvPr id="364" name="Google Shape;364;p10"/>
          <p:cNvPicPr preferRelativeResize="0"/>
          <p:nvPr/>
        </p:nvPicPr>
        <p:blipFill rotWithShape="1">
          <a:blip r:embed="rId6">
            <a:alphaModFix/>
          </a:blip>
          <a:srcRect/>
          <a:stretch/>
        </p:blipFill>
        <p:spPr>
          <a:xfrm>
            <a:off x="4266535" y="4635297"/>
            <a:ext cx="841914" cy="774020"/>
          </a:xfrm>
          <a:prstGeom prst="rect">
            <a:avLst/>
          </a:prstGeom>
          <a:noFill/>
          <a:ln>
            <a:noFill/>
          </a:ln>
        </p:spPr>
      </p:pic>
      <p:grpSp>
        <p:nvGrpSpPr>
          <p:cNvPr id="365" name="Google Shape;365;p10"/>
          <p:cNvGrpSpPr/>
          <p:nvPr/>
        </p:nvGrpSpPr>
        <p:grpSpPr>
          <a:xfrm>
            <a:off x="110067" y="5409080"/>
            <a:ext cx="10764881" cy="1204742"/>
            <a:chOff x="155671" y="5093983"/>
            <a:chExt cx="8535975" cy="1204742"/>
          </a:xfrm>
        </p:grpSpPr>
        <p:sp>
          <p:nvSpPr>
            <p:cNvPr id="366" name="Google Shape;366;p10"/>
            <p:cNvSpPr txBox="1"/>
            <p:nvPr/>
          </p:nvSpPr>
          <p:spPr>
            <a:xfrm>
              <a:off x="259107" y="5375395"/>
              <a:ext cx="8432539"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366092"/>
                </a:buClr>
                <a:buSzPts val="1800"/>
                <a:buFont typeface="Arial"/>
                <a:buNone/>
              </a:pPr>
              <a:r>
                <a:rPr lang="en-US" sz="1800" err="1">
                  <a:solidFill>
                    <a:srgbClr val="366092"/>
                  </a:solidFill>
                  <a:latin typeface="Helvetica Neue"/>
                  <a:ea typeface="Helvetica Neue"/>
                  <a:cs typeface="Helvetica Neue"/>
                  <a:sym typeface="Helvetica Neue"/>
                </a:rPr>
                <a:t>Earthdata</a:t>
              </a:r>
              <a:r>
                <a:rPr lang="en-US" sz="1800">
                  <a:solidFill>
                    <a:srgbClr val="366092"/>
                  </a:solidFill>
                  <a:latin typeface="Helvetica Neue"/>
                  <a:ea typeface="Helvetica Neue"/>
                  <a:cs typeface="Helvetica Neue"/>
                  <a:sym typeface="Helvetica Neue"/>
                </a:rPr>
                <a:t> Login </a:t>
              </a:r>
              <a:r>
                <a:rPr lang="en-US" sz="1400" u="sng">
                  <a:solidFill>
                    <a:schemeClr val="dk1"/>
                  </a:solidFill>
                  <a:latin typeface="Century Gothic"/>
                  <a:ea typeface="Century Gothic"/>
                  <a:cs typeface="Century Gothic"/>
                  <a:sym typeface="Century Gothic"/>
                  <a:hlinkClick r:id="rId7">
                    <a:extLst>
                      <a:ext uri="{A12FA001-AC4F-418D-AE19-62706E023703}">
                        <ahyp:hlinkClr xmlns:ahyp="http://schemas.microsoft.com/office/drawing/2018/hyperlinkcolor" val="tx"/>
                      </a:ext>
                    </a:extLst>
                  </a:hlinkClick>
                </a:rPr>
                <a:t>https://urs.earthdata.nasa.gov</a:t>
              </a:r>
              <a:r>
                <a:rPr lang="en-US" sz="1400">
                  <a:solidFill>
                    <a:schemeClr val="dk1"/>
                  </a:solidFill>
                  <a:latin typeface="Century Gothic"/>
                  <a:ea typeface="Century Gothic"/>
                  <a:cs typeface="Century Gothic"/>
                  <a:sym typeface="Century Gothic"/>
                </a:rPr>
                <a:t> </a:t>
              </a:r>
              <a:endParaRPr sz="1400" i="1">
                <a:solidFill>
                  <a:srgbClr val="0070C0"/>
                </a:solidFill>
                <a:latin typeface="Century Gothic"/>
                <a:ea typeface="Century Gothic"/>
                <a:cs typeface="Century Gothic"/>
                <a:sym typeface="Century Gothic"/>
              </a:endParaRPr>
            </a:p>
            <a:p>
              <a:pPr marL="0" marR="0" lvl="0" indent="0" algn="l" rtl="0">
                <a:spcBef>
                  <a:spcPts val="0"/>
                </a:spcBef>
                <a:spcAft>
                  <a:spcPts val="0"/>
                </a:spcAft>
                <a:buClr>
                  <a:srgbClr val="366092"/>
                </a:buClr>
                <a:buSzPts val="1800"/>
                <a:buFont typeface="Arial"/>
                <a:buNone/>
              </a:pPr>
              <a:r>
                <a:rPr lang="en-US" sz="1800" err="1">
                  <a:solidFill>
                    <a:srgbClr val="366092"/>
                  </a:solidFill>
                  <a:latin typeface="Helvetica Neue"/>
                  <a:ea typeface="Helvetica Neue"/>
                  <a:cs typeface="Helvetica Neue"/>
                  <a:sym typeface="Helvetica Neue"/>
                </a:rPr>
                <a:t>Earthdata</a:t>
              </a:r>
              <a:r>
                <a:rPr lang="en-US" sz="1800">
                  <a:solidFill>
                    <a:srgbClr val="366092"/>
                  </a:solidFill>
                  <a:latin typeface="Helvetica Neue"/>
                  <a:ea typeface="Helvetica Neue"/>
                  <a:cs typeface="Helvetica Neue"/>
                  <a:sym typeface="Helvetica Neue"/>
                </a:rPr>
                <a:t> Forum</a:t>
              </a:r>
              <a:r>
                <a:rPr lang="en-US" sz="1400">
                  <a:solidFill>
                    <a:schemeClr val="dk1"/>
                  </a:solidFill>
                  <a:latin typeface="Calibri"/>
                  <a:ea typeface="Calibri"/>
                  <a:cs typeface="Calibri"/>
                  <a:sym typeface="Calibri"/>
                </a:rPr>
                <a:t> </a:t>
              </a:r>
              <a:r>
                <a:rPr lang="en-US" sz="1400" u="sng">
                  <a:solidFill>
                    <a:schemeClr val="dk1"/>
                  </a:solidFill>
                  <a:latin typeface="Century Gothic"/>
                  <a:ea typeface="Century Gothic"/>
                  <a:cs typeface="Century Gothic"/>
                  <a:sym typeface="Century Gothic"/>
                  <a:hlinkClick r:id="rId8">
                    <a:extLst>
                      <a:ext uri="{A12FA001-AC4F-418D-AE19-62706E023703}">
                        <ahyp:hlinkClr xmlns:ahyp="http://schemas.microsoft.com/office/drawing/2018/hyperlinkcolor" val="tx"/>
                      </a:ext>
                    </a:extLst>
                  </a:hlinkClick>
                </a:rPr>
                <a:t>https://forum.earthdata.nasa.gov/</a:t>
              </a:r>
              <a:endParaRPr sz="1400">
                <a:solidFill>
                  <a:schemeClr val="dk1"/>
                </a:solidFill>
                <a:latin typeface="Century Gothic"/>
                <a:ea typeface="Century Gothic"/>
                <a:cs typeface="Century Gothic"/>
                <a:sym typeface="Century Gothic"/>
              </a:endParaRPr>
            </a:p>
            <a:p>
              <a:pPr marL="0" marR="0" lvl="0" indent="0" algn="l" rtl="0">
                <a:spcBef>
                  <a:spcPts val="0"/>
                </a:spcBef>
                <a:spcAft>
                  <a:spcPts val="0"/>
                </a:spcAft>
                <a:buClr>
                  <a:srgbClr val="366092"/>
                </a:buClr>
                <a:buSzPts val="1800"/>
                <a:buFont typeface="Arial"/>
                <a:buNone/>
              </a:pPr>
              <a:r>
                <a:rPr lang="en-US" sz="1800">
                  <a:solidFill>
                    <a:srgbClr val="366092"/>
                  </a:solidFill>
                  <a:latin typeface="Helvetica Neue"/>
                  <a:ea typeface="Helvetica Neue"/>
                  <a:cs typeface="Helvetica Neue"/>
                  <a:sym typeface="Helvetica Neue"/>
                </a:rPr>
                <a:t>ASDC User Support</a:t>
              </a:r>
              <a:r>
                <a:rPr lang="en-US" sz="1800">
                  <a:solidFill>
                    <a:srgbClr val="0070C0"/>
                  </a:solidFill>
                  <a:latin typeface="Helvetica Neue"/>
                  <a:ea typeface="Helvetica Neue"/>
                  <a:cs typeface="Helvetica Neue"/>
                  <a:sym typeface="Helvetica Neue"/>
                </a:rPr>
                <a:t> </a:t>
              </a:r>
              <a:r>
                <a:rPr lang="en-US" sz="1400">
                  <a:solidFill>
                    <a:schemeClr val="dk1"/>
                  </a:solidFill>
                  <a:latin typeface="Century Gothic"/>
                  <a:ea typeface="Century Gothic"/>
                  <a:cs typeface="Century Gothic"/>
                  <a:sym typeface="Century Gothic"/>
                </a:rPr>
                <a:t>support-asdc@earthdata.nasa.gov</a:t>
              </a:r>
              <a:endParaRPr/>
            </a:p>
          </p:txBody>
        </p:sp>
        <p:sp>
          <p:nvSpPr>
            <p:cNvPr id="367" name="Google Shape;367;p10"/>
            <p:cNvSpPr/>
            <p:nvPr/>
          </p:nvSpPr>
          <p:spPr>
            <a:xfrm>
              <a:off x="155671" y="5093983"/>
              <a:ext cx="404533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accent2"/>
                  </a:solidFill>
                  <a:latin typeface="Helvetica Neue"/>
                  <a:ea typeface="Helvetica Neue"/>
                  <a:cs typeface="Helvetica Neue"/>
                  <a:sym typeface="Helvetica Neue"/>
                </a:rPr>
                <a:t>User Support and Other Resources</a:t>
              </a:r>
              <a:endParaRPr sz="1800" b="1">
                <a:solidFill>
                  <a:schemeClr val="accent2"/>
                </a:solidFill>
                <a:latin typeface="Calibri"/>
                <a:ea typeface="Calibri"/>
                <a:cs typeface="Calibri"/>
                <a:sym typeface="Calibri"/>
              </a:endParaRPr>
            </a:p>
          </p:txBody>
        </p:sp>
      </p:grpSp>
      <p:pic>
        <p:nvPicPr>
          <p:cNvPr id="368" name="Google Shape;368;p10"/>
          <p:cNvPicPr preferRelativeResize="0">
            <a:picLocks noChangeAspect="1"/>
          </p:cNvPicPr>
          <p:nvPr/>
        </p:nvPicPr>
        <p:blipFill rotWithShape="1">
          <a:blip r:embed="rId9">
            <a:alphaModFix/>
          </a:blip>
          <a:srcRect t="15007" r="1818" b="5800"/>
          <a:stretch/>
        </p:blipFill>
        <p:spPr>
          <a:xfrm>
            <a:off x="6210263" y="1079588"/>
            <a:ext cx="5511567" cy="2500618"/>
          </a:xfrm>
          <a:prstGeom prst="rect">
            <a:avLst/>
          </a:prstGeom>
          <a:noFill/>
          <a:ln>
            <a:noFill/>
          </a:ln>
        </p:spPr>
      </p:pic>
      <p:grpSp>
        <p:nvGrpSpPr>
          <p:cNvPr id="369" name="Google Shape;369;p10"/>
          <p:cNvGrpSpPr>
            <a:grpSpLocks noChangeAspect="1"/>
          </p:cNvGrpSpPr>
          <p:nvPr/>
        </p:nvGrpSpPr>
        <p:grpSpPr>
          <a:xfrm>
            <a:off x="6140996" y="3545985"/>
            <a:ext cx="6092334" cy="2973529"/>
            <a:chOff x="6134512" y="3397672"/>
            <a:chExt cx="6348265" cy="3569132"/>
          </a:xfrm>
        </p:grpSpPr>
        <p:pic>
          <p:nvPicPr>
            <p:cNvPr id="370" name="Google Shape;370;p10"/>
            <p:cNvPicPr preferRelativeResize="0"/>
            <p:nvPr/>
          </p:nvPicPr>
          <p:blipFill rotWithShape="1">
            <a:blip r:embed="rId10">
              <a:alphaModFix/>
            </a:blip>
            <a:srcRect/>
            <a:stretch/>
          </p:blipFill>
          <p:spPr>
            <a:xfrm>
              <a:off x="6191196" y="4341523"/>
              <a:ext cx="5804824" cy="2625281"/>
            </a:xfrm>
            <a:prstGeom prst="rect">
              <a:avLst/>
            </a:prstGeom>
            <a:noFill/>
            <a:ln>
              <a:noFill/>
            </a:ln>
          </p:spPr>
        </p:pic>
        <p:sp>
          <p:nvSpPr>
            <p:cNvPr id="371" name="Google Shape;371;p10"/>
            <p:cNvSpPr txBox="1"/>
            <p:nvPr/>
          </p:nvSpPr>
          <p:spPr>
            <a:xfrm>
              <a:off x="6134512" y="3703208"/>
              <a:ext cx="6029901" cy="65397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dirty="0">
                  <a:solidFill>
                    <a:schemeClr val="dk1"/>
                  </a:solidFill>
                  <a:latin typeface="Century Gothic"/>
                  <a:ea typeface="Century Gothic"/>
                  <a:cs typeface="Century Gothic"/>
                  <a:sym typeface="Century Gothic"/>
                </a:rPr>
                <a:t>TEMPO data can be served directly through the EPA RSIG. </a:t>
              </a:r>
              <a:r>
                <a:rPr lang="en-US" sz="1400" i="1" u="sng" dirty="0">
                  <a:solidFill>
                    <a:schemeClr val="dk1"/>
                  </a:solidFill>
                  <a:latin typeface="Century Gothic"/>
                  <a:ea typeface="Century Gothic"/>
                  <a:cs typeface="Century Gothic"/>
                  <a:sym typeface="Century Gothic"/>
                  <a:hlinkClick r:id="rId11">
                    <a:extLst>
                      <a:ext uri="{A12FA001-AC4F-418D-AE19-62706E023703}">
                        <ahyp:hlinkClr xmlns:ahyp="http://schemas.microsoft.com/office/drawing/2018/hyperlinkcolor" val="tx"/>
                      </a:ext>
                    </a:extLst>
                  </a:hlinkClick>
                </a:rPr>
                <a:t>https://www.epa.gov/hesc/remote-sensing-information-gateway</a:t>
              </a:r>
              <a:endParaRPr sz="1400" i="1" dirty="0">
                <a:solidFill>
                  <a:schemeClr val="dk1"/>
                </a:solidFill>
                <a:latin typeface="Century Gothic"/>
                <a:ea typeface="Century Gothic"/>
                <a:cs typeface="Century Gothic"/>
                <a:sym typeface="Century Gothic"/>
              </a:endParaRPr>
            </a:p>
          </p:txBody>
        </p:sp>
        <p:sp>
          <p:nvSpPr>
            <p:cNvPr id="372" name="Google Shape;372;p10"/>
            <p:cNvSpPr txBox="1"/>
            <p:nvPr/>
          </p:nvSpPr>
          <p:spPr>
            <a:xfrm>
              <a:off x="6143523" y="3397672"/>
              <a:ext cx="6339254" cy="369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chemeClr val="accent2"/>
                  </a:solidFill>
                  <a:latin typeface="Helvetica Neue"/>
                  <a:ea typeface="Helvetica Neue"/>
                  <a:cs typeface="Helvetica Neue"/>
                  <a:sym typeface="Helvetica Neue"/>
                </a:rPr>
                <a:t>EPA</a:t>
              </a:r>
              <a:r>
                <a:rPr lang="en-US" sz="1800" dirty="0">
                  <a:solidFill>
                    <a:srgbClr val="366092"/>
                  </a:solidFill>
                  <a:latin typeface="Helvetica Neue"/>
                  <a:ea typeface="Helvetica Neue"/>
                  <a:cs typeface="Helvetica Neue"/>
                  <a:sym typeface="Helvetica Neue"/>
                </a:rPr>
                <a:t> </a:t>
              </a:r>
              <a:r>
                <a:rPr lang="en-US" sz="1800" b="1" dirty="0">
                  <a:solidFill>
                    <a:schemeClr val="accent2"/>
                  </a:solidFill>
                  <a:latin typeface="Helvetica Neue"/>
                  <a:ea typeface="Helvetica Neue"/>
                  <a:cs typeface="Helvetica Neue"/>
                  <a:sym typeface="Helvetica Neue"/>
                </a:rPr>
                <a:t>RSIG3D Gateway</a:t>
              </a:r>
              <a:endParaRPr sz="1800" dirty="0">
                <a:solidFill>
                  <a:schemeClr val="dk1"/>
                </a:solidFill>
                <a:latin typeface="Calibri"/>
                <a:ea typeface="Calibri"/>
                <a:cs typeface="Calibri"/>
                <a:sym typeface="Calibri"/>
              </a:endParaRPr>
            </a:p>
          </p:txBody>
        </p:sp>
      </p:grpSp>
      <p:sp>
        <p:nvSpPr>
          <p:cNvPr id="373" name="Google Shape;373;p10"/>
          <p:cNvSpPr txBox="1"/>
          <p:nvPr/>
        </p:nvSpPr>
        <p:spPr>
          <a:xfrm>
            <a:off x="-1" y="691264"/>
            <a:ext cx="12191999"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dirty="0">
                <a:solidFill>
                  <a:schemeClr val="bg1"/>
                </a:solidFill>
                <a:latin typeface="Calibri"/>
                <a:ea typeface="Calibri"/>
                <a:cs typeface="Calibri"/>
                <a:sym typeface="Calibri"/>
              </a:rPr>
              <a:t>Slides from Jeff Walters, Tim Larson at TEMPO STM 2020 &amp; EAWNov2021</a:t>
            </a:r>
            <a:endParaRPr dirty="0">
              <a:solidFill>
                <a:schemeClr val="bg1"/>
              </a:solidFill>
            </a:endParaRPr>
          </a:p>
        </p:txBody>
      </p:sp>
      <p:sp>
        <p:nvSpPr>
          <p:cNvPr id="9" name="Footer Placeholder 8">
            <a:extLst>
              <a:ext uri="{FF2B5EF4-FFF2-40B4-BE49-F238E27FC236}">
                <a16:creationId xmlns:a16="http://schemas.microsoft.com/office/drawing/2014/main" id="{AEC71CD7-38B7-406E-B4F7-BC590DEF1849}"/>
              </a:ext>
            </a:extLst>
          </p:cNvPr>
          <p:cNvSpPr>
            <a:spLocks noGrp="1"/>
          </p:cNvSpPr>
          <p:nvPr>
            <p:ph type="ftr" sz="quarter" idx="11"/>
          </p:nvPr>
        </p:nvSpPr>
        <p:spPr/>
        <p:txBody>
          <a:bodyPr/>
          <a:lstStyle/>
          <a:p>
            <a:r>
              <a:rPr lang="en-US" dirty="0"/>
              <a:t>TEMPO ORR/MRR</a:t>
            </a:r>
          </a:p>
        </p:txBody>
      </p:sp>
      <p:sp>
        <p:nvSpPr>
          <p:cNvPr id="2" name="Slide Number Placeholder 1">
            <a:extLst>
              <a:ext uri="{FF2B5EF4-FFF2-40B4-BE49-F238E27FC236}">
                <a16:creationId xmlns:a16="http://schemas.microsoft.com/office/drawing/2014/main" id="{A9B077CA-F078-49C9-BA87-F60623F4EBA5}"/>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16</a:t>
            </a:fld>
            <a:endParaRPr lang="en-US" dirty="0"/>
          </a:p>
        </p:txBody>
      </p:sp>
      <p:sp>
        <p:nvSpPr>
          <p:cNvPr id="3" name="Date Placeholder 2">
            <a:extLst>
              <a:ext uri="{FF2B5EF4-FFF2-40B4-BE49-F238E27FC236}">
                <a16:creationId xmlns:a16="http://schemas.microsoft.com/office/drawing/2014/main" id="{A8857073-631E-4AD2-9B22-C804FF3A9AB2}"/>
              </a:ext>
            </a:extLst>
          </p:cNvPr>
          <p:cNvSpPr>
            <a:spLocks noGrp="1"/>
          </p:cNvSpPr>
          <p:nvPr>
            <p:ph type="dt" sz="half" idx="10"/>
          </p:nvPr>
        </p:nvSpPr>
        <p:spPr/>
        <p:txBody>
          <a:bodyPr/>
          <a:lstStyle/>
          <a:p>
            <a:r>
              <a:rPr lang="en-US"/>
              <a:t>February 8-9, 2023</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13" descr="Image result for tempo satellite mission"/>
          <p:cNvSpPr/>
          <p:nvPr/>
        </p:nvSpPr>
        <p:spPr>
          <a:xfrm>
            <a:off x="129645" y="-120385"/>
            <a:ext cx="254000" cy="254001"/>
          </a:xfrm>
          <a:prstGeom prst="rect">
            <a:avLst/>
          </a:prstGeom>
          <a:noFill/>
          <a:ln>
            <a:noFill/>
          </a:ln>
        </p:spPr>
        <p:txBody>
          <a:bodyPr spcFirstLastPara="1" wrap="square" lIns="76200" tIns="38100" rIns="76200" bIns="38100" anchor="t" anchorCtr="0">
            <a:noAutofit/>
          </a:bodyPr>
          <a:lstStyle/>
          <a:p>
            <a:pPr marL="0" marR="0" lvl="0" indent="0" algn="l" rtl="0">
              <a:lnSpc>
                <a:spcPct val="100000"/>
              </a:lnSpc>
              <a:spcBef>
                <a:spcPts val="0"/>
              </a:spcBef>
              <a:spcAft>
                <a:spcPts val="0"/>
              </a:spcAft>
              <a:buClr>
                <a:schemeClr val="dk1"/>
              </a:buClr>
              <a:buSzPts val="1500"/>
              <a:buFont typeface="Calibri"/>
              <a:buNone/>
            </a:pPr>
            <a:endParaRPr sz="1500" b="0" i="0" u="none" strike="noStrike" cap="none">
              <a:solidFill>
                <a:srgbClr val="000000"/>
              </a:solidFill>
              <a:latin typeface="Calibri"/>
              <a:ea typeface="Calibri"/>
              <a:cs typeface="Calibri"/>
              <a:sym typeface="Calibri"/>
            </a:endParaRPr>
          </a:p>
        </p:txBody>
      </p:sp>
      <p:sp>
        <p:nvSpPr>
          <p:cNvPr id="8" name="Footer Placeholder 7">
            <a:extLst>
              <a:ext uri="{FF2B5EF4-FFF2-40B4-BE49-F238E27FC236}">
                <a16:creationId xmlns:a16="http://schemas.microsoft.com/office/drawing/2014/main" id="{D7EE8CFF-3D57-4A99-8EFD-5504956CF53A}"/>
              </a:ext>
            </a:extLst>
          </p:cNvPr>
          <p:cNvSpPr>
            <a:spLocks noGrp="1"/>
          </p:cNvSpPr>
          <p:nvPr>
            <p:ph type="ftr" sz="quarter" idx="11"/>
          </p:nvPr>
        </p:nvSpPr>
        <p:spPr/>
        <p:txBody>
          <a:bodyPr/>
          <a:lstStyle/>
          <a:p>
            <a:r>
              <a:rPr lang="en-US"/>
              <a:t>TEMPO ORR/MRR</a:t>
            </a:r>
          </a:p>
        </p:txBody>
      </p:sp>
      <p:sp>
        <p:nvSpPr>
          <p:cNvPr id="6" name="Title 5">
            <a:extLst>
              <a:ext uri="{FF2B5EF4-FFF2-40B4-BE49-F238E27FC236}">
                <a16:creationId xmlns:a16="http://schemas.microsoft.com/office/drawing/2014/main" id="{D0E64B02-24A8-41F5-AA99-FE5162492834}"/>
              </a:ext>
            </a:extLst>
          </p:cNvPr>
          <p:cNvSpPr>
            <a:spLocks noGrp="1"/>
          </p:cNvSpPr>
          <p:nvPr>
            <p:ph type="title"/>
          </p:nvPr>
        </p:nvSpPr>
        <p:spPr>
          <a:xfrm>
            <a:off x="0" y="0"/>
            <a:ext cx="12192000" cy="975701"/>
          </a:xfrm>
        </p:spPr>
        <p:txBody>
          <a:bodyPr/>
          <a:lstStyle/>
          <a:p>
            <a:r>
              <a:rPr lang="en-US" dirty="0"/>
              <a:t>TEMPO Green Paper: </a:t>
            </a:r>
            <a:br>
              <a:rPr lang="en-US" dirty="0"/>
            </a:br>
            <a:r>
              <a:rPr lang="en-US" dirty="0"/>
              <a:t>Chemistry Experiments with TEMPO</a:t>
            </a:r>
          </a:p>
        </p:txBody>
      </p:sp>
      <p:graphicFrame>
        <p:nvGraphicFramePr>
          <p:cNvPr id="430" name="Google Shape;430;p13"/>
          <p:cNvGraphicFramePr/>
          <p:nvPr/>
        </p:nvGraphicFramePr>
        <p:xfrm>
          <a:off x="129645" y="1143000"/>
          <a:ext cx="11948056" cy="5410197"/>
        </p:xfrm>
        <a:graphic>
          <a:graphicData uri="http://schemas.openxmlformats.org/drawingml/2006/table">
            <a:tbl>
              <a:tblPr firstRow="1" bandRow="1">
                <a:noFill/>
                <a:tableStyleId>{E2DD7354-5F95-4D67-A51C-287E827058AB}</a:tableStyleId>
              </a:tblPr>
              <a:tblGrid>
                <a:gridCol w="5974028">
                  <a:extLst>
                    <a:ext uri="{9D8B030D-6E8A-4147-A177-3AD203B41FA5}">
                      <a16:colId xmlns:a16="http://schemas.microsoft.com/office/drawing/2014/main" val="20000"/>
                    </a:ext>
                  </a:extLst>
                </a:gridCol>
                <a:gridCol w="5974028">
                  <a:extLst>
                    <a:ext uri="{9D8B030D-6E8A-4147-A177-3AD203B41FA5}">
                      <a16:colId xmlns:a16="http://schemas.microsoft.com/office/drawing/2014/main" val="20001"/>
                    </a:ext>
                  </a:extLst>
                </a:gridCol>
              </a:tblGrid>
              <a:tr h="323687">
                <a:tc>
                  <a:txBody>
                    <a:bodyPr/>
                    <a:lstStyle/>
                    <a:p>
                      <a:pPr marL="0" marR="0" lvl="0" indent="0" algn="l" rtl="0">
                        <a:spcBef>
                          <a:spcPts val="0"/>
                        </a:spcBef>
                        <a:spcAft>
                          <a:spcPts val="0"/>
                        </a:spcAft>
                        <a:buNone/>
                      </a:pPr>
                      <a:r>
                        <a:rPr lang="en-US" sz="1500" b="1" u="none" strike="noStrike" cap="none"/>
                        <a:t>NORMAL TIME RESOLUTION STUDIES</a:t>
                      </a:r>
                      <a:endParaRPr/>
                    </a:p>
                  </a:txBody>
                  <a:tcP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solidFill>
                      <a:srgbClr val="D6E3BC"/>
                    </a:solidFill>
                  </a:tcPr>
                </a:tc>
                <a:tc>
                  <a:txBody>
                    <a:bodyPr/>
                    <a:lstStyle/>
                    <a:p>
                      <a:pPr marL="0" marR="0" lvl="0" indent="0" algn="l" rtl="0">
                        <a:spcBef>
                          <a:spcPts val="0"/>
                        </a:spcBef>
                        <a:spcAft>
                          <a:spcPts val="0"/>
                        </a:spcAft>
                        <a:buNone/>
                      </a:pPr>
                      <a:r>
                        <a:rPr lang="en-US" sz="1500" b="1" u="none" strike="noStrike" cap="none" dirty="0"/>
                        <a:t>Volcanoes</a:t>
                      </a:r>
                      <a:endParaRPr dirty="0"/>
                    </a:p>
                  </a:txBody>
                  <a:tcP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solidFill>
                      <a:srgbClr val="D6E3BC"/>
                    </a:solidFill>
                  </a:tcPr>
                </a:tc>
                <a:extLst>
                  <a:ext uri="{0D108BD9-81ED-4DB2-BD59-A6C34878D82A}">
                    <a16:rowId xmlns:a16="http://schemas.microsoft.com/office/drawing/2014/main" val="10000"/>
                  </a:ext>
                </a:extLst>
              </a:tr>
              <a:tr h="323687">
                <a:tc>
                  <a:txBody>
                    <a:bodyPr/>
                    <a:lstStyle/>
                    <a:p>
                      <a:pPr marL="0" marR="0" lvl="0" indent="0" algn="l" rtl="0">
                        <a:spcBef>
                          <a:spcPts val="0"/>
                        </a:spcBef>
                        <a:spcAft>
                          <a:spcPts val="0"/>
                        </a:spcAft>
                        <a:buNone/>
                      </a:pPr>
                      <a:r>
                        <a:rPr lang="en-US" sz="1500" b="1" u="none" strike="noStrike" cap="none" dirty="0"/>
                        <a:t>Air quality and health </a:t>
                      </a:r>
                      <a:endParaRPr dirty="0"/>
                    </a:p>
                  </a:txBody>
                  <a:tcP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solidFill>
                      <a:srgbClr val="D6E3BC"/>
                    </a:solidFill>
                  </a:tcPr>
                </a:tc>
                <a:tc>
                  <a:txBody>
                    <a:bodyPr/>
                    <a:lstStyle/>
                    <a:p>
                      <a:pPr marL="0" marR="0" lvl="0" indent="0" algn="l" rtl="0">
                        <a:spcBef>
                          <a:spcPts val="0"/>
                        </a:spcBef>
                        <a:spcAft>
                          <a:spcPts val="0"/>
                        </a:spcAft>
                        <a:buNone/>
                      </a:pPr>
                      <a:r>
                        <a:rPr lang="en-US" sz="1500" b="1" u="none" strike="noStrike" cap="none"/>
                        <a:t>Socio-economic studies</a:t>
                      </a:r>
                      <a:endParaRPr/>
                    </a:p>
                  </a:txBody>
                  <a:tcP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solidFill>
                      <a:srgbClr val="D6E3BC"/>
                    </a:solidFill>
                  </a:tcPr>
                </a:tc>
                <a:extLst>
                  <a:ext uri="{0D108BD9-81ED-4DB2-BD59-A6C34878D82A}">
                    <a16:rowId xmlns:a16="http://schemas.microsoft.com/office/drawing/2014/main" val="10001"/>
                  </a:ext>
                </a:extLst>
              </a:tr>
              <a:tr h="323687">
                <a:tc>
                  <a:txBody>
                    <a:bodyPr/>
                    <a:lstStyle/>
                    <a:p>
                      <a:pPr marL="0" marR="0" lvl="0" indent="0" algn="l" rtl="0">
                        <a:spcBef>
                          <a:spcPts val="0"/>
                        </a:spcBef>
                        <a:spcAft>
                          <a:spcPts val="0"/>
                        </a:spcAft>
                        <a:buNone/>
                      </a:pPr>
                      <a:r>
                        <a:rPr lang="en-US" sz="1500" b="1" u="none" strike="noStrike" cap="none"/>
                        <a:t>Ultraviolet exposure</a:t>
                      </a:r>
                      <a:endParaRPr/>
                    </a:p>
                  </a:txBody>
                  <a:tcP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B w="9525" cap="flat" cmpd="sng">
                      <a:solidFill>
                        <a:srgbClr val="000000">
                          <a:alpha val="0"/>
                        </a:srgbClr>
                      </a:solidFill>
                      <a:prstDash val="solid"/>
                      <a:round/>
                      <a:headEnd type="none" w="sm" len="sm"/>
                      <a:tailEnd type="none" w="sm" len="sm"/>
                    </a:lnB>
                    <a:solidFill>
                      <a:srgbClr val="D6E3BC"/>
                    </a:solidFill>
                  </a:tcPr>
                </a:tc>
                <a:tc>
                  <a:txBody>
                    <a:bodyPr/>
                    <a:lstStyle/>
                    <a:p>
                      <a:pPr marL="0" marR="0" lvl="0" indent="0" algn="l" rtl="0">
                        <a:spcBef>
                          <a:spcPts val="0"/>
                        </a:spcBef>
                        <a:spcAft>
                          <a:spcPts val="0"/>
                        </a:spcAft>
                        <a:buNone/>
                      </a:pPr>
                      <a:r>
                        <a:rPr lang="en-US" sz="1500" b="1" u="none" strike="noStrike" cap="none"/>
                        <a:t>National pollution inventories</a:t>
                      </a:r>
                      <a:endParaRPr/>
                    </a:p>
                  </a:txBody>
                  <a:tcP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solidFill>
                      <a:srgbClr val="D6E3BC"/>
                    </a:solidFill>
                  </a:tcPr>
                </a:tc>
                <a:extLst>
                  <a:ext uri="{0D108BD9-81ED-4DB2-BD59-A6C34878D82A}">
                    <a16:rowId xmlns:a16="http://schemas.microsoft.com/office/drawing/2014/main" val="10002"/>
                  </a:ext>
                </a:extLst>
              </a:tr>
              <a:tr h="323687">
                <a:tc>
                  <a:txBody>
                    <a:bodyPr/>
                    <a:lstStyle/>
                    <a:p>
                      <a:pPr marL="0" marR="0" lvl="0" indent="0" algn="l" rtl="0">
                        <a:spcBef>
                          <a:spcPts val="0"/>
                        </a:spcBef>
                        <a:spcAft>
                          <a:spcPts val="0"/>
                        </a:spcAft>
                        <a:buNone/>
                      </a:pPr>
                      <a:r>
                        <a:rPr lang="en-US" sz="1500" b="1" u="none" strike="noStrike" cap="none"/>
                        <a:t>Biomass burning</a:t>
                      </a:r>
                      <a:endParaRPr/>
                    </a:p>
                  </a:txBody>
                  <a:tcP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6E3BC"/>
                    </a:solidFill>
                  </a:tcPr>
                </a:tc>
                <a:tc>
                  <a:txBody>
                    <a:bodyPr/>
                    <a:lstStyle/>
                    <a:p>
                      <a:pPr marL="0" marR="0" lvl="0" indent="0" algn="l" rtl="0">
                        <a:spcBef>
                          <a:spcPts val="0"/>
                        </a:spcBef>
                        <a:spcAft>
                          <a:spcPts val="0"/>
                        </a:spcAft>
                        <a:buNone/>
                      </a:pPr>
                      <a:r>
                        <a:rPr lang="en-US" sz="1500" b="1" u="none" strike="noStrike" cap="none" dirty="0"/>
                        <a:t>Regional and local transport of pollutants</a:t>
                      </a:r>
                      <a:endParaRPr dirty="0"/>
                    </a:p>
                  </a:txBody>
                  <a:tcP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solidFill>
                      <a:srgbClr val="D6E3BC"/>
                    </a:solidFill>
                  </a:tcPr>
                </a:tc>
                <a:extLst>
                  <a:ext uri="{0D108BD9-81ED-4DB2-BD59-A6C34878D82A}">
                    <a16:rowId xmlns:a16="http://schemas.microsoft.com/office/drawing/2014/main" val="10003"/>
                  </a:ext>
                </a:extLst>
              </a:tr>
              <a:tr h="323687">
                <a:tc>
                  <a:txBody>
                    <a:bodyPr/>
                    <a:lstStyle/>
                    <a:p>
                      <a:pPr marL="0" marR="0" lvl="0" indent="0" algn="l" rtl="0">
                        <a:spcBef>
                          <a:spcPts val="0"/>
                        </a:spcBef>
                        <a:spcAft>
                          <a:spcPts val="0"/>
                        </a:spcAft>
                        <a:buNone/>
                      </a:pPr>
                      <a:r>
                        <a:rPr lang="en-US" sz="1500" b="1" u="none" strike="noStrike" cap="none"/>
                        <a:t>Synergistic GOES-16/17 Products</a:t>
                      </a:r>
                      <a:endParaRPr/>
                    </a:p>
                  </a:txBody>
                  <a:tcP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6E3BC"/>
                    </a:solidFill>
                  </a:tcPr>
                </a:tc>
                <a:tc>
                  <a:txBody>
                    <a:bodyPr/>
                    <a:lstStyle/>
                    <a:p>
                      <a:pPr marL="0" marR="0" lvl="0" indent="0" algn="l" rtl="0">
                        <a:spcBef>
                          <a:spcPts val="0"/>
                        </a:spcBef>
                        <a:spcAft>
                          <a:spcPts val="0"/>
                        </a:spcAft>
                        <a:buNone/>
                      </a:pPr>
                      <a:r>
                        <a:rPr lang="en-US" sz="1500" b="1" u="none" strike="noStrike" cap="none" dirty="0"/>
                        <a:t>Sea breeze studies for Florida and Cuba</a:t>
                      </a:r>
                      <a:endParaRPr dirty="0"/>
                    </a:p>
                  </a:txBody>
                  <a:tcP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solidFill>
                      <a:srgbClr val="D6E3BC"/>
                    </a:solidFill>
                  </a:tcPr>
                </a:tc>
                <a:extLst>
                  <a:ext uri="{0D108BD9-81ED-4DB2-BD59-A6C34878D82A}">
                    <a16:rowId xmlns:a16="http://schemas.microsoft.com/office/drawing/2014/main" val="10004"/>
                  </a:ext>
                </a:extLst>
              </a:tr>
              <a:tr h="323687">
                <a:tc>
                  <a:txBody>
                    <a:bodyPr/>
                    <a:lstStyle/>
                    <a:p>
                      <a:pPr marL="0" marR="0" lvl="1" indent="0" algn="l" rtl="0">
                        <a:lnSpc>
                          <a:spcPct val="100000"/>
                        </a:lnSpc>
                        <a:spcBef>
                          <a:spcPts val="0"/>
                        </a:spcBef>
                        <a:spcAft>
                          <a:spcPts val="0"/>
                        </a:spcAft>
                        <a:buClr>
                          <a:schemeClr val="dk1"/>
                        </a:buClr>
                        <a:buSzPts val="1500"/>
                        <a:buFont typeface="Calibri"/>
                        <a:buNone/>
                      </a:pPr>
                      <a:r>
                        <a:rPr lang="en-US" sz="1500" b="1" u="none" strike="noStrike" cap="none" dirty="0"/>
                        <a:t>Advanced aerosol products</a:t>
                      </a:r>
                      <a:endParaRPr dirty="0"/>
                    </a:p>
                  </a:txBody>
                  <a:tcP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solidFill>
                      <a:srgbClr val="D6E3BC"/>
                    </a:solidFill>
                  </a:tcPr>
                </a:tc>
                <a:tc>
                  <a:txBody>
                    <a:bodyPr/>
                    <a:lstStyle/>
                    <a:p>
                      <a:pPr marL="0" marR="0" lvl="0" indent="0" algn="l" rtl="0">
                        <a:spcBef>
                          <a:spcPts val="0"/>
                        </a:spcBef>
                        <a:spcAft>
                          <a:spcPts val="0"/>
                        </a:spcAft>
                        <a:buNone/>
                      </a:pPr>
                      <a:r>
                        <a:rPr lang="en-US" sz="1500" b="1" u="none" strike="noStrike" cap="none" dirty="0"/>
                        <a:t>Transboundary pollution gradients</a:t>
                      </a:r>
                      <a:endParaRPr dirty="0"/>
                    </a:p>
                  </a:txBody>
                  <a:tcP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solidFill>
                      <a:srgbClr val="D6E3BC"/>
                    </a:solidFill>
                  </a:tcPr>
                </a:tc>
                <a:extLst>
                  <a:ext uri="{0D108BD9-81ED-4DB2-BD59-A6C34878D82A}">
                    <a16:rowId xmlns:a16="http://schemas.microsoft.com/office/drawing/2014/main" val="10005"/>
                  </a:ext>
                </a:extLst>
              </a:tr>
              <a:tr h="323687">
                <a:tc>
                  <a:txBody>
                    <a:bodyPr/>
                    <a:lstStyle/>
                    <a:p>
                      <a:pPr marL="0" marR="0" lvl="0" indent="0" algn="l" rtl="0">
                        <a:spcBef>
                          <a:spcPts val="0"/>
                        </a:spcBef>
                        <a:spcAft>
                          <a:spcPts val="0"/>
                        </a:spcAft>
                        <a:buNone/>
                      </a:pPr>
                      <a:r>
                        <a:rPr lang="en-US" sz="1500" b="1" u="none" strike="noStrike" cap="none"/>
                        <a:t>Soil NO</a:t>
                      </a:r>
                      <a:r>
                        <a:rPr lang="en-US" sz="1500" b="1" u="none" strike="noStrike" cap="none" baseline="-25000"/>
                        <a:t>x</a:t>
                      </a:r>
                      <a:r>
                        <a:rPr lang="en-US" sz="1500" b="1" u="none" strike="noStrike" cap="none"/>
                        <a:t> after fertilizer application and after rainfall</a:t>
                      </a:r>
                      <a:endParaRPr/>
                    </a:p>
                  </a:txBody>
                  <a:tcP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solidFill>
                      <a:srgbClr val="D6E3BC"/>
                    </a:solidFill>
                  </a:tcPr>
                </a:tc>
                <a:tc>
                  <a:txBody>
                    <a:bodyPr/>
                    <a:lstStyle/>
                    <a:p>
                      <a:pPr marL="0" marR="0" lvl="0" indent="0" algn="l" rtl="0">
                        <a:spcBef>
                          <a:spcPts val="0"/>
                        </a:spcBef>
                        <a:spcAft>
                          <a:spcPts val="0"/>
                        </a:spcAft>
                        <a:buNone/>
                      </a:pPr>
                      <a:r>
                        <a:rPr lang="en-US" sz="1500" b="1" u="none" strike="noStrike" cap="none"/>
                        <a:t>Transatlantic dust transport</a:t>
                      </a:r>
                      <a:endParaRPr/>
                    </a:p>
                  </a:txBody>
                  <a:tcP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solidFill>
                      <a:srgbClr val="D6E3BC"/>
                    </a:solidFill>
                  </a:tcPr>
                </a:tc>
                <a:extLst>
                  <a:ext uri="{0D108BD9-81ED-4DB2-BD59-A6C34878D82A}">
                    <a16:rowId xmlns:a16="http://schemas.microsoft.com/office/drawing/2014/main" val="10006"/>
                  </a:ext>
                </a:extLst>
              </a:tr>
              <a:tr h="323687">
                <a:tc>
                  <a:txBody>
                    <a:bodyPr/>
                    <a:lstStyle/>
                    <a:p>
                      <a:pPr marL="0" marR="0" lvl="0" indent="0" algn="l" rtl="0">
                        <a:spcBef>
                          <a:spcPts val="0"/>
                        </a:spcBef>
                        <a:spcAft>
                          <a:spcPts val="0"/>
                        </a:spcAft>
                        <a:buNone/>
                      </a:pPr>
                      <a:r>
                        <a:rPr lang="en-US" sz="1500" b="1" u="none" strike="noStrike" cap="none"/>
                        <a:t>Solar-induced fluorescence from chlorophyll</a:t>
                      </a:r>
                      <a:endParaRPr/>
                    </a:p>
                  </a:txBody>
                  <a:tcP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solidFill>
                      <a:srgbClr val="D6E3BC"/>
                    </a:solidFill>
                  </a:tcPr>
                </a:tc>
                <a:tc>
                  <a:txBody>
                    <a:bodyPr/>
                    <a:lstStyle/>
                    <a:p>
                      <a:pPr marL="0" marR="0" lvl="0" indent="0" algn="l" rtl="0">
                        <a:spcBef>
                          <a:spcPts val="0"/>
                        </a:spcBef>
                        <a:spcAft>
                          <a:spcPts val="0"/>
                        </a:spcAft>
                        <a:buNone/>
                      </a:pPr>
                      <a:r>
                        <a:rPr lang="en-US" sz="1500" b="1" u="none" strike="noStrike" cap="none"/>
                        <a:t>HIGH TIME RESOLUTION EXPERIMENTS</a:t>
                      </a:r>
                      <a:endParaRPr/>
                    </a:p>
                  </a:txBody>
                  <a:tcP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solidFill>
                      <a:srgbClr val="FBD4B4"/>
                    </a:solidFill>
                  </a:tcPr>
                </a:tc>
                <a:extLst>
                  <a:ext uri="{0D108BD9-81ED-4DB2-BD59-A6C34878D82A}">
                    <a16:rowId xmlns:a16="http://schemas.microsoft.com/office/drawing/2014/main" val="10007"/>
                  </a:ext>
                </a:extLst>
              </a:tr>
              <a:tr h="323687">
                <a:tc>
                  <a:txBody>
                    <a:bodyPr/>
                    <a:lstStyle/>
                    <a:p>
                      <a:pPr marL="0" marR="0" lvl="0" indent="0" algn="l" rtl="0">
                        <a:spcBef>
                          <a:spcPts val="0"/>
                        </a:spcBef>
                        <a:spcAft>
                          <a:spcPts val="0"/>
                        </a:spcAft>
                        <a:buNone/>
                      </a:pPr>
                      <a:r>
                        <a:rPr lang="en-US" sz="1500" b="1" u="none" strike="noStrike" cap="none"/>
                        <a:t>Foliage studies</a:t>
                      </a:r>
                      <a:endParaRPr/>
                    </a:p>
                  </a:txBody>
                  <a:tcP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solidFill>
                      <a:srgbClr val="D6E3BC"/>
                    </a:solidFill>
                  </a:tcPr>
                </a:tc>
                <a:tc>
                  <a:txBody>
                    <a:bodyPr/>
                    <a:lstStyle/>
                    <a:p>
                      <a:pPr marL="0" marR="0" lvl="0" indent="0" algn="l" rtl="0">
                        <a:spcBef>
                          <a:spcPts val="0"/>
                        </a:spcBef>
                        <a:spcAft>
                          <a:spcPts val="0"/>
                        </a:spcAft>
                        <a:buNone/>
                      </a:pPr>
                      <a:r>
                        <a:rPr lang="en-US" sz="1500" b="1" u="none" strike="noStrike" cap="none"/>
                        <a:t>Lightning NO</a:t>
                      </a:r>
                      <a:r>
                        <a:rPr lang="en-US" sz="1500" b="1" u="none" strike="noStrike" cap="none" baseline="-25000"/>
                        <a:t>x</a:t>
                      </a:r>
                      <a:endParaRPr sz="1500" b="1" u="none" strike="noStrike" cap="none"/>
                    </a:p>
                  </a:txBody>
                  <a:tcP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solidFill>
                      <a:srgbClr val="FBD4B4"/>
                    </a:solidFill>
                  </a:tcPr>
                </a:tc>
                <a:extLst>
                  <a:ext uri="{0D108BD9-81ED-4DB2-BD59-A6C34878D82A}">
                    <a16:rowId xmlns:a16="http://schemas.microsoft.com/office/drawing/2014/main" val="10008"/>
                  </a:ext>
                </a:extLst>
              </a:tr>
              <a:tr h="323687">
                <a:tc>
                  <a:txBody>
                    <a:bodyPr/>
                    <a:lstStyle/>
                    <a:p>
                      <a:pPr marL="0" marR="0" lvl="0" indent="0" algn="l" rtl="0">
                        <a:spcBef>
                          <a:spcPts val="0"/>
                        </a:spcBef>
                        <a:spcAft>
                          <a:spcPts val="0"/>
                        </a:spcAft>
                        <a:buNone/>
                      </a:pPr>
                      <a:r>
                        <a:rPr lang="en-US" sz="1500" b="1" u="none" strike="noStrike" cap="none"/>
                        <a:t>Mapping NO</a:t>
                      </a:r>
                      <a:r>
                        <a:rPr lang="en-US" sz="1500" b="1" u="none" strike="noStrike" cap="none" baseline="-25000"/>
                        <a:t>2</a:t>
                      </a:r>
                      <a:r>
                        <a:rPr lang="en-US" sz="1500" b="1" u="none" strike="noStrike" cap="none"/>
                        <a:t> and SO</a:t>
                      </a:r>
                      <a:r>
                        <a:rPr lang="en-US" sz="1500" b="1" u="none" strike="noStrike" cap="none" baseline="-25000"/>
                        <a:t>2</a:t>
                      </a:r>
                      <a:r>
                        <a:rPr lang="en-US" sz="1500" b="1" u="none" strike="noStrike" cap="none"/>
                        <a:t> dry deposition at high resolution</a:t>
                      </a:r>
                      <a:endParaRPr/>
                    </a:p>
                  </a:txBody>
                  <a:tcP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solidFill>
                      <a:srgbClr val="D6E3BC"/>
                    </a:solidFill>
                  </a:tcPr>
                </a:tc>
                <a:tc>
                  <a:txBody>
                    <a:bodyPr/>
                    <a:lstStyle/>
                    <a:p>
                      <a:pPr marL="0" marR="0" lvl="0" indent="0" algn="l" rtl="0">
                        <a:spcBef>
                          <a:spcPts val="0"/>
                        </a:spcBef>
                        <a:spcAft>
                          <a:spcPts val="0"/>
                        </a:spcAft>
                        <a:buNone/>
                      </a:pPr>
                      <a:r>
                        <a:rPr lang="en-US" sz="1500" b="1" u="none" strike="noStrike" cap="none"/>
                        <a:t>Morning and evening higher-frequency scans</a:t>
                      </a:r>
                      <a:endParaRPr/>
                    </a:p>
                  </a:txBody>
                  <a:tcP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solidFill>
                      <a:srgbClr val="FBD4B4"/>
                    </a:solidFill>
                  </a:tcPr>
                </a:tc>
                <a:extLst>
                  <a:ext uri="{0D108BD9-81ED-4DB2-BD59-A6C34878D82A}">
                    <a16:rowId xmlns:a16="http://schemas.microsoft.com/office/drawing/2014/main" val="10009"/>
                  </a:ext>
                </a:extLst>
              </a:tr>
              <a:tr h="323687">
                <a:tc>
                  <a:txBody>
                    <a:bodyPr/>
                    <a:lstStyle/>
                    <a:p>
                      <a:pPr marL="0" marR="0" lvl="0" indent="0" algn="l" rtl="0">
                        <a:spcBef>
                          <a:spcPts val="0"/>
                        </a:spcBef>
                        <a:spcAft>
                          <a:spcPts val="0"/>
                        </a:spcAft>
                        <a:buNone/>
                      </a:pPr>
                      <a:r>
                        <a:rPr lang="en-US" sz="1500" b="1" u="none" strike="noStrike" cap="none"/>
                        <a:t>Crop and forest damage from ground-level ozone</a:t>
                      </a:r>
                      <a:endParaRPr/>
                    </a:p>
                  </a:txBody>
                  <a:tcP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solidFill>
                      <a:srgbClr val="D6E3BC"/>
                    </a:solidFill>
                  </a:tcPr>
                </a:tc>
                <a:tc>
                  <a:txBody>
                    <a:bodyPr/>
                    <a:lstStyle/>
                    <a:p>
                      <a:pPr marL="0" marR="0" lvl="0" indent="0" algn="l" rtl="0">
                        <a:spcBef>
                          <a:spcPts val="0"/>
                        </a:spcBef>
                        <a:spcAft>
                          <a:spcPts val="0"/>
                        </a:spcAft>
                        <a:buNone/>
                      </a:pPr>
                      <a:r>
                        <a:rPr lang="en-US" sz="1500" b="1" u="none" strike="noStrike" cap="none"/>
                        <a:t>Dwell-time studies and temporal selection to improve detection limits</a:t>
                      </a:r>
                      <a:endParaRPr/>
                    </a:p>
                  </a:txBody>
                  <a:tcP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solidFill>
                      <a:srgbClr val="FBD4B4"/>
                    </a:solidFill>
                  </a:tcPr>
                </a:tc>
                <a:extLst>
                  <a:ext uri="{0D108BD9-81ED-4DB2-BD59-A6C34878D82A}">
                    <a16:rowId xmlns:a16="http://schemas.microsoft.com/office/drawing/2014/main" val="10010"/>
                  </a:ext>
                </a:extLst>
              </a:tr>
              <a:tr h="554892">
                <a:tc>
                  <a:txBody>
                    <a:bodyPr/>
                    <a:lstStyle/>
                    <a:p>
                      <a:pPr marL="0" marR="0" lvl="1" indent="0" algn="l" rtl="0">
                        <a:lnSpc>
                          <a:spcPct val="100000"/>
                        </a:lnSpc>
                        <a:spcBef>
                          <a:spcPts val="0"/>
                        </a:spcBef>
                        <a:spcAft>
                          <a:spcPts val="0"/>
                        </a:spcAft>
                        <a:buClr>
                          <a:schemeClr val="dk1"/>
                        </a:buClr>
                        <a:buSzPts val="1500"/>
                        <a:buFont typeface="Calibri"/>
                        <a:buNone/>
                      </a:pPr>
                      <a:r>
                        <a:rPr lang="en-US" sz="1500" b="1" u="none" strike="noStrike" cap="none" dirty="0"/>
                        <a:t>Halogen oxide studies in coastal and lake regions</a:t>
                      </a:r>
                      <a:endParaRPr dirty="0"/>
                    </a:p>
                  </a:txBody>
                  <a:tcP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solidFill>
                      <a:srgbClr val="D6E3BC"/>
                    </a:solidFill>
                  </a:tcPr>
                </a:tc>
                <a:tc>
                  <a:txBody>
                    <a:bodyPr/>
                    <a:lstStyle/>
                    <a:p>
                      <a:pPr marL="0" marR="0" lvl="1" indent="0" algn="l" rtl="0">
                        <a:lnSpc>
                          <a:spcPct val="100000"/>
                        </a:lnSpc>
                        <a:spcBef>
                          <a:spcPts val="0"/>
                        </a:spcBef>
                        <a:spcAft>
                          <a:spcPts val="0"/>
                        </a:spcAft>
                        <a:buClr>
                          <a:schemeClr val="dk1"/>
                        </a:buClr>
                        <a:buSzPts val="1500"/>
                        <a:buFont typeface="Calibri"/>
                        <a:buNone/>
                      </a:pPr>
                      <a:r>
                        <a:rPr lang="en-US" sz="1500" b="1" u="none" strike="noStrike" cap="none"/>
                        <a:t>Exploring the value of TEMPO in assessing pollution transport during upslope flows</a:t>
                      </a:r>
                      <a:endParaRPr/>
                    </a:p>
                  </a:txBody>
                  <a:tcP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solidFill>
                      <a:srgbClr val="FBD4B4"/>
                    </a:solidFill>
                  </a:tcPr>
                </a:tc>
                <a:extLst>
                  <a:ext uri="{0D108BD9-81ED-4DB2-BD59-A6C34878D82A}">
                    <a16:rowId xmlns:a16="http://schemas.microsoft.com/office/drawing/2014/main" val="10011"/>
                  </a:ext>
                </a:extLst>
              </a:tr>
              <a:tr h="323687">
                <a:tc>
                  <a:txBody>
                    <a:bodyPr/>
                    <a:lstStyle/>
                    <a:p>
                      <a:pPr marL="0" marR="0" lvl="0" indent="0" algn="l" rtl="0">
                        <a:spcBef>
                          <a:spcPts val="0"/>
                        </a:spcBef>
                        <a:spcAft>
                          <a:spcPts val="0"/>
                        </a:spcAft>
                        <a:buNone/>
                      </a:pPr>
                      <a:r>
                        <a:rPr lang="en-US" sz="1500" b="1" u="none" strike="noStrike" cap="none"/>
                        <a:t>Air pollution from oil and gas fields</a:t>
                      </a:r>
                      <a:endParaRPr/>
                    </a:p>
                  </a:txBody>
                  <a:tcP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solidFill>
                      <a:srgbClr val="D6E3BC"/>
                    </a:solidFill>
                  </a:tcPr>
                </a:tc>
                <a:tc>
                  <a:txBody>
                    <a:bodyPr/>
                    <a:lstStyle/>
                    <a:p>
                      <a:pPr marL="0" marR="0" lvl="1" indent="0" algn="l" rtl="0">
                        <a:lnSpc>
                          <a:spcPct val="100000"/>
                        </a:lnSpc>
                        <a:spcBef>
                          <a:spcPts val="0"/>
                        </a:spcBef>
                        <a:spcAft>
                          <a:spcPts val="0"/>
                        </a:spcAft>
                        <a:buClr>
                          <a:schemeClr val="dk1"/>
                        </a:buClr>
                        <a:buSzPts val="1500"/>
                        <a:buFont typeface="Calibri"/>
                        <a:buNone/>
                      </a:pPr>
                      <a:r>
                        <a:rPr lang="en-US" sz="1500" b="1" u="none" strike="noStrike" cap="none"/>
                        <a:t>Tidal effects on estuarine circulation and outflow plumes</a:t>
                      </a:r>
                      <a:endParaRPr/>
                    </a:p>
                  </a:txBody>
                  <a:tcP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solidFill>
                      <a:srgbClr val="FBD4B4"/>
                    </a:solidFill>
                  </a:tcPr>
                </a:tc>
                <a:extLst>
                  <a:ext uri="{0D108BD9-81ED-4DB2-BD59-A6C34878D82A}">
                    <a16:rowId xmlns:a16="http://schemas.microsoft.com/office/drawing/2014/main" val="10012"/>
                  </a:ext>
                </a:extLst>
              </a:tr>
              <a:tr h="323687">
                <a:tc>
                  <a:txBody>
                    <a:bodyPr/>
                    <a:lstStyle/>
                    <a:p>
                      <a:pPr marL="0" marR="0" lvl="0" indent="0" algn="l" rtl="0">
                        <a:spcBef>
                          <a:spcPts val="0"/>
                        </a:spcBef>
                        <a:spcAft>
                          <a:spcPts val="0"/>
                        </a:spcAft>
                        <a:buNone/>
                      </a:pPr>
                      <a:r>
                        <a:rPr lang="en-US" sz="1500" b="1" u="none" strike="noStrike" cap="none"/>
                        <a:t>Night light measurements resolving lighting type</a:t>
                      </a:r>
                      <a:endParaRPr/>
                    </a:p>
                  </a:txBody>
                  <a:tcP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solidFill>
                      <a:srgbClr val="D6E3BC"/>
                    </a:solidFill>
                  </a:tcPr>
                </a:tc>
                <a:tc>
                  <a:txBody>
                    <a:bodyPr/>
                    <a:lstStyle/>
                    <a:p>
                      <a:pPr marL="0" marR="0" lvl="1" indent="0" algn="l" rtl="0">
                        <a:lnSpc>
                          <a:spcPct val="100000"/>
                        </a:lnSpc>
                        <a:spcBef>
                          <a:spcPts val="0"/>
                        </a:spcBef>
                        <a:spcAft>
                          <a:spcPts val="0"/>
                        </a:spcAft>
                        <a:buClr>
                          <a:schemeClr val="dk1"/>
                        </a:buClr>
                        <a:buSzPts val="1500"/>
                        <a:buFont typeface="Calibri"/>
                        <a:buNone/>
                      </a:pPr>
                      <a:r>
                        <a:rPr lang="en-US" sz="1500" b="1" u="none" strike="noStrike" cap="none"/>
                        <a:t>Air quality responses to sudden changes in emissions</a:t>
                      </a:r>
                      <a:endParaRPr/>
                    </a:p>
                  </a:txBody>
                  <a:tcP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solidFill>
                      <a:srgbClr val="FBD4B4"/>
                    </a:solidFill>
                  </a:tcPr>
                </a:tc>
                <a:extLst>
                  <a:ext uri="{0D108BD9-81ED-4DB2-BD59-A6C34878D82A}">
                    <a16:rowId xmlns:a16="http://schemas.microsoft.com/office/drawing/2014/main" val="10013"/>
                  </a:ext>
                </a:extLst>
              </a:tr>
              <a:tr h="323687">
                <a:tc>
                  <a:txBody>
                    <a:bodyPr/>
                    <a:lstStyle/>
                    <a:p>
                      <a:pPr marL="0" marR="0" lvl="0" indent="0" algn="l" rtl="0">
                        <a:spcBef>
                          <a:spcPts val="0"/>
                        </a:spcBef>
                        <a:spcAft>
                          <a:spcPts val="0"/>
                        </a:spcAft>
                        <a:buNone/>
                      </a:pPr>
                      <a:r>
                        <a:rPr lang="en-US" sz="1500" b="1" u="none" strike="noStrike" cap="none"/>
                        <a:t>Ship tracks, drilling platform plumes, and other concentrated sources.</a:t>
                      </a:r>
                      <a:endParaRPr/>
                    </a:p>
                  </a:txBody>
                  <a:tcP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solidFill>
                      <a:srgbClr val="D6E3BC"/>
                    </a:solidFill>
                  </a:tcPr>
                </a:tc>
                <a:tc>
                  <a:txBody>
                    <a:bodyPr/>
                    <a:lstStyle/>
                    <a:p>
                      <a:pPr marL="0" marR="0" lvl="1" indent="0" algn="l" rtl="0">
                        <a:lnSpc>
                          <a:spcPct val="100000"/>
                        </a:lnSpc>
                        <a:spcBef>
                          <a:spcPts val="0"/>
                        </a:spcBef>
                        <a:spcAft>
                          <a:spcPts val="0"/>
                        </a:spcAft>
                        <a:buClr>
                          <a:schemeClr val="dk1"/>
                        </a:buClr>
                        <a:buSzPts val="1500"/>
                        <a:buFont typeface="Calibri"/>
                        <a:buNone/>
                      </a:pPr>
                      <a:r>
                        <a:rPr lang="en-US" sz="1500" b="1" u="none" strike="noStrike" cap="none"/>
                        <a:t>Cloud field correlation with pollution</a:t>
                      </a:r>
                      <a:endParaRPr/>
                    </a:p>
                  </a:txBody>
                  <a:tcP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solidFill>
                      <a:srgbClr val="FBD4B4"/>
                    </a:solidFill>
                  </a:tcPr>
                </a:tc>
                <a:extLst>
                  <a:ext uri="{0D108BD9-81ED-4DB2-BD59-A6C34878D82A}">
                    <a16:rowId xmlns:a16="http://schemas.microsoft.com/office/drawing/2014/main" val="10014"/>
                  </a:ext>
                </a:extLst>
              </a:tr>
              <a:tr h="323687">
                <a:tc>
                  <a:txBody>
                    <a:bodyPr/>
                    <a:lstStyle/>
                    <a:p>
                      <a:pPr marL="0" marR="0" lvl="1" indent="0" algn="l" rtl="0">
                        <a:lnSpc>
                          <a:spcPct val="100000"/>
                        </a:lnSpc>
                        <a:spcBef>
                          <a:spcPts val="0"/>
                        </a:spcBef>
                        <a:spcAft>
                          <a:spcPts val="0"/>
                        </a:spcAft>
                        <a:buClr>
                          <a:schemeClr val="dk1"/>
                        </a:buClr>
                        <a:buSzPts val="1500"/>
                        <a:buFont typeface="Calibri"/>
                        <a:buNone/>
                      </a:pPr>
                      <a:r>
                        <a:rPr lang="en-US" sz="1500" b="1" u="none" strike="noStrike" cap="none"/>
                        <a:t>Water vapor studies</a:t>
                      </a:r>
                      <a:endParaRPr/>
                    </a:p>
                  </a:txBody>
                  <a:tcP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B w="12700" cap="flat" cmpd="sng">
                      <a:solidFill>
                        <a:srgbClr val="000000"/>
                      </a:solidFill>
                      <a:prstDash val="solid"/>
                      <a:round/>
                      <a:headEnd type="none" w="sm" len="sm"/>
                      <a:tailEnd type="none" w="sm" len="sm"/>
                    </a:lnB>
                    <a:solidFill>
                      <a:srgbClr val="D6E3BC"/>
                    </a:solidFill>
                  </a:tcPr>
                </a:tc>
                <a:tc>
                  <a:txBody>
                    <a:bodyPr/>
                    <a:lstStyle/>
                    <a:p>
                      <a:pPr marL="0" marR="0" lvl="1" indent="0" algn="l" rtl="0">
                        <a:lnSpc>
                          <a:spcPct val="100000"/>
                        </a:lnSpc>
                        <a:spcBef>
                          <a:spcPts val="0"/>
                        </a:spcBef>
                        <a:spcAft>
                          <a:spcPts val="0"/>
                        </a:spcAft>
                        <a:buClr>
                          <a:schemeClr val="dk1"/>
                        </a:buClr>
                        <a:buSzPts val="1500"/>
                        <a:buFont typeface="Calibri"/>
                        <a:buNone/>
                      </a:pPr>
                      <a:r>
                        <a:rPr lang="en-US" sz="1500" b="1" u="none" strike="noStrike" cap="none" dirty="0"/>
                        <a:t>Agricultural soil NO</a:t>
                      </a:r>
                      <a:r>
                        <a:rPr lang="en-US" sz="1500" b="1" u="none" strike="noStrike" cap="none" baseline="-25000" dirty="0"/>
                        <a:t>x</a:t>
                      </a:r>
                      <a:r>
                        <a:rPr lang="en-US" sz="1500" b="1" u="none" strike="noStrike" cap="none" dirty="0"/>
                        <a:t> emissions and air quality</a:t>
                      </a:r>
                      <a:endParaRPr dirty="0"/>
                    </a:p>
                  </a:txBody>
                  <a:tcP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B w="12700" cap="flat" cmpd="sng">
                      <a:solidFill>
                        <a:srgbClr val="000000"/>
                      </a:solidFill>
                      <a:prstDash val="solid"/>
                      <a:round/>
                      <a:headEnd type="none" w="sm" len="sm"/>
                      <a:tailEnd type="none" w="sm" len="sm"/>
                    </a:lnB>
                    <a:solidFill>
                      <a:srgbClr val="FBD4B4"/>
                    </a:solidFill>
                  </a:tcPr>
                </a:tc>
                <a:extLst>
                  <a:ext uri="{0D108BD9-81ED-4DB2-BD59-A6C34878D82A}">
                    <a16:rowId xmlns:a16="http://schemas.microsoft.com/office/drawing/2014/main" val="10015"/>
                  </a:ext>
                </a:extLst>
              </a:tr>
            </a:tbl>
          </a:graphicData>
        </a:graphic>
      </p:graphicFrame>
      <p:sp>
        <p:nvSpPr>
          <p:cNvPr id="433" name="Google Shape;433;p13"/>
          <p:cNvSpPr txBox="1"/>
          <p:nvPr/>
        </p:nvSpPr>
        <p:spPr>
          <a:xfrm>
            <a:off x="3353566" y="2284363"/>
            <a:ext cx="2743201" cy="76940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432FF"/>
              </a:buClr>
              <a:buSzPts val="2000"/>
              <a:buFont typeface="Calibri"/>
              <a:buNone/>
            </a:pPr>
            <a:r>
              <a:rPr lang="en-US" sz="1600" b="1" i="0" u="none" strike="noStrike" cap="none" dirty="0">
                <a:solidFill>
                  <a:srgbClr val="0044A6"/>
                </a:solidFill>
                <a:latin typeface="Calibri"/>
                <a:ea typeface="Calibri"/>
                <a:cs typeface="Calibri"/>
                <a:sym typeface="Calibri"/>
              </a:rPr>
              <a:t>The TEMPO Green Paper living document at </a:t>
            </a:r>
            <a:r>
              <a:rPr lang="en-US" sz="1200" i="0" u="none" strike="noStrike" cap="none" dirty="0">
                <a:solidFill>
                  <a:srgbClr val="0044A6"/>
                </a:solidFill>
                <a:latin typeface="Calibri"/>
                <a:ea typeface="Calibri"/>
                <a:cs typeface="Calibri"/>
                <a:sym typeface="Calibri"/>
              </a:rPr>
              <a:t>http://</a:t>
            </a:r>
            <a:r>
              <a:rPr lang="en-US" sz="1200" i="0" u="none" strike="noStrike" cap="none" dirty="0" err="1">
                <a:solidFill>
                  <a:srgbClr val="0044A6"/>
                </a:solidFill>
                <a:latin typeface="Calibri"/>
                <a:ea typeface="Calibri"/>
                <a:cs typeface="Calibri"/>
                <a:sym typeface="Calibri"/>
              </a:rPr>
              <a:t>tempo.si.edu</a:t>
            </a:r>
            <a:r>
              <a:rPr lang="en-US" sz="1200" i="0" u="none" strike="noStrike" cap="none" dirty="0">
                <a:solidFill>
                  <a:srgbClr val="0044A6"/>
                </a:solidFill>
                <a:latin typeface="Calibri"/>
                <a:ea typeface="Calibri"/>
                <a:cs typeface="Calibri"/>
                <a:sym typeface="Calibri"/>
              </a:rPr>
              <a:t>/</a:t>
            </a:r>
            <a:r>
              <a:rPr lang="en-US" sz="1200" i="0" u="none" strike="noStrike" cap="none" dirty="0" err="1">
                <a:solidFill>
                  <a:srgbClr val="0044A6"/>
                </a:solidFill>
                <a:latin typeface="Calibri"/>
                <a:ea typeface="Calibri"/>
                <a:cs typeface="Calibri"/>
                <a:sym typeface="Calibri"/>
              </a:rPr>
              <a:t>publications.html</a:t>
            </a:r>
            <a:endParaRPr sz="1600" i="0" u="none" strike="noStrike" cap="none" dirty="0">
              <a:solidFill>
                <a:srgbClr val="0044A6"/>
              </a:solidFill>
              <a:latin typeface="Calibri"/>
              <a:ea typeface="Calibri"/>
              <a:cs typeface="Calibri"/>
              <a:sym typeface="Calibri"/>
            </a:endParaRPr>
          </a:p>
        </p:txBody>
      </p:sp>
      <p:sp>
        <p:nvSpPr>
          <p:cNvPr id="434" name="Google Shape;434;p13"/>
          <p:cNvSpPr txBox="1"/>
          <p:nvPr/>
        </p:nvSpPr>
        <p:spPr>
          <a:xfrm>
            <a:off x="9717850" y="1161565"/>
            <a:ext cx="2344505"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2000"/>
              <a:buFont typeface="Calibri"/>
              <a:buNone/>
            </a:pPr>
            <a:r>
              <a:rPr lang="en-US" sz="1600" b="1" i="0" u="none" strike="noStrike" cap="none">
                <a:solidFill>
                  <a:srgbClr val="013589"/>
                </a:solidFill>
                <a:latin typeface="Calibri"/>
                <a:ea typeface="Calibri"/>
                <a:cs typeface="Calibri"/>
                <a:sym typeface="Calibri"/>
              </a:rPr>
              <a:t>Early Adopters are key to building the TEMPO Green Paper!</a:t>
            </a:r>
            <a:endParaRPr sz="1600">
              <a:solidFill>
                <a:srgbClr val="013589"/>
              </a:solidFill>
            </a:endParaRPr>
          </a:p>
        </p:txBody>
      </p:sp>
      <p:sp>
        <p:nvSpPr>
          <p:cNvPr id="435" name="Google Shape;435;p13"/>
          <p:cNvSpPr txBox="1"/>
          <p:nvPr/>
        </p:nvSpPr>
        <p:spPr>
          <a:xfrm>
            <a:off x="9732718" y="2131508"/>
            <a:ext cx="2344981" cy="12002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i="0" u="none" strike="noStrike" cap="none">
                <a:solidFill>
                  <a:srgbClr val="0044A6"/>
                </a:solidFill>
                <a:latin typeface="Calibri"/>
                <a:ea typeface="Calibri"/>
                <a:cs typeface="Calibri"/>
                <a:sym typeface="Calibri"/>
              </a:rPr>
              <a:t>High-time special observations</a:t>
            </a:r>
            <a:r>
              <a:rPr lang="en-US" sz="1600" b="1">
                <a:solidFill>
                  <a:srgbClr val="0044A6"/>
                </a:solidFill>
                <a:latin typeface="Calibri"/>
                <a:ea typeface="Calibri"/>
                <a:cs typeface="Calibri"/>
                <a:sym typeface="Calibri"/>
              </a:rPr>
              <a:t> can be requested at:</a:t>
            </a:r>
            <a:endParaRPr sz="1600" b="1" i="0" u="none" strike="noStrike" cap="none">
              <a:solidFill>
                <a:srgbClr val="0044A6"/>
              </a:solidFill>
              <a:latin typeface="Calibri"/>
              <a:ea typeface="Calibri"/>
              <a:cs typeface="Calibri"/>
              <a:sym typeface="Calibri"/>
            </a:endParaRPr>
          </a:p>
          <a:p>
            <a:pPr marL="0" marR="0" lvl="0" indent="0" algn="ctr" rtl="0">
              <a:spcBef>
                <a:spcPts val="0"/>
              </a:spcBef>
              <a:spcAft>
                <a:spcPts val="0"/>
              </a:spcAft>
              <a:buNone/>
            </a:pPr>
            <a:r>
              <a:rPr lang="en-US" sz="1200">
                <a:solidFill>
                  <a:srgbClr val="0044A6"/>
                </a:solidFill>
                <a:latin typeface="Calibri"/>
                <a:ea typeface="Calibri"/>
                <a:cs typeface="Calibri"/>
                <a:sym typeface="Calibri"/>
              </a:rPr>
              <a:t>https://weather.msfc.nasa.gov/tempo/green_paper.html</a:t>
            </a:r>
            <a:endParaRPr sz="1200">
              <a:solidFill>
                <a:srgbClr val="0044A6"/>
              </a:solidFill>
              <a:latin typeface="Calibri"/>
              <a:ea typeface="Calibri"/>
              <a:cs typeface="Calibri"/>
              <a:sym typeface="Calibri"/>
            </a:endParaRPr>
          </a:p>
        </p:txBody>
      </p:sp>
      <p:sp>
        <p:nvSpPr>
          <p:cNvPr id="2" name="Slide Number Placeholder 1">
            <a:extLst>
              <a:ext uri="{FF2B5EF4-FFF2-40B4-BE49-F238E27FC236}">
                <a16:creationId xmlns:a16="http://schemas.microsoft.com/office/drawing/2014/main" id="{CC0AC8D1-2928-459C-8393-3597CAD1D734}"/>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17</a:t>
            </a:fld>
            <a:endParaRPr lang="en-US"/>
          </a:p>
        </p:txBody>
      </p:sp>
      <p:sp>
        <p:nvSpPr>
          <p:cNvPr id="3" name="Date Placeholder 2">
            <a:extLst>
              <a:ext uri="{FF2B5EF4-FFF2-40B4-BE49-F238E27FC236}">
                <a16:creationId xmlns:a16="http://schemas.microsoft.com/office/drawing/2014/main" id="{9C84F8B4-7DD7-4AE8-88CD-B6E22185F374}"/>
              </a:ext>
            </a:extLst>
          </p:cNvPr>
          <p:cNvSpPr>
            <a:spLocks noGrp="1"/>
          </p:cNvSpPr>
          <p:nvPr>
            <p:ph type="dt" sz="half" idx="10"/>
          </p:nvPr>
        </p:nvSpPr>
        <p:spPr/>
        <p:txBody>
          <a:bodyPr/>
          <a:lstStyle/>
          <a:p>
            <a:r>
              <a:rPr lang="en-US"/>
              <a:t>February 8-9, 2023</a:t>
            </a:r>
          </a:p>
        </p:txBody>
      </p:sp>
    </p:spTree>
    <p:extLst>
      <p:ext uri="{BB962C8B-B14F-4D97-AF65-F5344CB8AC3E}">
        <p14:creationId xmlns:p14="http://schemas.microsoft.com/office/powerpoint/2010/main" val="21142151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97C03D88-187E-42EA-961A-2D859AE0061C}"/>
              </a:ext>
            </a:extLst>
          </p:cNvPr>
          <p:cNvSpPr>
            <a:spLocks noGrp="1"/>
          </p:cNvSpPr>
          <p:nvPr>
            <p:ph idx="1"/>
          </p:nvPr>
        </p:nvSpPr>
        <p:spPr>
          <a:xfrm>
            <a:off x="6391373" y="1114308"/>
            <a:ext cx="5800627" cy="3557251"/>
          </a:xfrm>
        </p:spPr>
        <p:txBody>
          <a:bodyPr/>
          <a:lstStyle/>
          <a:p>
            <a:pPr marL="227013" indent="-227013"/>
            <a:r>
              <a:rPr lang="en-US" sz="2200" dirty="0"/>
              <a:t>This example is for solar zenith angle =25, viewing zenith angle 45, relative azimuthal angle 86, Signal to noise Ratio (SNR) with 4 pixels coadded</a:t>
            </a:r>
          </a:p>
          <a:p>
            <a:pPr marL="227013" indent="-227013"/>
            <a:r>
              <a:rPr lang="en-US" sz="2200" dirty="0"/>
              <a:t>Add visible to improve retrieval sensitivity in the lower troposphere and help separate free tropospheric O</a:t>
            </a:r>
            <a:r>
              <a:rPr lang="en-US" sz="2200" baseline="-25000" dirty="0"/>
              <a:t>3</a:t>
            </a:r>
            <a:r>
              <a:rPr lang="en-US" sz="2200" dirty="0"/>
              <a:t> from boundary layer O</a:t>
            </a:r>
            <a:r>
              <a:rPr lang="en-US" sz="2200" baseline="-25000" dirty="0"/>
              <a:t>3</a:t>
            </a:r>
          </a:p>
          <a:p>
            <a:pPr marL="227013" indent="-227013"/>
            <a:r>
              <a:rPr lang="en-US" sz="2200" dirty="0"/>
              <a:t>Under ideal conditions: 3-5 total Degree of Freedom for Signal (DFS) with up to ~1.5 in the troposphere, and up to ~0.5 DFS in 0-2 km</a:t>
            </a:r>
          </a:p>
        </p:txBody>
      </p:sp>
      <p:sp>
        <p:nvSpPr>
          <p:cNvPr id="4" name="Title 3"/>
          <p:cNvSpPr>
            <a:spLocks noGrp="1"/>
          </p:cNvSpPr>
          <p:nvPr>
            <p:ph type="title"/>
          </p:nvPr>
        </p:nvSpPr>
        <p:spPr>
          <a:xfrm>
            <a:off x="0" y="0"/>
            <a:ext cx="12192000" cy="975701"/>
          </a:xfrm>
        </p:spPr>
        <p:txBody>
          <a:bodyPr/>
          <a:lstStyle/>
          <a:p>
            <a:r>
              <a:rPr lang="en-US" dirty="0"/>
              <a:t>Including Visible to Improve </a:t>
            </a:r>
            <a:br>
              <a:rPr lang="en-US" dirty="0"/>
            </a:br>
            <a:r>
              <a:rPr lang="en-US" dirty="0"/>
              <a:t>Tropospheric Ozone Retrieval Sensitivity</a:t>
            </a:r>
          </a:p>
        </p:txBody>
      </p:sp>
      <p:sp>
        <p:nvSpPr>
          <p:cNvPr id="7" name="Footer Placeholder 6">
            <a:extLst>
              <a:ext uri="{FF2B5EF4-FFF2-40B4-BE49-F238E27FC236}">
                <a16:creationId xmlns:a16="http://schemas.microsoft.com/office/drawing/2014/main" id="{05BBBCA8-3159-4A22-9671-DD73A9B31D3F}"/>
              </a:ext>
            </a:extLst>
          </p:cNvPr>
          <p:cNvSpPr>
            <a:spLocks noGrp="1"/>
          </p:cNvSpPr>
          <p:nvPr>
            <p:ph type="ftr" sz="quarter" idx="11"/>
          </p:nvPr>
        </p:nvSpPr>
        <p:spPr/>
        <p:txBody>
          <a:bodyPr/>
          <a:lstStyle/>
          <a:p>
            <a:r>
              <a:rPr lang="en-US"/>
              <a:t>TEMPO ORR/MRR</a:t>
            </a:r>
          </a:p>
        </p:txBody>
      </p:sp>
      <p:sp>
        <p:nvSpPr>
          <p:cNvPr id="2" name="Rectangle 1"/>
          <p:cNvSpPr/>
          <p:nvPr/>
        </p:nvSpPr>
        <p:spPr>
          <a:xfrm>
            <a:off x="0" y="4752601"/>
            <a:ext cx="12192000" cy="1744037"/>
          </a:xfrm>
          <a:prstGeom prst="rect">
            <a:avLst/>
          </a:prstGeom>
        </p:spPr>
        <p:txBody>
          <a:bodyPr/>
          <a:lstStyle/>
          <a:p>
            <a:pPr marL="227013" indent="-227013" defTabSz="609585">
              <a:buClrTx/>
              <a:buFont typeface="Wingdings" charset="2"/>
              <a:buChar char="Ø"/>
            </a:pPr>
            <a:r>
              <a:rPr lang="en-US" sz="2000" kern="1200" dirty="0">
                <a:solidFill>
                  <a:schemeClr val="tx1"/>
                </a:solidFill>
                <a:latin typeface="+mn-lt"/>
                <a:ea typeface="+mn-ea"/>
                <a:cs typeface="+mn-cs"/>
              </a:rPr>
              <a:t>Adapted from OMI (Liu et al., 2010): </a:t>
            </a:r>
            <a:r>
              <a:rPr lang="en-US" sz="2000" kern="1200" dirty="0">
                <a:solidFill>
                  <a:srgbClr val="013589"/>
                </a:solidFill>
                <a:latin typeface="+mn-lt"/>
                <a:ea typeface="+mn-ea"/>
                <a:cs typeface="+mn-cs"/>
              </a:rPr>
              <a:t>Spectral fitting + VLIDORT + Optimal Estimation (OE) from Fitting windows: 293-345 nm, 540-650 nm</a:t>
            </a:r>
          </a:p>
          <a:p>
            <a:pPr marL="227013" indent="-227013" defTabSz="609585">
              <a:buClrTx/>
              <a:buFont typeface="Wingdings" charset="2"/>
              <a:buChar char="Ø"/>
            </a:pPr>
            <a:r>
              <a:rPr lang="en-US" sz="2000" kern="1200" dirty="0">
                <a:solidFill>
                  <a:schemeClr val="tx1"/>
                </a:solidFill>
                <a:latin typeface="+mn-lt"/>
                <a:ea typeface="+mn-ea"/>
                <a:cs typeface="+mn-cs"/>
              </a:rPr>
              <a:t>Retrieve partial O</a:t>
            </a:r>
            <a:r>
              <a:rPr lang="en-US" sz="2000" kern="1200" baseline="-25000" dirty="0">
                <a:solidFill>
                  <a:schemeClr val="tx1"/>
                </a:solidFill>
                <a:latin typeface="+mn-lt"/>
                <a:ea typeface="+mn-ea"/>
                <a:cs typeface="+mn-cs"/>
              </a:rPr>
              <a:t>3</a:t>
            </a:r>
            <a:r>
              <a:rPr lang="en-US" sz="2000" kern="1200" dirty="0">
                <a:solidFill>
                  <a:schemeClr val="tx1"/>
                </a:solidFill>
                <a:latin typeface="+mn-lt"/>
                <a:ea typeface="+mn-ea"/>
                <a:cs typeface="+mn-cs"/>
              </a:rPr>
              <a:t> columns at ~24 layers (bottom layer is 0-2 km above the surface) as well as total, stratospheric, and tropospheric O</a:t>
            </a:r>
            <a:r>
              <a:rPr lang="en-US" sz="2000" kern="1200" baseline="-25000" dirty="0">
                <a:solidFill>
                  <a:schemeClr val="tx1"/>
                </a:solidFill>
                <a:latin typeface="+mn-lt"/>
                <a:ea typeface="+mn-ea"/>
                <a:cs typeface="+mn-cs"/>
              </a:rPr>
              <a:t>3</a:t>
            </a:r>
            <a:r>
              <a:rPr lang="en-US" sz="2000" kern="1200" dirty="0">
                <a:solidFill>
                  <a:schemeClr val="tx1"/>
                </a:solidFill>
                <a:latin typeface="+mn-lt"/>
                <a:ea typeface="+mn-ea"/>
                <a:cs typeface="+mn-cs"/>
              </a:rPr>
              <a:t> columns, other trace gases, and auxiliary parameters. </a:t>
            </a:r>
          </a:p>
          <a:p>
            <a:pPr marL="227013" indent="-227013" defTabSz="609585">
              <a:buClrTx/>
              <a:buFont typeface="Wingdings" charset="2"/>
              <a:buChar char="Ø"/>
            </a:pPr>
            <a:r>
              <a:rPr lang="en-US" sz="2000" kern="1200" dirty="0">
                <a:solidFill>
                  <a:schemeClr val="tx1"/>
                </a:solidFill>
                <a:latin typeface="+mn-lt"/>
                <a:ea typeface="+mn-ea"/>
                <a:cs typeface="+mn-cs"/>
              </a:rPr>
              <a:t>A priori: a combination of tropopause-based climatology (</a:t>
            </a:r>
            <a:r>
              <a:rPr lang="en-US" sz="2000" kern="1200" dirty="0" err="1">
                <a:solidFill>
                  <a:schemeClr val="tx1"/>
                </a:solidFill>
                <a:latin typeface="+mn-lt"/>
                <a:ea typeface="+mn-ea"/>
                <a:cs typeface="+mn-cs"/>
              </a:rPr>
              <a:t>Bak</a:t>
            </a:r>
            <a:r>
              <a:rPr lang="en-US" sz="2000" kern="1200" dirty="0">
                <a:solidFill>
                  <a:schemeClr val="tx1"/>
                </a:solidFill>
                <a:latin typeface="+mn-lt"/>
                <a:ea typeface="+mn-ea"/>
                <a:cs typeface="+mn-cs"/>
              </a:rPr>
              <a:t> et al., 2013) with diurnally-resolved GEOS-CF data</a:t>
            </a:r>
          </a:p>
        </p:txBody>
      </p:sp>
      <p:pic>
        <p:nvPicPr>
          <p:cNvPr id="8" name="Picture 7">
            <a:extLst>
              <a:ext uri="{FF2B5EF4-FFF2-40B4-BE49-F238E27FC236}">
                <a16:creationId xmlns:a16="http://schemas.microsoft.com/office/drawing/2014/main" id="{908494AD-B0DF-AC4C-B3E4-DAA94276FBA5}"/>
              </a:ext>
            </a:extLst>
          </p:cNvPr>
          <p:cNvPicPr>
            <a:picLocks noChangeAspect="1"/>
          </p:cNvPicPr>
          <p:nvPr/>
        </p:nvPicPr>
        <p:blipFill rotWithShape="1">
          <a:blip r:embed="rId3">
            <a:extLst>
              <a:ext uri="{28A0092B-C50C-407E-A947-70E740481C1C}">
                <a14:useLocalDpi xmlns:a14="http://schemas.microsoft.com/office/drawing/2010/main" val="0"/>
              </a:ext>
            </a:extLst>
          </a:blip>
          <a:srcRect l="8691" t="37404" r="17167" b="24503"/>
          <a:stretch/>
        </p:blipFill>
        <p:spPr bwMode="auto">
          <a:xfrm>
            <a:off x="431460" y="1068607"/>
            <a:ext cx="6101315" cy="3699584"/>
          </a:xfrm>
          <a:prstGeom prst="rect">
            <a:avLst/>
          </a:prstGeom>
          <a:ln>
            <a:noFill/>
          </a:ln>
          <a:extLst>
            <a:ext uri="{FAA26D3D-D897-4be2-8F04-BA451C77F1D7}">
              <ma14:placeholderFlag xmlns:ma14="http://schemas.microsoft.com/office/mac/drawingml/2011/main" xmlns=""/>
            </a:ext>
            <a:ext uri="{53640926-AAD7-44d8-BBD7-CCE9431645EC}">
              <a14:shadowObscured xmlns:a14="http://schemas.microsoft.com/office/drawing/2010/main" xmlns=""/>
            </a:ext>
          </a:extLst>
        </p:spPr>
      </p:pic>
      <p:sp>
        <p:nvSpPr>
          <p:cNvPr id="3" name="Slide Number Placeholder 2">
            <a:extLst>
              <a:ext uri="{FF2B5EF4-FFF2-40B4-BE49-F238E27FC236}">
                <a16:creationId xmlns:a16="http://schemas.microsoft.com/office/drawing/2014/main" id="{27EB93FC-3D49-4271-8A60-E1B64CFC5B8D}"/>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18</a:t>
            </a:fld>
            <a:endParaRPr lang="en-US"/>
          </a:p>
        </p:txBody>
      </p:sp>
      <p:sp>
        <p:nvSpPr>
          <p:cNvPr id="5" name="Date Placeholder 4">
            <a:extLst>
              <a:ext uri="{FF2B5EF4-FFF2-40B4-BE49-F238E27FC236}">
                <a16:creationId xmlns:a16="http://schemas.microsoft.com/office/drawing/2014/main" id="{46C900E4-074D-42FD-A633-0B43062DA66A}"/>
              </a:ext>
            </a:extLst>
          </p:cNvPr>
          <p:cNvSpPr>
            <a:spLocks noGrp="1"/>
          </p:cNvSpPr>
          <p:nvPr>
            <p:ph type="dt" sz="half" idx="10"/>
          </p:nvPr>
        </p:nvSpPr>
        <p:spPr/>
        <p:txBody>
          <a:bodyPr/>
          <a:lstStyle/>
          <a:p>
            <a:r>
              <a:rPr lang="en-US"/>
              <a:t>February 8-9, 2023</a:t>
            </a:r>
          </a:p>
        </p:txBody>
      </p:sp>
    </p:spTree>
    <p:extLst>
      <p:ext uri="{BB962C8B-B14F-4D97-AF65-F5344CB8AC3E}">
        <p14:creationId xmlns:p14="http://schemas.microsoft.com/office/powerpoint/2010/main" val="9078268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83830BE-1874-4721-8AC7-C4FF1C5BD45B}"/>
              </a:ext>
            </a:extLst>
          </p:cNvPr>
          <p:cNvSpPr>
            <a:spLocks noGrp="1"/>
          </p:cNvSpPr>
          <p:nvPr>
            <p:ph type="ftr" sz="quarter" idx="11"/>
          </p:nvPr>
        </p:nvSpPr>
        <p:spPr/>
        <p:txBody>
          <a:bodyPr/>
          <a:lstStyle/>
          <a:p>
            <a:r>
              <a:rPr lang="en-US"/>
              <a:t>TEMPO ORR/MRR</a:t>
            </a:r>
          </a:p>
        </p:txBody>
      </p:sp>
      <p:sp>
        <p:nvSpPr>
          <p:cNvPr id="4" name="Title 3"/>
          <p:cNvSpPr>
            <a:spLocks noGrp="1"/>
          </p:cNvSpPr>
          <p:nvPr>
            <p:ph type="title"/>
          </p:nvPr>
        </p:nvSpPr>
        <p:spPr>
          <a:xfrm>
            <a:off x="0" y="0"/>
            <a:ext cx="12192000" cy="975701"/>
          </a:xfrm>
        </p:spPr>
        <p:txBody>
          <a:bodyPr/>
          <a:lstStyle/>
          <a:p>
            <a:r>
              <a:rPr lang="en-US" dirty="0"/>
              <a:t>TEMPO Algorithm Teams</a:t>
            </a:r>
          </a:p>
        </p:txBody>
      </p:sp>
      <p:graphicFrame>
        <p:nvGraphicFramePr>
          <p:cNvPr id="3" name="Table 2"/>
          <p:cNvGraphicFramePr>
            <a:graphicFrameLocks noGrp="1"/>
          </p:cNvGraphicFramePr>
          <p:nvPr>
            <p:extLst>
              <p:ext uri="{D42A27DB-BD31-4B8C-83A1-F6EECF244321}">
                <p14:modId xmlns:p14="http://schemas.microsoft.com/office/powerpoint/2010/main" val="2034131233"/>
              </p:ext>
            </p:extLst>
          </p:nvPr>
        </p:nvGraphicFramePr>
        <p:xfrm>
          <a:off x="244385" y="1341120"/>
          <a:ext cx="11703230" cy="4920341"/>
        </p:xfrm>
        <a:graphic>
          <a:graphicData uri="http://schemas.openxmlformats.org/drawingml/2006/table">
            <a:tbl>
              <a:tblPr firstRow="1" bandRow="1">
                <a:tableStyleId>{5C22544A-7EE6-4342-B048-85BDC9FD1C3A}</a:tableStyleId>
              </a:tblPr>
              <a:tblGrid>
                <a:gridCol w="3301544">
                  <a:extLst>
                    <a:ext uri="{9D8B030D-6E8A-4147-A177-3AD203B41FA5}">
                      <a16:colId xmlns:a16="http://schemas.microsoft.com/office/drawing/2014/main" val="4274859182"/>
                    </a:ext>
                  </a:extLst>
                </a:gridCol>
                <a:gridCol w="8401686">
                  <a:extLst>
                    <a:ext uri="{9D8B030D-6E8A-4147-A177-3AD203B41FA5}">
                      <a16:colId xmlns:a16="http://schemas.microsoft.com/office/drawing/2014/main" val="3563283890"/>
                    </a:ext>
                  </a:extLst>
                </a:gridCol>
              </a:tblGrid>
              <a:tr h="440943">
                <a:tc>
                  <a:txBody>
                    <a:bodyPr/>
                    <a:lstStyle/>
                    <a:p>
                      <a:pPr algn="ctr"/>
                      <a:r>
                        <a:rPr lang="en-US" sz="2000"/>
                        <a:t>Operational Algorithm</a:t>
                      </a:r>
                    </a:p>
                  </a:txBody>
                  <a:tcPr marL="45720" marR="45720" marT="18288" marB="18288" anchor="ctr"/>
                </a:tc>
                <a:tc>
                  <a:txBody>
                    <a:bodyPr/>
                    <a:lstStyle/>
                    <a:p>
                      <a:pPr algn="ctr"/>
                      <a:r>
                        <a:rPr lang="en-US" sz="2000"/>
                        <a:t>Personnel</a:t>
                      </a:r>
                    </a:p>
                  </a:txBody>
                  <a:tcPr marL="45720" marR="45720" marT="18288" marB="18288" anchor="ctr"/>
                </a:tc>
                <a:extLst>
                  <a:ext uri="{0D108BD9-81ED-4DB2-BD59-A6C34878D82A}">
                    <a16:rowId xmlns:a16="http://schemas.microsoft.com/office/drawing/2014/main" val="1820010966"/>
                  </a:ext>
                </a:extLst>
              </a:tr>
              <a:tr h="401574">
                <a:tc>
                  <a:txBody>
                    <a:bodyPr/>
                    <a:lstStyle/>
                    <a:p>
                      <a:pPr algn="ctr"/>
                      <a:r>
                        <a:rPr lang="en-US" sz="1800" b="1"/>
                        <a:t>Raw to L0</a:t>
                      </a:r>
                    </a:p>
                  </a:txBody>
                  <a:tcPr marL="45720" marR="45720" marT="18288" marB="18288" anchor="ctr"/>
                </a:tc>
                <a:tc>
                  <a:txBody>
                    <a:bodyPr/>
                    <a:lstStyle/>
                    <a:p>
                      <a:pPr algn="ctr"/>
                      <a:r>
                        <a:rPr lang="en-US" sz="1800"/>
                        <a:t>John Davis</a:t>
                      </a:r>
                    </a:p>
                  </a:txBody>
                  <a:tcPr marL="45720" marR="45720" marT="18288" marB="18288" anchor="ctr"/>
                </a:tc>
                <a:extLst>
                  <a:ext uri="{0D108BD9-81ED-4DB2-BD59-A6C34878D82A}">
                    <a16:rowId xmlns:a16="http://schemas.microsoft.com/office/drawing/2014/main" val="3666669201"/>
                  </a:ext>
                </a:extLst>
              </a:tr>
              <a:tr h="401574">
                <a:tc>
                  <a:txBody>
                    <a:bodyPr/>
                    <a:lstStyle/>
                    <a:p>
                      <a:pPr algn="ctr"/>
                      <a:r>
                        <a:rPr lang="en-US" sz="1800" b="1"/>
                        <a:t>L0-1b</a:t>
                      </a:r>
                    </a:p>
                  </a:txBody>
                  <a:tcPr marL="45720" marR="45720" marT="18288" marB="18288" anchor="ctr"/>
                </a:tc>
                <a:tc>
                  <a:txBody>
                    <a:bodyPr/>
                    <a:lstStyle/>
                    <a:p>
                      <a:pPr algn="ctr"/>
                      <a:r>
                        <a:rPr lang="en-US" sz="1800"/>
                        <a:t>John Houck, </a:t>
                      </a:r>
                      <a:r>
                        <a:rPr lang="en-US" sz="1800" err="1"/>
                        <a:t>Xiong</a:t>
                      </a:r>
                      <a:r>
                        <a:rPr lang="en-US" sz="1800"/>
                        <a:t> Liu, Dave </a:t>
                      </a:r>
                      <a:r>
                        <a:rPr lang="en-US" sz="1800" err="1"/>
                        <a:t>Flittner</a:t>
                      </a:r>
                      <a:r>
                        <a:rPr lang="en-US" sz="1800"/>
                        <a:t>, </a:t>
                      </a:r>
                      <a:r>
                        <a:rPr lang="en-US" sz="1800" err="1"/>
                        <a:t>Weizhen</a:t>
                      </a:r>
                      <a:r>
                        <a:rPr lang="en-US" sz="1800"/>
                        <a:t> Hou, Jim </a:t>
                      </a:r>
                      <a:r>
                        <a:rPr lang="en-US" sz="1800" err="1"/>
                        <a:t>Carr</a:t>
                      </a:r>
                      <a:r>
                        <a:rPr lang="en-US" sz="1800"/>
                        <a:t>, Chris Chan Miller</a:t>
                      </a:r>
                    </a:p>
                  </a:txBody>
                  <a:tcPr marL="45720" marR="45720" marT="18288" marB="18288" anchor="ctr"/>
                </a:tc>
                <a:extLst>
                  <a:ext uri="{0D108BD9-81ED-4DB2-BD59-A6C34878D82A}">
                    <a16:rowId xmlns:a16="http://schemas.microsoft.com/office/drawing/2014/main" val="3194161440"/>
                  </a:ext>
                </a:extLst>
              </a:tr>
              <a:tr h="401574">
                <a:tc>
                  <a:txBody>
                    <a:bodyPr/>
                    <a:lstStyle/>
                    <a:p>
                      <a:pPr algn="ctr"/>
                      <a:r>
                        <a:rPr lang="en-US" sz="1800" b="1"/>
                        <a:t>Ozone profile</a:t>
                      </a:r>
                    </a:p>
                  </a:txBody>
                  <a:tcPr marL="45720" marR="45720" marT="18288" marB="18288" anchor="ctr"/>
                </a:tc>
                <a:tc>
                  <a:txBody>
                    <a:bodyPr/>
                    <a:lstStyle/>
                    <a:p>
                      <a:pPr algn="ctr"/>
                      <a:r>
                        <a:rPr lang="en-US" sz="1800" err="1"/>
                        <a:t>Xiong</a:t>
                      </a:r>
                      <a:r>
                        <a:rPr lang="en-US" sz="1800"/>
                        <a:t> Liu, </a:t>
                      </a:r>
                      <a:r>
                        <a:rPr lang="en-US" sz="1800" err="1"/>
                        <a:t>Juseon</a:t>
                      </a:r>
                      <a:r>
                        <a:rPr lang="en-US" sz="1800"/>
                        <a:t> </a:t>
                      </a:r>
                      <a:r>
                        <a:rPr lang="en-US" sz="1800" err="1"/>
                        <a:t>Bak</a:t>
                      </a:r>
                      <a:r>
                        <a:rPr lang="en-US" sz="1800"/>
                        <a:t>, </a:t>
                      </a:r>
                      <a:r>
                        <a:rPr lang="en-US" sz="1800" err="1"/>
                        <a:t>Weizhen</a:t>
                      </a:r>
                      <a:r>
                        <a:rPr lang="en-US" sz="1800"/>
                        <a:t> Hou</a:t>
                      </a:r>
                    </a:p>
                  </a:txBody>
                  <a:tcPr marL="45720" marR="45720" marT="18288" marB="18288" anchor="ctr"/>
                </a:tc>
                <a:extLst>
                  <a:ext uri="{0D108BD9-81ED-4DB2-BD59-A6C34878D82A}">
                    <a16:rowId xmlns:a16="http://schemas.microsoft.com/office/drawing/2014/main" val="555868796"/>
                  </a:ext>
                </a:extLst>
              </a:tr>
              <a:tr h="401574">
                <a:tc>
                  <a:txBody>
                    <a:bodyPr/>
                    <a:lstStyle/>
                    <a:p>
                      <a:pPr algn="ctr"/>
                      <a:r>
                        <a:rPr lang="en-US" sz="1800" b="1"/>
                        <a:t>Total ozone</a:t>
                      </a:r>
                    </a:p>
                  </a:txBody>
                  <a:tcPr marL="45720" marR="45720" marT="18288" marB="18288" anchor="ctr"/>
                </a:tc>
                <a:tc>
                  <a:txBody>
                    <a:bodyPr/>
                    <a:lstStyle/>
                    <a:p>
                      <a:pPr algn="ctr"/>
                      <a:r>
                        <a:rPr lang="en-US" sz="1800" baseline="0"/>
                        <a:t>Dave Haffner, Joanna Joiner</a:t>
                      </a:r>
                      <a:endParaRPr lang="en-US" sz="1800"/>
                    </a:p>
                  </a:txBody>
                  <a:tcPr marL="45720" marR="45720" marT="18288" marB="18288" anchor="ctr"/>
                </a:tc>
                <a:extLst>
                  <a:ext uri="{0D108BD9-81ED-4DB2-BD59-A6C34878D82A}">
                    <a16:rowId xmlns:a16="http://schemas.microsoft.com/office/drawing/2014/main" val="3304165603"/>
                  </a:ext>
                </a:extLst>
              </a:tr>
              <a:tr h="401574">
                <a:tc>
                  <a:txBody>
                    <a:bodyPr/>
                    <a:lstStyle/>
                    <a:p>
                      <a:pPr algn="ctr"/>
                      <a:r>
                        <a:rPr lang="en-US" sz="1800" b="1"/>
                        <a:t>Nitrogen dioxide</a:t>
                      </a:r>
                    </a:p>
                  </a:txBody>
                  <a:tcPr marL="45720" marR="45720" marT="18288" marB="18288" anchor="ctr"/>
                </a:tc>
                <a:tc>
                  <a:txBody>
                    <a:bodyPr/>
                    <a:lstStyle/>
                    <a:p>
                      <a:pPr algn="ctr"/>
                      <a:r>
                        <a:rPr lang="en-US" sz="1800" baseline="0"/>
                        <a:t>Caroline </a:t>
                      </a:r>
                      <a:r>
                        <a:rPr lang="en-US" sz="1800" baseline="0" err="1"/>
                        <a:t>Nowlan</a:t>
                      </a:r>
                      <a:r>
                        <a:rPr lang="en-US" sz="1800" baseline="0"/>
                        <a:t>, Gonzalo González Abad, Jeff Geddes, Chris Chan Miller </a:t>
                      </a:r>
                      <a:endParaRPr lang="en-US" sz="1800"/>
                    </a:p>
                  </a:txBody>
                  <a:tcPr marL="45720" marR="45720" marT="18288" marB="18288" anchor="ctr"/>
                </a:tc>
                <a:extLst>
                  <a:ext uri="{0D108BD9-81ED-4DB2-BD59-A6C34878D82A}">
                    <a16:rowId xmlns:a16="http://schemas.microsoft.com/office/drawing/2014/main" val="2297871223"/>
                  </a:ext>
                </a:extLst>
              </a:tr>
              <a:tr h="401574">
                <a:tc>
                  <a:txBody>
                    <a:bodyPr/>
                    <a:lstStyle/>
                    <a:p>
                      <a:pPr algn="ctr"/>
                      <a:r>
                        <a:rPr lang="en-US" sz="1800" b="1"/>
                        <a:t>Formaldehyde</a:t>
                      </a:r>
                    </a:p>
                  </a:txBody>
                  <a:tcPr marL="45720" marR="45720" marT="18288" marB="18288" anchor="ctr"/>
                </a:tc>
                <a:tc>
                  <a:txBody>
                    <a:bodyPr/>
                    <a:lstStyle/>
                    <a:p>
                      <a:pPr marL="0" marR="0" lvl="0" indent="0" algn="ctr" defTabSz="456633" rtl="0" eaLnBrk="1" fontAlgn="auto" latinLnBrk="0" hangingPunct="1">
                        <a:lnSpc>
                          <a:spcPct val="100000"/>
                        </a:lnSpc>
                        <a:spcBef>
                          <a:spcPts val="0"/>
                        </a:spcBef>
                        <a:spcAft>
                          <a:spcPts val="0"/>
                        </a:spcAft>
                        <a:buClrTx/>
                        <a:buSzTx/>
                        <a:buFontTx/>
                        <a:buNone/>
                        <a:tabLst/>
                        <a:defRPr/>
                      </a:pPr>
                      <a:r>
                        <a:rPr lang="en-US" sz="1800" baseline="0"/>
                        <a:t>Gonzalo González Abad, Caroline </a:t>
                      </a:r>
                      <a:r>
                        <a:rPr lang="en-US" sz="1800" baseline="0" err="1"/>
                        <a:t>Nowlan</a:t>
                      </a:r>
                      <a:r>
                        <a:rPr lang="en-US" sz="1800" baseline="0"/>
                        <a:t>, Hyeong-</a:t>
                      </a:r>
                      <a:r>
                        <a:rPr lang="en-US" sz="1800" baseline="0" err="1"/>
                        <a:t>Ahn</a:t>
                      </a:r>
                      <a:r>
                        <a:rPr lang="en-US" sz="1800" baseline="0"/>
                        <a:t> Kwon, </a:t>
                      </a:r>
                      <a:r>
                        <a:rPr lang="en-US" sz="1800"/>
                        <a:t>Chris</a:t>
                      </a:r>
                      <a:r>
                        <a:rPr lang="en-US" sz="1800" baseline="0"/>
                        <a:t> Chan Miller</a:t>
                      </a:r>
                      <a:endParaRPr lang="en-US" sz="1800"/>
                    </a:p>
                  </a:txBody>
                  <a:tcPr marL="45720" marR="45720" marT="18288" marB="18288" anchor="ctr"/>
                </a:tc>
                <a:extLst>
                  <a:ext uri="{0D108BD9-81ED-4DB2-BD59-A6C34878D82A}">
                    <a16:rowId xmlns:a16="http://schemas.microsoft.com/office/drawing/2014/main" val="2047173385"/>
                  </a:ext>
                </a:extLst>
              </a:tr>
              <a:tr h="401574">
                <a:tc>
                  <a:txBody>
                    <a:bodyPr/>
                    <a:lstStyle/>
                    <a:p>
                      <a:pPr algn="ctr"/>
                      <a:r>
                        <a:rPr lang="en-US" sz="1800" b="1"/>
                        <a:t>Glyoxal</a:t>
                      </a:r>
                    </a:p>
                  </a:txBody>
                  <a:tcPr marL="45720" marR="45720" marT="18288" marB="18288" anchor="ctr"/>
                </a:tc>
                <a:tc>
                  <a:txBody>
                    <a:bodyPr/>
                    <a:lstStyle/>
                    <a:p>
                      <a:pPr algn="ctr"/>
                      <a:r>
                        <a:rPr lang="en-US" sz="1800" baseline="0"/>
                        <a:t>Gonzalo González Abad, Hyeong-</a:t>
                      </a:r>
                      <a:r>
                        <a:rPr lang="en-US" sz="1800" baseline="0" err="1"/>
                        <a:t>Ahn</a:t>
                      </a:r>
                      <a:r>
                        <a:rPr lang="en-US" sz="1800" baseline="0"/>
                        <a:t> Kwon, </a:t>
                      </a:r>
                      <a:r>
                        <a:rPr lang="en-US" sz="1800"/>
                        <a:t>Chris Chan Miller </a:t>
                      </a:r>
                    </a:p>
                  </a:txBody>
                  <a:tcPr marL="45720" marR="45720" marT="18288" marB="18288" anchor="ctr"/>
                </a:tc>
                <a:extLst>
                  <a:ext uri="{0D108BD9-81ED-4DB2-BD59-A6C34878D82A}">
                    <a16:rowId xmlns:a16="http://schemas.microsoft.com/office/drawing/2014/main" val="1441257900"/>
                  </a:ext>
                </a:extLst>
              </a:tr>
              <a:tr h="401574">
                <a:tc>
                  <a:txBody>
                    <a:bodyPr/>
                    <a:lstStyle/>
                    <a:p>
                      <a:pPr algn="ctr"/>
                      <a:r>
                        <a:rPr lang="en-US" sz="1800" b="1"/>
                        <a:t>Clouds</a:t>
                      </a:r>
                    </a:p>
                  </a:txBody>
                  <a:tcPr marL="45720" marR="45720" marT="18288" marB="18288" anchor="ctr"/>
                </a:tc>
                <a:tc>
                  <a:txBody>
                    <a:bodyPr/>
                    <a:lstStyle/>
                    <a:p>
                      <a:pPr algn="ctr"/>
                      <a:r>
                        <a:rPr lang="en-US" sz="1800" err="1"/>
                        <a:t>Huiqun</a:t>
                      </a:r>
                      <a:r>
                        <a:rPr lang="en-US" sz="1800"/>
                        <a:t> Wang, </a:t>
                      </a:r>
                      <a:r>
                        <a:rPr lang="en-US" sz="1800" baseline="0"/>
                        <a:t>Alexander </a:t>
                      </a:r>
                      <a:r>
                        <a:rPr lang="en-US" sz="1800" baseline="0" err="1"/>
                        <a:t>Vasilkov</a:t>
                      </a:r>
                      <a:r>
                        <a:rPr lang="en-US" sz="1800" baseline="0"/>
                        <a:t>, </a:t>
                      </a:r>
                      <a:r>
                        <a:rPr lang="en-US" sz="1800" baseline="0" err="1"/>
                        <a:t>Eun-Su</a:t>
                      </a:r>
                      <a:r>
                        <a:rPr lang="en-US" sz="1800" baseline="0"/>
                        <a:t> Yang, </a:t>
                      </a:r>
                      <a:r>
                        <a:rPr lang="en-US" sz="1800"/>
                        <a:t>Joanna</a:t>
                      </a:r>
                      <a:r>
                        <a:rPr lang="en-US" sz="1800" baseline="0"/>
                        <a:t> Joiner </a:t>
                      </a:r>
                      <a:endParaRPr lang="en-US" sz="1800"/>
                    </a:p>
                  </a:txBody>
                  <a:tcPr marL="45720" marR="45720" marT="18288" marB="18288" anchor="ctr"/>
                </a:tc>
                <a:extLst>
                  <a:ext uri="{0D108BD9-81ED-4DB2-BD59-A6C34878D82A}">
                    <a16:rowId xmlns:a16="http://schemas.microsoft.com/office/drawing/2014/main" val="2373606860"/>
                  </a:ext>
                </a:extLst>
              </a:tr>
              <a:tr h="401574">
                <a:tc>
                  <a:txBody>
                    <a:bodyPr/>
                    <a:lstStyle/>
                    <a:p>
                      <a:pPr algn="ctr"/>
                      <a:r>
                        <a:rPr lang="en-US" sz="1800" b="1">
                          <a:solidFill>
                            <a:schemeClr val="accent6"/>
                          </a:solidFill>
                        </a:rPr>
                        <a:t>Sulfur dioxide</a:t>
                      </a:r>
                    </a:p>
                  </a:txBody>
                  <a:tcPr marL="45720" marR="45720" marT="18288" marB="18288" anchor="ctr"/>
                </a:tc>
                <a:tc>
                  <a:txBody>
                    <a:bodyPr/>
                    <a:lstStyle/>
                    <a:p>
                      <a:pPr algn="ctr"/>
                      <a:r>
                        <a:rPr lang="en-US" sz="1800">
                          <a:solidFill>
                            <a:schemeClr val="accent6"/>
                          </a:solidFill>
                        </a:rPr>
                        <a:t>Can Li, Nicolay </a:t>
                      </a:r>
                      <a:r>
                        <a:rPr lang="en-US" sz="1800" err="1">
                          <a:solidFill>
                            <a:schemeClr val="accent6"/>
                          </a:solidFill>
                        </a:rPr>
                        <a:t>Krotkov</a:t>
                      </a:r>
                      <a:endParaRPr lang="en-US" sz="1800">
                        <a:solidFill>
                          <a:schemeClr val="accent6"/>
                        </a:solidFill>
                      </a:endParaRPr>
                    </a:p>
                  </a:txBody>
                  <a:tcPr marL="45720" marR="45720" marT="18288" marB="18288" anchor="ctr"/>
                </a:tc>
                <a:extLst>
                  <a:ext uri="{0D108BD9-81ED-4DB2-BD59-A6C34878D82A}">
                    <a16:rowId xmlns:a16="http://schemas.microsoft.com/office/drawing/2014/main" val="1220542145"/>
                  </a:ext>
                </a:extLst>
              </a:tr>
              <a:tr h="401574">
                <a:tc>
                  <a:txBody>
                    <a:bodyPr/>
                    <a:lstStyle/>
                    <a:p>
                      <a:pPr algn="ctr"/>
                      <a:r>
                        <a:rPr lang="en-US" sz="1800" b="1">
                          <a:solidFill>
                            <a:schemeClr val="accent6"/>
                          </a:solidFill>
                        </a:rPr>
                        <a:t>Aerosols</a:t>
                      </a:r>
                    </a:p>
                  </a:txBody>
                  <a:tcPr marL="45720" marR="45720" marT="18288" marB="18288" anchor="ctr"/>
                </a:tc>
                <a:tc>
                  <a:txBody>
                    <a:bodyPr/>
                    <a:lstStyle/>
                    <a:p>
                      <a:pPr algn="ctr"/>
                      <a:r>
                        <a:rPr lang="en-US" sz="1800">
                          <a:solidFill>
                            <a:schemeClr val="accent6"/>
                          </a:solidFill>
                        </a:rPr>
                        <a:t>Omar</a:t>
                      </a:r>
                      <a:r>
                        <a:rPr lang="en-US" sz="1800" baseline="0">
                          <a:solidFill>
                            <a:schemeClr val="accent6"/>
                          </a:solidFill>
                        </a:rPr>
                        <a:t> Torres, Jun Wang</a:t>
                      </a:r>
                      <a:endParaRPr lang="en-US" sz="1800">
                        <a:solidFill>
                          <a:schemeClr val="accent6"/>
                        </a:solidFill>
                      </a:endParaRPr>
                    </a:p>
                  </a:txBody>
                  <a:tcPr marL="45720" marR="45720" marT="18288" marB="18288" anchor="ctr"/>
                </a:tc>
                <a:extLst>
                  <a:ext uri="{0D108BD9-81ED-4DB2-BD59-A6C34878D82A}">
                    <a16:rowId xmlns:a16="http://schemas.microsoft.com/office/drawing/2014/main" val="1422371694"/>
                  </a:ext>
                </a:extLst>
              </a:tr>
              <a:tr h="463658">
                <a:tc gridSpan="2">
                  <a:txBody>
                    <a:bodyPr/>
                    <a:lstStyle/>
                    <a:p>
                      <a:pPr marL="0" marR="0" lvl="0" indent="0" algn="ctr" defTabSz="456633" rtl="0" eaLnBrk="1" fontAlgn="auto" latinLnBrk="0" hangingPunct="1">
                        <a:lnSpc>
                          <a:spcPct val="100000"/>
                        </a:lnSpc>
                        <a:spcBef>
                          <a:spcPts val="0"/>
                        </a:spcBef>
                        <a:spcAft>
                          <a:spcPts val="0"/>
                        </a:spcAft>
                        <a:buClrTx/>
                        <a:buSzTx/>
                        <a:buFontTx/>
                        <a:buNone/>
                        <a:tabLst/>
                        <a:defRPr/>
                      </a:pPr>
                      <a:r>
                        <a:rPr lang="en-US" sz="2000" b="1"/>
                        <a:t>Operational implementation and IT support @ SAO Science Data Processing Center (SDPC) by John Houck</a:t>
                      </a:r>
                    </a:p>
                  </a:txBody>
                  <a:tcPr marL="45720" marR="45720" marT="18288" marB="18288" anchor="ctr"/>
                </a:tc>
                <a:tc hMerge="1">
                  <a:txBody>
                    <a:bodyPr/>
                    <a:lstStyle/>
                    <a:p>
                      <a:pPr algn="ctr"/>
                      <a:endParaRPr lang="en-US" sz="2000"/>
                    </a:p>
                  </a:txBody>
                  <a:tcPr/>
                </a:tc>
                <a:extLst>
                  <a:ext uri="{0D108BD9-81ED-4DB2-BD59-A6C34878D82A}">
                    <a16:rowId xmlns:a16="http://schemas.microsoft.com/office/drawing/2014/main" val="569219841"/>
                  </a:ext>
                </a:extLst>
              </a:tr>
            </a:tbl>
          </a:graphicData>
        </a:graphic>
      </p:graphicFrame>
      <p:sp>
        <p:nvSpPr>
          <p:cNvPr id="7" name="Slide Number Placeholder 6">
            <a:extLst>
              <a:ext uri="{FF2B5EF4-FFF2-40B4-BE49-F238E27FC236}">
                <a16:creationId xmlns:a16="http://schemas.microsoft.com/office/drawing/2014/main" id="{CE387028-3E14-45FA-8547-67979607347E}"/>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19</a:t>
            </a:fld>
            <a:endParaRPr lang="en-US"/>
          </a:p>
        </p:txBody>
      </p:sp>
      <p:sp>
        <p:nvSpPr>
          <p:cNvPr id="8" name="Date Placeholder 7">
            <a:extLst>
              <a:ext uri="{FF2B5EF4-FFF2-40B4-BE49-F238E27FC236}">
                <a16:creationId xmlns:a16="http://schemas.microsoft.com/office/drawing/2014/main" id="{BD789019-A6F1-466A-9E4C-0C493FCA1C83}"/>
              </a:ext>
            </a:extLst>
          </p:cNvPr>
          <p:cNvSpPr>
            <a:spLocks noGrp="1"/>
          </p:cNvSpPr>
          <p:nvPr>
            <p:ph type="dt" sz="half" idx="10"/>
          </p:nvPr>
        </p:nvSpPr>
        <p:spPr/>
        <p:txBody>
          <a:bodyPr/>
          <a:lstStyle/>
          <a:p>
            <a:r>
              <a:rPr lang="en-US"/>
              <a:t>February 8-9, 2023</a:t>
            </a:r>
          </a:p>
        </p:txBody>
      </p:sp>
    </p:spTree>
    <p:extLst>
      <p:ext uri="{BB962C8B-B14F-4D97-AF65-F5344CB8AC3E}">
        <p14:creationId xmlns:p14="http://schemas.microsoft.com/office/powerpoint/2010/main" val="41579174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D24870C-5E4D-4EEE-A9C3-44B08BEE4ECD}"/>
              </a:ext>
            </a:extLst>
          </p:cNvPr>
          <p:cNvSpPr>
            <a:spLocks noGrp="1"/>
          </p:cNvSpPr>
          <p:nvPr>
            <p:ph idx="1"/>
          </p:nvPr>
        </p:nvSpPr>
        <p:spPr>
          <a:xfrm>
            <a:off x="681791" y="1393820"/>
            <a:ext cx="9767027" cy="2685020"/>
          </a:xfrm>
        </p:spPr>
        <p:txBody>
          <a:bodyPr/>
          <a:lstStyle/>
          <a:p>
            <a:r>
              <a:rPr lang="en-US" dirty="0"/>
              <a:t>Data Products (Enhanced &amp; Research Data Products)</a:t>
            </a:r>
          </a:p>
          <a:p>
            <a:r>
              <a:rPr lang="en-US" dirty="0"/>
              <a:t>Algorithm Development Status</a:t>
            </a:r>
          </a:p>
          <a:p>
            <a:r>
              <a:rPr lang="en-US" dirty="0"/>
              <a:t>Test TEMPO algorithms with GEMS</a:t>
            </a:r>
          </a:p>
          <a:p>
            <a:r>
              <a:rPr lang="en-US" dirty="0"/>
              <a:t>Science Verification &amp; Validation</a:t>
            </a:r>
          </a:p>
        </p:txBody>
      </p:sp>
      <p:sp>
        <p:nvSpPr>
          <p:cNvPr id="3" name="Title 2">
            <a:extLst>
              <a:ext uri="{FF2B5EF4-FFF2-40B4-BE49-F238E27FC236}">
                <a16:creationId xmlns:a16="http://schemas.microsoft.com/office/drawing/2014/main" id="{2ED902DB-2770-4324-9627-02D7D4CAD164}"/>
              </a:ext>
            </a:extLst>
          </p:cNvPr>
          <p:cNvSpPr>
            <a:spLocks noGrp="1"/>
          </p:cNvSpPr>
          <p:nvPr>
            <p:ph type="title"/>
          </p:nvPr>
        </p:nvSpPr>
        <p:spPr>
          <a:xfrm>
            <a:off x="0" y="0"/>
            <a:ext cx="12191999" cy="975701"/>
          </a:xfrm>
        </p:spPr>
        <p:txBody>
          <a:bodyPr/>
          <a:lstStyle/>
          <a:p>
            <a:r>
              <a:rPr lang="en-US" dirty="0"/>
              <a:t>Outline</a:t>
            </a:r>
          </a:p>
        </p:txBody>
      </p:sp>
      <p:sp>
        <p:nvSpPr>
          <p:cNvPr id="7" name="Date Placeholder 6">
            <a:extLst>
              <a:ext uri="{FF2B5EF4-FFF2-40B4-BE49-F238E27FC236}">
                <a16:creationId xmlns:a16="http://schemas.microsoft.com/office/drawing/2014/main" id="{80CB5E9D-66A8-4B85-8C67-0F3C8129C943}"/>
              </a:ext>
            </a:extLst>
          </p:cNvPr>
          <p:cNvSpPr>
            <a:spLocks noGrp="1"/>
          </p:cNvSpPr>
          <p:nvPr>
            <p:ph type="dt" sz="half" idx="10"/>
          </p:nvPr>
        </p:nvSpPr>
        <p:spPr/>
        <p:txBody>
          <a:bodyPr/>
          <a:lstStyle/>
          <a:p>
            <a:r>
              <a:rPr lang="en-US" dirty="0"/>
              <a:t>May 1-5, 2023</a:t>
            </a:r>
          </a:p>
        </p:txBody>
      </p:sp>
      <p:sp>
        <p:nvSpPr>
          <p:cNvPr id="5" name="Footer Placeholder 4">
            <a:extLst>
              <a:ext uri="{FF2B5EF4-FFF2-40B4-BE49-F238E27FC236}">
                <a16:creationId xmlns:a16="http://schemas.microsoft.com/office/drawing/2014/main" id="{D0472BB7-4DE8-4679-B4FC-BDB3B7B10C74}"/>
              </a:ext>
            </a:extLst>
          </p:cNvPr>
          <p:cNvSpPr>
            <a:spLocks noGrp="1"/>
          </p:cNvSpPr>
          <p:nvPr>
            <p:ph type="ftr" sz="quarter" idx="11"/>
          </p:nvPr>
        </p:nvSpPr>
        <p:spPr>
          <a:xfrm>
            <a:off x="3873500" y="6621140"/>
            <a:ext cx="4635500" cy="182880"/>
          </a:xfrm>
        </p:spPr>
        <p:txBody>
          <a:bodyPr/>
          <a:lstStyle/>
          <a:p>
            <a:r>
              <a:rPr lang="en-US" dirty="0"/>
              <a:t>Joint STM for TEMPO, GEO-XO ACX, &amp; </a:t>
            </a:r>
            <a:r>
              <a:rPr lang="en-US" dirty="0" err="1"/>
              <a:t>TOLNet</a:t>
            </a:r>
            <a:endParaRPr lang="en-US" dirty="0"/>
          </a:p>
        </p:txBody>
      </p:sp>
      <p:sp>
        <p:nvSpPr>
          <p:cNvPr id="6" name="Slide Number Placeholder 5">
            <a:extLst>
              <a:ext uri="{FF2B5EF4-FFF2-40B4-BE49-F238E27FC236}">
                <a16:creationId xmlns:a16="http://schemas.microsoft.com/office/drawing/2014/main" id="{31C27442-4CF8-4819-B17A-526E9A373212}"/>
              </a:ext>
            </a:extLst>
          </p:cNvPr>
          <p:cNvSpPr>
            <a:spLocks noGrp="1"/>
          </p:cNvSpPr>
          <p:nvPr>
            <p:ph type="sldNum" sz="quarter" idx="12"/>
          </p:nvPr>
        </p:nvSpPr>
        <p:spPr/>
        <p:txBody>
          <a:bodyPr/>
          <a:lstStyle/>
          <a:p>
            <a:pPr lvl="0"/>
            <a:fld id="{00000000-1234-1234-1234-123412341234}" type="slidenum">
              <a:rPr lang="en-US" smtClean="0"/>
              <a:pPr lvl="0"/>
              <a:t>2</a:t>
            </a:fld>
            <a:endParaRPr lang="en-US"/>
          </a:p>
        </p:txBody>
      </p:sp>
    </p:spTree>
    <p:extLst>
      <p:ext uri="{BB962C8B-B14F-4D97-AF65-F5344CB8AC3E}">
        <p14:creationId xmlns:p14="http://schemas.microsoft.com/office/powerpoint/2010/main" val="35454822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1275E068-61EB-4F55-9177-963B529AA55A}"/>
              </a:ext>
            </a:extLst>
          </p:cNvPr>
          <p:cNvSpPr>
            <a:spLocks noGrp="1"/>
          </p:cNvSpPr>
          <p:nvPr>
            <p:ph idx="1"/>
          </p:nvPr>
        </p:nvSpPr>
        <p:spPr/>
        <p:txBody>
          <a:bodyPr/>
          <a:lstStyle/>
          <a:p>
            <a:r>
              <a:rPr lang="en-US" dirty="0"/>
              <a:t>Implementing both NRT and off-line trace gas products (e.g., NO</a:t>
            </a:r>
            <a:r>
              <a:rPr lang="en-US" baseline="-25000" dirty="0"/>
              <a:t>2</a:t>
            </a:r>
            <a:r>
              <a:rPr lang="en-US" dirty="0"/>
              <a:t>, HCHO) for NO</a:t>
            </a:r>
            <a:r>
              <a:rPr lang="en-US" baseline="-25000" dirty="0"/>
              <a:t>2</a:t>
            </a:r>
            <a:r>
              <a:rPr lang="en-US" dirty="0"/>
              <a:t>, HCHO, aerosol, SO</a:t>
            </a:r>
            <a:r>
              <a:rPr lang="en-US" baseline="-25000" dirty="0"/>
              <a:t>2</a:t>
            </a:r>
            <a:r>
              <a:rPr lang="en-US" dirty="0"/>
              <a:t>, cloud</a:t>
            </a:r>
          </a:p>
          <a:p>
            <a:r>
              <a:rPr lang="en-US" dirty="0"/>
              <a:t>Major potential differences between NRT and offline </a:t>
            </a:r>
          </a:p>
        </p:txBody>
      </p:sp>
      <p:sp>
        <p:nvSpPr>
          <p:cNvPr id="10" name="Title 9">
            <a:extLst>
              <a:ext uri="{FF2B5EF4-FFF2-40B4-BE49-F238E27FC236}">
                <a16:creationId xmlns:a16="http://schemas.microsoft.com/office/drawing/2014/main" id="{BC5BA402-E3B8-434D-B14F-94BD50A699C3}"/>
              </a:ext>
            </a:extLst>
          </p:cNvPr>
          <p:cNvSpPr>
            <a:spLocks noGrp="1"/>
          </p:cNvSpPr>
          <p:nvPr>
            <p:ph type="title"/>
          </p:nvPr>
        </p:nvSpPr>
        <p:spPr>
          <a:xfrm>
            <a:off x="0" y="0"/>
            <a:ext cx="12192000" cy="975701"/>
          </a:xfrm>
        </p:spPr>
        <p:txBody>
          <a:bodyPr/>
          <a:lstStyle/>
          <a:p>
            <a:r>
              <a:rPr lang="en-US" dirty="0"/>
              <a:t>NRT vs. Off-line Trace Gas Products</a:t>
            </a:r>
            <a:br>
              <a:rPr lang="en-US" dirty="0"/>
            </a:br>
            <a:r>
              <a:rPr lang="en-US" sz="2800" dirty="0"/>
              <a:t>(if with additional NRT funding)</a:t>
            </a:r>
          </a:p>
        </p:txBody>
      </p:sp>
      <p:sp>
        <p:nvSpPr>
          <p:cNvPr id="5" name="Footer Placeholder 4">
            <a:extLst>
              <a:ext uri="{FF2B5EF4-FFF2-40B4-BE49-F238E27FC236}">
                <a16:creationId xmlns:a16="http://schemas.microsoft.com/office/drawing/2014/main" id="{9DF51787-7267-45CF-887A-68796CFEA613}"/>
              </a:ext>
            </a:extLst>
          </p:cNvPr>
          <p:cNvSpPr>
            <a:spLocks noGrp="1"/>
          </p:cNvSpPr>
          <p:nvPr>
            <p:ph type="ftr" sz="quarter" idx="11"/>
          </p:nvPr>
        </p:nvSpPr>
        <p:spPr/>
        <p:txBody>
          <a:bodyPr/>
          <a:lstStyle/>
          <a:p>
            <a:r>
              <a:rPr lang="en-US"/>
              <a:t>TEMPO ORR/MRR</a:t>
            </a:r>
          </a:p>
        </p:txBody>
      </p:sp>
      <p:graphicFrame>
        <p:nvGraphicFramePr>
          <p:cNvPr id="3" name="Table 2">
            <a:extLst>
              <a:ext uri="{FF2B5EF4-FFF2-40B4-BE49-F238E27FC236}">
                <a16:creationId xmlns:a16="http://schemas.microsoft.com/office/drawing/2014/main" id="{F07181AC-8E60-D749-AACB-0D9238C39FB5}"/>
              </a:ext>
            </a:extLst>
          </p:cNvPr>
          <p:cNvGraphicFramePr>
            <a:graphicFrameLocks noGrp="1"/>
          </p:cNvGraphicFramePr>
          <p:nvPr>
            <p:extLst>
              <p:ext uri="{D42A27DB-BD31-4B8C-83A1-F6EECF244321}">
                <p14:modId xmlns:p14="http://schemas.microsoft.com/office/powerpoint/2010/main" val="3993119556"/>
              </p:ext>
            </p:extLst>
          </p:nvPr>
        </p:nvGraphicFramePr>
        <p:xfrm>
          <a:off x="699471" y="2936790"/>
          <a:ext cx="10793059" cy="3276600"/>
        </p:xfrm>
        <a:graphic>
          <a:graphicData uri="http://schemas.openxmlformats.org/drawingml/2006/table">
            <a:tbl>
              <a:tblPr firstRow="1" bandRow="1">
                <a:tableStyleId>{5C22544A-7EE6-4342-B048-85BDC9FD1C3A}</a:tableStyleId>
              </a:tblPr>
              <a:tblGrid>
                <a:gridCol w="2628773">
                  <a:extLst>
                    <a:ext uri="{9D8B030D-6E8A-4147-A177-3AD203B41FA5}">
                      <a16:colId xmlns:a16="http://schemas.microsoft.com/office/drawing/2014/main" val="3237510932"/>
                    </a:ext>
                  </a:extLst>
                </a:gridCol>
                <a:gridCol w="4082143">
                  <a:extLst>
                    <a:ext uri="{9D8B030D-6E8A-4147-A177-3AD203B41FA5}">
                      <a16:colId xmlns:a16="http://schemas.microsoft.com/office/drawing/2014/main" val="1588172400"/>
                    </a:ext>
                  </a:extLst>
                </a:gridCol>
                <a:gridCol w="4082143">
                  <a:extLst>
                    <a:ext uri="{9D8B030D-6E8A-4147-A177-3AD203B41FA5}">
                      <a16:colId xmlns:a16="http://schemas.microsoft.com/office/drawing/2014/main" val="1085002561"/>
                    </a:ext>
                  </a:extLst>
                </a:gridCol>
              </a:tblGrid>
              <a:tr h="109105">
                <a:tc>
                  <a:txBody>
                    <a:bodyPr/>
                    <a:lstStyle/>
                    <a:p>
                      <a:pPr algn="ctr"/>
                      <a:endParaRPr lang="en-US" sz="1800" b="1"/>
                    </a:p>
                  </a:txBody>
                  <a:tcPr marL="68580" marR="68580" marT="34290" marB="34290"/>
                </a:tc>
                <a:tc>
                  <a:txBody>
                    <a:bodyPr/>
                    <a:lstStyle/>
                    <a:p>
                      <a:pPr algn="l"/>
                      <a:r>
                        <a:rPr lang="en-US" sz="1800" b="1"/>
                        <a:t> NRT</a:t>
                      </a:r>
                    </a:p>
                  </a:txBody>
                  <a:tcPr marL="68580" marR="68580" marT="34290" marB="34290"/>
                </a:tc>
                <a:tc>
                  <a:txBody>
                    <a:bodyPr/>
                    <a:lstStyle/>
                    <a:p>
                      <a:pPr algn="l"/>
                      <a:r>
                        <a:rPr lang="en-US" sz="1800" b="1"/>
                        <a:t>Off-line</a:t>
                      </a:r>
                    </a:p>
                  </a:txBody>
                  <a:tcPr marL="68580" marR="68580" marT="34290" marB="34290"/>
                </a:tc>
                <a:extLst>
                  <a:ext uri="{0D108BD9-81ED-4DB2-BD59-A6C34878D82A}">
                    <a16:rowId xmlns:a16="http://schemas.microsoft.com/office/drawing/2014/main" val="1666933980"/>
                  </a:ext>
                </a:extLst>
              </a:tr>
              <a:tr h="101831">
                <a:tc>
                  <a:txBody>
                    <a:bodyPr/>
                    <a:lstStyle/>
                    <a:p>
                      <a:r>
                        <a:rPr lang="en-US" sz="1700" b="1"/>
                        <a:t>Trace gas profiles/Met data</a:t>
                      </a:r>
                    </a:p>
                  </a:txBody>
                  <a:tcPr marL="68580" marR="68580" marT="34290" marB="34290"/>
                </a:tc>
                <a:tc>
                  <a:txBody>
                    <a:bodyPr/>
                    <a:lstStyle/>
                    <a:p>
                      <a:r>
                        <a:rPr lang="en-US" sz="1700" b="0"/>
                        <a:t>GEOS-CF</a:t>
                      </a:r>
                    </a:p>
                  </a:txBody>
                  <a:tcPr marL="68580" marR="68580" marT="34290" marB="34290"/>
                </a:tc>
                <a:tc>
                  <a:txBody>
                    <a:bodyPr/>
                    <a:lstStyle/>
                    <a:p>
                      <a:r>
                        <a:rPr lang="en-US" sz="1700" b="0"/>
                        <a:t>GEOS-CF Replay</a:t>
                      </a:r>
                    </a:p>
                  </a:txBody>
                  <a:tcPr marL="68580" marR="68580" marT="34290" marB="34290"/>
                </a:tc>
                <a:extLst>
                  <a:ext uri="{0D108BD9-81ED-4DB2-BD59-A6C34878D82A}">
                    <a16:rowId xmlns:a16="http://schemas.microsoft.com/office/drawing/2014/main" val="3575209462"/>
                  </a:ext>
                </a:extLst>
              </a:tr>
              <a:tr h="118751">
                <a:tc>
                  <a:txBody>
                    <a:bodyPr/>
                    <a:lstStyle/>
                    <a:p>
                      <a:pPr marL="0" algn="l" defTabSz="456633" rtl="0" eaLnBrk="1" latinLnBrk="0" hangingPunct="1"/>
                      <a:r>
                        <a:rPr lang="en-US" sz="1700" b="1" kern="1200">
                          <a:solidFill>
                            <a:schemeClr val="dk1"/>
                          </a:solidFill>
                          <a:latin typeface="+mn-lt"/>
                          <a:ea typeface="+mn-ea"/>
                          <a:cs typeface="+mn-cs"/>
                        </a:rPr>
                        <a:t>Surface</a:t>
                      </a:r>
                    </a:p>
                  </a:txBody>
                  <a:tcPr marL="68580" marR="68580" marT="34290" marB="34290"/>
                </a:tc>
                <a:tc>
                  <a:txBody>
                    <a:bodyPr/>
                    <a:lstStyle/>
                    <a:p>
                      <a:pPr marL="0" algn="l" defTabSz="456633" rtl="0" eaLnBrk="1" latinLnBrk="0" hangingPunct="1"/>
                      <a:r>
                        <a:rPr lang="en-US" sz="1700" b="0" kern="1200">
                          <a:solidFill>
                            <a:schemeClr val="dk1"/>
                          </a:solidFill>
                          <a:latin typeface="+mn-lt"/>
                          <a:ea typeface="+mn-ea"/>
                          <a:cs typeface="+mn-cs"/>
                        </a:rPr>
                        <a:t>GLER climatology</a:t>
                      </a:r>
                    </a:p>
                  </a:txBody>
                  <a:tcPr marL="68580" marR="68580" marT="34290" marB="34290"/>
                </a:tc>
                <a:tc>
                  <a:txBody>
                    <a:bodyPr/>
                    <a:lstStyle/>
                    <a:p>
                      <a:pPr marL="0" algn="l" defTabSz="456633" rtl="0" eaLnBrk="1" latinLnBrk="0" hangingPunct="1"/>
                      <a:r>
                        <a:rPr lang="en-US" sz="1700" b="0" kern="1200">
                          <a:solidFill>
                            <a:schemeClr val="dk1"/>
                          </a:solidFill>
                          <a:latin typeface="+mn-lt"/>
                          <a:ea typeface="+mn-ea"/>
                          <a:cs typeface="+mn-cs"/>
                        </a:rPr>
                        <a:t>MODIS/VIIRS albedo/BRDF products</a:t>
                      </a:r>
                    </a:p>
                  </a:txBody>
                  <a:tcPr marL="68580" marR="68580" marT="34290" marB="34290"/>
                </a:tc>
                <a:extLst>
                  <a:ext uri="{0D108BD9-81ED-4DB2-BD59-A6C34878D82A}">
                    <a16:rowId xmlns:a16="http://schemas.microsoft.com/office/drawing/2014/main" val="173772184"/>
                  </a:ext>
                </a:extLst>
              </a:tr>
              <a:tr h="259945">
                <a:tc>
                  <a:txBody>
                    <a:bodyPr/>
                    <a:lstStyle/>
                    <a:p>
                      <a:pPr marL="0" algn="l" defTabSz="456633" rtl="0" eaLnBrk="1" latinLnBrk="0" hangingPunct="1"/>
                      <a:r>
                        <a:rPr lang="en-US" sz="1700" b="1" kern="1200">
                          <a:solidFill>
                            <a:schemeClr val="dk1"/>
                          </a:solidFill>
                          <a:latin typeface="+mn-lt"/>
                          <a:ea typeface="+mn-ea"/>
                          <a:cs typeface="+mn-cs"/>
                        </a:rPr>
                        <a:t>L1B</a:t>
                      </a:r>
                    </a:p>
                  </a:txBody>
                  <a:tcPr marL="68580" marR="68580" marT="34290" marB="34290"/>
                </a:tc>
                <a:tc>
                  <a:txBody>
                    <a:bodyPr/>
                    <a:lstStyle/>
                    <a:p>
                      <a:pPr marL="0" marR="0" lvl="0" indent="0" algn="l" defTabSz="456633" rtl="0" eaLnBrk="1" fontAlgn="auto" latinLnBrk="0" hangingPunct="1">
                        <a:lnSpc>
                          <a:spcPct val="100000"/>
                        </a:lnSpc>
                        <a:spcBef>
                          <a:spcPts val="0"/>
                        </a:spcBef>
                        <a:spcAft>
                          <a:spcPts val="0"/>
                        </a:spcAft>
                        <a:buClrTx/>
                        <a:buSzTx/>
                        <a:buFontTx/>
                        <a:buNone/>
                        <a:tabLst/>
                        <a:defRPr/>
                      </a:pPr>
                      <a:r>
                        <a:rPr lang="en-US" sz="1700" b="0" kern="1200">
                          <a:solidFill>
                            <a:schemeClr val="dk1"/>
                          </a:solidFill>
                          <a:latin typeface="+mn-lt"/>
                          <a:ea typeface="+mn-ea"/>
                          <a:cs typeface="+mn-cs"/>
                        </a:rPr>
                        <a:t>Skip wavelength calibration</a:t>
                      </a:r>
                    </a:p>
                    <a:p>
                      <a:pPr marL="0" marR="0" lvl="0" indent="0" algn="l" defTabSz="456633" rtl="0" eaLnBrk="1" fontAlgn="auto" latinLnBrk="0" hangingPunct="1">
                        <a:lnSpc>
                          <a:spcPct val="100000"/>
                        </a:lnSpc>
                        <a:spcBef>
                          <a:spcPts val="0"/>
                        </a:spcBef>
                        <a:spcAft>
                          <a:spcPts val="0"/>
                        </a:spcAft>
                        <a:buClrTx/>
                        <a:buSzTx/>
                        <a:buFontTx/>
                        <a:buNone/>
                        <a:tabLst/>
                        <a:defRPr/>
                      </a:pPr>
                      <a:r>
                        <a:rPr lang="en-US" sz="1700" b="0" kern="1200">
                          <a:solidFill>
                            <a:schemeClr val="dk1"/>
                          </a:solidFill>
                          <a:latin typeface="+mn-lt"/>
                          <a:ea typeface="+mn-ea"/>
                          <a:cs typeface="+mn-cs"/>
                        </a:rPr>
                        <a:t>One-pass INR</a:t>
                      </a:r>
                    </a:p>
                    <a:p>
                      <a:pPr marL="0" algn="l" defTabSz="456633" rtl="0" eaLnBrk="1" latinLnBrk="0" hangingPunct="1"/>
                      <a:r>
                        <a:rPr lang="en-US" sz="1700" b="0" kern="1200">
                          <a:solidFill>
                            <a:schemeClr val="dk1"/>
                          </a:solidFill>
                          <a:latin typeface="+mn-lt"/>
                          <a:ea typeface="+mn-ea"/>
                          <a:cs typeface="+mn-cs"/>
                        </a:rPr>
                        <a:t>Default/No Pol. Correction</a:t>
                      </a:r>
                    </a:p>
                  </a:txBody>
                  <a:tcPr marL="68580" marR="68580" marT="34290" marB="34290"/>
                </a:tc>
                <a:tc>
                  <a:txBody>
                    <a:bodyPr/>
                    <a:lstStyle/>
                    <a:p>
                      <a:pPr marL="0" algn="l" defTabSz="456633" rtl="0" eaLnBrk="1" latinLnBrk="0" hangingPunct="1"/>
                      <a:endParaRPr lang="en-US" sz="1700" kern="1200">
                        <a:solidFill>
                          <a:schemeClr val="dk1"/>
                        </a:solidFill>
                        <a:latin typeface="+mn-lt"/>
                        <a:ea typeface="+mn-ea"/>
                        <a:cs typeface="+mn-cs"/>
                      </a:endParaRPr>
                    </a:p>
                    <a:p>
                      <a:pPr marL="0" algn="l" defTabSz="456633" rtl="0" eaLnBrk="1" latinLnBrk="0" hangingPunct="1"/>
                      <a:r>
                        <a:rPr lang="en-US" sz="1700" kern="1200">
                          <a:solidFill>
                            <a:schemeClr val="dk1"/>
                          </a:solidFill>
                          <a:latin typeface="+mn-lt"/>
                          <a:ea typeface="+mn-ea"/>
                          <a:cs typeface="+mn-cs"/>
                        </a:rPr>
                        <a:t>Two-pass Kalman Filter INR</a:t>
                      </a:r>
                    </a:p>
                    <a:p>
                      <a:pPr marL="0" algn="l" defTabSz="456633" rtl="0" eaLnBrk="1" latinLnBrk="0" hangingPunct="1"/>
                      <a:r>
                        <a:rPr lang="en-US" sz="1700" kern="1200">
                          <a:solidFill>
                            <a:schemeClr val="dk1"/>
                          </a:solidFill>
                          <a:latin typeface="+mn-lt"/>
                          <a:ea typeface="+mn-ea"/>
                          <a:cs typeface="+mn-cs"/>
                        </a:rPr>
                        <a:t>Improved pol. Correction with L2 retrievals?</a:t>
                      </a:r>
                    </a:p>
                  </a:txBody>
                  <a:tcPr marL="68580" marR="68580" marT="34290" marB="34290"/>
                </a:tc>
                <a:extLst>
                  <a:ext uri="{0D108BD9-81ED-4DB2-BD59-A6C34878D82A}">
                    <a16:rowId xmlns:a16="http://schemas.microsoft.com/office/drawing/2014/main" val="1067051243"/>
                  </a:ext>
                </a:extLst>
              </a:tr>
              <a:tr h="259945">
                <a:tc>
                  <a:txBody>
                    <a:bodyPr/>
                    <a:lstStyle/>
                    <a:p>
                      <a:pPr marL="0" algn="l" defTabSz="456633" rtl="0" eaLnBrk="1" latinLnBrk="0" hangingPunct="1"/>
                      <a:r>
                        <a:rPr lang="en-US" sz="1700" b="1" kern="1200">
                          <a:solidFill>
                            <a:schemeClr val="dk1"/>
                          </a:solidFill>
                          <a:latin typeface="+mn-lt"/>
                          <a:ea typeface="+mn-ea"/>
                          <a:cs typeface="+mn-cs"/>
                        </a:rPr>
                        <a:t>L2 algorithms</a:t>
                      </a:r>
                    </a:p>
                  </a:txBody>
                  <a:tcPr marL="68580" marR="68580" marT="34290" marB="34290"/>
                </a:tc>
                <a:tc>
                  <a:txBody>
                    <a:bodyPr/>
                    <a:lstStyle/>
                    <a:p>
                      <a:pPr marL="0" algn="l" defTabSz="456633" rtl="0" eaLnBrk="1" latinLnBrk="0" hangingPunct="1"/>
                      <a:r>
                        <a:rPr lang="en-US" sz="1700" b="0" kern="1200">
                          <a:solidFill>
                            <a:schemeClr val="dk1"/>
                          </a:solidFill>
                          <a:latin typeface="+mn-lt"/>
                          <a:ea typeface="+mn-ea"/>
                          <a:cs typeface="+mn-cs"/>
                        </a:rPr>
                        <a:t>Smaller fitting windows</a:t>
                      </a:r>
                    </a:p>
                    <a:p>
                      <a:pPr marL="0" algn="l" defTabSz="456633" rtl="0" eaLnBrk="1" latinLnBrk="0" hangingPunct="1"/>
                      <a:r>
                        <a:rPr lang="en-US" sz="1700" b="0" kern="1200">
                          <a:solidFill>
                            <a:schemeClr val="dk1"/>
                          </a:solidFill>
                          <a:latin typeface="+mn-lt"/>
                          <a:ea typeface="+mn-ea"/>
                          <a:cs typeface="+mn-cs"/>
                        </a:rPr>
                        <a:t>Avoid waiting for the entire hourly scan</a:t>
                      </a:r>
                    </a:p>
                  </a:txBody>
                  <a:tcPr marL="68580" marR="68580" marT="34290" marB="34290"/>
                </a:tc>
                <a:tc>
                  <a:txBody>
                    <a:bodyPr/>
                    <a:lstStyle/>
                    <a:p>
                      <a:pPr marL="0" algn="l" defTabSz="456633" rtl="0" eaLnBrk="1" latinLnBrk="0" hangingPunct="1"/>
                      <a:r>
                        <a:rPr lang="en-US" sz="1700" kern="1200">
                          <a:solidFill>
                            <a:schemeClr val="dk1"/>
                          </a:solidFill>
                          <a:latin typeface="+mn-lt"/>
                          <a:ea typeface="+mn-ea"/>
                          <a:cs typeface="+mn-cs"/>
                        </a:rPr>
                        <a:t>More optimized fitting windows</a:t>
                      </a:r>
                    </a:p>
                    <a:p>
                      <a:pPr marL="0" algn="l" defTabSz="456633" rtl="0" eaLnBrk="1" latinLnBrk="0" hangingPunct="1"/>
                      <a:r>
                        <a:rPr lang="en-US" sz="1700" kern="1200">
                          <a:solidFill>
                            <a:schemeClr val="dk1"/>
                          </a:solidFill>
                          <a:latin typeface="+mn-lt"/>
                          <a:ea typeface="+mn-ea"/>
                          <a:cs typeface="+mn-cs"/>
                        </a:rPr>
                        <a:t>Improve radiance reference &amp; cross-track correction</a:t>
                      </a:r>
                    </a:p>
                  </a:txBody>
                  <a:tcPr marL="68580" marR="68580" marT="34290" marB="34290"/>
                </a:tc>
                <a:extLst>
                  <a:ext uri="{0D108BD9-81ED-4DB2-BD59-A6C34878D82A}">
                    <a16:rowId xmlns:a16="http://schemas.microsoft.com/office/drawing/2014/main" val="841509817"/>
                  </a:ext>
                </a:extLst>
              </a:tr>
              <a:tr h="261851">
                <a:tc>
                  <a:txBody>
                    <a:bodyPr/>
                    <a:lstStyle/>
                    <a:p>
                      <a:pPr marL="0" algn="l" defTabSz="456633" rtl="0" eaLnBrk="1" latinLnBrk="0" hangingPunct="1"/>
                      <a:r>
                        <a:rPr lang="en-US" sz="1700" b="1" kern="1200">
                          <a:solidFill>
                            <a:schemeClr val="dk1"/>
                          </a:solidFill>
                          <a:latin typeface="+mn-lt"/>
                          <a:ea typeface="+mn-ea"/>
                          <a:cs typeface="+mn-cs"/>
                        </a:rPr>
                        <a:t>Data Latency</a:t>
                      </a:r>
                    </a:p>
                  </a:txBody>
                  <a:tcPr marL="68580" marR="68580" marT="34290" marB="34290"/>
                </a:tc>
                <a:tc>
                  <a:txBody>
                    <a:bodyPr/>
                    <a:lstStyle/>
                    <a:p>
                      <a:pPr marL="0" algn="l" defTabSz="456633" rtl="0" eaLnBrk="1" latinLnBrk="0" hangingPunct="1"/>
                      <a:r>
                        <a:rPr lang="en-US" sz="1700" kern="1200">
                          <a:solidFill>
                            <a:schemeClr val="dk1"/>
                          </a:solidFill>
                          <a:latin typeface="+mn-lt"/>
                          <a:ea typeface="+mn-ea"/>
                          <a:cs typeface="+mn-cs"/>
                        </a:rPr>
                        <a:t>Within 2-3 hours upon receipt of raw data at SAO Ground System</a:t>
                      </a:r>
                    </a:p>
                  </a:txBody>
                  <a:tcPr marL="68580" marR="68580" marT="34290" marB="34290"/>
                </a:tc>
                <a:tc>
                  <a:txBody>
                    <a:bodyPr/>
                    <a:lstStyle/>
                    <a:p>
                      <a:pPr marL="0" algn="l" defTabSz="456633" rtl="0" eaLnBrk="1" latinLnBrk="0" hangingPunct="1"/>
                      <a:r>
                        <a:rPr lang="en-US" sz="1700" kern="1200">
                          <a:solidFill>
                            <a:schemeClr val="dk1"/>
                          </a:solidFill>
                          <a:latin typeface="+mn-lt"/>
                          <a:ea typeface="+mn-ea"/>
                          <a:cs typeface="+mn-cs"/>
                        </a:rPr>
                        <a:t>+ 8 days as MODIS BRDF is produced using data +/- 8 days</a:t>
                      </a:r>
                    </a:p>
                  </a:txBody>
                  <a:tcPr marL="68580" marR="68580" marT="34290" marB="34290"/>
                </a:tc>
                <a:extLst>
                  <a:ext uri="{0D108BD9-81ED-4DB2-BD59-A6C34878D82A}">
                    <a16:rowId xmlns:a16="http://schemas.microsoft.com/office/drawing/2014/main" val="3376520968"/>
                  </a:ext>
                </a:extLst>
              </a:tr>
            </a:tbl>
          </a:graphicData>
        </a:graphic>
      </p:graphicFrame>
      <p:sp>
        <p:nvSpPr>
          <p:cNvPr id="7" name="Title 3">
            <a:extLst>
              <a:ext uri="{FF2B5EF4-FFF2-40B4-BE49-F238E27FC236}">
                <a16:creationId xmlns:a16="http://schemas.microsoft.com/office/drawing/2014/main" id="{1E137024-A546-2549-97BD-FE3E77C0BCFD}"/>
              </a:ext>
            </a:extLst>
          </p:cNvPr>
          <p:cNvSpPr txBox="1">
            <a:spLocks/>
          </p:cNvSpPr>
          <p:nvPr/>
        </p:nvSpPr>
        <p:spPr>
          <a:xfrm>
            <a:off x="-2102708" y="2608154"/>
            <a:ext cx="7253417" cy="820846"/>
          </a:xfrm>
          <a:prstGeom prst="rect">
            <a:avLst/>
          </a:prstGeom>
        </p:spPr>
        <p:txBody>
          <a:bodyPr vert="horz" lIns="91326" tIns="45664" rIns="91326" bIns="45664" rtlCol="0" anchor="ctr">
            <a:normAutofit/>
          </a:bodyPr>
          <a:lstStyle>
            <a:lvl1pPr algn="l" defTabSz="685800" rtl="0" eaLnBrk="1" latinLnBrk="0" hangingPunct="1">
              <a:lnSpc>
                <a:spcPct val="90000"/>
              </a:lnSpc>
              <a:spcBef>
                <a:spcPct val="0"/>
              </a:spcBef>
              <a:buNone/>
              <a:defRPr sz="2100" kern="1200">
                <a:solidFill>
                  <a:srgbClr val="D9D9D9"/>
                </a:solidFill>
                <a:latin typeface="Arial Rounded MT Bold"/>
                <a:ea typeface="+mj-ea"/>
                <a:cs typeface="Arial Rounded MT Bold"/>
              </a:defRPr>
            </a:lvl1pPr>
          </a:lstStyle>
          <a:p>
            <a:pPr algn="ctr">
              <a:defRPr/>
            </a:pPr>
            <a:endParaRPr lang="en-US" sz="3200">
              <a:solidFill>
                <a:srgbClr val="FF0000"/>
              </a:solidFill>
            </a:endParaRPr>
          </a:p>
        </p:txBody>
      </p:sp>
      <p:sp>
        <p:nvSpPr>
          <p:cNvPr id="2" name="Slide Number Placeholder 1">
            <a:extLst>
              <a:ext uri="{FF2B5EF4-FFF2-40B4-BE49-F238E27FC236}">
                <a16:creationId xmlns:a16="http://schemas.microsoft.com/office/drawing/2014/main" id="{DA77DFED-64DB-4031-8DC3-61B84AAC5691}"/>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20</a:t>
            </a:fld>
            <a:endParaRPr lang="en-US"/>
          </a:p>
        </p:txBody>
      </p:sp>
      <p:sp>
        <p:nvSpPr>
          <p:cNvPr id="6" name="Date Placeholder 5">
            <a:extLst>
              <a:ext uri="{FF2B5EF4-FFF2-40B4-BE49-F238E27FC236}">
                <a16:creationId xmlns:a16="http://schemas.microsoft.com/office/drawing/2014/main" id="{62BB960B-4F7E-48EE-B034-83F66766D59B}"/>
              </a:ext>
            </a:extLst>
          </p:cNvPr>
          <p:cNvSpPr>
            <a:spLocks noGrp="1"/>
          </p:cNvSpPr>
          <p:nvPr>
            <p:ph type="dt" sz="half" idx="10"/>
          </p:nvPr>
        </p:nvSpPr>
        <p:spPr/>
        <p:txBody>
          <a:bodyPr/>
          <a:lstStyle/>
          <a:p>
            <a:r>
              <a:rPr lang="en-US"/>
              <a:t>February 8-9, 2023</a:t>
            </a:r>
          </a:p>
        </p:txBody>
      </p:sp>
    </p:spTree>
    <p:extLst>
      <p:ext uri="{BB962C8B-B14F-4D97-AF65-F5344CB8AC3E}">
        <p14:creationId xmlns:p14="http://schemas.microsoft.com/office/powerpoint/2010/main" val="41155929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52D16FD7-344B-4754-A2A8-595B86309DAC}"/>
              </a:ext>
            </a:extLst>
          </p:cNvPr>
          <p:cNvGrpSpPr/>
          <p:nvPr/>
        </p:nvGrpSpPr>
        <p:grpSpPr>
          <a:xfrm>
            <a:off x="7640566" y="2682240"/>
            <a:ext cx="4437134" cy="3870960"/>
            <a:chOff x="5966461" y="2987041"/>
            <a:chExt cx="4437134" cy="3870960"/>
          </a:xfrm>
        </p:grpSpPr>
        <p:pic>
          <p:nvPicPr>
            <p:cNvPr id="4" name="Picture 3">
              <a:extLst>
                <a:ext uri="{FF2B5EF4-FFF2-40B4-BE49-F238E27FC236}">
                  <a16:creationId xmlns:a16="http://schemas.microsoft.com/office/drawing/2014/main" id="{6CA748FD-6B25-B642-8A5C-E8AF62A43A06}"/>
                </a:ext>
              </a:extLst>
            </p:cNvPr>
            <p:cNvPicPr/>
            <p:nvPr/>
          </p:nvPicPr>
          <p:blipFill rotWithShape="1">
            <a:blip r:embed="rId3">
              <a:extLst>
                <a:ext uri="{28A0092B-C50C-407E-A947-70E740481C1C}">
                  <a14:useLocalDpi xmlns:a14="http://schemas.microsoft.com/office/drawing/2010/main" val="0"/>
                </a:ext>
              </a:extLst>
            </a:blip>
            <a:srcRect/>
            <a:stretch/>
          </p:blipFill>
          <p:spPr>
            <a:xfrm>
              <a:off x="5966461" y="2987041"/>
              <a:ext cx="4437134" cy="3870960"/>
            </a:xfrm>
            <a:prstGeom prst="rect">
              <a:avLst/>
            </a:prstGeom>
          </p:spPr>
        </p:pic>
        <p:sp>
          <p:nvSpPr>
            <p:cNvPr id="6" name="Rectangle: Rounded Corners 5">
              <a:extLst>
                <a:ext uri="{FF2B5EF4-FFF2-40B4-BE49-F238E27FC236}">
                  <a16:creationId xmlns:a16="http://schemas.microsoft.com/office/drawing/2014/main" id="{5583A85E-BE14-2849-91A0-2747DD235F6E}"/>
                </a:ext>
              </a:extLst>
            </p:cNvPr>
            <p:cNvSpPr/>
            <p:nvPr/>
          </p:nvSpPr>
          <p:spPr>
            <a:xfrm>
              <a:off x="7829006" y="3614055"/>
              <a:ext cx="557348" cy="3243944"/>
            </a:xfrm>
            <a:prstGeom prst="roundRect">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pPr>
              <a:endParaRPr lang="en-US" sz="1800" kern="1200">
                <a:solidFill>
                  <a:prstClr val="white"/>
                </a:solidFill>
                <a:latin typeface="Calibri"/>
              </a:endParaRPr>
            </a:p>
          </p:txBody>
        </p:sp>
        <p:sp>
          <p:nvSpPr>
            <p:cNvPr id="8" name="Rectangle: Rounded Corners 8">
              <a:extLst>
                <a:ext uri="{FF2B5EF4-FFF2-40B4-BE49-F238E27FC236}">
                  <a16:creationId xmlns:a16="http://schemas.microsoft.com/office/drawing/2014/main" id="{9451E5DE-940C-204E-8206-00F4263D78B0}"/>
                </a:ext>
              </a:extLst>
            </p:cNvPr>
            <p:cNvSpPr/>
            <p:nvPr/>
          </p:nvSpPr>
          <p:spPr>
            <a:xfrm>
              <a:off x="8386354" y="3605342"/>
              <a:ext cx="487680" cy="3243944"/>
            </a:xfrm>
            <a:prstGeom prst="roundRect">
              <a:avLst/>
            </a:prstGeom>
            <a:noFill/>
            <a:ln w="381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pPr>
              <a:endParaRPr lang="en-US" sz="1800" kern="1200">
                <a:solidFill>
                  <a:prstClr val="white"/>
                </a:solidFill>
                <a:latin typeface="Calibri"/>
              </a:endParaRPr>
            </a:p>
          </p:txBody>
        </p:sp>
      </p:grpSp>
      <p:sp>
        <p:nvSpPr>
          <p:cNvPr id="9" name="TextBox 8">
            <a:extLst>
              <a:ext uri="{FF2B5EF4-FFF2-40B4-BE49-F238E27FC236}">
                <a16:creationId xmlns:a16="http://schemas.microsoft.com/office/drawing/2014/main" id="{EA979391-FB4B-F14B-ACCF-2629F65FB556}"/>
              </a:ext>
            </a:extLst>
          </p:cNvPr>
          <p:cNvSpPr txBox="1"/>
          <p:nvPr/>
        </p:nvSpPr>
        <p:spPr>
          <a:xfrm>
            <a:off x="8208573" y="2186592"/>
            <a:ext cx="3685734" cy="523220"/>
          </a:xfrm>
          <a:prstGeom prst="rect">
            <a:avLst/>
          </a:prstGeom>
          <a:noFill/>
        </p:spPr>
        <p:txBody>
          <a:bodyPr wrap="square">
            <a:spAutoFit/>
          </a:bodyPr>
          <a:lstStyle/>
          <a:p>
            <a:pPr defTabSz="457200">
              <a:buClrTx/>
            </a:pPr>
            <a:r>
              <a:rPr lang="en-US" kern="1200">
                <a:solidFill>
                  <a:prstClr val="black"/>
                </a:solidFill>
                <a:latin typeface="Calibri"/>
                <a:ea typeface="+mn-ea"/>
                <a:cs typeface="+mn-cs"/>
              </a:rPr>
              <a:t>Table of SNR req. and with Beginning of Life (BOL) as-built performance </a:t>
            </a:r>
            <a:r>
              <a:rPr lang="en-US" kern="1200">
                <a:solidFill>
                  <a:srgbClr val="FF0000"/>
                </a:solidFill>
                <a:latin typeface="Calibri"/>
                <a:ea typeface="+mn-ea"/>
                <a:cs typeface="+mn-cs"/>
              </a:rPr>
              <a:t>(4 Pixels coadded)</a:t>
            </a:r>
          </a:p>
        </p:txBody>
      </p:sp>
      <p:sp>
        <p:nvSpPr>
          <p:cNvPr id="11" name="TextBox 10">
            <a:extLst>
              <a:ext uri="{FF2B5EF4-FFF2-40B4-BE49-F238E27FC236}">
                <a16:creationId xmlns:a16="http://schemas.microsoft.com/office/drawing/2014/main" id="{2C942208-E3BB-084A-8386-D697DB6993DB}"/>
              </a:ext>
            </a:extLst>
          </p:cNvPr>
          <p:cNvSpPr txBox="1"/>
          <p:nvPr/>
        </p:nvSpPr>
        <p:spPr>
          <a:xfrm>
            <a:off x="101600" y="2535590"/>
            <a:ext cx="5994400" cy="4017610"/>
          </a:xfrm>
          <a:prstGeom prst="rect">
            <a:avLst/>
          </a:prstGeom>
        </p:spPr>
        <p:txBody>
          <a:bodyPr/>
          <a:lstStyle>
            <a:lvl1pPr marL="457189" indent="-457189" defTabSz="609585" eaLnBrk="1" latinLnBrk="0" hangingPunct="1">
              <a:spcBef>
                <a:spcPct val="20000"/>
              </a:spcBef>
              <a:buClrTx/>
              <a:buFont typeface="Wingdings" charset="2"/>
              <a:buChar char="Ø"/>
              <a:defRPr sz="2000" kern="1200">
                <a:solidFill>
                  <a:schemeClr val="tx1"/>
                </a:solidFill>
                <a:latin typeface="+mn-lt"/>
                <a:ea typeface="+mn-ea"/>
                <a:cs typeface="+mn-cs"/>
              </a:defRPr>
            </a:lvl1pPr>
            <a:lvl2pPr marL="990575" indent="-380990" defTabSz="609585" eaLnBrk="1" latinLnBrk="0" hangingPunct="1">
              <a:spcBef>
                <a:spcPct val="20000"/>
              </a:spcBef>
              <a:buClr>
                <a:schemeClr val="tx1"/>
              </a:buClr>
              <a:buChar char="•"/>
              <a:defRPr sz="2800" kern="1200">
                <a:solidFill>
                  <a:schemeClr val="tx1"/>
                </a:solidFill>
                <a:latin typeface="+mn-lt"/>
                <a:ea typeface="+mn-ea"/>
                <a:cs typeface="+mn-cs"/>
              </a:defRPr>
            </a:lvl2pPr>
            <a:lvl3pPr marL="1523962" indent="-304792" defTabSz="609585" eaLnBrk="1" latinLnBrk="0" hangingPunct="1">
              <a:spcBef>
                <a:spcPct val="20000"/>
              </a:spcBef>
              <a:buFont typeface="Calibri" panose="020F0502020204030204" pitchFamily="34" charset="0"/>
              <a:buChar char="–"/>
              <a:defRPr sz="2400" kern="1200">
                <a:solidFill>
                  <a:schemeClr val="tx1"/>
                </a:solidFill>
                <a:latin typeface="+mn-lt"/>
                <a:ea typeface="+mn-ea"/>
                <a:cs typeface="+mn-cs"/>
              </a:defRPr>
            </a:lvl3pPr>
            <a:lvl4pPr marL="2133547" indent="-304792" defTabSz="609585" eaLnBrk="1" latinLnBrk="0" hangingPunct="1">
              <a:spcBef>
                <a:spcPct val="20000"/>
              </a:spcBef>
              <a:buFont typeface="Courier New" panose="02070309020205020404" pitchFamily="49" charset="0"/>
              <a:buChar char="o"/>
              <a:defRPr sz="2400" kern="1200">
                <a:solidFill>
                  <a:schemeClr val="tx1"/>
                </a:solidFill>
                <a:latin typeface="+mn-lt"/>
                <a:ea typeface="+mn-ea"/>
                <a:cs typeface="+mn-cs"/>
              </a:defRPr>
            </a:lvl4pPr>
            <a:lvl5pPr marL="2743131" indent="-304792" defTabSz="609585" eaLnBrk="1" latinLnBrk="0" hangingPunct="1">
              <a:spcBef>
                <a:spcPct val="20000"/>
              </a:spcBef>
              <a:buChar char="»"/>
              <a:defRPr sz="2400" kern="1200">
                <a:solidFill>
                  <a:schemeClr val="tx1"/>
                </a:solidFill>
                <a:latin typeface="+mn-lt"/>
                <a:ea typeface="+mn-ea"/>
                <a:cs typeface="+mn-cs"/>
              </a:defRPr>
            </a:lvl5pPr>
            <a:lvl6pPr marL="3352716" indent="-304792" defTabSz="609585" eaLnBrk="1" latinLnBrk="0" hangingPunct="1">
              <a:spcBef>
                <a:spcPct val="20000"/>
              </a:spcBef>
              <a:buChar char="•"/>
              <a:defRPr sz="2667" kern="1200">
                <a:solidFill>
                  <a:schemeClr val="tx1"/>
                </a:solidFill>
                <a:latin typeface="+mn-lt"/>
                <a:ea typeface="+mn-ea"/>
                <a:cs typeface="+mn-cs"/>
              </a:defRPr>
            </a:lvl6pPr>
            <a:lvl7pPr marL="3962301" indent="-304792" defTabSz="609585" eaLnBrk="1" latinLnBrk="0" hangingPunct="1">
              <a:spcBef>
                <a:spcPct val="20000"/>
              </a:spcBef>
              <a:buChar char="•"/>
              <a:defRPr sz="2667" kern="1200">
                <a:solidFill>
                  <a:schemeClr val="tx1"/>
                </a:solidFill>
                <a:latin typeface="+mn-lt"/>
                <a:ea typeface="+mn-ea"/>
                <a:cs typeface="+mn-cs"/>
              </a:defRPr>
            </a:lvl7pPr>
            <a:lvl8pPr marL="4571886" indent="-304792" defTabSz="609585" eaLnBrk="1" latinLnBrk="0" hangingPunct="1">
              <a:spcBef>
                <a:spcPct val="20000"/>
              </a:spcBef>
              <a:buChar char="•"/>
              <a:defRPr sz="2667" kern="1200">
                <a:solidFill>
                  <a:schemeClr val="tx1"/>
                </a:solidFill>
                <a:latin typeface="+mn-lt"/>
                <a:ea typeface="+mn-ea"/>
                <a:cs typeface="+mn-cs"/>
              </a:defRPr>
            </a:lvl8pPr>
            <a:lvl9pPr marL="5181470" indent="-304792" defTabSz="609585" eaLnBrk="1" latinLnBrk="0" hangingPunct="1">
              <a:spcBef>
                <a:spcPct val="20000"/>
              </a:spcBef>
              <a:buChar char="•"/>
              <a:defRPr sz="2667" kern="1200">
                <a:solidFill>
                  <a:schemeClr val="tx1"/>
                </a:solidFill>
                <a:latin typeface="+mn-lt"/>
                <a:ea typeface="+mn-ea"/>
                <a:cs typeface="+mn-cs"/>
              </a:defRPr>
            </a:lvl9pPr>
          </a:lstStyle>
          <a:p>
            <a:r>
              <a:rPr lang="en-US" sz="1800"/>
              <a:t>Radiometric Uncertainty: &lt; 4% (1-sigma) for both irradiance &amp; radiance</a:t>
            </a:r>
          </a:p>
          <a:p>
            <a:r>
              <a:rPr lang="en-US" sz="1800"/>
              <a:t>Albedo uncertainty: wavelength independent &lt; 2%, dependent &lt; 1%</a:t>
            </a:r>
          </a:p>
          <a:p>
            <a:r>
              <a:rPr lang="en-US" sz="1800"/>
              <a:t>Long-term (20 months) radiometric drift detection: &lt; 0.9%</a:t>
            </a:r>
          </a:p>
          <a:p>
            <a:r>
              <a:rPr lang="en-US" sz="1800"/>
              <a:t>Nonlinearity: &lt;2% of 98% well response, and knowledge (after corr.) &lt; 0.5% from 2-98% of well response</a:t>
            </a:r>
          </a:p>
          <a:p>
            <a:r>
              <a:rPr lang="en-US" sz="1800"/>
              <a:t>Pre-launch Wavelength mapping uncertainty: &lt; 0.02 nm</a:t>
            </a:r>
          </a:p>
          <a:p>
            <a:r>
              <a:rPr lang="en-US" sz="1800"/>
              <a:t>Spectral stability (within 24 hours): &lt; 0.1 nm for radiance &amp; irradiance</a:t>
            </a:r>
          </a:p>
          <a:p>
            <a:r>
              <a:rPr lang="en-US" sz="1800"/>
              <a:t>Spectral co-registration error: &lt; 0.7 pixel between 2 bands, &lt; 0.4 pixel within UV or visible bands</a:t>
            </a:r>
          </a:p>
        </p:txBody>
      </p:sp>
      <p:sp>
        <p:nvSpPr>
          <p:cNvPr id="19" name="Content Placeholder 18">
            <a:extLst>
              <a:ext uri="{FF2B5EF4-FFF2-40B4-BE49-F238E27FC236}">
                <a16:creationId xmlns:a16="http://schemas.microsoft.com/office/drawing/2014/main" id="{1013AEB4-D3BC-4EE9-B27D-C5E7AF208AEF}"/>
              </a:ext>
            </a:extLst>
          </p:cNvPr>
          <p:cNvSpPr>
            <a:spLocks noGrp="1"/>
          </p:cNvSpPr>
          <p:nvPr>
            <p:ph idx="1"/>
          </p:nvPr>
        </p:nvSpPr>
        <p:spPr>
          <a:xfrm>
            <a:off x="101600" y="1143000"/>
            <a:ext cx="11988800" cy="1324649"/>
          </a:xfrm>
        </p:spPr>
        <p:txBody>
          <a:bodyPr/>
          <a:lstStyle/>
          <a:p>
            <a:r>
              <a:rPr lang="en-US" sz="1800"/>
              <a:t>L1b products: Spectral Radiance, Irradiance and Uncertainty, Spectral Scale, Geo-location (</a:t>
            </a:r>
            <a:r>
              <a:rPr lang="en-US" sz="1800" err="1"/>
              <a:t>lat</a:t>
            </a:r>
            <a:r>
              <a:rPr lang="en-US" sz="1800"/>
              <a:t>/</a:t>
            </a:r>
            <a:r>
              <a:rPr lang="en-US" sz="1800" err="1"/>
              <a:t>lon</a:t>
            </a:r>
            <a:r>
              <a:rPr lang="en-US" sz="1800"/>
              <a:t>)</a:t>
            </a:r>
          </a:p>
          <a:p>
            <a:r>
              <a:rPr lang="en-US" sz="1800"/>
              <a:t>PLRA: no requirement for radiance or irradiance, geolocation accuracy &lt; 4km</a:t>
            </a:r>
          </a:p>
          <a:p>
            <a:r>
              <a:rPr lang="en-US" sz="1800"/>
              <a:t>Instrument design &amp; performance requirements were derived from L2 precision req.</a:t>
            </a:r>
          </a:p>
          <a:p>
            <a:r>
              <a:rPr lang="en-US" sz="1800"/>
              <a:t>Signal to Noise Ratio (SNR) was the dominate factor for radiance performance</a:t>
            </a:r>
          </a:p>
        </p:txBody>
      </p:sp>
      <p:sp>
        <p:nvSpPr>
          <p:cNvPr id="18" name="Title 17">
            <a:extLst>
              <a:ext uri="{FF2B5EF4-FFF2-40B4-BE49-F238E27FC236}">
                <a16:creationId xmlns:a16="http://schemas.microsoft.com/office/drawing/2014/main" id="{F9CD542C-BEC2-4DF3-BFD0-835DD07644B4}"/>
              </a:ext>
            </a:extLst>
          </p:cNvPr>
          <p:cNvSpPr>
            <a:spLocks noGrp="1"/>
          </p:cNvSpPr>
          <p:nvPr>
            <p:ph type="title"/>
          </p:nvPr>
        </p:nvSpPr>
        <p:spPr>
          <a:xfrm>
            <a:off x="0" y="0"/>
            <a:ext cx="12191999" cy="975701"/>
          </a:xfrm>
        </p:spPr>
        <p:txBody>
          <a:bodyPr/>
          <a:lstStyle/>
          <a:p>
            <a:r>
              <a:rPr lang="en-US" dirty="0"/>
              <a:t>L1b Requirements</a:t>
            </a:r>
          </a:p>
        </p:txBody>
      </p:sp>
      <p:sp>
        <p:nvSpPr>
          <p:cNvPr id="3" name="Footer Placeholder 2">
            <a:extLst>
              <a:ext uri="{FF2B5EF4-FFF2-40B4-BE49-F238E27FC236}">
                <a16:creationId xmlns:a16="http://schemas.microsoft.com/office/drawing/2014/main" id="{B8CA6698-13CD-4442-9CFB-0162FB52E63F}"/>
              </a:ext>
            </a:extLst>
          </p:cNvPr>
          <p:cNvSpPr>
            <a:spLocks noGrp="1"/>
          </p:cNvSpPr>
          <p:nvPr>
            <p:ph type="ftr" sz="quarter" idx="11"/>
          </p:nvPr>
        </p:nvSpPr>
        <p:spPr/>
        <p:txBody>
          <a:bodyPr/>
          <a:lstStyle/>
          <a:p>
            <a:r>
              <a:rPr lang="en-US"/>
              <a:t>TEMPO ORR/MRR</a:t>
            </a:r>
          </a:p>
        </p:txBody>
      </p:sp>
      <p:sp>
        <p:nvSpPr>
          <p:cNvPr id="5" name="Slide Number Placeholder 4">
            <a:extLst>
              <a:ext uri="{FF2B5EF4-FFF2-40B4-BE49-F238E27FC236}">
                <a16:creationId xmlns:a16="http://schemas.microsoft.com/office/drawing/2014/main" id="{ABFD2C0B-9635-4F28-A1FA-26B0A4A65B99}"/>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21</a:t>
            </a:fld>
            <a:endParaRPr lang="en-US"/>
          </a:p>
        </p:txBody>
      </p:sp>
      <p:sp>
        <p:nvSpPr>
          <p:cNvPr id="7" name="Date Placeholder 6">
            <a:extLst>
              <a:ext uri="{FF2B5EF4-FFF2-40B4-BE49-F238E27FC236}">
                <a16:creationId xmlns:a16="http://schemas.microsoft.com/office/drawing/2014/main" id="{5C4CB8E3-E4CD-4F47-B4ED-D4C533F83A9E}"/>
              </a:ext>
            </a:extLst>
          </p:cNvPr>
          <p:cNvSpPr>
            <a:spLocks noGrp="1"/>
          </p:cNvSpPr>
          <p:nvPr>
            <p:ph type="dt" sz="half" idx="10"/>
          </p:nvPr>
        </p:nvSpPr>
        <p:spPr/>
        <p:txBody>
          <a:bodyPr/>
          <a:lstStyle/>
          <a:p>
            <a:r>
              <a:rPr lang="en-US"/>
              <a:t>February 8-9, 2023</a:t>
            </a:r>
          </a:p>
        </p:txBody>
      </p:sp>
    </p:spTree>
    <p:extLst>
      <p:ext uri="{BB962C8B-B14F-4D97-AF65-F5344CB8AC3E}">
        <p14:creationId xmlns:p14="http://schemas.microsoft.com/office/powerpoint/2010/main" val="21443629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DD6499-AFB5-49CB-BD73-8AD9D6ACA5BC}"/>
              </a:ext>
            </a:extLst>
          </p:cNvPr>
          <p:cNvSpPr>
            <a:spLocks noGrp="1"/>
          </p:cNvSpPr>
          <p:nvPr>
            <p:ph type="title"/>
          </p:nvPr>
        </p:nvSpPr>
        <p:spPr/>
        <p:txBody>
          <a:bodyPr/>
          <a:lstStyle/>
          <a:p>
            <a:r>
              <a:rPr lang="en-US" dirty="0"/>
              <a:t>Test TEMPO Trace Gas </a:t>
            </a:r>
            <a:br>
              <a:rPr lang="en-US" dirty="0"/>
            </a:br>
            <a:r>
              <a:rPr lang="en-US" dirty="0"/>
              <a:t>Algorithms with GEMS Data</a:t>
            </a:r>
          </a:p>
        </p:txBody>
      </p:sp>
      <p:sp>
        <p:nvSpPr>
          <p:cNvPr id="10" name="TextBox 9">
            <a:extLst>
              <a:ext uri="{FF2B5EF4-FFF2-40B4-BE49-F238E27FC236}">
                <a16:creationId xmlns:a16="http://schemas.microsoft.com/office/drawing/2014/main" id="{274DBDA3-C9AF-F04B-BB62-0CC36645D0E6}"/>
              </a:ext>
            </a:extLst>
          </p:cNvPr>
          <p:cNvSpPr txBox="1"/>
          <p:nvPr/>
        </p:nvSpPr>
        <p:spPr>
          <a:xfrm>
            <a:off x="0" y="5744705"/>
            <a:ext cx="12192000" cy="769441"/>
          </a:xfrm>
          <a:prstGeom prst="rect">
            <a:avLst/>
          </a:prstGeom>
          <a:noFill/>
        </p:spPr>
        <p:txBody>
          <a:bodyPr wrap="square">
            <a:spAutoFit/>
          </a:bodyPr>
          <a:lstStyle/>
          <a:p>
            <a:pPr algn="ctr">
              <a:spcAft>
                <a:spcPts val="1000"/>
              </a:spcAft>
            </a:pPr>
            <a:r>
              <a:rPr lang="en-US" sz="2200" b="1" dirty="0">
                <a:solidFill>
                  <a:schemeClr val="tx1"/>
                </a:solidFill>
                <a:latin typeface="+mj-lt"/>
                <a:ea typeface="Calibri" panose="020F0502020204030204" pitchFamily="34" charset="0"/>
                <a:cs typeface="Times New Roman" panose="02020603050405020304" pitchFamily="18" charset="0"/>
              </a:rPr>
              <a:t>Comparison of GEMS HCHO Air Mass Factors (AMFs) with SAO calculated GEMS AMFs on June 1, 2021 at 6:45 UTC. Differences arise from using different a-priori profiles, and surface reflectance properties. </a:t>
            </a:r>
            <a:endParaRPr lang="en-US" sz="2200" b="1" dirty="0">
              <a:solidFill>
                <a:schemeClr val="tx1"/>
              </a:solidFill>
              <a:effectLst/>
              <a:latin typeface="+mj-lt"/>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6EF3D582-4113-6C43-A31C-4035745DBC6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11451" y="1148716"/>
            <a:ext cx="7569098" cy="4595989"/>
          </a:xfrm>
          <a:prstGeom prst="rect">
            <a:avLst/>
          </a:prstGeom>
          <a:noFill/>
        </p:spPr>
      </p:pic>
      <p:sp>
        <p:nvSpPr>
          <p:cNvPr id="8" name="Footer Placeholder 7">
            <a:extLst>
              <a:ext uri="{FF2B5EF4-FFF2-40B4-BE49-F238E27FC236}">
                <a16:creationId xmlns:a16="http://schemas.microsoft.com/office/drawing/2014/main" id="{4395F5F4-1A2B-4001-8B18-718468A96C6D}"/>
              </a:ext>
            </a:extLst>
          </p:cNvPr>
          <p:cNvSpPr>
            <a:spLocks noGrp="1"/>
          </p:cNvSpPr>
          <p:nvPr>
            <p:ph type="ftr" sz="quarter" idx="11"/>
          </p:nvPr>
        </p:nvSpPr>
        <p:spPr/>
        <p:txBody>
          <a:bodyPr/>
          <a:lstStyle/>
          <a:p>
            <a:r>
              <a:rPr lang="en-US" dirty="0"/>
              <a:t>TEMPO ORR/MRR</a:t>
            </a:r>
          </a:p>
        </p:txBody>
      </p:sp>
      <p:sp>
        <p:nvSpPr>
          <p:cNvPr id="4" name="Slide Number Placeholder 3">
            <a:extLst>
              <a:ext uri="{FF2B5EF4-FFF2-40B4-BE49-F238E27FC236}">
                <a16:creationId xmlns:a16="http://schemas.microsoft.com/office/drawing/2014/main" id="{4FBAC4DE-9739-48AC-8EFF-2BCDAA8D6170}"/>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22</a:t>
            </a:fld>
            <a:endParaRPr lang="en-US"/>
          </a:p>
        </p:txBody>
      </p:sp>
      <p:sp>
        <p:nvSpPr>
          <p:cNvPr id="6" name="Date Placeholder 5">
            <a:extLst>
              <a:ext uri="{FF2B5EF4-FFF2-40B4-BE49-F238E27FC236}">
                <a16:creationId xmlns:a16="http://schemas.microsoft.com/office/drawing/2014/main" id="{44AC6C53-7E5A-4D12-ADB0-3E55C9CCC5EC}"/>
              </a:ext>
            </a:extLst>
          </p:cNvPr>
          <p:cNvSpPr>
            <a:spLocks noGrp="1"/>
          </p:cNvSpPr>
          <p:nvPr>
            <p:ph type="dt" sz="half" idx="10"/>
          </p:nvPr>
        </p:nvSpPr>
        <p:spPr/>
        <p:txBody>
          <a:bodyPr/>
          <a:lstStyle/>
          <a:p>
            <a:r>
              <a:rPr lang="en-US"/>
              <a:t>February 8-9, 2023</a:t>
            </a:r>
          </a:p>
        </p:txBody>
      </p:sp>
      <p:sp>
        <p:nvSpPr>
          <p:cNvPr id="2" name="TextBox 1">
            <a:extLst>
              <a:ext uri="{FF2B5EF4-FFF2-40B4-BE49-F238E27FC236}">
                <a16:creationId xmlns:a16="http://schemas.microsoft.com/office/drawing/2014/main" id="{56FCCFE7-0474-5C1D-7602-37DB3B25FB29}"/>
              </a:ext>
            </a:extLst>
          </p:cNvPr>
          <p:cNvSpPr txBox="1"/>
          <p:nvPr/>
        </p:nvSpPr>
        <p:spPr>
          <a:xfrm>
            <a:off x="8871174" y="4605932"/>
            <a:ext cx="3121367" cy="369332"/>
          </a:xfrm>
          <a:prstGeom prst="rect">
            <a:avLst/>
          </a:prstGeom>
          <a:noFill/>
        </p:spPr>
        <p:txBody>
          <a:bodyPr wrap="none" rtlCol="0">
            <a:spAutoFit/>
          </a:bodyPr>
          <a:lstStyle/>
          <a:p>
            <a:r>
              <a:rPr lang="en-US" sz="1800" b="1" dirty="0"/>
              <a:t>Credit: Hyeong-</a:t>
            </a:r>
            <a:r>
              <a:rPr lang="en-US" sz="1800" b="1" dirty="0" err="1"/>
              <a:t>Ahn</a:t>
            </a:r>
            <a:r>
              <a:rPr lang="en-US" sz="1800" b="1" dirty="0"/>
              <a:t> Kwon </a:t>
            </a:r>
          </a:p>
        </p:txBody>
      </p:sp>
    </p:spTree>
    <p:extLst>
      <p:ext uri="{BB962C8B-B14F-4D97-AF65-F5344CB8AC3E}">
        <p14:creationId xmlns:p14="http://schemas.microsoft.com/office/powerpoint/2010/main" val="2094591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7"/>
          <p:cNvSpPr txBox="1">
            <a:spLocks noGrp="1"/>
          </p:cNvSpPr>
          <p:nvPr>
            <p:ph type="title"/>
          </p:nvPr>
        </p:nvSpPr>
        <p:spPr/>
        <p:txBody>
          <a:bodyPr/>
          <a:lstStyle/>
          <a:p>
            <a:pPr lvl="0"/>
            <a:r>
              <a:rPr lang="en-US" dirty="0"/>
              <a:t>Baseline and Threshold Products</a:t>
            </a:r>
            <a:br>
              <a:rPr lang="en-US" dirty="0"/>
            </a:br>
            <a:r>
              <a:rPr lang="en-US" dirty="0"/>
              <a:t>(Variables) &amp; Requirements</a:t>
            </a:r>
          </a:p>
        </p:txBody>
      </p:sp>
      <p:graphicFrame>
        <p:nvGraphicFramePr>
          <p:cNvPr id="327" name="Google Shape;327;p7"/>
          <p:cNvGraphicFramePr/>
          <p:nvPr>
            <p:extLst>
              <p:ext uri="{D42A27DB-BD31-4B8C-83A1-F6EECF244321}">
                <p14:modId xmlns:p14="http://schemas.microsoft.com/office/powerpoint/2010/main" val="725672277"/>
              </p:ext>
            </p:extLst>
          </p:nvPr>
        </p:nvGraphicFramePr>
        <p:xfrm>
          <a:off x="1797482" y="1143000"/>
          <a:ext cx="8597036" cy="3566160"/>
        </p:xfrm>
        <a:graphic>
          <a:graphicData uri="http://schemas.openxmlformats.org/drawingml/2006/table">
            <a:tbl>
              <a:tblPr firstRow="1" firstCol="1" bandRow="1">
                <a:noFill/>
                <a:tableStyleId>{E0DC333D-3754-43DE-B946-33F477848E6B}</a:tableStyleId>
              </a:tblPr>
              <a:tblGrid>
                <a:gridCol w="3233612">
                  <a:extLst>
                    <a:ext uri="{9D8B030D-6E8A-4147-A177-3AD203B41FA5}">
                      <a16:colId xmlns:a16="http://schemas.microsoft.com/office/drawing/2014/main" val="20000"/>
                    </a:ext>
                  </a:extLst>
                </a:gridCol>
                <a:gridCol w="3247241">
                  <a:extLst>
                    <a:ext uri="{9D8B030D-6E8A-4147-A177-3AD203B41FA5}">
                      <a16:colId xmlns:a16="http://schemas.microsoft.com/office/drawing/2014/main" val="20001"/>
                    </a:ext>
                  </a:extLst>
                </a:gridCol>
                <a:gridCol w="2116183">
                  <a:extLst>
                    <a:ext uri="{9D8B030D-6E8A-4147-A177-3AD203B41FA5}">
                      <a16:colId xmlns:a16="http://schemas.microsoft.com/office/drawing/2014/main" val="20002"/>
                    </a:ext>
                  </a:extLst>
                </a:gridCol>
              </a:tblGrid>
              <a:tr h="0">
                <a:tc>
                  <a:txBody>
                    <a:bodyPr/>
                    <a:lstStyle/>
                    <a:p>
                      <a:pPr marL="0" marR="0" lvl="0" indent="0" algn="ctr" rtl="0">
                        <a:spcBef>
                          <a:spcPts val="0"/>
                        </a:spcBef>
                        <a:spcAft>
                          <a:spcPts val="0"/>
                        </a:spcAft>
                        <a:buNone/>
                      </a:pPr>
                      <a:r>
                        <a:rPr lang="en-US" sz="1800" u="none" strike="noStrike" cap="none"/>
                        <a:t>Species/Products</a:t>
                      </a:r>
                      <a:endParaRPr sz="1800" u="none" strike="noStrike" cap="none">
                        <a:latin typeface="Cambria"/>
                        <a:ea typeface="Cambria"/>
                        <a:cs typeface="Cambria"/>
                        <a:sym typeface="Cambria"/>
                      </a:endParaRPr>
                    </a:p>
                  </a:txBody>
                  <a:tcPr marL="45720" marR="45720" anchor="ctr"/>
                </a:tc>
                <a:tc>
                  <a:txBody>
                    <a:bodyPr/>
                    <a:lstStyle/>
                    <a:p>
                      <a:pPr marL="0" marR="0" lvl="0" indent="0" algn="ctr" rtl="0">
                        <a:spcBef>
                          <a:spcPts val="0"/>
                        </a:spcBef>
                        <a:spcAft>
                          <a:spcPts val="0"/>
                        </a:spcAft>
                        <a:buNone/>
                      </a:pPr>
                      <a:r>
                        <a:rPr lang="en-US" sz="1800" b="1" i="0" u="none" strike="noStrike" kern="1200" cap="none">
                          <a:solidFill>
                            <a:schemeClr val="lt1"/>
                          </a:solidFill>
                          <a:latin typeface="Calibri"/>
                          <a:cs typeface="Calibri"/>
                        </a:rPr>
                        <a:t>Required Precision</a:t>
                      </a:r>
                      <a:endParaRPr sz="1800" b="1" i="0" u="none" strike="noStrike" kern="1200" cap="none">
                        <a:solidFill>
                          <a:schemeClr val="lt1"/>
                        </a:solidFill>
                        <a:latin typeface="Calibri"/>
                        <a:ea typeface="Cambria"/>
                        <a:cs typeface="Calibri"/>
                        <a:sym typeface="Cambria"/>
                      </a:endParaRPr>
                    </a:p>
                  </a:txBody>
                  <a:tcPr marL="45720" marR="45720" anchor="ctr"/>
                </a:tc>
                <a:tc>
                  <a:txBody>
                    <a:bodyPr/>
                    <a:lstStyle/>
                    <a:p>
                      <a:pPr marL="0" marR="0" lvl="0" indent="0" algn="ctr" defTabSz="609585" rtl="0" eaLnBrk="1" latinLnBrk="0" hangingPunct="1">
                        <a:lnSpc>
                          <a:spcPct val="100000"/>
                        </a:lnSpc>
                        <a:spcBef>
                          <a:spcPts val="0"/>
                        </a:spcBef>
                        <a:spcAft>
                          <a:spcPts val="0"/>
                        </a:spcAft>
                        <a:buNone/>
                      </a:pPr>
                      <a:r>
                        <a:rPr lang="en-US" sz="1800" b="1" i="0" u="none" strike="noStrike" kern="1200" cap="none">
                          <a:solidFill>
                            <a:schemeClr val="lt1"/>
                          </a:solidFill>
                          <a:latin typeface="Calibri"/>
                          <a:ea typeface="Calibri"/>
                          <a:cs typeface="Calibri"/>
                          <a:sym typeface="Calibri"/>
                        </a:rPr>
                        <a:t>Temporal Revisit*</a:t>
                      </a:r>
                      <a:endParaRPr sz="1800" b="1" i="0" u="none" strike="noStrike" kern="1200" cap="none">
                        <a:solidFill>
                          <a:schemeClr val="lt1"/>
                        </a:solidFill>
                        <a:latin typeface="Calibri"/>
                        <a:cs typeface="Calibri"/>
                      </a:endParaRPr>
                    </a:p>
                  </a:txBody>
                  <a:tcPr marL="45720" marR="45720" anchor="ctr"/>
                </a:tc>
                <a:extLst>
                  <a:ext uri="{0D108BD9-81ED-4DB2-BD59-A6C34878D82A}">
                    <a16:rowId xmlns:a16="http://schemas.microsoft.com/office/drawing/2014/main" val="10000"/>
                  </a:ext>
                </a:extLst>
              </a:tr>
              <a:tr h="150496">
                <a:tc>
                  <a:txBody>
                    <a:bodyPr/>
                    <a:lstStyle/>
                    <a:p>
                      <a:pPr marL="0" marR="0" lvl="0" indent="0" algn="ctr" rtl="0">
                        <a:spcBef>
                          <a:spcPts val="0"/>
                        </a:spcBef>
                        <a:spcAft>
                          <a:spcPts val="0"/>
                        </a:spcAft>
                        <a:buNone/>
                      </a:pPr>
                      <a:r>
                        <a:rPr lang="en-US" sz="1800" u="none" strike="noStrike" cap="none"/>
                        <a:t>0-2 km O</a:t>
                      </a:r>
                      <a:r>
                        <a:rPr lang="en-US" sz="1800" u="none" strike="noStrike" cap="none" baseline="-25000"/>
                        <a:t>3 </a:t>
                      </a:r>
                      <a:r>
                        <a:rPr lang="en-US" sz="1800" u="none" strike="noStrike" cap="none"/>
                        <a:t>(Selected Scenes) </a:t>
                      </a:r>
                      <a:r>
                        <a:rPr lang="en-US" sz="1800" u="none" strike="noStrike" cap="none">
                          <a:solidFill>
                            <a:srgbClr val="FFFF00"/>
                          </a:solidFill>
                        </a:rPr>
                        <a:t>Baseline only</a:t>
                      </a:r>
                      <a:endParaRPr sz="1800" u="none" strike="noStrike" cap="none">
                        <a:solidFill>
                          <a:srgbClr val="FFFF00"/>
                        </a:solidFill>
                        <a:latin typeface="Cambria"/>
                        <a:ea typeface="Cambria"/>
                        <a:cs typeface="Cambria"/>
                        <a:sym typeface="Cambria"/>
                      </a:endParaRPr>
                    </a:p>
                  </a:txBody>
                  <a:tcPr marL="45720" marR="45720" anchor="ctr"/>
                </a:tc>
                <a:tc>
                  <a:txBody>
                    <a:bodyPr/>
                    <a:lstStyle/>
                    <a:p>
                      <a:pPr marL="0" marR="0" lvl="0" indent="0" algn="ctr" rtl="0">
                        <a:spcBef>
                          <a:spcPts val="0"/>
                        </a:spcBef>
                        <a:spcAft>
                          <a:spcPts val="0"/>
                        </a:spcAft>
                        <a:buNone/>
                      </a:pPr>
                      <a:r>
                        <a:rPr lang="en-US" sz="1800" u="none" strike="noStrike" cap="none"/>
                        <a:t>10 ppbv</a:t>
                      </a:r>
                      <a:endParaRPr sz="1800" u="none" strike="noStrike" cap="none">
                        <a:latin typeface="Cambria"/>
                        <a:ea typeface="Cambria"/>
                        <a:cs typeface="Cambria"/>
                        <a:sym typeface="Cambria"/>
                      </a:endParaRPr>
                    </a:p>
                  </a:txBody>
                  <a:tcPr marL="45720" marR="45720" anchor="ctr"/>
                </a:tc>
                <a:tc>
                  <a:txBody>
                    <a:bodyPr/>
                    <a:lstStyle/>
                    <a:p>
                      <a:pPr marL="0" marR="0" lvl="0" indent="0" algn="ctr" rtl="0">
                        <a:spcBef>
                          <a:spcPts val="0"/>
                        </a:spcBef>
                        <a:spcAft>
                          <a:spcPts val="0"/>
                        </a:spcAft>
                        <a:buNone/>
                      </a:pPr>
                      <a:r>
                        <a:rPr lang="en-US" sz="1800" u="none" strike="noStrike" cap="none"/>
                        <a:t>2 hour</a:t>
                      </a:r>
                      <a:endParaRPr sz="1800" u="none" strike="noStrike" cap="none">
                        <a:latin typeface="Cambria"/>
                        <a:ea typeface="Cambria"/>
                        <a:cs typeface="Cambria"/>
                        <a:sym typeface="Cambria"/>
                      </a:endParaRPr>
                    </a:p>
                  </a:txBody>
                  <a:tcPr marL="45720" marR="45720" anchor="ctr"/>
                </a:tc>
                <a:extLst>
                  <a:ext uri="{0D108BD9-81ED-4DB2-BD59-A6C34878D82A}">
                    <a16:rowId xmlns:a16="http://schemas.microsoft.com/office/drawing/2014/main" val="10001"/>
                  </a:ext>
                </a:extLst>
              </a:tr>
              <a:tr h="0">
                <a:tc>
                  <a:txBody>
                    <a:bodyPr/>
                    <a:lstStyle/>
                    <a:p>
                      <a:pPr marL="0" marR="0" lvl="0" indent="0" algn="ctr" rtl="0">
                        <a:spcBef>
                          <a:spcPts val="0"/>
                        </a:spcBef>
                        <a:spcAft>
                          <a:spcPts val="0"/>
                        </a:spcAft>
                        <a:buNone/>
                      </a:pPr>
                      <a:r>
                        <a:rPr lang="en-US" sz="1800" u="none" strike="noStrike" cap="none"/>
                        <a:t>Tropospheric O</a:t>
                      </a:r>
                      <a:r>
                        <a:rPr lang="en-US" sz="1800" u="none" strike="noStrike" cap="none" baseline="-25000"/>
                        <a:t>3</a:t>
                      </a:r>
                      <a:endParaRPr sz="1800" u="none" strike="noStrike" cap="none">
                        <a:latin typeface="Cambria"/>
                        <a:ea typeface="Cambria"/>
                        <a:cs typeface="Cambria"/>
                        <a:sym typeface="Cambria"/>
                      </a:endParaRPr>
                    </a:p>
                  </a:txBody>
                  <a:tcPr marL="45720" marR="45720" anchor="ctr"/>
                </a:tc>
                <a:tc>
                  <a:txBody>
                    <a:bodyPr/>
                    <a:lstStyle/>
                    <a:p>
                      <a:pPr marL="0" marR="0" lvl="0" indent="0" algn="ctr" rtl="0">
                        <a:spcBef>
                          <a:spcPts val="0"/>
                        </a:spcBef>
                        <a:spcAft>
                          <a:spcPts val="0"/>
                        </a:spcAft>
                        <a:buNone/>
                      </a:pPr>
                      <a:r>
                        <a:rPr lang="en-US" sz="1800" u="none" strike="noStrike" cap="none"/>
                        <a:t>10 ppbv</a:t>
                      </a:r>
                      <a:endParaRPr sz="1800" u="none" strike="noStrike" cap="none">
                        <a:latin typeface="Cambria"/>
                        <a:ea typeface="Cambria"/>
                        <a:cs typeface="Cambria"/>
                        <a:sym typeface="Cambria"/>
                      </a:endParaRPr>
                    </a:p>
                  </a:txBody>
                  <a:tcPr marL="45720" marR="45720" anchor="ctr"/>
                </a:tc>
                <a:tc>
                  <a:txBody>
                    <a:bodyPr/>
                    <a:lstStyle/>
                    <a:p>
                      <a:pPr marL="0" marR="0" lvl="0" indent="0" algn="ctr" rtl="0">
                        <a:spcBef>
                          <a:spcPts val="0"/>
                        </a:spcBef>
                        <a:spcAft>
                          <a:spcPts val="0"/>
                        </a:spcAft>
                        <a:buNone/>
                      </a:pPr>
                      <a:r>
                        <a:rPr lang="en-US" sz="1800" u="none" strike="noStrike" cap="none"/>
                        <a:t>1 hour</a:t>
                      </a:r>
                      <a:endParaRPr sz="1800" u="none" strike="noStrike" cap="none">
                        <a:latin typeface="Cambria"/>
                        <a:ea typeface="Cambria"/>
                        <a:cs typeface="Cambria"/>
                        <a:sym typeface="Cambria"/>
                      </a:endParaRPr>
                    </a:p>
                  </a:txBody>
                  <a:tcPr marL="45720" marR="45720" anchor="ctr"/>
                </a:tc>
                <a:extLst>
                  <a:ext uri="{0D108BD9-81ED-4DB2-BD59-A6C34878D82A}">
                    <a16:rowId xmlns:a16="http://schemas.microsoft.com/office/drawing/2014/main" val="10002"/>
                  </a:ext>
                </a:extLst>
              </a:tr>
              <a:tr h="0">
                <a:tc>
                  <a:txBody>
                    <a:bodyPr/>
                    <a:lstStyle/>
                    <a:p>
                      <a:pPr marL="0" marR="0" lvl="0" indent="0" algn="ctr" rtl="0">
                        <a:spcBef>
                          <a:spcPts val="0"/>
                        </a:spcBef>
                        <a:spcAft>
                          <a:spcPts val="0"/>
                        </a:spcAft>
                        <a:buNone/>
                      </a:pPr>
                      <a:r>
                        <a:rPr lang="en-US" sz="1800" u="none" strike="noStrike" cap="none"/>
                        <a:t>Total O</a:t>
                      </a:r>
                      <a:r>
                        <a:rPr lang="en-US" sz="1800" u="none" strike="noStrike" cap="none" baseline="-25000"/>
                        <a:t>3</a:t>
                      </a:r>
                      <a:endParaRPr sz="1800" u="none" strike="noStrike" cap="none">
                        <a:latin typeface="Cambria"/>
                        <a:ea typeface="Cambria"/>
                        <a:cs typeface="Cambria"/>
                        <a:sym typeface="Cambria"/>
                      </a:endParaRPr>
                    </a:p>
                  </a:txBody>
                  <a:tcPr marL="45720" marR="45720" anchor="ctr"/>
                </a:tc>
                <a:tc>
                  <a:txBody>
                    <a:bodyPr/>
                    <a:lstStyle/>
                    <a:p>
                      <a:pPr marL="0" marR="0" lvl="0" indent="0" algn="ctr" rtl="0">
                        <a:spcBef>
                          <a:spcPts val="0"/>
                        </a:spcBef>
                        <a:spcAft>
                          <a:spcPts val="0"/>
                        </a:spcAft>
                        <a:buNone/>
                      </a:pPr>
                      <a:r>
                        <a:rPr lang="en-US" sz="1800" u="none" strike="noStrike" cap="none"/>
                        <a:t>3%</a:t>
                      </a:r>
                      <a:endParaRPr sz="1800" u="none" strike="noStrike" cap="none">
                        <a:latin typeface="Cambria"/>
                        <a:ea typeface="Cambria"/>
                        <a:cs typeface="Cambria"/>
                        <a:sym typeface="Cambria"/>
                      </a:endParaRPr>
                    </a:p>
                  </a:txBody>
                  <a:tcPr marL="45720" marR="45720" anchor="ctr"/>
                </a:tc>
                <a:tc>
                  <a:txBody>
                    <a:bodyPr/>
                    <a:lstStyle/>
                    <a:p>
                      <a:pPr marL="0" marR="0" lvl="0" indent="0" algn="ctr" rtl="0">
                        <a:spcBef>
                          <a:spcPts val="0"/>
                        </a:spcBef>
                        <a:spcAft>
                          <a:spcPts val="0"/>
                        </a:spcAft>
                        <a:buNone/>
                      </a:pPr>
                      <a:r>
                        <a:rPr lang="en-US" sz="1800" u="none" strike="noStrike" cap="none"/>
                        <a:t>1 hour</a:t>
                      </a:r>
                      <a:endParaRPr sz="1800" u="none" strike="noStrike" cap="none">
                        <a:latin typeface="Cambria"/>
                        <a:ea typeface="Cambria"/>
                        <a:cs typeface="Cambria"/>
                        <a:sym typeface="Cambria"/>
                      </a:endParaRPr>
                    </a:p>
                  </a:txBody>
                  <a:tcPr marL="45720" marR="45720" anchor="ctr"/>
                </a:tc>
                <a:extLst>
                  <a:ext uri="{0D108BD9-81ED-4DB2-BD59-A6C34878D82A}">
                    <a16:rowId xmlns:a16="http://schemas.microsoft.com/office/drawing/2014/main" val="10003"/>
                  </a:ext>
                </a:extLst>
              </a:tr>
              <a:tr h="0">
                <a:tc>
                  <a:txBody>
                    <a:bodyPr/>
                    <a:lstStyle/>
                    <a:p>
                      <a:pPr marL="0" marR="0" lvl="0" indent="0" algn="ctr" rtl="0">
                        <a:spcBef>
                          <a:spcPts val="0"/>
                        </a:spcBef>
                        <a:spcAft>
                          <a:spcPts val="0"/>
                        </a:spcAft>
                        <a:buNone/>
                      </a:pPr>
                      <a:r>
                        <a:rPr lang="en-US" sz="1800" u="none" strike="noStrike" cap="none"/>
                        <a:t>Tropospheric NO</a:t>
                      </a:r>
                      <a:r>
                        <a:rPr lang="en-US" sz="1800" u="none" strike="noStrike" cap="none" baseline="-25000"/>
                        <a:t>2</a:t>
                      </a:r>
                      <a:endParaRPr sz="1800" u="none" strike="noStrike" cap="none">
                        <a:latin typeface="Cambria"/>
                        <a:ea typeface="Cambria"/>
                        <a:cs typeface="Cambria"/>
                        <a:sym typeface="Cambria"/>
                      </a:endParaRPr>
                    </a:p>
                  </a:txBody>
                  <a:tcPr marL="45720" marR="45720" anchor="ctr"/>
                </a:tc>
                <a:tc>
                  <a:txBody>
                    <a:bodyPr/>
                    <a:lstStyle/>
                    <a:p>
                      <a:pPr marL="0" marR="0" lvl="0" indent="0" algn="ctr" rtl="0">
                        <a:spcBef>
                          <a:spcPts val="0"/>
                        </a:spcBef>
                        <a:spcAft>
                          <a:spcPts val="0"/>
                        </a:spcAft>
                        <a:buNone/>
                      </a:pPr>
                      <a:r>
                        <a:rPr lang="en-US" sz="1800" u="none" strike="noStrike" cap="none"/>
                        <a:t>1.0 × 10</a:t>
                      </a:r>
                      <a:r>
                        <a:rPr lang="en-US" sz="1800" u="none" strike="noStrike" cap="none" baseline="30000"/>
                        <a:t>15</a:t>
                      </a:r>
                      <a:r>
                        <a:rPr lang="en-US" sz="1800" u="none" strike="noStrike" cap="none"/>
                        <a:t> molecules cm</a:t>
                      </a:r>
                      <a:r>
                        <a:rPr lang="en-US" sz="1800" u="none" strike="noStrike" cap="none" baseline="30000"/>
                        <a:t>-2</a:t>
                      </a:r>
                      <a:endParaRPr sz="1800" u="none" strike="noStrike" cap="none">
                        <a:latin typeface="Cambria"/>
                        <a:ea typeface="Cambria"/>
                        <a:cs typeface="Cambria"/>
                        <a:sym typeface="Cambria"/>
                      </a:endParaRPr>
                    </a:p>
                  </a:txBody>
                  <a:tcPr marL="45720" marR="45720" anchor="ctr"/>
                </a:tc>
                <a:tc>
                  <a:txBody>
                    <a:bodyPr/>
                    <a:lstStyle/>
                    <a:p>
                      <a:pPr marL="0" marR="0" lvl="0" indent="0" algn="ctr" rtl="0">
                        <a:spcBef>
                          <a:spcPts val="0"/>
                        </a:spcBef>
                        <a:spcAft>
                          <a:spcPts val="0"/>
                        </a:spcAft>
                        <a:buNone/>
                      </a:pPr>
                      <a:r>
                        <a:rPr lang="en-US" sz="1800" u="none" strike="noStrike" cap="none"/>
                        <a:t>1 hour</a:t>
                      </a:r>
                      <a:endParaRPr sz="1800" u="none" strike="noStrike" cap="none">
                        <a:latin typeface="Cambria"/>
                        <a:ea typeface="Cambria"/>
                        <a:cs typeface="Cambria"/>
                        <a:sym typeface="Cambria"/>
                      </a:endParaRPr>
                    </a:p>
                  </a:txBody>
                  <a:tcPr marL="45720" marR="45720" anchor="ctr"/>
                </a:tc>
                <a:extLst>
                  <a:ext uri="{0D108BD9-81ED-4DB2-BD59-A6C34878D82A}">
                    <a16:rowId xmlns:a16="http://schemas.microsoft.com/office/drawing/2014/main" val="10004"/>
                  </a:ext>
                </a:extLst>
              </a:tr>
              <a:tr h="0">
                <a:tc>
                  <a:txBody>
                    <a:bodyPr/>
                    <a:lstStyle/>
                    <a:p>
                      <a:pPr marL="0" marR="0" lvl="0" indent="0" algn="ctr" rtl="0">
                        <a:spcBef>
                          <a:spcPts val="0"/>
                        </a:spcBef>
                        <a:spcAft>
                          <a:spcPts val="0"/>
                        </a:spcAft>
                        <a:buNone/>
                      </a:pPr>
                      <a:r>
                        <a:rPr lang="en-US" sz="1800" u="none" strike="noStrike" cap="none"/>
                        <a:t>Tropospheric H</a:t>
                      </a:r>
                      <a:r>
                        <a:rPr lang="en-US" sz="1800" u="none" strike="noStrike" cap="none" baseline="-25000"/>
                        <a:t>2</a:t>
                      </a:r>
                      <a:r>
                        <a:rPr lang="en-US" sz="1800" u="none" strike="noStrike" cap="none"/>
                        <a:t>CO</a:t>
                      </a:r>
                      <a:endParaRPr sz="1800" u="none" strike="noStrike" cap="none">
                        <a:latin typeface="Cambria"/>
                        <a:ea typeface="Cambria"/>
                        <a:cs typeface="Cambria"/>
                        <a:sym typeface="Cambria"/>
                      </a:endParaRPr>
                    </a:p>
                  </a:txBody>
                  <a:tcPr marL="45720" marR="45720" anchor="ctr"/>
                </a:tc>
                <a:tc>
                  <a:txBody>
                    <a:bodyPr/>
                    <a:lstStyle/>
                    <a:p>
                      <a:pPr marL="0" marR="0" lvl="0" indent="0" algn="ctr" rtl="0">
                        <a:spcBef>
                          <a:spcPts val="0"/>
                        </a:spcBef>
                        <a:spcAft>
                          <a:spcPts val="0"/>
                        </a:spcAft>
                        <a:buNone/>
                      </a:pPr>
                      <a:r>
                        <a:rPr lang="en-US" sz="1800" u="none" strike="noStrike" cap="none"/>
                        <a:t>1.0 × 10</a:t>
                      </a:r>
                      <a:r>
                        <a:rPr lang="en-US" sz="1800" u="none" strike="noStrike" cap="none" baseline="30000"/>
                        <a:t>16</a:t>
                      </a:r>
                      <a:r>
                        <a:rPr lang="en-US" sz="1800" u="none" strike="noStrike" cap="none"/>
                        <a:t> molecules cm</a:t>
                      </a:r>
                      <a:r>
                        <a:rPr lang="en-US" sz="1800" u="none" strike="noStrike" cap="none" baseline="30000"/>
                        <a:t>-2</a:t>
                      </a:r>
                      <a:endParaRPr sz="1800" u="none" strike="noStrike" cap="none">
                        <a:latin typeface="Cambria"/>
                        <a:ea typeface="Cambria"/>
                        <a:cs typeface="Cambria"/>
                        <a:sym typeface="Cambria"/>
                      </a:endParaRPr>
                    </a:p>
                  </a:txBody>
                  <a:tcPr marL="45720" marR="45720" anchor="ctr"/>
                </a:tc>
                <a:tc>
                  <a:txBody>
                    <a:bodyPr/>
                    <a:lstStyle/>
                    <a:p>
                      <a:pPr marL="0" marR="0" lvl="0" indent="0" algn="ctr" rtl="0">
                        <a:spcBef>
                          <a:spcPts val="0"/>
                        </a:spcBef>
                        <a:spcAft>
                          <a:spcPts val="0"/>
                        </a:spcAft>
                        <a:buNone/>
                      </a:pPr>
                      <a:r>
                        <a:rPr lang="en-US" sz="1800" u="none" strike="noStrike" cap="none"/>
                        <a:t>3 hour</a:t>
                      </a:r>
                      <a:endParaRPr sz="1800" u="none" strike="noStrike" cap="none">
                        <a:latin typeface="Cambria"/>
                        <a:ea typeface="Cambria"/>
                        <a:cs typeface="Cambria"/>
                        <a:sym typeface="Cambria"/>
                      </a:endParaRPr>
                    </a:p>
                  </a:txBody>
                  <a:tcPr marL="45720" marR="45720" anchor="ctr"/>
                </a:tc>
                <a:extLst>
                  <a:ext uri="{0D108BD9-81ED-4DB2-BD59-A6C34878D82A}">
                    <a16:rowId xmlns:a16="http://schemas.microsoft.com/office/drawing/2014/main" val="10005"/>
                  </a:ext>
                </a:extLst>
              </a:tr>
              <a:tr h="0">
                <a:tc>
                  <a:txBody>
                    <a:bodyPr/>
                    <a:lstStyle/>
                    <a:p>
                      <a:pPr marL="0" marR="0" lvl="0" indent="0" algn="ctr" rtl="0">
                        <a:spcBef>
                          <a:spcPts val="0"/>
                        </a:spcBef>
                        <a:spcAft>
                          <a:spcPts val="0"/>
                        </a:spcAft>
                        <a:buNone/>
                      </a:pPr>
                      <a:r>
                        <a:rPr lang="en-US" sz="1800" b="1" u="none" strike="noStrike" cap="none" dirty="0">
                          <a:solidFill>
                            <a:srgbClr val="E36C09"/>
                          </a:solidFill>
                        </a:rPr>
                        <a:t>Tropospheric SO</a:t>
                      </a:r>
                      <a:r>
                        <a:rPr lang="en-US" sz="1800" b="1" u="none" strike="noStrike" cap="none" baseline="-25000" dirty="0">
                          <a:solidFill>
                            <a:srgbClr val="E36C09"/>
                          </a:solidFill>
                        </a:rPr>
                        <a:t>2</a:t>
                      </a:r>
                      <a:endParaRPr sz="1800" b="1" u="none" strike="noStrike" cap="none" dirty="0">
                        <a:solidFill>
                          <a:srgbClr val="E36C09"/>
                        </a:solidFill>
                        <a:latin typeface="Cambria"/>
                        <a:ea typeface="Cambria"/>
                        <a:cs typeface="Cambria"/>
                        <a:sym typeface="Cambria"/>
                      </a:endParaRPr>
                    </a:p>
                  </a:txBody>
                  <a:tcPr marL="45720" marR="45720" anchor="ctr"/>
                </a:tc>
                <a:tc>
                  <a:txBody>
                    <a:bodyPr/>
                    <a:lstStyle/>
                    <a:p>
                      <a:pPr marL="0" marR="0" lvl="0" indent="0" algn="ctr" rtl="0">
                        <a:spcBef>
                          <a:spcPts val="0"/>
                        </a:spcBef>
                        <a:spcAft>
                          <a:spcPts val="0"/>
                        </a:spcAft>
                        <a:buNone/>
                      </a:pPr>
                      <a:r>
                        <a:rPr lang="en-US" sz="1800" b="1" u="none" strike="noStrike" cap="none">
                          <a:solidFill>
                            <a:srgbClr val="E36C09"/>
                          </a:solidFill>
                        </a:rPr>
                        <a:t>1.0 × 10</a:t>
                      </a:r>
                      <a:r>
                        <a:rPr lang="en-US" sz="1800" b="1" u="none" strike="noStrike" cap="none" baseline="30000">
                          <a:solidFill>
                            <a:srgbClr val="E36C09"/>
                          </a:solidFill>
                        </a:rPr>
                        <a:t>16</a:t>
                      </a:r>
                      <a:r>
                        <a:rPr lang="en-US" sz="1800" b="1" u="none" strike="noStrike" cap="none">
                          <a:solidFill>
                            <a:srgbClr val="E36C09"/>
                          </a:solidFill>
                        </a:rPr>
                        <a:t> molecules cm</a:t>
                      </a:r>
                      <a:r>
                        <a:rPr lang="en-US" sz="1800" b="1" u="none" strike="noStrike" cap="none" baseline="30000">
                          <a:solidFill>
                            <a:srgbClr val="E36C09"/>
                          </a:solidFill>
                        </a:rPr>
                        <a:t>-2</a:t>
                      </a:r>
                      <a:endParaRPr sz="1800" b="1" u="none" strike="noStrike" cap="none">
                        <a:solidFill>
                          <a:srgbClr val="E36C09"/>
                        </a:solidFill>
                        <a:latin typeface="Cambria"/>
                        <a:ea typeface="Cambria"/>
                        <a:cs typeface="Cambria"/>
                        <a:sym typeface="Cambria"/>
                      </a:endParaRPr>
                    </a:p>
                  </a:txBody>
                  <a:tcPr marL="45720" marR="45720" anchor="ctr"/>
                </a:tc>
                <a:tc>
                  <a:txBody>
                    <a:bodyPr/>
                    <a:lstStyle/>
                    <a:p>
                      <a:pPr marL="0" marR="0" lvl="0" indent="0" algn="ctr" rtl="0">
                        <a:spcBef>
                          <a:spcPts val="0"/>
                        </a:spcBef>
                        <a:spcAft>
                          <a:spcPts val="0"/>
                        </a:spcAft>
                        <a:buNone/>
                      </a:pPr>
                      <a:r>
                        <a:rPr lang="en-US" sz="1800" b="1" u="none" strike="noStrike" cap="none">
                          <a:solidFill>
                            <a:srgbClr val="E36C09"/>
                          </a:solidFill>
                        </a:rPr>
                        <a:t>3 hour</a:t>
                      </a:r>
                      <a:endParaRPr sz="1800" b="1" u="none" strike="noStrike" cap="none">
                        <a:solidFill>
                          <a:srgbClr val="E36C09"/>
                        </a:solidFill>
                        <a:latin typeface="Cambria"/>
                        <a:ea typeface="Cambria"/>
                        <a:cs typeface="Cambria"/>
                        <a:sym typeface="Cambria"/>
                      </a:endParaRPr>
                    </a:p>
                  </a:txBody>
                  <a:tcPr marL="45720" marR="45720" anchor="ctr"/>
                </a:tc>
                <a:extLst>
                  <a:ext uri="{0D108BD9-81ED-4DB2-BD59-A6C34878D82A}">
                    <a16:rowId xmlns:a16="http://schemas.microsoft.com/office/drawing/2014/main" val="10006"/>
                  </a:ext>
                </a:extLst>
              </a:tr>
              <a:tr h="0">
                <a:tc>
                  <a:txBody>
                    <a:bodyPr/>
                    <a:lstStyle/>
                    <a:p>
                      <a:pPr marL="0" marR="0" lvl="0" indent="0" algn="ctr" rtl="0">
                        <a:spcBef>
                          <a:spcPts val="0"/>
                        </a:spcBef>
                        <a:spcAft>
                          <a:spcPts val="0"/>
                        </a:spcAft>
                        <a:buNone/>
                      </a:pPr>
                      <a:r>
                        <a:rPr lang="en-US" sz="1800" b="1" u="none" strike="noStrike" cap="none" dirty="0">
                          <a:solidFill>
                            <a:srgbClr val="E36C09"/>
                          </a:solidFill>
                        </a:rPr>
                        <a:t>Tropospheric C</a:t>
                      </a:r>
                      <a:r>
                        <a:rPr lang="en-US" sz="1800" b="1" u="none" strike="noStrike" cap="none" baseline="-25000" dirty="0">
                          <a:solidFill>
                            <a:srgbClr val="E36C09"/>
                          </a:solidFill>
                        </a:rPr>
                        <a:t>2</a:t>
                      </a:r>
                      <a:r>
                        <a:rPr lang="en-US" sz="1800" b="1" u="none" strike="noStrike" cap="none" dirty="0">
                          <a:solidFill>
                            <a:srgbClr val="E36C09"/>
                          </a:solidFill>
                        </a:rPr>
                        <a:t>H</a:t>
                      </a:r>
                      <a:r>
                        <a:rPr lang="en-US" sz="1800" b="1" u="none" strike="noStrike" cap="none" baseline="-25000" dirty="0">
                          <a:solidFill>
                            <a:srgbClr val="E36C09"/>
                          </a:solidFill>
                        </a:rPr>
                        <a:t>2</a:t>
                      </a:r>
                      <a:r>
                        <a:rPr lang="en-US" sz="1800" b="1" u="none" strike="noStrike" cap="none" dirty="0">
                          <a:solidFill>
                            <a:srgbClr val="E36C09"/>
                          </a:solidFill>
                        </a:rPr>
                        <a:t>O</a:t>
                      </a:r>
                      <a:r>
                        <a:rPr lang="en-US" sz="1800" b="1" u="none" strike="noStrike" cap="none" baseline="-25000" dirty="0">
                          <a:solidFill>
                            <a:srgbClr val="E36C09"/>
                          </a:solidFill>
                        </a:rPr>
                        <a:t>2</a:t>
                      </a:r>
                      <a:endParaRPr sz="1800" b="1" u="none" strike="noStrike" cap="none" dirty="0">
                        <a:solidFill>
                          <a:srgbClr val="E36C09"/>
                        </a:solidFill>
                        <a:latin typeface="Cambria"/>
                        <a:ea typeface="Cambria"/>
                        <a:cs typeface="Cambria"/>
                        <a:sym typeface="Cambria"/>
                      </a:endParaRPr>
                    </a:p>
                  </a:txBody>
                  <a:tcPr marL="45720" marR="45720" anchor="ctr"/>
                </a:tc>
                <a:tc>
                  <a:txBody>
                    <a:bodyPr/>
                    <a:lstStyle/>
                    <a:p>
                      <a:pPr marL="0" marR="0" lvl="0" indent="0" algn="ctr" rtl="0">
                        <a:spcBef>
                          <a:spcPts val="0"/>
                        </a:spcBef>
                        <a:spcAft>
                          <a:spcPts val="0"/>
                        </a:spcAft>
                        <a:buNone/>
                      </a:pPr>
                      <a:r>
                        <a:rPr lang="en-US" sz="1800" b="1" u="none" strike="noStrike" cap="none" dirty="0">
                          <a:solidFill>
                            <a:srgbClr val="E36C09"/>
                          </a:solidFill>
                        </a:rPr>
                        <a:t>4.0 × 10</a:t>
                      </a:r>
                      <a:r>
                        <a:rPr lang="en-US" sz="1800" b="1" u="none" strike="noStrike" cap="none" baseline="30000" dirty="0">
                          <a:solidFill>
                            <a:srgbClr val="E36C09"/>
                          </a:solidFill>
                        </a:rPr>
                        <a:t>14</a:t>
                      </a:r>
                      <a:r>
                        <a:rPr lang="en-US" sz="1800" b="1" u="none" strike="noStrike" cap="none" dirty="0">
                          <a:solidFill>
                            <a:srgbClr val="E36C09"/>
                          </a:solidFill>
                        </a:rPr>
                        <a:t> molecules cm</a:t>
                      </a:r>
                      <a:r>
                        <a:rPr lang="en-US" sz="1800" b="1" u="none" strike="noStrike" cap="none" baseline="30000" dirty="0">
                          <a:solidFill>
                            <a:srgbClr val="E36C09"/>
                          </a:solidFill>
                        </a:rPr>
                        <a:t>-2</a:t>
                      </a:r>
                      <a:endParaRPr sz="1800" b="1" u="none" strike="noStrike" cap="none" dirty="0">
                        <a:solidFill>
                          <a:srgbClr val="E36C09"/>
                        </a:solidFill>
                        <a:latin typeface="Cambria"/>
                        <a:ea typeface="Cambria"/>
                        <a:cs typeface="Cambria"/>
                        <a:sym typeface="Cambria"/>
                      </a:endParaRPr>
                    </a:p>
                  </a:txBody>
                  <a:tcPr marL="45720" marR="45720" anchor="ctr"/>
                </a:tc>
                <a:tc>
                  <a:txBody>
                    <a:bodyPr/>
                    <a:lstStyle/>
                    <a:p>
                      <a:pPr marL="0" marR="0" lvl="0" indent="0" algn="ctr" rtl="0">
                        <a:spcBef>
                          <a:spcPts val="0"/>
                        </a:spcBef>
                        <a:spcAft>
                          <a:spcPts val="0"/>
                        </a:spcAft>
                        <a:buNone/>
                      </a:pPr>
                      <a:r>
                        <a:rPr lang="en-US" sz="1800" b="1" u="none" strike="noStrike" cap="none">
                          <a:solidFill>
                            <a:srgbClr val="E36C09"/>
                          </a:solidFill>
                        </a:rPr>
                        <a:t>3 hour</a:t>
                      </a:r>
                      <a:endParaRPr sz="1800" b="1" u="none" strike="noStrike" cap="none">
                        <a:solidFill>
                          <a:srgbClr val="E36C09"/>
                        </a:solidFill>
                        <a:latin typeface="Cambria"/>
                        <a:ea typeface="Cambria"/>
                        <a:cs typeface="Cambria"/>
                        <a:sym typeface="Cambria"/>
                      </a:endParaRPr>
                    </a:p>
                  </a:txBody>
                  <a:tcPr marL="45720" marR="45720" anchor="ctr"/>
                </a:tc>
                <a:extLst>
                  <a:ext uri="{0D108BD9-81ED-4DB2-BD59-A6C34878D82A}">
                    <a16:rowId xmlns:a16="http://schemas.microsoft.com/office/drawing/2014/main" val="10007"/>
                  </a:ext>
                </a:extLst>
              </a:tr>
              <a:tr h="0">
                <a:tc>
                  <a:txBody>
                    <a:bodyPr/>
                    <a:lstStyle/>
                    <a:p>
                      <a:pPr marL="0" marR="0" lvl="0" indent="0" algn="ctr" rtl="0">
                        <a:spcBef>
                          <a:spcPts val="0"/>
                        </a:spcBef>
                        <a:spcAft>
                          <a:spcPts val="0"/>
                        </a:spcAft>
                        <a:buNone/>
                      </a:pPr>
                      <a:r>
                        <a:rPr lang="en-US" sz="1800" b="1" u="none" strike="noStrike" cap="none">
                          <a:solidFill>
                            <a:srgbClr val="E36C09"/>
                          </a:solidFill>
                        </a:rPr>
                        <a:t>Aerosol Optical Depth</a:t>
                      </a:r>
                      <a:endParaRPr sz="1800" b="1" u="none" strike="noStrike" cap="none">
                        <a:solidFill>
                          <a:srgbClr val="E36C09"/>
                        </a:solidFill>
                        <a:latin typeface="Cambria"/>
                        <a:ea typeface="Cambria"/>
                        <a:cs typeface="Cambria"/>
                        <a:sym typeface="Cambria"/>
                      </a:endParaRPr>
                    </a:p>
                  </a:txBody>
                  <a:tcPr marL="45720" marR="45720" anchor="ctr"/>
                </a:tc>
                <a:tc>
                  <a:txBody>
                    <a:bodyPr/>
                    <a:lstStyle/>
                    <a:p>
                      <a:pPr marL="0" marR="0" lvl="0" indent="0" algn="ctr" rtl="0">
                        <a:spcBef>
                          <a:spcPts val="0"/>
                        </a:spcBef>
                        <a:spcAft>
                          <a:spcPts val="0"/>
                        </a:spcAft>
                        <a:buNone/>
                      </a:pPr>
                      <a:r>
                        <a:rPr lang="en-US" sz="1800" b="1" u="none" strike="noStrike" cap="none" dirty="0">
                          <a:solidFill>
                            <a:srgbClr val="E36C09"/>
                          </a:solidFill>
                        </a:rPr>
                        <a:t>0.10</a:t>
                      </a:r>
                      <a:endParaRPr sz="1800" b="1" u="none" strike="noStrike" cap="none" dirty="0">
                        <a:solidFill>
                          <a:srgbClr val="E36C09"/>
                        </a:solidFill>
                        <a:latin typeface="Cambria"/>
                        <a:ea typeface="Cambria"/>
                        <a:cs typeface="Cambria"/>
                        <a:sym typeface="Cambria"/>
                      </a:endParaRPr>
                    </a:p>
                  </a:txBody>
                  <a:tcPr marL="45720" marR="45720" anchor="ctr"/>
                </a:tc>
                <a:tc>
                  <a:txBody>
                    <a:bodyPr/>
                    <a:lstStyle/>
                    <a:p>
                      <a:pPr marL="0" marR="0" lvl="0" indent="0" algn="ctr" rtl="0">
                        <a:spcBef>
                          <a:spcPts val="0"/>
                        </a:spcBef>
                        <a:spcAft>
                          <a:spcPts val="0"/>
                        </a:spcAft>
                        <a:buNone/>
                      </a:pPr>
                      <a:r>
                        <a:rPr lang="en-US" sz="1800" b="1" u="none" strike="noStrike" cap="none" dirty="0">
                          <a:solidFill>
                            <a:srgbClr val="E36C09"/>
                          </a:solidFill>
                        </a:rPr>
                        <a:t>1 hour</a:t>
                      </a:r>
                      <a:endParaRPr sz="1800" b="1" u="none" strike="noStrike" cap="none" dirty="0">
                        <a:solidFill>
                          <a:srgbClr val="E36C09"/>
                        </a:solidFill>
                        <a:latin typeface="Cambria"/>
                        <a:ea typeface="Cambria"/>
                        <a:cs typeface="Cambria"/>
                        <a:sym typeface="Cambria"/>
                      </a:endParaRPr>
                    </a:p>
                  </a:txBody>
                  <a:tcPr marL="45720" marR="45720" anchor="ctr"/>
                </a:tc>
                <a:extLst>
                  <a:ext uri="{0D108BD9-81ED-4DB2-BD59-A6C34878D82A}">
                    <a16:rowId xmlns:a16="http://schemas.microsoft.com/office/drawing/2014/main" val="10008"/>
                  </a:ext>
                </a:extLst>
              </a:tr>
            </a:tbl>
          </a:graphicData>
        </a:graphic>
      </p:graphicFrame>
      <p:sp>
        <p:nvSpPr>
          <p:cNvPr id="328" name="Google Shape;328;p7"/>
          <p:cNvSpPr/>
          <p:nvPr/>
        </p:nvSpPr>
        <p:spPr>
          <a:xfrm>
            <a:off x="1797482" y="5820000"/>
            <a:ext cx="8597036" cy="646290"/>
          </a:xfrm>
          <a:prstGeom prst="rect">
            <a:avLst/>
          </a:prstGeom>
          <a:noFill/>
          <a:ln>
            <a:noFill/>
          </a:ln>
        </p:spPr>
        <p:txBody>
          <a:bodyPr spcFirstLastPara="1" wrap="square" lIns="91425" tIns="45700" rIns="91425" bIns="45700" anchor="t" anchorCtr="0">
            <a:spAutoFit/>
          </a:bodyPr>
          <a:lstStyle/>
          <a:p>
            <a:pPr marL="285750" marR="0" lvl="0" indent="-285750" algn="l" rtl="0">
              <a:spcAft>
                <a:spcPts val="0"/>
              </a:spcAft>
              <a:buClr>
                <a:srgbClr val="E36C09"/>
              </a:buClr>
              <a:buSzPts val="2000"/>
              <a:buFont typeface="Wingdings" panose="05000000000000000000" pitchFamily="2" charset="2"/>
              <a:buChar char="Ø"/>
            </a:pPr>
            <a:r>
              <a:rPr lang="en-US" sz="1800" b="1">
                <a:solidFill>
                  <a:srgbClr val="E36C09"/>
                </a:solidFill>
                <a:latin typeface="+mj-lt"/>
                <a:ea typeface="Calibri"/>
                <a:cs typeface="Calibri"/>
                <a:sym typeface="Calibri"/>
              </a:rPr>
              <a:t> Aerosols, SO</a:t>
            </a:r>
            <a:r>
              <a:rPr lang="en-US" sz="1800" b="1" baseline="-25000">
                <a:solidFill>
                  <a:srgbClr val="E36C09"/>
                </a:solidFill>
                <a:latin typeface="+mj-lt"/>
                <a:ea typeface="Calibri"/>
                <a:cs typeface="Calibri"/>
                <a:sym typeface="Calibri"/>
              </a:rPr>
              <a:t>2</a:t>
            </a:r>
            <a:r>
              <a:rPr lang="en-US" sz="1800" b="1">
                <a:solidFill>
                  <a:srgbClr val="E36C09"/>
                </a:solidFill>
                <a:latin typeface="+mj-lt"/>
                <a:ea typeface="Calibri"/>
                <a:cs typeface="Calibri"/>
                <a:sym typeface="Calibri"/>
              </a:rPr>
              <a:t>, C</a:t>
            </a:r>
            <a:r>
              <a:rPr lang="en-US" sz="1800" b="1" baseline="-25000">
                <a:solidFill>
                  <a:srgbClr val="E36C09"/>
                </a:solidFill>
                <a:latin typeface="+mj-lt"/>
                <a:ea typeface="Calibri"/>
                <a:cs typeface="Calibri"/>
                <a:sym typeface="Calibri"/>
              </a:rPr>
              <a:t>2</a:t>
            </a:r>
            <a:r>
              <a:rPr lang="en-US" sz="1800" b="1">
                <a:solidFill>
                  <a:srgbClr val="E36C09"/>
                </a:solidFill>
                <a:latin typeface="+mj-lt"/>
                <a:ea typeface="Calibri"/>
                <a:cs typeface="Calibri"/>
                <a:sym typeface="Calibri"/>
              </a:rPr>
              <a:t>H</a:t>
            </a:r>
            <a:r>
              <a:rPr lang="en-US" sz="1800" b="1" baseline="-25000">
                <a:solidFill>
                  <a:srgbClr val="E36C09"/>
                </a:solidFill>
                <a:latin typeface="+mj-lt"/>
                <a:ea typeface="Calibri"/>
                <a:cs typeface="Calibri"/>
                <a:sym typeface="Calibri"/>
              </a:rPr>
              <a:t>2</a:t>
            </a:r>
            <a:r>
              <a:rPr lang="en-US" sz="1800" b="1">
                <a:solidFill>
                  <a:srgbClr val="E36C09"/>
                </a:solidFill>
                <a:latin typeface="+mj-lt"/>
                <a:ea typeface="Calibri"/>
                <a:cs typeface="Calibri"/>
                <a:sym typeface="Calibri"/>
              </a:rPr>
              <a:t>O</a:t>
            </a:r>
            <a:r>
              <a:rPr lang="en-US" sz="1800" b="1" baseline="-25000">
                <a:solidFill>
                  <a:srgbClr val="E36C09"/>
                </a:solidFill>
                <a:latin typeface="+mj-lt"/>
                <a:ea typeface="Calibri"/>
                <a:cs typeface="Calibri"/>
                <a:sym typeface="Calibri"/>
              </a:rPr>
              <a:t>2</a:t>
            </a:r>
            <a:r>
              <a:rPr lang="en-US" sz="1800" b="1">
                <a:solidFill>
                  <a:srgbClr val="E36C09"/>
                </a:solidFill>
                <a:latin typeface="+mj-lt"/>
                <a:ea typeface="Calibri"/>
                <a:cs typeface="Calibri"/>
                <a:sym typeface="Calibri"/>
              </a:rPr>
              <a:t> were removed from baseline products during KDPC</a:t>
            </a:r>
            <a:endParaRPr sz="1800">
              <a:latin typeface="+mj-lt"/>
            </a:endParaRPr>
          </a:p>
          <a:p>
            <a:pPr marL="285750" marR="0" lvl="0" indent="-285750" algn="l" rtl="0">
              <a:spcAft>
                <a:spcPts val="0"/>
              </a:spcAft>
              <a:buClr>
                <a:srgbClr val="000090"/>
              </a:buClr>
              <a:buSzPts val="2000"/>
              <a:buFont typeface="Wingdings" panose="05000000000000000000" pitchFamily="2" charset="2"/>
              <a:buChar char="Ø"/>
            </a:pPr>
            <a:r>
              <a:rPr lang="en-US" sz="1800" b="1">
                <a:solidFill>
                  <a:srgbClr val="000090"/>
                </a:solidFill>
                <a:latin typeface="+mj-lt"/>
                <a:ea typeface="Calibri"/>
                <a:cs typeface="Calibri"/>
                <a:sym typeface="Calibri"/>
              </a:rPr>
              <a:t> Cloud product (cloud fraction, cloud pressure): used in trace gas/aerosol retrievals</a:t>
            </a:r>
            <a:endParaRPr sz="1800">
              <a:latin typeface="+mj-lt"/>
            </a:endParaRPr>
          </a:p>
        </p:txBody>
      </p:sp>
      <p:sp>
        <p:nvSpPr>
          <p:cNvPr id="329" name="Google Shape;329;p7"/>
          <p:cNvSpPr txBox="1"/>
          <p:nvPr/>
        </p:nvSpPr>
        <p:spPr>
          <a:xfrm>
            <a:off x="1797482" y="4834153"/>
            <a:ext cx="8597036"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dirty="0">
                <a:solidFill>
                  <a:schemeClr val="tx1"/>
                </a:solidFill>
                <a:latin typeface="+mj-lt"/>
                <a:ea typeface="Calibri"/>
                <a:cs typeface="Calibri"/>
                <a:sym typeface="Calibri"/>
              </a:rPr>
              <a:t>*     # of hourly measurements to be averaged to achieve required precision</a:t>
            </a:r>
            <a:endParaRPr sz="1600" dirty="0">
              <a:solidFill>
                <a:schemeClr val="tx1"/>
              </a:solidFill>
              <a:latin typeface="+mj-lt"/>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US" sz="1600" dirty="0">
                <a:solidFill>
                  <a:schemeClr val="tx1"/>
                </a:solidFill>
                <a:latin typeface="+mj-lt"/>
                <a:ea typeface="Calibri"/>
                <a:cs typeface="Calibri"/>
                <a:sym typeface="Calibri"/>
              </a:rPr>
              <a:t>Mission duration:  20 months for baseline, 12 months for threshold</a:t>
            </a:r>
            <a:endParaRPr sz="1600" dirty="0">
              <a:solidFill>
                <a:schemeClr val="tx1"/>
              </a:solidFill>
              <a:latin typeface="+mj-lt"/>
            </a:endParaRPr>
          </a:p>
          <a:p>
            <a:pPr marL="285750" marR="0" lvl="0" indent="-285750" algn="l" rtl="0">
              <a:spcBef>
                <a:spcPts val="0"/>
              </a:spcBef>
              <a:spcAft>
                <a:spcPts val="0"/>
              </a:spcAft>
              <a:buClr>
                <a:schemeClr val="dk1"/>
              </a:buClr>
              <a:buSzPts val="1600"/>
              <a:buFont typeface="Arial"/>
              <a:buChar char="•"/>
            </a:pPr>
            <a:r>
              <a:rPr lang="en-US" sz="1600" dirty="0">
                <a:solidFill>
                  <a:schemeClr val="tx1"/>
                </a:solidFill>
                <a:latin typeface="+mj-lt"/>
                <a:ea typeface="Calibri"/>
                <a:cs typeface="Calibri"/>
                <a:sym typeface="Calibri"/>
              </a:rPr>
              <a:t>Spatial resolution: &lt; 60 km</a:t>
            </a:r>
            <a:r>
              <a:rPr lang="en-US" sz="1600" baseline="30000" dirty="0">
                <a:solidFill>
                  <a:schemeClr val="tx1"/>
                </a:solidFill>
                <a:latin typeface="+mj-lt"/>
                <a:ea typeface="Calibri"/>
                <a:cs typeface="Calibri"/>
                <a:sym typeface="Calibri"/>
              </a:rPr>
              <a:t>2</a:t>
            </a:r>
            <a:r>
              <a:rPr lang="en-US" sz="1600" dirty="0">
                <a:solidFill>
                  <a:schemeClr val="tx1"/>
                </a:solidFill>
                <a:latin typeface="+mj-lt"/>
                <a:ea typeface="Calibri"/>
                <a:cs typeface="Calibri"/>
                <a:sym typeface="Calibri"/>
              </a:rPr>
              <a:t> for baseline (4 native pixels coadded),  &lt; 300 km</a:t>
            </a:r>
            <a:r>
              <a:rPr lang="en-US" sz="1600" baseline="30000" dirty="0">
                <a:solidFill>
                  <a:schemeClr val="tx1"/>
                </a:solidFill>
                <a:latin typeface="+mj-lt"/>
                <a:ea typeface="Calibri"/>
                <a:cs typeface="Calibri"/>
                <a:sym typeface="Calibri"/>
              </a:rPr>
              <a:t>2</a:t>
            </a:r>
            <a:r>
              <a:rPr lang="en-US" sz="1600" dirty="0">
                <a:solidFill>
                  <a:schemeClr val="tx1"/>
                </a:solidFill>
                <a:latin typeface="+mj-lt"/>
                <a:ea typeface="Calibri"/>
                <a:cs typeface="Calibri"/>
                <a:sym typeface="Calibri"/>
              </a:rPr>
              <a:t> for threshold</a:t>
            </a:r>
            <a:endParaRPr sz="1600" dirty="0">
              <a:solidFill>
                <a:schemeClr val="tx1"/>
              </a:solidFill>
              <a:latin typeface="+mj-lt"/>
            </a:endParaRPr>
          </a:p>
        </p:txBody>
      </p:sp>
      <p:sp>
        <p:nvSpPr>
          <p:cNvPr id="4" name="Slide Number Placeholder 3">
            <a:extLst>
              <a:ext uri="{FF2B5EF4-FFF2-40B4-BE49-F238E27FC236}">
                <a16:creationId xmlns:a16="http://schemas.microsoft.com/office/drawing/2014/main" id="{D918086D-4970-4231-8654-639D8E742255}"/>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3</a:t>
            </a:fld>
            <a:endParaRPr lang="en-US"/>
          </a:p>
        </p:txBody>
      </p:sp>
      <p:sp>
        <p:nvSpPr>
          <p:cNvPr id="2" name="Footer Placeholder 4">
            <a:extLst>
              <a:ext uri="{FF2B5EF4-FFF2-40B4-BE49-F238E27FC236}">
                <a16:creationId xmlns:a16="http://schemas.microsoft.com/office/drawing/2014/main" id="{5AC453CC-73D7-78BC-CE7A-939404E7E346}"/>
              </a:ext>
            </a:extLst>
          </p:cNvPr>
          <p:cNvSpPr>
            <a:spLocks noGrp="1"/>
          </p:cNvSpPr>
          <p:nvPr>
            <p:ph type="ftr" sz="quarter" idx="11"/>
          </p:nvPr>
        </p:nvSpPr>
        <p:spPr>
          <a:xfrm>
            <a:off x="3873500" y="6621140"/>
            <a:ext cx="4635500" cy="182880"/>
          </a:xfrm>
        </p:spPr>
        <p:txBody>
          <a:bodyPr/>
          <a:lstStyle/>
          <a:p>
            <a:r>
              <a:rPr lang="en-US" dirty="0"/>
              <a:t>Joint STM for TEMPO, GEO-XO ACX, &amp; </a:t>
            </a:r>
            <a:r>
              <a:rPr lang="en-US" dirty="0" err="1"/>
              <a:t>TOLNet</a:t>
            </a:r>
            <a:endParaRPr lang="en-US" dirty="0"/>
          </a:p>
        </p:txBody>
      </p:sp>
      <p:sp>
        <p:nvSpPr>
          <p:cNvPr id="6" name="Date Placeholder 6">
            <a:extLst>
              <a:ext uri="{FF2B5EF4-FFF2-40B4-BE49-F238E27FC236}">
                <a16:creationId xmlns:a16="http://schemas.microsoft.com/office/drawing/2014/main" id="{39DB5361-39E0-1B3B-4F6C-AEFB32A7836C}"/>
              </a:ext>
            </a:extLst>
          </p:cNvPr>
          <p:cNvSpPr>
            <a:spLocks noGrp="1"/>
          </p:cNvSpPr>
          <p:nvPr>
            <p:ph type="dt" sz="half" idx="10"/>
          </p:nvPr>
        </p:nvSpPr>
        <p:spPr>
          <a:xfrm>
            <a:off x="0" y="6621140"/>
            <a:ext cx="2743200" cy="182880"/>
          </a:xfrm>
        </p:spPr>
        <p:txBody>
          <a:bodyPr/>
          <a:lstStyle/>
          <a:p>
            <a:r>
              <a:rPr lang="en-US" dirty="0"/>
              <a:t>May 1-5, 2023</a:t>
            </a:r>
          </a:p>
        </p:txBody>
      </p:sp>
    </p:spTree>
    <p:extLst>
      <p:ext uri="{BB962C8B-B14F-4D97-AF65-F5344CB8AC3E}">
        <p14:creationId xmlns:p14="http://schemas.microsoft.com/office/powerpoint/2010/main" val="34099551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8"/>
          <p:cNvSpPr txBox="1">
            <a:spLocks noGrp="1"/>
          </p:cNvSpPr>
          <p:nvPr>
            <p:ph type="title"/>
          </p:nvPr>
        </p:nvSpPr>
        <p:spPr>
          <a:xfrm>
            <a:off x="0" y="0"/>
            <a:ext cx="12192000" cy="975701"/>
          </a:xfrm>
        </p:spPr>
        <p:txBody>
          <a:bodyPr/>
          <a:lstStyle/>
          <a:p>
            <a:pPr lvl="0"/>
            <a:r>
              <a:rPr lang="en-US" dirty="0"/>
              <a:t>TEMPO Data Products </a:t>
            </a:r>
            <a:br>
              <a:rPr lang="en-US" dirty="0"/>
            </a:br>
            <a:r>
              <a:rPr lang="en-US" sz="2800" dirty="0"/>
              <a:t>Baseline + </a:t>
            </a:r>
            <a:r>
              <a:rPr lang="en-US" sz="2800" dirty="0">
                <a:solidFill>
                  <a:srgbClr val="00B050"/>
                </a:solidFill>
              </a:rPr>
              <a:t>SNWG 2020 NRT </a:t>
            </a:r>
            <a:r>
              <a:rPr lang="en-US" sz="2800" dirty="0"/>
              <a:t>+</a:t>
            </a:r>
            <a:r>
              <a:rPr lang="en-US" sz="2800" dirty="0">
                <a:solidFill>
                  <a:srgbClr val="00B050"/>
                </a:solidFill>
              </a:rPr>
              <a:t> </a:t>
            </a:r>
            <a:r>
              <a:rPr lang="en-US" sz="2800" dirty="0">
                <a:solidFill>
                  <a:schemeClr val="accent6"/>
                </a:solidFill>
              </a:rPr>
              <a:t>SNWG 2022 NRT/Enhanced</a:t>
            </a:r>
            <a:endParaRPr lang="en-US" dirty="0">
              <a:solidFill>
                <a:schemeClr val="accent6"/>
              </a:solidFill>
            </a:endParaRPr>
          </a:p>
        </p:txBody>
      </p:sp>
      <p:graphicFrame>
        <p:nvGraphicFramePr>
          <p:cNvPr id="336" name="Google Shape;336;p8"/>
          <p:cNvGraphicFramePr/>
          <p:nvPr>
            <p:extLst>
              <p:ext uri="{D42A27DB-BD31-4B8C-83A1-F6EECF244321}">
                <p14:modId xmlns:p14="http://schemas.microsoft.com/office/powerpoint/2010/main" val="304818562"/>
              </p:ext>
            </p:extLst>
          </p:nvPr>
        </p:nvGraphicFramePr>
        <p:xfrm>
          <a:off x="154050" y="1121622"/>
          <a:ext cx="11883900" cy="4884279"/>
        </p:xfrm>
        <a:graphic>
          <a:graphicData uri="http://schemas.openxmlformats.org/drawingml/2006/table">
            <a:tbl>
              <a:tblPr firstRow="1" bandRow="1">
                <a:noFill/>
              </a:tblPr>
              <a:tblGrid>
                <a:gridCol w="688795">
                  <a:extLst>
                    <a:ext uri="{9D8B030D-6E8A-4147-A177-3AD203B41FA5}">
                      <a16:colId xmlns:a16="http://schemas.microsoft.com/office/drawing/2014/main" val="20000"/>
                    </a:ext>
                  </a:extLst>
                </a:gridCol>
                <a:gridCol w="1355703">
                  <a:extLst>
                    <a:ext uri="{9D8B030D-6E8A-4147-A177-3AD203B41FA5}">
                      <a16:colId xmlns:a16="http://schemas.microsoft.com/office/drawing/2014/main" val="20001"/>
                    </a:ext>
                  </a:extLst>
                </a:gridCol>
                <a:gridCol w="1767348">
                  <a:extLst>
                    <a:ext uri="{9D8B030D-6E8A-4147-A177-3AD203B41FA5}">
                      <a16:colId xmlns:a16="http://schemas.microsoft.com/office/drawing/2014/main" val="20002"/>
                    </a:ext>
                  </a:extLst>
                </a:gridCol>
                <a:gridCol w="3920032">
                  <a:extLst>
                    <a:ext uri="{9D8B030D-6E8A-4147-A177-3AD203B41FA5}">
                      <a16:colId xmlns:a16="http://schemas.microsoft.com/office/drawing/2014/main" val="20003"/>
                    </a:ext>
                  </a:extLst>
                </a:gridCol>
                <a:gridCol w="1139313">
                  <a:extLst>
                    <a:ext uri="{9D8B030D-6E8A-4147-A177-3AD203B41FA5}">
                      <a16:colId xmlns:a16="http://schemas.microsoft.com/office/drawing/2014/main" val="2242717107"/>
                    </a:ext>
                  </a:extLst>
                </a:gridCol>
                <a:gridCol w="1280160">
                  <a:extLst>
                    <a:ext uri="{9D8B030D-6E8A-4147-A177-3AD203B41FA5}">
                      <a16:colId xmlns:a16="http://schemas.microsoft.com/office/drawing/2014/main" val="20004"/>
                    </a:ext>
                  </a:extLst>
                </a:gridCol>
                <a:gridCol w="1732549">
                  <a:extLst>
                    <a:ext uri="{9D8B030D-6E8A-4147-A177-3AD203B41FA5}">
                      <a16:colId xmlns:a16="http://schemas.microsoft.com/office/drawing/2014/main" val="20005"/>
                    </a:ext>
                  </a:extLst>
                </a:gridCol>
              </a:tblGrid>
              <a:tr h="275355">
                <a:tc>
                  <a:txBody>
                    <a:bodyPr/>
                    <a:lstStyle/>
                    <a:p>
                      <a:pPr marL="0" marR="0" lvl="0" indent="0" algn="l" rtl="0">
                        <a:lnSpc>
                          <a:spcPct val="70000"/>
                        </a:lnSpc>
                        <a:spcBef>
                          <a:spcPts val="0"/>
                        </a:spcBef>
                        <a:spcAft>
                          <a:spcPts val="0"/>
                        </a:spcAft>
                        <a:buNone/>
                      </a:pPr>
                      <a:r>
                        <a:rPr lang="en-US" sz="1600" b="1" u="none" strike="noStrike" cap="none">
                          <a:latin typeface="+mj-lt"/>
                        </a:rPr>
                        <a:t>Level</a:t>
                      </a:r>
                      <a:endParaRPr sz="1600" b="1">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600" b="1" u="none" strike="noStrike" cap="none" dirty="0">
                          <a:latin typeface="+mj-lt"/>
                        </a:rPr>
                        <a:t>Product</a:t>
                      </a:r>
                      <a:endParaRPr sz="1600" b="1" dirty="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600" b="1" u="none" strike="noStrike" cap="none">
                          <a:latin typeface="+mj-lt"/>
                        </a:rPr>
                        <a:t>Algorithm</a:t>
                      </a:r>
                      <a:endParaRPr sz="1600" b="1">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600" b="1" u="none" strike="noStrike" cap="none" dirty="0">
                          <a:latin typeface="+mj-lt"/>
                        </a:rPr>
                        <a:t>Major Outputs</a:t>
                      </a:r>
                      <a:endParaRPr sz="1600" b="1" dirty="0">
                        <a:latin typeface="+mj-lt"/>
                      </a:endParaRPr>
                    </a:p>
                  </a:txBody>
                  <a:tcPr marL="18300" marR="18300" marT="45725" marB="45725" anchor="ctr"/>
                </a:tc>
                <a:tc>
                  <a:txBody>
                    <a:bodyPr/>
                    <a:lstStyle/>
                    <a:p>
                      <a:pPr marL="0" marR="0" lvl="0" indent="0" algn="l" defTabSz="609585" rtl="0" eaLnBrk="1" latinLnBrk="0" hangingPunct="1">
                        <a:lnSpc>
                          <a:spcPct val="70000"/>
                        </a:lnSpc>
                        <a:spcBef>
                          <a:spcPts val="0"/>
                        </a:spcBef>
                        <a:spcAft>
                          <a:spcPts val="0"/>
                        </a:spcAft>
                        <a:buNone/>
                      </a:pPr>
                      <a:r>
                        <a:rPr lang="en-US" sz="1600" b="1" u="none" strike="noStrike" kern="1200" cap="none" dirty="0">
                          <a:solidFill>
                            <a:schemeClr val="tx1"/>
                          </a:solidFill>
                          <a:latin typeface="+mj-lt"/>
                          <a:ea typeface="+mn-ea"/>
                          <a:cs typeface="+mn-cs"/>
                        </a:rPr>
                        <a:t>A Priori (L2)</a:t>
                      </a:r>
                      <a:endParaRPr sz="1600" b="1" u="none" strike="noStrike" kern="1200" cap="none" dirty="0">
                        <a:solidFill>
                          <a:schemeClr val="tx1"/>
                        </a:solidFill>
                        <a:latin typeface="+mj-lt"/>
                        <a:ea typeface="+mn-ea"/>
                        <a:cs typeface="+mn-cs"/>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600" b="1" u="none" strike="noStrike" cap="none" dirty="0">
                          <a:latin typeface="+mj-lt"/>
                        </a:rPr>
                        <a:t>Res km</a:t>
                      </a:r>
                      <a:r>
                        <a:rPr lang="en-US" sz="1600" b="1" u="none" strike="noStrike" cap="none" baseline="30000" dirty="0">
                          <a:latin typeface="+mj-lt"/>
                        </a:rPr>
                        <a:t>2 </a:t>
                      </a:r>
                      <a:r>
                        <a:rPr lang="en-US" sz="1600" b="1" u="none" strike="noStrike" cap="none" baseline="30000" dirty="0">
                          <a:solidFill>
                            <a:schemeClr val="tx1"/>
                          </a:solidFill>
                          <a:latin typeface="+mj-lt"/>
                        </a:rPr>
                        <a:t>* </a:t>
                      </a:r>
                      <a:endParaRPr sz="1600" b="1" u="none" strike="noStrike" cap="none" baseline="30000" dirty="0">
                        <a:solidFill>
                          <a:schemeClr val="tx1"/>
                        </a:solidFill>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600" b="1" u="none" strike="noStrike" cap="none" dirty="0">
                          <a:latin typeface="+mj-lt"/>
                        </a:rPr>
                        <a:t>Freq/Size</a:t>
                      </a:r>
                      <a:endParaRPr sz="1600" b="1" dirty="0">
                        <a:latin typeface="+mj-lt"/>
                      </a:endParaRPr>
                    </a:p>
                  </a:txBody>
                  <a:tcPr marL="18300" marR="18300" marT="45725" marB="45725" anchor="ctr"/>
                </a:tc>
                <a:extLst>
                  <a:ext uri="{0D108BD9-81ED-4DB2-BD59-A6C34878D82A}">
                    <a16:rowId xmlns:a16="http://schemas.microsoft.com/office/drawing/2014/main" val="10000"/>
                  </a:ext>
                </a:extLst>
              </a:tr>
              <a:tr h="249054">
                <a:tc>
                  <a:txBody>
                    <a:bodyPr/>
                    <a:lstStyle/>
                    <a:p>
                      <a:pPr marL="0" marR="0" lvl="0" indent="0" algn="l" rtl="0">
                        <a:lnSpc>
                          <a:spcPct val="70000"/>
                        </a:lnSpc>
                        <a:spcBef>
                          <a:spcPts val="0"/>
                        </a:spcBef>
                        <a:spcAft>
                          <a:spcPts val="0"/>
                        </a:spcAft>
                        <a:buNone/>
                      </a:pPr>
                      <a:r>
                        <a:rPr lang="en-US" sz="1600" b="1" u="none" strike="noStrike" cap="none">
                          <a:latin typeface="+mj-lt"/>
                        </a:rPr>
                        <a:t>L0</a:t>
                      </a:r>
                      <a:endParaRPr sz="160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600" b="1" u="none" strike="noStrike" cap="none">
                          <a:latin typeface="+mj-lt"/>
                        </a:rPr>
                        <a:t>Digital counts</a:t>
                      </a:r>
                      <a:endParaRPr sz="160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600" b="0" i="0" u="none" strike="noStrike" cap="none">
                          <a:latin typeface="+mj-lt"/>
                          <a:ea typeface="Arial Narrow"/>
                          <a:cs typeface="Arial Narrow"/>
                          <a:sym typeface="Arial Narrow"/>
                        </a:rPr>
                        <a:t>Raw to L0</a:t>
                      </a:r>
                      <a:endParaRPr sz="160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600" b="0" i="0" u="none" strike="noStrike" cap="none">
                          <a:latin typeface="+mj-lt"/>
                          <a:ea typeface="Arial Narrow"/>
                          <a:cs typeface="Arial Narrow"/>
                          <a:sym typeface="Arial Narrow"/>
                        </a:rPr>
                        <a:t>Reconstructed/reformatted digital counts</a:t>
                      </a:r>
                      <a:endParaRPr sz="1600">
                        <a:latin typeface="+mj-lt"/>
                      </a:endParaRPr>
                    </a:p>
                  </a:txBody>
                  <a:tcPr marL="18300" marR="18300" marT="45725" marB="45725" anchor="ctr"/>
                </a:tc>
                <a:tc>
                  <a:txBody>
                    <a:bodyPr/>
                    <a:lstStyle/>
                    <a:p>
                      <a:pPr marL="0" marR="0" lvl="0" indent="0" algn="l" rtl="0">
                        <a:lnSpc>
                          <a:spcPct val="70000"/>
                        </a:lnSpc>
                        <a:spcBef>
                          <a:spcPts val="0"/>
                        </a:spcBef>
                        <a:spcAft>
                          <a:spcPts val="0"/>
                        </a:spcAft>
                        <a:buClr>
                          <a:schemeClr val="dk1"/>
                        </a:buClr>
                        <a:buSzPts val="1400"/>
                        <a:buFont typeface="Arial Narrow"/>
                        <a:buNone/>
                      </a:pPr>
                      <a:endParaRPr sz="1600" dirty="0">
                        <a:latin typeface="+mj-lt"/>
                      </a:endParaRPr>
                    </a:p>
                  </a:txBody>
                  <a:tcPr marL="18300" marR="18300" marT="45725" marB="45725" anchor="ctr"/>
                </a:tc>
                <a:tc>
                  <a:txBody>
                    <a:bodyPr/>
                    <a:lstStyle/>
                    <a:p>
                      <a:pPr marL="0" marR="0" lvl="0" indent="0" algn="l" rtl="0">
                        <a:lnSpc>
                          <a:spcPct val="70000"/>
                        </a:lnSpc>
                        <a:spcBef>
                          <a:spcPts val="0"/>
                        </a:spcBef>
                        <a:spcAft>
                          <a:spcPts val="0"/>
                        </a:spcAft>
                        <a:buClr>
                          <a:schemeClr val="dk1"/>
                        </a:buClr>
                        <a:buSzPts val="1400"/>
                        <a:buFont typeface="Arial Narrow"/>
                        <a:buNone/>
                      </a:pPr>
                      <a:r>
                        <a:rPr lang="en-US" sz="1600" b="0" i="0" u="none" strike="noStrike" cap="none" dirty="0">
                          <a:latin typeface="+mj-lt"/>
                          <a:ea typeface="Arial Narrow"/>
                          <a:cs typeface="Arial Narrow"/>
                          <a:sym typeface="Arial Narrow"/>
                        </a:rPr>
                        <a:t>2.0 x 4.75</a:t>
                      </a:r>
                      <a:endParaRPr sz="1600" dirty="0">
                        <a:latin typeface="+mj-lt"/>
                      </a:endParaRPr>
                    </a:p>
                  </a:txBody>
                  <a:tcPr marL="18300" marR="18300" marT="45725" marB="45725" anchor="ctr"/>
                </a:tc>
                <a:tc>
                  <a:txBody>
                    <a:bodyPr/>
                    <a:lstStyle/>
                    <a:p>
                      <a:pPr marL="0" marR="0" lvl="0" indent="0" algn="l" rtl="0">
                        <a:lnSpc>
                          <a:spcPct val="70000"/>
                        </a:lnSpc>
                        <a:spcBef>
                          <a:spcPts val="0"/>
                        </a:spcBef>
                        <a:spcAft>
                          <a:spcPts val="0"/>
                        </a:spcAft>
                        <a:buClr>
                          <a:schemeClr val="dk1"/>
                        </a:buClr>
                        <a:buSzPts val="1400"/>
                        <a:buFont typeface="Arial Narrow"/>
                        <a:buNone/>
                      </a:pPr>
                      <a:r>
                        <a:rPr lang="en-US" sz="1600" b="0" i="0" u="none" strike="noStrike" cap="none" dirty="0">
                          <a:latin typeface="+mj-lt"/>
                          <a:ea typeface="Arial Narrow"/>
                          <a:cs typeface="Arial Narrow"/>
                          <a:sym typeface="Arial Narrow"/>
                        </a:rPr>
                        <a:t>Daily/hourly</a:t>
                      </a:r>
                      <a:endParaRPr sz="1600" dirty="0">
                        <a:latin typeface="+mj-lt"/>
                      </a:endParaRPr>
                    </a:p>
                  </a:txBody>
                  <a:tcPr marL="18300" marR="18300" marT="45725" marB="45725" anchor="ctr"/>
                </a:tc>
                <a:extLst>
                  <a:ext uri="{0D108BD9-81ED-4DB2-BD59-A6C34878D82A}">
                    <a16:rowId xmlns:a16="http://schemas.microsoft.com/office/drawing/2014/main" val="10001"/>
                  </a:ext>
                </a:extLst>
              </a:tr>
              <a:tr h="249054">
                <a:tc>
                  <a:txBody>
                    <a:bodyPr/>
                    <a:lstStyle/>
                    <a:p>
                      <a:pPr marL="0" marR="0" lvl="0" indent="0" algn="l" rtl="0">
                        <a:lnSpc>
                          <a:spcPct val="70000"/>
                        </a:lnSpc>
                        <a:spcBef>
                          <a:spcPts val="0"/>
                        </a:spcBef>
                        <a:spcAft>
                          <a:spcPts val="0"/>
                        </a:spcAft>
                        <a:buNone/>
                      </a:pPr>
                      <a:r>
                        <a:rPr lang="en-US" sz="1600" b="1" u="none" strike="noStrike" cap="none">
                          <a:latin typeface="+mj-lt"/>
                        </a:rPr>
                        <a:t>L1-b</a:t>
                      </a:r>
                      <a:endParaRPr sz="160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600" b="1" u="none" strike="noStrike" cap="none" dirty="0">
                          <a:latin typeface="+mj-lt"/>
                        </a:rPr>
                        <a:t>Irradiance </a:t>
                      </a:r>
                      <a:r>
                        <a:rPr lang="en-US" sz="1600" b="1" u="none" strike="noStrike" cap="none" baseline="30000" dirty="0">
                          <a:solidFill>
                            <a:srgbClr val="00B050"/>
                          </a:solidFill>
                          <a:latin typeface="+mj-lt"/>
                        </a:rPr>
                        <a:t>NRT</a:t>
                      </a:r>
                      <a:endParaRPr sz="1600" b="1" u="none" strike="noStrike" cap="none" dirty="0">
                        <a:solidFill>
                          <a:srgbClr val="00B050"/>
                        </a:solidFill>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600" b="0" i="0" u="none" strike="noStrike" cap="none">
                          <a:latin typeface="+mj-lt"/>
                          <a:ea typeface="Arial Narrow"/>
                          <a:cs typeface="Arial Narrow"/>
                          <a:sym typeface="Arial Narrow"/>
                        </a:rPr>
                        <a:t>SAO L0-1</a:t>
                      </a:r>
                      <a:endParaRPr sz="160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600" b="0" i="0" u="none" strike="noStrike" cap="none">
                          <a:latin typeface="+mj-lt"/>
                          <a:ea typeface="Arial Narrow"/>
                          <a:cs typeface="Arial Narrow"/>
                          <a:sym typeface="Arial Narrow"/>
                        </a:rPr>
                        <a:t>Calibrated &amp; quality flags</a:t>
                      </a:r>
                      <a:endParaRPr sz="160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endParaRPr sz="1600" b="0" i="0" u="none" strike="noStrike" cap="none">
                        <a:latin typeface="+mj-lt"/>
                        <a:ea typeface="Arial Narrow"/>
                        <a:cs typeface="Arial Narrow"/>
                        <a:sym typeface="Arial Narrow"/>
                      </a:endParaRPr>
                    </a:p>
                  </a:txBody>
                  <a:tcPr marL="18300" marR="18300" marT="45725" marB="45725" anchor="ctr"/>
                </a:tc>
                <a:tc>
                  <a:txBody>
                    <a:bodyPr/>
                    <a:lstStyle/>
                    <a:p>
                      <a:pPr marL="0" marR="0" lvl="0" indent="0" algn="l" rtl="0">
                        <a:lnSpc>
                          <a:spcPct val="70000"/>
                        </a:lnSpc>
                        <a:spcBef>
                          <a:spcPts val="0"/>
                        </a:spcBef>
                        <a:spcAft>
                          <a:spcPts val="0"/>
                        </a:spcAft>
                        <a:buNone/>
                      </a:pPr>
                      <a:endParaRPr sz="1600" b="0" i="0" u="none" strike="noStrike" cap="none">
                        <a:latin typeface="+mj-lt"/>
                        <a:ea typeface="Arial Narrow"/>
                        <a:cs typeface="Arial Narrow"/>
                        <a:sym typeface="Arial Narrow"/>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600" b="0" i="0" u="none" strike="noStrike" cap="none">
                          <a:latin typeface="+mj-lt"/>
                          <a:ea typeface="Arial Narrow"/>
                          <a:cs typeface="Arial Narrow"/>
                          <a:sym typeface="Arial Narrow"/>
                        </a:rPr>
                        <a:t>daily</a:t>
                      </a:r>
                      <a:endParaRPr sz="1600">
                        <a:latin typeface="+mj-lt"/>
                      </a:endParaRPr>
                    </a:p>
                  </a:txBody>
                  <a:tcPr marL="18300" marR="18300" marT="45725" marB="45725" anchor="ctr"/>
                </a:tc>
                <a:extLst>
                  <a:ext uri="{0D108BD9-81ED-4DB2-BD59-A6C34878D82A}">
                    <a16:rowId xmlns:a16="http://schemas.microsoft.com/office/drawing/2014/main" val="10002"/>
                  </a:ext>
                </a:extLst>
              </a:tr>
              <a:tr h="397646">
                <a:tc>
                  <a:txBody>
                    <a:bodyPr/>
                    <a:lstStyle/>
                    <a:p>
                      <a:pPr marL="0" marR="0" lvl="0" indent="0" algn="l" rtl="0">
                        <a:lnSpc>
                          <a:spcPct val="70000"/>
                        </a:lnSpc>
                        <a:spcBef>
                          <a:spcPts val="0"/>
                        </a:spcBef>
                        <a:spcAft>
                          <a:spcPts val="0"/>
                        </a:spcAft>
                        <a:buNone/>
                      </a:pPr>
                      <a:endParaRPr sz="1600" b="1" u="none" strike="noStrike" cap="none">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600" b="1" u="none" strike="noStrike" cap="none" dirty="0">
                          <a:latin typeface="+mj-lt"/>
                        </a:rPr>
                        <a:t>Radiance </a:t>
                      </a:r>
                      <a:r>
                        <a:rPr lang="en-US" sz="1600" b="1" u="none" strike="noStrike" cap="none" baseline="30000" dirty="0">
                          <a:solidFill>
                            <a:srgbClr val="00B050"/>
                          </a:solidFill>
                          <a:latin typeface="+mj-lt"/>
                        </a:rPr>
                        <a:t>NRT</a:t>
                      </a:r>
                      <a:endParaRPr sz="1600" b="1" u="none" strike="noStrike" cap="none" dirty="0">
                        <a:solidFill>
                          <a:srgbClr val="00B050"/>
                        </a:solidFill>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600" b="0" i="0" u="none" strike="noStrike" cap="none">
                          <a:latin typeface="+mj-lt"/>
                          <a:ea typeface="Arial Narrow"/>
                          <a:cs typeface="Arial Narrow"/>
                          <a:sym typeface="Arial Narrow"/>
                        </a:rPr>
                        <a:t>SAO L0-1</a:t>
                      </a:r>
                      <a:endParaRPr sz="160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600" b="0" i="0" u="none" strike="noStrike" cap="none">
                          <a:latin typeface="+mj-lt"/>
                          <a:ea typeface="Arial Narrow"/>
                          <a:cs typeface="Arial Narrow"/>
                          <a:sym typeface="Arial Narrow"/>
                        </a:rPr>
                        <a:t>Geolocated, calibrated, viewing, geolocation &amp; quality flags</a:t>
                      </a:r>
                      <a:endParaRPr sz="160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endParaRPr sz="1600" dirty="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600" b="0" i="0" u="none" strike="noStrike" cap="none" dirty="0">
                          <a:latin typeface="+mj-lt"/>
                          <a:ea typeface="Arial Narrow"/>
                          <a:cs typeface="Arial Narrow"/>
                          <a:sym typeface="Arial Narrow"/>
                        </a:rPr>
                        <a:t>2.0 x 4.75</a:t>
                      </a:r>
                      <a:endParaRPr sz="1600" dirty="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600" b="0" i="0" u="none" strike="noStrike" cap="none">
                          <a:latin typeface="+mj-lt"/>
                          <a:ea typeface="Arial Narrow"/>
                          <a:cs typeface="Arial Narrow"/>
                          <a:sym typeface="Arial Narrow"/>
                        </a:rPr>
                        <a:t>Hourly, granule</a:t>
                      </a:r>
                      <a:endParaRPr sz="1600">
                        <a:latin typeface="+mj-lt"/>
                      </a:endParaRPr>
                    </a:p>
                  </a:txBody>
                  <a:tcPr marL="18300" marR="18300" marT="45725" marB="45725" anchor="ctr"/>
                </a:tc>
                <a:extLst>
                  <a:ext uri="{0D108BD9-81ED-4DB2-BD59-A6C34878D82A}">
                    <a16:rowId xmlns:a16="http://schemas.microsoft.com/office/drawing/2014/main" val="10003"/>
                  </a:ext>
                </a:extLst>
              </a:tr>
              <a:tr h="0">
                <a:tc>
                  <a:txBody>
                    <a:bodyPr/>
                    <a:lstStyle/>
                    <a:p>
                      <a:pPr marL="0" marR="0" lvl="0" indent="0" algn="l" rtl="0">
                        <a:lnSpc>
                          <a:spcPct val="70000"/>
                        </a:lnSpc>
                        <a:spcBef>
                          <a:spcPts val="0"/>
                        </a:spcBef>
                        <a:spcAft>
                          <a:spcPts val="0"/>
                        </a:spcAft>
                        <a:buNone/>
                      </a:pPr>
                      <a:r>
                        <a:rPr lang="en-US" sz="1600" b="1" u="none" strike="noStrike" cap="none">
                          <a:latin typeface="+mj-lt"/>
                        </a:rPr>
                        <a:t>L2</a:t>
                      </a:r>
                      <a:endParaRPr sz="160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600" b="1" u="none" strike="noStrike" cap="none" dirty="0">
                          <a:latin typeface="+mj-lt"/>
                        </a:rPr>
                        <a:t>Cloud </a:t>
                      </a:r>
                      <a:r>
                        <a:rPr lang="en-US" sz="1600" b="1" u="none" strike="noStrike" cap="none" baseline="30000" dirty="0">
                          <a:solidFill>
                            <a:srgbClr val="00B050"/>
                          </a:solidFill>
                          <a:latin typeface="+mj-lt"/>
                        </a:rPr>
                        <a:t>NRT</a:t>
                      </a:r>
                      <a:endParaRPr sz="1600" dirty="0">
                        <a:solidFill>
                          <a:srgbClr val="00B050"/>
                        </a:solidFill>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600" b="0" i="0" u="none" strike="noStrike" cap="none" dirty="0">
                          <a:solidFill>
                            <a:schemeClr val="dk1"/>
                          </a:solidFill>
                          <a:latin typeface="+mj-lt"/>
                          <a:ea typeface="Arial Narrow"/>
                          <a:cs typeface="Arial Narrow"/>
                          <a:sym typeface="Arial Narrow"/>
                        </a:rPr>
                        <a:t>OMI O</a:t>
                      </a:r>
                      <a:r>
                        <a:rPr lang="en-US" sz="1600" b="0" i="0" u="none" strike="noStrike" cap="none" baseline="-25000" dirty="0">
                          <a:solidFill>
                            <a:schemeClr val="dk1"/>
                          </a:solidFill>
                          <a:latin typeface="+mj-lt"/>
                          <a:ea typeface="Arial Narrow"/>
                          <a:cs typeface="Arial Narrow"/>
                          <a:sym typeface="Arial Narrow"/>
                        </a:rPr>
                        <a:t>2</a:t>
                      </a:r>
                      <a:r>
                        <a:rPr lang="en-US" sz="1600" b="0" i="0" u="none" strike="noStrike" cap="none" dirty="0">
                          <a:solidFill>
                            <a:schemeClr val="dk1"/>
                          </a:solidFill>
                          <a:latin typeface="+mj-lt"/>
                          <a:ea typeface="Arial Narrow"/>
                          <a:cs typeface="Arial Narrow"/>
                          <a:sym typeface="Arial Narrow"/>
                        </a:rPr>
                        <a:t>-O</a:t>
                      </a:r>
                      <a:r>
                        <a:rPr lang="en-US" sz="1600" b="0" i="0" u="none" strike="noStrike" cap="none" baseline="-25000" dirty="0">
                          <a:solidFill>
                            <a:schemeClr val="dk1"/>
                          </a:solidFill>
                          <a:latin typeface="+mj-lt"/>
                          <a:ea typeface="Arial Narrow"/>
                          <a:cs typeface="Arial Narrow"/>
                          <a:sym typeface="Arial Narrow"/>
                        </a:rPr>
                        <a:t>2</a:t>
                      </a:r>
                      <a:endParaRPr sz="1600" baseline="-25000" dirty="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600" b="0" i="0" u="none" strike="noStrike" cap="none">
                          <a:latin typeface="+mj-lt"/>
                          <a:ea typeface="Arial Narrow"/>
                          <a:cs typeface="Arial Narrow"/>
                          <a:sym typeface="Arial Narrow"/>
                        </a:rPr>
                        <a:t>Cloud fraction, cloud pressure</a:t>
                      </a:r>
                      <a:endParaRPr sz="1600">
                        <a:latin typeface="+mj-lt"/>
                      </a:endParaRPr>
                    </a:p>
                  </a:txBody>
                  <a:tcPr marL="18300" marR="18300" marT="45725" marB="45725" anchor="ctr"/>
                </a:tc>
                <a:tc>
                  <a:txBody>
                    <a:bodyPr/>
                    <a:lstStyle/>
                    <a:p>
                      <a:pPr marL="0" marR="0" lvl="0" indent="0" algn="l" rtl="0">
                        <a:lnSpc>
                          <a:spcPct val="70000"/>
                        </a:lnSpc>
                        <a:spcBef>
                          <a:spcPts val="0"/>
                        </a:spcBef>
                        <a:spcAft>
                          <a:spcPts val="0"/>
                        </a:spcAft>
                        <a:buClr>
                          <a:schemeClr val="dk1"/>
                        </a:buClr>
                        <a:buSzPts val="1400"/>
                        <a:buFont typeface="Arial Narrow"/>
                        <a:buNone/>
                      </a:pPr>
                      <a:r>
                        <a:rPr lang="en-US" sz="1600" dirty="0">
                          <a:latin typeface="+mj-lt"/>
                        </a:rPr>
                        <a:t>GEOS-CF</a:t>
                      </a:r>
                      <a:endParaRPr sz="1600" dirty="0">
                        <a:latin typeface="+mj-lt"/>
                      </a:endParaRPr>
                    </a:p>
                  </a:txBody>
                  <a:tcPr marL="18300" marR="18300" marT="45725" marB="45725" anchor="ctr"/>
                </a:tc>
                <a:tc>
                  <a:txBody>
                    <a:bodyPr/>
                    <a:lstStyle/>
                    <a:p>
                      <a:pPr marL="0" marR="0" lvl="0" indent="0" algn="l" rtl="0">
                        <a:lnSpc>
                          <a:spcPct val="70000"/>
                        </a:lnSpc>
                        <a:spcBef>
                          <a:spcPts val="0"/>
                        </a:spcBef>
                        <a:spcAft>
                          <a:spcPts val="0"/>
                        </a:spcAft>
                        <a:buClr>
                          <a:schemeClr val="dk1"/>
                        </a:buClr>
                        <a:buSzPts val="1400"/>
                        <a:buFont typeface="Arial Narrow"/>
                        <a:buNone/>
                      </a:pPr>
                      <a:r>
                        <a:rPr lang="en-US" sz="1600" b="0" i="0" u="none" strike="noStrike" cap="none">
                          <a:latin typeface="+mj-lt"/>
                          <a:ea typeface="Arial Narrow"/>
                          <a:cs typeface="Arial Narrow"/>
                          <a:sym typeface="Arial Narrow"/>
                        </a:rPr>
                        <a:t>2.0 x 4.75</a:t>
                      </a:r>
                      <a:endParaRPr sz="1600">
                        <a:latin typeface="+mj-lt"/>
                      </a:endParaRPr>
                    </a:p>
                  </a:txBody>
                  <a:tcPr marL="18300" marR="18300" marT="45725" marB="45725" anchor="ctr"/>
                </a:tc>
                <a:tc>
                  <a:txBody>
                    <a:bodyPr/>
                    <a:lstStyle/>
                    <a:p>
                      <a:pPr marL="0" marR="0" lvl="0" indent="0" algn="l" rtl="0">
                        <a:lnSpc>
                          <a:spcPct val="70000"/>
                        </a:lnSpc>
                        <a:spcBef>
                          <a:spcPts val="0"/>
                        </a:spcBef>
                        <a:spcAft>
                          <a:spcPts val="0"/>
                        </a:spcAft>
                        <a:buClr>
                          <a:schemeClr val="dk1"/>
                        </a:buClr>
                        <a:buSzPts val="1400"/>
                        <a:buFont typeface="Arial Narrow"/>
                        <a:buNone/>
                      </a:pPr>
                      <a:r>
                        <a:rPr lang="en-US" sz="1600" b="0" i="0" u="none" strike="noStrike" cap="none">
                          <a:latin typeface="+mj-lt"/>
                          <a:ea typeface="Arial Narrow"/>
                          <a:cs typeface="Arial Narrow"/>
                          <a:sym typeface="Arial Narrow"/>
                        </a:rPr>
                        <a:t>Hourly, granule</a:t>
                      </a:r>
                      <a:endParaRPr sz="1600">
                        <a:latin typeface="+mj-lt"/>
                      </a:endParaRPr>
                    </a:p>
                  </a:txBody>
                  <a:tcPr marL="18300" marR="18300" marT="45725" marB="45725" anchor="ctr"/>
                </a:tc>
                <a:extLst>
                  <a:ext uri="{0D108BD9-81ED-4DB2-BD59-A6C34878D82A}">
                    <a16:rowId xmlns:a16="http://schemas.microsoft.com/office/drawing/2014/main" val="10004"/>
                  </a:ext>
                </a:extLst>
              </a:tr>
              <a:tr h="160445">
                <a:tc>
                  <a:txBody>
                    <a:bodyPr/>
                    <a:lstStyle/>
                    <a:p>
                      <a:pPr marL="0" marR="0" lvl="0" indent="0" algn="l" rtl="0">
                        <a:lnSpc>
                          <a:spcPct val="70000"/>
                        </a:lnSpc>
                        <a:spcBef>
                          <a:spcPts val="0"/>
                        </a:spcBef>
                        <a:spcAft>
                          <a:spcPts val="0"/>
                        </a:spcAft>
                        <a:buNone/>
                      </a:pPr>
                      <a:endParaRPr sz="1600" b="1" u="none" strike="noStrike" cap="none">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600" b="1" u="none" strike="noStrike" cap="none">
                          <a:latin typeface="+mj-lt"/>
                        </a:rPr>
                        <a:t>O</a:t>
                      </a:r>
                      <a:r>
                        <a:rPr lang="en-US" sz="1600" b="1" u="none" strike="noStrike" cap="none" baseline="-25000">
                          <a:latin typeface="+mj-lt"/>
                        </a:rPr>
                        <a:t>3</a:t>
                      </a:r>
                      <a:r>
                        <a:rPr lang="en-US" sz="1600" b="1" u="none" strike="noStrike" cap="none">
                          <a:latin typeface="+mj-lt"/>
                        </a:rPr>
                        <a:t> profile</a:t>
                      </a:r>
                      <a:endParaRPr sz="160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600" b="0" i="0" u="none" strike="noStrike" cap="none" dirty="0">
                          <a:latin typeface="+mj-lt"/>
                          <a:ea typeface="Arial Narrow"/>
                          <a:cs typeface="Arial Narrow"/>
                          <a:sym typeface="Arial Narrow"/>
                        </a:rPr>
                        <a:t>SAO O</a:t>
                      </a:r>
                      <a:r>
                        <a:rPr lang="en-US" sz="1600" b="0" i="0" u="none" strike="noStrike" cap="none" baseline="-25000" dirty="0">
                          <a:latin typeface="+mj-lt"/>
                          <a:ea typeface="Arial Narrow"/>
                          <a:cs typeface="Arial Narrow"/>
                          <a:sym typeface="Arial Narrow"/>
                        </a:rPr>
                        <a:t>3</a:t>
                      </a:r>
                      <a:r>
                        <a:rPr lang="en-US" sz="1600" b="0" i="0" u="none" strike="noStrike" cap="none" dirty="0">
                          <a:latin typeface="+mj-lt"/>
                          <a:ea typeface="Arial Narrow"/>
                          <a:cs typeface="Arial Narrow"/>
                          <a:sym typeface="Arial Narrow"/>
                        </a:rPr>
                        <a:t> profile</a:t>
                      </a:r>
                      <a:endParaRPr sz="1600" dirty="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600" b="0" i="0" u="none" strike="noStrike" cap="none" dirty="0">
                          <a:latin typeface="+mj-lt"/>
                          <a:ea typeface="Arial Narrow"/>
                          <a:cs typeface="Arial Narrow"/>
                          <a:sym typeface="Arial Narrow"/>
                        </a:rPr>
                        <a:t>O</a:t>
                      </a:r>
                      <a:r>
                        <a:rPr lang="en-US" sz="1600" b="0" i="0" u="none" strike="noStrike" cap="none" baseline="-25000" dirty="0">
                          <a:latin typeface="+mj-lt"/>
                          <a:ea typeface="Arial Narrow"/>
                          <a:cs typeface="Arial Narrow"/>
                          <a:sym typeface="Arial Narrow"/>
                        </a:rPr>
                        <a:t>3</a:t>
                      </a:r>
                      <a:r>
                        <a:rPr lang="en-US" sz="1600" b="0" i="0" u="none" strike="noStrike" cap="none" dirty="0">
                          <a:latin typeface="+mj-lt"/>
                          <a:ea typeface="Arial Narrow"/>
                          <a:cs typeface="Arial Narrow"/>
                          <a:sym typeface="Arial Narrow"/>
                        </a:rPr>
                        <a:t> profile, total/</a:t>
                      </a:r>
                      <a:r>
                        <a:rPr lang="en-US" sz="1600" b="0" i="0" u="none" strike="noStrike" cap="none" dirty="0" err="1">
                          <a:latin typeface="+mj-lt"/>
                          <a:ea typeface="Arial Narrow"/>
                          <a:cs typeface="Arial Narrow"/>
                          <a:sym typeface="Arial Narrow"/>
                        </a:rPr>
                        <a:t>strat</a:t>
                      </a:r>
                      <a:r>
                        <a:rPr lang="en-US" sz="1600" b="0" i="0" u="none" strike="noStrike" cap="none" dirty="0">
                          <a:latin typeface="+mj-lt"/>
                          <a:ea typeface="Arial Narrow"/>
                          <a:cs typeface="Arial Narrow"/>
                          <a:sym typeface="Arial Narrow"/>
                        </a:rPr>
                        <a:t>/trop/0-2 km O</a:t>
                      </a:r>
                      <a:r>
                        <a:rPr lang="en-US" sz="1600" b="0" i="0" u="none" strike="noStrike" cap="none" baseline="-25000" dirty="0">
                          <a:latin typeface="+mj-lt"/>
                          <a:ea typeface="Arial Narrow"/>
                          <a:cs typeface="Arial Narrow"/>
                          <a:sym typeface="Arial Narrow"/>
                        </a:rPr>
                        <a:t>3</a:t>
                      </a:r>
                      <a:r>
                        <a:rPr lang="en-US" sz="1600" b="0" i="0" u="none" strike="noStrike" cap="none" dirty="0">
                          <a:latin typeface="+mj-lt"/>
                          <a:ea typeface="Arial Narrow"/>
                          <a:cs typeface="Arial Narrow"/>
                          <a:sym typeface="Arial Narrow"/>
                        </a:rPr>
                        <a:t> column, errors, a priori, AKs</a:t>
                      </a:r>
                      <a:endParaRPr sz="1600" dirty="0">
                        <a:latin typeface="+mj-lt"/>
                      </a:endParaRPr>
                    </a:p>
                  </a:txBody>
                  <a:tcPr marL="18300" marR="18300" marT="45725" marB="45725" anchor="ctr"/>
                </a:tc>
                <a:tc>
                  <a:txBody>
                    <a:bodyPr/>
                    <a:lstStyle/>
                    <a:p>
                      <a:pPr marL="0" marR="0" lvl="0" indent="0" algn="l" defTabSz="609585" rtl="0" eaLnBrk="1" latinLnBrk="0" hangingPunct="1">
                        <a:lnSpc>
                          <a:spcPct val="70000"/>
                        </a:lnSpc>
                        <a:spcBef>
                          <a:spcPts val="0"/>
                        </a:spcBef>
                        <a:spcAft>
                          <a:spcPts val="0"/>
                        </a:spcAft>
                        <a:buClr>
                          <a:schemeClr val="dk1"/>
                        </a:buClr>
                        <a:buSzPts val="1400"/>
                        <a:buFont typeface="Arial Narrow"/>
                        <a:buNone/>
                      </a:pPr>
                      <a:r>
                        <a:rPr lang="en-US" sz="1600" b="0" i="0" u="none" strike="noStrike" kern="1200" cap="none" dirty="0">
                          <a:solidFill>
                            <a:schemeClr val="tx1"/>
                          </a:solidFill>
                          <a:latin typeface="+mj-lt"/>
                          <a:ea typeface="Arial Narrow"/>
                          <a:cs typeface="Arial Narrow"/>
                          <a:sym typeface="Arial Narrow"/>
                        </a:rPr>
                        <a:t>Climatology </a:t>
                      </a:r>
                    </a:p>
                    <a:p>
                      <a:pPr marL="0" marR="0" lvl="0" indent="0" algn="l" defTabSz="609585" rtl="0" eaLnBrk="1" latinLnBrk="0" hangingPunct="1">
                        <a:lnSpc>
                          <a:spcPct val="70000"/>
                        </a:lnSpc>
                        <a:spcBef>
                          <a:spcPts val="0"/>
                        </a:spcBef>
                        <a:spcAft>
                          <a:spcPts val="0"/>
                        </a:spcAft>
                        <a:buClr>
                          <a:schemeClr val="dk1"/>
                        </a:buClr>
                        <a:buSzPts val="1400"/>
                        <a:buFont typeface="Arial Narrow"/>
                        <a:buNone/>
                      </a:pPr>
                      <a:r>
                        <a:rPr lang="en-US" sz="1600" b="0" i="0" u="none" strike="noStrike" kern="1200" cap="none" dirty="0">
                          <a:solidFill>
                            <a:schemeClr val="tx1"/>
                          </a:solidFill>
                          <a:latin typeface="+mj-lt"/>
                          <a:ea typeface="Arial Narrow"/>
                          <a:cs typeface="Arial Narrow"/>
                          <a:sym typeface="Arial Narrow"/>
                        </a:rPr>
                        <a:t>+ GEOS-CF</a:t>
                      </a:r>
                      <a:endParaRPr sz="1600" b="0" i="0" u="none" strike="noStrike" kern="1200" cap="none" dirty="0">
                        <a:solidFill>
                          <a:schemeClr val="tx1"/>
                        </a:solidFill>
                        <a:latin typeface="+mj-lt"/>
                        <a:ea typeface="Arial Narrow"/>
                        <a:cs typeface="Arial Narrow"/>
                        <a:sym typeface="Arial Narrow"/>
                      </a:endParaRPr>
                    </a:p>
                  </a:txBody>
                  <a:tcPr marL="18300" marR="18300" marT="45725" marB="45725" anchor="ctr"/>
                </a:tc>
                <a:tc>
                  <a:txBody>
                    <a:bodyPr/>
                    <a:lstStyle/>
                    <a:p>
                      <a:pPr marL="0" marR="0" lvl="0" indent="0" algn="l" rtl="0">
                        <a:lnSpc>
                          <a:spcPct val="70000"/>
                        </a:lnSpc>
                        <a:spcBef>
                          <a:spcPts val="0"/>
                        </a:spcBef>
                        <a:spcAft>
                          <a:spcPts val="0"/>
                        </a:spcAft>
                        <a:buClr>
                          <a:schemeClr val="dk1"/>
                        </a:buClr>
                        <a:buSzPts val="1400"/>
                        <a:buFont typeface="Arial Narrow"/>
                        <a:buNone/>
                      </a:pPr>
                      <a:r>
                        <a:rPr lang="en-US" sz="1600" b="0" i="0" u="none" strike="noStrike" cap="none" dirty="0">
                          <a:latin typeface="+mj-lt"/>
                          <a:ea typeface="Arial Narrow"/>
                          <a:cs typeface="Arial Narrow"/>
                          <a:sym typeface="Arial Narrow"/>
                        </a:rPr>
                        <a:t>&gt;= 8.0 x 4.75</a:t>
                      </a:r>
                      <a:r>
                        <a:rPr lang="en-US" sz="1600" b="0" i="0" u="none" strike="noStrike" cap="none" baseline="30000" dirty="0">
                          <a:solidFill>
                            <a:schemeClr val="tx1"/>
                          </a:solidFill>
                          <a:latin typeface="+mj-lt"/>
                          <a:ea typeface="Arial Narrow"/>
                          <a:cs typeface="Arial Narrow"/>
                          <a:sym typeface="Arial Narrow"/>
                        </a:rPr>
                        <a:t>**</a:t>
                      </a:r>
                      <a:r>
                        <a:rPr lang="en-US" sz="1600" b="0" i="0" u="none" strike="noStrike" cap="none" dirty="0">
                          <a:latin typeface="+mj-lt"/>
                          <a:ea typeface="Arial Narrow"/>
                          <a:cs typeface="Arial Narrow"/>
                          <a:sym typeface="Arial Narrow"/>
                        </a:rPr>
                        <a:t> </a:t>
                      </a:r>
                      <a:endParaRPr sz="1600" b="0" i="0" u="none" strike="noStrike" cap="none" dirty="0">
                        <a:solidFill>
                          <a:srgbClr val="FF0908"/>
                        </a:solidFill>
                        <a:latin typeface="+mj-lt"/>
                        <a:ea typeface="Arial Narrow"/>
                        <a:cs typeface="Arial Narrow"/>
                        <a:sym typeface="Arial Narrow"/>
                      </a:endParaRPr>
                    </a:p>
                  </a:txBody>
                  <a:tcPr marL="18300" marR="18300" marT="45725" marB="45725" anchor="ctr"/>
                </a:tc>
                <a:tc>
                  <a:txBody>
                    <a:bodyPr/>
                    <a:lstStyle/>
                    <a:p>
                      <a:pPr marL="0" marR="0" lvl="0" indent="0" algn="l" rtl="0">
                        <a:lnSpc>
                          <a:spcPct val="70000"/>
                        </a:lnSpc>
                        <a:spcBef>
                          <a:spcPts val="0"/>
                        </a:spcBef>
                        <a:spcAft>
                          <a:spcPts val="0"/>
                        </a:spcAft>
                        <a:buClr>
                          <a:schemeClr val="dk1"/>
                        </a:buClr>
                        <a:buSzPts val="1400"/>
                        <a:buFont typeface="Arial Narrow"/>
                        <a:buNone/>
                      </a:pPr>
                      <a:r>
                        <a:rPr lang="en-US" sz="1600" b="0" i="0" u="none" strike="noStrike" cap="none" dirty="0">
                          <a:latin typeface="+mj-lt"/>
                          <a:ea typeface="Arial Narrow"/>
                          <a:cs typeface="Arial Narrow"/>
                          <a:sym typeface="Arial Narrow"/>
                        </a:rPr>
                        <a:t>Hourly, granule</a:t>
                      </a:r>
                      <a:endParaRPr sz="1600" dirty="0">
                        <a:latin typeface="+mj-lt"/>
                      </a:endParaRPr>
                    </a:p>
                  </a:txBody>
                  <a:tcPr marL="18300" marR="18300" marT="45725" marB="45725" anchor="ctr"/>
                </a:tc>
                <a:extLst>
                  <a:ext uri="{0D108BD9-81ED-4DB2-BD59-A6C34878D82A}">
                    <a16:rowId xmlns:a16="http://schemas.microsoft.com/office/drawing/2014/main" val="10005"/>
                  </a:ext>
                </a:extLst>
              </a:tr>
              <a:tr h="249054">
                <a:tc>
                  <a:txBody>
                    <a:bodyPr/>
                    <a:lstStyle/>
                    <a:p>
                      <a:pPr marL="0" marR="0" lvl="0" indent="0" algn="l" rtl="0">
                        <a:lnSpc>
                          <a:spcPct val="70000"/>
                        </a:lnSpc>
                        <a:spcBef>
                          <a:spcPts val="0"/>
                        </a:spcBef>
                        <a:spcAft>
                          <a:spcPts val="0"/>
                        </a:spcAft>
                        <a:buNone/>
                      </a:pPr>
                      <a:endParaRPr sz="1600" b="1" u="none" strike="noStrike" cap="none">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600" b="1" u="none" strike="noStrike" cap="none">
                          <a:latin typeface="+mj-lt"/>
                        </a:rPr>
                        <a:t>Total O</a:t>
                      </a:r>
                      <a:r>
                        <a:rPr lang="en-US" sz="1600" b="1" u="none" strike="noStrike" cap="none" baseline="-25000">
                          <a:latin typeface="+mj-lt"/>
                        </a:rPr>
                        <a:t>3</a:t>
                      </a:r>
                      <a:endParaRPr sz="160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600" b="0" i="0" u="none" strike="noStrike" cap="none">
                          <a:latin typeface="+mj-lt"/>
                          <a:ea typeface="Arial Narrow"/>
                          <a:cs typeface="Arial Narrow"/>
                          <a:sym typeface="Arial Narrow"/>
                        </a:rPr>
                        <a:t>TOMS V8.5</a:t>
                      </a:r>
                      <a:endParaRPr sz="160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600" b="0" i="0" u="none" strike="noStrike" cap="none" dirty="0">
                          <a:latin typeface="+mj-lt"/>
                          <a:ea typeface="Arial Narrow"/>
                          <a:cs typeface="Arial Narrow"/>
                          <a:sym typeface="Arial Narrow"/>
                        </a:rPr>
                        <a:t>Total O</a:t>
                      </a:r>
                      <a:r>
                        <a:rPr lang="en-US" sz="1600" b="0" i="0" u="none" strike="noStrike" cap="none" baseline="-25000" dirty="0">
                          <a:latin typeface="+mj-lt"/>
                          <a:ea typeface="Arial Narrow"/>
                          <a:cs typeface="Arial Narrow"/>
                          <a:sym typeface="Arial Narrow"/>
                        </a:rPr>
                        <a:t>3</a:t>
                      </a:r>
                      <a:r>
                        <a:rPr lang="en-US" sz="1600" b="0" i="0" u="none" strike="noStrike" cap="none" dirty="0">
                          <a:latin typeface="+mj-lt"/>
                          <a:ea typeface="Arial Narrow"/>
                          <a:cs typeface="Arial Narrow"/>
                          <a:sym typeface="Arial Narrow"/>
                        </a:rPr>
                        <a:t>, AI, cloud fraction</a:t>
                      </a:r>
                      <a:endParaRPr sz="1600" dirty="0">
                        <a:latin typeface="+mj-lt"/>
                      </a:endParaRPr>
                    </a:p>
                  </a:txBody>
                  <a:tcPr marL="18300" marR="18300" marT="45725" marB="45725" anchor="ctr"/>
                </a:tc>
                <a:tc>
                  <a:txBody>
                    <a:bodyPr/>
                    <a:lstStyle/>
                    <a:p>
                      <a:pPr marL="0" marR="0" lvl="0" indent="0" algn="l" defTabSz="609585" rtl="0" eaLnBrk="1" latinLnBrk="0" hangingPunct="1">
                        <a:lnSpc>
                          <a:spcPct val="70000"/>
                        </a:lnSpc>
                        <a:spcBef>
                          <a:spcPts val="0"/>
                        </a:spcBef>
                        <a:spcAft>
                          <a:spcPts val="0"/>
                        </a:spcAft>
                        <a:buClr>
                          <a:schemeClr val="dk1"/>
                        </a:buClr>
                        <a:buSzPts val="1400"/>
                        <a:buFont typeface="Arial Narrow"/>
                        <a:buNone/>
                      </a:pPr>
                      <a:r>
                        <a:rPr lang="en-US" sz="1600" b="0" i="0" u="none" strike="noStrike" kern="1200" cap="none" dirty="0">
                          <a:solidFill>
                            <a:schemeClr val="tx1"/>
                          </a:solidFill>
                          <a:latin typeface="+mj-lt"/>
                          <a:cs typeface="Arial Narrow"/>
                        </a:rPr>
                        <a:t>Climatology</a:t>
                      </a:r>
                      <a:endParaRPr sz="1600" b="0" i="0" u="none" strike="noStrike" kern="1200" cap="none" dirty="0">
                        <a:solidFill>
                          <a:schemeClr val="tx1"/>
                        </a:solidFill>
                        <a:latin typeface="+mj-lt"/>
                        <a:cs typeface="Arial Narrow"/>
                      </a:endParaRPr>
                    </a:p>
                  </a:txBody>
                  <a:tcPr marL="18300" marR="18300" marT="45725" marB="45725" anchor="ctr"/>
                </a:tc>
                <a:tc>
                  <a:txBody>
                    <a:bodyPr/>
                    <a:lstStyle/>
                    <a:p>
                      <a:pPr marL="0" marR="0" lvl="0" indent="0" algn="l" rtl="0">
                        <a:lnSpc>
                          <a:spcPct val="70000"/>
                        </a:lnSpc>
                        <a:spcBef>
                          <a:spcPts val="0"/>
                        </a:spcBef>
                        <a:spcAft>
                          <a:spcPts val="0"/>
                        </a:spcAft>
                        <a:buClr>
                          <a:schemeClr val="dk1"/>
                        </a:buClr>
                        <a:buSzPts val="1400"/>
                        <a:buFont typeface="Arial Narrow"/>
                        <a:buNone/>
                      </a:pPr>
                      <a:r>
                        <a:rPr lang="en-US" sz="1600" b="0" i="0" u="none" strike="noStrike" cap="none">
                          <a:latin typeface="+mj-lt"/>
                          <a:ea typeface="Arial Narrow"/>
                          <a:cs typeface="Arial Narrow"/>
                          <a:sym typeface="Arial Narrow"/>
                        </a:rPr>
                        <a:t>2.0 x 4.75</a:t>
                      </a:r>
                      <a:endParaRPr sz="1600">
                        <a:latin typeface="+mj-lt"/>
                      </a:endParaRPr>
                    </a:p>
                  </a:txBody>
                  <a:tcPr marL="18300" marR="18300" marT="45725" marB="45725" anchor="ctr"/>
                </a:tc>
                <a:tc>
                  <a:txBody>
                    <a:bodyPr/>
                    <a:lstStyle/>
                    <a:p>
                      <a:pPr marL="0" marR="0" lvl="0" indent="0" algn="l" rtl="0">
                        <a:lnSpc>
                          <a:spcPct val="70000"/>
                        </a:lnSpc>
                        <a:spcBef>
                          <a:spcPts val="0"/>
                        </a:spcBef>
                        <a:spcAft>
                          <a:spcPts val="0"/>
                        </a:spcAft>
                        <a:buClr>
                          <a:schemeClr val="dk1"/>
                        </a:buClr>
                        <a:buSzPts val="1400"/>
                        <a:buFont typeface="Arial Narrow"/>
                        <a:buNone/>
                      </a:pPr>
                      <a:r>
                        <a:rPr lang="en-US" sz="1600" b="0" i="0" u="none" strike="noStrike" cap="none">
                          <a:latin typeface="+mj-lt"/>
                          <a:ea typeface="Arial Narrow"/>
                          <a:cs typeface="Arial Narrow"/>
                          <a:sym typeface="Arial Narrow"/>
                        </a:rPr>
                        <a:t>Hourly, granule</a:t>
                      </a:r>
                      <a:endParaRPr sz="1600">
                        <a:latin typeface="+mj-lt"/>
                      </a:endParaRPr>
                    </a:p>
                  </a:txBody>
                  <a:tcPr marL="18300" marR="18300" marT="45725" marB="45725" anchor="ctr"/>
                </a:tc>
                <a:extLst>
                  <a:ext uri="{0D108BD9-81ED-4DB2-BD59-A6C34878D82A}">
                    <a16:rowId xmlns:a16="http://schemas.microsoft.com/office/drawing/2014/main" val="10006"/>
                  </a:ext>
                </a:extLst>
              </a:tr>
              <a:tr h="397646">
                <a:tc>
                  <a:txBody>
                    <a:bodyPr/>
                    <a:lstStyle/>
                    <a:p>
                      <a:pPr marL="0" marR="0" lvl="0" indent="0" algn="l" rtl="0">
                        <a:lnSpc>
                          <a:spcPct val="70000"/>
                        </a:lnSpc>
                        <a:spcBef>
                          <a:spcPts val="0"/>
                        </a:spcBef>
                        <a:spcAft>
                          <a:spcPts val="0"/>
                        </a:spcAft>
                        <a:buNone/>
                      </a:pPr>
                      <a:endParaRPr sz="1600" b="1" u="none" strike="noStrike" cap="none">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600" b="1" u="none" strike="noStrike" cap="none" dirty="0">
                          <a:latin typeface="+mj-lt"/>
                        </a:rPr>
                        <a:t>NO</a:t>
                      </a:r>
                      <a:r>
                        <a:rPr lang="en-US" sz="1600" b="1" u="none" strike="noStrike" cap="none" baseline="-25000" dirty="0">
                          <a:latin typeface="+mj-lt"/>
                        </a:rPr>
                        <a:t>2 </a:t>
                      </a:r>
                      <a:r>
                        <a:rPr lang="en-US" sz="1600" b="1" u="none" strike="noStrike" cap="none" baseline="30000" dirty="0">
                          <a:solidFill>
                            <a:srgbClr val="00B050"/>
                          </a:solidFill>
                          <a:latin typeface="+mj-lt"/>
                        </a:rPr>
                        <a:t>NRT</a:t>
                      </a:r>
                      <a:endParaRPr sz="1600" b="1" u="none" strike="noStrike" cap="none" baseline="-25000" dirty="0">
                        <a:solidFill>
                          <a:srgbClr val="00B050"/>
                        </a:solidFill>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600" b="0" i="0" u="none" strike="noStrike" cap="none">
                          <a:latin typeface="+mj-lt"/>
                          <a:ea typeface="Arial Narrow"/>
                          <a:cs typeface="Arial Narrow"/>
                          <a:sym typeface="Arial Narrow"/>
                        </a:rPr>
                        <a:t>SAO trace gas, BU </a:t>
                      </a:r>
                      <a:r>
                        <a:rPr lang="en-US" sz="1600" b="0" i="0" u="none" strike="noStrike" cap="none" err="1">
                          <a:latin typeface="+mj-lt"/>
                          <a:ea typeface="Arial Narrow"/>
                          <a:cs typeface="Arial Narrow"/>
                          <a:sym typeface="Arial Narrow"/>
                        </a:rPr>
                        <a:t>strat</a:t>
                      </a:r>
                      <a:r>
                        <a:rPr lang="en-US" sz="1600" b="0" i="0" u="none" strike="noStrike" cap="none">
                          <a:latin typeface="+mj-lt"/>
                          <a:ea typeface="Arial Narrow"/>
                          <a:cs typeface="Arial Narrow"/>
                          <a:sym typeface="Arial Narrow"/>
                        </a:rPr>
                        <a:t>/trop </a:t>
                      </a:r>
                      <a:r>
                        <a:rPr lang="en-US" sz="1600" b="0" i="0" u="none" strike="noStrike" cap="none" err="1">
                          <a:latin typeface="+mj-lt"/>
                          <a:ea typeface="Arial Narrow"/>
                          <a:cs typeface="Arial Narrow"/>
                          <a:sym typeface="Arial Narrow"/>
                        </a:rPr>
                        <a:t>sep.</a:t>
                      </a:r>
                      <a:endParaRPr sz="1600" b="0" i="0" u="none" strike="noStrike" cap="none">
                        <a:latin typeface="+mj-lt"/>
                        <a:ea typeface="Arial Narrow"/>
                        <a:cs typeface="Arial Narrow"/>
                        <a:sym typeface="Arial Narrow"/>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600" b="0" i="0" u="none" strike="noStrike" cap="none" dirty="0">
                          <a:latin typeface="+mj-lt"/>
                          <a:ea typeface="Arial Narrow"/>
                          <a:cs typeface="Arial Narrow"/>
                          <a:sym typeface="Arial Narrow"/>
                        </a:rPr>
                        <a:t>SCD, </a:t>
                      </a:r>
                      <a:r>
                        <a:rPr lang="en-US" sz="1600" b="0" i="0" u="none" strike="noStrike" cap="none" dirty="0" err="1">
                          <a:latin typeface="+mj-lt"/>
                          <a:ea typeface="Arial Narrow"/>
                          <a:cs typeface="Arial Narrow"/>
                          <a:sym typeface="Arial Narrow"/>
                        </a:rPr>
                        <a:t>strat</a:t>
                      </a:r>
                      <a:r>
                        <a:rPr lang="en-US" sz="1600" b="0" i="0" u="none" strike="noStrike" cap="none" dirty="0">
                          <a:latin typeface="+mj-lt"/>
                          <a:ea typeface="Arial Narrow"/>
                          <a:cs typeface="Arial Narrow"/>
                          <a:sym typeface="Arial Narrow"/>
                        </a:rPr>
                        <a:t>./trop. VCD, error, shape factor, scattering weights</a:t>
                      </a:r>
                      <a:endParaRPr sz="1600" dirty="0">
                        <a:latin typeface="+mj-lt"/>
                      </a:endParaRPr>
                    </a:p>
                  </a:txBody>
                  <a:tcPr marL="18300" marR="18300" marT="45725" marB="45725" anchor="ctr"/>
                </a:tc>
                <a:tc>
                  <a:txBody>
                    <a:bodyPr/>
                    <a:lstStyle/>
                    <a:p>
                      <a:pPr marL="0" marR="0" lvl="0" indent="0" algn="l" rtl="0">
                        <a:lnSpc>
                          <a:spcPct val="70000"/>
                        </a:lnSpc>
                        <a:spcBef>
                          <a:spcPts val="0"/>
                        </a:spcBef>
                        <a:spcAft>
                          <a:spcPts val="0"/>
                        </a:spcAft>
                        <a:buClr>
                          <a:schemeClr val="dk1"/>
                        </a:buClr>
                        <a:buSzPts val="1400"/>
                        <a:buFont typeface="Arial Narrow"/>
                        <a:buNone/>
                      </a:pPr>
                      <a:r>
                        <a:rPr lang="en-US" sz="1600" dirty="0">
                          <a:latin typeface="+mj-lt"/>
                        </a:rPr>
                        <a:t>GEOS-CF</a:t>
                      </a:r>
                      <a:endParaRPr sz="1600" dirty="0">
                        <a:latin typeface="+mj-lt"/>
                      </a:endParaRPr>
                    </a:p>
                  </a:txBody>
                  <a:tcPr marL="18300" marR="18300" marT="45725" marB="45725" anchor="ctr"/>
                </a:tc>
                <a:tc>
                  <a:txBody>
                    <a:bodyPr/>
                    <a:lstStyle/>
                    <a:p>
                      <a:pPr marL="0" marR="0" lvl="0" indent="0" algn="l" rtl="0">
                        <a:lnSpc>
                          <a:spcPct val="70000"/>
                        </a:lnSpc>
                        <a:spcBef>
                          <a:spcPts val="0"/>
                        </a:spcBef>
                        <a:spcAft>
                          <a:spcPts val="0"/>
                        </a:spcAft>
                        <a:buClr>
                          <a:schemeClr val="dk1"/>
                        </a:buClr>
                        <a:buSzPts val="1400"/>
                        <a:buFont typeface="Arial Narrow"/>
                        <a:buNone/>
                      </a:pPr>
                      <a:r>
                        <a:rPr lang="en-US" sz="1600" b="0" i="0" u="none" strike="noStrike" cap="none" dirty="0">
                          <a:latin typeface="+mj-lt"/>
                          <a:ea typeface="Arial Narrow"/>
                          <a:cs typeface="Arial Narrow"/>
                          <a:sym typeface="Arial Narrow"/>
                        </a:rPr>
                        <a:t>2.0 x 4.75</a:t>
                      </a:r>
                      <a:endParaRPr sz="1600" dirty="0">
                        <a:latin typeface="+mj-lt"/>
                      </a:endParaRPr>
                    </a:p>
                  </a:txBody>
                  <a:tcPr marL="18300" marR="18300" marT="45725" marB="45725" anchor="ctr"/>
                </a:tc>
                <a:tc>
                  <a:txBody>
                    <a:bodyPr/>
                    <a:lstStyle/>
                    <a:p>
                      <a:pPr marL="0" marR="0" lvl="0" indent="0" algn="l" rtl="0">
                        <a:lnSpc>
                          <a:spcPct val="70000"/>
                        </a:lnSpc>
                        <a:spcBef>
                          <a:spcPts val="0"/>
                        </a:spcBef>
                        <a:spcAft>
                          <a:spcPts val="0"/>
                        </a:spcAft>
                        <a:buClr>
                          <a:schemeClr val="dk1"/>
                        </a:buClr>
                        <a:buSzPts val="1400"/>
                        <a:buFont typeface="Arial Narrow"/>
                        <a:buNone/>
                      </a:pPr>
                      <a:r>
                        <a:rPr lang="en-US" sz="1600" b="0" i="0" u="none" strike="noStrike" cap="none">
                          <a:latin typeface="+mj-lt"/>
                          <a:ea typeface="Arial Narrow"/>
                          <a:cs typeface="Arial Narrow"/>
                          <a:sym typeface="Arial Narrow"/>
                        </a:rPr>
                        <a:t>Hourly, granule</a:t>
                      </a:r>
                      <a:endParaRPr sz="1600">
                        <a:latin typeface="+mj-lt"/>
                      </a:endParaRPr>
                    </a:p>
                  </a:txBody>
                  <a:tcPr marL="18300" marR="18300" marT="45725" marB="45725" anchor="ctr"/>
                </a:tc>
                <a:extLst>
                  <a:ext uri="{0D108BD9-81ED-4DB2-BD59-A6C34878D82A}">
                    <a16:rowId xmlns:a16="http://schemas.microsoft.com/office/drawing/2014/main" val="10007"/>
                  </a:ext>
                </a:extLst>
              </a:tr>
              <a:tr h="249054">
                <a:tc>
                  <a:txBody>
                    <a:bodyPr/>
                    <a:lstStyle/>
                    <a:p>
                      <a:pPr marL="0" marR="0" lvl="0" indent="0" algn="l" rtl="0">
                        <a:lnSpc>
                          <a:spcPct val="70000"/>
                        </a:lnSpc>
                        <a:spcBef>
                          <a:spcPts val="0"/>
                        </a:spcBef>
                        <a:spcAft>
                          <a:spcPts val="0"/>
                        </a:spcAft>
                        <a:buNone/>
                      </a:pPr>
                      <a:endParaRPr sz="1600" b="1" u="none" strike="noStrike" cap="none">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600" b="1" u="none" strike="noStrike" cap="none" dirty="0">
                          <a:latin typeface="+mj-lt"/>
                        </a:rPr>
                        <a:t>HCHO </a:t>
                      </a:r>
                      <a:r>
                        <a:rPr lang="en-US" sz="1600" b="1" u="none" strike="noStrike" cap="none" baseline="30000" dirty="0">
                          <a:solidFill>
                            <a:srgbClr val="00B050"/>
                          </a:solidFill>
                          <a:latin typeface="+mj-lt"/>
                        </a:rPr>
                        <a:t>NRT</a:t>
                      </a:r>
                      <a:endParaRPr sz="1600" b="1" u="none" strike="noStrike" cap="none" dirty="0">
                        <a:solidFill>
                          <a:srgbClr val="00B050"/>
                        </a:solidFill>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600" b="0" i="0" u="none" strike="noStrike" cap="none">
                          <a:latin typeface="+mj-lt"/>
                          <a:ea typeface="Arial Narrow"/>
                          <a:cs typeface="Arial Narrow"/>
                          <a:sym typeface="Arial Narrow"/>
                        </a:rPr>
                        <a:t>SAO trace gas</a:t>
                      </a:r>
                      <a:endParaRPr sz="1600">
                        <a:latin typeface="+mj-lt"/>
                      </a:endParaRPr>
                    </a:p>
                  </a:txBody>
                  <a:tcPr marL="18300" marR="18300" marT="45725" marB="45725" anchor="ctr"/>
                </a:tc>
                <a:tc rowSpan="4">
                  <a:txBody>
                    <a:bodyPr/>
                    <a:lstStyle/>
                    <a:p>
                      <a:pPr marL="0" marR="0" lvl="0" indent="0" algn="l" rtl="0">
                        <a:lnSpc>
                          <a:spcPct val="70000"/>
                        </a:lnSpc>
                        <a:spcBef>
                          <a:spcPts val="0"/>
                        </a:spcBef>
                        <a:spcAft>
                          <a:spcPts val="0"/>
                        </a:spcAft>
                        <a:buClr>
                          <a:schemeClr val="dk1"/>
                        </a:buClr>
                        <a:buSzPts val="1400"/>
                        <a:buFont typeface="Calibri"/>
                        <a:buNone/>
                      </a:pPr>
                      <a:endParaRPr sz="1600" b="0" i="0" u="none" strike="noStrike" cap="none" dirty="0">
                        <a:latin typeface="+mj-lt"/>
                        <a:ea typeface="Arial Narrow"/>
                        <a:cs typeface="Arial Narrow"/>
                        <a:sym typeface="Arial Narrow"/>
                      </a:endParaRPr>
                    </a:p>
                    <a:p>
                      <a:pPr marL="0" marR="0" lvl="0" indent="0" algn="l" rtl="0">
                        <a:lnSpc>
                          <a:spcPct val="70000"/>
                        </a:lnSpc>
                        <a:spcBef>
                          <a:spcPts val="0"/>
                        </a:spcBef>
                        <a:spcAft>
                          <a:spcPts val="0"/>
                        </a:spcAft>
                        <a:buClr>
                          <a:schemeClr val="dk1"/>
                        </a:buClr>
                        <a:buSzPts val="1400"/>
                        <a:buFont typeface="Calibri"/>
                        <a:buNone/>
                      </a:pPr>
                      <a:endParaRPr sz="1600" b="0" i="0" u="none" strike="noStrike" cap="none" dirty="0">
                        <a:latin typeface="+mj-lt"/>
                        <a:ea typeface="Arial Narrow"/>
                        <a:cs typeface="Arial Narrow"/>
                        <a:sym typeface="Arial Narrow"/>
                      </a:endParaRPr>
                    </a:p>
                    <a:p>
                      <a:pPr marL="0" marR="0" lvl="0" indent="0" algn="l" rtl="0">
                        <a:lnSpc>
                          <a:spcPct val="70000"/>
                        </a:lnSpc>
                        <a:spcBef>
                          <a:spcPts val="0"/>
                        </a:spcBef>
                        <a:spcAft>
                          <a:spcPts val="0"/>
                        </a:spcAft>
                        <a:buClr>
                          <a:schemeClr val="dk1"/>
                        </a:buClr>
                        <a:buSzPts val="1400"/>
                        <a:buFont typeface="Arial Narrow"/>
                        <a:buNone/>
                      </a:pPr>
                      <a:r>
                        <a:rPr lang="en-US" sz="1600" b="0" i="0" u="none" strike="noStrike" cap="none" dirty="0">
                          <a:latin typeface="+mj-lt"/>
                          <a:ea typeface="Arial Narrow"/>
                          <a:cs typeface="Arial Narrow"/>
                          <a:sym typeface="Arial Narrow"/>
                        </a:rPr>
                        <a:t>SCD, VCD, error, shape factor, scattering weights</a:t>
                      </a:r>
                      <a:endParaRPr sz="1600" dirty="0">
                        <a:latin typeface="+mj-lt"/>
                      </a:endParaRPr>
                    </a:p>
                    <a:p>
                      <a:pPr marL="0" marR="0" lvl="0" indent="0" algn="l" rtl="0">
                        <a:lnSpc>
                          <a:spcPct val="70000"/>
                        </a:lnSpc>
                        <a:spcBef>
                          <a:spcPts val="0"/>
                        </a:spcBef>
                        <a:spcAft>
                          <a:spcPts val="0"/>
                        </a:spcAft>
                        <a:buClr>
                          <a:schemeClr val="dk1"/>
                        </a:buClr>
                        <a:buSzPts val="1400"/>
                        <a:buFont typeface="Calibri"/>
                        <a:buNone/>
                      </a:pPr>
                      <a:endParaRPr sz="1600" b="0" i="0" u="none" strike="noStrike" cap="none" dirty="0">
                        <a:latin typeface="+mj-lt"/>
                        <a:ea typeface="Arial Narrow"/>
                        <a:cs typeface="Arial Narrow"/>
                        <a:sym typeface="Arial Narrow"/>
                      </a:endParaRPr>
                    </a:p>
                  </a:txBody>
                  <a:tcPr marL="18300" marR="18300" marT="45725" marB="45725" anchor="ctr"/>
                </a:tc>
                <a:tc>
                  <a:txBody>
                    <a:bodyPr/>
                    <a:lstStyle/>
                    <a:p>
                      <a:pPr marL="0" marR="0" lvl="0" indent="0" algn="l" rtl="0">
                        <a:lnSpc>
                          <a:spcPct val="70000"/>
                        </a:lnSpc>
                        <a:spcBef>
                          <a:spcPts val="0"/>
                        </a:spcBef>
                        <a:spcAft>
                          <a:spcPts val="0"/>
                        </a:spcAft>
                        <a:buClr>
                          <a:schemeClr val="dk1"/>
                        </a:buClr>
                        <a:buSzPts val="1400"/>
                        <a:buFont typeface="Arial Narrow"/>
                        <a:buNone/>
                      </a:pPr>
                      <a:r>
                        <a:rPr lang="en-US" sz="1600" dirty="0">
                          <a:latin typeface="+mj-lt"/>
                        </a:rPr>
                        <a:t>GEOS-CF</a:t>
                      </a:r>
                      <a:endParaRPr sz="1600" dirty="0">
                        <a:latin typeface="+mj-lt"/>
                      </a:endParaRPr>
                    </a:p>
                  </a:txBody>
                  <a:tcPr marL="18300" marR="18300" marT="45725" marB="45725" anchor="ctr"/>
                </a:tc>
                <a:tc>
                  <a:txBody>
                    <a:bodyPr/>
                    <a:lstStyle/>
                    <a:p>
                      <a:pPr marL="0" marR="0" lvl="0" indent="0" algn="l" rtl="0">
                        <a:lnSpc>
                          <a:spcPct val="70000"/>
                        </a:lnSpc>
                        <a:spcBef>
                          <a:spcPts val="0"/>
                        </a:spcBef>
                        <a:spcAft>
                          <a:spcPts val="0"/>
                        </a:spcAft>
                        <a:buClr>
                          <a:schemeClr val="dk1"/>
                        </a:buClr>
                        <a:buSzPts val="1400"/>
                        <a:buFont typeface="Arial Narrow"/>
                        <a:buNone/>
                      </a:pPr>
                      <a:r>
                        <a:rPr lang="en-US" sz="1600" b="0" i="0" u="none" strike="noStrike" cap="none">
                          <a:latin typeface="+mj-lt"/>
                          <a:ea typeface="Arial Narrow"/>
                          <a:cs typeface="Arial Narrow"/>
                          <a:sym typeface="Arial Narrow"/>
                        </a:rPr>
                        <a:t>2.0 x 4.75</a:t>
                      </a:r>
                      <a:endParaRPr sz="1600">
                        <a:latin typeface="+mj-lt"/>
                      </a:endParaRPr>
                    </a:p>
                  </a:txBody>
                  <a:tcPr marL="18300" marR="18300" marT="45725" marB="45725" anchor="ctr"/>
                </a:tc>
                <a:tc>
                  <a:txBody>
                    <a:bodyPr/>
                    <a:lstStyle/>
                    <a:p>
                      <a:pPr marL="0" marR="0" lvl="0" indent="0" algn="l" rtl="0">
                        <a:lnSpc>
                          <a:spcPct val="70000"/>
                        </a:lnSpc>
                        <a:spcBef>
                          <a:spcPts val="0"/>
                        </a:spcBef>
                        <a:spcAft>
                          <a:spcPts val="0"/>
                        </a:spcAft>
                        <a:buClr>
                          <a:schemeClr val="dk1"/>
                        </a:buClr>
                        <a:buSzPts val="1400"/>
                        <a:buFont typeface="Arial Narrow"/>
                        <a:buNone/>
                      </a:pPr>
                      <a:r>
                        <a:rPr lang="en-US" sz="1600" b="0" i="0" u="none" strike="noStrike" cap="none">
                          <a:latin typeface="+mj-lt"/>
                          <a:ea typeface="Arial Narrow"/>
                          <a:cs typeface="Arial Narrow"/>
                          <a:sym typeface="Arial Narrow"/>
                        </a:rPr>
                        <a:t>Hourly, granule</a:t>
                      </a:r>
                      <a:endParaRPr sz="1600">
                        <a:latin typeface="+mj-lt"/>
                      </a:endParaRPr>
                    </a:p>
                  </a:txBody>
                  <a:tcPr marL="18300" marR="18300" marT="45725" marB="45725" anchor="ctr"/>
                </a:tc>
                <a:extLst>
                  <a:ext uri="{0D108BD9-81ED-4DB2-BD59-A6C34878D82A}">
                    <a16:rowId xmlns:a16="http://schemas.microsoft.com/office/drawing/2014/main" val="10008"/>
                  </a:ext>
                </a:extLst>
              </a:tr>
              <a:tr h="249054">
                <a:tc>
                  <a:txBody>
                    <a:bodyPr/>
                    <a:lstStyle/>
                    <a:p>
                      <a:pPr marL="0" marR="0" lvl="0" indent="0" algn="l" rtl="0">
                        <a:lnSpc>
                          <a:spcPct val="70000"/>
                        </a:lnSpc>
                        <a:spcBef>
                          <a:spcPts val="0"/>
                        </a:spcBef>
                        <a:spcAft>
                          <a:spcPts val="0"/>
                        </a:spcAft>
                        <a:buNone/>
                      </a:pPr>
                      <a:endParaRPr sz="1600" b="1" u="none" strike="noStrike" cap="none">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600" b="1" u="none" strike="noStrike" cap="none" dirty="0">
                          <a:solidFill>
                            <a:schemeClr val="accent6"/>
                          </a:solidFill>
                          <a:latin typeface="+mj-lt"/>
                        </a:rPr>
                        <a:t>C</a:t>
                      </a:r>
                      <a:r>
                        <a:rPr lang="en-US" sz="1600" b="1" u="none" strike="noStrike" cap="none" baseline="-25000" dirty="0">
                          <a:solidFill>
                            <a:schemeClr val="accent6"/>
                          </a:solidFill>
                          <a:latin typeface="+mj-lt"/>
                        </a:rPr>
                        <a:t>2</a:t>
                      </a:r>
                      <a:r>
                        <a:rPr lang="en-US" sz="1600" b="1" u="none" strike="noStrike" cap="none" dirty="0">
                          <a:solidFill>
                            <a:schemeClr val="accent6"/>
                          </a:solidFill>
                          <a:latin typeface="+mj-lt"/>
                        </a:rPr>
                        <a:t>H</a:t>
                      </a:r>
                      <a:r>
                        <a:rPr lang="en-US" sz="1600" b="1" u="none" strike="noStrike" cap="none" baseline="-25000" dirty="0">
                          <a:solidFill>
                            <a:schemeClr val="accent6"/>
                          </a:solidFill>
                          <a:latin typeface="+mj-lt"/>
                        </a:rPr>
                        <a:t>2</a:t>
                      </a:r>
                      <a:r>
                        <a:rPr lang="en-US" sz="1600" b="1" u="none" strike="noStrike" cap="none" dirty="0">
                          <a:solidFill>
                            <a:schemeClr val="accent6"/>
                          </a:solidFill>
                          <a:latin typeface="+mj-lt"/>
                        </a:rPr>
                        <a:t>O</a:t>
                      </a:r>
                      <a:r>
                        <a:rPr lang="en-US" sz="1600" b="1" u="none" strike="noStrike" cap="none" baseline="-25000" dirty="0">
                          <a:solidFill>
                            <a:schemeClr val="accent6"/>
                          </a:solidFill>
                          <a:latin typeface="+mj-lt"/>
                        </a:rPr>
                        <a:t>2</a:t>
                      </a:r>
                      <a:endParaRPr sz="1600" dirty="0">
                        <a:solidFill>
                          <a:schemeClr val="accent6"/>
                        </a:solidFill>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600" b="0" i="0" u="none" strike="noStrike" cap="none">
                          <a:solidFill>
                            <a:schemeClr val="accent6"/>
                          </a:solidFill>
                          <a:latin typeface="+mj-lt"/>
                          <a:ea typeface="Arial Narrow"/>
                          <a:cs typeface="Arial Narrow"/>
                          <a:sym typeface="Arial Narrow"/>
                        </a:rPr>
                        <a:t>SAO trace gas</a:t>
                      </a:r>
                      <a:endParaRPr sz="1600">
                        <a:solidFill>
                          <a:schemeClr val="accent6"/>
                        </a:solidFill>
                        <a:latin typeface="+mj-lt"/>
                      </a:endParaRPr>
                    </a:p>
                  </a:txBody>
                  <a:tcPr marL="18300" marR="18300" marT="45725" marB="45725" anchor="ctr"/>
                </a:tc>
                <a:tc vMerge="1">
                  <a:txBody>
                    <a:bodyPr/>
                    <a:lstStyle/>
                    <a:p>
                      <a:endParaRPr lang="en-US"/>
                    </a:p>
                  </a:txBody>
                  <a:tcPr/>
                </a:tc>
                <a:tc>
                  <a:txBody>
                    <a:bodyPr/>
                    <a:lstStyle/>
                    <a:p>
                      <a:pPr marL="0" marR="0" lvl="0" indent="0" algn="l" defTabSz="609585" rtl="0" eaLnBrk="1" latinLnBrk="0" hangingPunct="1">
                        <a:lnSpc>
                          <a:spcPct val="70000"/>
                        </a:lnSpc>
                        <a:spcBef>
                          <a:spcPts val="0"/>
                        </a:spcBef>
                        <a:spcAft>
                          <a:spcPts val="0"/>
                        </a:spcAft>
                        <a:buClr>
                          <a:schemeClr val="dk1"/>
                        </a:buClr>
                        <a:buSzPts val="1400"/>
                        <a:buFont typeface="Arial Narrow"/>
                        <a:buNone/>
                      </a:pPr>
                      <a:r>
                        <a:rPr lang="en-US" sz="1600" kern="1200" dirty="0">
                          <a:solidFill>
                            <a:schemeClr val="tx1"/>
                          </a:solidFill>
                          <a:latin typeface="+mj-lt"/>
                          <a:ea typeface="+mn-ea"/>
                          <a:cs typeface="+mn-cs"/>
                        </a:rPr>
                        <a:t>GEOS-CF</a:t>
                      </a:r>
                    </a:p>
                  </a:txBody>
                  <a:tcPr marL="18300" marR="18300" marT="45725" marB="45725" anchor="ctr"/>
                </a:tc>
                <a:tc>
                  <a:txBody>
                    <a:bodyPr/>
                    <a:lstStyle/>
                    <a:p>
                      <a:pPr marL="0" marR="0" lvl="0" indent="0" algn="l" rtl="0">
                        <a:lnSpc>
                          <a:spcPct val="70000"/>
                        </a:lnSpc>
                        <a:spcBef>
                          <a:spcPts val="0"/>
                        </a:spcBef>
                        <a:spcAft>
                          <a:spcPts val="0"/>
                        </a:spcAft>
                        <a:buClr>
                          <a:srgbClr val="92D050"/>
                        </a:buClr>
                        <a:buSzPts val="1400"/>
                        <a:buFont typeface="Arial Narrow"/>
                        <a:buNone/>
                      </a:pPr>
                      <a:r>
                        <a:rPr lang="en-US" sz="1600" b="0" i="0" u="none" strike="noStrike" cap="none">
                          <a:solidFill>
                            <a:schemeClr val="accent6"/>
                          </a:solidFill>
                          <a:latin typeface="+mj-lt"/>
                          <a:ea typeface="Arial Narrow"/>
                          <a:cs typeface="Arial Narrow"/>
                          <a:sym typeface="Arial Narrow"/>
                        </a:rPr>
                        <a:t>2.0 x 4.75</a:t>
                      </a:r>
                      <a:endParaRPr sz="1600">
                        <a:solidFill>
                          <a:schemeClr val="accent6"/>
                        </a:solidFill>
                        <a:latin typeface="+mj-lt"/>
                      </a:endParaRPr>
                    </a:p>
                  </a:txBody>
                  <a:tcPr marL="18300" marR="18300" marT="45725" marB="45725" anchor="ctr"/>
                </a:tc>
                <a:tc>
                  <a:txBody>
                    <a:bodyPr/>
                    <a:lstStyle/>
                    <a:p>
                      <a:pPr marL="0" marR="0" lvl="0" indent="0" algn="l" rtl="0">
                        <a:lnSpc>
                          <a:spcPct val="70000"/>
                        </a:lnSpc>
                        <a:spcBef>
                          <a:spcPts val="0"/>
                        </a:spcBef>
                        <a:spcAft>
                          <a:spcPts val="0"/>
                        </a:spcAft>
                        <a:buClr>
                          <a:srgbClr val="92D050"/>
                        </a:buClr>
                        <a:buSzPts val="1400"/>
                        <a:buFont typeface="Arial Narrow"/>
                        <a:buNone/>
                      </a:pPr>
                      <a:r>
                        <a:rPr lang="en-US" sz="1600" b="0" i="0" u="none" strike="noStrike" cap="none">
                          <a:solidFill>
                            <a:schemeClr val="accent6"/>
                          </a:solidFill>
                          <a:latin typeface="+mj-lt"/>
                          <a:ea typeface="Arial Narrow"/>
                          <a:cs typeface="Arial Narrow"/>
                          <a:sym typeface="Arial Narrow"/>
                        </a:rPr>
                        <a:t>Hourly, granule</a:t>
                      </a:r>
                      <a:endParaRPr sz="1600">
                        <a:solidFill>
                          <a:schemeClr val="accent6"/>
                        </a:solidFill>
                        <a:latin typeface="+mj-lt"/>
                      </a:endParaRPr>
                    </a:p>
                  </a:txBody>
                  <a:tcPr marL="18300" marR="18300" marT="45725" marB="45725" anchor="ctr"/>
                </a:tc>
                <a:extLst>
                  <a:ext uri="{0D108BD9-81ED-4DB2-BD59-A6C34878D82A}">
                    <a16:rowId xmlns:a16="http://schemas.microsoft.com/office/drawing/2014/main" val="10009"/>
                  </a:ext>
                </a:extLst>
              </a:tr>
              <a:tr h="249054">
                <a:tc>
                  <a:txBody>
                    <a:bodyPr/>
                    <a:lstStyle/>
                    <a:p>
                      <a:pPr marL="0" marR="0" lvl="0" indent="0" algn="l" rtl="0">
                        <a:lnSpc>
                          <a:spcPct val="70000"/>
                        </a:lnSpc>
                        <a:spcBef>
                          <a:spcPts val="0"/>
                        </a:spcBef>
                        <a:spcAft>
                          <a:spcPts val="0"/>
                        </a:spcAft>
                        <a:buNone/>
                      </a:pPr>
                      <a:endParaRPr sz="1600" b="1" u="none" strike="noStrike" cap="none">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600" b="1" u="none" strike="noStrike" cap="none">
                          <a:solidFill>
                            <a:schemeClr val="accent6"/>
                          </a:solidFill>
                          <a:latin typeface="+mj-lt"/>
                        </a:rPr>
                        <a:t>H</a:t>
                      </a:r>
                      <a:r>
                        <a:rPr lang="en-US" sz="1600" b="1" u="none" strike="noStrike" cap="none" baseline="-25000">
                          <a:solidFill>
                            <a:schemeClr val="accent6"/>
                          </a:solidFill>
                          <a:latin typeface="+mj-lt"/>
                        </a:rPr>
                        <a:t>2</a:t>
                      </a:r>
                      <a:r>
                        <a:rPr lang="en-US" sz="1600" b="1" u="none" strike="noStrike" cap="none">
                          <a:solidFill>
                            <a:schemeClr val="accent6"/>
                          </a:solidFill>
                          <a:latin typeface="+mj-lt"/>
                        </a:rPr>
                        <a:t>O</a:t>
                      </a:r>
                      <a:endParaRPr sz="1600">
                        <a:solidFill>
                          <a:schemeClr val="accent6"/>
                        </a:solidFill>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600" b="0" i="0" u="none" strike="noStrike" cap="none">
                          <a:solidFill>
                            <a:schemeClr val="accent6"/>
                          </a:solidFill>
                          <a:latin typeface="+mj-lt"/>
                          <a:ea typeface="Arial Narrow"/>
                          <a:cs typeface="Arial Narrow"/>
                          <a:sym typeface="Arial Narrow"/>
                        </a:rPr>
                        <a:t>SAO trace gas</a:t>
                      </a:r>
                      <a:endParaRPr sz="1600">
                        <a:solidFill>
                          <a:schemeClr val="accent6"/>
                        </a:solidFill>
                        <a:latin typeface="+mj-lt"/>
                      </a:endParaRPr>
                    </a:p>
                  </a:txBody>
                  <a:tcPr marL="18300" marR="18300" marT="45725" marB="45725" anchor="ctr"/>
                </a:tc>
                <a:tc vMerge="1">
                  <a:txBody>
                    <a:bodyPr/>
                    <a:lstStyle/>
                    <a:p>
                      <a:endParaRPr lang="en-US"/>
                    </a:p>
                  </a:txBody>
                  <a:tcPr/>
                </a:tc>
                <a:tc>
                  <a:txBody>
                    <a:bodyPr/>
                    <a:lstStyle/>
                    <a:p>
                      <a:pPr marL="0" marR="0" lvl="0" indent="0" algn="l" defTabSz="609585" rtl="0" eaLnBrk="1" fontAlgn="auto" latinLnBrk="0" hangingPunct="1">
                        <a:lnSpc>
                          <a:spcPct val="70000"/>
                        </a:lnSpc>
                        <a:spcBef>
                          <a:spcPts val="0"/>
                        </a:spcBef>
                        <a:spcAft>
                          <a:spcPts val="0"/>
                        </a:spcAft>
                        <a:buClr>
                          <a:schemeClr val="dk1"/>
                        </a:buClr>
                        <a:buSzPts val="1400"/>
                        <a:buFont typeface="Arial Narrow"/>
                        <a:buNone/>
                        <a:tabLst/>
                        <a:defRPr/>
                      </a:pPr>
                      <a:r>
                        <a:rPr lang="en-US" sz="1600" kern="1200" dirty="0">
                          <a:solidFill>
                            <a:schemeClr val="tx1"/>
                          </a:solidFill>
                          <a:latin typeface="+mj-lt"/>
                          <a:ea typeface="+mn-ea"/>
                          <a:cs typeface="+mn-cs"/>
                        </a:rPr>
                        <a:t>GEOS-CF</a:t>
                      </a:r>
                    </a:p>
                  </a:txBody>
                  <a:tcPr marL="18300" marR="18300" marT="45725" marB="45725" anchor="ctr"/>
                </a:tc>
                <a:tc>
                  <a:txBody>
                    <a:bodyPr/>
                    <a:lstStyle/>
                    <a:p>
                      <a:pPr marL="0" marR="0" lvl="0" indent="0" algn="l" rtl="0">
                        <a:lnSpc>
                          <a:spcPct val="70000"/>
                        </a:lnSpc>
                        <a:spcBef>
                          <a:spcPts val="0"/>
                        </a:spcBef>
                        <a:spcAft>
                          <a:spcPts val="0"/>
                        </a:spcAft>
                        <a:buClr>
                          <a:srgbClr val="92D050"/>
                        </a:buClr>
                        <a:buSzPts val="1400"/>
                        <a:buFont typeface="Arial Narrow"/>
                        <a:buNone/>
                      </a:pPr>
                      <a:r>
                        <a:rPr lang="en-US" sz="1600" b="0" i="0" u="none" strike="noStrike" cap="none">
                          <a:solidFill>
                            <a:schemeClr val="accent6"/>
                          </a:solidFill>
                          <a:latin typeface="+mj-lt"/>
                          <a:ea typeface="Arial Narrow"/>
                          <a:cs typeface="Arial Narrow"/>
                          <a:sym typeface="Arial Narrow"/>
                        </a:rPr>
                        <a:t>2.0 x 4.75</a:t>
                      </a:r>
                      <a:endParaRPr sz="1600">
                        <a:solidFill>
                          <a:schemeClr val="accent6"/>
                        </a:solidFill>
                        <a:latin typeface="+mj-lt"/>
                      </a:endParaRPr>
                    </a:p>
                  </a:txBody>
                  <a:tcPr marL="18300" marR="18300" marT="45725" marB="45725" anchor="ctr"/>
                </a:tc>
                <a:tc>
                  <a:txBody>
                    <a:bodyPr/>
                    <a:lstStyle/>
                    <a:p>
                      <a:pPr marL="0" marR="0" lvl="0" indent="0" algn="l" rtl="0">
                        <a:lnSpc>
                          <a:spcPct val="70000"/>
                        </a:lnSpc>
                        <a:spcBef>
                          <a:spcPts val="0"/>
                        </a:spcBef>
                        <a:spcAft>
                          <a:spcPts val="0"/>
                        </a:spcAft>
                        <a:buClr>
                          <a:srgbClr val="92D050"/>
                        </a:buClr>
                        <a:buSzPts val="1400"/>
                        <a:buFont typeface="Arial Narrow"/>
                        <a:buNone/>
                      </a:pPr>
                      <a:r>
                        <a:rPr lang="en-US" sz="1600" b="0" i="0" u="none" strike="noStrike" cap="none">
                          <a:solidFill>
                            <a:schemeClr val="accent6"/>
                          </a:solidFill>
                          <a:latin typeface="+mj-lt"/>
                          <a:ea typeface="Arial Narrow"/>
                          <a:cs typeface="Arial Narrow"/>
                          <a:sym typeface="Arial Narrow"/>
                        </a:rPr>
                        <a:t>Hourly, granule</a:t>
                      </a:r>
                      <a:endParaRPr sz="1600">
                        <a:solidFill>
                          <a:schemeClr val="accent6"/>
                        </a:solidFill>
                        <a:latin typeface="+mj-lt"/>
                      </a:endParaRPr>
                    </a:p>
                  </a:txBody>
                  <a:tcPr marL="18300" marR="18300" marT="45725" marB="45725" anchor="ctr"/>
                </a:tc>
                <a:extLst>
                  <a:ext uri="{0D108BD9-81ED-4DB2-BD59-A6C34878D82A}">
                    <a16:rowId xmlns:a16="http://schemas.microsoft.com/office/drawing/2014/main" val="10010"/>
                  </a:ext>
                </a:extLst>
              </a:tr>
              <a:tr h="249054">
                <a:tc>
                  <a:txBody>
                    <a:bodyPr/>
                    <a:lstStyle/>
                    <a:p>
                      <a:pPr marL="0" marR="0" lvl="0" indent="0" algn="l" rtl="0">
                        <a:lnSpc>
                          <a:spcPct val="70000"/>
                        </a:lnSpc>
                        <a:spcBef>
                          <a:spcPts val="0"/>
                        </a:spcBef>
                        <a:spcAft>
                          <a:spcPts val="0"/>
                        </a:spcAft>
                        <a:buNone/>
                      </a:pPr>
                      <a:endParaRPr sz="1600" b="1" u="none" strike="noStrike" cap="none">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600" b="1" u="none" strike="noStrike" cap="none" dirty="0" err="1">
                          <a:solidFill>
                            <a:schemeClr val="accent6"/>
                          </a:solidFill>
                          <a:latin typeface="+mj-lt"/>
                        </a:rPr>
                        <a:t>BrO</a:t>
                      </a:r>
                      <a:endParaRPr sz="1600" b="1" u="none" strike="noStrike" cap="none" dirty="0">
                        <a:solidFill>
                          <a:schemeClr val="accent6"/>
                        </a:solidFill>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600" b="0" i="0" u="none" strike="noStrike" cap="none" dirty="0">
                          <a:solidFill>
                            <a:schemeClr val="accent6"/>
                          </a:solidFill>
                          <a:latin typeface="+mj-lt"/>
                          <a:ea typeface="Arial Narrow"/>
                          <a:cs typeface="Arial Narrow"/>
                          <a:sym typeface="Arial Narrow"/>
                        </a:rPr>
                        <a:t>SAO trace gas</a:t>
                      </a:r>
                      <a:endParaRPr sz="1600" dirty="0">
                        <a:solidFill>
                          <a:schemeClr val="accent6"/>
                        </a:solidFill>
                        <a:latin typeface="+mj-lt"/>
                      </a:endParaRPr>
                    </a:p>
                  </a:txBody>
                  <a:tcPr marL="18300" marR="18300" marT="45725" marB="45725" anchor="ctr"/>
                </a:tc>
                <a:tc vMerge="1">
                  <a:txBody>
                    <a:bodyPr/>
                    <a:lstStyle/>
                    <a:p>
                      <a:endParaRPr lang="en-US"/>
                    </a:p>
                  </a:txBody>
                  <a:tcPr/>
                </a:tc>
                <a:tc>
                  <a:txBody>
                    <a:bodyPr/>
                    <a:lstStyle/>
                    <a:p>
                      <a:pPr marL="0" marR="0" lvl="0" indent="0" algn="l" defTabSz="609585" rtl="0" eaLnBrk="1" fontAlgn="auto" latinLnBrk="0" hangingPunct="1">
                        <a:lnSpc>
                          <a:spcPct val="70000"/>
                        </a:lnSpc>
                        <a:spcBef>
                          <a:spcPts val="0"/>
                        </a:spcBef>
                        <a:spcAft>
                          <a:spcPts val="0"/>
                        </a:spcAft>
                        <a:buClr>
                          <a:schemeClr val="dk1"/>
                        </a:buClr>
                        <a:buSzPts val="1400"/>
                        <a:buFont typeface="Arial Narrow"/>
                        <a:buNone/>
                        <a:tabLst/>
                        <a:defRPr/>
                      </a:pPr>
                      <a:r>
                        <a:rPr lang="en-US" sz="1600" kern="1200" dirty="0">
                          <a:solidFill>
                            <a:schemeClr val="tx1"/>
                          </a:solidFill>
                          <a:latin typeface="+mj-lt"/>
                          <a:ea typeface="+mn-ea"/>
                          <a:cs typeface="+mn-cs"/>
                        </a:rPr>
                        <a:t>GEOS-CF</a:t>
                      </a:r>
                      <a:endParaRPr sz="1600" kern="1200" dirty="0">
                        <a:solidFill>
                          <a:schemeClr val="tx1"/>
                        </a:solidFill>
                        <a:latin typeface="+mj-lt"/>
                        <a:ea typeface="+mn-ea"/>
                        <a:cs typeface="+mn-cs"/>
                      </a:endParaRPr>
                    </a:p>
                  </a:txBody>
                  <a:tcPr marL="18300" marR="18300" marT="45725" marB="45725" anchor="ctr"/>
                </a:tc>
                <a:tc>
                  <a:txBody>
                    <a:bodyPr/>
                    <a:lstStyle/>
                    <a:p>
                      <a:pPr marL="0" marR="0" lvl="0" indent="0" algn="l" rtl="0">
                        <a:lnSpc>
                          <a:spcPct val="70000"/>
                        </a:lnSpc>
                        <a:spcBef>
                          <a:spcPts val="0"/>
                        </a:spcBef>
                        <a:spcAft>
                          <a:spcPts val="0"/>
                        </a:spcAft>
                        <a:buClr>
                          <a:srgbClr val="92D050"/>
                        </a:buClr>
                        <a:buSzPts val="1400"/>
                        <a:buFont typeface="Arial Narrow"/>
                        <a:buNone/>
                      </a:pPr>
                      <a:r>
                        <a:rPr lang="en-US" sz="1600" b="0" i="0" u="none" strike="noStrike" cap="none" dirty="0">
                          <a:solidFill>
                            <a:schemeClr val="accent6"/>
                          </a:solidFill>
                          <a:latin typeface="+mj-lt"/>
                          <a:ea typeface="Arial Narrow"/>
                          <a:cs typeface="Arial Narrow"/>
                          <a:sym typeface="Arial Narrow"/>
                        </a:rPr>
                        <a:t>2.0 x 4.75</a:t>
                      </a:r>
                      <a:endParaRPr sz="1600" dirty="0">
                        <a:solidFill>
                          <a:schemeClr val="accent6"/>
                        </a:solidFill>
                        <a:latin typeface="+mj-lt"/>
                      </a:endParaRPr>
                    </a:p>
                  </a:txBody>
                  <a:tcPr marL="18300" marR="18300" marT="45725" marB="45725" anchor="ctr"/>
                </a:tc>
                <a:tc>
                  <a:txBody>
                    <a:bodyPr/>
                    <a:lstStyle/>
                    <a:p>
                      <a:pPr marL="0" marR="0" lvl="0" indent="0" algn="l" rtl="0">
                        <a:lnSpc>
                          <a:spcPct val="70000"/>
                        </a:lnSpc>
                        <a:spcBef>
                          <a:spcPts val="0"/>
                        </a:spcBef>
                        <a:spcAft>
                          <a:spcPts val="0"/>
                        </a:spcAft>
                        <a:buClr>
                          <a:srgbClr val="92D050"/>
                        </a:buClr>
                        <a:buSzPts val="1400"/>
                        <a:buFont typeface="Arial Narrow"/>
                        <a:buNone/>
                      </a:pPr>
                      <a:r>
                        <a:rPr lang="en-US" sz="1600" b="0" i="0" u="none" strike="noStrike" cap="none" dirty="0">
                          <a:solidFill>
                            <a:schemeClr val="accent6"/>
                          </a:solidFill>
                          <a:latin typeface="+mj-lt"/>
                          <a:ea typeface="Arial Narrow"/>
                          <a:cs typeface="Arial Narrow"/>
                          <a:sym typeface="Arial Narrow"/>
                        </a:rPr>
                        <a:t>Hourly, granule</a:t>
                      </a:r>
                      <a:endParaRPr sz="1600" dirty="0">
                        <a:solidFill>
                          <a:schemeClr val="accent6"/>
                        </a:solidFill>
                        <a:latin typeface="+mj-lt"/>
                      </a:endParaRPr>
                    </a:p>
                  </a:txBody>
                  <a:tcPr marL="18300" marR="18300" marT="45725" marB="45725" anchor="ctr"/>
                </a:tc>
                <a:extLst>
                  <a:ext uri="{0D108BD9-81ED-4DB2-BD59-A6C34878D82A}">
                    <a16:rowId xmlns:a16="http://schemas.microsoft.com/office/drawing/2014/main" val="10011"/>
                  </a:ext>
                </a:extLst>
              </a:tr>
              <a:tr h="0">
                <a:tc>
                  <a:txBody>
                    <a:bodyPr/>
                    <a:lstStyle/>
                    <a:p>
                      <a:pPr marL="0" marR="0" lvl="0" indent="0" algn="l" rtl="0">
                        <a:lnSpc>
                          <a:spcPct val="70000"/>
                        </a:lnSpc>
                        <a:spcBef>
                          <a:spcPts val="0"/>
                        </a:spcBef>
                        <a:spcAft>
                          <a:spcPts val="0"/>
                        </a:spcAft>
                        <a:buNone/>
                      </a:pPr>
                      <a:endParaRPr sz="1600" b="1" u="none" strike="noStrike" cap="none">
                        <a:solidFill>
                          <a:srgbClr val="E36C09"/>
                        </a:solidFill>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600" b="1" u="none" strike="noStrike" cap="none" dirty="0">
                          <a:solidFill>
                            <a:schemeClr val="accent6"/>
                          </a:solidFill>
                          <a:latin typeface="+mj-lt"/>
                        </a:rPr>
                        <a:t>Aerosol</a:t>
                      </a:r>
                      <a:r>
                        <a:rPr lang="en-US" sz="1600" b="0" u="none" strike="noStrike" cap="none" dirty="0">
                          <a:solidFill>
                            <a:schemeClr val="accent6"/>
                          </a:solidFill>
                          <a:latin typeface="+mj-lt"/>
                        </a:rPr>
                        <a:t> </a:t>
                      </a:r>
                      <a:r>
                        <a:rPr lang="en-US" sz="1600" b="1" u="none" strike="noStrike" cap="none" baseline="30000" dirty="0">
                          <a:solidFill>
                            <a:srgbClr val="00B050"/>
                          </a:solidFill>
                          <a:latin typeface="+mj-lt"/>
                        </a:rPr>
                        <a:t>NOAA NRT</a:t>
                      </a:r>
                      <a:endParaRPr sz="1600" b="1" u="none" strike="noStrike" cap="none" dirty="0">
                        <a:solidFill>
                          <a:srgbClr val="00B050"/>
                        </a:solidFill>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600" b="0" i="0" u="none" strike="noStrike" cap="none" dirty="0">
                          <a:solidFill>
                            <a:schemeClr val="accent6"/>
                          </a:solidFill>
                          <a:latin typeface="+mj-lt"/>
                          <a:ea typeface="Arial Narrow"/>
                          <a:cs typeface="Arial Narrow"/>
                          <a:sym typeface="Arial Narrow"/>
                        </a:rPr>
                        <a:t>OMAERUV/UI AOCH</a:t>
                      </a:r>
                      <a:endParaRPr sz="1600" b="0" dirty="0">
                        <a:solidFill>
                          <a:schemeClr val="accent6"/>
                        </a:solidFill>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600" b="0" i="0" u="none" strike="noStrike" cap="none">
                          <a:solidFill>
                            <a:schemeClr val="accent6"/>
                          </a:solidFill>
                          <a:latin typeface="+mj-lt"/>
                          <a:ea typeface="Arial Narrow"/>
                          <a:cs typeface="Arial Narrow"/>
                          <a:sym typeface="Arial Narrow"/>
                        </a:rPr>
                        <a:t>AAI, UVAOD, UVSSA, AOCH, VISAOD</a:t>
                      </a:r>
                      <a:endParaRPr sz="1600" b="0">
                        <a:solidFill>
                          <a:schemeClr val="accent6"/>
                        </a:solidFill>
                        <a:latin typeface="+mj-lt"/>
                      </a:endParaRPr>
                    </a:p>
                  </a:txBody>
                  <a:tcPr marL="18300" marR="18300" marT="45725" marB="45725" anchor="ctr"/>
                </a:tc>
                <a:tc>
                  <a:txBody>
                    <a:bodyPr/>
                    <a:lstStyle/>
                    <a:p>
                      <a:pPr marL="0" marR="0" lvl="0" indent="0" algn="l" rtl="0">
                        <a:lnSpc>
                          <a:spcPct val="70000"/>
                        </a:lnSpc>
                        <a:spcBef>
                          <a:spcPts val="0"/>
                        </a:spcBef>
                        <a:spcAft>
                          <a:spcPts val="0"/>
                        </a:spcAft>
                        <a:buClr>
                          <a:srgbClr val="E36C09"/>
                        </a:buClr>
                        <a:buSzPts val="1400"/>
                        <a:buFont typeface="Arial Narrow"/>
                        <a:buNone/>
                      </a:pPr>
                      <a:endParaRPr sz="1600" b="0" dirty="0">
                        <a:solidFill>
                          <a:schemeClr val="accent6"/>
                        </a:solidFill>
                        <a:latin typeface="+mj-lt"/>
                      </a:endParaRPr>
                    </a:p>
                  </a:txBody>
                  <a:tcPr marL="18300" marR="18300" marT="45725" marB="45725" anchor="ctr"/>
                </a:tc>
                <a:tc>
                  <a:txBody>
                    <a:bodyPr/>
                    <a:lstStyle/>
                    <a:p>
                      <a:pPr marL="0" marR="0" lvl="0" indent="0" algn="l" rtl="0">
                        <a:lnSpc>
                          <a:spcPct val="70000"/>
                        </a:lnSpc>
                        <a:spcBef>
                          <a:spcPts val="0"/>
                        </a:spcBef>
                        <a:spcAft>
                          <a:spcPts val="0"/>
                        </a:spcAft>
                        <a:buClr>
                          <a:srgbClr val="E36C09"/>
                        </a:buClr>
                        <a:buSzPts val="1400"/>
                        <a:buFont typeface="Arial Narrow"/>
                        <a:buNone/>
                      </a:pPr>
                      <a:r>
                        <a:rPr lang="en-US" sz="1600" b="0" i="0" u="none" strike="noStrike" cap="none">
                          <a:solidFill>
                            <a:schemeClr val="accent6"/>
                          </a:solidFill>
                          <a:latin typeface="+mj-lt"/>
                          <a:ea typeface="Arial Narrow"/>
                          <a:cs typeface="Arial Narrow"/>
                          <a:sym typeface="Arial Narrow"/>
                        </a:rPr>
                        <a:t>8.0 x 4.75</a:t>
                      </a:r>
                      <a:endParaRPr sz="1600" b="0">
                        <a:solidFill>
                          <a:schemeClr val="accent6"/>
                        </a:solidFill>
                        <a:latin typeface="+mj-lt"/>
                      </a:endParaRPr>
                    </a:p>
                  </a:txBody>
                  <a:tcPr marL="18300" marR="18300" marT="45725" marB="45725" anchor="ctr"/>
                </a:tc>
                <a:tc>
                  <a:txBody>
                    <a:bodyPr/>
                    <a:lstStyle/>
                    <a:p>
                      <a:pPr marL="0" marR="0" lvl="0" indent="0" algn="l" rtl="0">
                        <a:lnSpc>
                          <a:spcPct val="70000"/>
                        </a:lnSpc>
                        <a:spcBef>
                          <a:spcPts val="0"/>
                        </a:spcBef>
                        <a:spcAft>
                          <a:spcPts val="0"/>
                        </a:spcAft>
                        <a:buClr>
                          <a:srgbClr val="E36C09"/>
                        </a:buClr>
                        <a:buSzPts val="1400"/>
                        <a:buFont typeface="Arial Narrow"/>
                        <a:buNone/>
                      </a:pPr>
                      <a:r>
                        <a:rPr lang="en-US" sz="1600" b="0" i="0" u="none" strike="noStrike" cap="none" dirty="0">
                          <a:solidFill>
                            <a:schemeClr val="accent6"/>
                          </a:solidFill>
                          <a:latin typeface="+mj-lt"/>
                          <a:ea typeface="Arial Narrow"/>
                          <a:cs typeface="Arial Narrow"/>
                          <a:sym typeface="Arial Narrow"/>
                        </a:rPr>
                        <a:t>Hourly, granule</a:t>
                      </a:r>
                      <a:endParaRPr sz="1600" b="0" dirty="0">
                        <a:solidFill>
                          <a:schemeClr val="accent6"/>
                        </a:solidFill>
                        <a:latin typeface="+mj-lt"/>
                      </a:endParaRPr>
                    </a:p>
                  </a:txBody>
                  <a:tcPr marL="18300" marR="18300" marT="45725" marB="45725" anchor="ctr"/>
                </a:tc>
                <a:extLst>
                  <a:ext uri="{0D108BD9-81ED-4DB2-BD59-A6C34878D82A}">
                    <a16:rowId xmlns:a16="http://schemas.microsoft.com/office/drawing/2014/main" val="10012"/>
                  </a:ext>
                </a:extLst>
              </a:tr>
              <a:tr h="271735">
                <a:tc>
                  <a:txBody>
                    <a:bodyPr/>
                    <a:lstStyle/>
                    <a:p>
                      <a:pPr marL="0" marR="0" lvl="0" indent="0" algn="l" rtl="0">
                        <a:lnSpc>
                          <a:spcPct val="70000"/>
                        </a:lnSpc>
                        <a:spcBef>
                          <a:spcPts val="0"/>
                        </a:spcBef>
                        <a:spcAft>
                          <a:spcPts val="0"/>
                        </a:spcAft>
                        <a:buNone/>
                      </a:pPr>
                      <a:endParaRPr sz="1600" b="1" u="none" strike="noStrike" cap="none">
                        <a:solidFill>
                          <a:srgbClr val="E36C09"/>
                        </a:solidFill>
                        <a:latin typeface="+mj-lt"/>
                      </a:endParaRPr>
                    </a:p>
                  </a:txBody>
                  <a:tcPr marL="18300" marR="18300" marT="45725" marB="45725" anchor="ctr"/>
                </a:tc>
                <a:tc>
                  <a:txBody>
                    <a:bodyPr/>
                    <a:lstStyle/>
                    <a:p>
                      <a:pPr marL="0" marR="0" lvl="0" indent="0" algn="l" defTabSz="609585" rtl="0" eaLnBrk="1" fontAlgn="auto" latinLnBrk="0" hangingPunct="1">
                        <a:lnSpc>
                          <a:spcPct val="70000"/>
                        </a:lnSpc>
                        <a:spcBef>
                          <a:spcPts val="0"/>
                        </a:spcBef>
                        <a:spcAft>
                          <a:spcPts val="0"/>
                        </a:spcAft>
                        <a:buClrTx/>
                        <a:buSzTx/>
                        <a:buFontTx/>
                        <a:buNone/>
                        <a:tabLst/>
                        <a:defRPr/>
                      </a:pPr>
                      <a:r>
                        <a:rPr lang="en-US" sz="1600" b="1" u="none" strike="noStrike" kern="1200" cap="none" dirty="0">
                          <a:solidFill>
                            <a:schemeClr val="accent6"/>
                          </a:solidFill>
                          <a:latin typeface="+mj-lt"/>
                          <a:ea typeface="+mn-ea"/>
                          <a:cs typeface="+mn-cs"/>
                        </a:rPr>
                        <a:t>SO</a:t>
                      </a:r>
                      <a:r>
                        <a:rPr lang="en-US" sz="1600" b="1" u="none" strike="noStrike" kern="1200" cap="none" baseline="-25000" dirty="0">
                          <a:solidFill>
                            <a:schemeClr val="accent6"/>
                          </a:solidFill>
                          <a:latin typeface="+mj-lt"/>
                          <a:ea typeface="+mn-ea"/>
                          <a:cs typeface="+mn-cs"/>
                        </a:rPr>
                        <a:t>2</a:t>
                      </a:r>
                      <a:r>
                        <a:rPr lang="en-US" sz="1600" b="1" u="none" strike="noStrike" cap="none" baseline="0" dirty="0">
                          <a:solidFill>
                            <a:srgbClr val="E36C09"/>
                          </a:solidFill>
                          <a:latin typeface="+mj-lt"/>
                        </a:rPr>
                        <a:t> </a:t>
                      </a:r>
                      <a:r>
                        <a:rPr lang="en-US" sz="1600" b="1" u="none" strike="noStrike" kern="1200" cap="none" baseline="30000" dirty="0">
                          <a:solidFill>
                            <a:schemeClr val="accent6"/>
                          </a:solidFill>
                          <a:latin typeface="+mn-lt"/>
                          <a:ea typeface="+mn-ea"/>
                          <a:cs typeface="+mn-cs"/>
                        </a:rPr>
                        <a:t>NRT</a:t>
                      </a:r>
                      <a:endParaRPr lang="en-US" sz="1600" b="1" u="none" strike="noStrike" kern="1200" cap="none" dirty="0">
                        <a:solidFill>
                          <a:schemeClr val="accent6"/>
                        </a:solidFill>
                        <a:latin typeface="+mn-lt"/>
                        <a:ea typeface="+mn-ea"/>
                        <a:cs typeface="+mn-cs"/>
                      </a:endParaRPr>
                    </a:p>
                  </a:txBody>
                  <a:tcPr marL="18300" marR="18300" marT="45725" marB="45725" anchor="ctr"/>
                </a:tc>
                <a:tc>
                  <a:txBody>
                    <a:bodyPr/>
                    <a:lstStyle/>
                    <a:p>
                      <a:pPr marL="0" marR="0" lvl="0" indent="0" algn="l" defTabSz="609585" rtl="0" eaLnBrk="1" latinLnBrk="0" hangingPunct="1">
                        <a:lnSpc>
                          <a:spcPct val="70000"/>
                        </a:lnSpc>
                        <a:spcBef>
                          <a:spcPts val="0"/>
                        </a:spcBef>
                        <a:spcAft>
                          <a:spcPts val="0"/>
                        </a:spcAft>
                        <a:buClr>
                          <a:srgbClr val="E36C09"/>
                        </a:buClr>
                        <a:buSzPts val="1400"/>
                        <a:buFont typeface="Arial Narrow"/>
                        <a:buNone/>
                      </a:pPr>
                      <a:r>
                        <a:rPr lang="en-US" sz="1600" b="0" i="0" u="none" strike="noStrike" kern="1200" cap="none" dirty="0">
                          <a:solidFill>
                            <a:schemeClr val="accent6"/>
                          </a:solidFill>
                          <a:latin typeface="+mj-lt"/>
                          <a:ea typeface="Arial Narrow"/>
                          <a:cs typeface="Arial Narrow"/>
                          <a:sym typeface="Arial Narrow"/>
                        </a:rPr>
                        <a:t>OMSO2 PCA</a:t>
                      </a:r>
                      <a:endParaRPr sz="1600" b="0" i="0" u="none" strike="noStrike" kern="1200" cap="none" dirty="0">
                        <a:solidFill>
                          <a:schemeClr val="accent6"/>
                        </a:solidFill>
                        <a:latin typeface="+mj-lt"/>
                        <a:cs typeface="Arial Narrow"/>
                      </a:endParaRPr>
                    </a:p>
                  </a:txBody>
                  <a:tcPr marL="18300" marR="18300" marT="45725" marB="45725" anchor="ctr"/>
                </a:tc>
                <a:tc>
                  <a:txBody>
                    <a:bodyPr/>
                    <a:lstStyle/>
                    <a:p>
                      <a:pPr marL="0" marR="0" lvl="0" indent="0" algn="l" defTabSz="609585" rtl="0" eaLnBrk="1" latinLnBrk="0" hangingPunct="1">
                        <a:lnSpc>
                          <a:spcPct val="70000"/>
                        </a:lnSpc>
                        <a:spcBef>
                          <a:spcPts val="0"/>
                        </a:spcBef>
                        <a:spcAft>
                          <a:spcPts val="0"/>
                        </a:spcAft>
                        <a:buClr>
                          <a:srgbClr val="E36C09"/>
                        </a:buClr>
                        <a:buSzPts val="1400"/>
                        <a:buFont typeface="Arial Narrow"/>
                        <a:buNone/>
                      </a:pPr>
                      <a:r>
                        <a:rPr lang="en-US" sz="1600" b="0" i="0" u="none" strike="noStrike" kern="1200" cap="none" dirty="0">
                          <a:solidFill>
                            <a:schemeClr val="accent6"/>
                          </a:solidFill>
                          <a:latin typeface="+mj-lt"/>
                          <a:ea typeface="Arial Narrow"/>
                          <a:cs typeface="Arial Narrow"/>
                          <a:sym typeface="Arial Narrow"/>
                        </a:rPr>
                        <a:t>SCD, VCD (PBL,TRL,TRM,TRU,STL)</a:t>
                      </a:r>
                      <a:endParaRPr sz="1600" b="0" i="0" u="none" strike="noStrike" kern="1200" cap="none" dirty="0">
                        <a:solidFill>
                          <a:schemeClr val="accent6"/>
                        </a:solidFill>
                        <a:latin typeface="+mj-lt"/>
                        <a:cs typeface="Arial Narrow"/>
                      </a:endParaRPr>
                    </a:p>
                  </a:txBody>
                  <a:tcPr marL="18300" marR="18300" marT="45725" marB="45725" anchor="ctr"/>
                </a:tc>
                <a:tc>
                  <a:txBody>
                    <a:bodyPr/>
                    <a:lstStyle/>
                    <a:p>
                      <a:pPr marL="0" marR="0" lvl="0" indent="0" algn="l" rtl="0">
                        <a:lnSpc>
                          <a:spcPct val="70000"/>
                        </a:lnSpc>
                        <a:spcBef>
                          <a:spcPts val="0"/>
                        </a:spcBef>
                        <a:spcAft>
                          <a:spcPts val="0"/>
                        </a:spcAft>
                        <a:buClr>
                          <a:srgbClr val="E36C09"/>
                        </a:buClr>
                        <a:buSzPts val="1400"/>
                        <a:buFont typeface="Arial Narrow"/>
                        <a:buNone/>
                      </a:pPr>
                      <a:endParaRPr sz="1600" dirty="0">
                        <a:latin typeface="+mj-lt"/>
                      </a:endParaRPr>
                    </a:p>
                  </a:txBody>
                  <a:tcPr marL="18300" marR="18300" marT="45725" marB="45725" anchor="ctr"/>
                </a:tc>
                <a:tc>
                  <a:txBody>
                    <a:bodyPr/>
                    <a:lstStyle/>
                    <a:p>
                      <a:pPr marL="0" marR="0" lvl="0" indent="0" algn="l" defTabSz="609585" rtl="0" eaLnBrk="1" latinLnBrk="0" hangingPunct="1">
                        <a:lnSpc>
                          <a:spcPct val="70000"/>
                        </a:lnSpc>
                        <a:spcBef>
                          <a:spcPts val="0"/>
                        </a:spcBef>
                        <a:spcAft>
                          <a:spcPts val="0"/>
                        </a:spcAft>
                        <a:buClr>
                          <a:srgbClr val="E36C09"/>
                        </a:buClr>
                        <a:buSzPts val="1400"/>
                        <a:buFont typeface="Arial Narrow"/>
                        <a:buNone/>
                      </a:pPr>
                      <a:r>
                        <a:rPr lang="en-US" sz="1600" b="0" i="0" u="none" strike="noStrike" kern="1200" cap="none" dirty="0">
                          <a:solidFill>
                            <a:schemeClr val="accent6"/>
                          </a:solidFill>
                          <a:latin typeface="+mj-lt"/>
                          <a:ea typeface="Arial Narrow"/>
                          <a:cs typeface="Arial Narrow"/>
                          <a:sym typeface="Arial Narrow"/>
                        </a:rPr>
                        <a:t>2.0 x 4.75</a:t>
                      </a:r>
                      <a:endParaRPr sz="1600" b="0" i="0" u="none" strike="noStrike" kern="1200" cap="none" dirty="0">
                        <a:solidFill>
                          <a:schemeClr val="accent6"/>
                        </a:solidFill>
                        <a:latin typeface="+mj-lt"/>
                        <a:cs typeface="Arial Narrow"/>
                      </a:endParaRPr>
                    </a:p>
                  </a:txBody>
                  <a:tcPr marL="18300" marR="18300" marT="45725" marB="45725" anchor="ctr"/>
                </a:tc>
                <a:tc>
                  <a:txBody>
                    <a:bodyPr/>
                    <a:lstStyle/>
                    <a:p>
                      <a:pPr marL="0" marR="0" lvl="0" indent="0" algn="l" defTabSz="609585" rtl="0" eaLnBrk="1" latinLnBrk="0" hangingPunct="1">
                        <a:lnSpc>
                          <a:spcPct val="70000"/>
                        </a:lnSpc>
                        <a:spcBef>
                          <a:spcPts val="0"/>
                        </a:spcBef>
                        <a:spcAft>
                          <a:spcPts val="0"/>
                        </a:spcAft>
                        <a:buClr>
                          <a:srgbClr val="E36C09"/>
                        </a:buClr>
                        <a:buSzPts val="1400"/>
                        <a:buFont typeface="Arial Narrow"/>
                        <a:buNone/>
                      </a:pPr>
                      <a:r>
                        <a:rPr lang="en-US" sz="1600" b="0" i="0" u="none" strike="noStrike" kern="1200" cap="none" dirty="0">
                          <a:solidFill>
                            <a:schemeClr val="accent6"/>
                          </a:solidFill>
                          <a:latin typeface="+mj-lt"/>
                          <a:ea typeface="Arial Narrow"/>
                          <a:cs typeface="Arial Narrow"/>
                          <a:sym typeface="Arial Narrow"/>
                        </a:rPr>
                        <a:t>Hourly, granule</a:t>
                      </a:r>
                      <a:endParaRPr sz="1600" b="0" i="0" u="none" strike="noStrike" kern="1200" cap="none" dirty="0">
                        <a:solidFill>
                          <a:schemeClr val="accent6"/>
                        </a:solidFill>
                        <a:latin typeface="+mj-lt"/>
                        <a:cs typeface="Arial Narrow"/>
                      </a:endParaRPr>
                    </a:p>
                  </a:txBody>
                  <a:tcPr marL="18300" marR="18300" marT="45725" marB="45725" anchor="ctr"/>
                </a:tc>
                <a:extLst>
                  <a:ext uri="{0D108BD9-81ED-4DB2-BD59-A6C34878D82A}">
                    <a16:rowId xmlns:a16="http://schemas.microsoft.com/office/drawing/2014/main" val="10013"/>
                  </a:ext>
                </a:extLst>
              </a:tr>
              <a:tr h="249054">
                <a:tc>
                  <a:txBody>
                    <a:bodyPr/>
                    <a:lstStyle/>
                    <a:p>
                      <a:pPr marL="0" marR="0" lvl="0" indent="0" algn="l" rtl="0">
                        <a:lnSpc>
                          <a:spcPct val="70000"/>
                        </a:lnSpc>
                        <a:spcBef>
                          <a:spcPts val="0"/>
                        </a:spcBef>
                        <a:spcAft>
                          <a:spcPts val="0"/>
                        </a:spcAft>
                        <a:buNone/>
                      </a:pPr>
                      <a:endParaRPr sz="1600" dirty="0">
                        <a:solidFill>
                          <a:schemeClr val="accent6"/>
                        </a:solidFill>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600" b="1" u="none" strike="noStrike" cap="none" dirty="0">
                          <a:solidFill>
                            <a:schemeClr val="accent6"/>
                          </a:solidFill>
                          <a:latin typeface="+mj-lt"/>
                        </a:rPr>
                        <a:t>UVB</a:t>
                      </a:r>
                      <a:endParaRPr sz="1600" dirty="0">
                        <a:solidFill>
                          <a:schemeClr val="accent6"/>
                        </a:solidFill>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600" b="0" i="0" u="none" strike="noStrike" cap="none">
                          <a:solidFill>
                            <a:schemeClr val="accent6"/>
                          </a:solidFill>
                          <a:latin typeface="+mj-lt"/>
                          <a:ea typeface="Arial Narrow"/>
                          <a:cs typeface="Arial Narrow"/>
                          <a:sym typeface="Arial Narrow"/>
                        </a:rPr>
                        <a:t>GEMS/GSFC UVB</a:t>
                      </a:r>
                      <a:endParaRPr sz="1600">
                        <a:solidFill>
                          <a:schemeClr val="accent6"/>
                        </a:solidFill>
                        <a:latin typeface="+mj-lt"/>
                      </a:endParaRPr>
                    </a:p>
                  </a:txBody>
                  <a:tcPr marL="18300" marR="18300" marT="45725" marB="45725" anchor="ctr"/>
                </a:tc>
                <a:tc>
                  <a:txBody>
                    <a:bodyPr/>
                    <a:lstStyle/>
                    <a:p>
                      <a:pPr marL="0" marR="0" lvl="0" indent="0" algn="l" defTabSz="609585" rtl="0" eaLnBrk="1" latinLnBrk="0" hangingPunct="1">
                        <a:lnSpc>
                          <a:spcPct val="70000"/>
                        </a:lnSpc>
                        <a:spcBef>
                          <a:spcPts val="0"/>
                        </a:spcBef>
                        <a:spcAft>
                          <a:spcPts val="0"/>
                        </a:spcAft>
                        <a:buClr>
                          <a:srgbClr val="E36C09"/>
                        </a:buClr>
                        <a:buSzPts val="1400"/>
                        <a:buFont typeface="Arial Narrow"/>
                        <a:buNone/>
                      </a:pPr>
                      <a:r>
                        <a:rPr lang="en-US" sz="1600" b="0" i="0" u="none" strike="noStrike" kern="1200" cap="none" dirty="0">
                          <a:solidFill>
                            <a:schemeClr val="accent6"/>
                          </a:solidFill>
                          <a:latin typeface="+mj-lt"/>
                          <a:ea typeface="Arial Narrow"/>
                          <a:cs typeface="Arial Narrow"/>
                          <a:sym typeface="Arial Narrow"/>
                        </a:rPr>
                        <a:t>UV irradiance, erythemal irradiance, UVI</a:t>
                      </a:r>
                      <a:endParaRPr sz="1600" b="0" i="0" u="none" strike="noStrike" kern="1200" cap="none" dirty="0">
                        <a:solidFill>
                          <a:schemeClr val="accent6"/>
                        </a:solidFill>
                        <a:latin typeface="+mj-lt"/>
                        <a:cs typeface="Arial Narrow"/>
                      </a:endParaRPr>
                    </a:p>
                  </a:txBody>
                  <a:tcPr marL="18300" marR="18300" marT="45725" marB="45725" anchor="ctr"/>
                </a:tc>
                <a:tc>
                  <a:txBody>
                    <a:bodyPr/>
                    <a:lstStyle/>
                    <a:p>
                      <a:pPr marL="0" marR="0" lvl="0" indent="0" algn="l" defTabSz="609585" rtl="0" eaLnBrk="1" latinLnBrk="0" hangingPunct="1">
                        <a:lnSpc>
                          <a:spcPct val="70000"/>
                        </a:lnSpc>
                        <a:spcBef>
                          <a:spcPts val="0"/>
                        </a:spcBef>
                        <a:spcAft>
                          <a:spcPts val="0"/>
                        </a:spcAft>
                        <a:buClr>
                          <a:srgbClr val="E36C09"/>
                        </a:buClr>
                        <a:buSzPts val="1400"/>
                        <a:buFont typeface="Arial Narrow"/>
                        <a:buNone/>
                      </a:pPr>
                      <a:endParaRPr lang="en-US" sz="1600" b="0" i="0" u="none" strike="noStrike" kern="1200" cap="none" dirty="0">
                        <a:solidFill>
                          <a:schemeClr val="accent6"/>
                        </a:solidFill>
                        <a:latin typeface="+mj-lt"/>
                        <a:ea typeface="+mn-ea"/>
                        <a:cs typeface="Arial Narrow"/>
                      </a:endParaRPr>
                    </a:p>
                  </a:txBody>
                  <a:tcPr marL="18300" marR="18300" marT="45725" marB="45725" anchor="ctr"/>
                </a:tc>
                <a:tc>
                  <a:txBody>
                    <a:bodyPr/>
                    <a:lstStyle/>
                    <a:p>
                      <a:pPr marL="0" marR="0" lvl="0" indent="0" algn="l" defTabSz="609585" rtl="0" eaLnBrk="1" latinLnBrk="0" hangingPunct="1">
                        <a:lnSpc>
                          <a:spcPct val="70000"/>
                        </a:lnSpc>
                        <a:spcBef>
                          <a:spcPts val="0"/>
                        </a:spcBef>
                        <a:spcAft>
                          <a:spcPts val="0"/>
                        </a:spcAft>
                        <a:buClr>
                          <a:srgbClr val="E36C09"/>
                        </a:buClr>
                        <a:buSzPts val="1400"/>
                        <a:buFont typeface="Arial Narrow"/>
                        <a:buNone/>
                      </a:pPr>
                      <a:r>
                        <a:rPr lang="en-US" sz="1600" b="0" i="0" u="none" strike="noStrike" kern="1200" cap="none" dirty="0">
                          <a:solidFill>
                            <a:schemeClr val="accent6"/>
                          </a:solidFill>
                          <a:latin typeface="+mj-lt"/>
                          <a:ea typeface="Arial Narrow"/>
                          <a:cs typeface="Arial Narrow"/>
                          <a:sym typeface="Arial Narrow"/>
                        </a:rPr>
                        <a:t>2.0 x 4.75</a:t>
                      </a:r>
                      <a:endParaRPr lang="en-US" sz="1600" b="0" i="0" u="none" strike="noStrike" kern="1200" cap="none" dirty="0">
                        <a:solidFill>
                          <a:schemeClr val="accent6"/>
                        </a:solidFill>
                        <a:latin typeface="+mj-lt"/>
                        <a:ea typeface="+mn-ea"/>
                        <a:cs typeface="Arial Narrow"/>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600" b="0" i="0" u="none" strike="noStrike" cap="none" dirty="0">
                          <a:solidFill>
                            <a:schemeClr val="accent6"/>
                          </a:solidFill>
                          <a:latin typeface="+mj-lt"/>
                          <a:ea typeface="Arial Narrow"/>
                          <a:cs typeface="Arial Narrow"/>
                          <a:sym typeface="Arial Narrow"/>
                        </a:rPr>
                        <a:t>Hourly, scan</a:t>
                      </a:r>
                      <a:endParaRPr sz="1600" dirty="0">
                        <a:solidFill>
                          <a:schemeClr val="accent6"/>
                        </a:solidFill>
                        <a:latin typeface="+mj-lt"/>
                      </a:endParaRPr>
                    </a:p>
                  </a:txBody>
                  <a:tcPr marL="18300" marR="18300" marT="45725" marB="45725" anchor="ctr"/>
                </a:tc>
                <a:extLst>
                  <a:ext uri="{0D108BD9-81ED-4DB2-BD59-A6C34878D82A}">
                    <a16:rowId xmlns:a16="http://schemas.microsoft.com/office/drawing/2014/main" val="1109645304"/>
                  </a:ext>
                </a:extLst>
              </a:tr>
              <a:tr h="249054">
                <a:tc>
                  <a:txBody>
                    <a:bodyPr/>
                    <a:lstStyle/>
                    <a:p>
                      <a:pPr marL="0" marR="0" lvl="0" indent="0" algn="l" rtl="0">
                        <a:lnSpc>
                          <a:spcPct val="70000"/>
                        </a:lnSpc>
                        <a:spcBef>
                          <a:spcPts val="0"/>
                        </a:spcBef>
                        <a:spcAft>
                          <a:spcPts val="0"/>
                        </a:spcAft>
                        <a:buNone/>
                      </a:pPr>
                      <a:r>
                        <a:rPr lang="en-US" sz="1600" b="1" u="none" strike="noStrike" cap="none">
                          <a:latin typeface="+mj-lt"/>
                        </a:rPr>
                        <a:t>L3</a:t>
                      </a:r>
                      <a:endParaRPr sz="160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600" b="1" u="none" strike="noStrike" cap="none" dirty="0">
                          <a:latin typeface="+mj-lt"/>
                        </a:rPr>
                        <a:t>Gridded L2</a:t>
                      </a:r>
                      <a:endParaRPr sz="1600" dirty="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600" b="0" i="0" u="none" strike="noStrike" cap="none" dirty="0">
                          <a:latin typeface="+mj-lt"/>
                          <a:ea typeface="Arial Narrow"/>
                          <a:cs typeface="Arial Narrow"/>
                          <a:sym typeface="Arial Narrow"/>
                        </a:rPr>
                        <a:t>SAO L2-3</a:t>
                      </a:r>
                      <a:endParaRPr sz="1600" dirty="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600" b="0" i="0" u="none" strike="noStrike" cap="none" dirty="0">
                          <a:latin typeface="+mj-lt"/>
                          <a:ea typeface="Arial Narrow"/>
                          <a:cs typeface="Arial Narrow"/>
                          <a:sym typeface="Arial Narrow"/>
                        </a:rPr>
                        <a:t>Same as L2</a:t>
                      </a:r>
                      <a:endParaRPr sz="1600" dirty="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endParaRPr sz="1600" dirty="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600" b="0" i="0" u="none" strike="noStrike" cap="none" dirty="0">
                          <a:latin typeface="+mj-lt"/>
                          <a:ea typeface="Arial Narrow"/>
                          <a:cs typeface="Arial Narrow"/>
                          <a:sym typeface="Arial Narrow"/>
                        </a:rPr>
                        <a:t>2 x 2 (?)</a:t>
                      </a:r>
                      <a:endParaRPr sz="1600" dirty="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600" b="0" i="0" u="none" strike="noStrike" cap="none" dirty="0">
                          <a:latin typeface="+mj-lt"/>
                          <a:ea typeface="Arial Narrow"/>
                          <a:cs typeface="Arial Narrow"/>
                          <a:sym typeface="Arial Narrow"/>
                        </a:rPr>
                        <a:t>Hourly, scan</a:t>
                      </a:r>
                      <a:endParaRPr sz="1600" dirty="0">
                        <a:latin typeface="+mj-lt"/>
                      </a:endParaRPr>
                    </a:p>
                  </a:txBody>
                  <a:tcPr marL="18300" marR="18300" marT="45725" marB="45725" anchor="ctr"/>
                </a:tc>
                <a:extLst>
                  <a:ext uri="{0D108BD9-81ED-4DB2-BD59-A6C34878D82A}">
                    <a16:rowId xmlns:a16="http://schemas.microsoft.com/office/drawing/2014/main" val="10015"/>
                  </a:ext>
                </a:extLst>
              </a:tr>
            </a:tbl>
          </a:graphicData>
        </a:graphic>
      </p:graphicFrame>
      <p:sp>
        <p:nvSpPr>
          <p:cNvPr id="3" name="Slide Number Placeholder 2">
            <a:extLst>
              <a:ext uri="{FF2B5EF4-FFF2-40B4-BE49-F238E27FC236}">
                <a16:creationId xmlns:a16="http://schemas.microsoft.com/office/drawing/2014/main" id="{D052C668-9BEA-46F2-9A87-383D8198B84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6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US" sz="16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2" name="Google Shape;337;p8">
            <a:extLst>
              <a:ext uri="{FF2B5EF4-FFF2-40B4-BE49-F238E27FC236}">
                <a16:creationId xmlns:a16="http://schemas.microsoft.com/office/drawing/2014/main" id="{905CD1A9-3681-A5E2-0D4D-E2127E322AAA}"/>
              </a:ext>
            </a:extLst>
          </p:cNvPr>
          <p:cNvSpPr txBox="1"/>
          <p:nvPr/>
        </p:nvSpPr>
        <p:spPr>
          <a:xfrm>
            <a:off x="99556" y="6005901"/>
            <a:ext cx="12092444" cy="830956"/>
          </a:xfrm>
          <a:prstGeom prst="rect">
            <a:avLst/>
          </a:prstGeom>
          <a:noFill/>
          <a:ln>
            <a:noFill/>
          </a:ln>
        </p:spPr>
        <p:txBody>
          <a:bodyPr spcFirstLastPara="1" wrap="square" lIns="91425" tIns="45700" rIns="91425" bIns="45700" anchor="t" anchorCtr="0">
            <a:spAutoFit/>
          </a:bodyPr>
          <a:lstStyle/>
          <a:p>
            <a:pPr marR="0" lvl="0" algn="l" defTabSz="914400" rtl="0" eaLnBrk="1" fontAlgn="auto" latinLnBrk="0" hangingPunct="1">
              <a:lnSpc>
                <a:spcPct val="100000"/>
              </a:lnSpc>
              <a:spcBef>
                <a:spcPts val="0"/>
              </a:spcBef>
              <a:spcAft>
                <a:spcPts val="0"/>
              </a:spcAft>
              <a:buClr>
                <a:srgbClr val="000000"/>
              </a:buClr>
              <a:buSzTx/>
              <a:tabLst/>
              <a:defRPr/>
            </a:pPr>
            <a:r>
              <a:rPr kumimoji="0" lang="en-US" sz="1600" b="0" i="0" u="none" strike="noStrike" kern="0" cap="none" spc="0" normalizeH="0" baseline="0" noProof="0" dirty="0">
                <a:ln>
                  <a:noFill/>
                </a:ln>
                <a:solidFill>
                  <a:srgbClr val="000000"/>
                </a:solidFill>
                <a:effectLst/>
                <a:uLnTx/>
                <a:uFillTx/>
                <a:latin typeface="Calibri"/>
                <a:ea typeface="Times New Roman"/>
                <a:cs typeface="Times New Roman"/>
                <a:sym typeface="Times New Roman"/>
              </a:rPr>
              <a:t>* Spatial resolution at center of FOR. </a:t>
            </a:r>
            <a:r>
              <a:rPr kumimoji="0" lang="en-US" sz="1600" b="0" i="0" u="none" strike="noStrike" kern="0" cap="none" spc="0" normalizeH="0" baseline="0" noProof="0" dirty="0">
                <a:ln>
                  <a:noFill/>
                </a:ln>
                <a:solidFill>
                  <a:prstClr val="black"/>
                </a:solidFill>
                <a:effectLst/>
                <a:uLnTx/>
                <a:uFillTx/>
                <a:latin typeface="Calibri"/>
                <a:ea typeface="Times New Roman"/>
                <a:cs typeface="Times New Roman"/>
                <a:sym typeface="Times New Roman"/>
              </a:rPr>
              <a:t>**</a:t>
            </a:r>
            <a:r>
              <a:rPr kumimoji="0" lang="en-US" sz="1600" b="0" i="0" u="none" strike="noStrike" kern="0" cap="none" spc="0" normalizeH="0" baseline="0" noProof="0" dirty="0">
                <a:ln>
                  <a:noFill/>
                </a:ln>
                <a:solidFill>
                  <a:srgbClr val="FF0000"/>
                </a:solidFill>
                <a:effectLst/>
                <a:uLnTx/>
                <a:uFillTx/>
                <a:latin typeface="Calibri"/>
                <a:ea typeface="Times New Roman"/>
                <a:cs typeface="Times New Roman"/>
                <a:sym typeface="Times New Roman"/>
              </a:rPr>
              <a:t> </a:t>
            </a:r>
            <a:r>
              <a:rPr kumimoji="0" lang="en-US" sz="1600" b="0" i="0" u="none" strike="noStrike" kern="0" cap="none" spc="0" normalizeH="0" baseline="0" noProof="0" dirty="0">
                <a:ln>
                  <a:noFill/>
                </a:ln>
                <a:solidFill>
                  <a:srgbClr val="000000"/>
                </a:solidFill>
                <a:effectLst/>
                <a:uLnTx/>
                <a:uFillTx/>
                <a:latin typeface="Calibri"/>
                <a:ea typeface="Times New Roman"/>
                <a:cs typeface="Times New Roman"/>
                <a:sym typeface="Times New Roman"/>
              </a:rPr>
              <a:t>Might be at 8 x 9.5 km</a:t>
            </a:r>
            <a:r>
              <a:rPr kumimoji="0" lang="en-US" sz="1600" b="0" i="0" u="none" strike="noStrike" kern="0" cap="none" spc="0" normalizeH="0" baseline="30000" noProof="0" dirty="0">
                <a:ln>
                  <a:noFill/>
                </a:ln>
                <a:solidFill>
                  <a:srgbClr val="000000"/>
                </a:solidFill>
                <a:effectLst/>
                <a:uLnTx/>
                <a:uFillTx/>
                <a:latin typeface="Calibri"/>
                <a:ea typeface="Times New Roman"/>
                <a:cs typeface="Times New Roman"/>
                <a:sym typeface="Times New Roman"/>
              </a:rPr>
              <a:t>2</a:t>
            </a:r>
          </a:p>
          <a:p>
            <a:pPr marR="0" lvl="0" algn="l" defTabSz="914400" rtl="0" eaLnBrk="1" fontAlgn="auto" latinLnBrk="0" hangingPunct="1">
              <a:lnSpc>
                <a:spcPct val="100000"/>
              </a:lnSpc>
              <a:spcBef>
                <a:spcPts val="0"/>
              </a:spcBef>
              <a:spcAft>
                <a:spcPts val="0"/>
              </a:spcAft>
              <a:buClr>
                <a:srgbClr val="000000"/>
              </a:buClr>
              <a:buSzTx/>
              <a:tabLst/>
              <a:defRPr/>
            </a:pPr>
            <a:r>
              <a:rPr kumimoji="0" lang="en-US" sz="1600" b="0" i="0" u="none" strike="noStrike" kern="0" cap="none" spc="0" normalizeH="0" baseline="0" noProof="0" dirty="0">
                <a:ln>
                  <a:noFill/>
                </a:ln>
                <a:solidFill>
                  <a:srgbClr val="00B050"/>
                </a:solidFill>
                <a:effectLst/>
                <a:uLnTx/>
                <a:uFillTx/>
                <a:latin typeface="Calibri"/>
                <a:ea typeface="Times New Roman"/>
                <a:cs typeface="Times New Roman"/>
                <a:sym typeface="Times New Roman"/>
              </a:rPr>
              <a:t>Satellite Needs Working Group (SNWG) will fund TEMPO NRT products (L2 products &lt; 3 hours from observation time): 6/1/2023-5/30/2025</a:t>
            </a:r>
          </a:p>
          <a:p>
            <a:pPr marR="0" lvl="0" algn="l" defTabSz="914400" rtl="0" eaLnBrk="1" fontAlgn="auto" latinLnBrk="0" hangingPunct="1">
              <a:lnSpc>
                <a:spcPct val="100000"/>
              </a:lnSpc>
              <a:spcBef>
                <a:spcPts val="0"/>
              </a:spcBef>
              <a:spcAft>
                <a:spcPts val="0"/>
              </a:spcAft>
              <a:buClr>
                <a:srgbClr val="000000"/>
              </a:buClr>
              <a:buSzTx/>
              <a:tabLst/>
              <a:defRPr/>
            </a:pPr>
            <a:r>
              <a:rPr lang="en-US" sz="1600" dirty="0">
                <a:solidFill>
                  <a:schemeClr val="accent6"/>
                </a:solidFill>
                <a:latin typeface="Calibri"/>
                <a:ea typeface="Times New Roman"/>
                <a:cs typeface="Times New Roman"/>
                <a:sym typeface="Times New Roman"/>
              </a:rPr>
              <a:t>SNWG 2022 Survey has selected to produce TEMPO NRT/Enhanced Productions starting in 2025</a:t>
            </a:r>
            <a:r>
              <a:rPr kumimoji="0" lang="en-US" sz="1600" b="0" i="0" u="none" strike="noStrike" kern="0" cap="none" spc="0" normalizeH="0" baseline="0" noProof="0" dirty="0">
                <a:ln>
                  <a:noFill/>
                </a:ln>
                <a:solidFill>
                  <a:schemeClr val="accent6"/>
                </a:solidFill>
                <a:effectLst/>
                <a:uLnTx/>
                <a:uFillTx/>
                <a:latin typeface="Calibri"/>
                <a:ea typeface="Times New Roman"/>
                <a:cs typeface="Times New Roman"/>
                <a:sym typeface="Times New Roman"/>
              </a:rPr>
              <a:t> </a:t>
            </a:r>
          </a:p>
        </p:txBody>
      </p:sp>
    </p:spTree>
    <p:extLst>
      <p:ext uri="{BB962C8B-B14F-4D97-AF65-F5344CB8AC3E}">
        <p14:creationId xmlns:p14="http://schemas.microsoft.com/office/powerpoint/2010/main" val="19826923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B3600F3-FC8B-486E-BE9A-404DFEAFE20D}"/>
              </a:ext>
            </a:extLst>
          </p:cNvPr>
          <p:cNvSpPr>
            <a:spLocks noGrp="1"/>
          </p:cNvSpPr>
          <p:nvPr>
            <p:ph idx="1"/>
          </p:nvPr>
        </p:nvSpPr>
        <p:spPr/>
        <p:txBody>
          <a:bodyPr/>
          <a:lstStyle/>
          <a:p>
            <a:pPr lvl="0"/>
            <a:r>
              <a:rPr lang="en-US" sz="2400" noProof="0" dirty="0">
                <a:sym typeface="Calibri"/>
              </a:rPr>
              <a:t>TEMPO research products will greatly extend science and applications</a:t>
            </a:r>
            <a:endParaRPr lang="en-US" sz="2400" noProof="0" dirty="0">
              <a:sym typeface="Arial"/>
            </a:endParaRPr>
          </a:p>
          <a:p>
            <a:pPr lvl="1"/>
            <a:r>
              <a:rPr lang="en-US" sz="2400" noProof="0" dirty="0" err="1">
                <a:sym typeface="Calibri"/>
              </a:rPr>
              <a:t>OClO</a:t>
            </a:r>
            <a:r>
              <a:rPr lang="en-US" sz="2400" noProof="0" dirty="0">
                <a:sym typeface="Calibri"/>
              </a:rPr>
              <a:t>, IO, HNO</a:t>
            </a:r>
            <a:r>
              <a:rPr lang="en-US" sz="2400" baseline="-25000" noProof="0" dirty="0">
                <a:sym typeface="Calibri"/>
              </a:rPr>
              <a:t>2</a:t>
            </a:r>
            <a:r>
              <a:rPr lang="en-US" sz="2400" noProof="0" dirty="0">
                <a:sym typeface="Calibri"/>
              </a:rPr>
              <a:t>, NO</a:t>
            </a:r>
            <a:r>
              <a:rPr lang="en-US" sz="2400" baseline="-25000" noProof="0" dirty="0">
                <a:sym typeface="Calibri"/>
              </a:rPr>
              <a:t>3</a:t>
            </a:r>
            <a:r>
              <a:rPr lang="en-US" sz="2400" noProof="0" dirty="0">
                <a:sym typeface="Calibri"/>
              </a:rPr>
              <a:t>, volcanic (SO</a:t>
            </a:r>
            <a:r>
              <a:rPr lang="en-US" sz="2400" baseline="-25000" dirty="0">
                <a:sym typeface="Calibri"/>
              </a:rPr>
              <a:t>2</a:t>
            </a:r>
            <a:r>
              <a:rPr lang="en-US" sz="2400" noProof="0" dirty="0">
                <a:sym typeface="Calibri"/>
              </a:rPr>
              <a:t> plume height and Vertical Column Density)</a:t>
            </a:r>
            <a:endParaRPr lang="en-US" sz="2400" noProof="0" dirty="0">
              <a:sym typeface="Arial"/>
            </a:endParaRPr>
          </a:p>
          <a:p>
            <a:pPr lvl="1"/>
            <a:r>
              <a:rPr lang="en-US" sz="2400" noProof="0" dirty="0">
                <a:sym typeface="Calibri"/>
              </a:rPr>
              <a:t>Additional/improved cloud with O</a:t>
            </a:r>
            <a:r>
              <a:rPr lang="en-US" sz="2400" baseline="-25000" dirty="0">
                <a:sym typeface="Calibri"/>
              </a:rPr>
              <a:t>2</a:t>
            </a:r>
            <a:r>
              <a:rPr lang="en-US" sz="2400" noProof="0" dirty="0">
                <a:sym typeface="Calibri"/>
              </a:rPr>
              <a:t>-O</a:t>
            </a:r>
            <a:r>
              <a:rPr lang="en-US" sz="2400" baseline="-25000" dirty="0">
                <a:sym typeface="Calibri"/>
              </a:rPr>
              <a:t>2</a:t>
            </a:r>
            <a:r>
              <a:rPr lang="en-US" sz="2400" noProof="0" dirty="0">
                <a:sym typeface="Calibri"/>
              </a:rPr>
              <a:t> bands / O</a:t>
            </a:r>
            <a:r>
              <a:rPr lang="en-US" sz="2400" baseline="-25000" dirty="0">
                <a:sym typeface="Calibri"/>
              </a:rPr>
              <a:t>2</a:t>
            </a:r>
            <a:r>
              <a:rPr lang="en-US" sz="2400" noProof="0" dirty="0">
                <a:sym typeface="Calibri"/>
              </a:rPr>
              <a:t> </a:t>
            </a:r>
            <a:r>
              <a:rPr lang="en-US" sz="2400" i="1" noProof="0" dirty="0">
                <a:sym typeface="Calibri"/>
              </a:rPr>
              <a:t>B</a:t>
            </a:r>
            <a:r>
              <a:rPr lang="en-US" sz="2400" noProof="0" dirty="0">
                <a:sym typeface="Calibri"/>
              </a:rPr>
              <a:t> band</a:t>
            </a:r>
            <a:endParaRPr lang="en-US" sz="2400" noProof="0" dirty="0">
              <a:sym typeface="Arial"/>
            </a:endParaRPr>
          </a:p>
          <a:p>
            <a:pPr lvl="1"/>
            <a:r>
              <a:rPr lang="en-US" sz="2400" noProof="0" dirty="0">
                <a:sym typeface="Calibri"/>
              </a:rPr>
              <a:t>Additional aerosol products from hyperspectral spectra, O</a:t>
            </a:r>
            <a:r>
              <a:rPr lang="en-US" sz="2400" baseline="-25000" dirty="0">
                <a:sym typeface="Calibri"/>
              </a:rPr>
              <a:t>2</a:t>
            </a:r>
            <a:r>
              <a:rPr lang="en-US" sz="2400" noProof="0" dirty="0">
                <a:sym typeface="Calibri"/>
              </a:rPr>
              <a:t> </a:t>
            </a:r>
            <a:r>
              <a:rPr lang="en-US" sz="2400" i="1" noProof="0" dirty="0">
                <a:sym typeface="Calibri"/>
              </a:rPr>
              <a:t>B</a:t>
            </a:r>
            <a:r>
              <a:rPr lang="en-US" sz="2400" noProof="0" dirty="0">
                <a:sym typeface="Calibri"/>
              </a:rPr>
              <a:t> and O</a:t>
            </a:r>
            <a:r>
              <a:rPr lang="en-US" sz="2400" baseline="-25000" dirty="0">
                <a:sym typeface="Calibri"/>
              </a:rPr>
              <a:t>2</a:t>
            </a:r>
            <a:r>
              <a:rPr lang="en-US" sz="2400" noProof="0" dirty="0">
                <a:sym typeface="Calibri"/>
              </a:rPr>
              <a:t>-O</a:t>
            </a:r>
            <a:r>
              <a:rPr lang="en-US" sz="2400" baseline="-25000" dirty="0">
                <a:sym typeface="Calibri"/>
              </a:rPr>
              <a:t>2</a:t>
            </a:r>
            <a:r>
              <a:rPr lang="en-US" sz="2400" noProof="0" dirty="0">
                <a:sym typeface="Calibri"/>
              </a:rPr>
              <a:t>-bands, and TEMPO + GOES-R synergy at @U Iowa, NOAA, GSFC</a:t>
            </a:r>
            <a:endParaRPr lang="en-US" sz="2400" noProof="0" dirty="0">
              <a:sym typeface="Arial"/>
            </a:endParaRPr>
          </a:p>
          <a:p>
            <a:pPr lvl="1"/>
            <a:r>
              <a:rPr lang="en-US" sz="2400" noProof="0" dirty="0">
                <a:sym typeface="Calibri"/>
              </a:rPr>
              <a:t>Vegetation/Ocean Color products: vegetation indices, Growth Primary Productivity (GPP), Solar Induced Fluorescence (SIF), ocean color</a:t>
            </a:r>
            <a:endParaRPr lang="en-US" sz="2400" noProof="0" dirty="0">
              <a:sym typeface="Arial"/>
            </a:endParaRPr>
          </a:p>
          <a:p>
            <a:pPr lvl="1"/>
            <a:r>
              <a:rPr lang="en-US" sz="2400" noProof="0" dirty="0">
                <a:sym typeface="Calibri"/>
              </a:rPr>
              <a:t>Surface albedo/Bidirectional Reflectance Distribution Function (BRDF) products</a:t>
            </a:r>
            <a:endParaRPr lang="en-US" sz="2400" noProof="0" dirty="0">
              <a:sym typeface="Arial"/>
            </a:endParaRPr>
          </a:p>
          <a:p>
            <a:pPr lvl="1"/>
            <a:r>
              <a:rPr lang="en-US" sz="2400" noProof="0" dirty="0">
                <a:sym typeface="Calibri"/>
              </a:rPr>
              <a:t>Diurnal out-going shortwave radiation and cloud forcing </a:t>
            </a:r>
            <a:endParaRPr lang="en-US" sz="2400" noProof="0" dirty="0">
              <a:sym typeface="Arial"/>
            </a:endParaRPr>
          </a:p>
          <a:p>
            <a:pPr lvl="1"/>
            <a:r>
              <a:rPr lang="en-US" sz="2400" noProof="0" dirty="0">
                <a:sym typeface="Calibri"/>
              </a:rPr>
              <a:t>Night lights: allows discrimination between lighting types</a:t>
            </a:r>
            <a:endParaRPr lang="en-US" sz="2400" noProof="0" dirty="0">
              <a:sym typeface="Arial"/>
            </a:endParaRPr>
          </a:p>
          <a:p>
            <a:pPr lvl="1"/>
            <a:r>
              <a:rPr lang="en-US" sz="2400" noProof="0" dirty="0">
                <a:sym typeface="Calibri"/>
              </a:rPr>
              <a:t>Higher-level products: Near-real-time pollution/Air Quality indices</a:t>
            </a:r>
            <a:endParaRPr lang="en-US" sz="2400" noProof="0" dirty="0">
              <a:sym typeface="Arial"/>
            </a:endParaRPr>
          </a:p>
        </p:txBody>
      </p:sp>
      <p:sp>
        <p:nvSpPr>
          <p:cNvPr id="481" name="Google Shape;481;p15"/>
          <p:cNvSpPr txBox="1">
            <a:spLocks noGrp="1"/>
          </p:cNvSpPr>
          <p:nvPr>
            <p:ph type="title"/>
          </p:nvPr>
        </p:nvSpPr>
        <p:spPr>
          <a:xfrm>
            <a:off x="0" y="0"/>
            <a:ext cx="12192000" cy="975701"/>
          </a:xfrm>
        </p:spPr>
        <p:txBody>
          <a:bodyPr/>
          <a:lstStyle/>
          <a:p>
            <a:pPr lvl="0"/>
            <a:r>
              <a:rPr lang="en-US" dirty="0"/>
              <a:t>Research Products</a:t>
            </a:r>
          </a:p>
        </p:txBody>
      </p:sp>
      <p:sp>
        <p:nvSpPr>
          <p:cNvPr id="5" name="Slide Number Placeholder 4">
            <a:extLst>
              <a:ext uri="{FF2B5EF4-FFF2-40B4-BE49-F238E27FC236}">
                <a16:creationId xmlns:a16="http://schemas.microsoft.com/office/drawing/2014/main" id="{96F3E5A2-F152-45A9-B2D0-7CC5DA997DC0}"/>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5</a:t>
            </a:fld>
            <a:endParaRPr lang="en-US"/>
          </a:p>
        </p:txBody>
      </p:sp>
      <p:sp>
        <p:nvSpPr>
          <p:cNvPr id="2" name="Footer Placeholder 4">
            <a:extLst>
              <a:ext uri="{FF2B5EF4-FFF2-40B4-BE49-F238E27FC236}">
                <a16:creationId xmlns:a16="http://schemas.microsoft.com/office/drawing/2014/main" id="{14EB0CBD-C19B-1626-8100-FFF8F27C877A}"/>
              </a:ext>
            </a:extLst>
          </p:cNvPr>
          <p:cNvSpPr>
            <a:spLocks noGrp="1"/>
          </p:cNvSpPr>
          <p:nvPr>
            <p:ph type="ftr" sz="quarter" idx="11"/>
          </p:nvPr>
        </p:nvSpPr>
        <p:spPr>
          <a:xfrm>
            <a:off x="3873500" y="6621140"/>
            <a:ext cx="4635500" cy="182880"/>
          </a:xfrm>
        </p:spPr>
        <p:txBody>
          <a:bodyPr/>
          <a:lstStyle/>
          <a:p>
            <a:r>
              <a:rPr lang="en-US" dirty="0"/>
              <a:t>Joint STM for TEMPO, GEO-XO ACX, &amp; </a:t>
            </a:r>
            <a:r>
              <a:rPr lang="en-US" dirty="0" err="1"/>
              <a:t>TOLNet</a:t>
            </a:r>
            <a:endParaRPr lang="en-US" dirty="0"/>
          </a:p>
        </p:txBody>
      </p:sp>
      <p:sp>
        <p:nvSpPr>
          <p:cNvPr id="6" name="Date Placeholder 6">
            <a:extLst>
              <a:ext uri="{FF2B5EF4-FFF2-40B4-BE49-F238E27FC236}">
                <a16:creationId xmlns:a16="http://schemas.microsoft.com/office/drawing/2014/main" id="{E5C748BF-3476-5919-4A97-881F6781BC67}"/>
              </a:ext>
            </a:extLst>
          </p:cNvPr>
          <p:cNvSpPr>
            <a:spLocks noGrp="1"/>
          </p:cNvSpPr>
          <p:nvPr>
            <p:ph type="dt" sz="half" idx="10"/>
          </p:nvPr>
        </p:nvSpPr>
        <p:spPr>
          <a:xfrm>
            <a:off x="0" y="6621140"/>
            <a:ext cx="2743200" cy="182880"/>
          </a:xfrm>
        </p:spPr>
        <p:txBody>
          <a:bodyPr/>
          <a:lstStyle/>
          <a:p>
            <a:r>
              <a:rPr lang="en-US" dirty="0"/>
              <a:t>May 1-5, 2023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DAD958DC-31EA-476B-8F22-AB0B69C3692C}"/>
              </a:ext>
            </a:extLst>
          </p:cNvPr>
          <p:cNvSpPr>
            <a:spLocks noGrp="1"/>
          </p:cNvSpPr>
          <p:nvPr>
            <p:ph idx="1"/>
          </p:nvPr>
        </p:nvSpPr>
        <p:spPr>
          <a:xfrm>
            <a:off x="0" y="1067584"/>
            <a:ext cx="12192000" cy="5410200"/>
          </a:xfrm>
        </p:spPr>
        <p:txBody>
          <a:bodyPr/>
          <a:lstStyle/>
          <a:p>
            <a:r>
              <a:rPr lang="en-US" sz="2000" b="1" dirty="0"/>
              <a:t>Launch-ready Science Data Processing Center (SDPC) V4 software completed in Feb 2022</a:t>
            </a:r>
          </a:p>
          <a:p>
            <a:r>
              <a:rPr lang="en-US" sz="2000" b="1" dirty="0"/>
              <a:t>Algorithm mostly based on OMI heritage algorithms except for new L0-1b processor including Imagination Navigation and Registration (INR) using GOES-R by </a:t>
            </a:r>
            <a:r>
              <a:rPr lang="en-US" sz="2000" b="1" dirty="0" err="1"/>
              <a:t>Carr</a:t>
            </a:r>
            <a:r>
              <a:rPr lang="en-US" sz="2000" b="1" dirty="0"/>
              <a:t> Astronautics</a:t>
            </a:r>
          </a:p>
          <a:p>
            <a:r>
              <a:rPr lang="en-US" sz="2000" b="1" dirty="0"/>
              <a:t>L1-2 algorithms updates (O</a:t>
            </a:r>
            <a:r>
              <a:rPr lang="en-US" sz="2000" b="1" baseline="-25000" dirty="0"/>
              <a:t>3</a:t>
            </a:r>
            <a:r>
              <a:rPr lang="en-US" sz="2000" b="1" dirty="0"/>
              <a:t> profile, total O</a:t>
            </a:r>
            <a:r>
              <a:rPr lang="en-US" sz="2000" b="1" baseline="-25000" dirty="0"/>
              <a:t>3,</a:t>
            </a:r>
            <a:r>
              <a:rPr lang="en-US" sz="2000" b="1" dirty="0"/>
              <a:t> NO</a:t>
            </a:r>
            <a:r>
              <a:rPr lang="en-US" sz="2000" b="1" baseline="-25000" dirty="0"/>
              <a:t>2</a:t>
            </a:r>
            <a:r>
              <a:rPr lang="en-US" sz="2000" b="1" dirty="0"/>
              <a:t>, HCHO, cloud) include:</a:t>
            </a:r>
          </a:p>
          <a:p>
            <a:pPr marL="914400" lvl="1">
              <a:spcBef>
                <a:spcPts val="0"/>
              </a:spcBef>
            </a:pPr>
            <a:r>
              <a:rPr lang="en-US" sz="1800" dirty="0"/>
              <a:t>Add visible spectrum to UV O</a:t>
            </a:r>
            <a:r>
              <a:rPr lang="en-US" sz="1800" baseline="-25000" dirty="0"/>
              <a:t>3</a:t>
            </a:r>
            <a:r>
              <a:rPr lang="en-US" sz="1800" dirty="0"/>
              <a:t> profile algorithm</a:t>
            </a:r>
          </a:p>
          <a:p>
            <a:pPr marL="914400" lvl="1">
              <a:spcBef>
                <a:spcPts val="0"/>
              </a:spcBef>
            </a:pPr>
            <a:r>
              <a:rPr lang="en-US" sz="1800" dirty="0"/>
              <a:t>SAO trace gas algorithm with adapted NASA stratospheric/tropospheric separation for NO</a:t>
            </a:r>
            <a:r>
              <a:rPr lang="en-US" sz="1800" baseline="-25000" dirty="0"/>
              <a:t>2</a:t>
            </a:r>
          </a:p>
          <a:p>
            <a:pPr marL="914400" lvl="1">
              <a:spcBef>
                <a:spcPts val="0"/>
              </a:spcBef>
            </a:pPr>
            <a:r>
              <a:rPr lang="en-US" sz="1800" dirty="0"/>
              <a:t>New CLDO4: SAO O</a:t>
            </a:r>
            <a:r>
              <a:rPr lang="en-US" sz="1800" baseline="-25000" dirty="0"/>
              <a:t>2</a:t>
            </a:r>
            <a:r>
              <a:rPr lang="en-US" sz="1800" dirty="0"/>
              <a:t>-O</a:t>
            </a:r>
            <a:r>
              <a:rPr lang="en-US" sz="1800" baseline="-25000" dirty="0"/>
              <a:t>2</a:t>
            </a:r>
            <a:r>
              <a:rPr lang="en-US" sz="1800" dirty="0"/>
              <a:t> fitting + GSFC’s O</a:t>
            </a:r>
            <a:r>
              <a:rPr lang="en-US" sz="1800" baseline="-25000" dirty="0"/>
              <a:t>2</a:t>
            </a:r>
            <a:r>
              <a:rPr lang="en-US" sz="1800" dirty="0"/>
              <a:t>-O</a:t>
            </a:r>
            <a:r>
              <a:rPr lang="en-US" sz="1800" baseline="-25000" dirty="0"/>
              <a:t>2</a:t>
            </a:r>
            <a:r>
              <a:rPr lang="en-US" sz="1800" dirty="0"/>
              <a:t> cloud at ~477/466 nm (H. Wang, E.-S. Yang, A. </a:t>
            </a:r>
            <a:r>
              <a:rPr lang="en-US" sz="1800" dirty="0" err="1"/>
              <a:t>Vasilkov</a:t>
            </a:r>
            <a:r>
              <a:rPr lang="en-US" sz="1800" dirty="0"/>
              <a:t>)</a:t>
            </a:r>
          </a:p>
          <a:p>
            <a:pPr marL="914400" lvl="1">
              <a:spcBef>
                <a:spcPts val="0"/>
              </a:spcBef>
            </a:pPr>
            <a:r>
              <a:rPr lang="en-US" sz="1800" dirty="0"/>
              <a:t>NASA GMAO’s GEOS-CF trace gas profiles and meteorology (E. </a:t>
            </a:r>
            <a:r>
              <a:rPr lang="en-US" sz="1800" dirty="0" err="1"/>
              <a:t>Knowland</a:t>
            </a:r>
            <a:r>
              <a:rPr lang="en-US" sz="1800" dirty="0"/>
              <a:t> and GMAO)</a:t>
            </a:r>
          </a:p>
          <a:p>
            <a:pPr marL="914400" lvl="1">
              <a:spcBef>
                <a:spcPts val="0"/>
              </a:spcBef>
            </a:pPr>
            <a:r>
              <a:rPr lang="en-US" sz="1800" dirty="0"/>
              <a:t>Hourly resolved monthly mean Geometry-dependent Lambertian Equivalent Reflectivity (GLER) climatology (C. Chan Miller, W. Qin, Z. Fasnacht)</a:t>
            </a:r>
          </a:p>
          <a:p>
            <a:r>
              <a:rPr lang="en-US" sz="2000" b="1" dirty="0"/>
              <a:t>Development of non-baseline products</a:t>
            </a:r>
          </a:p>
          <a:p>
            <a:pPr marL="914400" lvl="1">
              <a:spcBef>
                <a:spcPts val="0"/>
              </a:spcBef>
            </a:pPr>
            <a:r>
              <a:rPr lang="en-US" sz="1800" dirty="0"/>
              <a:t>CHOCHO, H</a:t>
            </a:r>
            <a:r>
              <a:rPr lang="en-US" sz="1800" baseline="-25000" dirty="0"/>
              <a:t>2</a:t>
            </a:r>
            <a:r>
              <a:rPr lang="en-US" sz="1800" dirty="0"/>
              <a:t>O, </a:t>
            </a:r>
            <a:r>
              <a:rPr lang="en-US" sz="1800" dirty="0" err="1"/>
              <a:t>BrO</a:t>
            </a:r>
            <a:r>
              <a:rPr lang="en-US" sz="1800" dirty="0"/>
              <a:t>: will use SAO’s trace gas algorithm</a:t>
            </a:r>
          </a:p>
          <a:p>
            <a:pPr marL="914400" lvl="1">
              <a:spcBef>
                <a:spcPts val="0"/>
              </a:spcBef>
            </a:pPr>
            <a:r>
              <a:rPr lang="en-US" sz="1800" dirty="0"/>
              <a:t>SO</a:t>
            </a:r>
            <a:r>
              <a:rPr lang="en-US" sz="1800" baseline="-25000" dirty="0"/>
              <a:t>2</a:t>
            </a:r>
            <a:r>
              <a:rPr lang="en-US" sz="1800" dirty="0"/>
              <a:t>: OMI PCA SO</a:t>
            </a:r>
            <a:r>
              <a:rPr lang="en-US" sz="1800" baseline="-25000" dirty="0"/>
              <a:t>2</a:t>
            </a:r>
            <a:r>
              <a:rPr lang="en-US" sz="1800" dirty="0"/>
              <a:t> algorithm adapted for TEMPO/GEMS from synthetic/GEMS data (Can Li)</a:t>
            </a:r>
          </a:p>
          <a:p>
            <a:pPr marL="914400" lvl="1">
              <a:spcBef>
                <a:spcPts val="0"/>
              </a:spcBef>
            </a:pPr>
            <a:r>
              <a:rPr lang="en-US" sz="1800" dirty="0"/>
              <a:t>Aerosols: being adapted from OMI/TROPOMI AERUV algorithm (Omar’s team), from EPIC/TROPOMI Aerosol Layer Height algorithm using O</a:t>
            </a:r>
            <a:r>
              <a:rPr lang="en-US" sz="1800" baseline="-25000" dirty="0"/>
              <a:t>2</a:t>
            </a:r>
            <a:r>
              <a:rPr lang="en-US" sz="1800" dirty="0"/>
              <a:t>-A/B (Jun Wang’s team, funded by NASA Applied Science Program) </a:t>
            </a:r>
          </a:p>
        </p:txBody>
      </p:sp>
      <p:sp>
        <p:nvSpPr>
          <p:cNvPr id="349" name="Google Shape;349;p9"/>
          <p:cNvSpPr txBox="1">
            <a:spLocks noGrp="1"/>
          </p:cNvSpPr>
          <p:nvPr>
            <p:ph type="title"/>
          </p:nvPr>
        </p:nvSpPr>
        <p:spPr>
          <a:xfrm>
            <a:off x="0" y="0"/>
            <a:ext cx="12192000" cy="975701"/>
          </a:xfrm>
        </p:spPr>
        <p:txBody>
          <a:bodyPr/>
          <a:lstStyle/>
          <a:p>
            <a:pPr lvl="0"/>
            <a:r>
              <a:rPr lang="en-US" dirty="0"/>
              <a:t>Algorithm Development Status</a:t>
            </a:r>
          </a:p>
        </p:txBody>
      </p:sp>
      <p:sp>
        <p:nvSpPr>
          <p:cNvPr id="4" name="Slide Number Placeholder 3">
            <a:extLst>
              <a:ext uri="{FF2B5EF4-FFF2-40B4-BE49-F238E27FC236}">
                <a16:creationId xmlns:a16="http://schemas.microsoft.com/office/drawing/2014/main" id="{8EFF4E15-C04F-4807-80D9-94AAA5C591E9}"/>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6</a:t>
            </a:fld>
            <a:endParaRPr lang="en-US" dirty="0"/>
          </a:p>
        </p:txBody>
      </p:sp>
      <p:sp>
        <p:nvSpPr>
          <p:cNvPr id="2" name="Footer Placeholder 4">
            <a:extLst>
              <a:ext uri="{FF2B5EF4-FFF2-40B4-BE49-F238E27FC236}">
                <a16:creationId xmlns:a16="http://schemas.microsoft.com/office/drawing/2014/main" id="{AD49D08E-AE2C-5E66-AF35-AF50EF7514C8}"/>
              </a:ext>
            </a:extLst>
          </p:cNvPr>
          <p:cNvSpPr>
            <a:spLocks noGrp="1"/>
          </p:cNvSpPr>
          <p:nvPr>
            <p:ph type="ftr" sz="quarter" idx="11"/>
          </p:nvPr>
        </p:nvSpPr>
        <p:spPr>
          <a:xfrm>
            <a:off x="3873500" y="6621140"/>
            <a:ext cx="4635500" cy="182880"/>
          </a:xfrm>
        </p:spPr>
        <p:txBody>
          <a:bodyPr/>
          <a:lstStyle/>
          <a:p>
            <a:r>
              <a:rPr lang="en-US" dirty="0"/>
              <a:t>Joint STM for TEMPO, GEO-XO ACX, &amp; </a:t>
            </a:r>
            <a:r>
              <a:rPr lang="en-US" dirty="0" err="1"/>
              <a:t>TOLNet</a:t>
            </a:r>
            <a:endParaRPr lang="en-US" dirty="0"/>
          </a:p>
        </p:txBody>
      </p:sp>
      <p:sp>
        <p:nvSpPr>
          <p:cNvPr id="7" name="Date Placeholder 6">
            <a:extLst>
              <a:ext uri="{FF2B5EF4-FFF2-40B4-BE49-F238E27FC236}">
                <a16:creationId xmlns:a16="http://schemas.microsoft.com/office/drawing/2014/main" id="{97D45CDC-232D-1582-C016-C671E0343C63}"/>
              </a:ext>
            </a:extLst>
          </p:cNvPr>
          <p:cNvSpPr>
            <a:spLocks noGrp="1"/>
          </p:cNvSpPr>
          <p:nvPr>
            <p:ph type="dt" sz="half" idx="10"/>
          </p:nvPr>
        </p:nvSpPr>
        <p:spPr>
          <a:xfrm>
            <a:off x="0" y="6621140"/>
            <a:ext cx="2743200" cy="182880"/>
          </a:xfrm>
        </p:spPr>
        <p:txBody>
          <a:bodyPr/>
          <a:lstStyle/>
          <a:p>
            <a:r>
              <a:rPr lang="en-US" dirty="0"/>
              <a:t>May 1-5, 2023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A10701A0-D5E0-4E27-965C-ED454E449B77}"/>
              </a:ext>
            </a:extLst>
          </p:cNvPr>
          <p:cNvSpPr>
            <a:spLocks noGrp="1"/>
          </p:cNvSpPr>
          <p:nvPr>
            <p:ph idx="1"/>
          </p:nvPr>
        </p:nvSpPr>
        <p:spPr>
          <a:xfrm>
            <a:off x="193253" y="3967810"/>
            <a:ext cx="11805493" cy="2323195"/>
          </a:xfrm>
        </p:spPr>
        <p:txBody>
          <a:bodyPr/>
          <a:lstStyle/>
          <a:p>
            <a:pPr marL="274320" indent="-274309">
              <a:spcBef>
                <a:spcPts val="0"/>
              </a:spcBef>
              <a:spcAft>
                <a:spcPts val="1200"/>
              </a:spcAft>
            </a:pPr>
            <a:r>
              <a:rPr lang="en-US" sz="2400" dirty="0"/>
              <a:t>Comparison of tropospheric ozone column (950-300 </a:t>
            </a:r>
            <a:r>
              <a:rPr lang="en-US" sz="2400" dirty="0" err="1"/>
              <a:t>hPa</a:t>
            </a:r>
            <a:r>
              <a:rPr lang="en-US" sz="2400" dirty="0"/>
              <a:t>) from several products over the GEMS domain on August 1, 2022 including TEMPO-like algorithm OMPROFOZ V2 applied to OMI, and S5p-TROPOMI, and GEMS</a:t>
            </a:r>
          </a:p>
          <a:p>
            <a:pPr marL="274320" indent="-274309">
              <a:spcBef>
                <a:spcPts val="0"/>
              </a:spcBef>
            </a:pPr>
            <a:r>
              <a:rPr lang="en-US" sz="2400" dirty="0"/>
              <a:t>Apply TEMPO algorithm (OMPROFOZ v2, UV only) to GEMS data without soft calibration (BTDF correction via wavelength calibration) works reasonably well. Cross-track stripes can be seen.</a:t>
            </a:r>
          </a:p>
        </p:txBody>
      </p:sp>
      <p:sp>
        <p:nvSpPr>
          <p:cNvPr id="3" name="Title 2">
            <a:extLst>
              <a:ext uri="{FF2B5EF4-FFF2-40B4-BE49-F238E27FC236}">
                <a16:creationId xmlns:a16="http://schemas.microsoft.com/office/drawing/2014/main" id="{7FDD6499-AFB5-49CB-BD73-8AD9D6ACA5BC}"/>
              </a:ext>
            </a:extLst>
          </p:cNvPr>
          <p:cNvSpPr>
            <a:spLocks noGrp="1"/>
          </p:cNvSpPr>
          <p:nvPr>
            <p:ph type="title"/>
          </p:nvPr>
        </p:nvSpPr>
        <p:spPr>
          <a:xfrm>
            <a:off x="0" y="0"/>
            <a:ext cx="12192000" cy="975701"/>
          </a:xfrm>
        </p:spPr>
        <p:txBody>
          <a:bodyPr/>
          <a:lstStyle/>
          <a:p>
            <a:r>
              <a:rPr lang="en-US" dirty="0"/>
              <a:t>Test TEMPO-like O3PROF Algorithm </a:t>
            </a:r>
            <a:br>
              <a:rPr lang="en-US" dirty="0"/>
            </a:br>
            <a:r>
              <a:rPr lang="en-US" dirty="0"/>
              <a:t>with OMI/TOPOMI/GEMS Data</a:t>
            </a:r>
          </a:p>
        </p:txBody>
      </p:sp>
      <p:sp>
        <p:nvSpPr>
          <p:cNvPr id="6" name="Slide Number Placeholder 5">
            <a:extLst>
              <a:ext uri="{FF2B5EF4-FFF2-40B4-BE49-F238E27FC236}">
                <a16:creationId xmlns:a16="http://schemas.microsoft.com/office/drawing/2014/main" id="{AC81029A-F866-4F1A-B7B7-0BC53C88F6B8}"/>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7</a:t>
            </a:fld>
            <a:endParaRPr lang="en-US"/>
          </a:p>
        </p:txBody>
      </p:sp>
      <p:grpSp>
        <p:nvGrpSpPr>
          <p:cNvPr id="11" name="Group 10">
            <a:extLst>
              <a:ext uri="{FF2B5EF4-FFF2-40B4-BE49-F238E27FC236}">
                <a16:creationId xmlns:a16="http://schemas.microsoft.com/office/drawing/2014/main" id="{8C21568D-507A-9FFB-62F4-931CC5D116E5}"/>
              </a:ext>
            </a:extLst>
          </p:cNvPr>
          <p:cNvGrpSpPr/>
          <p:nvPr/>
        </p:nvGrpSpPr>
        <p:grpSpPr>
          <a:xfrm>
            <a:off x="51043" y="1177561"/>
            <a:ext cx="12192582" cy="2500157"/>
            <a:chOff x="33889309" y="16012584"/>
            <a:chExt cx="15570939" cy="3690232"/>
          </a:xfrm>
        </p:grpSpPr>
        <p:pic>
          <p:nvPicPr>
            <p:cNvPr id="12" name="그림 19">
              <a:extLst>
                <a:ext uri="{FF2B5EF4-FFF2-40B4-BE49-F238E27FC236}">
                  <a16:creationId xmlns:a16="http://schemas.microsoft.com/office/drawing/2014/main" id="{5E3503EA-F260-B159-E05A-123EE94BBE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89309" y="16012584"/>
              <a:ext cx="5645656" cy="3679280"/>
            </a:xfrm>
            <a:prstGeom prst="rect">
              <a:avLst/>
            </a:prstGeom>
          </p:spPr>
        </p:pic>
        <p:pic>
          <p:nvPicPr>
            <p:cNvPr id="13" name="그림 42">
              <a:extLst>
                <a:ext uri="{FF2B5EF4-FFF2-40B4-BE49-F238E27FC236}">
                  <a16:creationId xmlns:a16="http://schemas.microsoft.com/office/drawing/2014/main" id="{8DC9FCE8-07C2-3B26-73E5-B921E3C1D211}"/>
                </a:ext>
              </a:extLst>
            </p:cNvPr>
            <p:cNvPicPr>
              <a:picLocks noChangeAspect="1"/>
            </p:cNvPicPr>
            <p:nvPr/>
          </p:nvPicPr>
          <p:blipFill rotWithShape="1">
            <a:blip r:embed="rId3"/>
            <a:srcRect r="8562"/>
            <a:stretch/>
          </p:blipFill>
          <p:spPr>
            <a:xfrm>
              <a:off x="39439802" y="16086822"/>
              <a:ext cx="5058117" cy="3605040"/>
            </a:xfrm>
            <a:prstGeom prst="rect">
              <a:avLst/>
            </a:prstGeom>
          </p:spPr>
        </p:pic>
        <p:pic>
          <p:nvPicPr>
            <p:cNvPr id="15" name="그림 121">
              <a:extLst>
                <a:ext uri="{FF2B5EF4-FFF2-40B4-BE49-F238E27FC236}">
                  <a16:creationId xmlns:a16="http://schemas.microsoft.com/office/drawing/2014/main" id="{F9DAE0B7-24B3-3018-3AC9-7D8280F9FEFF}"/>
                </a:ext>
              </a:extLst>
            </p:cNvPr>
            <p:cNvPicPr>
              <a:picLocks noChangeAspect="1"/>
            </p:cNvPicPr>
            <p:nvPr/>
          </p:nvPicPr>
          <p:blipFill rotWithShape="1">
            <a:blip r:embed="rId4">
              <a:extLst>
                <a:ext uri="{28A0092B-C50C-407E-A947-70E740481C1C}">
                  <a14:useLocalDpi xmlns:a14="http://schemas.microsoft.com/office/drawing/2010/main" val="0"/>
                </a:ext>
              </a:extLst>
            </a:blip>
            <a:srcRect r="7987"/>
            <a:stretch/>
          </p:blipFill>
          <p:spPr>
            <a:xfrm>
              <a:off x="44497994" y="16100394"/>
              <a:ext cx="4962254" cy="3591467"/>
            </a:xfrm>
            <a:prstGeom prst="rect">
              <a:avLst/>
            </a:prstGeom>
          </p:spPr>
        </p:pic>
        <p:sp>
          <p:nvSpPr>
            <p:cNvPr id="16" name="TextBox 15">
              <a:extLst>
                <a:ext uri="{FF2B5EF4-FFF2-40B4-BE49-F238E27FC236}">
                  <a16:creationId xmlns:a16="http://schemas.microsoft.com/office/drawing/2014/main" id="{82B7E99B-3818-8368-EDC3-42C03FC44B13}"/>
                </a:ext>
              </a:extLst>
            </p:cNvPr>
            <p:cNvSpPr txBox="1"/>
            <p:nvPr/>
          </p:nvSpPr>
          <p:spPr>
            <a:xfrm>
              <a:off x="34827475" y="18476264"/>
              <a:ext cx="3038137" cy="1226552"/>
            </a:xfrm>
            <a:prstGeom prst="rect">
              <a:avLst/>
            </a:prstGeom>
            <a:noFill/>
          </p:spPr>
          <p:txBody>
            <a:bodyPr wrap="square" rtlCol="0">
              <a:spAutoFit/>
            </a:bodyPr>
            <a:lstStyle/>
            <a:p>
              <a:r>
                <a:rPr lang="en-US" altLang="ko-KR" sz="2400" b="1" i="1" spc="50" dirty="0">
                  <a:ln w="0"/>
                  <a:solidFill>
                    <a:srgbClr val="FFFF00"/>
                  </a:solidFill>
                  <a:effectLst>
                    <a:innerShdw blurRad="63500" dist="50800" dir="13500000">
                      <a:srgbClr val="000000">
                        <a:alpha val="50000"/>
                      </a:srgbClr>
                    </a:innerShdw>
                  </a:effectLst>
                  <a:latin typeface="Arial" panose="020B0604020202020204" pitchFamily="34" charset="0"/>
                  <a:cs typeface="Arial" panose="020B0604020202020204" pitchFamily="34" charset="0"/>
                </a:rPr>
                <a:t>OMI-PROFOZ </a:t>
              </a:r>
            </a:p>
            <a:p>
              <a:r>
                <a:rPr lang="en-US" altLang="ko-KR" sz="2400" b="1" i="1" spc="50" dirty="0">
                  <a:ln w="0"/>
                  <a:solidFill>
                    <a:srgbClr val="FFFF00"/>
                  </a:solidFill>
                  <a:effectLst>
                    <a:innerShdw blurRad="63500" dist="50800" dir="13500000">
                      <a:srgbClr val="000000">
                        <a:alpha val="50000"/>
                      </a:srgbClr>
                    </a:innerShdw>
                  </a:effectLst>
                  <a:latin typeface="Arial" panose="020B0604020202020204" pitchFamily="34" charset="0"/>
                  <a:cs typeface="Arial" panose="020B0604020202020204" pitchFamily="34" charset="0"/>
                </a:rPr>
                <a:t>3 days-mean</a:t>
              </a:r>
              <a:endParaRPr lang="ko-KR" altLang="en-US" sz="2400" b="1" i="1" spc="50" dirty="0">
                <a:ln w="0"/>
                <a:solidFill>
                  <a:srgbClr val="FFFF00"/>
                </a:solidFill>
                <a:effectLst>
                  <a:innerShdw blurRad="63500" dist="50800" dir="13500000">
                    <a:srgbClr val="000000">
                      <a:alpha val="50000"/>
                    </a:srgbClr>
                  </a:innerShdw>
                </a:effectLst>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507E7F3E-9D2C-5285-B4B8-B546CB23F881}"/>
                </a:ext>
              </a:extLst>
            </p:cNvPr>
            <p:cNvSpPr txBox="1"/>
            <p:nvPr/>
          </p:nvSpPr>
          <p:spPr>
            <a:xfrm>
              <a:off x="40309968" y="18997230"/>
              <a:ext cx="3073277" cy="461665"/>
            </a:xfrm>
            <a:prstGeom prst="rect">
              <a:avLst/>
            </a:prstGeom>
            <a:noFill/>
          </p:spPr>
          <p:txBody>
            <a:bodyPr wrap="none" rtlCol="0">
              <a:spAutoFit/>
            </a:bodyPr>
            <a:lstStyle/>
            <a:p>
              <a:r>
                <a:rPr lang="en-US" altLang="ko-KR" sz="2400" b="1" i="1" spc="50" dirty="0">
                  <a:ln w="0"/>
                  <a:solidFill>
                    <a:srgbClr val="FFFF00"/>
                  </a:solidFill>
                  <a:effectLst>
                    <a:innerShdw blurRad="63500" dist="50800" dir="13500000">
                      <a:srgbClr val="000000">
                        <a:alpha val="50000"/>
                      </a:srgbClr>
                    </a:innerShdw>
                  </a:effectLst>
                  <a:latin typeface="Arial" panose="020B0604020202020204" pitchFamily="34" charset="0"/>
                  <a:cs typeface="Arial" panose="020B0604020202020204" pitchFamily="34" charset="0"/>
                </a:rPr>
                <a:t>Daily S5P-PROFOZ</a:t>
              </a:r>
              <a:endParaRPr lang="ko-KR" altLang="en-US" sz="2400" b="1" i="1" spc="50" dirty="0">
                <a:ln w="0"/>
                <a:solidFill>
                  <a:srgbClr val="FFFF00"/>
                </a:solidFill>
                <a:effectLst>
                  <a:innerShdw blurRad="63500" dist="50800" dir="13500000">
                    <a:srgbClr val="000000">
                      <a:alpha val="50000"/>
                    </a:srgbClr>
                  </a:innerShdw>
                </a:effectLst>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C33F4485-4BCB-CD8C-E8A1-339874BC0D7C}"/>
                </a:ext>
              </a:extLst>
            </p:cNvPr>
            <p:cNvSpPr txBox="1"/>
            <p:nvPr/>
          </p:nvSpPr>
          <p:spPr>
            <a:xfrm>
              <a:off x="45460865" y="18277627"/>
              <a:ext cx="3471212" cy="1226552"/>
            </a:xfrm>
            <a:prstGeom prst="rect">
              <a:avLst/>
            </a:prstGeom>
            <a:noFill/>
          </p:spPr>
          <p:txBody>
            <a:bodyPr wrap="square" rtlCol="0">
              <a:spAutoFit/>
            </a:bodyPr>
            <a:lstStyle/>
            <a:p>
              <a:r>
                <a:rPr lang="en-US" altLang="ko-KR" sz="2400" b="1" i="1" spc="50" dirty="0">
                  <a:ln w="0"/>
                  <a:solidFill>
                    <a:srgbClr val="FFFF00"/>
                  </a:solidFill>
                  <a:effectLst>
                    <a:innerShdw blurRad="63500" dist="50800" dir="13500000">
                      <a:srgbClr val="000000">
                        <a:alpha val="50000"/>
                      </a:srgbClr>
                    </a:innerShdw>
                  </a:effectLst>
                  <a:latin typeface="Arial" panose="020B0604020202020204" pitchFamily="34" charset="0"/>
                  <a:cs typeface="Arial" panose="020B0604020202020204" pitchFamily="34" charset="0"/>
                </a:rPr>
                <a:t>GEMS-PROFOZ</a:t>
              </a:r>
            </a:p>
            <a:p>
              <a:r>
                <a:rPr lang="en-US" altLang="ko-KR" sz="2400" b="1" i="1" spc="50" dirty="0">
                  <a:ln w="0"/>
                  <a:solidFill>
                    <a:srgbClr val="FFFF00"/>
                  </a:solidFill>
                  <a:effectLst>
                    <a:innerShdw blurRad="63500" dist="50800" dir="13500000">
                      <a:srgbClr val="000000">
                        <a:alpha val="50000"/>
                      </a:srgbClr>
                    </a:innerShdw>
                  </a:effectLst>
                  <a:latin typeface="Arial" panose="020B0604020202020204" pitchFamily="34" charset="0"/>
                  <a:cs typeface="Arial" panose="020B0604020202020204" pitchFamily="34" charset="0"/>
                </a:rPr>
                <a:t>    04:45 UTC</a:t>
              </a:r>
              <a:endParaRPr lang="ko-KR" altLang="en-US" sz="2400" b="1" i="1" spc="50" dirty="0">
                <a:ln w="0"/>
                <a:solidFill>
                  <a:srgbClr val="FFFF00"/>
                </a:solidFill>
                <a:effectLst>
                  <a:innerShdw blurRad="63500" dist="50800" dir="13500000">
                    <a:srgbClr val="000000">
                      <a:alpha val="50000"/>
                    </a:srgbClr>
                  </a:innerShdw>
                </a:effectLst>
                <a:latin typeface="Arial" panose="020B0604020202020204" pitchFamily="34" charset="0"/>
                <a:cs typeface="Arial" panose="020B0604020202020204" pitchFamily="34" charset="0"/>
              </a:endParaRPr>
            </a:p>
          </p:txBody>
        </p:sp>
      </p:grpSp>
      <p:sp>
        <p:nvSpPr>
          <p:cNvPr id="19" name="TextBox 18">
            <a:extLst>
              <a:ext uri="{FF2B5EF4-FFF2-40B4-BE49-F238E27FC236}">
                <a16:creationId xmlns:a16="http://schemas.microsoft.com/office/drawing/2014/main" id="{8318C871-D122-1C85-07F4-310731922971}"/>
              </a:ext>
            </a:extLst>
          </p:cNvPr>
          <p:cNvSpPr txBox="1"/>
          <p:nvPr/>
        </p:nvSpPr>
        <p:spPr>
          <a:xfrm>
            <a:off x="9802431" y="3589306"/>
            <a:ext cx="2287806" cy="369332"/>
          </a:xfrm>
          <a:prstGeom prst="rect">
            <a:avLst/>
          </a:prstGeom>
          <a:noFill/>
        </p:spPr>
        <p:txBody>
          <a:bodyPr wrap="none" rtlCol="0">
            <a:spAutoFit/>
          </a:bodyPr>
          <a:lstStyle/>
          <a:p>
            <a:r>
              <a:rPr lang="en-US" sz="1800" b="1" dirty="0"/>
              <a:t>Credit: </a:t>
            </a:r>
            <a:r>
              <a:rPr lang="en-US" sz="1800" b="1" dirty="0" err="1"/>
              <a:t>Juseon</a:t>
            </a:r>
            <a:r>
              <a:rPr lang="en-US" sz="1800" b="1" dirty="0"/>
              <a:t> </a:t>
            </a:r>
            <a:r>
              <a:rPr lang="en-US" sz="1800" b="1" dirty="0" err="1"/>
              <a:t>Bak</a:t>
            </a:r>
            <a:endParaRPr lang="en-US" sz="1800" b="1" dirty="0"/>
          </a:p>
        </p:txBody>
      </p:sp>
      <p:sp>
        <p:nvSpPr>
          <p:cNvPr id="20" name="Footer Placeholder 4">
            <a:extLst>
              <a:ext uri="{FF2B5EF4-FFF2-40B4-BE49-F238E27FC236}">
                <a16:creationId xmlns:a16="http://schemas.microsoft.com/office/drawing/2014/main" id="{D45CBAE0-A53D-4A80-F4C7-DF622DE447DB}"/>
              </a:ext>
            </a:extLst>
          </p:cNvPr>
          <p:cNvSpPr>
            <a:spLocks noGrp="1"/>
          </p:cNvSpPr>
          <p:nvPr>
            <p:ph type="ftr" sz="quarter" idx="11"/>
          </p:nvPr>
        </p:nvSpPr>
        <p:spPr>
          <a:xfrm>
            <a:off x="3873500" y="6621140"/>
            <a:ext cx="4635500" cy="182880"/>
          </a:xfrm>
        </p:spPr>
        <p:txBody>
          <a:bodyPr/>
          <a:lstStyle/>
          <a:p>
            <a:r>
              <a:rPr lang="en-US" dirty="0"/>
              <a:t>Joint STM for TEMPO, GEO-XO ACX, &amp; </a:t>
            </a:r>
            <a:r>
              <a:rPr lang="en-US" dirty="0" err="1"/>
              <a:t>TOLNet</a:t>
            </a:r>
            <a:endParaRPr lang="en-US" dirty="0"/>
          </a:p>
        </p:txBody>
      </p:sp>
      <p:sp>
        <p:nvSpPr>
          <p:cNvPr id="22" name="Date Placeholder 6">
            <a:extLst>
              <a:ext uri="{FF2B5EF4-FFF2-40B4-BE49-F238E27FC236}">
                <a16:creationId xmlns:a16="http://schemas.microsoft.com/office/drawing/2014/main" id="{1B4AD18D-94B6-F46E-AEB6-EAF25EE0CDFB}"/>
              </a:ext>
            </a:extLst>
          </p:cNvPr>
          <p:cNvSpPr>
            <a:spLocks noGrp="1"/>
          </p:cNvSpPr>
          <p:nvPr>
            <p:ph type="dt" sz="half" idx="10"/>
          </p:nvPr>
        </p:nvSpPr>
        <p:spPr>
          <a:xfrm>
            <a:off x="0" y="6621140"/>
            <a:ext cx="2743200" cy="182880"/>
          </a:xfrm>
        </p:spPr>
        <p:txBody>
          <a:bodyPr/>
          <a:lstStyle/>
          <a:p>
            <a:r>
              <a:rPr lang="en-US" dirty="0"/>
              <a:t>May 1-5, 2023</a:t>
            </a:r>
          </a:p>
        </p:txBody>
      </p:sp>
    </p:spTree>
    <p:extLst>
      <p:ext uri="{BB962C8B-B14F-4D97-AF65-F5344CB8AC3E}">
        <p14:creationId xmlns:p14="http://schemas.microsoft.com/office/powerpoint/2010/main" val="13809983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DD6499-AFB5-49CB-BD73-8AD9D6ACA5BC}"/>
              </a:ext>
            </a:extLst>
          </p:cNvPr>
          <p:cNvSpPr>
            <a:spLocks noGrp="1"/>
          </p:cNvSpPr>
          <p:nvPr>
            <p:ph type="title"/>
          </p:nvPr>
        </p:nvSpPr>
        <p:spPr/>
        <p:txBody>
          <a:bodyPr/>
          <a:lstStyle/>
          <a:p>
            <a:r>
              <a:rPr lang="en-US" dirty="0"/>
              <a:t>Test TEMPO NO2</a:t>
            </a:r>
            <a:br>
              <a:rPr lang="en-US" dirty="0"/>
            </a:br>
            <a:r>
              <a:rPr lang="en-US" dirty="0"/>
              <a:t>Algorithm with GEMS Data</a:t>
            </a:r>
          </a:p>
        </p:txBody>
      </p:sp>
      <p:sp>
        <p:nvSpPr>
          <p:cNvPr id="10" name="TextBox 9">
            <a:extLst>
              <a:ext uri="{FF2B5EF4-FFF2-40B4-BE49-F238E27FC236}">
                <a16:creationId xmlns:a16="http://schemas.microsoft.com/office/drawing/2014/main" id="{274DBDA3-C9AF-F04B-BB62-0CC36645D0E6}"/>
              </a:ext>
            </a:extLst>
          </p:cNvPr>
          <p:cNvSpPr txBox="1"/>
          <p:nvPr/>
        </p:nvSpPr>
        <p:spPr>
          <a:xfrm>
            <a:off x="0" y="5569884"/>
            <a:ext cx="12191999" cy="1107996"/>
          </a:xfrm>
          <a:prstGeom prst="rect">
            <a:avLst/>
          </a:prstGeom>
          <a:noFill/>
        </p:spPr>
        <p:txBody>
          <a:bodyPr wrap="square">
            <a:spAutoFit/>
          </a:bodyPr>
          <a:lstStyle/>
          <a:p>
            <a:pPr marL="0" marR="0" algn="ctr">
              <a:spcBef>
                <a:spcPts val="0"/>
              </a:spcBef>
              <a:spcAft>
                <a:spcPts val="1000"/>
              </a:spcAft>
            </a:pPr>
            <a:r>
              <a:rPr lang="en-US" sz="2200" b="1" dirty="0">
                <a:solidFill>
                  <a:schemeClr val="tx1"/>
                </a:solidFill>
                <a:effectLst/>
                <a:latin typeface="+mj-lt"/>
                <a:ea typeface="Calibri" panose="020F0502020204030204" pitchFamily="34" charset="0"/>
                <a:cs typeface="Times New Roman" panose="02020603050405020304" pitchFamily="18" charset="0"/>
              </a:rPr>
              <a:t>NO</a:t>
            </a:r>
            <a:r>
              <a:rPr lang="en-US" sz="2200" b="1" baseline="-25000" dirty="0">
                <a:solidFill>
                  <a:schemeClr val="tx1"/>
                </a:solidFill>
                <a:effectLst/>
                <a:latin typeface="+mj-lt"/>
                <a:ea typeface="Calibri" panose="020F0502020204030204" pitchFamily="34" charset="0"/>
                <a:cs typeface="Times New Roman" panose="02020603050405020304" pitchFamily="18" charset="0"/>
              </a:rPr>
              <a:t>2</a:t>
            </a:r>
            <a:r>
              <a:rPr lang="en-US" sz="2200" b="1" dirty="0">
                <a:solidFill>
                  <a:schemeClr val="tx1"/>
                </a:solidFill>
                <a:effectLst/>
                <a:latin typeface="+mj-lt"/>
                <a:ea typeface="Calibri" panose="020F0502020204030204" pitchFamily="34" charset="0"/>
                <a:cs typeface="Times New Roman" panose="02020603050405020304" pitchFamily="18" charset="0"/>
              </a:rPr>
              <a:t> Slant Column Densities (SCDs) observed by GEMS (V1) on June 1, 2021 at 6:45 UTC</a:t>
            </a:r>
            <a:r>
              <a:rPr lang="en-US" sz="2200" b="1" dirty="0">
                <a:solidFill>
                  <a:schemeClr val="tx1"/>
                </a:solidFill>
                <a:latin typeface="+mj-lt"/>
                <a:ea typeface="Calibri" panose="020F0502020204030204" pitchFamily="34" charset="0"/>
                <a:cs typeface="Times New Roman" panose="02020603050405020304" pitchFamily="18" charset="0"/>
              </a:rPr>
              <a:t> are similar to SAO TEMPO NO</a:t>
            </a:r>
            <a:r>
              <a:rPr lang="en-US" sz="2200" b="1" baseline="-25000" dirty="0">
                <a:solidFill>
                  <a:schemeClr val="tx1"/>
                </a:solidFill>
                <a:latin typeface="+mj-lt"/>
                <a:ea typeface="Calibri" panose="020F0502020204030204" pitchFamily="34" charset="0"/>
                <a:cs typeface="Times New Roman" panose="02020603050405020304" pitchFamily="18" charset="0"/>
              </a:rPr>
              <a:t>2</a:t>
            </a:r>
            <a:r>
              <a:rPr lang="en-US" sz="2200" b="1" dirty="0">
                <a:solidFill>
                  <a:schemeClr val="tx1"/>
                </a:solidFill>
                <a:latin typeface="+mj-lt"/>
                <a:ea typeface="Calibri" panose="020F0502020204030204" pitchFamily="34" charset="0"/>
                <a:cs typeface="Times New Roman" panose="02020603050405020304" pitchFamily="18" charset="0"/>
              </a:rPr>
              <a:t> SCDs from the same GEMS data except for some known positive biases in the GEMS V1 operational retrievals.</a:t>
            </a:r>
            <a:endParaRPr lang="en-US" sz="2200" b="1" dirty="0">
              <a:solidFill>
                <a:schemeClr val="tx1"/>
              </a:solidFill>
              <a:effectLst/>
              <a:latin typeface="+mj-lt"/>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7C6B3425-405B-4DC1-81F3-C5380A1B8AD4}"/>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8</a:t>
            </a:fld>
            <a:endParaRPr lang="en-US"/>
          </a:p>
        </p:txBody>
      </p:sp>
      <p:sp>
        <p:nvSpPr>
          <p:cNvPr id="8" name="TextBox 7">
            <a:extLst>
              <a:ext uri="{FF2B5EF4-FFF2-40B4-BE49-F238E27FC236}">
                <a16:creationId xmlns:a16="http://schemas.microsoft.com/office/drawing/2014/main" id="{38150BB2-2E88-B9EE-75E7-C1FEE9BA1C8E}"/>
              </a:ext>
            </a:extLst>
          </p:cNvPr>
          <p:cNvSpPr txBox="1"/>
          <p:nvPr/>
        </p:nvSpPr>
        <p:spPr>
          <a:xfrm>
            <a:off x="2355717" y="1072749"/>
            <a:ext cx="1760706" cy="307777"/>
          </a:xfrm>
          <a:prstGeom prst="rect">
            <a:avLst/>
          </a:prstGeom>
          <a:solidFill>
            <a:schemeClr val="bg1"/>
          </a:solidFill>
        </p:spPr>
        <p:txBody>
          <a:bodyPr wrap="square" rtlCol="0">
            <a:spAutoFit/>
          </a:bodyPr>
          <a:lstStyle/>
          <a:p>
            <a:pPr algn="ctr"/>
            <a:r>
              <a:rPr lang="en-US" b="1" i="1" dirty="0"/>
              <a:t>GEMS</a:t>
            </a:r>
          </a:p>
        </p:txBody>
      </p:sp>
      <p:grpSp>
        <p:nvGrpSpPr>
          <p:cNvPr id="16" name="Group 15">
            <a:extLst>
              <a:ext uri="{FF2B5EF4-FFF2-40B4-BE49-F238E27FC236}">
                <a16:creationId xmlns:a16="http://schemas.microsoft.com/office/drawing/2014/main" id="{EC8DBB8D-95BE-BEF0-6264-F3C3DFBD5761}"/>
              </a:ext>
            </a:extLst>
          </p:cNvPr>
          <p:cNvGrpSpPr/>
          <p:nvPr/>
        </p:nvGrpSpPr>
        <p:grpSpPr>
          <a:xfrm>
            <a:off x="1371600" y="1072749"/>
            <a:ext cx="9192152" cy="4568711"/>
            <a:chOff x="1499924" y="1059773"/>
            <a:chExt cx="9192152" cy="4568711"/>
          </a:xfrm>
        </p:grpSpPr>
        <p:pic>
          <p:nvPicPr>
            <p:cNvPr id="7" name="Picture 6">
              <a:extLst>
                <a:ext uri="{FF2B5EF4-FFF2-40B4-BE49-F238E27FC236}">
                  <a16:creationId xmlns:a16="http://schemas.microsoft.com/office/drawing/2014/main" id="{8A7C7B2A-7669-AB4E-9099-8281CDD3034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99924" y="1151709"/>
              <a:ext cx="9192152" cy="4476775"/>
            </a:xfrm>
            <a:prstGeom prst="rect">
              <a:avLst/>
            </a:prstGeom>
            <a:noFill/>
          </p:spPr>
        </p:pic>
        <p:sp>
          <p:nvSpPr>
            <p:cNvPr id="2" name="TextBox 1">
              <a:extLst>
                <a:ext uri="{FF2B5EF4-FFF2-40B4-BE49-F238E27FC236}">
                  <a16:creationId xmlns:a16="http://schemas.microsoft.com/office/drawing/2014/main" id="{FB425F7F-90AA-7205-7A11-83883726BE9B}"/>
                </a:ext>
              </a:extLst>
            </p:cNvPr>
            <p:cNvSpPr txBox="1"/>
            <p:nvPr/>
          </p:nvSpPr>
          <p:spPr>
            <a:xfrm>
              <a:off x="4972216" y="1075627"/>
              <a:ext cx="2566720" cy="307777"/>
            </a:xfrm>
            <a:prstGeom prst="rect">
              <a:avLst/>
            </a:prstGeom>
            <a:solidFill>
              <a:schemeClr val="bg1"/>
            </a:solidFill>
          </p:spPr>
          <p:txBody>
            <a:bodyPr wrap="square" rtlCol="0">
              <a:spAutoFit/>
            </a:bodyPr>
            <a:lstStyle/>
            <a:p>
              <a:pPr algn="ctr"/>
              <a:r>
                <a:rPr lang="en-US" b="1" i="1" dirty="0"/>
                <a:t>SAO MEASURES/TEMPO </a:t>
              </a:r>
            </a:p>
          </p:txBody>
        </p:sp>
        <p:sp>
          <p:nvSpPr>
            <p:cNvPr id="9" name="TextBox 8">
              <a:extLst>
                <a:ext uri="{FF2B5EF4-FFF2-40B4-BE49-F238E27FC236}">
                  <a16:creationId xmlns:a16="http://schemas.microsoft.com/office/drawing/2014/main" id="{0A63F876-7B55-56FF-FFA3-C90685567419}"/>
                </a:ext>
              </a:extLst>
            </p:cNvPr>
            <p:cNvSpPr txBox="1"/>
            <p:nvPr/>
          </p:nvSpPr>
          <p:spPr>
            <a:xfrm>
              <a:off x="2333013" y="1059773"/>
              <a:ext cx="1760706" cy="307777"/>
            </a:xfrm>
            <a:prstGeom prst="rect">
              <a:avLst/>
            </a:prstGeom>
            <a:solidFill>
              <a:schemeClr val="bg1"/>
            </a:solidFill>
          </p:spPr>
          <p:txBody>
            <a:bodyPr wrap="square" rtlCol="0">
              <a:spAutoFit/>
            </a:bodyPr>
            <a:lstStyle/>
            <a:p>
              <a:pPr algn="ctr"/>
              <a:r>
                <a:rPr lang="en-US" b="1" i="1" dirty="0"/>
                <a:t>GEMS</a:t>
              </a:r>
            </a:p>
          </p:txBody>
        </p:sp>
        <p:sp>
          <p:nvSpPr>
            <p:cNvPr id="11" name="TextBox 10">
              <a:extLst>
                <a:ext uri="{FF2B5EF4-FFF2-40B4-BE49-F238E27FC236}">
                  <a16:creationId xmlns:a16="http://schemas.microsoft.com/office/drawing/2014/main" id="{5842A2B2-7AC0-EF0B-E72A-3DFD24C73A46}"/>
                </a:ext>
              </a:extLst>
            </p:cNvPr>
            <p:cNvSpPr txBox="1"/>
            <p:nvPr/>
          </p:nvSpPr>
          <p:spPr>
            <a:xfrm>
              <a:off x="7986408" y="1071260"/>
              <a:ext cx="2636195" cy="307777"/>
            </a:xfrm>
            <a:prstGeom prst="rect">
              <a:avLst/>
            </a:prstGeom>
            <a:solidFill>
              <a:schemeClr val="bg1"/>
            </a:solidFill>
          </p:spPr>
          <p:txBody>
            <a:bodyPr wrap="square" rtlCol="0">
              <a:spAutoFit/>
            </a:bodyPr>
            <a:lstStyle/>
            <a:p>
              <a:pPr algn="ctr"/>
              <a:r>
                <a:rPr lang="en-US" b="1" i="1" dirty="0"/>
                <a:t>GEMS-MEASURES</a:t>
              </a:r>
            </a:p>
          </p:txBody>
        </p:sp>
      </p:grpSp>
      <p:sp>
        <p:nvSpPr>
          <p:cNvPr id="12" name="TextBox 11">
            <a:extLst>
              <a:ext uri="{FF2B5EF4-FFF2-40B4-BE49-F238E27FC236}">
                <a16:creationId xmlns:a16="http://schemas.microsoft.com/office/drawing/2014/main" id="{6DF99B5A-A96F-8261-3754-CC754009BB18}"/>
              </a:ext>
            </a:extLst>
          </p:cNvPr>
          <p:cNvSpPr txBox="1"/>
          <p:nvPr/>
        </p:nvSpPr>
        <p:spPr>
          <a:xfrm>
            <a:off x="8933595" y="4490258"/>
            <a:ext cx="3121367" cy="369332"/>
          </a:xfrm>
          <a:prstGeom prst="rect">
            <a:avLst/>
          </a:prstGeom>
          <a:noFill/>
        </p:spPr>
        <p:txBody>
          <a:bodyPr wrap="none" rtlCol="0">
            <a:spAutoFit/>
          </a:bodyPr>
          <a:lstStyle/>
          <a:p>
            <a:r>
              <a:rPr lang="en-US" sz="1800" b="1" dirty="0"/>
              <a:t>Credit: Hyeong-</a:t>
            </a:r>
            <a:r>
              <a:rPr lang="en-US" sz="1800" b="1" dirty="0" err="1"/>
              <a:t>Ahn</a:t>
            </a:r>
            <a:r>
              <a:rPr lang="en-US" sz="1800" b="1" dirty="0"/>
              <a:t> Kwon </a:t>
            </a:r>
          </a:p>
        </p:txBody>
      </p:sp>
      <p:sp>
        <p:nvSpPr>
          <p:cNvPr id="13" name="Footer Placeholder 4">
            <a:extLst>
              <a:ext uri="{FF2B5EF4-FFF2-40B4-BE49-F238E27FC236}">
                <a16:creationId xmlns:a16="http://schemas.microsoft.com/office/drawing/2014/main" id="{322F252B-9F76-B422-C2A2-656A74E3512E}"/>
              </a:ext>
            </a:extLst>
          </p:cNvPr>
          <p:cNvSpPr>
            <a:spLocks noGrp="1"/>
          </p:cNvSpPr>
          <p:nvPr>
            <p:ph type="ftr" sz="quarter" idx="11"/>
          </p:nvPr>
        </p:nvSpPr>
        <p:spPr>
          <a:xfrm>
            <a:off x="3873500" y="6621140"/>
            <a:ext cx="4635500" cy="182880"/>
          </a:xfrm>
        </p:spPr>
        <p:txBody>
          <a:bodyPr/>
          <a:lstStyle/>
          <a:p>
            <a:r>
              <a:rPr lang="en-US" dirty="0"/>
              <a:t>Joint STM for TEMPO, GEO-XO ACX, &amp; </a:t>
            </a:r>
            <a:r>
              <a:rPr lang="en-US" dirty="0" err="1"/>
              <a:t>TOLNet</a:t>
            </a:r>
            <a:endParaRPr lang="en-US" dirty="0"/>
          </a:p>
        </p:txBody>
      </p:sp>
      <p:sp>
        <p:nvSpPr>
          <p:cNvPr id="14" name="Date Placeholder 6">
            <a:extLst>
              <a:ext uri="{FF2B5EF4-FFF2-40B4-BE49-F238E27FC236}">
                <a16:creationId xmlns:a16="http://schemas.microsoft.com/office/drawing/2014/main" id="{39B957AD-5FA1-AC7E-5A31-D633F68CEE10}"/>
              </a:ext>
            </a:extLst>
          </p:cNvPr>
          <p:cNvSpPr>
            <a:spLocks noGrp="1"/>
          </p:cNvSpPr>
          <p:nvPr>
            <p:ph type="dt" sz="half" idx="10"/>
          </p:nvPr>
        </p:nvSpPr>
        <p:spPr>
          <a:xfrm>
            <a:off x="0" y="6621140"/>
            <a:ext cx="2743200" cy="182880"/>
          </a:xfrm>
        </p:spPr>
        <p:txBody>
          <a:bodyPr/>
          <a:lstStyle/>
          <a:p>
            <a:r>
              <a:rPr lang="en-US" dirty="0"/>
              <a:t>May 1-5, 2023</a:t>
            </a:r>
          </a:p>
        </p:txBody>
      </p:sp>
    </p:spTree>
    <p:extLst>
      <p:ext uri="{BB962C8B-B14F-4D97-AF65-F5344CB8AC3E}">
        <p14:creationId xmlns:p14="http://schemas.microsoft.com/office/powerpoint/2010/main" val="8217960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FAC52054-FA57-40EB-83A9-F204B497AD61}"/>
              </a:ext>
            </a:extLst>
          </p:cNvPr>
          <p:cNvSpPr>
            <a:spLocks noGrp="1"/>
          </p:cNvSpPr>
          <p:nvPr>
            <p:ph idx="1"/>
          </p:nvPr>
        </p:nvSpPr>
        <p:spPr>
          <a:xfrm>
            <a:off x="101600" y="5341790"/>
            <a:ext cx="11988800" cy="766910"/>
          </a:xfrm>
        </p:spPr>
        <p:txBody>
          <a:bodyPr/>
          <a:lstStyle/>
          <a:p>
            <a:r>
              <a:rPr lang="en-US" sz="2400" dirty="0">
                <a:sym typeface="Arial"/>
              </a:rPr>
              <a:t>SAO’s GEMS formaldehyde retrievals on June 1, 2021 at 6:45 UTC, compare quite well with GEMS V2 retrievals</a:t>
            </a:r>
          </a:p>
        </p:txBody>
      </p:sp>
      <p:sp>
        <p:nvSpPr>
          <p:cNvPr id="3" name="Title 2">
            <a:extLst>
              <a:ext uri="{FF2B5EF4-FFF2-40B4-BE49-F238E27FC236}">
                <a16:creationId xmlns:a16="http://schemas.microsoft.com/office/drawing/2014/main" id="{7FDD6499-AFB5-49CB-BD73-8AD9D6ACA5BC}"/>
              </a:ext>
            </a:extLst>
          </p:cNvPr>
          <p:cNvSpPr>
            <a:spLocks noGrp="1"/>
          </p:cNvSpPr>
          <p:nvPr>
            <p:ph type="title"/>
          </p:nvPr>
        </p:nvSpPr>
        <p:spPr/>
        <p:txBody>
          <a:bodyPr/>
          <a:lstStyle/>
          <a:p>
            <a:r>
              <a:rPr lang="en-US" dirty="0"/>
              <a:t>Test TEMPO HCHO Algorithm</a:t>
            </a:r>
            <a:br>
              <a:rPr lang="en-US" dirty="0"/>
            </a:br>
            <a:r>
              <a:rPr lang="en-US" dirty="0"/>
              <a:t> with GEMS Data</a:t>
            </a:r>
          </a:p>
        </p:txBody>
      </p:sp>
      <p:sp>
        <p:nvSpPr>
          <p:cNvPr id="4" name="Slide Number Placeholder 3">
            <a:extLst>
              <a:ext uri="{FF2B5EF4-FFF2-40B4-BE49-F238E27FC236}">
                <a16:creationId xmlns:a16="http://schemas.microsoft.com/office/drawing/2014/main" id="{75F7D17B-44F4-457B-A6A8-826776FD6E0C}"/>
              </a:ext>
            </a:extLst>
          </p:cNvPr>
          <p:cNvSpPr>
            <a:spLocks noGrp="1"/>
          </p:cNvSpPr>
          <p:nvPr>
            <p:ph type="sldNum" sz="quarter" idx="12"/>
          </p:nvPr>
        </p:nvSpPr>
        <p:spPr/>
        <p:txBody>
          <a:bodyPr/>
          <a:lstStyle/>
          <a:p>
            <a:pPr lvl="0"/>
            <a:fld id="{00000000-1234-1234-1234-123412341234}" type="slidenum">
              <a:rPr lang="en-US" smtClean="0"/>
              <a:pPr lvl="0"/>
              <a:t>9</a:t>
            </a:fld>
            <a:endParaRPr lang="en-US" dirty="0"/>
          </a:p>
        </p:txBody>
      </p:sp>
      <p:grpSp>
        <p:nvGrpSpPr>
          <p:cNvPr id="10" name="Group 9">
            <a:extLst>
              <a:ext uri="{FF2B5EF4-FFF2-40B4-BE49-F238E27FC236}">
                <a16:creationId xmlns:a16="http://schemas.microsoft.com/office/drawing/2014/main" id="{89055B50-D397-0631-3A43-32000AF2DB1C}"/>
              </a:ext>
            </a:extLst>
          </p:cNvPr>
          <p:cNvGrpSpPr/>
          <p:nvPr/>
        </p:nvGrpSpPr>
        <p:grpSpPr>
          <a:xfrm>
            <a:off x="1891553" y="1081776"/>
            <a:ext cx="8408894" cy="4092399"/>
            <a:chOff x="1891553" y="1081776"/>
            <a:chExt cx="8408894" cy="4092399"/>
          </a:xfrm>
        </p:grpSpPr>
        <p:pic>
          <p:nvPicPr>
            <p:cNvPr id="6" name="Picture 5">
              <a:extLst>
                <a:ext uri="{FF2B5EF4-FFF2-40B4-BE49-F238E27FC236}">
                  <a16:creationId xmlns:a16="http://schemas.microsoft.com/office/drawing/2014/main" id="{B4865ED1-0C2B-2144-BAB0-C0B1B4C103C2}"/>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91553" y="1400034"/>
              <a:ext cx="8408894" cy="3774141"/>
            </a:xfrm>
            <a:prstGeom prst="rect">
              <a:avLst/>
            </a:prstGeom>
            <a:noFill/>
          </p:spPr>
        </p:pic>
        <p:sp>
          <p:nvSpPr>
            <p:cNvPr id="2" name="TextBox 1">
              <a:extLst>
                <a:ext uri="{FF2B5EF4-FFF2-40B4-BE49-F238E27FC236}">
                  <a16:creationId xmlns:a16="http://schemas.microsoft.com/office/drawing/2014/main" id="{7BC14D0E-3AD4-503C-6113-DF5DD6D4FBEF}"/>
                </a:ext>
              </a:extLst>
            </p:cNvPr>
            <p:cNvSpPr txBox="1"/>
            <p:nvPr/>
          </p:nvSpPr>
          <p:spPr>
            <a:xfrm>
              <a:off x="2217907" y="1081776"/>
              <a:ext cx="2373549" cy="307777"/>
            </a:xfrm>
            <a:prstGeom prst="rect">
              <a:avLst/>
            </a:prstGeom>
            <a:solidFill>
              <a:schemeClr val="bg1"/>
            </a:solidFill>
          </p:spPr>
          <p:txBody>
            <a:bodyPr wrap="square" rtlCol="0">
              <a:spAutoFit/>
            </a:bodyPr>
            <a:lstStyle/>
            <a:p>
              <a:pPr algn="ctr"/>
              <a:r>
                <a:rPr lang="en-US" b="1" i="1" dirty="0"/>
                <a:t>GEMS</a:t>
              </a:r>
            </a:p>
          </p:txBody>
        </p:sp>
        <p:sp>
          <p:nvSpPr>
            <p:cNvPr id="7" name="TextBox 6">
              <a:extLst>
                <a:ext uri="{FF2B5EF4-FFF2-40B4-BE49-F238E27FC236}">
                  <a16:creationId xmlns:a16="http://schemas.microsoft.com/office/drawing/2014/main" id="{A7E0F289-ACA0-345F-BB29-1EC28676DA8A}"/>
                </a:ext>
              </a:extLst>
            </p:cNvPr>
            <p:cNvSpPr txBox="1"/>
            <p:nvPr/>
          </p:nvSpPr>
          <p:spPr>
            <a:xfrm>
              <a:off x="5019472" y="1087286"/>
              <a:ext cx="2373549" cy="307777"/>
            </a:xfrm>
            <a:prstGeom prst="rect">
              <a:avLst/>
            </a:prstGeom>
            <a:solidFill>
              <a:schemeClr val="bg1"/>
            </a:solidFill>
          </p:spPr>
          <p:txBody>
            <a:bodyPr wrap="square" rtlCol="0">
              <a:spAutoFit/>
            </a:bodyPr>
            <a:lstStyle/>
            <a:p>
              <a:pPr algn="ctr"/>
              <a:r>
                <a:rPr lang="en-US" b="1" i="1" dirty="0"/>
                <a:t>SAO MEASURES</a:t>
              </a:r>
            </a:p>
          </p:txBody>
        </p:sp>
        <p:sp>
          <p:nvSpPr>
            <p:cNvPr id="8" name="TextBox 7">
              <a:extLst>
                <a:ext uri="{FF2B5EF4-FFF2-40B4-BE49-F238E27FC236}">
                  <a16:creationId xmlns:a16="http://schemas.microsoft.com/office/drawing/2014/main" id="{921A53A8-8D8B-961D-2B2B-4EE07DD31428}"/>
                </a:ext>
              </a:extLst>
            </p:cNvPr>
            <p:cNvSpPr txBox="1"/>
            <p:nvPr/>
          </p:nvSpPr>
          <p:spPr>
            <a:xfrm>
              <a:off x="7821037" y="1081777"/>
              <a:ext cx="2373549" cy="307777"/>
            </a:xfrm>
            <a:prstGeom prst="rect">
              <a:avLst/>
            </a:prstGeom>
            <a:solidFill>
              <a:schemeClr val="bg1"/>
            </a:solidFill>
          </p:spPr>
          <p:txBody>
            <a:bodyPr wrap="square" rtlCol="0">
              <a:spAutoFit/>
            </a:bodyPr>
            <a:lstStyle/>
            <a:p>
              <a:pPr algn="ctr"/>
              <a:r>
                <a:rPr lang="en-US" b="1" i="1" dirty="0"/>
                <a:t>GEMS - MEASURES</a:t>
              </a:r>
            </a:p>
          </p:txBody>
        </p:sp>
      </p:grpSp>
      <p:grpSp>
        <p:nvGrpSpPr>
          <p:cNvPr id="17" name="Group 16">
            <a:extLst>
              <a:ext uri="{FF2B5EF4-FFF2-40B4-BE49-F238E27FC236}">
                <a16:creationId xmlns:a16="http://schemas.microsoft.com/office/drawing/2014/main" id="{D4AAA31C-726F-8A4E-FA67-55621A23BCCF}"/>
              </a:ext>
            </a:extLst>
          </p:cNvPr>
          <p:cNvGrpSpPr/>
          <p:nvPr/>
        </p:nvGrpSpPr>
        <p:grpSpPr>
          <a:xfrm>
            <a:off x="289729" y="1163697"/>
            <a:ext cx="11601212" cy="4072473"/>
            <a:chOff x="289729" y="1112181"/>
            <a:chExt cx="11601212" cy="4072473"/>
          </a:xfrm>
        </p:grpSpPr>
        <p:grpSp>
          <p:nvGrpSpPr>
            <p:cNvPr id="13" name="Group 12">
              <a:extLst>
                <a:ext uri="{FF2B5EF4-FFF2-40B4-BE49-F238E27FC236}">
                  <a16:creationId xmlns:a16="http://schemas.microsoft.com/office/drawing/2014/main" id="{AA67CD14-3D55-8FD1-125A-D39B72410A6C}"/>
                </a:ext>
              </a:extLst>
            </p:cNvPr>
            <p:cNvGrpSpPr/>
            <p:nvPr/>
          </p:nvGrpSpPr>
          <p:grpSpPr>
            <a:xfrm>
              <a:off x="289729" y="1112181"/>
              <a:ext cx="11601212" cy="4072473"/>
              <a:chOff x="-116230" y="769105"/>
              <a:chExt cx="11601212" cy="4072473"/>
            </a:xfrm>
            <a:solidFill>
              <a:schemeClr val="bg1"/>
            </a:solidFill>
          </p:grpSpPr>
          <p:pic>
            <p:nvPicPr>
              <p:cNvPr id="14" name="Picture 13">
                <a:extLst>
                  <a:ext uri="{FF2B5EF4-FFF2-40B4-BE49-F238E27FC236}">
                    <a16:creationId xmlns:a16="http://schemas.microsoft.com/office/drawing/2014/main" id="{738D86B2-698A-2B74-5CC5-424161A503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230" y="769105"/>
                <a:ext cx="11601212" cy="4072473"/>
              </a:xfrm>
              <a:prstGeom prst="rect">
                <a:avLst/>
              </a:prstGeom>
              <a:grpFill/>
            </p:spPr>
          </p:pic>
          <p:sp>
            <p:nvSpPr>
              <p:cNvPr id="15" name="TextBox 14">
                <a:extLst>
                  <a:ext uri="{FF2B5EF4-FFF2-40B4-BE49-F238E27FC236}">
                    <a16:creationId xmlns:a16="http://schemas.microsoft.com/office/drawing/2014/main" id="{94E4AD59-D3BC-9DCD-C845-655FA0857BC3}"/>
                  </a:ext>
                </a:extLst>
              </p:cNvPr>
              <p:cNvSpPr txBox="1"/>
              <p:nvPr/>
            </p:nvSpPr>
            <p:spPr>
              <a:xfrm>
                <a:off x="8681954" y="837827"/>
                <a:ext cx="1896895" cy="492443"/>
              </a:xfrm>
              <a:prstGeom prst="rect">
                <a:avLst/>
              </a:prstGeom>
              <a:grpFill/>
            </p:spPr>
            <p:txBody>
              <a:bodyPr wrap="square" lIns="0" tIns="0" rIns="0" bIns="0" rtlCol="0">
                <a:spAutoFit/>
              </a:bodyPr>
              <a:lstStyle/>
              <a:p>
                <a:pPr algn="ctr"/>
                <a:r>
                  <a:rPr lang="en-US" sz="1600" b="1" i="1" dirty="0"/>
                  <a:t>GEMS V2 vs. SAO</a:t>
                </a:r>
              </a:p>
              <a:p>
                <a:pPr algn="ctr"/>
                <a:r>
                  <a:rPr lang="en-US" sz="1600" b="1" i="1" dirty="0"/>
                  <a:t>HCHO SCDs </a:t>
                </a:r>
              </a:p>
            </p:txBody>
          </p:sp>
        </p:grpSp>
        <p:sp>
          <p:nvSpPr>
            <p:cNvPr id="16" name="TextBox 15">
              <a:extLst>
                <a:ext uri="{FF2B5EF4-FFF2-40B4-BE49-F238E27FC236}">
                  <a16:creationId xmlns:a16="http://schemas.microsoft.com/office/drawing/2014/main" id="{9147DFC6-81D9-B3E8-9B9C-2BC883577719}"/>
                </a:ext>
              </a:extLst>
            </p:cNvPr>
            <p:cNvSpPr txBox="1"/>
            <p:nvPr/>
          </p:nvSpPr>
          <p:spPr>
            <a:xfrm>
              <a:off x="10740980" y="4868214"/>
              <a:ext cx="243828" cy="307777"/>
            </a:xfrm>
            <a:prstGeom prst="rect">
              <a:avLst/>
            </a:prstGeom>
            <a:solidFill>
              <a:schemeClr val="bg1"/>
            </a:solidFill>
          </p:spPr>
          <p:txBody>
            <a:bodyPr wrap="square" rtlCol="0">
              <a:spAutoFit/>
            </a:bodyPr>
            <a:lstStyle/>
            <a:p>
              <a:endParaRPr lang="en-US" dirty="0"/>
            </a:p>
          </p:txBody>
        </p:sp>
      </p:grpSp>
      <p:sp>
        <p:nvSpPr>
          <p:cNvPr id="12" name="TextBox 11">
            <a:extLst>
              <a:ext uri="{FF2B5EF4-FFF2-40B4-BE49-F238E27FC236}">
                <a16:creationId xmlns:a16="http://schemas.microsoft.com/office/drawing/2014/main" id="{0E2881AA-8A38-378F-8E70-79CA91B018CF}"/>
              </a:ext>
            </a:extLst>
          </p:cNvPr>
          <p:cNvSpPr txBox="1"/>
          <p:nvPr/>
        </p:nvSpPr>
        <p:spPr>
          <a:xfrm>
            <a:off x="8769574" y="4919730"/>
            <a:ext cx="3121367" cy="369332"/>
          </a:xfrm>
          <a:prstGeom prst="rect">
            <a:avLst/>
          </a:prstGeom>
          <a:noFill/>
        </p:spPr>
        <p:txBody>
          <a:bodyPr wrap="none" rtlCol="0">
            <a:spAutoFit/>
          </a:bodyPr>
          <a:lstStyle/>
          <a:p>
            <a:r>
              <a:rPr lang="en-US" sz="1800" b="1" dirty="0"/>
              <a:t>Credit: Hyeong-</a:t>
            </a:r>
            <a:r>
              <a:rPr lang="en-US" sz="1800" b="1" dirty="0" err="1"/>
              <a:t>Ahn</a:t>
            </a:r>
            <a:r>
              <a:rPr lang="en-US" sz="1800" b="1" dirty="0"/>
              <a:t> Kwon </a:t>
            </a:r>
          </a:p>
        </p:txBody>
      </p:sp>
      <p:sp>
        <p:nvSpPr>
          <p:cNvPr id="18" name="Footer Placeholder 4">
            <a:extLst>
              <a:ext uri="{FF2B5EF4-FFF2-40B4-BE49-F238E27FC236}">
                <a16:creationId xmlns:a16="http://schemas.microsoft.com/office/drawing/2014/main" id="{63B97E6E-D74C-0E89-EDCE-AA081ED35301}"/>
              </a:ext>
            </a:extLst>
          </p:cNvPr>
          <p:cNvSpPr>
            <a:spLocks noGrp="1"/>
          </p:cNvSpPr>
          <p:nvPr>
            <p:ph type="ftr" sz="quarter" idx="11"/>
          </p:nvPr>
        </p:nvSpPr>
        <p:spPr>
          <a:xfrm>
            <a:off x="3873500" y="6621140"/>
            <a:ext cx="4635500" cy="182880"/>
          </a:xfrm>
        </p:spPr>
        <p:txBody>
          <a:bodyPr/>
          <a:lstStyle/>
          <a:p>
            <a:r>
              <a:rPr lang="en-US" dirty="0"/>
              <a:t>Joint STM for TEMPO, GEO-XO ACX, &amp; </a:t>
            </a:r>
            <a:r>
              <a:rPr lang="en-US" dirty="0" err="1"/>
              <a:t>TOLNet</a:t>
            </a:r>
            <a:endParaRPr lang="en-US" dirty="0"/>
          </a:p>
        </p:txBody>
      </p:sp>
      <p:sp>
        <p:nvSpPr>
          <p:cNvPr id="19" name="Date Placeholder 6">
            <a:extLst>
              <a:ext uri="{FF2B5EF4-FFF2-40B4-BE49-F238E27FC236}">
                <a16:creationId xmlns:a16="http://schemas.microsoft.com/office/drawing/2014/main" id="{F98360AC-8D82-8A62-F462-CD236E1A6DA3}"/>
              </a:ext>
            </a:extLst>
          </p:cNvPr>
          <p:cNvSpPr>
            <a:spLocks noGrp="1"/>
          </p:cNvSpPr>
          <p:nvPr>
            <p:ph type="dt" sz="half" idx="10"/>
          </p:nvPr>
        </p:nvSpPr>
        <p:spPr>
          <a:xfrm>
            <a:off x="0" y="6621140"/>
            <a:ext cx="2743200" cy="182880"/>
          </a:xfrm>
        </p:spPr>
        <p:txBody>
          <a:bodyPr/>
          <a:lstStyle/>
          <a:p>
            <a:r>
              <a:rPr lang="en-US" dirty="0"/>
              <a:t>May 1-5, 2023</a:t>
            </a:r>
          </a:p>
        </p:txBody>
      </p:sp>
    </p:spTree>
    <p:extLst>
      <p:ext uri="{BB962C8B-B14F-4D97-AF65-F5344CB8AC3E}">
        <p14:creationId xmlns:p14="http://schemas.microsoft.com/office/powerpoint/2010/main" val="1440028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TEMPO Wide ORR MR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EMPO Wide ORR MRR" id="{3095EFA4-4A62-43F9-994D-2ED38E1FAE00}" vid="{3ACF80F2-EEEA-4067-AD42-EC1E0DEF085D}"/>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A81C547C81D5641B2853B35EF8DF0A7" ma:contentTypeVersion="20" ma:contentTypeDescription="Create a new document." ma:contentTypeScope="" ma:versionID="1e0b7c392572837326aa4cd8ec6b1353">
  <xsd:schema xmlns:xsd="http://www.w3.org/2001/XMLSchema" xmlns:xs="http://www.w3.org/2001/XMLSchema" xmlns:p="http://schemas.microsoft.com/office/2006/metadata/properties" xmlns:ns2="7d583c83-7f40-41e3-9f74-efc4f9579d08" xmlns:ns3="08da2995-e90b-4438-a7b0-7509e933bd92" xmlns:ns4="d900e117-17a0-4b24-9e47-511ef1d02c43" targetNamespace="http://schemas.microsoft.com/office/2006/metadata/properties" ma:root="true" ma:fieldsID="848d5c9b6b05671713eb8facb98f6ec3" ns2:_="" ns3:_="" ns4:_="">
    <xsd:import namespace="7d583c83-7f40-41e3-9f74-efc4f9579d08"/>
    <xsd:import namespace="08da2995-e90b-4438-a7b0-7509e933bd92"/>
    <xsd:import namespace="d900e117-17a0-4b24-9e47-511ef1d02c43"/>
    <xsd:element name="properties">
      <xsd:complexType>
        <xsd:sequence>
          <xsd:element name="documentManagement">
            <xsd:complexType>
              <xsd:all>
                <xsd:element ref="ns2:Owner" minOccurs="0"/>
                <xsd:element ref="ns2:Data_x0020_Classification" minOccurs="0"/>
                <xsd:element ref="ns2:Handle" minOccurs="0"/>
                <xsd:element ref="ns2:Original_x0020_Filename" minOccurs="0"/>
                <xsd:element ref="ns2:Corporate_x0020_Author" minOccurs="0"/>
                <xsd:element ref="ns2:Creation_x0020_Date" minOccurs="0"/>
                <xsd:element ref="ns2:Summary" minOccurs="0"/>
                <xsd:element ref="ns3:MediaServiceMetadata" minOccurs="0"/>
                <xsd:element ref="ns3:MediaServiceFastMetadata" minOccurs="0"/>
                <xsd:element ref="ns3:MediaLengthInSeconds" minOccurs="0"/>
                <xsd:element ref="ns3:MediaServiceDateTaken" minOccurs="0"/>
                <xsd:element ref="ns3:MediaServiceOCR" minOccurs="0"/>
                <xsd:element ref="ns3:MediaServiceGenerationTime" minOccurs="0"/>
                <xsd:element ref="ns3:MediaServiceEventHashCode" minOccurs="0"/>
                <xsd:element ref="ns3:MediaServiceLocation" minOccurs="0"/>
                <xsd:element ref="ns3: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d583c83-7f40-41e3-9f74-efc4f9579d08" elementFormDefault="qualified">
    <xsd:import namespace="http://schemas.microsoft.com/office/2006/documentManagement/types"/>
    <xsd:import namespace="http://schemas.microsoft.com/office/infopath/2007/PartnerControls"/>
    <xsd:element name="Owner" ma:index="8" nillable="true" ma:displayName="Owner" ma:internalName="Owner">
      <xsd:simpleType>
        <xsd:restriction base="dms:Text">
          <xsd:maxLength value="255"/>
        </xsd:restriction>
      </xsd:simpleType>
    </xsd:element>
    <xsd:element name="Data_x0020_Classification" ma:index="9" nillable="true" ma:displayName="Data Classification" ma:internalName="Data_x0020_Classification">
      <xsd:simpleType>
        <xsd:restriction base="dms:Text">
          <xsd:maxLength value="255"/>
        </xsd:restriction>
      </xsd:simpleType>
    </xsd:element>
    <xsd:element name="Handle" ma:index="10" nillable="true" ma:displayName="Handle" ma:internalName="Handle">
      <xsd:simpleType>
        <xsd:restriction base="dms:Text">
          <xsd:maxLength value="255"/>
        </xsd:restriction>
      </xsd:simpleType>
    </xsd:element>
    <xsd:element name="Original_x0020_Filename" ma:index="11" nillable="true" ma:displayName="Original Filename" ma:internalName="Original_x0020_Filename">
      <xsd:simpleType>
        <xsd:restriction base="dms:Text">
          <xsd:maxLength value="255"/>
        </xsd:restriction>
      </xsd:simpleType>
    </xsd:element>
    <xsd:element name="Corporate_x0020_Author" ma:index="12" nillable="true" ma:displayName="Corporate Author" ma:internalName="Corporate_x0020_Author">
      <xsd:simpleType>
        <xsd:restriction base="dms:Text">
          <xsd:maxLength value="255"/>
        </xsd:restriction>
      </xsd:simpleType>
    </xsd:element>
    <xsd:element name="Creation_x0020_Date" ma:index="13" nillable="true" ma:displayName="Creation Date" ma:format="DateOnly" ma:internalName="Creation_x0020_Date">
      <xsd:simpleType>
        <xsd:restriction base="dms:DateTime"/>
      </xsd:simpleType>
    </xsd:element>
    <xsd:element name="Summary" ma:index="15" nillable="true" ma:displayName="Summary" ma:internalName="Summary">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8da2995-e90b-4438-a7b0-7509e933bd92" elementFormDefault="qualified">
    <xsd:import namespace="http://schemas.microsoft.com/office/2006/documentManagement/types"/>
    <xsd:import namespace="http://schemas.microsoft.com/office/infopath/2007/PartnerControls"/>
    <xsd:element name="MediaServiceMetadata" ma:index="16" nillable="true" ma:displayName="MediaServiceMetadata" ma:hidden="true" ma:internalName="MediaServiceMetadata" ma:readOnly="true">
      <xsd:simpleType>
        <xsd:restriction base="dms:Note"/>
      </xsd:simpleType>
    </xsd:element>
    <xsd:element name="MediaServiceFastMetadata" ma:index="17" nillable="true" ma:displayName="MediaServiceFastMetadata" ma:hidden="true" ma:internalName="MediaServiceFastMetadata" ma:readOnly="true">
      <xsd:simpleType>
        <xsd:restriction base="dms:Note"/>
      </xsd:simpleType>
    </xsd:element>
    <xsd:element name="MediaLengthInSeconds" ma:index="18" nillable="true" ma:displayName="Length (seconds)" ma:internalName="MediaLengthInSeconds" ma:readOnly="true">
      <xsd:simpleType>
        <xsd:restriction base="dms:Unknown"/>
      </xsd:simpleType>
    </xsd:element>
    <xsd:element name="MediaServiceDateTaken" ma:index="19" nillable="true" ma:displayName="MediaServiceDateTaken" ma:hidden="true" ma:internalName="MediaServiceDateTake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0fb68aea-d2ee-4a6c-85e6-e4b5686e96e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900e117-17a0-4b24-9e47-511ef1d02c43" elementFormDefault="qualified">
    <xsd:import namespace="http://schemas.microsoft.com/office/2006/documentManagement/types"/>
    <xsd:import namespace="http://schemas.microsoft.com/office/infopath/2007/PartnerControls"/>
    <xsd:element name="TaxCatchAll" ma:index="26" nillable="true" ma:displayName="Taxonomy Catch All Column" ma:hidden="true" ma:list="{347b9cc4-fb6f-4d7a-bd92-58ac48c43431}" ma:internalName="TaxCatchAll" ma:showField="CatchAllData" ma:web="a400b605-e52c-4a0e-a84f-39c9c7d011c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ma:index="14"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Owner xmlns="7d583c83-7f40-41e3-9f74-efc4f9579d08" xsi:nil="true"/>
    <Data_x0020_Classification xmlns="7d583c83-7f40-41e3-9f74-efc4f9579d08" xsi:nil="true"/>
    <Original_x0020_Filename xmlns="7d583c83-7f40-41e3-9f74-efc4f9579d08" xsi:nil="true"/>
    <TaxCatchAll xmlns="d900e117-17a0-4b24-9e47-511ef1d02c43" xsi:nil="true"/>
    <Creation_x0020_Date xmlns="7d583c83-7f40-41e3-9f74-efc4f9579d08" xsi:nil="true"/>
    <Corporate_x0020_Author xmlns="7d583c83-7f40-41e3-9f74-efc4f9579d08" xsi:nil="true"/>
    <lcf76f155ced4ddcb4097134ff3c332f xmlns="08da2995-e90b-4438-a7b0-7509e933bd92">
      <Terms xmlns="http://schemas.microsoft.com/office/infopath/2007/PartnerControls"/>
    </lcf76f155ced4ddcb4097134ff3c332f>
    <Handle xmlns="7d583c83-7f40-41e3-9f74-efc4f9579d08" xsi:nil="true"/>
    <Summary xmlns="7d583c83-7f40-41e3-9f74-efc4f9579d08" xsi:nil="true"/>
  </documentManagement>
</p:properties>
</file>

<file path=customXml/itemProps1.xml><?xml version="1.0" encoding="utf-8"?>
<ds:datastoreItem xmlns:ds="http://schemas.openxmlformats.org/officeDocument/2006/customXml" ds:itemID="{183A5E67-9A5E-45C2-B10E-7B6B4BD8C926}">
  <ds:schemaRefs>
    <ds:schemaRef ds:uri="08da2995-e90b-4438-a7b0-7509e933bd92"/>
    <ds:schemaRef ds:uri="7d583c83-7f40-41e3-9f74-efc4f9579d08"/>
    <ds:schemaRef ds:uri="d900e117-17a0-4b24-9e47-511ef1d02c4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2E691B9-2D29-4B98-84D5-4C9D29E0AE01}">
  <ds:schemaRefs>
    <ds:schemaRef ds:uri="http://schemas.microsoft.com/sharepoint/v3/contenttype/forms"/>
  </ds:schemaRefs>
</ds:datastoreItem>
</file>

<file path=customXml/itemProps3.xml><?xml version="1.0" encoding="utf-8"?>
<ds:datastoreItem xmlns:ds="http://schemas.openxmlformats.org/officeDocument/2006/customXml" ds:itemID="{4929E27A-84B7-42C6-ADE4-E0BDB37C476D}">
  <ds:schemaRefs>
    <ds:schemaRef ds:uri="http://www.w3.org/XML/1998/namespace"/>
    <ds:schemaRef ds:uri="08da2995-e90b-4438-a7b0-7509e933bd92"/>
    <ds:schemaRef ds:uri="http://schemas.microsoft.com/office/2006/metadata/properties"/>
    <ds:schemaRef ds:uri="http://schemas.microsoft.com/office/2006/documentManagement/types"/>
    <ds:schemaRef ds:uri="7d583c83-7f40-41e3-9f74-efc4f9579d08"/>
    <ds:schemaRef ds:uri="http://purl.org/dc/elements/1.1/"/>
    <ds:schemaRef ds:uri="http://purl.org/dc/dcmitype/"/>
    <ds:schemaRef ds:uri="http://schemas.microsoft.com/office/infopath/2007/PartnerControls"/>
    <ds:schemaRef ds:uri="http://schemas.openxmlformats.org/package/2006/metadata/core-properties"/>
    <ds:schemaRef ds:uri="d900e117-17a0-4b24-9e47-511ef1d02c43"/>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6387</TotalTime>
  <Words>2995</Words>
  <Application>Microsoft Macintosh PowerPoint</Application>
  <PresentationFormat>Widescreen</PresentationFormat>
  <Paragraphs>432</Paragraphs>
  <Slides>22</Slides>
  <Notes>13</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22</vt:i4>
      </vt:variant>
    </vt:vector>
  </HeadingPairs>
  <TitlesOfParts>
    <vt:vector size="36" baseType="lpstr">
      <vt:lpstr>Century Gothic</vt:lpstr>
      <vt:lpstr>Helvetica Neue</vt:lpstr>
      <vt:lpstr>Calibri</vt:lpstr>
      <vt:lpstr>Wingdings</vt:lpstr>
      <vt:lpstr>Cambria</vt:lpstr>
      <vt:lpstr>Noto Sans Symbols</vt:lpstr>
      <vt:lpstr>Times New Roman</vt:lpstr>
      <vt:lpstr>Arial</vt:lpstr>
      <vt:lpstr>Arial Rounded</vt:lpstr>
      <vt:lpstr>Courier New</vt:lpstr>
      <vt:lpstr>Arial Narrow</vt:lpstr>
      <vt:lpstr>Helvetica</vt:lpstr>
      <vt:lpstr>Arial Rounded MT Bold</vt:lpstr>
      <vt:lpstr>1_TEMPO Wide ORR MRR</vt:lpstr>
      <vt:lpstr>PowerPoint Presentation</vt:lpstr>
      <vt:lpstr>Outline</vt:lpstr>
      <vt:lpstr>Baseline and Threshold Products (Variables) &amp; Requirements</vt:lpstr>
      <vt:lpstr>TEMPO Data Products  Baseline + SNWG 2020 NRT + SNWG 2022 NRT/Enhanced</vt:lpstr>
      <vt:lpstr>Research Products</vt:lpstr>
      <vt:lpstr>Algorithm Development Status</vt:lpstr>
      <vt:lpstr>Test TEMPO-like O3PROF Algorithm  with OMI/TOPOMI/GEMS Data</vt:lpstr>
      <vt:lpstr>Test TEMPO NO2 Algorithm with GEMS Data</vt:lpstr>
      <vt:lpstr>Test TEMPO HCHO Algorithm  with GEMS Data</vt:lpstr>
      <vt:lpstr>Calibration and L1b Validation</vt:lpstr>
      <vt:lpstr>TEMPO L2 Science Validation Plan</vt:lpstr>
      <vt:lpstr>Summary</vt:lpstr>
      <vt:lpstr>PowerPoint Presentation</vt:lpstr>
      <vt:lpstr>PowerPoint Presentation</vt:lpstr>
      <vt:lpstr>PowerPoint Presentation</vt:lpstr>
      <vt:lpstr>TEMPO Data Products Distribution</vt:lpstr>
      <vt:lpstr>TEMPO Green Paper:  Chemistry Experiments with TEMPO</vt:lpstr>
      <vt:lpstr>Including Visible to Improve  Tropospheric Ozone Retrieval Sensitivity</vt:lpstr>
      <vt:lpstr>TEMPO Algorithm Teams</vt:lpstr>
      <vt:lpstr>NRT vs. Off-line Trace Gas Products (if with additional NRT funding)</vt:lpstr>
      <vt:lpstr>L1b Requirements</vt:lpstr>
      <vt:lpstr>Test TEMPO Trace Gas  Algorithms with GEMS Data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Science Overview</dc:title>
  <dc:creator>Liu, Xiong</dc:creator>
  <cp:lastModifiedBy>Liu, Xiong</cp:lastModifiedBy>
  <cp:revision>128</cp:revision>
  <dcterms:created xsi:type="dcterms:W3CDTF">2021-11-05T03:06:55Z</dcterms:created>
  <dcterms:modified xsi:type="dcterms:W3CDTF">2023-05-02T03:47:21Z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0x010100EA81C547C81D5641B2853B35EF8DF0A7</vt:lpwstr>
  </property>
  <property fmtid="{D5CDD505-2E9C-101B-9397-08002B2CF9AE}" pid="3" name="MediaServiceImageTags">
    <vt:lpwstr/>
  </property>
</Properties>
</file>