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16029" r:id="rId2"/>
    <p:sldId id="256" r:id="rId3"/>
    <p:sldId id="16032"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F25E8-D239-684F-A6FD-9CC35E36A5A5}" v="32" dt="2023-04-28T15:06:51.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39"/>
    <p:restoredTop sz="82013"/>
  </p:normalViewPr>
  <p:slideViewPr>
    <p:cSldViewPr snapToGrid="0" showGuides="1">
      <p:cViewPr varScale="1">
        <p:scale>
          <a:sx n="101" d="100"/>
          <a:sy n="101" d="100"/>
        </p:scale>
        <p:origin x="1312" y="184"/>
      </p:cViewPr>
      <p:guideLst>
        <p:guide orient="horz" pos="2160"/>
        <p:guide pos="3840"/>
      </p:guideLst>
    </p:cSldViewPr>
  </p:slideViewPr>
  <p:outlineViewPr>
    <p:cViewPr>
      <p:scale>
        <a:sx n="33" d="100"/>
        <a:sy n="33" d="100"/>
      </p:scale>
      <p:origin x="0" y="0"/>
    </p:cViewPr>
  </p:outlineViewPr>
  <p:notesTextViewPr>
    <p:cViewPr>
      <p:scale>
        <a:sx n="60" d="100"/>
        <a:sy n="60" d="100"/>
      </p:scale>
      <p:origin x="0" y="0"/>
    </p:cViewPr>
  </p:notesTextViewPr>
  <p:sorterViewPr>
    <p:cViewPr>
      <p:scale>
        <a:sx n="80" d="100"/>
        <a:sy n="80" d="100"/>
      </p:scale>
      <p:origin x="0" y="0"/>
    </p:cViewPr>
  </p:sorterViewPr>
  <p:notesViewPr>
    <p:cSldViewPr snapToGrid="0" showGuides="1">
      <p:cViewPr varScale="1">
        <p:scale>
          <a:sx n="98" d="100"/>
          <a:sy n="98" d="100"/>
        </p:scale>
        <p:origin x="3240"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2640F-30FD-E64F-857F-038EF22ABC8D}" type="datetimeFigureOut">
              <a:rPr lang="en-US" smtClean="0"/>
              <a:t>4/28/23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16C27-E9E1-CD40-BC36-194E721850F4}" type="slidenum">
              <a:rPr lang="en-US" smtClean="0"/>
              <a:t>‹#›</a:t>
            </a:fld>
            <a:endParaRPr lang="en-US"/>
          </a:p>
        </p:txBody>
      </p:sp>
    </p:spTree>
    <p:extLst>
      <p:ext uri="{BB962C8B-B14F-4D97-AF65-F5344CB8AC3E}">
        <p14:creationId xmlns:p14="http://schemas.microsoft.com/office/powerpoint/2010/main" val="4140705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BA6AAAA3-19CA-8444-B6BF-BDC7570C23F8}" type="slidenum">
              <a:rPr lang="en-US" smtClean="0"/>
              <a:t>1</a:t>
            </a:fld>
            <a:endParaRPr lang="en-US"/>
          </a:p>
        </p:txBody>
      </p:sp>
    </p:spTree>
    <p:extLst>
      <p:ext uri="{BB962C8B-B14F-4D97-AF65-F5344CB8AC3E}">
        <p14:creationId xmlns:p14="http://schemas.microsoft.com/office/powerpoint/2010/main" val="108622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Aerosol products: </a:t>
            </a:r>
          </a:p>
          <a:p>
            <a:pPr marL="0" marR="0" algn="l">
              <a:spcBef>
                <a:spcPts val="0"/>
              </a:spcBef>
              <a:spcAft>
                <a:spcPts val="0"/>
              </a:spcAft>
              <a:buFont typeface="Arial" panose="020B0604020202020204" pitchFamily="34" charset="0"/>
              <a:buChar char="•"/>
            </a:pPr>
            <a:r>
              <a:rPr lang="en-US" sz="1800" dirty="0"/>
              <a:t>PACE should be more capable due to the wider spectral range of OCI + polarimeters. </a:t>
            </a:r>
            <a:endParaRPr lang="en-US" sz="1800" b="0" i="0" u="none" strike="noStrike"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endParaRPr lang="en-US" sz="1800" b="0" i="0" u="none" strike="noStrike"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to stress that many algorithms are in development, and what will be available at launch will be different than a few years down the road</a:t>
            </a:r>
          </a:p>
          <a:p>
            <a:br>
              <a:rPr lang="en-US" dirty="0"/>
            </a:br>
            <a:endParaRPr lang="en-US" dirty="0"/>
          </a:p>
        </p:txBody>
      </p:sp>
      <p:sp>
        <p:nvSpPr>
          <p:cNvPr id="4" name="Slide Number Placeholder 3"/>
          <p:cNvSpPr>
            <a:spLocks noGrp="1"/>
          </p:cNvSpPr>
          <p:nvPr>
            <p:ph type="sldNum" sz="quarter" idx="5"/>
          </p:nvPr>
        </p:nvSpPr>
        <p:spPr/>
        <p:txBody>
          <a:bodyPr/>
          <a:lstStyle/>
          <a:p>
            <a:fld id="{B1816C27-E9E1-CD40-BC36-194E721850F4}" type="slidenum">
              <a:rPr lang="en-US" smtClean="0"/>
              <a:t>2</a:t>
            </a:fld>
            <a:endParaRPr lang="en-US"/>
          </a:p>
        </p:txBody>
      </p:sp>
    </p:spTree>
    <p:extLst>
      <p:ext uri="{BB962C8B-B14F-4D97-AF65-F5344CB8AC3E}">
        <p14:creationId xmlns:p14="http://schemas.microsoft.com/office/powerpoint/2010/main" val="159489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spcBef>
                <a:spcPts val="0"/>
              </a:spcBef>
              <a:spcAft>
                <a:spcPts val="0"/>
              </a:spcAft>
            </a:pPr>
            <a:r>
              <a:rPr lang="en-US" sz="1600" b="0" i="0" u="none" strike="noStrike" dirty="0">
                <a:effectLst/>
                <a:latin typeface="Calibri" panose="020F0502020204030204" pitchFamily="34" charset="0"/>
              </a:rPr>
              <a:t>(ex- Ozone has a higher impact on acute health cases than particulate matter &amp; affects the visibility in many NPs)</a:t>
            </a:r>
            <a:r>
              <a:rPr lang="en-US" sz="2400" dirty="0">
                <a:latin typeface="Calibri" panose="020F0502020204030204" pitchFamily="34" charset="0"/>
              </a:rPr>
              <a:t>.</a:t>
            </a:r>
          </a:p>
          <a:p>
            <a:pPr algn="l" fontAlgn="base">
              <a:spcBef>
                <a:spcPts val="0"/>
              </a:spcBef>
              <a:spcAft>
                <a:spcPts val="0"/>
              </a:spcAft>
            </a:pPr>
            <a:r>
              <a:rPr lang="en-US" sz="1800" b="0" i="0" u="none" strike="noStrike" dirty="0">
                <a:solidFill>
                  <a:srgbClr val="000000"/>
                </a:solidFill>
                <a:effectLst/>
                <a:latin typeface="Calibri" panose="020F0502020204030204" pitchFamily="34" charset="0"/>
              </a:rPr>
              <a:t>The advantage of combining TEMPO and PACE retrievals is that many Air Quality local agencies are more trained to read spatial maps of O3 and particulate matter than the spectral picks of gases (expensive instruments).</a:t>
            </a:r>
          </a:p>
          <a:p>
            <a:br>
              <a:rPr lang="en-US" sz="3600" dirty="0"/>
            </a:br>
            <a:endParaRPr lang="en-US" sz="2400" dirty="0">
              <a:latin typeface="Calibri" panose="020F0502020204030204" pitchFamily="34" charset="0"/>
            </a:endParaRPr>
          </a:p>
          <a:p>
            <a:pPr algn="l" fontAlgn="base">
              <a:spcBef>
                <a:spcPts val="0"/>
              </a:spcBef>
              <a:spcAft>
                <a:spcPts val="0"/>
              </a:spcAft>
            </a:pPr>
            <a:endParaRPr lang="en-US" sz="1600" b="1" i="0" u="none" strike="noStrike" dirty="0">
              <a:solidFill>
                <a:srgbClr val="000000"/>
              </a:solidFill>
              <a:effectLst/>
            </a:endParaRPr>
          </a:p>
          <a:p>
            <a:pPr algn="l" fontAlgn="base">
              <a:spcBef>
                <a:spcPts val="0"/>
              </a:spcBef>
              <a:spcAft>
                <a:spcPts val="0"/>
              </a:spcAft>
            </a:pPr>
            <a:endParaRPr lang="en-US" sz="1600" b="1" i="0" u="none" strike="noStrike" dirty="0">
              <a:solidFill>
                <a:srgbClr val="000000"/>
              </a:solidFill>
              <a:effectLst/>
            </a:endParaRPr>
          </a:p>
          <a:p>
            <a:pPr algn="l" fontAlgn="base">
              <a:spcBef>
                <a:spcPts val="0"/>
              </a:spcBef>
              <a:spcAft>
                <a:spcPts val="0"/>
              </a:spcAft>
            </a:pPr>
            <a:r>
              <a:rPr lang="en-US" sz="1600" b="1" i="0" u="none" strike="noStrike" dirty="0">
                <a:solidFill>
                  <a:srgbClr val="000000"/>
                </a:solidFill>
                <a:effectLst/>
              </a:rPr>
              <a:t>Would the TEMPO special operations (e.g., &lt; 10 min scans over slices of TEMPO Field of Regard) further enhance the mission or program synergy? How</a:t>
            </a:r>
            <a:r>
              <a:rPr lang="en-US" sz="1600" b="1" dirty="0">
                <a:solidFill>
                  <a:srgbClr val="000000"/>
                </a:solidFill>
              </a:rPr>
              <a:t>?</a:t>
            </a:r>
          </a:p>
          <a:p>
            <a:pPr algn="l" fontAlgn="base">
              <a:spcBef>
                <a:spcPts val="0"/>
              </a:spcBef>
              <a:spcAft>
                <a:spcPts val="0"/>
              </a:spcAft>
            </a:pPr>
            <a:endParaRPr lang="en-US" sz="1600" b="1" dirty="0">
              <a:solidFill>
                <a:srgbClr val="000000"/>
              </a:solidFill>
            </a:endParaRPr>
          </a:p>
          <a:p>
            <a:pPr marL="742950" lvl="1" indent="-285750" fontAlgn="base">
              <a:buFont typeface="Arial" panose="020B0604020202020204" pitchFamily="34" charset="0"/>
              <a:buChar char="•"/>
            </a:pPr>
            <a:r>
              <a:rPr lang="en-US" sz="1400" dirty="0">
                <a:solidFill>
                  <a:srgbClr val="FF0000"/>
                </a:solidFill>
              </a:rPr>
              <a:t>Not likely super useful to us. PACE would take about 20 mins to cross the TEMPO view area south to north. So you could get more precise time matchups but likely not a huge amount changes within 20 mins anyway (except clouds moving a few pixels)</a:t>
            </a:r>
            <a:r>
              <a:rPr lang="en-US" sz="1400" b="0" u="none" strike="noStrike" dirty="0">
                <a:solidFill>
                  <a:srgbClr val="FF0000"/>
                </a:solidFill>
                <a:effectLst/>
              </a:rPr>
              <a:t> </a:t>
            </a:r>
          </a:p>
          <a:p>
            <a:endParaRPr lang="en-US" dirty="0"/>
          </a:p>
        </p:txBody>
      </p:sp>
      <p:sp>
        <p:nvSpPr>
          <p:cNvPr id="4" name="Slide Number Placeholder 3"/>
          <p:cNvSpPr>
            <a:spLocks noGrp="1"/>
          </p:cNvSpPr>
          <p:nvPr>
            <p:ph type="sldNum" sz="quarter" idx="5"/>
          </p:nvPr>
        </p:nvSpPr>
        <p:spPr/>
        <p:txBody>
          <a:bodyPr/>
          <a:lstStyle/>
          <a:p>
            <a:fld id="{B1816C27-E9E1-CD40-BC36-194E721850F4}" type="slidenum">
              <a:rPr lang="en-US" smtClean="0"/>
              <a:t>3</a:t>
            </a:fld>
            <a:endParaRPr lang="en-US"/>
          </a:p>
        </p:txBody>
      </p:sp>
    </p:spTree>
    <p:extLst>
      <p:ext uri="{BB962C8B-B14F-4D97-AF65-F5344CB8AC3E}">
        <p14:creationId xmlns:p14="http://schemas.microsoft.com/office/powerpoint/2010/main" val="380584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DE74-5385-DD09-E4B2-BCD5CEB9F6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F08322-9FF8-8FB2-3084-A308B6FB97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3D52CD-249E-CC49-938E-BE5DD98C015F}"/>
              </a:ext>
            </a:extLst>
          </p:cNvPr>
          <p:cNvSpPr>
            <a:spLocks noGrp="1"/>
          </p:cNvSpPr>
          <p:nvPr>
            <p:ph type="dt" sz="half" idx="10"/>
          </p:nvPr>
        </p:nvSpPr>
        <p:spPr/>
        <p:txBody>
          <a:bodyPr/>
          <a:lstStyle/>
          <a:p>
            <a:fld id="{A54E5EC7-62A6-7F48-989E-F4B7E014BABB}" type="datetimeFigureOut">
              <a:rPr lang="en-US" smtClean="0"/>
              <a:t>4/28/23</a:t>
            </a:fld>
            <a:endParaRPr lang="en-US"/>
          </a:p>
        </p:txBody>
      </p:sp>
      <p:sp>
        <p:nvSpPr>
          <p:cNvPr id="5" name="Footer Placeholder 4">
            <a:extLst>
              <a:ext uri="{FF2B5EF4-FFF2-40B4-BE49-F238E27FC236}">
                <a16:creationId xmlns:a16="http://schemas.microsoft.com/office/drawing/2014/main" id="{6A9B0ACF-6EB1-159F-EA0D-EE9B48F0B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63DB8-5E89-65D6-1D6F-56E57326D282}"/>
              </a:ext>
            </a:extLst>
          </p:cNvPr>
          <p:cNvSpPr>
            <a:spLocks noGrp="1"/>
          </p:cNvSpPr>
          <p:nvPr>
            <p:ph type="sldNum" sz="quarter" idx="12"/>
          </p:nvPr>
        </p:nvSpPr>
        <p:spPr/>
        <p:txBody>
          <a:bodyPr/>
          <a:lstStyle/>
          <a:p>
            <a:fld id="{6A5D3483-8400-5C4A-90BD-2D2A89D68032}" type="slidenum">
              <a:rPr lang="en-US" smtClean="0"/>
              <a:t>‹#›</a:t>
            </a:fld>
            <a:endParaRPr lang="en-US"/>
          </a:p>
        </p:txBody>
      </p:sp>
    </p:spTree>
    <p:extLst>
      <p:ext uri="{BB962C8B-B14F-4D97-AF65-F5344CB8AC3E}">
        <p14:creationId xmlns:p14="http://schemas.microsoft.com/office/powerpoint/2010/main" val="260461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AA28-76D4-E1E6-A8C6-E0D1C3071A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A85202-A770-2C8A-5437-B8708768D3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A16AC-4BE8-7D78-C22C-6A7874AC744B}"/>
              </a:ext>
            </a:extLst>
          </p:cNvPr>
          <p:cNvSpPr>
            <a:spLocks noGrp="1"/>
          </p:cNvSpPr>
          <p:nvPr>
            <p:ph type="dt" sz="half" idx="10"/>
          </p:nvPr>
        </p:nvSpPr>
        <p:spPr/>
        <p:txBody>
          <a:bodyPr/>
          <a:lstStyle/>
          <a:p>
            <a:fld id="{A54E5EC7-62A6-7F48-989E-F4B7E014BABB}" type="datetimeFigureOut">
              <a:rPr lang="en-US" smtClean="0"/>
              <a:t>4/28/23</a:t>
            </a:fld>
            <a:endParaRPr lang="en-US"/>
          </a:p>
        </p:txBody>
      </p:sp>
      <p:sp>
        <p:nvSpPr>
          <p:cNvPr id="5" name="Footer Placeholder 4">
            <a:extLst>
              <a:ext uri="{FF2B5EF4-FFF2-40B4-BE49-F238E27FC236}">
                <a16:creationId xmlns:a16="http://schemas.microsoft.com/office/drawing/2014/main" id="{E5E31B76-93AC-08CB-F9F6-DE56E1A2D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666AD-C110-17BF-539E-E6349E74F4B8}"/>
              </a:ext>
            </a:extLst>
          </p:cNvPr>
          <p:cNvSpPr>
            <a:spLocks noGrp="1"/>
          </p:cNvSpPr>
          <p:nvPr>
            <p:ph type="sldNum" sz="quarter" idx="12"/>
          </p:nvPr>
        </p:nvSpPr>
        <p:spPr/>
        <p:txBody>
          <a:bodyPr/>
          <a:lstStyle/>
          <a:p>
            <a:fld id="{6A5D3483-8400-5C4A-90BD-2D2A89D68032}" type="slidenum">
              <a:rPr lang="en-US" smtClean="0"/>
              <a:t>‹#›</a:t>
            </a:fld>
            <a:endParaRPr lang="en-US"/>
          </a:p>
        </p:txBody>
      </p:sp>
    </p:spTree>
    <p:extLst>
      <p:ext uri="{BB962C8B-B14F-4D97-AF65-F5344CB8AC3E}">
        <p14:creationId xmlns:p14="http://schemas.microsoft.com/office/powerpoint/2010/main" val="396182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EDF7C5-6C81-033C-349C-AFF1DB45FD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3888C1-56EA-C66B-8277-C74712E6AE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1187A-AD8F-0CC9-580B-9452B644FEC4}"/>
              </a:ext>
            </a:extLst>
          </p:cNvPr>
          <p:cNvSpPr>
            <a:spLocks noGrp="1"/>
          </p:cNvSpPr>
          <p:nvPr>
            <p:ph type="dt" sz="half" idx="10"/>
          </p:nvPr>
        </p:nvSpPr>
        <p:spPr/>
        <p:txBody>
          <a:bodyPr/>
          <a:lstStyle/>
          <a:p>
            <a:fld id="{A54E5EC7-62A6-7F48-989E-F4B7E014BABB}" type="datetimeFigureOut">
              <a:rPr lang="en-US" smtClean="0"/>
              <a:t>4/28/23</a:t>
            </a:fld>
            <a:endParaRPr lang="en-US"/>
          </a:p>
        </p:txBody>
      </p:sp>
      <p:sp>
        <p:nvSpPr>
          <p:cNvPr id="5" name="Footer Placeholder 4">
            <a:extLst>
              <a:ext uri="{FF2B5EF4-FFF2-40B4-BE49-F238E27FC236}">
                <a16:creationId xmlns:a16="http://schemas.microsoft.com/office/drawing/2014/main" id="{4801DEFF-3A5E-40F1-CB56-32CB49973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95D37-8ED1-99AA-A585-4DF601B6BF3B}"/>
              </a:ext>
            </a:extLst>
          </p:cNvPr>
          <p:cNvSpPr>
            <a:spLocks noGrp="1"/>
          </p:cNvSpPr>
          <p:nvPr>
            <p:ph type="sldNum" sz="quarter" idx="12"/>
          </p:nvPr>
        </p:nvSpPr>
        <p:spPr/>
        <p:txBody>
          <a:bodyPr/>
          <a:lstStyle/>
          <a:p>
            <a:fld id="{6A5D3483-8400-5C4A-90BD-2D2A89D68032}" type="slidenum">
              <a:rPr lang="en-US" smtClean="0"/>
              <a:t>‹#›</a:t>
            </a:fld>
            <a:endParaRPr lang="en-US"/>
          </a:p>
        </p:txBody>
      </p:sp>
    </p:spTree>
    <p:extLst>
      <p:ext uri="{BB962C8B-B14F-4D97-AF65-F5344CB8AC3E}">
        <p14:creationId xmlns:p14="http://schemas.microsoft.com/office/powerpoint/2010/main" val="3645623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4E3818-64BF-274D-9F79-A1591ED34EA4}"/>
              </a:ext>
            </a:extLst>
          </p:cNvPr>
          <p:cNvSpPr/>
          <p:nvPr userDrawn="1"/>
        </p:nvSpPr>
        <p:spPr>
          <a:xfrm>
            <a:off x="-29818" y="-11876"/>
            <a:ext cx="12251635" cy="831273"/>
          </a:xfrm>
          <a:prstGeom prst="rect">
            <a:avLst/>
          </a:prstGeom>
          <a:solidFill>
            <a:srgbClr val="093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3A852FD-F2ED-A045-9D16-7E9D46F5325C}"/>
              </a:ext>
            </a:extLst>
          </p:cNvPr>
          <p:cNvPicPr>
            <a:picLocks noChangeAspect="1"/>
          </p:cNvPicPr>
          <p:nvPr userDrawn="1"/>
        </p:nvPicPr>
        <p:blipFill>
          <a:blip r:embed="rId2"/>
          <a:stretch>
            <a:fillRect/>
          </a:stretch>
        </p:blipFill>
        <p:spPr>
          <a:xfrm>
            <a:off x="11404428" y="117676"/>
            <a:ext cx="717309" cy="595918"/>
          </a:xfrm>
          <a:prstGeom prst="rect">
            <a:avLst/>
          </a:prstGeom>
        </p:spPr>
      </p:pic>
      <p:pic>
        <p:nvPicPr>
          <p:cNvPr id="12" name="Picture 11">
            <a:extLst>
              <a:ext uri="{FF2B5EF4-FFF2-40B4-BE49-F238E27FC236}">
                <a16:creationId xmlns:a16="http://schemas.microsoft.com/office/drawing/2014/main" id="{81E9C2B7-DF50-BE49-91C7-FF85153FCA76}"/>
              </a:ext>
            </a:extLst>
          </p:cNvPr>
          <p:cNvPicPr>
            <a:picLocks noChangeAspect="1"/>
          </p:cNvPicPr>
          <p:nvPr userDrawn="1"/>
        </p:nvPicPr>
        <p:blipFill>
          <a:blip r:embed="rId3"/>
          <a:stretch>
            <a:fillRect/>
          </a:stretch>
        </p:blipFill>
        <p:spPr>
          <a:xfrm>
            <a:off x="10402784" y="6995"/>
            <a:ext cx="826371" cy="751127"/>
          </a:xfrm>
          <a:prstGeom prst="rect">
            <a:avLst/>
          </a:prstGeom>
        </p:spPr>
      </p:pic>
    </p:spTree>
    <p:extLst>
      <p:ext uri="{BB962C8B-B14F-4D97-AF65-F5344CB8AC3E}">
        <p14:creationId xmlns:p14="http://schemas.microsoft.com/office/powerpoint/2010/main" val="3779914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2284-9983-BBD8-0D30-80BB6C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58A55F-BE63-D278-DB71-3F6D4A5A49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F6FA8-C999-3C22-568D-BAF22DF89CDD}"/>
              </a:ext>
            </a:extLst>
          </p:cNvPr>
          <p:cNvSpPr>
            <a:spLocks noGrp="1"/>
          </p:cNvSpPr>
          <p:nvPr>
            <p:ph type="dt" sz="half" idx="10"/>
          </p:nvPr>
        </p:nvSpPr>
        <p:spPr/>
        <p:txBody>
          <a:bodyPr/>
          <a:lstStyle/>
          <a:p>
            <a:fld id="{A54E5EC7-62A6-7F48-989E-F4B7E014BABB}" type="datetimeFigureOut">
              <a:rPr lang="en-US" smtClean="0"/>
              <a:t>4/28/23</a:t>
            </a:fld>
            <a:endParaRPr lang="en-US"/>
          </a:p>
        </p:txBody>
      </p:sp>
      <p:sp>
        <p:nvSpPr>
          <p:cNvPr id="5" name="Footer Placeholder 4">
            <a:extLst>
              <a:ext uri="{FF2B5EF4-FFF2-40B4-BE49-F238E27FC236}">
                <a16:creationId xmlns:a16="http://schemas.microsoft.com/office/drawing/2014/main" id="{26BFFE37-E555-F985-2724-D26ECEBD6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413BD-BB0C-6CDF-2049-CBD95E3CB185}"/>
              </a:ext>
            </a:extLst>
          </p:cNvPr>
          <p:cNvSpPr>
            <a:spLocks noGrp="1"/>
          </p:cNvSpPr>
          <p:nvPr>
            <p:ph type="sldNum" sz="quarter" idx="12"/>
          </p:nvPr>
        </p:nvSpPr>
        <p:spPr/>
        <p:txBody>
          <a:bodyPr/>
          <a:lstStyle/>
          <a:p>
            <a:fld id="{6A5D3483-8400-5C4A-90BD-2D2A89D68032}" type="slidenum">
              <a:rPr lang="en-US" smtClean="0"/>
              <a:t>‹#›</a:t>
            </a:fld>
            <a:endParaRPr lang="en-US"/>
          </a:p>
        </p:txBody>
      </p:sp>
    </p:spTree>
    <p:extLst>
      <p:ext uri="{BB962C8B-B14F-4D97-AF65-F5344CB8AC3E}">
        <p14:creationId xmlns:p14="http://schemas.microsoft.com/office/powerpoint/2010/main" val="218333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A922-9082-11E8-7C00-9F1F4A165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C97BE-5ECE-BB15-FEF4-B3E89CFAFC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C22936-5874-E80A-02FD-C5AD749364FB}"/>
              </a:ext>
            </a:extLst>
          </p:cNvPr>
          <p:cNvSpPr>
            <a:spLocks noGrp="1"/>
          </p:cNvSpPr>
          <p:nvPr>
            <p:ph type="dt" sz="half" idx="10"/>
          </p:nvPr>
        </p:nvSpPr>
        <p:spPr/>
        <p:txBody>
          <a:bodyPr/>
          <a:lstStyle/>
          <a:p>
            <a:fld id="{A54E5EC7-62A6-7F48-989E-F4B7E014BABB}" type="datetimeFigureOut">
              <a:rPr lang="en-US" smtClean="0"/>
              <a:t>4/28/23</a:t>
            </a:fld>
            <a:endParaRPr lang="en-US"/>
          </a:p>
        </p:txBody>
      </p:sp>
      <p:sp>
        <p:nvSpPr>
          <p:cNvPr id="5" name="Footer Placeholder 4">
            <a:extLst>
              <a:ext uri="{FF2B5EF4-FFF2-40B4-BE49-F238E27FC236}">
                <a16:creationId xmlns:a16="http://schemas.microsoft.com/office/drawing/2014/main" id="{E1994F78-5C5F-2221-0438-AE28C4B64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03DFA-FB50-8E15-8955-CF5983E5248F}"/>
              </a:ext>
            </a:extLst>
          </p:cNvPr>
          <p:cNvSpPr>
            <a:spLocks noGrp="1"/>
          </p:cNvSpPr>
          <p:nvPr>
            <p:ph type="sldNum" sz="quarter" idx="12"/>
          </p:nvPr>
        </p:nvSpPr>
        <p:spPr/>
        <p:txBody>
          <a:bodyPr/>
          <a:lstStyle/>
          <a:p>
            <a:fld id="{6A5D3483-8400-5C4A-90BD-2D2A89D68032}" type="slidenum">
              <a:rPr lang="en-US" smtClean="0"/>
              <a:t>‹#›</a:t>
            </a:fld>
            <a:endParaRPr lang="en-US"/>
          </a:p>
        </p:txBody>
      </p:sp>
    </p:spTree>
    <p:extLst>
      <p:ext uri="{BB962C8B-B14F-4D97-AF65-F5344CB8AC3E}">
        <p14:creationId xmlns:p14="http://schemas.microsoft.com/office/powerpoint/2010/main" val="361015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A702-CA98-E5A3-3A54-63D0E81716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7D25B-AE3E-EAEE-20F5-81047C2D06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B09637-01A5-0830-19F8-D19A23702A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F653D6-15BD-4DB5-2FA9-320B7296CE27}"/>
              </a:ext>
            </a:extLst>
          </p:cNvPr>
          <p:cNvSpPr>
            <a:spLocks noGrp="1"/>
          </p:cNvSpPr>
          <p:nvPr>
            <p:ph type="dt" sz="half" idx="10"/>
          </p:nvPr>
        </p:nvSpPr>
        <p:spPr/>
        <p:txBody>
          <a:bodyPr/>
          <a:lstStyle/>
          <a:p>
            <a:fld id="{A54E5EC7-62A6-7F48-989E-F4B7E014BABB}" type="datetimeFigureOut">
              <a:rPr lang="en-US" smtClean="0"/>
              <a:t>4/28/23</a:t>
            </a:fld>
            <a:endParaRPr lang="en-US"/>
          </a:p>
        </p:txBody>
      </p:sp>
      <p:sp>
        <p:nvSpPr>
          <p:cNvPr id="6" name="Footer Placeholder 5">
            <a:extLst>
              <a:ext uri="{FF2B5EF4-FFF2-40B4-BE49-F238E27FC236}">
                <a16:creationId xmlns:a16="http://schemas.microsoft.com/office/drawing/2014/main" id="{3E488A21-7422-6D2E-CA0B-06CF5C3748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DA430F-0B1C-A1FD-66D2-8FF4A62F7669}"/>
              </a:ext>
            </a:extLst>
          </p:cNvPr>
          <p:cNvSpPr>
            <a:spLocks noGrp="1"/>
          </p:cNvSpPr>
          <p:nvPr>
            <p:ph type="sldNum" sz="quarter" idx="12"/>
          </p:nvPr>
        </p:nvSpPr>
        <p:spPr/>
        <p:txBody>
          <a:bodyPr/>
          <a:lstStyle/>
          <a:p>
            <a:fld id="{6A5D3483-8400-5C4A-90BD-2D2A89D68032}" type="slidenum">
              <a:rPr lang="en-US" smtClean="0"/>
              <a:t>‹#›</a:t>
            </a:fld>
            <a:endParaRPr lang="en-US"/>
          </a:p>
        </p:txBody>
      </p:sp>
    </p:spTree>
    <p:extLst>
      <p:ext uri="{BB962C8B-B14F-4D97-AF65-F5344CB8AC3E}">
        <p14:creationId xmlns:p14="http://schemas.microsoft.com/office/powerpoint/2010/main" val="401192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BFD2-9FF3-F4B9-23F2-E7C634E50B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9877AB-5309-F9F7-1B98-40B4021CA7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D5ABB9-1434-4978-B137-C2792A64F9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5504D6-5CD2-31AD-AC80-2B3398295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355149-35D7-6C37-F666-FC06DA39EC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39AC8C-E6F0-A150-C46C-5B162A6A1FF7}"/>
              </a:ext>
            </a:extLst>
          </p:cNvPr>
          <p:cNvSpPr>
            <a:spLocks noGrp="1"/>
          </p:cNvSpPr>
          <p:nvPr>
            <p:ph type="dt" sz="half" idx="10"/>
          </p:nvPr>
        </p:nvSpPr>
        <p:spPr/>
        <p:txBody>
          <a:bodyPr/>
          <a:lstStyle/>
          <a:p>
            <a:fld id="{A54E5EC7-62A6-7F48-989E-F4B7E014BABB}" type="datetimeFigureOut">
              <a:rPr lang="en-US" smtClean="0"/>
              <a:t>4/28/23</a:t>
            </a:fld>
            <a:endParaRPr lang="en-US"/>
          </a:p>
        </p:txBody>
      </p:sp>
      <p:sp>
        <p:nvSpPr>
          <p:cNvPr id="8" name="Footer Placeholder 7">
            <a:extLst>
              <a:ext uri="{FF2B5EF4-FFF2-40B4-BE49-F238E27FC236}">
                <a16:creationId xmlns:a16="http://schemas.microsoft.com/office/drawing/2014/main" id="{55AF38AF-DD54-103E-9FEB-F4CE1D1742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28373B-3DDB-C5DF-4528-FA466523B098}"/>
              </a:ext>
            </a:extLst>
          </p:cNvPr>
          <p:cNvSpPr>
            <a:spLocks noGrp="1"/>
          </p:cNvSpPr>
          <p:nvPr>
            <p:ph type="sldNum" sz="quarter" idx="12"/>
          </p:nvPr>
        </p:nvSpPr>
        <p:spPr/>
        <p:txBody>
          <a:bodyPr/>
          <a:lstStyle/>
          <a:p>
            <a:fld id="{6A5D3483-8400-5C4A-90BD-2D2A89D68032}" type="slidenum">
              <a:rPr lang="en-US" smtClean="0"/>
              <a:t>‹#›</a:t>
            </a:fld>
            <a:endParaRPr lang="en-US"/>
          </a:p>
        </p:txBody>
      </p:sp>
    </p:spTree>
    <p:extLst>
      <p:ext uri="{BB962C8B-B14F-4D97-AF65-F5344CB8AC3E}">
        <p14:creationId xmlns:p14="http://schemas.microsoft.com/office/powerpoint/2010/main" val="220137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9D4FB-076E-E244-0DAB-0061D1EEC8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62F210-BD7D-3DD3-DC33-6F04E64E5E12}"/>
              </a:ext>
            </a:extLst>
          </p:cNvPr>
          <p:cNvSpPr>
            <a:spLocks noGrp="1"/>
          </p:cNvSpPr>
          <p:nvPr>
            <p:ph type="dt" sz="half" idx="10"/>
          </p:nvPr>
        </p:nvSpPr>
        <p:spPr/>
        <p:txBody>
          <a:bodyPr/>
          <a:lstStyle/>
          <a:p>
            <a:fld id="{A54E5EC7-62A6-7F48-989E-F4B7E014BABB}" type="datetimeFigureOut">
              <a:rPr lang="en-US" smtClean="0"/>
              <a:t>4/28/23</a:t>
            </a:fld>
            <a:endParaRPr lang="en-US"/>
          </a:p>
        </p:txBody>
      </p:sp>
      <p:sp>
        <p:nvSpPr>
          <p:cNvPr id="4" name="Footer Placeholder 3">
            <a:extLst>
              <a:ext uri="{FF2B5EF4-FFF2-40B4-BE49-F238E27FC236}">
                <a16:creationId xmlns:a16="http://schemas.microsoft.com/office/drawing/2014/main" id="{A222CBA6-C519-651A-130B-FE5498869B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94F891-985B-0CED-DEEB-2730E2FAE756}"/>
              </a:ext>
            </a:extLst>
          </p:cNvPr>
          <p:cNvSpPr>
            <a:spLocks noGrp="1"/>
          </p:cNvSpPr>
          <p:nvPr>
            <p:ph type="sldNum" sz="quarter" idx="12"/>
          </p:nvPr>
        </p:nvSpPr>
        <p:spPr/>
        <p:txBody>
          <a:bodyPr/>
          <a:lstStyle/>
          <a:p>
            <a:fld id="{6A5D3483-8400-5C4A-90BD-2D2A89D68032}" type="slidenum">
              <a:rPr lang="en-US" smtClean="0"/>
              <a:t>‹#›</a:t>
            </a:fld>
            <a:endParaRPr lang="en-US"/>
          </a:p>
        </p:txBody>
      </p:sp>
    </p:spTree>
    <p:extLst>
      <p:ext uri="{BB962C8B-B14F-4D97-AF65-F5344CB8AC3E}">
        <p14:creationId xmlns:p14="http://schemas.microsoft.com/office/powerpoint/2010/main" val="154199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9C9427-D5E6-3479-0693-5E36C2736CFF}"/>
              </a:ext>
            </a:extLst>
          </p:cNvPr>
          <p:cNvSpPr>
            <a:spLocks noGrp="1"/>
          </p:cNvSpPr>
          <p:nvPr>
            <p:ph type="dt" sz="half" idx="10"/>
          </p:nvPr>
        </p:nvSpPr>
        <p:spPr/>
        <p:txBody>
          <a:bodyPr/>
          <a:lstStyle/>
          <a:p>
            <a:fld id="{A54E5EC7-62A6-7F48-989E-F4B7E014BABB}" type="datetimeFigureOut">
              <a:rPr lang="en-US" smtClean="0"/>
              <a:t>4/28/23</a:t>
            </a:fld>
            <a:endParaRPr lang="en-US"/>
          </a:p>
        </p:txBody>
      </p:sp>
      <p:sp>
        <p:nvSpPr>
          <p:cNvPr id="3" name="Footer Placeholder 2">
            <a:extLst>
              <a:ext uri="{FF2B5EF4-FFF2-40B4-BE49-F238E27FC236}">
                <a16:creationId xmlns:a16="http://schemas.microsoft.com/office/drawing/2014/main" id="{F90570BD-5037-1979-CD83-948333AFED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FC16D2-22AF-7D37-2728-0589096CC989}"/>
              </a:ext>
            </a:extLst>
          </p:cNvPr>
          <p:cNvSpPr>
            <a:spLocks noGrp="1"/>
          </p:cNvSpPr>
          <p:nvPr>
            <p:ph type="sldNum" sz="quarter" idx="12"/>
          </p:nvPr>
        </p:nvSpPr>
        <p:spPr/>
        <p:txBody>
          <a:bodyPr/>
          <a:lstStyle/>
          <a:p>
            <a:fld id="{6A5D3483-8400-5C4A-90BD-2D2A89D68032}" type="slidenum">
              <a:rPr lang="en-US" smtClean="0"/>
              <a:t>‹#›</a:t>
            </a:fld>
            <a:endParaRPr lang="en-US"/>
          </a:p>
        </p:txBody>
      </p:sp>
    </p:spTree>
    <p:extLst>
      <p:ext uri="{BB962C8B-B14F-4D97-AF65-F5344CB8AC3E}">
        <p14:creationId xmlns:p14="http://schemas.microsoft.com/office/powerpoint/2010/main" val="95608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0164-ECBC-FAD8-D579-5BF3BADD0E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8A3C23-EE1A-4B0D-EFE0-0B36D9B53D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22D874-E752-AD64-EC83-2CD654220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481F3-E8A4-04DC-0B5B-573014B5987B}"/>
              </a:ext>
            </a:extLst>
          </p:cNvPr>
          <p:cNvSpPr>
            <a:spLocks noGrp="1"/>
          </p:cNvSpPr>
          <p:nvPr>
            <p:ph type="dt" sz="half" idx="10"/>
          </p:nvPr>
        </p:nvSpPr>
        <p:spPr/>
        <p:txBody>
          <a:bodyPr/>
          <a:lstStyle/>
          <a:p>
            <a:fld id="{A54E5EC7-62A6-7F48-989E-F4B7E014BABB}" type="datetimeFigureOut">
              <a:rPr lang="en-US" smtClean="0"/>
              <a:t>4/28/23</a:t>
            </a:fld>
            <a:endParaRPr lang="en-US"/>
          </a:p>
        </p:txBody>
      </p:sp>
      <p:sp>
        <p:nvSpPr>
          <p:cNvPr id="6" name="Footer Placeholder 5">
            <a:extLst>
              <a:ext uri="{FF2B5EF4-FFF2-40B4-BE49-F238E27FC236}">
                <a16:creationId xmlns:a16="http://schemas.microsoft.com/office/drawing/2014/main" id="{705B8270-AB9B-4217-4DFE-7ECABDC6F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63F32-0460-FEC4-7445-E6C549619ABA}"/>
              </a:ext>
            </a:extLst>
          </p:cNvPr>
          <p:cNvSpPr>
            <a:spLocks noGrp="1"/>
          </p:cNvSpPr>
          <p:nvPr>
            <p:ph type="sldNum" sz="quarter" idx="12"/>
          </p:nvPr>
        </p:nvSpPr>
        <p:spPr/>
        <p:txBody>
          <a:bodyPr/>
          <a:lstStyle/>
          <a:p>
            <a:fld id="{6A5D3483-8400-5C4A-90BD-2D2A89D68032}" type="slidenum">
              <a:rPr lang="en-US" smtClean="0"/>
              <a:t>‹#›</a:t>
            </a:fld>
            <a:endParaRPr lang="en-US"/>
          </a:p>
        </p:txBody>
      </p:sp>
    </p:spTree>
    <p:extLst>
      <p:ext uri="{BB962C8B-B14F-4D97-AF65-F5344CB8AC3E}">
        <p14:creationId xmlns:p14="http://schemas.microsoft.com/office/powerpoint/2010/main" val="60428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2DBB-3F73-F890-9788-108367145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39B4F0-9FB8-731C-821C-CFB29A6E9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2D80E-91BF-449A-8B30-EB0CE6040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F9C75-20DA-E912-A26B-79E050DCAD64}"/>
              </a:ext>
            </a:extLst>
          </p:cNvPr>
          <p:cNvSpPr>
            <a:spLocks noGrp="1"/>
          </p:cNvSpPr>
          <p:nvPr>
            <p:ph type="dt" sz="half" idx="10"/>
          </p:nvPr>
        </p:nvSpPr>
        <p:spPr/>
        <p:txBody>
          <a:bodyPr/>
          <a:lstStyle/>
          <a:p>
            <a:fld id="{A54E5EC7-62A6-7F48-989E-F4B7E014BABB}" type="datetimeFigureOut">
              <a:rPr lang="en-US" smtClean="0"/>
              <a:t>4/28/23</a:t>
            </a:fld>
            <a:endParaRPr lang="en-US"/>
          </a:p>
        </p:txBody>
      </p:sp>
      <p:sp>
        <p:nvSpPr>
          <p:cNvPr id="6" name="Footer Placeholder 5">
            <a:extLst>
              <a:ext uri="{FF2B5EF4-FFF2-40B4-BE49-F238E27FC236}">
                <a16:creationId xmlns:a16="http://schemas.microsoft.com/office/drawing/2014/main" id="{EE0C2221-04B7-A4F3-B2D8-B8879A623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38F1B-30D4-E175-FF4D-A2CD908FD0CB}"/>
              </a:ext>
            </a:extLst>
          </p:cNvPr>
          <p:cNvSpPr>
            <a:spLocks noGrp="1"/>
          </p:cNvSpPr>
          <p:nvPr>
            <p:ph type="sldNum" sz="quarter" idx="12"/>
          </p:nvPr>
        </p:nvSpPr>
        <p:spPr/>
        <p:txBody>
          <a:bodyPr/>
          <a:lstStyle/>
          <a:p>
            <a:fld id="{6A5D3483-8400-5C4A-90BD-2D2A89D68032}" type="slidenum">
              <a:rPr lang="en-US" smtClean="0"/>
              <a:t>‹#›</a:t>
            </a:fld>
            <a:endParaRPr lang="en-US"/>
          </a:p>
        </p:txBody>
      </p:sp>
    </p:spTree>
    <p:extLst>
      <p:ext uri="{BB962C8B-B14F-4D97-AF65-F5344CB8AC3E}">
        <p14:creationId xmlns:p14="http://schemas.microsoft.com/office/powerpoint/2010/main" val="417092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5EC24-A2FD-1B05-D4BD-C1C2D515EF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49A2C3-9E69-A73C-8C9D-3DD642831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2E433-94AE-C045-B67A-D36B7B75CA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E5EC7-62A6-7F48-989E-F4B7E014BABB}" type="datetimeFigureOut">
              <a:rPr lang="en-US" smtClean="0"/>
              <a:t>4/28/23</a:t>
            </a:fld>
            <a:endParaRPr lang="en-US"/>
          </a:p>
        </p:txBody>
      </p:sp>
      <p:sp>
        <p:nvSpPr>
          <p:cNvPr id="5" name="Footer Placeholder 4">
            <a:extLst>
              <a:ext uri="{FF2B5EF4-FFF2-40B4-BE49-F238E27FC236}">
                <a16:creationId xmlns:a16="http://schemas.microsoft.com/office/drawing/2014/main" id="{D24F1623-F170-79C3-5648-04C1F525CB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CE2C05-1AB0-88FE-50F5-20A92F7911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3483-8400-5C4A-90BD-2D2A89D68032}" type="slidenum">
              <a:rPr lang="en-US" smtClean="0"/>
              <a:t>‹#›</a:t>
            </a:fld>
            <a:endParaRPr lang="en-US"/>
          </a:p>
        </p:txBody>
      </p:sp>
    </p:spTree>
    <p:extLst>
      <p:ext uri="{BB962C8B-B14F-4D97-AF65-F5344CB8AC3E}">
        <p14:creationId xmlns:p14="http://schemas.microsoft.com/office/powerpoint/2010/main" val="984919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86BD77-319D-7688-C253-76FB933ED04C}"/>
              </a:ext>
            </a:extLst>
          </p:cNvPr>
          <p:cNvSpPr txBox="1"/>
          <p:nvPr/>
        </p:nvSpPr>
        <p:spPr>
          <a:xfrm>
            <a:off x="118872" y="155448"/>
            <a:ext cx="8279831" cy="523220"/>
          </a:xfrm>
          <a:prstGeom prst="rect">
            <a:avLst/>
          </a:prstGeom>
          <a:noFill/>
        </p:spPr>
        <p:txBody>
          <a:bodyPr wrap="none" rtlCol="0">
            <a:spAutoFit/>
          </a:bodyPr>
          <a:lstStyle/>
          <a:p>
            <a:r>
              <a:rPr lang="en-US" sz="2800" dirty="0">
                <a:solidFill>
                  <a:schemeClr val="bg1"/>
                </a:solidFill>
                <a:latin typeface="Oswald" pitchFamily="2" charset="77"/>
              </a:rPr>
              <a:t>Plankton, Aerosol, Cloud, ocean Ecosystem (PACE) Observatory</a:t>
            </a:r>
          </a:p>
        </p:txBody>
      </p:sp>
      <p:sp>
        <p:nvSpPr>
          <p:cNvPr id="6" name="Text Placeholder 2">
            <a:extLst>
              <a:ext uri="{FF2B5EF4-FFF2-40B4-BE49-F238E27FC236}">
                <a16:creationId xmlns:a16="http://schemas.microsoft.com/office/drawing/2014/main" id="{3648448A-E06D-67B0-33E4-5E3159CC6284}"/>
              </a:ext>
            </a:extLst>
          </p:cNvPr>
          <p:cNvSpPr txBox="1">
            <a:spLocks/>
          </p:cNvSpPr>
          <p:nvPr/>
        </p:nvSpPr>
        <p:spPr>
          <a:xfrm>
            <a:off x="147711" y="1134533"/>
            <a:ext cx="4983971" cy="556801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cs typeface="Calibri" panose="020F0502020204030204" pitchFamily="34" charset="0"/>
              </a:rPr>
              <a:t>Instruments:</a:t>
            </a:r>
          </a:p>
          <a:p>
            <a:pPr lvl="1"/>
            <a:r>
              <a:rPr lang="en-US" sz="1800" dirty="0">
                <a:cs typeface="Calibri" panose="020F0502020204030204" pitchFamily="34" charset="0"/>
              </a:rPr>
              <a:t>Hyperspectral imager: </a:t>
            </a:r>
            <a:r>
              <a:rPr lang="en-US" sz="1800" b="1" dirty="0">
                <a:solidFill>
                  <a:schemeClr val="accent6">
                    <a:lumMod val="75000"/>
                  </a:schemeClr>
                </a:solidFill>
                <a:cs typeface="Calibri" panose="020F0502020204030204" pitchFamily="34" charset="0"/>
              </a:rPr>
              <a:t>Ocean Color Instrument (OCI)</a:t>
            </a:r>
            <a:r>
              <a:rPr lang="en-US" sz="1800" b="1" dirty="0">
                <a:cs typeface="Calibri" panose="020F0502020204030204" pitchFamily="34" charset="0"/>
              </a:rPr>
              <a:t>- </a:t>
            </a:r>
            <a:r>
              <a:rPr lang="en-US" sz="1800" dirty="0">
                <a:cs typeface="Calibri"/>
              </a:rPr>
              <a:t>5 nm for 340-890 nm at 2.5 nm steps</a:t>
            </a:r>
          </a:p>
          <a:p>
            <a:pPr marL="1257300" lvl="2" indent="-342900"/>
            <a:r>
              <a:rPr lang="en-US" sz="1600" dirty="0"/>
              <a:t>2-day global coverage</a:t>
            </a:r>
            <a:endParaRPr lang="en-US" sz="1600" dirty="0">
              <a:cs typeface="Calibri"/>
            </a:endParaRPr>
          </a:p>
          <a:p>
            <a:pPr marL="1257300" lvl="2" indent="-342900"/>
            <a:r>
              <a:rPr lang="en-US" sz="1600" dirty="0"/>
              <a:t>1 km</a:t>
            </a:r>
            <a:r>
              <a:rPr lang="en-US" sz="1600" baseline="30000" dirty="0"/>
              <a:t>2</a:t>
            </a:r>
            <a:r>
              <a:rPr lang="en-US" sz="1600" dirty="0"/>
              <a:t> at nadir</a:t>
            </a:r>
            <a:endParaRPr lang="en-US" sz="1600" dirty="0">
              <a:cs typeface="Calibri" panose="020F0502020204030204" pitchFamily="34" charset="0"/>
            </a:endParaRPr>
          </a:p>
          <a:p>
            <a:pPr lvl="1"/>
            <a:r>
              <a:rPr lang="en-US" sz="1800" dirty="0">
                <a:cs typeface="Calibri" panose="020F0502020204030204" pitchFamily="34" charset="0"/>
              </a:rPr>
              <a:t>Two multi-angle polarimeters:</a:t>
            </a:r>
          </a:p>
          <a:p>
            <a:pPr lvl="2"/>
            <a:r>
              <a:rPr lang="en-US" sz="1600" b="1" dirty="0">
                <a:solidFill>
                  <a:schemeClr val="accent6">
                    <a:lumMod val="75000"/>
                  </a:schemeClr>
                </a:solidFill>
                <a:cs typeface="Calibri" panose="020F0502020204030204" pitchFamily="34" charset="0"/>
              </a:rPr>
              <a:t>HARP-2</a:t>
            </a:r>
            <a:r>
              <a:rPr lang="en-US" sz="1600" b="1" dirty="0">
                <a:cs typeface="Calibri" panose="020F0502020204030204" pitchFamily="34" charset="0"/>
              </a:rPr>
              <a:t> </a:t>
            </a:r>
            <a:r>
              <a:rPr lang="en-US" sz="1600" dirty="0">
                <a:cs typeface="Calibri" panose="020F0502020204030204" pitchFamily="34" charset="0"/>
              </a:rPr>
              <a:t>(wide-swath, hyper-angular, 4 bands; 3km</a:t>
            </a:r>
            <a:r>
              <a:rPr lang="en-US" sz="1600" baseline="30000" dirty="0">
                <a:cs typeface="Calibri" panose="020F0502020204030204" pitchFamily="34" charset="0"/>
              </a:rPr>
              <a:t>2 </a:t>
            </a:r>
            <a:r>
              <a:rPr lang="en-US" sz="1600" dirty="0">
                <a:cs typeface="Calibri" panose="020F0502020204030204" pitchFamily="34" charset="0"/>
              </a:rPr>
              <a:t>nadir) </a:t>
            </a:r>
          </a:p>
          <a:p>
            <a:pPr lvl="2"/>
            <a:r>
              <a:rPr lang="en-US" sz="1600" b="1" dirty="0">
                <a:solidFill>
                  <a:schemeClr val="accent6">
                    <a:lumMod val="75000"/>
                  </a:schemeClr>
                </a:solidFill>
                <a:cs typeface="Calibri" panose="020F0502020204030204" pitchFamily="34" charset="0"/>
              </a:rPr>
              <a:t>SPEXone</a:t>
            </a:r>
            <a:r>
              <a:rPr lang="en-US" sz="1600" b="1" dirty="0">
                <a:cs typeface="Calibri" panose="020F0502020204030204" pitchFamily="34" charset="0"/>
              </a:rPr>
              <a:t> (</a:t>
            </a:r>
            <a:r>
              <a:rPr lang="en-US" sz="1600" dirty="0"/>
              <a:t>Narrow swath, 5 viewing angles, hyperspectral (UV-NIR), 2.5km</a:t>
            </a:r>
            <a:r>
              <a:rPr lang="en-US" sz="1600" baseline="30000" dirty="0"/>
              <a:t>2</a:t>
            </a:r>
            <a:r>
              <a:rPr lang="en-US" sz="1600" dirty="0"/>
              <a:t> nadir)</a:t>
            </a:r>
            <a:endParaRPr lang="en-US" sz="1600" b="1" dirty="0">
              <a:cs typeface="Calibri" panose="020F0502020204030204" pitchFamily="34" charset="0"/>
            </a:endParaRPr>
          </a:p>
          <a:p>
            <a:r>
              <a:rPr lang="en-US" sz="1800" b="1" dirty="0">
                <a:cs typeface="Calibri" panose="020F0502020204030204" pitchFamily="34" charset="0"/>
              </a:rPr>
              <a:t>Data will be free &amp; open to all</a:t>
            </a:r>
          </a:p>
          <a:p>
            <a:pPr lvl="1"/>
            <a:r>
              <a:rPr lang="en-US" sz="1600" dirty="0">
                <a:cs typeface="Calibri" panose="020F0502020204030204" pitchFamily="34" charset="0"/>
              </a:rPr>
              <a:t>Hosted at the GSFC Ocean Biology Distributed Active Archive Center (OB.DAAC)</a:t>
            </a:r>
          </a:p>
          <a:p>
            <a:r>
              <a:rPr lang="en-US" sz="1800" dirty="0">
                <a:cs typeface="Calibri" panose="020F0502020204030204" pitchFamily="34" charset="0"/>
              </a:rPr>
              <a:t>Anticipated Launch: </a:t>
            </a:r>
            <a:r>
              <a:rPr lang="en-US" sz="1800" b="1" dirty="0">
                <a:cs typeface="Calibri" panose="020F0502020204030204" pitchFamily="34" charset="0"/>
              </a:rPr>
              <a:t>January 9, 2024</a:t>
            </a:r>
          </a:p>
          <a:p>
            <a:r>
              <a:rPr lang="en-US" sz="1800" dirty="0">
                <a:cs typeface="Calibri" panose="020F0502020204030204" pitchFamily="34" charset="0"/>
              </a:rPr>
              <a:t>13:00 local Equatorial crossing; Global  </a:t>
            </a:r>
          </a:p>
          <a:p>
            <a:r>
              <a:rPr lang="en-US" sz="1800" dirty="0">
                <a:cs typeface="Calibri" panose="020F0502020204030204" pitchFamily="34" charset="0"/>
              </a:rPr>
              <a:t>3yr mission, BUT at least 10yrs of propellant </a:t>
            </a:r>
          </a:p>
          <a:p>
            <a:pPr lvl="1"/>
            <a:endParaRPr lang="en-US" sz="1600" dirty="0">
              <a:cs typeface="Calibri" panose="020F0502020204030204" pitchFamily="34" charset="0"/>
            </a:endParaRPr>
          </a:p>
        </p:txBody>
      </p:sp>
      <p:sp>
        <p:nvSpPr>
          <p:cNvPr id="8" name="Text Placeholder 2">
            <a:extLst>
              <a:ext uri="{FF2B5EF4-FFF2-40B4-BE49-F238E27FC236}">
                <a16:creationId xmlns:a16="http://schemas.microsoft.com/office/drawing/2014/main" id="{C18CE972-533C-C850-B0DA-C8E3FA9426AB}"/>
              </a:ext>
            </a:extLst>
          </p:cNvPr>
          <p:cNvSpPr txBox="1">
            <a:spLocks/>
          </p:cNvSpPr>
          <p:nvPr/>
        </p:nvSpPr>
        <p:spPr>
          <a:xfrm>
            <a:off x="731519" y="4099034"/>
            <a:ext cx="10785191" cy="219677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700"/>
          </a:p>
        </p:txBody>
      </p:sp>
      <p:sp>
        <p:nvSpPr>
          <p:cNvPr id="2" name="TextBox 1">
            <a:extLst>
              <a:ext uri="{FF2B5EF4-FFF2-40B4-BE49-F238E27FC236}">
                <a16:creationId xmlns:a16="http://schemas.microsoft.com/office/drawing/2014/main" id="{5AC73B2F-C296-5368-6065-29BD68673886}"/>
              </a:ext>
            </a:extLst>
          </p:cNvPr>
          <p:cNvSpPr txBox="1"/>
          <p:nvPr/>
        </p:nvSpPr>
        <p:spPr>
          <a:xfrm>
            <a:off x="5308209" y="1394386"/>
            <a:ext cx="6559553" cy="1292662"/>
          </a:xfrm>
          <a:prstGeom prst="rect">
            <a:avLst/>
          </a:prstGeom>
          <a:noFill/>
        </p:spPr>
        <p:txBody>
          <a:bodyPr wrap="square" rtlCol="0">
            <a:spAutoFit/>
          </a:bodyPr>
          <a:lstStyle/>
          <a:p>
            <a:pPr algn="just"/>
            <a:r>
              <a:rPr lang="en-US" sz="2000" b="1" kern="1200" dirty="0">
                <a:solidFill>
                  <a:schemeClr val="accent2"/>
                </a:solidFill>
                <a:latin typeface="Calibri" panose="020F0502020204030204" pitchFamily="34" charset="0"/>
                <a:ea typeface="+mj-ea"/>
                <a:cs typeface="Calibri" panose="020F0502020204030204" pitchFamily="34" charset="0"/>
              </a:rPr>
              <a:t>PACE is NASA’s next great investment to extend ocean biological, ecological, &amp; biogeochemical data records, as well as </a:t>
            </a:r>
            <a:r>
              <a:rPr lang="en-US" sz="2000" b="1" u="sng" kern="1200" dirty="0">
                <a:solidFill>
                  <a:schemeClr val="accent2"/>
                </a:solidFill>
                <a:latin typeface="Calibri" panose="020F0502020204030204" pitchFamily="34" charset="0"/>
                <a:ea typeface="+mj-ea"/>
                <a:cs typeface="Calibri" panose="020F0502020204030204" pitchFamily="34" charset="0"/>
              </a:rPr>
              <a:t>cloud &amp; aerosol data records</a:t>
            </a:r>
            <a:r>
              <a:rPr lang="en-US" sz="2000" b="1" kern="1200" dirty="0">
                <a:solidFill>
                  <a:schemeClr val="accent2"/>
                </a:solidFill>
                <a:latin typeface="Calibri" panose="020F0502020204030204" pitchFamily="34" charset="0"/>
                <a:ea typeface="+mj-ea"/>
                <a:cs typeface="Calibri" panose="020F0502020204030204" pitchFamily="34" charset="0"/>
              </a:rPr>
              <a:t>!</a:t>
            </a:r>
          </a:p>
          <a:p>
            <a:endParaRPr lang="en-US" dirty="0"/>
          </a:p>
        </p:txBody>
      </p:sp>
      <p:pic>
        <p:nvPicPr>
          <p:cNvPr id="7" name="Picture 6" descr="Diagram&#10;&#10;Description automatically generated">
            <a:extLst>
              <a:ext uri="{FF2B5EF4-FFF2-40B4-BE49-F238E27FC236}">
                <a16:creationId xmlns:a16="http://schemas.microsoft.com/office/drawing/2014/main" id="{1767430A-83F7-D7E2-002C-BC71DBEEF7FF}"/>
              </a:ext>
            </a:extLst>
          </p:cNvPr>
          <p:cNvPicPr>
            <a:picLocks noChangeAspect="1"/>
          </p:cNvPicPr>
          <p:nvPr/>
        </p:nvPicPr>
        <p:blipFill>
          <a:blip r:embed="rId3"/>
          <a:stretch>
            <a:fillRect/>
          </a:stretch>
        </p:blipFill>
        <p:spPr>
          <a:xfrm>
            <a:off x="5308209" y="2632420"/>
            <a:ext cx="6803884" cy="3763135"/>
          </a:xfrm>
          <a:prstGeom prst="rect">
            <a:avLst/>
          </a:prstGeom>
        </p:spPr>
      </p:pic>
      <p:pic>
        <p:nvPicPr>
          <p:cNvPr id="3" name="object 9">
            <a:extLst>
              <a:ext uri="{FF2B5EF4-FFF2-40B4-BE49-F238E27FC236}">
                <a16:creationId xmlns:a16="http://schemas.microsoft.com/office/drawing/2014/main" id="{72C291B7-B525-B157-95D7-70011441F3C4}"/>
              </a:ext>
            </a:extLst>
          </p:cNvPr>
          <p:cNvPicPr>
            <a:picLocks noChangeAspect="1"/>
          </p:cNvPicPr>
          <p:nvPr/>
        </p:nvPicPr>
        <p:blipFill>
          <a:blip r:embed="rId4" cstate="print"/>
          <a:stretch>
            <a:fillRect/>
          </a:stretch>
        </p:blipFill>
        <p:spPr>
          <a:xfrm>
            <a:off x="5217517" y="1029588"/>
            <a:ext cx="6894576" cy="5672964"/>
          </a:xfrm>
          <a:prstGeom prst="rect">
            <a:avLst/>
          </a:prstGeom>
        </p:spPr>
      </p:pic>
    </p:spTree>
    <p:extLst>
      <p:ext uri="{BB962C8B-B14F-4D97-AF65-F5344CB8AC3E}">
        <p14:creationId xmlns:p14="http://schemas.microsoft.com/office/powerpoint/2010/main" val="18498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636868-D499-813C-05DE-78B803A5D53B}"/>
              </a:ext>
            </a:extLst>
          </p:cNvPr>
          <p:cNvSpPr txBox="1"/>
          <p:nvPr/>
        </p:nvSpPr>
        <p:spPr>
          <a:xfrm>
            <a:off x="5185775" y="1233065"/>
            <a:ext cx="6840329" cy="5724644"/>
          </a:xfrm>
          <a:prstGeom prst="rect">
            <a:avLst/>
          </a:prstGeom>
          <a:noFill/>
        </p:spPr>
        <p:txBody>
          <a:bodyPr wrap="square" rtlCol="0">
            <a:spAutoFit/>
          </a:bodyPr>
          <a:lstStyle/>
          <a:p>
            <a:pPr algn="just" fontAlgn="base">
              <a:spcBef>
                <a:spcPts val="1200"/>
              </a:spcBef>
              <a:spcAft>
                <a:spcPts val="0"/>
              </a:spcAft>
            </a:pPr>
            <a:endParaRPr lang="en-US" sz="1600" b="1" i="0" u="none" strike="noStrike" dirty="0">
              <a:solidFill>
                <a:srgbClr val="000000"/>
              </a:solidFill>
              <a:effectLst/>
            </a:endParaRPr>
          </a:p>
          <a:p>
            <a:pPr marL="742950" lvl="1" indent="-285750" algn="just">
              <a:buFont typeface="Arial" panose="020B0604020202020204" pitchFamily="34" charset="0"/>
              <a:buChar char="•"/>
            </a:pPr>
            <a:r>
              <a:rPr lang="en-US" sz="1600" b="1" dirty="0">
                <a:solidFill>
                  <a:schemeClr val="accent6">
                    <a:lumMod val="75000"/>
                  </a:schemeClr>
                </a:solidFill>
              </a:rPr>
              <a:t>Aerosol products:</a:t>
            </a:r>
          </a:p>
          <a:p>
            <a:pPr marL="1200150" lvl="2" indent="-285750" algn="just">
              <a:buFont typeface="Arial" panose="020B0604020202020204" pitchFamily="34" charset="0"/>
              <a:buChar char="•"/>
            </a:pPr>
            <a:r>
              <a:rPr lang="en-US" sz="1600" dirty="0"/>
              <a:t>PACE retrievals could be used as a point of comparison to "anchor" *proposed* TEMPO aerosol retrievals in the large areas within the open USA where there aren't many AERONET sites. </a:t>
            </a:r>
            <a:r>
              <a:rPr lang="en-US" sz="1600" u="sng" dirty="0"/>
              <a:t>TEMPO would give diurnal cycle of aerosol amount and height, and PACE would provide a better (probably) and slightly finer spatial resolution reference around lunch time.</a:t>
            </a:r>
          </a:p>
          <a:p>
            <a:pPr marL="1200150" lvl="2" indent="-285750" algn="just">
              <a:buFont typeface="Arial" panose="020B0604020202020204" pitchFamily="34" charset="0"/>
              <a:buChar char="•"/>
            </a:pPr>
            <a:endParaRPr lang="en-US" sz="1600" u="sng" dirty="0"/>
          </a:p>
          <a:p>
            <a:pPr marL="742950" lvl="1" indent="-285750" algn="just">
              <a:buFont typeface="Arial" panose="020B0604020202020204" pitchFamily="34" charset="0"/>
              <a:buChar char="•"/>
            </a:pPr>
            <a:r>
              <a:rPr lang="en-US" sz="1600" b="1" dirty="0">
                <a:solidFill>
                  <a:schemeClr val="accent6">
                    <a:lumMod val="75000"/>
                  </a:schemeClr>
                </a:solidFill>
              </a:rPr>
              <a:t>NO2 (c</a:t>
            </a:r>
            <a:r>
              <a:rPr lang="en-US" sz="1600" b="1" dirty="0">
                <a:solidFill>
                  <a:schemeClr val="accent6">
                    <a:lumMod val="75000"/>
                  </a:schemeClr>
                </a:solidFill>
                <a:effectLst/>
              </a:rPr>
              <a:t>onceptually):</a:t>
            </a:r>
          </a:p>
          <a:p>
            <a:pPr marL="1200150" lvl="2" indent="-285750" algn="just">
              <a:buFont typeface="Arial" panose="020B0604020202020204" pitchFamily="34" charset="0"/>
              <a:buChar char="•"/>
            </a:pPr>
            <a:r>
              <a:rPr lang="en-US" sz="1600" dirty="0">
                <a:effectLst/>
              </a:rPr>
              <a:t>TEMPO could be used to look at diurnal variations in emissions and </a:t>
            </a:r>
            <a:r>
              <a:rPr lang="en-US" sz="1600" dirty="0"/>
              <a:t>with averaging, the PACE data may be used for downscaling to even higher spatial resolution around polluted areas. This could be helpful in assessing environmental inequities.</a:t>
            </a:r>
            <a:endParaRPr lang="en-US" sz="1600" dirty="0">
              <a:effectLst/>
            </a:endParaRPr>
          </a:p>
          <a:p>
            <a:pPr marL="1200150" lvl="2" indent="-285750" algn="just">
              <a:buFont typeface="Arial" panose="020B0604020202020204" pitchFamily="34" charset="0"/>
              <a:buChar char="•"/>
            </a:pPr>
            <a:endParaRPr lang="en-US" sz="1600" u="sng" dirty="0">
              <a:effectLst/>
            </a:endParaRPr>
          </a:p>
          <a:p>
            <a:pPr marL="742950" lvl="1" indent="-285750" algn="just">
              <a:buFont typeface="Arial" panose="020B0604020202020204" pitchFamily="34" charset="0"/>
              <a:buChar char="•"/>
            </a:pPr>
            <a:r>
              <a:rPr lang="en-US" sz="1600" b="1" dirty="0">
                <a:solidFill>
                  <a:schemeClr val="accent6">
                    <a:lumMod val="75000"/>
                  </a:schemeClr>
                </a:solidFill>
              </a:rPr>
              <a:t>Combining L1 observations to increase information content and retrieval capabilities</a:t>
            </a:r>
          </a:p>
          <a:p>
            <a:pPr marL="1200150" lvl="2" indent="-285750" algn="just">
              <a:buFont typeface="Arial" panose="020B0604020202020204" pitchFamily="34" charset="0"/>
              <a:buChar char="•"/>
            </a:pPr>
            <a:r>
              <a:rPr lang="en-US" sz="1600" dirty="0"/>
              <a:t>Combining the hyperspectral measurements of TEMPO with the vis, </a:t>
            </a:r>
            <a:r>
              <a:rPr lang="en-US" sz="1600" dirty="0" err="1"/>
              <a:t>swir</a:t>
            </a:r>
            <a:r>
              <a:rPr lang="en-US" sz="1600" dirty="0"/>
              <a:t>, and TIR on the geostationary ABI GOES east and west platforms. </a:t>
            </a:r>
            <a:r>
              <a:rPr lang="en-US" sz="1600" u="sng" dirty="0"/>
              <a:t>Adding PACE would cover essentially the whole relevant spectrum, multi angles, polarization, etc. and could do some very well-constrained retrievals. </a:t>
            </a:r>
            <a:endParaRPr lang="en-US" sz="1400" b="0" i="0" u="none" strike="noStrike" dirty="0">
              <a:solidFill>
                <a:srgbClr val="000000"/>
              </a:solidFill>
              <a:effectLst/>
            </a:endParaRPr>
          </a:p>
          <a:p>
            <a:endParaRPr lang="en-US" sz="1400" dirty="0"/>
          </a:p>
        </p:txBody>
      </p:sp>
      <p:sp>
        <p:nvSpPr>
          <p:cNvPr id="6" name="TextBox 5">
            <a:extLst>
              <a:ext uri="{FF2B5EF4-FFF2-40B4-BE49-F238E27FC236}">
                <a16:creationId xmlns:a16="http://schemas.microsoft.com/office/drawing/2014/main" id="{02A99C29-00AD-0DF0-F26C-AA98F70273DB}"/>
              </a:ext>
            </a:extLst>
          </p:cNvPr>
          <p:cNvSpPr txBox="1"/>
          <p:nvPr/>
        </p:nvSpPr>
        <p:spPr>
          <a:xfrm>
            <a:off x="118872" y="155448"/>
            <a:ext cx="6633547" cy="523220"/>
          </a:xfrm>
          <a:prstGeom prst="rect">
            <a:avLst/>
          </a:prstGeom>
          <a:noFill/>
        </p:spPr>
        <p:txBody>
          <a:bodyPr wrap="none" rtlCol="0">
            <a:spAutoFit/>
          </a:bodyPr>
          <a:lstStyle/>
          <a:p>
            <a:r>
              <a:rPr lang="en-US" sz="2800" dirty="0">
                <a:solidFill>
                  <a:schemeClr val="bg1"/>
                </a:solidFill>
                <a:latin typeface="Oswald" pitchFamily="2" charset="77"/>
              </a:rPr>
              <a:t>Plankton, Aerosol, Cloud, ocean Ecosystem (PACE)</a:t>
            </a:r>
          </a:p>
        </p:txBody>
      </p:sp>
      <p:sp>
        <p:nvSpPr>
          <p:cNvPr id="7" name="TextBox 6">
            <a:extLst>
              <a:ext uri="{FF2B5EF4-FFF2-40B4-BE49-F238E27FC236}">
                <a16:creationId xmlns:a16="http://schemas.microsoft.com/office/drawing/2014/main" id="{771AEC95-F1E9-BD3F-D8FC-C690E858621A}"/>
              </a:ext>
            </a:extLst>
          </p:cNvPr>
          <p:cNvSpPr txBox="1"/>
          <p:nvPr/>
        </p:nvSpPr>
        <p:spPr>
          <a:xfrm>
            <a:off x="5673305" y="1035873"/>
            <a:ext cx="5907708" cy="369332"/>
          </a:xfrm>
          <a:prstGeom prst="rect">
            <a:avLst/>
          </a:prstGeom>
          <a:noFill/>
        </p:spPr>
        <p:txBody>
          <a:bodyPr wrap="none" rtlCol="0">
            <a:spAutoFit/>
          </a:bodyPr>
          <a:lstStyle/>
          <a:p>
            <a:r>
              <a:rPr lang="en-US" b="1" i="0" u="sng" strike="noStrike" dirty="0">
                <a:solidFill>
                  <a:srgbClr val="000000"/>
                </a:solidFill>
                <a:effectLst/>
              </a:rPr>
              <a:t>What products </a:t>
            </a:r>
            <a:r>
              <a:rPr lang="en-US" b="1" i="1" u="sng" strike="noStrike" dirty="0">
                <a:solidFill>
                  <a:srgbClr val="000000"/>
                </a:solidFill>
                <a:effectLst/>
              </a:rPr>
              <a:t>are of interest </a:t>
            </a:r>
            <a:r>
              <a:rPr lang="en-US" b="1" i="0" u="sng" strike="noStrike" dirty="0">
                <a:solidFill>
                  <a:srgbClr val="000000"/>
                </a:solidFill>
                <a:effectLst/>
              </a:rPr>
              <a:t>for a PACE – TEMPO synergy? </a:t>
            </a:r>
          </a:p>
        </p:txBody>
      </p:sp>
      <p:graphicFrame>
        <p:nvGraphicFramePr>
          <p:cNvPr id="12" name="Table 11">
            <a:extLst>
              <a:ext uri="{FF2B5EF4-FFF2-40B4-BE49-F238E27FC236}">
                <a16:creationId xmlns:a16="http://schemas.microsoft.com/office/drawing/2014/main" id="{563A6097-2FCA-D884-BB88-C3CA23355F1B}"/>
              </a:ext>
            </a:extLst>
          </p:cNvPr>
          <p:cNvGraphicFramePr>
            <a:graphicFrameLocks noGrp="1"/>
          </p:cNvGraphicFramePr>
          <p:nvPr>
            <p:extLst>
              <p:ext uri="{D42A27DB-BD31-4B8C-83A1-F6EECF244321}">
                <p14:modId xmlns:p14="http://schemas.microsoft.com/office/powerpoint/2010/main" val="3227648197"/>
              </p:ext>
            </p:extLst>
          </p:nvPr>
        </p:nvGraphicFramePr>
        <p:xfrm>
          <a:off x="165896" y="1233065"/>
          <a:ext cx="5333030" cy="5277282"/>
        </p:xfrm>
        <a:graphic>
          <a:graphicData uri="http://schemas.openxmlformats.org/drawingml/2006/table">
            <a:tbl>
              <a:tblPr firstRow="1" firstCol="1" bandRow="1"/>
              <a:tblGrid>
                <a:gridCol w="2503347">
                  <a:extLst>
                    <a:ext uri="{9D8B030D-6E8A-4147-A177-3AD203B41FA5}">
                      <a16:colId xmlns:a16="http://schemas.microsoft.com/office/drawing/2014/main" val="1909799426"/>
                    </a:ext>
                  </a:extLst>
                </a:gridCol>
                <a:gridCol w="2829683">
                  <a:extLst>
                    <a:ext uri="{9D8B030D-6E8A-4147-A177-3AD203B41FA5}">
                      <a16:colId xmlns:a16="http://schemas.microsoft.com/office/drawing/2014/main" val="2098786071"/>
                    </a:ext>
                  </a:extLst>
                </a:gridCol>
              </a:tblGrid>
              <a:tr h="152279">
                <a:tc>
                  <a:txBody>
                    <a:bodyPr/>
                    <a:lstStyle/>
                    <a:p>
                      <a:pPr marL="0" marR="0" algn="ctr">
                        <a:lnSpc>
                          <a:spcPct val="100000"/>
                        </a:lnSpc>
                        <a:spcBef>
                          <a:spcPts val="0"/>
                        </a:spcBef>
                        <a:spcAft>
                          <a:spcPts val="0"/>
                        </a:spcAft>
                      </a:pPr>
                      <a:r>
                        <a:rPr lang="en-US" sz="1700" b="1" dirty="0">
                          <a:solidFill>
                            <a:srgbClr val="000000"/>
                          </a:solidFill>
                          <a:effectLst/>
                          <a:latin typeface="+mn-lt"/>
                          <a:ea typeface="Times New Roman" panose="02020603050405020304" pitchFamily="18" charset="0"/>
                        </a:rPr>
                        <a:t>PACE Measurement</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700" b="1" dirty="0">
                          <a:solidFill>
                            <a:srgbClr val="000000"/>
                          </a:solidFill>
                          <a:effectLst/>
                          <a:latin typeface="+mn-lt"/>
                          <a:ea typeface="Times New Roman" panose="02020603050405020304" pitchFamily="18" charset="0"/>
                        </a:rPr>
                        <a:t>Applications</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388449"/>
                  </a:ext>
                </a:extLst>
              </a:tr>
              <a:tr h="152279">
                <a:tc gridSpan="2">
                  <a:txBody>
                    <a:bodyPr/>
                    <a:lstStyle/>
                    <a:p>
                      <a:pPr marL="0" marR="0" lvl="0" algn="ctr">
                        <a:lnSpc>
                          <a:spcPct val="100000"/>
                        </a:lnSpc>
                        <a:spcBef>
                          <a:spcPts val="0"/>
                        </a:spcBef>
                        <a:spcAft>
                          <a:spcPts val="0"/>
                        </a:spcAft>
                      </a:pPr>
                      <a:r>
                        <a:rPr lang="en-US" sz="1700" b="1" i="1" dirty="0">
                          <a:solidFill>
                            <a:srgbClr val="000000"/>
                          </a:solidFill>
                          <a:effectLst/>
                          <a:latin typeface="+mn-lt"/>
                          <a:ea typeface="Calibri" panose="020F0502020204030204" pitchFamily="34" charset="0"/>
                        </a:rPr>
                        <a:t>Aerosol/Trace Gas properties </a:t>
                      </a: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algn="ctr">
                        <a:lnSpc>
                          <a:spcPct val="100000"/>
                        </a:lnSpc>
                        <a:spcBef>
                          <a:spcPts val="0"/>
                        </a:spcBef>
                        <a:spcAft>
                          <a:spcPts val="0"/>
                        </a:spcAft>
                      </a:pPr>
                      <a:endParaRPr lang="en-US" sz="1700" b="1" i="1" dirty="0">
                        <a:solidFill>
                          <a:srgbClr val="000000"/>
                        </a:solidFill>
                        <a:effectLst/>
                        <a:latin typeface="+mn-lt"/>
                        <a:ea typeface="Calibri" panose="020F0502020204030204" pitchFamily="34"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93304156"/>
                  </a:ext>
                </a:extLst>
              </a:tr>
              <a:tr h="152279">
                <a:tc>
                  <a:txBody>
                    <a:bodyPr/>
                    <a:lstStyle/>
                    <a:p>
                      <a:pPr marL="9525" marR="0" lvl="0" indent="0" algn="ctr">
                        <a:lnSpc>
                          <a:spcPct val="100000"/>
                        </a:lnSpc>
                        <a:spcBef>
                          <a:spcPts val="0"/>
                        </a:spcBef>
                        <a:spcAft>
                          <a:spcPts val="0"/>
                        </a:spcAft>
                        <a:tabLst/>
                      </a:pPr>
                      <a:r>
                        <a:rPr lang="en-US" sz="1700" dirty="0">
                          <a:solidFill>
                            <a:srgbClr val="000000"/>
                          </a:solidFill>
                          <a:effectLst/>
                          <a:latin typeface="+mn-lt"/>
                          <a:ea typeface="Calibri" panose="020F0502020204030204" pitchFamily="34" charset="0"/>
                        </a:rPr>
                        <a:t>Aerosol Optical Depth</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a:solidFill>
                            <a:srgbClr val="000000"/>
                          </a:solidFill>
                          <a:effectLst/>
                          <a:latin typeface="+mn-lt"/>
                          <a:ea typeface="Times New Roman" panose="02020603050405020304" pitchFamily="18" charset="0"/>
                        </a:rPr>
                        <a:t>Air Quality, Visibility, Public Health</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379129"/>
                  </a:ext>
                </a:extLst>
              </a:tr>
              <a:tr h="152279">
                <a:tc>
                  <a:txBody>
                    <a:bodyPr/>
                    <a:lstStyle/>
                    <a:p>
                      <a:pPr marL="304800" marR="0" lvl="0" indent="-295275" algn="ctr">
                        <a:lnSpc>
                          <a:spcPct val="100000"/>
                        </a:lnSpc>
                        <a:spcBef>
                          <a:spcPts val="0"/>
                        </a:spcBef>
                        <a:spcAft>
                          <a:spcPts val="0"/>
                        </a:spcAft>
                        <a:tabLst/>
                      </a:pPr>
                      <a:r>
                        <a:rPr lang="en-US" sz="1700" dirty="0">
                          <a:solidFill>
                            <a:srgbClr val="000000"/>
                          </a:solidFill>
                          <a:effectLst/>
                          <a:latin typeface="+mn-lt"/>
                          <a:ea typeface="Calibri" panose="020F0502020204030204" pitchFamily="34" charset="0"/>
                        </a:rPr>
                        <a:t>Aerosol Size Distribution </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a:solidFill>
                            <a:srgbClr val="000000"/>
                          </a:solidFill>
                          <a:effectLst/>
                          <a:latin typeface="+mn-lt"/>
                          <a:ea typeface="Times New Roman" panose="02020603050405020304" pitchFamily="18" charset="0"/>
                        </a:rPr>
                        <a:t>Air Quality, Public Health</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94610"/>
                  </a:ext>
                </a:extLst>
              </a:tr>
              <a:tr h="152279">
                <a:tc>
                  <a:txBody>
                    <a:bodyPr/>
                    <a:lstStyle/>
                    <a:p>
                      <a:pPr marL="304800" marR="0" lvl="0" indent="-295275" algn="ctr">
                        <a:lnSpc>
                          <a:spcPct val="100000"/>
                        </a:lnSpc>
                        <a:spcBef>
                          <a:spcPts val="0"/>
                        </a:spcBef>
                        <a:spcAft>
                          <a:spcPts val="0"/>
                        </a:spcAft>
                        <a:tabLst/>
                      </a:pPr>
                      <a:r>
                        <a:rPr lang="en-US" sz="1700" dirty="0">
                          <a:solidFill>
                            <a:srgbClr val="000000"/>
                          </a:solidFill>
                          <a:effectLst/>
                          <a:latin typeface="+mn-lt"/>
                          <a:ea typeface="Calibri" panose="020F0502020204030204" pitchFamily="34" charset="0"/>
                        </a:rPr>
                        <a:t>Aerosol type</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a:solidFill>
                            <a:srgbClr val="000000"/>
                          </a:solidFill>
                          <a:effectLst/>
                          <a:latin typeface="+mn-lt"/>
                          <a:ea typeface="Times New Roman" panose="02020603050405020304" pitchFamily="18" charset="0"/>
                        </a:rPr>
                        <a:t>Air Quality, Visibility</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7256871"/>
                  </a:ext>
                </a:extLst>
              </a:tr>
              <a:tr h="325302">
                <a:tc>
                  <a:txBody>
                    <a:bodyPr/>
                    <a:lstStyle/>
                    <a:p>
                      <a:pPr marL="304800" marR="0" lvl="0" indent="-295275" algn="ctr">
                        <a:lnSpc>
                          <a:spcPct val="100000"/>
                        </a:lnSpc>
                        <a:spcBef>
                          <a:spcPts val="0"/>
                        </a:spcBef>
                        <a:spcAft>
                          <a:spcPts val="0"/>
                        </a:spcAft>
                        <a:tabLst/>
                      </a:pPr>
                      <a:r>
                        <a:rPr lang="en-US" sz="1700" dirty="0">
                          <a:solidFill>
                            <a:srgbClr val="000000"/>
                          </a:solidFill>
                          <a:effectLst/>
                          <a:latin typeface="+mn-lt"/>
                          <a:ea typeface="Calibri" panose="020F0502020204030204" pitchFamily="34" charset="0"/>
                        </a:rPr>
                        <a:t>Aerosol layer height </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a:solidFill>
                            <a:srgbClr val="000000"/>
                          </a:solidFill>
                          <a:effectLst/>
                          <a:latin typeface="+mn-lt"/>
                          <a:ea typeface="Times New Roman" panose="02020603050405020304" pitchFamily="18" charset="0"/>
                        </a:rPr>
                        <a:t>Air Quality, Pollution Transport, Public Health</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99789"/>
                  </a:ext>
                </a:extLst>
              </a:tr>
              <a:tr h="325302">
                <a:tc>
                  <a:txBody>
                    <a:bodyPr/>
                    <a:lstStyle/>
                    <a:p>
                      <a:pPr marL="9525" marR="0" lvl="0" indent="0" algn="ctr">
                        <a:lnSpc>
                          <a:spcPct val="100000"/>
                        </a:lnSpc>
                        <a:spcBef>
                          <a:spcPts val="0"/>
                        </a:spcBef>
                        <a:spcAft>
                          <a:spcPts val="0"/>
                        </a:spcAft>
                        <a:tabLst/>
                      </a:pPr>
                      <a:r>
                        <a:rPr lang="en-US" sz="1700" dirty="0">
                          <a:solidFill>
                            <a:srgbClr val="000000"/>
                          </a:solidFill>
                          <a:effectLst/>
                          <a:latin typeface="+mn-lt"/>
                          <a:ea typeface="Calibri" panose="020F0502020204030204" pitchFamily="34" charset="0"/>
                        </a:rPr>
                        <a:t>Aerosol absorption from UV</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a:solidFill>
                            <a:srgbClr val="000000"/>
                          </a:solidFill>
                          <a:effectLst/>
                          <a:latin typeface="+mn-lt"/>
                          <a:ea typeface="Times New Roman" panose="02020603050405020304" pitchFamily="18" charset="0"/>
                        </a:rPr>
                        <a:t>Air Quality, Public Health</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820386"/>
                  </a:ext>
                </a:extLst>
              </a:tr>
              <a:tr h="325302">
                <a:tc>
                  <a:txBody>
                    <a:bodyPr/>
                    <a:lstStyle/>
                    <a:p>
                      <a:pPr marL="0" marR="0" lvl="0" algn="ctr">
                        <a:lnSpc>
                          <a:spcPct val="100000"/>
                        </a:lnSpc>
                        <a:spcBef>
                          <a:spcPts val="0"/>
                        </a:spcBef>
                        <a:spcAft>
                          <a:spcPts val="0"/>
                        </a:spcAft>
                      </a:pPr>
                      <a:r>
                        <a:rPr lang="en-US" sz="1700" dirty="0">
                          <a:solidFill>
                            <a:srgbClr val="000000"/>
                          </a:solidFill>
                          <a:effectLst/>
                          <a:latin typeface="+mn-lt"/>
                          <a:ea typeface="Calibri" panose="020F0502020204030204" pitchFamily="34" charset="0"/>
                        </a:rPr>
                        <a:t>Trace gases – Ozone, NO2, H</a:t>
                      </a:r>
                      <a:r>
                        <a:rPr lang="en-US" sz="1700" baseline="-25000" dirty="0">
                          <a:solidFill>
                            <a:srgbClr val="000000"/>
                          </a:solidFill>
                          <a:effectLst/>
                          <a:latin typeface="+mn-lt"/>
                          <a:ea typeface="Calibri" panose="020F0502020204030204" pitchFamily="34" charset="0"/>
                        </a:rPr>
                        <a:t>2</a:t>
                      </a:r>
                      <a:r>
                        <a:rPr lang="en-US" sz="1700" dirty="0">
                          <a:solidFill>
                            <a:srgbClr val="000000"/>
                          </a:solidFill>
                          <a:effectLst/>
                          <a:latin typeface="+mn-lt"/>
                          <a:ea typeface="Calibri" panose="020F0502020204030204" pitchFamily="34" charset="0"/>
                        </a:rPr>
                        <a:t>O [Column measurements]</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dirty="0">
                          <a:solidFill>
                            <a:srgbClr val="000000"/>
                          </a:solidFill>
                          <a:effectLst/>
                          <a:latin typeface="+mn-lt"/>
                          <a:ea typeface="Times New Roman" panose="02020603050405020304" pitchFamily="18" charset="0"/>
                        </a:rPr>
                        <a:t>Air Quality, Public Health, Modeling</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803308"/>
                  </a:ext>
                </a:extLst>
              </a:tr>
              <a:tr h="325302">
                <a:tc>
                  <a:txBody>
                    <a:bodyPr/>
                    <a:lstStyle/>
                    <a:p>
                      <a:pPr marL="0" marR="0" lvl="0" algn="ctr">
                        <a:lnSpc>
                          <a:spcPct val="100000"/>
                        </a:lnSpc>
                        <a:spcBef>
                          <a:spcPts val="0"/>
                        </a:spcBef>
                        <a:spcAft>
                          <a:spcPts val="0"/>
                        </a:spcAft>
                      </a:pPr>
                      <a:r>
                        <a:rPr lang="en-US" sz="1700" dirty="0">
                          <a:solidFill>
                            <a:srgbClr val="000000"/>
                          </a:solidFill>
                          <a:effectLst/>
                          <a:latin typeface="+mn-lt"/>
                          <a:ea typeface="Calibri" panose="020F0502020204030204" pitchFamily="34" charset="0"/>
                        </a:rPr>
                        <a:t>Solar Energy Availability </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a:solidFill>
                            <a:srgbClr val="000000"/>
                          </a:solidFill>
                          <a:effectLst/>
                          <a:latin typeface="+mn-lt"/>
                          <a:ea typeface="Times New Roman" panose="02020603050405020304" pitchFamily="18" charset="0"/>
                        </a:rPr>
                        <a:t>Renewable Energy (Cloud Products)</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8134474"/>
                  </a:ext>
                </a:extLst>
              </a:tr>
              <a:tr h="76958">
                <a:tc>
                  <a:txBody>
                    <a:bodyPr/>
                    <a:lstStyle/>
                    <a:p>
                      <a:pPr marL="0" marR="0" lvl="0" algn="ctr">
                        <a:lnSpc>
                          <a:spcPct val="100000"/>
                        </a:lnSpc>
                        <a:spcBef>
                          <a:spcPts val="0"/>
                        </a:spcBef>
                        <a:spcAft>
                          <a:spcPts val="0"/>
                        </a:spcAft>
                      </a:pPr>
                      <a:r>
                        <a:rPr lang="en-US" sz="1700" dirty="0">
                          <a:solidFill>
                            <a:srgbClr val="000000"/>
                          </a:solidFill>
                          <a:effectLst/>
                          <a:latin typeface="+mn-lt"/>
                          <a:ea typeface="Calibri" panose="020F0502020204030204" pitchFamily="34" charset="0"/>
                        </a:rPr>
                        <a:t>*Stratospheric aerosol concentration </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dirty="0">
                          <a:solidFill>
                            <a:srgbClr val="000000"/>
                          </a:solidFill>
                          <a:effectLst/>
                          <a:latin typeface="+mn-lt"/>
                          <a:ea typeface="Times New Roman" panose="02020603050405020304" pitchFamily="18" charset="0"/>
                        </a:rPr>
                        <a:t>Climate modeling</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521851"/>
                  </a:ext>
                </a:extLst>
              </a:tr>
              <a:tr h="354762">
                <a:tc gridSpan="2">
                  <a:txBody>
                    <a:bodyPr/>
                    <a:lstStyle/>
                    <a:p>
                      <a:pPr marL="0" marR="0" lvl="0" algn="ctr">
                        <a:lnSpc>
                          <a:spcPct val="100000"/>
                        </a:lnSpc>
                        <a:spcBef>
                          <a:spcPts val="0"/>
                        </a:spcBef>
                        <a:spcAft>
                          <a:spcPts val="0"/>
                        </a:spcAft>
                      </a:pPr>
                      <a:r>
                        <a:rPr lang="en-US" sz="1700" b="1" i="1" dirty="0">
                          <a:solidFill>
                            <a:srgbClr val="000000"/>
                          </a:solidFill>
                          <a:effectLst/>
                          <a:latin typeface="+mn-lt"/>
                          <a:ea typeface="Calibri" panose="020F0502020204030204" pitchFamily="34" charset="0"/>
                        </a:rPr>
                        <a:t>Disaster monitoring/response</a:t>
                      </a:r>
                      <a:r>
                        <a:rPr lang="en-US" sz="1700" i="1" dirty="0">
                          <a:solidFill>
                            <a:srgbClr val="000000"/>
                          </a:solidFill>
                          <a:effectLst/>
                          <a:latin typeface="+mn-lt"/>
                        </a:rPr>
                        <a:t> </a:t>
                      </a:r>
                      <a:endParaRPr lang="en-US" sz="1700" i="1" dirty="0">
                        <a:effectLst/>
                        <a:latin typeface="+mn-lt"/>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algn="ctr">
                        <a:lnSpc>
                          <a:spcPct val="100000"/>
                        </a:lnSpc>
                        <a:spcBef>
                          <a:spcPts val="0"/>
                        </a:spcBef>
                        <a:spcAft>
                          <a:spcPts val="0"/>
                        </a:spcAft>
                      </a:pPr>
                      <a:endParaRPr lang="en-US" sz="1700" i="1" dirty="0">
                        <a:effectLst/>
                        <a:latin typeface="+mn-lt"/>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6253408"/>
                  </a:ext>
                </a:extLst>
              </a:tr>
              <a:tr h="325302">
                <a:tc>
                  <a:txBody>
                    <a:bodyPr/>
                    <a:lstStyle/>
                    <a:p>
                      <a:pPr marL="0" marR="0" lvl="0" algn="ctr">
                        <a:lnSpc>
                          <a:spcPct val="100000"/>
                        </a:lnSpc>
                        <a:spcBef>
                          <a:spcPts val="0"/>
                        </a:spcBef>
                        <a:spcAft>
                          <a:spcPts val="0"/>
                        </a:spcAft>
                      </a:pPr>
                      <a:r>
                        <a:rPr lang="en-US" sz="1700" dirty="0">
                          <a:solidFill>
                            <a:srgbClr val="000000"/>
                          </a:solidFill>
                          <a:effectLst/>
                          <a:latin typeface="+mn-lt"/>
                          <a:ea typeface="Calibri" panose="020F0502020204030204" pitchFamily="34" charset="0"/>
                        </a:rPr>
                        <a:t>Imagery</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dirty="0">
                          <a:solidFill>
                            <a:srgbClr val="000000"/>
                          </a:solidFill>
                          <a:effectLst/>
                          <a:latin typeface="+mn-lt"/>
                          <a:ea typeface="Times New Roman" panose="02020603050405020304" pitchFamily="18" charset="0"/>
                        </a:rPr>
                        <a:t>Disaster Monitoring/Hazard Warning</a:t>
                      </a:r>
                      <a:endParaRPr lang="en-US" sz="1700" dirty="0">
                        <a:effectLst/>
                        <a:latin typeface="+mn-lt"/>
                        <a:ea typeface="Times New Roman" panose="02020603050405020304" pitchFamily="18" charset="0"/>
                      </a:endParaRPr>
                    </a:p>
                  </a:txBody>
                  <a:tcPr marL="36469" marR="364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927346"/>
                  </a:ext>
                </a:extLst>
              </a:tr>
            </a:tbl>
          </a:graphicData>
        </a:graphic>
      </p:graphicFrame>
    </p:spTree>
    <p:extLst>
      <p:ext uri="{BB962C8B-B14F-4D97-AF65-F5344CB8AC3E}">
        <p14:creationId xmlns:p14="http://schemas.microsoft.com/office/powerpoint/2010/main" val="36855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3BA439E-7051-04FB-3849-84F49BBB6124}"/>
              </a:ext>
            </a:extLst>
          </p:cNvPr>
          <p:cNvGrpSpPr/>
          <p:nvPr/>
        </p:nvGrpSpPr>
        <p:grpSpPr>
          <a:xfrm>
            <a:off x="-20876" y="1490597"/>
            <a:ext cx="6011586" cy="5386191"/>
            <a:chOff x="131655" y="425885"/>
            <a:chExt cx="7220893" cy="6469692"/>
          </a:xfrm>
        </p:grpSpPr>
        <p:pic>
          <p:nvPicPr>
            <p:cNvPr id="3" name="Picture 2">
              <a:extLst>
                <a:ext uri="{FF2B5EF4-FFF2-40B4-BE49-F238E27FC236}">
                  <a16:creationId xmlns:a16="http://schemas.microsoft.com/office/drawing/2014/main" id="{6CD6AA72-E6E9-EC9E-546C-69BDA984CAF6}"/>
                </a:ext>
              </a:extLst>
            </p:cNvPr>
            <p:cNvPicPr>
              <a:picLocks noChangeAspect="1"/>
            </p:cNvPicPr>
            <p:nvPr/>
          </p:nvPicPr>
          <p:blipFill rotWithShape="1">
            <a:blip r:embed="rId3"/>
            <a:srcRect t="6428"/>
            <a:stretch/>
          </p:blipFill>
          <p:spPr>
            <a:xfrm>
              <a:off x="131655" y="425885"/>
              <a:ext cx="4347296" cy="3387351"/>
            </a:xfrm>
            <a:prstGeom prst="rect">
              <a:avLst/>
            </a:prstGeom>
          </p:spPr>
        </p:pic>
        <p:grpSp>
          <p:nvGrpSpPr>
            <p:cNvPr id="7" name="Group 6">
              <a:extLst>
                <a:ext uri="{FF2B5EF4-FFF2-40B4-BE49-F238E27FC236}">
                  <a16:creationId xmlns:a16="http://schemas.microsoft.com/office/drawing/2014/main" id="{2A69A326-7C3A-AEDD-DB8C-0F84104E4B23}"/>
                </a:ext>
              </a:extLst>
            </p:cNvPr>
            <p:cNvGrpSpPr/>
            <p:nvPr/>
          </p:nvGrpSpPr>
          <p:grpSpPr>
            <a:xfrm>
              <a:off x="131655" y="3813236"/>
              <a:ext cx="6990735" cy="3082341"/>
              <a:chOff x="131655" y="3945694"/>
              <a:chExt cx="6990735" cy="3082341"/>
            </a:xfrm>
          </p:grpSpPr>
          <p:pic>
            <p:nvPicPr>
              <p:cNvPr id="4" name="Picture 8" descr="Smoke from fires in Siberia has blown as far as Alaska, Canada and US cities including Seattle (Credit: Julia Petrenko/Greenpeace)">
                <a:extLst>
                  <a:ext uri="{FF2B5EF4-FFF2-40B4-BE49-F238E27FC236}">
                    <a16:creationId xmlns:a16="http://schemas.microsoft.com/office/drawing/2014/main" id="{DBCCBFE6-8B5A-1C18-A532-8AB01D7362C9}"/>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r="-181" b="-2"/>
              <a:stretch/>
            </p:blipFill>
            <p:spPr bwMode="auto">
              <a:xfrm>
                <a:off x="131655" y="3945694"/>
                <a:ext cx="6990735" cy="2603213"/>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CDBC38A-9636-4ECE-A993-494EED8E31FE}"/>
                  </a:ext>
                </a:extLst>
              </p:cNvPr>
              <p:cNvSpPr/>
              <p:nvPr/>
            </p:nvSpPr>
            <p:spPr>
              <a:xfrm>
                <a:off x="131655" y="6548906"/>
                <a:ext cx="4362341" cy="4791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t>Smoke from fires in Siberia has blown as far as Alaska, Canada and US cities (Credit: Julia </a:t>
                </a:r>
                <a:r>
                  <a:rPr lang="en-US" sz="800" dirty="0" err="1"/>
                  <a:t>Petrenko</a:t>
                </a:r>
                <a:r>
                  <a:rPr lang="en-US" sz="800" dirty="0"/>
                  <a:t>/Greenpeace)</a:t>
                </a:r>
              </a:p>
            </p:txBody>
          </p:sp>
        </p:grpSp>
        <p:sp>
          <p:nvSpPr>
            <p:cNvPr id="9" name="Rectangle 8">
              <a:extLst>
                <a:ext uri="{FF2B5EF4-FFF2-40B4-BE49-F238E27FC236}">
                  <a16:creationId xmlns:a16="http://schemas.microsoft.com/office/drawing/2014/main" id="{B2EEA6F0-AE85-1B74-9F84-6231D2588085}"/>
                </a:ext>
              </a:extLst>
            </p:cNvPr>
            <p:cNvSpPr/>
            <p:nvPr/>
          </p:nvSpPr>
          <p:spPr>
            <a:xfrm>
              <a:off x="4493997" y="1102291"/>
              <a:ext cx="2858551" cy="5781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1">
            <a:extLst>
              <a:ext uri="{FF2B5EF4-FFF2-40B4-BE49-F238E27FC236}">
                <a16:creationId xmlns:a16="http://schemas.microsoft.com/office/drawing/2014/main" id="{16242739-B9C1-899D-3243-CB5D04B786C1}"/>
              </a:ext>
            </a:extLst>
          </p:cNvPr>
          <p:cNvSpPr txBox="1"/>
          <p:nvPr/>
        </p:nvSpPr>
        <p:spPr>
          <a:xfrm>
            <a:off x="3807913" y="1733029"/>
            <a:ext cx="6153163" cy="4801314"/>
          </a:xfrm>
          <a:prstGeom prst="rect">
            <a:avLst/>
          </a:prstGeom>
          <a:noFill/>
        </p:spPr>
        <p:txBody>
          <a:bodyPr wrap="square" rtlCol="0">
            <a:spAutoFit/>
          </a:bodyPr>
          <a:lstStyle/>
          <a:p>
            <a:pPr marL="342900" marR="0" indent="-342900" algn="just">
              <a:spcBef>
                <a:spcPts val="0"/>
              </a:spcBef>
              <a:spcAft>
                <a:spcPts val="0"/>
              </a:spcAft>
              <a:buFont typeface="+mj-lt"/>
              <a:buAutoNum type="arabicPeriod"/>
            </a:pPr>
            <a:r>
              <a:rPr lang="en-US" sz="1800" b="0" i="0" u="none" strike="noStrike" dirty="0">
                <a:solidFill>
                  <a:srgbClr val="000000"/>
                </a:solidFill>
                <a:effectLst/>
                <a:latin typeface="Calibri" panose="020F0502020204030204" pitchFamily="34" charset="0"/>
              </a:rPr>
              <a:t>Combining the high temporal resolution of </a:t>
            </a:r>
            <a:r>
              <a:rPr lang="en-US" sz="1800" b="1" i="0" u="none" strike="noStrike" dirty="0">
                <a:solidFill>
                  <a:schemeClr val="accent6">
                    <a:lumMod val="75000"/>
                  </a:schemeClr>
                </a:solidFill>
                <a:effectLst/>
                <a:latin typeface="Calibri" panose="020F0502020204030204" pitchFamily="34" charset="0"/>
              </a:rPr>
              <a:t>TEMPO AOD </a:t>
            </a:r>
            <a:r>
              <a:rPr lang="en-US" sz="1800" b="0" i="0" u="none" strike="noStrike" dirty="0">
                <a:solidFill>
                  <a:srgbClr val="000000"/>
                </a:solidFill>
                <a:effectLst/>
                <a:latin typeface="Calibri" panose="020F0502020204030204" pitchFamily="34" charset="0"/>
              </a:rPr>
              <a:t>with higher accuracy of PACE AOD data could </a:t>
            </a:r>
            <a:r>
              <a:rPr lang="en-US" sz="1800" b="0" i="0" u="sng" strike="noStrike" dirty="0">
                <a:solidFill>
                  <a:srgbClr val="000000"/>
                </a:solidFill>
                <a:effectLst/>
                <a:latin typeface="Calibri" panose="020F0502020204030204" pitchFamily="34" charset="0"/>
              </a:rPr>
              <a:t>improve the characterization of health assessments due to smoke exposure and allow a better characterization of the aerosol sources, distribution, and transport.</a:t>
            </a:r>
          </a:p>
          <a:p>
            <a:pPr marL="342900" marR="0" indent="-342900" algn="just">
              <a:spcBef>
                <a:spcPts val="0"/>
              </a:spcBef>
              <a:spcAft>
                <a:spcPts val="0"/>
              </a:spcAft>
              <a:buFont typeface="+mj-lt"/>
              <a:buAutoNum type="arabicPeriod"/>
            </a:pPr>
            <a:endParaRPr lang="en-US" sz="1800" b="0" i="0" u="none" strike="noStrike" dirty="0">
              <a:solidFill>
                <a:srgbClr val="000000"/>
              </a:solidFill>
              <a:effectLst/>
              <a:latin typeface="Calibri" panose="020F0502020204030204" pitchFamily="34" charset="0"/>
            </a:endParaRPr>
          </a:p>
          <a:p>
            <a:pPr marL="342900" indent="-342900" algn="just">
              <a:buFont typeface="+mj-lt"/>
              <a:buAutoNum type="arabicPeriod"/>
            </a:pPr>
            <a:r>
              <a:rPr lang="en-US" sz="1800" b="0" i="0" u="none" strike="noStrike" dirty="0">
                <a:effectLst/>
                <a:latin typeface="Calibri" panose="020F0502020204030204" pitchFamily="34" charset="0"/>
              </a:rPr>
              <a:t>Tropospheric Ozone reduces visibility and affects human health. </a:t>
            </a:r>
            <a:r>
              <a:rPr lang="en-US" sz="1800" dirty="0">
                <a:solidFill>
                  <a:srgbClr val="000000"/>
                </a:solidFill>
                <a:latin typeface="Calibri" panose="020F0502020204030204" pitchFamily="34" charset="0"/>
              </a:rPr>
              <a:t>O3</a:t>
            </a:r>
            <a:r>
              <a:rPr lang="en-US" b="0" i="0" u="none" strike="noStrike" dirty="0">
                <a:solidFill>
                  <a:srgbClr val="000000"/>
                </a:solidFill>
                <a:effectLst/>
                <a:latin typeface="Calibri" panose="020F0502020204030204" pitchFamily="34" charset="0"/>
              </a:rPr>
              <a:t> can be produced by primary emissions in the troposphere from nitrogen oxide emissions and smoke can also form ozone through secondary formation. </a:t>
            </a:r>
            <a:r>
              <a:rPr lang="en-US" b="1" i="0" u="sng" strike="noStrike" dirty="0">
                <a:solidFill>
                  <a:schemeClr val="accent6">
                    <a:lumMod val="75000"/>
                  </a:schemeClr>
                </a:solidFill>
                <a:effectLst/>
                <a:latin typeface="Calibri" panose="020F0502020204030204" pitchFamily="34" charset="0"/>
              </a:rPr>
              <a:t>TEMPO data on gases</a:t>
            </a:r>
            <a:r>
              <a:rPr lang="en-US" b="0" i="0" u="sng" strike="noStrike" dirty="0">
                <a:solidFill>
                  <a:srgbClr val="000000"/>
                </a:solidFill>
                <a:effectLst/>
                <a:latin typeface="Calibri" panose="020F0502020204030204" pitchFamily="34" charset="0"/>
              </a:rPr>
              <a:t> could be fused with PACE aerosol information to infer and create maps of toxic ozone for local AQ agencies.</a:t>
            </a:r>
            <a:endParaRPr lang="en-US" sz="1800" b="0" i="0" u="sng" strike="noStrike" dirty="0">
              <a:solidFill>
                <a:srgbClr val="000000"/>
              </a:solidFill>
              <a:effectLst/>
              <a:latin typeface="Calibri" panose="020F0502020204030204" pitchFamily="34" charset="0"/>
            </a:endParaRPr>
          </a:p>
          <a:p>
            <a:pPr marL="342900" marR="0" indent="-342900" algn="just">
              <a:spcBef>
                <a:spcPts val="0"/>
              </a:spcBef>
              <a:spcAft>
                <a:spcPts val="0"/>
              </a:spcAft>
              <a:buFont typeface="+mj-lt"/>
              <a:buAutoNum type="arabicPeriod"/>
            </a:pPr>
            <a:endParaRPr lang="en-US" sz="1800" b="0" i="0" u="none" strike="noStrike" dirty="0">
              <a:solidFill>
                <a:srgbClr val="000000"/>
              </a:solidFill>
              <a:effectLst/>
              <a:latin typeface="Calibri" panose="020F0502020204030204" pitchFamily="34" charset="0"/>
            </a:endParaRPr>
          </a:p>
          <a:p>
            <a:pPr marL="342900" marR="0" indent="-342900" algn="just">
              <a:spcBef>
                <a:spcPts val="0"/>
              </a:spcBef>
              <a:spcAft>
                <a:spcPts val="0"/>
              </a:spcAft>
              <a:buFont typeface="+mj-lt"/>
              <a:buAutoNum type="arabicPeriod"/>
            </a:pPr>
            <a:r>
              <a:rPr lang="en-US" sz="1800" b="0" i="0" u="none" strike="noStrike" dirty="0">
                <a:solidFill>
                  <a:srgbClr val="000000"/>
                </a:solidFill>
                <a:effectLst/>
                <a:latin typeface="Calibri" panose="020F0502020204030204" pitchFamily="34" charset="0"/>
              </a:rPr>
              <a:t>PACE mission has products such as absorption optical depth, and </a:t>
            </a:r>
            <a:r>
              <a:rPr lang="en-US" sz="1800" b="1" i="0" u="none" strike="noStrike" dirty="0">
                <a:solidFill>
                  <a:schemeClr val="accent6">
                    <a:lumMod val="75000"/>
                  </a:schemeClr>
                </a:solidFill>
                <a:effectLst/>
                <a:latin typeface="Calibri" panose="020F0502020204030204" pitchFamily="34" charset="0"/>
              </a:rPr>
              <a:t>TEMPO has a smoke plume top</a:t>
            </a:r>
            <a:r>
              <a:rPr lang="en-US" sz="1800" b="0" i="0" u="none" strike="noStrike" dirty="0">
                <a:solidFill>
                  <a:srgbClr val="000000"/>
                </a:solidFill>
                <a:effectLst/>
                <a:latin typeface="Calibri" panose="020F0502020204030204" pitchFamily="34" charset="0"/>
              </a:rPr>
              <a:t>. Combining both could </a:t>
            </a:r>
            <a:r>
              <a:rPr lang="en-US" sz="1800" b="0" i="0" u="sng" strike="noStrike" dirty="0">
                <a:solidFill>
                  <a:srgbClr val="000000"/>
                </a:solidFill>
                <a:effectLst/>
                <a:latin typeface="Calibri" panose="020F0502020204030204" pitchFamily="34" charset="0"/>
              </a:rPr>
              <a:t>help to understand the consequences of transport and aged smoke on human health</a:t>
            </a:r>
            <a:r>
              <a:rPr lang="en-US" sz="1800" b="0" i="0" u="none" strike="noStrike" dirty="0">
                <a:solidFill>
                  <a:srgbClr val="000000"/>
                </a:solidFill>
                <a:effectLst/>
                <a:latin typeface="Calibri" panose="020F0502020204030204" pitchFamily="34" charset="0"/>
              </a:rPr>
              <a:t>.</a:t>
            </a:r>
          </a:p>
        </p:txBody>
      </p:sp>
      <p:sp>
        <p:nvSpPr>
          <p:cNvPr id="33" name="TextBox 32">
            <a:extLst>
              <a:ext uri="{FF2B5EF4-FFF2-40B4-BE49-F238E27FC236}">
                <a16:creationId xmlns:a16="http://schemas.microsoft.com/office/drawing/2014/main" id="{178F7630-ECC5-B66A-6BEA-E3D2053D7ED5}"/>
              </a:ext>
            </a:extLst>
          </p:cNvPr>
          <p:cNvSpPr txBox="1"/>
          <p:nvPr/>
        </p:nvSpPr>
        <p:spPr>
          <a:xfrm>
            <a:off x="118872" y="178505"/>
            <a:ext cx="6131490" cy="523220"/>
          </a:xfrm>
          <a:prstGeom prst="rect">
            <a:avLst/>
          </a:prstGeom>
          <a:noFill/>
        </p:spPr>
        <p:txBody>
          <a:bodyPr wrap="square">
            <a:spAutoFit/>
          </a:bodyPr>
          <a:lstStyle/>
          <a:p>
            <a:pPr defTabSz="822960">
              <a:spcAft>
                <a:spcPts val="600"/>
              </a:spcAft>
            </a:pPr>
            <a:r>
              <a:rPr lang="en-US" sz="2800" kern="1200" dirty="0">
                <a:solidFill>
                  <a:schemeClr val="bg1"/>
                </a:solidFill>
                <a:latin typeface="Oswald" pitchFamily="2" charset="77"/>
              </a:rPr>
              <a:t>Smoke Plume Monitoring &amp; Modeling </a:t>
            </a:r>
          </a:p>
        </p:txBody>
      </p:sp>
      <p:sp>
        <p:nvSpPr>
          <p:cNvPr id="39" name="TextBox 38">
            <a:extLst>
              <a:ext uri="{FF2B5EF4-FFF2-40B4-BE49-F238E27FC236}">
                <a16:creationId xmlns:a16="http://schemas.microsoft.com/office/drawing/2014/main" id="{5C4216B2-8CB4-8DF7-2F36-6FA1777C6D0C}"/>
              </a:ext>
            </a:extLst>
          </p:cNvPr>
          <p:cNvSpPr txBox="1"/>
          <p:nvPr/>
        </p:nvSpPr>
        <p:spPr>
          <a:xfrm>
            <a:off x="118872" y="1005840"/>
            <a:ext cx="8530990" cy="369332"/>
          </a:xfrm>
          <a:prstGeom prst="rect">
            <a:avLst/>
          </a:prstGeom>
          <a:noFill/>
        </p:spPr>
        <p:txBody>
          <a:bodyPr wrap="none" rtlCol="0">
            <a:spAutoFit/>
          </a:bodyPr>
          <a:lstStyle/>
          <a:p>
            <a:pPr fontAlgn="base"/>
            <a:r>
              <a:rPr lang="en-US" sz="1800" b="1" i="0" u="sng" strike="noStrike" dirty="0">
                <a:solidFill>
                  <a:srgbClr val="000000"/>
                </a:solidFill>
                <a:effectLst/>
              </a:rPr>
              <a:t>What are the enhanced applications that can be achieved by a PACE – TEMPO synergy?</a:t>
            </a:r>
          </a:p>
        </p:txBody>
      </p:sp>
      <p:grpSp>
        <p:nvGrpSpPr>
          <p:cNvPr id="51" name="Group 50">
            <a:extLst>
              <a:ext uri="{FF2B5EF4-FFF2-40B4-BE49-F238E27FC236}">
                <a16:creationId xmlns:a16="http://schemas.microsoft.com/office/drawing/2014/main" id="{7BDBC3D2-AA01-7216-BD3A-CE3527E3526A}"/>
              </a:ext>
            </a:extLst>
          </p:cNvPr>
          <p:cNvGrpSpPr/>
          <p:nvPr/>
        </p:nvGrpSpPr>
        <p:grpSpPr>
          <a:xfrm>
            <a:off x="10201721" y="1203206"/>
            <a:ext cx="1944803" cy="5407337"/>
            <a:chOff x="3698453" y="1550355"/>
            <a:chExt cx="1944803" cy="5407337"/>
          </a:xfrm>
        </p:grpSpPr>
        <p:pic>
          <p:nvPicPr>
            <p:cNvPr id="24" name="Picture 23" descr="A person with long black hair&#10;&#10;Description automatically generated with medium confidence">
              <a:extLst>
                <a:ext uri="{FF2B5EF4-FFF2-40B4-BE49-F238E27FC236}">
                  <a16:creationId xmlns:a16="http://schemas.microsoft.com/office/drawing/2014/main" id="{F71F5468-F02A-2A4B-203A-3FCDCE9DD374}"/>
                </a:ext>
              </a:extLst>
            </p:cNvPr>
            <p:cNvPicPr>
              <a:picLocks/>
            </p:cNvPicPr>
            <p:nvPr/>
          </p:nvPicPr>
          <p:blipFill rotWithShape="1">
            <a:blip r:embed="rId5"/>
            <a:srcRect b="3538"/>
            <a:stretch/>
          </p:blipFill>
          <p:spPr>
            <a:xfrm>
              <a:off x="3905190" y="1550355"/>
              <a:ext cx="1531327" cy="1536192"/>
            </a:xfrm>
            <a:prstGeom prst="ellipse">
              <a:avLst/>
            </a:prstGeom>
            <a:ln w="63500" cap="rnd">
              <a:noFill/>
            </a:ln>
            <a:effectLst/>
          </p:spPr>
        </p:pic>
        <p:pic>
          <p:nvPicPr>
            <p:cNvPr id="48" name="Picture 47" descr="A picture containing text, person, indoor, person&#10;&#10;Description automatically generated">
              <a:extLst>
                <a:ext uri="{FF2B5EF4-FFF2-40B4-BE49-F238E27FC236}">
                  <a16:creationId xmlns:a16="http://schemas.microsoft.com/office/drawing/2014/main" id="{5FC4B7A8-193F-E6D1-A45B-BCD7B657A2EE}"/>
                </a:ext>
              </a:extLst>
            </p:cNvPr>
            <p:cNvPicPr>
              <a:picLocks noChangeAspect="1"/>
            </p:cNvPicPr>
            <p:nvPr/>
          </p:nvPicPr>
          <p:blipFill rotWithShape="1">
            <a:blip r:embed="rId6"/>
            <a:srcRect l="7070"/>
            <a:stretch/>
          </p:blipFill>
          <p:spPr>
            <a:xfrm>
              <a:off x="3874780" y="4389997"/>
              <a:ext cx="1531327" cy="1536192"/>
            </a:xfrm>
            <a:prstGeom prst="ellipse">
              <a:avLst/>
            </a:prstGeom>
            <a:ln w="63500" cap="rnd">
              <a:noFill/>
            </a:ln>
            <a:effectLst/>
          </p:spPr>
        </p:pic>
        <p:sp>
          <p:nvSpPr>
            <p:cNvPr id="49" name="TextBox 48">
              <a:extLst>
                <a:ext uri="{FF2B5EF4-FFF2-40B4-BE49-F238E27FC236}">
                  <a16:creationId xmlns:a16="http://schemas.microsoft.com/office/drawing/2014/main" id="{904BDF3A-B577-6BF6-BCB7-6587354CAD3D}"/>
                </a:ext>
              </a:extLst>
            </p:cNvPr>
            <p:cNvSpPr txBox="1"/>
            <p:nvPr/>
          </p:nvSpPr>
          <p:spPr>
            <a:xfrm>
              <a:off x="3698453" y="3105798"/>
              <a:ext cx="1944803" cy="1200329"/>
            </a:xfrm>
            <a:prstGeom prst="rect">
              <a:avLst/>
            </a:prstGeom>
            <a:noFill/>
          </p:spPr>
          <p:txBody>
            <a:bodyPr wrap="square" rtlCol="0">
              <a:spAutoFit/>
            </a:bodyPr>
            <a:lstStyle/>
            <a:p>
              <a:pPr algn="ctr"/>
              <a:r>
                <a:rPr lang="en-US" sz="1200" b="1" i="1" dirty="0"/>
                <a:t>Marcela Loria, PhD</a:t>
              </a:r>
            </a:p>
            <a:p>
              <a:pPr algn="ctr"/>
              <a:r>
                <a:rPr lang="en-US" sz="1200" b="1" i="1" dirty="0"/>
                <a:t>University of Oklahoma</a:t>
              </a:r>
            </a:p>
            <a:p>
              <a:pPr algn="ctr"/>
              <a:r>
                <a:rPr lang="en-US" sz="1200" i="0" dirty="0">
                  <a:solidFill>
                    <a:srgbClr val="333333"/>
                  </a:solidFill>
                  <a:effectLst/>
                  <a:latin typeface="Calibri" panose="020F0502020204030204" pitchFamily="34" charset="0"/>
                </a:rPr>
                <a:t>Toward Understanding the Effect of Aerosols on Regional Weather &amp; Human Health in the SGP</a:t>
              </a:r>
              <a:endParaRPr lang="en-US" sz="1200" i="1" dirty="0"/>
            </a:p>
          </p:txBody>
        </p:sp>
        <p:sp>
          <p:nvSpPr>
            <p:cNvPr id="50" name="TextBox 49">
              <a:extLst>
                <a:ext uri="{FF2B5EF4-FFF2-40B4-BE49-F238E27FC236}">
                  <a16:creationId xmlns:a16="http://schemas.microsoft.com/office/drawing/2014/main" id="{11ACC2EB-3C3F-83D3-3732-321682865196}"/>
                </a:ext>
              </a:extLst>
            </p:cNvPr>
            <p:cNvSpPr txBox="1"/>
            <p:nvPr/>
          </p:nvSpPr>
          <p:spPr>
            <a:xfrm>
              <a:off x="3801821" y="5942029"/>
              <a:ext cx="1738064" cy="1015663"/>
            </a:xfrm>
            <a:prstGeom prst="rect">
              <a:avLst/>
            </a:prstGeom>
            <a:noFill/>
          </p:spPr>
          <p:txBody>
            <a:bodyPr wrap="square" rtlCol="0">
              <a:spAutoFit/>
            </a:bodyPr>
            <a:lstStyle/>
            <a:p>
              <a:pPr algn="ctr"/>
              <a:r>
                <a:rPr lang="en-US" sz="1200" b="1" i="1" dirty="0">
                  <a:solidFill>
                    <a:srgbClr val="333333"/>
                  </a:solidFill>
                  <a:effectLst/>
                  <a:latin typeface="Calibri" panose="020F0502020204030204" pitchFamily="34" charset="0"/>
                </a:rPr>
                <a:t>Alexei </a:t>
              </a:r>
              <a:r>
                <a:rPr lang="en-US" sz="1200" b="1" i="1" dirty="0" err="1">
                  <a:solidFill>
                    <a:srgbClr val="333333"/>
                  </a:solidFill>
                  <a:effectLst/>
                  <a:latin typeface="Calibri" panose="020F0502020204030204" pitchFamily="34" charset="0"/>
                </a:rPr>
                <a:t>Lyapustin</a:t>
              </a:r>
              <a:r>
                <a:rPr lang="en-US" sz="1200" b="1" i="1" dirty="0">
                  <a:solidFill>
                    <a:srgbClr val="333333"/>
                  </a:solidFill>
                  <a:effectLst/>
                  <a:latin typeface="Calibri" panose="020F0502020204030204" pitchFamily="34" charset="0"/>
                </a:rPr>
                <a:t>, PhD</a:t>
              </a:r>
            </a:p>
            <a:p>
              <a:pPr algn="ctr"/>
              <a:r>
                <a:rPr lang="en-US" sz="1200" b="1" i="1" dirty="0">
                  <a:solidFill>
                    <a:srgbClr val="333333"/>
                  </a:solidFill>
                  <a:effectLst/>
                  <a:latin typeface="Calibri" panose="020F0502020204030204" pitchFamily="34" charset="0"/>
                </a:rPr>
                <a:t>NASA GSFC</a:t>
              </a:r>
            </a:p>
            <a:p>
              <a:pPr algn="ctr"/>
              <a:r>
                <a:rPr lang="en-US" sz="1200" i="0" dirty="0">
                  <a:solidFill>
                    <a:srgbClr val="333333"/>
                  </a:solidFill>
                  <a:effectLst/>
                  <a:latin typeface="Calibri" panose="020F0502020204030204" pitchFamily="34" charset="0"/>
                </a:rPr>
                <a:t>High Resolution Aerosol Retrievals and Atmospheric Correction</a:t>
              </a:r>
              <a:endParaRPr lang="en-US" sz="1200" dirty="0"/>
            </a:p>
          </p:txBody>
        </p:sp>
      </p:grpSp>
      <p:sp>
        <p:nvSpPr>
          <p:cNvPr id="2" name="TextBox 1">
            <a:extLst>
              <a:ext uri="{FF2B5EF4-FFF2-40B4-BE49-F238E27FC236}">
                <a16:creationId xmlns:a16="http://schemas.microsoft.com/office/drawing/2014/main" id="{E7F07AF0-BB3E-F4AA-B4D0-270C2B5DE01E}"/>
              </a:ext>
            </a:extLst>
          </p:cNvPr>
          <p:cNvSpPr txBox="1"/>
          <p:nvPr/>
        </p:nvSpPr>
        <p:spPr>
          <a:xfrm>
            <a:off x="10617199" y="2260600"/>
            <a:ext cx="1127075" cy="369332"/>
          </a:xfrm>
          <a:prstGeom prst="rect">
            <a:avLst/>
          </a:prstGeom>
          <a:noFill/>
        </p:spPr>
        <p:txBody>
          <a:bodyPr wrap="square" rtlCol="0">
            <a:spAutoFit/>
          </a:bodyPr>
          <a:lstStyle/>
          <a:p>
            <a:pPr algn="ctr"/>
            <a:r>
              <a:rPr lang="en-US" b="1" dirty="0">
                <a:solidFill>
                  <a:schemeClr val="bg1"/>
                </a:solidFill>
              </a:rPr>
              <a:t>PACE EA</a:t>
            </a:r>
          </a:p>
        </p:txBody>
      </p:sp>
      <p:sp>
        <p:nvSpPr>
          <p:cNvPr id="6" name="TextBox 5">
            <a:extLst>
              <a:ext uri="{FF2B5EF4-FFF2-40B4-BE49-F238E27FC236}">
                <a16:creationId xmlns:a16="http://schemas.microsoft.com/office/drawing/2014/main" id="{0E36186B-C76F-255D-61B9-E94651861852}"/>
              </a:ext>
            </a:extLst>
          </p:cNvPr>
          <p:cNvSpPr txBox="1"/>
          <p:nvPr/>
        </p:nvSpPr>
        <p:spPr>
          <a:xfrm>
            <a:off x="10617199" y="5111911"/>
            <a:ext cx="1127075" cy="369332"/>
          </a:xfrm>
          <a:prstGeom prst="rect">
            <a:avLst/>
          </a:prstGeom>
          <a:noFill/>
        </p:spPr>
        <p:txBody>
          <a:bodyPr wrap="square" rtlCol="0">
            <a:spAutoFit/>
          </a:bodyPr>
          <a:lstStyle/>
          <a:p>
            <a:pPr algn="ctr"/>
            <a:r>
              <a:rPr lang="en-US" b="1" dirty="0">
                <a:solidFill>
                  <a:schemeClr val="bg1"/>
                </a:solidFill>
              </a:rPr>
              <a:t>PACE SAT</a:t>
            </a:r>
          </a:p>
        </p:txBody>
      </p:sp>
      <p:sp>
        <p:nvSpPr>
          <p:cNvPr id="8" name="TextBox 7">
            <a:extLst>
              <a:ext uri="{FF2B5EF4-FFF2-40B4-BE49-F238E27FC236}">
                <a16:creationId xmlns:a16="http://schemas.microsoft.com/office/drawing/2014/main" id="{A4903EE4-B1B9-7191-3BA5-2C7D2D437140}"/>
              </a:ext>
            </a:extLst>
          </p:cNvPr>
          <p:cNvSpPr txBox="1"/>
          <p:nvPr/>
        </p:nvSpPr>
        <p:spPr>
          <a:xfrm>
            <a:off x="1714121" y="4077498"/>
            <a:ext cx="1316386" cy="215444"/>
          </a:xfrm>
          <a:prstGeom prst="rect">
            <a:avLst/>
          </a:prstGeom>
          <a:noFill/>
        </p:spPr>
        <p:txBody>
          <a:bodyPr wrap="none" rtlCol="0">
            <a:spAutoFit/>
          </a:bodyPr>
          <a:lstStyle/>
          <a:p>
            <a:r>
              <a:rPr lang="en-US" sz="800" dirty="0">
                <a:solidFill>
                  <a:schemeClr val="bg1"/>
                </a:solidFill>
              </a:rPr>
              <a:t>(Credit: Marcella Loria/UO)</a:t>
            </a:r>
          </a:p>
        </p:txBody>
      </p:sp>
    </p:spTree>
    <p:extLst>
      <p:ext uri="{BB962C8B-B14F-4D97-AF65-F5344CB8AC3E}">
        <p14:creationId xmlns:p14="http://schemas.microsoft.com/office/powerpoint/2010/main" val="284005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469</TotalTime>
  <Words>850</Words>
  <Application>Microsoft Macintosh PowerPoint</Application>
  <PresentationFormat>Widescreen</PresentationFormat>
  <Paragraphs>81</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Oswald</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Jephson, Erin Urquhart (GSFC-616.0)[SCIENCE SYSTEMS AND APPLICATIONS INC]</dc:creator>
  <cp:lastModifiedBy>Jephson, Erin Urquhart (GSFC-616.0)[SCIENCE SYSTEMS AND APPLICATIONS INC]</cp:lastModifiedBy>
  <cp:revision>6</cp:revision>
  <dcterms:created xsi:type="dcterms:W3CDTF">2023-04-12T17:53:21Z</dcterms:created>
  <dcterms:modified xsi:type="dcterms:W3CDTF">2023-04-28T15:08:44Z</dcterms:modified>
</cp:coreProperties>
</file>