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517" r:id="rId2"/>
    <p:sldId id="518" r:id="rId3"/>
    <p:sldId id="519" r:id="rId4"/>
    <p:sldId id="52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8B810"/>
    <a:srgbClr val="33CC33"/>
    <a:srgbClr val="66FF33"/>
    <a:srgbClr val="0099FF"/>
    <a:srgbClr val="0000FF"/>
    <a:srgbClr val="0000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592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TEMPO’s Synergy with TROPICS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Patrick Duran, TROPICS Mission Applications Lead</a:t>
            </a:r>
          </a:p>
        </p:txBody>
      </p:sp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923771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T</a:t>
            </a:r>
            <a:r>
              <a:rPr lang="en-US" dirty="0"/>
              <a:t>ime-</a:t>
            </a:r>
            <a:r>
              <a:rPr lang="en-US" b="1" u="sng" dirty="0"/>
              <a:t>R</a:t>
            </a:r>
            <a:r>
              <a:rPr lang="en-US" dirty="0"/>
              <a:t>esolved </a:t>
            </a:r>
            <a:r>
              <a:rPr lang="en-US" u="sng" dirty="0"/>
              <a:t>O</a:t>
            </a:r>
            <a:r>
              <a:rPr lang="en-US" dirty="0"/>
              <a:t>bservations of </a:t>
            </a:r>
            <a:r>
              <a:rPr lang="en-US" b="1" u="sng" dirty="0"/>
              <a:t>P</a:t>
            </a:r>
            <a:r>
              <a:rPr lang="en-US" dirty="0"/>
              <a:t>recipitation </a:t>
            </a:r>
            <a:r>
              <a:rPr lang="en-US" b="1" u="sng" dirty="0"/>
              <a:t>S</a:t>
            </a:r>
            <a:r>
              <a:rPr lang="en-US" dirty="0"/>
              <a:t>tructure and </a:t>
            </a:r>
            <a:r>
              <a:rPr lang="en-US" b="1" u="sng" dirty="0"/>
              <a:t>S</a:t>
            </a:r>
            <a:r>
              <a:rPr lang="en-US" dirty="0"/>
              <a:t>torm </a:t>
            </a:r>
            <a:r>
              <a:rPr lang="en-US" b="1" u="sng" dirty="0"/>
              <a:t>I</a:t>
            </a:r>
            <a:r>
              <a:rPr lang="en-US" dirty="0"/>
              <a:t>ntensity with a </a:t>
            </a:r>
            <a:r>
              <a:rPr lang="en-US" b="1" u="sng" dirty="0"/>
              <a:t>C</a:t>
            </a:r>
            <a:r>
              <a:rPr lang="en-US" dirty="0"/>
              <a:t>onstellation of </a:t>
            </a:r>
            <a:r>
              <a:rPr lang="en-US" b="1" u="sng" dirty="0" err="1"/>
              <a:t>S</a:t>
            </a:r>
            <a:r>
              <a:rPr lang="en-US" dirty="0" err="1"/>
              <a:t>mallsats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42" y="1268413"/>
            <a:ext cx="7331301" cy="54247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Constellation of four 3U CubeSats containing microwave radiometers with 12 channels (91-205 GHz)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Designed to provide high temporal resolution over the tropics, with a 60-minute median revisit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TROPICS Pathfinder was launched June 30, 2021 into a sun-synchronous orbit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Remaining 4 satellites are set to be launched in May 2023 into a 30-degree inclined 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products: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Brightness temperature (205-GHz image of Hurricane Ian observed by TROPICS Pathfinder shown on the right)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Vertical profiles of temperature and humidity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Rain rate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795EB6-837A-74D0-A171-BB7FBBC7D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5100" r="4527" b="6920"/>
          <a:stretch/>
        </p:blipFill>
        <p:spPr bwMode="auto">
          <a:xfrm>
            <a:off x="7522027" y="3951513"/>
            <a:ext cx="2873830" cy="29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7C071EB1-52E4-8E40-83C0-5476CA97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28" y="1268413"/>
            <a:ext cx="4261530" cy="30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A6E5F5-68A0-FF2E-6B1B-CA92957AA3A5}"/>
              </a:ext>
            </a:extLst>
          </p:cNvPr>
          <p:cNvSpPr txBox="1">
            <a:spLocks/>
          </p:cNvSpPr>
          <p:nvPr/>
        </p:nvSpPr>
        <p:spPr>
          <a:xfrm>
            <a:off x="10395856" y="4307147"/>
            <a:ext cx="1796143" cy="236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Images of TROPICS satellites and Pathfinder image of Hurricane Ian (Courtesy Bill Blackwell, MIT LL, TROPICS PI)</a:t>
            </a:r>
          </a:p>
        </p:txBody>
      </p:sp>
    </p:spTree>
    <p:extLst>
      <p:ext uri="{BB962C8B-B14F-4D97-AF65-F5344CB8AC3E}">
        <p14:creationId xmlns:p14="http://schemas.microsoft.com/office/powerpoint/2010/main" val="48440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923771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T</a:t>
            </a:r>
            <a:r>
              <a:rPr lang="en-US" dirty="0"/>
              <a:t>ime-</a:t>
            </a:r>
            <a:r>
              <a:rPr lang="en-US" b="1" u="sng" dirty="0"/>
              <a:t>R</a:t>
            </a:r>
            <a:r>
              <a:rPr lang="en-US" dirty="0"/>
              <a:t>esolved </a:t>
            </a:r>
            <a:r>
              <a:rPr lang="en-US" u="sng" dirty="0"/>
              <a:t>O</a:t>
            </a:r>
            <a:r>
              <a:rPr lang="en-US" dirty="0"/>
              <a:t>bservations of </a:t>
            </a:r>
            <a:r>
              <a:rPr lang="en-US" b="1" u="sng" dirty="0"/>
              <a:t>P</a:t>
            </a:r>
            <a:r>
              <a:rPr lang="en-US" dirty="0"/>
              <a:t>recipitation </a:t>
            </a:r>
            <a:r>
              <a:rPr lang="en-US" b="1" u="sng" dirty="0"/>
              <a:t>S</a:t>
            </a:r>
            <a:r>
              <a:rPr lang="en-US" dirty="0"/>
              <a:t>tructure and </a:t>
            </a:r>
            <a:r>
              <a:rPr lang="en-US" b="1" u="sng" dirty="0"/>
              <a:t>S</a:t>
            </a:r>
            <a:r>
              <a:rPr lang="en-US" dirty="0"/>
              <a:t>torm </a:t>
            </a:r>
            <a:r>
              <a:rPr lang="en-US" b="1" u="sng" dirty="0"/>
              <a:t>I</a:t>
            </a:r>
            <a:r>
              <a:rPr lang="en-US" dirty="0"/>
              <a:t>ntensity with a </a:t>
            </a:r>
            <a:r>
              <a:rPr lang="en-US" b="1" u="sng" dirty="0"/>
              <a:t>C</a:t>
            </a:r>
            <a:r>
              <a:rPr lang="en-US" dirty="0"/>
              <a:t>onstellation of </a:t>
            </a:r>
            <a:r>
              <a:rPr lang="en-US" b="1" u="sng" dirty="0" err="1"/>
              <a:t>S</a:t>
            </a:r>
            <a:r>
              <a:rPr lang="en-US" dirty="0" err="1"/>
              <a:t>mallsats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70" y="1268413"/>
            <a:ext cx="5415415" cy="5424787"/>
          </a:xfrm>
        </p:spPr>
        <p:txBody>
          <a:bodyPr>
            <a:normAutofit/>
          </a:bodyPr>
          <a:lstStyle/>
          <a:p>
            <a:r>
              <a:rPr lang="en-US" b="1" u="sng" dirty="0"/>
              <a:t>Synergies with TEMPO: Saharan Air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Saharan Air Layer (SAL) is a region of dry, dusty air that originates in the Sahara Desert and can extend across the Atlantic Ocean to the Caribbean and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Signifies a region of dry air that is important in predicting tropical cyclones and tropical convection.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TEMPO aerosol optical depth and aerosol optical centroid height</a:t>
            </a:r>
            <a:r>
              <a:rPr lang="en-US" dirty="0"/>
              <a:t>, when combined with </a:t>
            </a:r>
            <a:r>
              <a:rPr lang="en-US" b="1" dirty="0"/>
              <a:t>TROPICS vertical profiles of temperature and humidity</a:t>
            </a:r>
            <a:r>
              <a:rPr lang="en-US" dirty="0"/>
              <a:t>, could yield a unique 4-dimensional view the SAL’s evolution.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D78E21-1C22-8F1F-96DA-40F27CF8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87" y="2291670"/>
            <a:ext cx="6662057" cy="31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5149F-173C-F068-7D1D-D67C361437C8}"/>
              </a:ext>
            </a:extLst>
          </p:cNvPr>
          <p:cNvSpPr txBox="1"/>
          <p:nvPr/>
        </p:nvSpPr>
        <p:spPr>
          <a:xfrm>
            <a:off x="5497287" y="5441401"/>
            <a:ext cx="6662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Image courtesy NASA Earth Observatory</a:t>
            </a:r>
          </a:p>
        </p:txBody>
      </p:sp>
    </p:spTree>
    <p:extLst>
      <p:ext uri="{BB962C8B-B14F-4D97-AF65-F5344CB8AC3E}">
        <p14:creationId xmlns:p14="http://schemas.microsoft.com/office/powerpoint/2010/main" val="80051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923771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T</a:t>
            </a:r>
            <a:r>
              <a:rPr lang="en-US" dirty="0"/>
              <a:t>ime-</a:t>
            </a:r>
            <a:r>
              <a:rPr lang="en-US" b="1" u="sng" dirty="0"/>
              <a:t>R</a:t>
            </a:r>
            <a:r>
              <a:rPr lang="en-US" dirty="0"/>
              <a:t>esolved </a:t>
            </a:r>
            <a:r>
              <a:rPr lang="en-US" u="sng" dirty="0"/>
              <a:t>O</a:t>
            </a:r>
            <a:r>
              <a:rPr lang="en-US" dirty="0"/>
              <a:t>bservations of </a:t>
            </a:r>
            <a:r>
              <a:rPr lang="en-US" b="1" u="sng" dirty="0"/>
              <a:t>P</a:t>
            </a:r>
            <a:r>
              <a:rPr lang="en-US" dirty="0"/>
              <a:t>recipitation </a:t>
            </a:r>
            <a:r>
              <a:rPr lang="en-US" b="1" u="sng" dirty="0"/>
              <a:t>S</a:t>
            </a:r>
            <a:r>
              <a:rPr lang="en-US" dirty="0"/>
              <a:t>tructure and </a:t>
            </a:r>
            <a:r>
              <a:rPr lang="en-US" b="1" u="sng" dirty="0"/>
              <a:t>S</a:t>
            </a:r>
            <a:r>
              <a:rPr lang="en-US" dirty="0"/>
              <a:t>torm </a:t>
            </a:r>
            <a:r>
              <a:rPr lang="en-US" b="1" u="sng" dirty="0"/>
              <a:t>I</a:t>
            </a:r>
            <a:r>
              <a:rPr lang="en-US" dirty="0"/>
              <a:t>ntensity with a </a:t>
            </a:r>
            <a:r>
              <a:rPr lang="en-US" b="1" u="sng" dirty="0"/>
              <a:t>C</a:t>
            </a:r>
            <a:r>
              <a:rPr lang="en-US" dirty="0"/>
              <a:t>onstellation of </a:t>
            </a:r>
            <a:r>
              <a:rPr lang="en-US" b="1" u="sng" dirty="0" err="1"/>
              <a:t>S</a:t>
            </a:r>
            <a:r>
              <a:rPr lang="en-US" dirty="0" err="1"/>
              <a:t>mallsats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70" y="1268413"/>
            <a:ext cx="6460444" cy="5424787"/>
          </a:xfrm>
        </p:spPr>
        <p:txBody>
          <a:bodyPr>
            <a:normAutofit/>
          </a:bodyPr>
          <a:lstStyle/>
          <a:p>
            <a:r>
              <a:rPr lang="en-US" b="1" u="sng" dirty="0"/>
              <a:t>Synergies with TEMPO: Troposphere-Stratosphere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Atmospheric convection and radiative processes in tropopause-layer cirrus clouds can induce troposphere-stratosphere exchange.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Combining </a:t>
            </a:r>
            <a:r>
              <a:rPr lang="en-US" b="1" dirty="0"/>
              <a:t>TEMPO’s vertical profiles of ozone</a:t>
            </a:r>
            <a:r>
              <a:rPr lang="en-US" dirty="0"/>
              <a:t> with </a:t>
            </a:r>
            <a:r>
              <a:rPr lang="en-US" b="1" dirty="0"/>
              <a:t>brightness temperatures and vertical temperature/humidity profiles from TROPICS</a:t>
            </a:r>
            <a:r>
              <a:rPr lang="en-US" dirty="0"/>
              <a:t> could provide new insight into how deep convection and cirrus-radiative processes affect troposphere-stratosphere exchange.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DB0B539-ECA3-DEEE-E423-BDD0E7442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5100" r="4527" b="6920"/>
          <a:stretch/>
        </p:blipFill>
        <p:spPr bwMode="auto">
          <a:xfrm>
            <a:off x="6977742" y="1657819"/>
            <a:ext cx="4593772" cy="46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47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5067</TotalTime>
  <Words>306</Words>
  <Application>Microsoft Macintosh PowerPoint</Application>
  <PresentationFormat>Widescreen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Duran, Patrick T. (MSFC-ST11)</cp:lastModifiedBy>
  <cp:revision>223</cp:revision>
  <dcterms:created xsi:type="dcterms:W3CDTF">2020-05-12T18:08:23Z</dcterms:created>
  <dcterms:modified xsi:type="dcterms:W3CDTF">2023-05-02T22:44:51Z</dcterms:modified>
</cp:coreProperties>
</file>