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1" r:id="rId1"/>
    <p:sldMasterId id="2147483679" r:id="rId2"/>
  </p:sldMasterIdLst>
  <p:notesMasterIdLst>
    <p:notesMasterId r:id="rId10"/>
  </p:notesMasterIdLst>
  <p:sldIdLst>
    <p:sldId id="309" r:id="rId3"/>
    <p:sldId id="311" r:id="rId4"/>
    <p:sldId id="450" r:id="rId5"/>
    <p:sldId id="438" r:id="rId6"/>
    <p:sldId id="447" r:id="rId7"/>
    <p:sldId id="5372" r:id="rId8"/>
    <p:sldId id="448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03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35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ernate Interi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1FAB-83CB-DA42-B371-342944B7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AE0C-EC9C-C94F-8F1D-E622DB26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54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4D49-C4F3-A149-9CC2-3823D391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90AEC-D69D-1541-922A-1F4FD6B55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13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E029B-3EE2-5842-A4F9-54785714B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13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75B36-22B2-9E4C-9902-3F418BD3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8CA2-D3A5-B44E-93C6-05916F846F5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4D80-0737-BB41-9167-5EA70250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A11C9-2D68-D141-A155-D2713D94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398A6-F0E8-514E-8403-2E9AAD754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4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A864-A6D0-1B4B-B794-2240F208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80A52-2E94-A549-9FE3-1C399875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8CA2-D3A5-B44E-93C6-05916F846F5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14D38-0CF4-264E-ACA6-131B9D26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6EC5E-38D5-4F63-8C1E-0B631CDF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862B0-3E74-4398-BE22-8698CC8B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7E1F-66D0-448D-9649-E39ADF88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C32A-CF4D-4BC9-895F-9584CF043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Center for Satellite Applications and Research</a:t>
            </a:r>
          </a:p>
        </p:txBody>
      </p:sp>
    </p:spTree>
    <p:extLst>
      <p:ext uri="{BB962C8B-B14F-4D97-AF65-F5344CB8AC3E}">
        <p14:creationId xmlns:p14="http://schemas.microsoft.com/office/powerpoint/2010/main" val="412515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49FA-A7CB-DB87-EA4F-B2212EA8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ACF2D-7377-A675-F639-999CDA6A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8485-1D6D-4E46-98EF-A73E508948AC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88FBC-C3E5-C821-A83E-BD6059CA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45A0B-D84A-AFFD-CDA6-9970694E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3A23-CE30-C940-A946-5159ECB7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2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lternate Interi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1FAB-83CB-DA42-B371-342944B7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AE0C-EC9C-C94F-8F1D-E622DB26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37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0060EF-81F1-4141-8E1B-CC190331A1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20050"/>
            <a:ext cx="11658600" cy="457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73B46-884B-E84F-B974-E245A71D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D646E-AFD3-1344-BA4A-45557BA5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Google Shape;711;p54">
            <a:extLst>
              <a:ext uri="{FF2B5EF4-FFF2-40B4-BE49-F238E27FC236}">
                <a16:creationId xmlns:a16="http://schemas.microsoft.com/office/drawing/2014/main" id="{A3BA3C56-EDE4-8940-85F8-CCBCD770AF24}"/>
              </a:ext>
            </a:extLst>
          </p:cNvPr>
          <p:cNvSpPr txBox="1">
            <a:spLocks/>
          </p:cNvSpPr>
          <p:nvPr userDrawn="1"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b="0" i="0" smtClean="0">
                <a:solidFill>
                  <a:srgbClr val="CC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b="0" i="0" dirty="0">
              <a:solidFill>
                <a:srgbClr val="CCCC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FC5F0E-928F-7C44-8531-56CA711FA974}"/>
              </a:ext>
            </a:extLst>
          </p:cNvPr>
          <p:cNvGrpSpPr/>
          <p:nvPr userDrawn="1"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8F3A59-92FC-4C40-9173-BACB393D3BCE}"/>
                </a:ext>
              </a:extLst>
            </p:cNvPr>
            <p:cNvSpPr/>
            <p:nvPr userDrawn="1"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" panose="020F0502020204030204" pitchFamily="34" charset="0"/>
              </a:endParaRPr>
            </a:p>
          </p:txBody>
        </p:sp>
        <p:pic>
          <p:nvPicPr>
            <p:cNvPr id="11" name="Google Shape;713;p54">
              <a:extLst>
                <a:ext uri="{FF2B5EF4-FFF2-40B4-BE49-F238E27FC236}">
                  <a16:creationId xmlns:a16="http://schemas.microsoft.com/office/drawing/2014/main" id="{EBE35BB8-2E8D-1941-AAF6-36AED8EF9E09}"/>
                </a:ext>
              </a:extLst>
            </p:cNvPr>
            <p:cNvPicPr preferRelativeResize="0"/>
            <p:nvPr userDrawn="1"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5E15D8-BD0F-5F47-96B2-1ECAD9B7D893}"/>
              </a:ext>
            </a:extLst>
          </p:cNvPr>
          <p:cNvSpPr txBox="1"/>
          <p:nvPr userDrawn="1"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National Environmental Satellite, Data, and Information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5EF8B-F04E-FC47-BBD1-771F726C8457}"/>
              </a:ext>
            </a:extLst>
          </p:cNvPr>
          <p:cNvSpPr txBox="1"/>
          <p:nvPr userDrawn="1"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TEMPO/</a:t>
            </a:r>
            <a:r>
              <a:rPr lang="en-US" sz="14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GeoXO</a:t>
            </a:r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4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TOLNet</a:t>
            </a:r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4 May 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FDF60-65E1-6143-92C8-2356F51BD003}"/>
              </a:ext>
            </a:extLst>
          </p:cNvPr>
          <p:cNvSpPr/>
          <p:nvPr userDrawn="1"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6" name="Google Shape;693;p53">
            <a:extLst>
              <a:ext uri="{FF2B5EF4-FFF2-40B4-BE49-F238E27FC236}">
                <a16:creationId xmlns:a16="http://schemas.microsoft.com/office/drawing/2014/main" id="{597BC08F-8901-B043-AD40-0CBFF7BF4FC2}"/>
              </a:ext>
            </a:extLst>
          </p:cNvPr>
          <p:cNvSpPr/>
          <p:nvPr userDrawn="1"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03;p53">
            <a:extLst>
              <a:ext uri="{FF2B5EF4-FFF2-40B4-BE49-F238E27FC236}">
                <a16:creationId xmlns:a16="http://schemas.microsoft.com/office/drawing/2014/main" id="{F684540E-0D7B-3B49-B466-B32A09E7D896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3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93;p53">
            <a:extLst>
              <a:ext uri="{FF2B5EF4-FFF2-40B4-BE49-F238E27FC236}">
                <a16:creationId xmlns:a16="http://schemas.microsoft.com/office/drawing/2014/main" id="{03E89C42-732C-1241-9B49-4619D0C4CEF3}"/>
              </a:ext>
            </a:extLst>
          </p:cNvPr>
          <p:cNvSpPr/>
          <p:nvPr userDrawn="1"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113;p65">
            <a:extLst>
              <a:ext uri="{FF2B5EF4-FFF2-40B4-BE49-F238E27FC236}">
                <a16:creationId xmlns:a16="http://schemas.microsoft.com/office/drawing/2014/main" id="{1A7EA037-2FCF-8045-A312-144B72FD55CB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96;p53">
            <a:extLst>
              <a:ext uri="{FF2B5EF4-FFF2-40B4-BE49-F238E27FC236}">
                <a16:creationId xmlns:a16="http://schemas.microsoft.com/office/drawing/2014/main" id="{EBB395FA-1E5F-B14D-9D95-B739E542B2A5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01;p53">
            <a:extLst>
              <a:ext uri="{FF2B5EF4-FFF2-40B4-BE49-F238E27FC236}">
                <a16:creationId xmlns:a16="http://schemas.microsoft.com/office/drawing/2014/main" id="{1D03E609-44EC-BC47-A4B7-05ADA0D3891B}"/>
              </a:ext>
            </a:extLst>
          </p:cNvPr>
          <p:cNvSpPr txBox="1"/>
          <p:nvPr userDrawn="1"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Satellite and Information Service</a:t>
            </a:r>
          </a:p>
        </p:txBody>
      </p:sp>
      <p:pic>
        <p:nvPicPr>
          <p:cNvPr id="11" name="Google Shape;703;p53">
            <a:extLst>
              <a:ext uri="{FF2B5EF4-FFF2-40B4-BE49-F238E27FC236}">
                <a16:creationId xmlns:a16="http://schemas.microsoft.com/office/drawing/2014/main" id="{411923B4-1641-7D4D-A84A-4540E5B2A267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444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7;p53">
            <a:extLst>
              <a:ext uri="{FF2B5EF4-FFF2-40B4-BE49-F238E27FC236}">
                <a16:creationId xmlns:a16="http://schemas.microsoft.com/office/drawing/2014/main" id="{5CE4EDA1-1988-994A-9536-69AFC572FC3E}"/>
              </a:ext>
            </a:extLst>
          </p:cNvPr>
          <p:cNvSpPr txBox="1"/>
          <p:nvPr/>
        </p:nvSpPr>
        <p:spPr>
          <a:xfrm>
            <a:off x="5000691" y="2440758"/>
            <a:ext cx="7008126" cy="145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Can satellite-based surface PM</a:t>
            </a:r>
            <a:r>
              <a:rPr kumimoji="0" lang="en-US" sz="4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2.5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estimates inform public policy?</a:t>
            </a:r>
            <a:endParaRPr kumimoji="0" lang="en-US" sz="49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702;p53">
            <a:extLst>
              <a:ext uri="{FF2B5EF4-FFF2-40B4-BE49-F238E27FC236}">
                <a16:creationId xmlns:a16="http://schemas.microsoft.com/office/drawing/2014/main" id="{CA8B16E1-4B13-4F4B-9151-E12185097568}"/>
              </a:ext>
            </a:extLst>
          </p:cNvPr>
          <p:cNvSpPr txBox="1"/>
          <p:nvPr/>
        </p:nvSpPr>
        <p:spPr>
          <a:xfrm>
            <a:off x="5065044" y="4097288"/>
            <a:ext cx="6481512" cy="802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H. Zhang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M. Cheeseman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P. Ciren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S. Kondragunta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1" y="6391673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Disclaimer: The scientific results and conclusions, as well as any views or opinions expressed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herein, are those of the author(s) and do not necessarily reflect those of NOAA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Department of Commerce.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CA07C-1D05-41A2-AA2D-55B246B3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976" y="-293913"/>
            <a:ext cx="2478024" cy="191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17890-ED8D-4EF0-AABE-70B6D9E75D2A}"/>
              </a:ext>
            </a:extLst>
          </p:cNvPr>
          <p:cNvSpPr txBox="1"/>
          <p:nvPr/>
        </p:nvSpPr>
        <p:spPr>
          <a:xfrm>
            <a:off x="5086350" y="5372100"/>
            <a:ext cx="643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IMSG@NOAA | 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NOAA</a:t>
            </a:r>
          </a:p>
        </p:txBody>
      </p:sp>
    </p:spTree>
    <p:extLst>
      <p:ext uri="{BB962C8B-B14F-4D97-AF65-F5344CB8AC3E}">
        <p14:creationId xmlns:p14="http://schemas.microsoft.com/office/powerpoint/2010/main" val="182012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6B6EC-3E89-43F3-91B5-84C29D537D92}"/>
              </a:ext>
            </a:extLst>
          </p:cNvPr>
          <p:cNvGrpSpPr/>
          <p:nvPr/>
        </p:nvGrpSpPr>
        <p:grpSpPr>
          <a:xfrm>
            <a:off x="-33514" y="0"/>
            <a:ext cx="11362869" cy="6019800"/>
            <a:chOff x="-33514" y="0"/>
            <a:chExt cx="11362869" cy="601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514" y="0"/>
              <a:ext cx="1620404" cy="320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79" y="0"/>
              <a:ext cx="1620404" cy="3200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099" y="0"/>
              <a:ext cx="1620404" cy="320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245" y="0"/>
              <a:ext cx="1620404" cy="3200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364" y="0"/>
              <a:ext cx="1620404" cy="3200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161" y="0"/>
              <a:ext cx="1620404" cy="3200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951" y="0"/>
              <a:ext cx="1620404" cy="3200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33" y="2819400"/>
              <a:ext cx="1620404" cy="3200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74" y="2819400"/>
              <a:ext cx="1620404" cy="3200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985" y="2819400"/>
              <a:ext cx="1620404" cy="3200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131" y="2819400"/>
              <a:ext cx="1620404" cy="3200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78619E-D6E9-409A-8967-BD5908FA39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9884" y="3205011"/>
            <a:ext cx="4372837" cy="36638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507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gfEbwTbF0edv9RFxa6p5uCyVUrT0wSkryh8hVXIYEwDgJnCA0eY_Ca9ymCYoVDi5IuHk4B9E6s6mNduleuqXyQrubkRXOYyLfzAEzUdvY9T1-xv4zlfZZhhFNO7fz4XdspwWYc4DvTAhZoVI4Eq131obHA=s2048">
            <a:extLst>
              <a:ext uri="{FF2B5EF4-FFF2-40B4-BE49-F238E27FC236}">
                <a16:creationId xmlns:a16="http://schemas.microsoft.com/office/drawing/2014/main" id="{19F585A8-147C-44F6-9B4F-6B7EB830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623888"/>
            <a:ext cx="939165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4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35BBC-6D4D-4499-ABE4-AFD1D306B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AutoShape 2" descr="https://www.nesdis.noaa.gov/s3/styles/webp/s3/2021-11/GeoXO_constellation-11-21.png.webp?itok=3QY7NOR3">
            <a:extLst>
              <a:ext uri="{FF2B5EF4-FFF2-40B4-BE49-F238E27FC236}">
                <a16:creationId xmlns:a16="http://schemas.microsoft.com/office/drawing/2014/main" id="{5D65D575-09D0-4435-819D-45F80355E1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FF722-184F-4D27-8F7B-FA0D420B5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222"/>
            <a:ext cx="3182438" cy="2157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A3CF5-A6BF-476D-B44A-7DA7AA732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016"/>
            <a:ext cx="3182438" cy="2157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D6633-55E2-48EB-AFD2-B3632AFA0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8376" cy="185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3DE20F-89F0-4BF0-A4CC-2EE279DA4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12" y="497372"/>
            <a:ext cx="3135802" cy="3048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8AE7D-29FC-413D-8372-32019AD29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85" y="485626"/>
            <a:ext cx="3135802" cy="304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92FAA-29D3-476A-8447-7EE5F907B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90" y="3788233"/>
            <a:ext cx="3172991" cy="3084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ADA85-6077-409C-9C2D-2D2735C8E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28" y="3788233"/>
            <a:ext cx="3029486" cy="3081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CCA2B2-B5CF-44F5-85E2-1D5392934D04}"/>
              </a:ext>
            </a:extLst>
          </p:cNvPr>
          <p:cNvSpPr txBox="1"/>
          <p:nvPr/>
        </p:nvSpPr>
        <p:spPr>
          <a:xfrm>
            <a:off x="6096000" y="73667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10-fold Cross Validation on Different Time Scales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2FE65-D527-493A-903E-EF7FD63A2078}"/>
              </a:ext>
            </a:extLst>
          </p:cNvPr>
          <p:cNvSpPr txBox="1"/>
          <p:nvPr/>
        </p:nvSpPr>
        <p:spPr>
          <a:xfrm rot="16200000">
            <a:off x="1666366" y="2832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10-fold Cross Validation of Hourly PM2.5 Estimated from GOES-16/17 ABI AOD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1A5E8EC2-0C00-43CF-9EEF-D8E598AA6C33}"/>
              </a:ext>
            </a:extLst>
          </p:cNvPr>
          <p:cNvSpPr/>
          <p:nvPr/>
        </p:nvSpPr>
        <p:spPr>
          <a:xfrm>
            <a:off x="3319047" y="3031664"/>
            <a:ext cx="584776" cy="5116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33B3A384-40A2-44F1-A490-D5B93788DD61}"/>
              </a:ext>
            </a:extLst>
          </p:cNvPr>
          <p:cNvSpPr/>
          <p:nvPr/>
        </p:nvSpPr>
        <p:spPr>
          <a:xfrm>
            <a:off x="2819400" y="772886"/>
            <a:ext cx="363038" cy="546462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F102F-5124-4A4C-80E3-2F51E096AE66}"/>
              </a:ext>
            </a:extLst>
          </p:cNvPr>
          <p:cNvSpPr/>
          <p:nvPr/>
        </p:nvSpPr>
        <p:spPr>
          <a:xfrm>
            <a:off x="6248400" y="412221"/>
            <a:ext cx="602363" cy="2544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F780AF-CB0C-48AA-8209-7C065192FFCA}"/>
              </a:ext>
            </a:extLst>
          </p:cNvPr>
          <p:cNvSpPr/>
          <p:nvPr/>
        </p:nvSpPr>
        <p:spPr>
          <a:xfrm>
            <a:off x="9481200" y="3711234"/>
            <a:ext cx="602363" cy="2544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536EC1-D0AD-410B-947C-01A1111DEAA4}"/>
              </a:ext>
            </a:extLst>
          </p:cNvPr>
          <p:cNvSpPr/>
          <p:nvPr/>
        </p:nvSpPr>
        <p:spPr>
          <a:xfrm>
            <a:off x="6070608" y="3708614"/>
            <a:ext cx="889011" cy="2544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9ECE91-D90F-4B52-8473-63B89B790F7A}"/>
              </a:ext>
            </a:extLst>
          </p:cNvPr>
          <p:cNvSpPr/>
          <p:nvPr/>
        </p:nvSpPr>
        <p:spPr>
          <a:xfrm>
            <a:off x="9448542" y="461799"/>
            <a:ext cx="602363" cy="2544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2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6623B82-5485-4DD6-B958-1EDD4FB0F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456" y="64947"/>
            <a:ext cx="4834875" cy="818782"/>
          </a:xfrm>
        </p:spPr>
        <p:txBody>
          <a:bodyPr/>
          <a:lstStyle/>
          <a:p>
            <a:r>
              <a:rPr lang="en-US" dirty="0"/>
              <a:t>Validation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903A3-6F02-460D-8967-2C7C90665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375" y="2053722"/>
            <a:ext cx="5999742" cy="3269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5F396-CAC3-468D-980B-ABEEDDE5F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1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6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5CB16-DD9C-4109-AD35-0EFA4449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C32A-CF4D-4BC9-895F-9584CF043655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61780-4992-46E2-9F64-5379AE74F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/>
          <a:stretch/>
        </p:blipFill>
        <p:spPr>
          <a:xfrm>
            <a:off x="108857" y="225802"/>
            <a:ext cx="9729216" cy="5795301"/>
          </a:xfrm>
          <a:prstGeom prst="rect">
            <a:avLst/>
          </a:prstGeom>
        </p:spPr>
      </p:pic>
      <p:pic>
        <p:nvPicPr>
          <p:cNvPr id="4" name="Picture 3" descr="Area Map">
            <a:extLst>
              <a:ext uri="{FF2B5EF4-FFF2-40B4-BE49-F238E27FC236}">
                <a16:creationId xmlns:a16="http://schemas.microsoft.com/office/drawing/2014/main" id="{D4A3EE8A-C797-4B70-B814-36A01D066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45004"/>
          <a:stretch/>
        </p:blipFill>
        <p:spPr bwMode="auto">
          <a:xfrm>
            <a:off x="6030044" y="3767079"/>
            <a:ext cx="2894584" cy="184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40E64-202D-4229-B714-CF06E57DB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488" y="4960573"/>
            <a:ext cx="771938" cy="1060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78695-157B-4EDA-9C47-932D843D7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076" y="5126099"/>
            <a:ext cx="960120" cy="895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D55802-6541-4DE2-BA0F-C868BE10457C}"/>
              </a:ext>
            </a:extLst>
          </p:cNvPr>
          <p:cNvSpPr txBox="1"/>
          <p:nvPr/>
        </p:nvSpPr>
        <p:spPr>
          <a:xfrm>
            <a:off x="7632875" y="6061761"/>
            <a:ext cx="4615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M. Cheeseman, H. Zhang, P. </a:t>
            </a:r>
            <a:r>
              <a:rPr lang="en-US" b="1" i="1" dirty="0" err="1"/>
              <a:t>Ciren</a:t>
            </a:r>
            <a:r>
              <a:rPr lang="en-US" b="1" i="1" dirty="0"/>
              <a:t> (IMSG at NOAA)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84AE2-EF58-4AAA-B5C6-ED3E424CB475}"/>
              </a:ext>
            </a:extLst>
          </p:cNvPr>
          <p:cNvSpPr txBox="1"/>
          <p:nvPr/>
        </p:nvSpPr>
        <p:spPr>
          <a:xfrm>
            <a:off x="9516105" y="2200122"/>
            <a:ext cx="1870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Preliminary results…do not cite !!!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9BA44-5375-44A5-9B37-4DC1483B757D}"/>
              </a:ext>
            </a:extLst>
          </p:cNvPr>
          <p:cNvSpPr txBox="1"/>
          <p:nvPr/>
        </p:nvSpPr>
        <p:spPr>
          <a:xfrm>
            <a:off x="1894115" y="301870"/>
            <a:ext cx="24601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SNPP VIIRS 2020 annual mean PM</a:t>
            </a:r>
            <a:r>
              <a:rPr lang="en-US" b="1" baseline="-25000" dirty="0"/>
              <a:t>2.5</a:t>
            </a:r>
            <a:r>
              <a:rPr lang="en-US" b="1" dirty="0"/>
              <a:t> &gt; 12 µg/m</a:t>
            </a:r>
            <a:r>
              <a:rPr lang="en-US" b="1" baseline="30000" dirty="0"/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E059BD-EE5A-4646-B93B-761006D60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845" y="4852007"/>
            <a:ext cx="938297" cy="12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0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D99A-768B-40CB-9F00-8950F480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8EA74-DBC5-4783-A00A-27E3DC2F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35"/>
            <a:ext cx="4158343" cy="5160928"/>
          </a:xfrm>
        </p:spPr>
        <p:txBody>
          <a:bodyPr/>
          <a:lstStyle/>
          <a:p>
            <a:r>
              <a:rPr lang="en-US" dirty="0"/>
              <a:t>For near real time surface PM2.5 estimates, we have to rely on 10-fold cross validation</a:t>
            </a:r>
          </a:p>
          <a:p>
            <a:r>
              <a:rPr lang="en-US" dirty="0"/>
              <a:t>For applications that do not have low latency requirements, we decided to validate PM2.5 estimates using IMPROVE data that are not used in our GWR algorithm</a:t>
            </a:r>
          </a:p>
        </p:txBody>
      </p:sp>
      <p:pic>
        <p:nvPicPr>
          <p:cNvPr id="1028" name="Picture 4" descr="https://lh6.googleusercontent.com/RRAnSyKbLXRd2c2XJq8indGwRNjzlgJV3slGOOrnbG9Valbs21dufN7YbMAVFJJ6FIQt72FfwMNP4pgG9SYz-pqdHJpd3di9TsA1J_g5ssfT9PMfTmm6bHnDYJlvoAi_WMJDAYdgtm8NcjnLNBiH-wdG4w=s2048">
            <a:extLst>
              <a:ext uri="{FF2B5EF4-FFF2-40B4-BE49-F238E27FC236}">
                <a16:creationId xmlns:a16="http://schemas.microsoft.com/office/drawing/2014/main" id="{A4F2A206-2426-490C-8F7C-7199E3FB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25" y="784085"/>
            <a:ext cx="3255264" cy="24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Oy673cpnHxqRoR4RakoAxBmsHSObdu7sQOzRpOFRY9rNfHy1weaPXL9-N90uR20wIrC8HkTSjJGV3Hta_bCMJW9kV_MIlUO2naUOSGWaz8gQ5LByzijkGU2V2hfz58nPj_kTfloDEAOirzf0kvTlYOoEOw=s2048">
            <a:extLst>
              <a:ext uri="{FF2B5EF4-FFF2-40B4-BE49-F238E27FC236}">
                <a16:creationId xmlns:a16="http://schemas.microsoft.com/office/drawing/2014/main" id="{44AE86DD-8C7F-41BD-955C-3E54CD1C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25" y="3645386"/>
            <a:ext cx="3255264" cy="24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54674"/>
      </p:ext>
    </p:extLst>
  </p:cSld>
  <p:clrMapOvr>
    <a:masterClrMapping/>
  </p:clrMapOvr>
</p:sld>
</file>

<file path=ppt/theme/theme1.xml><?xml version="1.0" encoding="utf-8"?>
<a:theme xmlns:a="http://schemas.openxmlformats.org/drawingml/2006/main" name="Alternate Interio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27380</TotalTime>
  <Words>171</Words>
  <Application>Microsoft Office PowerPoint</Application>
  <PresentationFormat>Widescreen</PresentationFormat>
  <Paragraphs>20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System Font Regular</vt:lpstr>
      <vt:lpstr>Alternate Interior </vt:lpstr>
      <vt:lpstr>1_Office Theme</vt:lpstr>
      <vt:lpstr>PowerPoint Presentation</vt:lpstr>
      <vt:lpstr>PowerPoint Presentation</vt:lpstr>
      <vt:lpstr>PowerPoint Presentation</vt:lpstr>
      <vt:lpstr>PowerPoint Presentation</vt:lpstr>
      <vt:lpstr>Validation</vt:lpstr>
      <vt:lpstr>PowerPoint Presentation</vt:lpstr>
      <vt:lpstr>Independent Validation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1</dc:title>
  <dc:creator>Shobha Kondragunta</dc:creator>
  <cp:lastModifiedBy>Shobha Kondragunta</cp:lastModifiedBy>
  <cp:revision>148</cp:revision>
  <dcterms:modified xsi:type="dcterms:W3CDTF">2023-05-04T00:52:30Z</dcterms:modified>
</cp:coreProperties>
</file>