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830" r:id="rId2"/>
    <p:sldId id="831" r:id="rId3"/>
    <p:sldId id="835" r:id="rId4"/>
    <p:sldId id="832" r:id="rId5"/>
    <p:sldId id="836" r:id="rId6"/>
    <p:sldId id="40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8B810"/>
    <a:srgbClr val="33CC33"/>
    <a:srgbClr val="66FF33"/>
    <a:srgbClr val="0099FF"/>
    <a:srgbClr val="0000FF"/>
    <a:srgbClr val="00009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24" autoAdjust="0"/>
    <p:restoredTop sz="94640"/>
  </p:normalViewPr>
  <p:slideViewPr>
    <p:cSldViewPr snapToGrid="0">
      <p:cViewPr varScale="1">
        <p:scale>
          <a:sx n="102" d="100"/>
          <a:sy n="102" d="100"/>
        </p:scale>
        <p:origin x="760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CD5ED1-4E5F-4479-866B-0815A79A1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81D14-DE74-4BF2-85B0-58119D139B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E480-7A9F-450E-98A6-5B7E67D60226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BEF23-D6B2-44A2-AD32-BE5B4AFB35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D9C6-153A-4E69-9D80-8D554AE29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51E62-1B8A-487F-8A70-7DE246A2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4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1E9E-9B8A-4622-9D50-4CC03E01C1CD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1FA54-0328-4391-811B-7BB3C3BB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I going any further I want to acknowledge all of the co-authors of this work. This list is not inclusive of everybody contributing to this work.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(15 seconds)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49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fif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3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5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GeoXO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GeoXO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7B5C8-4AEE-48C2-9019-AD3503AF3CA8}" type="datetimeFigureOut">
              <a:rPr lang="en-US" smtClean="0"/>
              <a:t>5/3/23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tropomino2.us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13" Type="http://schemas.openxmlformats.org/officeDocument/2006/relationships/image" Target="../media/image37.png"/><Relationship Id="rId18" Type="http://schemas.openxmlformats.org/officeDocument/2006/relationships/image" Target="../media/image41.jpeg"/><Relationship Id="rId3" Type="http://schemas.openxmlformats.org/officeDocument/2006/relationships/image" Target="../media/image27.jpeg"/><Relationship Id="rId21" Type="http://schemas.openxmlformats.org/officeDocument/2006/relationships/image" Target="../media/image44.jp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17" Type="http://schemas.openxmlformats.org/officeDocument/2006/relationships/hyperlink" Target="https://haqast.org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0.jpeg"/><Relationship Id="rId20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5" Type="http://schemas.openxmlformats.org/officeDocument/2006/relationships/image" Target="../media/image39.png"/><Relationship Id="rId10" Type="http://schemas.openxmlformats.org/officeDocument/2006/relationships/image" Target="../media/image34.jpeg"/><Relationship Id="rId19" Type="http://schemas.openxmlformats.org/officeDocument/2006/relationships/image" Target="../media/image42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5EFD29-E6D5-C39B-DF4B-A743E0F2D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46" y="1463291"/>
            <a:ext cx="9169634" cy="5394709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32FA4A47-3D37-96C0-0D95-867E39C36F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7759" y="0"/>
            <a:ext cx="9319339" cy="1528175"/>
          </a:xfrm>
        </p:spPr>
        <p:txBody>
          <a:bodyPr>
            <a:normAutofit/>
          </a:bodyPr>
          <a:lstStyle/>
          <a:p>
            <a:r>
              <a:rPr lang="en-US" b="1" dirty="0"/>
              <a:t>How will TEMPO data improve our current research?</a:t>
            </a:r>
          </a:p>
          <a:p>
            <a:pPr>
              <a:spcBef>
                <a:spcPts val="0"/>
              </a:spcBef>
            </a:pPr>
            <a:r>
              <a:rPr lang="en-US" dirty="0"/>
              <a:t>Understanding NOx emissions </a:t>
            </a:r>
          </a:p>
          <a:p>
            <a:pPr>
              <a:spcBef>
                <a:spcPts val="0"/>
              </a:spcBef>
            </a:pPr>
            <a:r>
              <a:rPr lang="en-US" dirty="0"/>
              <a:t>for environmental health applications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37A174-E483-D728-263D-367EF8A793B4}"/>
              </a:ext>
            </a:extLst>
          </p:cNvPr>
          <p:cNvSpPr txBox="1"/>
          <p:nvPr/>
        </p:nvSpPr>
        <p:spPr>
          <a:xfrm>
            <a:off x="-87683" y="4212753"/>
            <a:ext cx="30306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+mj-lt"/>
              </a:rPr>
              <a:t>Dan Goldberg</a:t>
            </a:r>
          </a:p>
          <a:p>
            <a:pPr algn="ctr"/>
            <a:r>
              <a:rPr lang="en-US" b="1" dirty="0">
                <a:latin typeface="+mj-lt"/>
              </a:rPr>
              <a:t>George Washington University</a:t>
            </a:r>
          </a:p>
          <a:p>
            <a:pPr algn="ctr"/>
            <a:endParaRPr lang="en-US" b="1" dirty="0">
              <a:latin typeface="+mj-lt"/>
            </a:endParaRPr>
          </a:p>
          <a:p>
            <a:pPr algn="ctr"/>
            <a:r>
              <a:rPr lang="en-US" b="1" dirty="0">
                <a:latin typeface="+mj-lt"/>
              </a:rPr>
              <a:t>TEMPO / GeoXO / TolNet </a:t>
            </a:r>
          </a:p>
          <a:p>
            <a:pPr algn="ctr"/>
            <a:r>
              <a:rPr lang="en-US" b="1" dirty="0">
                <a:latin typeface="+mj-lt"/>
              </a:rPr>
              <a:t>Science Team Meetings</a:t>
            </a:r>
          </a:p>
          <a:p>
            <a:pPr algn="ctr"/>
            <a:endParaRPr lang="en-US" b="1" dirty="0">
              <a:latin typeface="+mj-lt"/>
            </a:endParaRPr>
          </a:p>
          <a:p>
            <a:pPr algn="ctr"/>
            <a:r>
              <a:rPr lang="en-US" b="1" dirty="0">
                <a:latin typeface="+mj-lt"/>
              </a:rPr>
              <a:t>May 4, 2023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EEC3994-A1A8-8F16-6F83-502620FC1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1" y="1294803"/>
            <a:ext cx="1610770" cy="27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2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0209712-4556-8276-B0CD-915D4100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25F8AD15-A4DC-4D1E-BD11-A7AB2F0D572B}" type="slidenum">
              <a:rPr lang="en-US" smtClean="0"/>
              <a:t>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E31A49-D947-9E8A-27AF-971A3401AFC5}"/>
              </a:ext>
            </a:extLst>
          </p:cNvPr>
          <p:cNvGrpSpPr>
            <a:grpSpLocks noChangeAspect="1"/>
          </p:cNvGrpSpPr>
          <p:nvPr/>
        </p:nvGrpSpPr>
        <p:grpSpPr>
          <a:xfrm>
            <a:off x="522393" y="1377301"/>
            <a:ext cx="7315200" cy="5477532"/>
            <a:chOff x="4379494" y="92986"/>
            <a:chExt cx="4237623" cy="31730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4AB942-6013-71D1-B59B-2E5DC0571AA1}"/>
                </a:ext>
              </a:extLst>
            </p:cNvPr>
            <p:cNvGrpSpPr/>
            <p:nvPr/>
          </p:nvGrpSpPr>
          <p:grpSpPr>
            <a:xfrm>
              <a:off x="4379494" y="92986"/>
              <a:ext cx="4237623" cy="3173080"/>
              <a:chOff x="4379494" y="92986"/>
              <a:chExt cx="4237623" cy="317308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CBEA8FD-047D-682D-759B-94798B775497}"/>
                  </a:ext>
                </a:extLst>
              </p:cNvPr>
              <p:cNvGrpSpPr/>
              <p:nvPr/>
            </p:nvGrpSpPr>
            <p:grpSpPr>
              <a:xfrm>
                <a:off x="4379494" y="92986"/>
                <a:ext cx="4237623" cy="3173080"/>
                <a:chOff x="4379494" y="92986"/>
                <a:chExt cx="4237623" cy="3173080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2ABD2F81-261E-091F-00E5-3D0DB98D1F88}"/>
                    </a:ext>
                  </a:extLst>
                </p:cNvPr>
                <p:cNvGrpSpPr/>
                <p:nvPr/>
              </p:nvGrpSpPr>
              <p:grpSpPr>
                <a:xfrm>
                  <a:off x="4379494" y="92986"/>
                  <a:ext cx="4237623" cy="3173080"/>
                  <a:chOff x="4379494" y="92986"/>
                  <a:chExt cx="4237623" cy="3173080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37692A31-5CA3-EAB9-955B-36BB76722428}"/>
                      </a:ext>
                    </a:extLst>
                  </p:cNvPr>
                  <p:cNvGrpSpPr/>
                  <p:nvPr/>
                </p:nvGrpSpPr>
                <p:grpSpPr>
                  <a:xfrm>
                    <a:off x="4379494" y="92986"/>
                    <a:ext cx="4237623" cy="3173080"/>
                    <a:chOff x="4379494" y="92986"/>
                    <a:chExt cx="4237623" cy="3173080"/>
                  </a:xfrm>
                </p:grpSpPr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1F3D6270-6A9B-57F3-2FF0-18E10CBD08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79494" y="92986"/>
                      <a:ext cx="4237623" cy="3173080"/>
                      <a:chOff x="4379494" y="92986"/>
                      <a:chExt cx="4237623" cy="3173080"/>
                    </a:xfrm>
                  </p:grpSpPr>
                  <p:pic>
                    <p:nvPicPr>
                      <p:cNvPr id="25" name="Picture 24">
                        <a:extLst>
                          <a:ext uri="{FF2B5EF4-FFF2-40B4-BE49-F238E27FC236}">
                            <a16:creationId xmlns:a16="http://schemas.microsoft.com/office/drawing/2014/main" id="{A75F5204-E2FA-6CA8-DA91-011961917C8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/>
                      <a:srcRect l="11927" t="14456" r="37236" b="14649"/>
                      <a:stretch/>
                    </p:blipFill>
                    <p:spPr>
                      <a:xfrm>
                        <a:off x="6550574" y="92986"/>
                        <a:ext cx="2066543" cy="2357948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6" name="Group 25">
                        <a:extLst>
                          <a:ext uri="{FF2B5EF4-FFF2-40B4-BE49-F238E27FC236}">
                            <a16:creationId xmlns:a16="http://schemas.microsoft.com/office/drawing/2014/main" id="{F9CBE2FF-DCF1-40B4-02FA-8C17E89BD8BF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4379494" y="117282"/>
                        <a:ext cx="4222627" cy="3148784"/>
                        <a:chOff x="4379494" y="108369"/>
                        <a:chExt cx="3182805" cy="2374463"/>
                      </a:xfrm>
                    </p:grpSpPr>
                    <p:grpSp>
                      <p:nvGrpSpPr>
                        <p:cNvPr id="27" name="Group 26">
                          <a:extLst>
                            <a:ext uri="{FF2B5EF4-FFF2-40B4-BE49-F238E27FC236}">
                              <a16:creationId xmlns:a16="http://schemas.microsoft.com/office/drawing/2014/main" id="{C78D7115-4110-1A5F-E2C8-FFC1E4537D1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379494" y="108369"/>
                          <a:ext cx="3182805" cy="2374463"/>
                          <a:chOff x="4379494" y="108369"/>
                          <a:chExt cx="3182805" cy="2374463"/>
                        </a:xfrm>
                      </p:grpSpPr>
                      <p:pic>
                        <p:nvPicPr>
                          <p:cNvPr id="29" name="Picture 28">
                            <a:extLst>
                              <a:ext uri="{FF2B5EF4-FFF2-40B4-BE49-F238E27FC236}">
                                <a16:creationId xmlns:a16="http://schemas.microsoft.com/office/drawing/2014/main" id="{A9E03FFE-1E40-4138-0A1D-253CF9693E2F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3"/>
                          <a:srcRect l="18564" t="11759" r="23358" b="10877"/>
                          <a:stretch/>
                        </p:blipFill>
                        <p:spPr>
                          <a:xfrm>
                            <a:off x="4379494" y="108369"/>
                            <a:ext cx="1622721" cy="1768545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30" name="Picture 29">
                            <a:extLst>
                              <a:ext uri="{FF2B5EF4-FFF2-40B4-BE49-F238E27FC236}">
                                <a16:creationId xmlns:a16="http://schemas.microsoft.com/office/drawing/2014/main" id="{47D80466-A462-E5A7-54B7-2F3099615413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4"/>
                          <a:srcRect l="77340" t="10536" r="9057" b="11275"/>
                          <a:stretch/>
                        </p:blipFill>
                        <p:spPr>
                          <a:xfrm rot="5400000">
                            <a:off x="5022697" y="1238623"/>
                            <a:ext cx="336312" cy="1581663"/>
                          </a:xfrm>
                          <a:prstGeom prst="rect">
                            <a:avLst/>
                          </a:prstGeom>
                        </p:spPr>
                      </p:pic>
                      <p:pic>
                        <p:nvPicPr>
                          <p:cNvPr id="31" name="Picture 30">
                            <a:extLst>
                              <a:ext uri="{FF2B5EF4-FFF2-40B4-BE49-F238E27FC236}">
                                <a16:creationId xmlns:a16="http://schemas.microsoft.com/office/drawing/2014/main" id="{B0C3693F-D7AA-B32B-3875-B3665AD5F17E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5"/>
                          <a:srcRect l="64007" t="10535" r="11077" b="10124"/>
                          <a:stretch/>
                        </p:blipFill>
                        <p:spPr>
                          <a:xfrm rot="5400000">
                            <a:off x="6468658" y="1389192"/>
                            <a:ext cx="606667" cy="1580614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28" name="TextBox 27">
                          <a:extLst>
                            <a:ext uri="{FF2B5EF4-FFF2-40B4-BE49-F238E27FC236}">
                              <a16:creationId xmlns:a16="http://schemas.microsoft.com/office/drawing/2014/main" id="{B0166378-3613-5BC6-01B8-84088774C3D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5630710" y="134689"/>
                          <a:ext cx="701950" cy="215117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tx1"/>
                          </a:solidFill>
                        </a:ln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 algn="ctr"/>
                          <a:r>
                            <a:rPr lang="en-US" sz="2600" b="1" dirty="0">
                              <a:latin typeface="Palatino Linotype" panose="02040502050505030304" pitchFamily="18" charset="0"/>
                            </a:rPr>
                            <a:t>Chicago</a:t>
                          </a:r>
                        </a:p>
                      </p:txBody>
                    </p:sp>
                  </p:grpSp>
                </p:grpSp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D84C749A-4369-54FD-366F-626EFC2954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85219" y="140673"/>
                      <a:ext cx="410370" cy="11272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AF49751C-F0FD-0009-90E0-A187F0F47A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47789" y="474410"/>
                      <a:ext cx="477442" cy="79349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11BB4DFC-5209-3E84-54AA-42A76B2756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700025" y="608959"/>
                    <a:ext cx="219674" cy="94335"/>
                  </a:xfrm>
                  <a:prstGeom prst="straightConnector1">
                    <a:avLst/>
                  </a:prstGeom>
                  <a:ln w="9525">
                    <a:solidFill>
                      <a:schemeClr val="tx1"/>
                    </a:solidFill>
                    <a:headEnd w="lg" len="lg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42B39906-839B-F11F-84FD-9B4E3BD93664}"/>
                      </a:ext>
                    </a:extLst>
                  </p:cNvPr>
                  <p:cNvSpPr txBox="1"/>
                  <p:nvPr/>
                </p:nvSpPr>
                <p:spPr>
                  <a:xfrm>
                    <a:off x="7856838" y="499461"/>
                    <a:ext cx="467131" cy="178292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Palatino Linotype" panose="02040502050505030304" pitchFamily="18" charset="0"/>
                      </a:rPr>
                      <a:t>60088</a:t>
                    </a:r>
                  </a:p>
                </p:txBody>
              </p:sp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FDDC3318-0F9A-6296-527E-224BECA738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700025" y="394496"/>
                    <a:ext cx="219674" cy="94335"/>
                  </a:xfrm>
                  <a:prstGeom prst="straightConnector1">
                    <a:avLst/>
                  </a:prstGeom>
                  <a:ln w="9525">
                    <a:solidFill>
                      <a:schemeClr val="tx1"/>
                    </a:solidFill>
                    <a:headEnd w="lg" len="lg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23C0A07-FA59-5931-D353-45CC27B54702}"/>
                      </a:ext>
                    </a:extLst>
                  </p:cNvPr>
                  <p:cNvSpPr txBox="1"/>
                  <p:nvPr/>
                </p:nvSpPr>
                <p:spPr>
                  <a:xfrm>
                    <a:off x="7856838" y="284998"/>
                    <a:ext cx="467131" cy="178292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Palatino Linotype" panose="02040502050505030304" pitchFamily="18" charset="0"/>
                      </a:rPr>
                      <a:t>53158</a:t>
                    </a:r>
                  </a:p>
                </p:txBody>
              </p: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id="{64F46149-8E5C-36AC-11C6-B9538CA781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795937" y="823422"/>
                    <a:ext cx="219674" cy="94335"/>
                  </a:xfrm>
                  <a:prstGeom prst="straightConnector1">
                    <a:avLst/>
                  </a:prstGeom>
                  <a:ln w="9525">
                    <a:solidFill>
                      <a:schemeClr val="tx1"/>
                    </a:solidFill>
                    <a:headEnd w="lg" len="lg"/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74A7272D-6751-20DB-6705-5A91D574EE1F}"/>
                      </a:ext>
                    </a:extLst>
                  </p:cNvPr>
                  <p:cNvSpPr txBox="1"/>
                  <p:nvPr/>
                </p:nvSpPr>
                <p:spPr>
                  <a:xfrm>
                    <a:off x="7952750" y="713924"/>
                    <a:ext cx="467131" cy="178292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Palatino Linotype" panose="02040502050505030304" pitchFamily="18" charset="0"/>
                      </a:rPr>
                      <a:t>60043</a:t>
                    </a:r>
                  </a:p>
                </p:txBody>
              </p:sp>
            </p:grpSp>
            <p:cxnSp>
              <p:nvCxnSpPr>
                <p:cNvPr id="13" name="Straight Arrow Connector 12">
                  <a:extLst>
                    <a:ext uri="{FF2B5EF4-FFF2-40B4-BE49-F238E27FC236}">
                      <a16:creationId xmlns:a16="http://schemas.microsoft.com/office/drawing/2014/main" id="{27B4F845-18D0-F650-6976-9E1ECCD1DC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41583" y="984535"/>
                  <a:ext cx="222083" cy="62454"/>
                </a:xfrm>
                <a:prstGeom prst="straightConnector1">
                  <a:avLst/>
                </a:prstGeom>
                <a:ln w="9525">
                  <a:solidFill>
                    <a:schemeClr val="tx1"/>
                  </a:solidFill>
                  <a:headEnd w="lg" len="lg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4FB17B8-CBC7-4704-CB66-BDD82B183DFA}"/>
                    </a:ext>
                  </a:extLst>
                </p:cNvPr>
                <p:cNvSpPr txBox="1"/>
                <p:nvPr/>
              </p:nvSpPr>
              <p:spPr>
                <a:xfrm>
                  <a:off x="7998696" y="883192"/>
                  <a:ext cx="548649" cy="303096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>
                      <a:latin typeface="Palatino Linotype" panose="02040502050505030304" pitchFamily="18" charset="0"/>
                    </a:rPr>
                    <a:t>60640 &amp; 60660</a:t>
                  </a:r>
                </a:p>
              </p:txBody>
            </p:sp>
          </p:grp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569E27D-5A45-73AD-DCC4-EFA24AD1B1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20624" y="1195561"/>
                <a:ext cx="278072" cy="9951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w="lg" len="lg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4768AF-1F85-D39B-C1DA-BA85F51B5EDF}"/>
                  </a:ext>
                </a:extLst>
              </p:cNvPr>
              <p:cNvSpPr txBox="1"/>
              <p:nvPr/>
            </p:nvSpPr>
            <p:spPr>
              <a:xfrm>
                <a:off x="7915619" y="1200109"/>
                <a:ext cx="467131" cy="17829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Palatino Linotype" panose="02040502050505030304" pitchFamily="18" charset="0"/>
                  </a:rPr>
                  <a:t>60526</a:t>
                </a: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FA164E6-D04E-9663-535E-5FC096027B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05" y="1400138"/>
              <a:ext cx="308559" cy="106059"/>
            </a:xfrm>
            <a:prstGeom prst="straightConnector1">
              <a:avLst/>
            </a:prstGeom>
            <a:ln w="9525">
              <a:solidFill>
                <a:schemeClr val="tx1"/>
              </a:solidFill>
              <a:headEnd w="lg" len="lg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918EFC-A6E4-5651-ABF1-764274CE8790}"/>
                </a:ext>
              </a:extLst>
            </p:cNvPr>
            <p:cNvSpPr txBox="1"/>
            <p:nvPr/>
          </p:nvSpPr>
          <p:spPr>
            <a:xfrm>
              <a:off x="6605890" y="1421817"/>
              <a:ext cx="548649" cy="30309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Palatino Linotype" panose="02040502050505030304" pitchFamily="18" charset="0"/>
                </a:rPr>
                <a:t>60490 &amp; 60446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D3C9F7A-30DE-782E-23E4-C1CE25A14F41}"/>
              </a:ext>
            </a:extLst>
          </p:cNvPr>
          <p:cNvSpPr txBox="1"/>
          <p:nvPr/>
        </p:nvSpPr>
        <p:spPr>
          <a:xfrm>
            <a:off x="8121726" y="1800263"/>
            <a:ext cx="3970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Left column – Satellite vs. Inventory “Discrepancy”</a:t>
            </a:r>
          </a:p>
          <a:p>
            <a:endParaRPr lang="en-US" sz="2200" dirty="0"/>
          </a:p>
          <a:p>
            <a:r>
              <a:rPr lang="en-US" sz="2200" dirty="0"/>
              <a:t>Right column – Same image but now only showing outliers and individual zip codes highlighted</a:t>
            </a:r>
          </a:p>
          <a:p>
            <a:endParaRPr lang="en-US" sz="2200" dirty="0"/>
          </a:p>
          <a:p>
            <a:r>
              <a:rPr lang="en-US" sz="1900" b="1" i="1" dirty="0"/>
              <a:t>Generally, </a:t>
            </a:r>
            <a:r>
              <a:rPr lang="en-US" sz="1900" b="1" dirty="0"/>
              <a:t>an inventory overestimate in wealthy neighborhoods, and an inventory underestimate near warehouses and transfer facilities</a:t>
            </a:r>
            <a:endParaRPr lang="en-US" sz="1900" b="1" i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CA919B-7516-DA72-AA33-8B6680ADF274}"/>
              </a:ext>
            </a:extLst>
          </p:cNvPr>
          <p:cNvSpPr/>
          <p:nvPr/>
        </p:nvSpPr>
        <p:spPr>
          <a:xfrm>
            <a:off x="2159189" y="1942055"/>
            <a:ext cx="794168" cy="1156474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AF6C95-88A4-D2B7-31DD-7CD696B58701}"/>
              </a:ext>
            </a:extLst>
          </p:cNvPr>
          <p:cNvSpPr txBox="1"/>
          <p:nvPr/>
        </p:nvSpPr>
        <p:spPr>
          <a:xfrm>
            <a:off x="2892289" y="2125866"/>
            <a:ext cx="1158546" cy="5232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Inventory &gt; Satellite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FAAF2D-37D9-8661-618B-82A03B22A909}"/>
              </a:ext>
            </a:extLst>
          </p:cNvPr>
          <p:cNvSpPr txBox="1"/>
          <p:nvPr/>
        </p:nvSpPr>
        <p:spPr>
          <a:xfrm>
            <a:off x="685646" y="3886946"/>
            <a:ext cx="1387274" cy="73866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Inventory &lt; Satellite</a:t>
            </a:r>
          </a:p>
          <a:p>
            <a:pPr algn="ctr"/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Missing NO</a:t>
            </a:r>
            <a:r>
              <a:rPr lang="en-US" sz="1400" b="1" baseline="-25000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X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 ?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E3A203-22D5-EE8A-9647-8B6261CCE63F}"/>
              </a:ext>
            </a:extLst>
          </p:cNvPr>
          <p:cNvSpPr/>
          <p:nvPr/>
        </p:nvSpPr>
        <p:spPr>
          <a:xfrm rot="2439035">
            <a:off x="2082436" y="3124213"/>
            <a:ext cx="469382" cy="801118"/>
          </a:xfrm>
          <a:prstGeom prst="ellipse">
            <a:avLst/>
          </a:prstGeom>
          <a:noFill/>
          <a:ln w="254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2694C280-6498-F8B8-C006-D09E8F8099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7759" y="0"/>
            <a:ext cx="9319339" cy="1528175"/>
          </a:xfrm>
        </p:spPr>
        <p:txBody>
          <a:bodyPr>
            <a:normAutofit/>
          </a:bodyPr>
          <a:lstStyle/>
          <a:p>
            <a:r>
              <a:rPr lang="en-US" b="1" dirty="0"/>
              <a:t>How will TEMPO data improve our current research?</a:t>
            </a:r>
          </a:p>
          <a:p>
            <a:pPr>
              <a:spcBef>
                <a:spcPts val="0"/>
              </a:spcBef>
            </a:pPr>
            <a:r>
              <a:rPr lang="en-US" dirty="0"/>
              <a:t>Understanding NOx emissions </a:t>
            </a:r>
          </a:p>
          <a:p>
            <a:pPr>
              <a:spcBef>
                <a:spcPts val="0"/>
              </a:spcBef>
            </a:pPr>
            <a:r>
              <a:rPr lang="en-US" dirty="0"/>
              <a:t>for environmental health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90617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136675-8C0F-EAC2-B536-C52DCFCD6302}"/>
              </a:ext>
            </a:extLst>
          </p:cNvPr>
          <p:cNvSpPr txBox="1"/>
          <p:nvPr/>
        </p:nvSpPr>
        <p:spPr>
          <a:xfrm>
            <a:off x="1055846" y="5691431"/>
            <a:ext cx="10698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Increase of coverage by a factor of two in eastern US (~40% daily coverage vs. ~75% daily coverage)</a:t>
            </a:r>
          </a:p>
          <a:p>
            <a:r>
              <a:rPr lang="en-US" dirty="0"/>
              <a:t>In West and Southwest, almost every single day will have some coverage with GEO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A1ECB-D591-C473-1419-6B7AD0164088}"/>
              </a:ext>
            </a:extLst>
          </p:cNvPr>
          <p:cNvSpPr txBox="1"/>
          <p:nvPr/>
        </p:nvSpPr>
        <p:spPr>
          <a:xfrm>
            <a:off x="302698" y="1740699"/>
            <a:ext cx="512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WRF-Chem: Cloud-free </a:t>
            </a:r>
            <a:r>
              <a:rPr lang="en-US" i="1" u="sng" dirty="0"/>
              <a:t>any time</a:t>
            </a:r>
            <a:r>
              <a:rPr lang="en-US" i="1" dirty="0"/>
              <a:t> </a:t>
            </a:r>
            <a:r>
              <a:rPr lang="en-US" dirty="0"/>
              <a:t>during 7 AM – 7 PM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1C6ED-D81F-0A63-932C-D893A05BB58B}"/>
              </a:ext>
            </a:extLst>
          </p:cNvPr>
          <p:cNvSpPr txBox="1"/>
          <p:nvPr/>
        </p:nvSpPr>
        <p:spPr>
          <a:xfrm>
            <a:off x="6212402" y="1752750"/>
            <a:ext cx="3539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WRF-Chem: Cloud-free during 1 PM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AC5D26A-55BC-69A6-B142-9E943692D6CD}"/>
              </a:ext>
            </a:extLst>
          </p:cNvPr>
          <p:cNvSpPr txBox="1">
            <a:spLocks/>
          </p:cNvSpPr>
          <p:nvPr/>
        </p:nvSpPr>
        <p:spPr>
          <a:xfrm>
            <a:off x="2698452" y="1413319"/>
            <a:ext cx="6879906" cy="4958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CONUS cloud patterns: GEO-like vs. LEO-like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86853-2C78-D6B4-0B58-DC68A7CF5751}"/>
              </a:ext>
            </a:extLst>
          </p:cNvPr>
          <p:cNvSpPr txBox="1"/>
          <p:nvPr/>
        </p:nvSpPr>
        <p:spPr>
          <a:xfrm>
            <a:off x="1055846" y="6417230"/>
            <a:ext cx="4673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Step change across Indiana – Alabama is due to timezone shift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4A2E82-1D9B-1D1D-C059-EDF09809F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691" y="2110031"/>
            <a:ext cx="5029200" cy="358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F820E4-333A-649C-A855-33C1F7C20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52" y="2129883"/>
            <a:ext cx="5029200" cy="35814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30B9DD2-52EA-F46C-E4DC-677A5630A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587483"/>
              </p:ext>
            </p:extLst>
          </p:nvPr>
        </p:nvGraphicFramePr>
        <p:xfrm>
          <a:off x="10587341" y="2585504"/>
          <a:ext cx="1487873" cy="2407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8438">
                  <a:extLst>
                    <a:ext uri="{9D8B030D-6E8A-4147-A177-3AD203B41FA5}">
                      <a16:colId xmlns:a16="http://schemas.microsoft.com/office/drawing/2014/main" val="1943636305"/>
                    </a:ext>
                  </a:extLst>
                </a:gridCol>
                <a:gridCol w="379236">
                  <a:extLst>
                    <a:ext uri="{9D8B030D-6E8A-4147-A177-3AD203B41FA5}">
                      <a16:colId xmlns:a16="http://schemas.microsoft.com/office/drawing/2014/main" val="513882195"/>
                    </a:ext>
                  </a:extLst>
                </a:gridCol>
                <a:gridCol w="690199">
                  <a:extLst>
                    <a:ext uri="{9D8B030D-6E8A-4147-A177-3AD203B41FA5}">
                      <a16:colId xmlns:a16="http://schemas.microsoft.com/office/drawing/2014/main" val="12424221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City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% at 2 PM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% at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7AM-7PM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36833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NYC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34.7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70.9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553471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TOR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27.5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61.9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45251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DMV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39.3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74.5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40919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CHI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34.6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67.9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90394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ATL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42.3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72.7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81290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DEN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44.2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86.3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99995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DFW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50.1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84.4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842897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SEA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32.2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64.6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624997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LA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69.1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89.9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38350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PHX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69.5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effectLst/>
                        </a:rPr>
                        <a:t>92.5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2218498"/>
                  </a:ext>
                </a:extLst>
              </a:tr>
            </a:tbl>
          </a:graphicData>
        </a:graphic>
      </p:graphicFrame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4441C4A-0787-52AC-1384-8374576D6D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7759" y="0"/>
            <a:ext cx="9319339" cy="1528175"/>
          </a:xfrm>
        </p:spPr>
        <p:txBody>
          <a:bodyPr>
            <a:normAutofit/>
          </a:bodyPr>
          <a:lstStyle/>
          <a:p>
            <a:r>
              <a:rPr lang="en-US" b="1" dirty="0"/>
              <a:t>How will TEMPO data improve our current research?</a:t>
            </a:r>
          </a:p>
          <a:p>
            <a:pPr>
              <a:spcBef>
                <a:spcPts val="0"/>
              </a:spcBef>
            </a:pPr>
            <a:r>
              <a:rPr lang="en-US" dirty="0"/>
              <a:t>Understanding NOx emissions </a:t>
            </a:r>
          </a:p>
          <a:p>
            <a:pPr>
              <a:spcBef>
                <a:spcPts val="0"/>
              </a:spcBef>
            </a:pPr>
            <a:r>
              <a:rPr lang="en-US" dirty="0"/>
              <a:t>for environmental health applications</a:t>
            </a:r>
          </a:p>
        </p:txBody>
      </p:sp>
    </p:spTree>
    <p:extLst>
      <p:ext uri="{BB962C8B-B14F-4D97-AF65-F5344CB8AC3E}">
        <p14:creationId xmlns:p14="http://schemas.microsoft.com/office/powerpoint/2010/main" val="348396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2186" y="372871"/>
            <a:ext cx="9630747" cy="761791"/>
          </a:xfrm>
        </p:spPr>
        <p:txBody>
          <a:bodyPr>
            <a:noAutofit/>
          </a:bodyPr>
          <a:lstStyle/>
          <a:p>
            <a:r>
              <a:rPr lang="en-US" sz="3600" b="1" dirty="0"/>
              <a:t>Quick availability of data is </a:t>
            </a:r>
            <a:r>
              <a:rPr lang="en-US" sz="3600" b="1" i="1" u="sng" dirty="0"/>
              <a:t>critical</a:t>
            </a:r>
          </a:p>
          <a:p>
            <a:r>
              <a:rPr lang="en-US" sz="3600" b="1" dirty="0"/>
              <a:t>Ideally within 24 hours if not within a few hours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0209712-4556-8276-B0CD-915D4100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25F8AD15-A4DC-4D1E-BD11-A7AB2F0D572B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39938-2E48-A28C-713E-DDCC1B1AA272}"/>
              </a:ext>
            </a:extLst>
          </p:cNvPr>
          <p:cNvSpPr txBox="1"/>
          <p:nvPr/>
        </p:nvSpPr>
        <p:spPr>
          <a:xfrm>
            <a:off x="5081202" y="1283727"/>
            <a:ext cx="2029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2"/>
              </a:rPr>
              <a:t>tropomino2.us</a:t>
            </a:r>
            <a:endParaRPr lang="en-US" sz="24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1F841-6EEE-056D-F821-03C4A906D97A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1855645"/>
            <a:ext cx="12161520" cy="4432661"/>
            <a:chOff x="2423627" y="1593637"/>
            <a:chExt cx="9768373" cy="3560401"/>
          </a:xfrm>
        </p:grpSpPr>
        <p:pic>
          <p:nvPicPr>
            <p:cNvPr id="6" name="Picture 5" descr="A map of the united states with red and blue spots&#10;&#10;Description automatically generated with low confidence">
              <a:extLst>
                <a:ext uri="{FF2B5EF4-FFF2-40B4-BE49-F238E27FC236}">
                  <a16:creationId xmlns:a16="http://schemas.microsoft.com/office/drawing/2014/main" id="{E12DC27C-D6C2-E984-75F3-FED3DD376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3338" y="1593637"/>
              <a:ext cx="4988662" cy="3560401"/>
            </a:xfrm>
            <a:prstGeom prst="rect">
              <a:avLst/>
            </a:prstGeom>
          </p:spPr>
        </p:pic>
        <p:pic>
          <p:nvPicPr>
            <p:cNvPr id="8" name="Picture 7" descr="A map of the united states&#10;&#10;Description automatically generated with medium confidence">
              <a:extLst>
                <a:ext uri="{FF2B5EF4-FFF2-40B4-BE49-F238E27FC236}">
                  <a16:creationId xmlns:a16="http://schemas.microsoft.com/office/drawing/2014/main" id="{F7421E73-131D-0206-0F50-DC4BC2FE7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627" y="1624812"/>
              <a:ext cx="4944981" cy="35292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40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8DEB2-EBFB-4C08-A678-061994ADB0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2186" y="372871"/>
            <a:ext cx="9630747" cy="761791"/>
          </a:xfrm>
        </p:spPr>
        <p:txBody>
          <a:bodyPr>
            <a:noAutofit/>
          </a:bodyPr>
          <a:lstStyle/>
          <a:p>
            <a:r>
              <a:rPr lang="en-US" sz="3600" b="1" dirty="0"/>
              <a:t>Some projects in the pipeline…</a:t>
            </a:r>
          </a:p>
          <a:p>
            <a:r>
              <a:rPr lang="en-US" sz="3600" b="1" dirty="0"/>
              <a:t>Evaluating NO2 in near-real-time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0209712-4556-8276-B0CD-915D4100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25F8AD15-A4DC-4D1E-BD11-A7AB2F0D572B}" type="slidenum">
              <a:rPr lang="en-US" smtClean="0"/>
              <a:t>5</a:t>
            </a:fld>
            <a:endParaRPr lang="en-US"/>
          </a:p>
        </p:txBody>
      </p:sp>
      <p:pic>
        <p:nvPicPr>
          <p:cNvPr id="11" name="Picture 10" descr="A map of the united states&#10;&#10;Description automatically generated">
            <a:extLst>
              <a:ext uri="{FF2B5EF4-FFF2-40B4-BE49-F238E27FC236}">
                <a16:creationId xmlns:a16="http://schemas.microsoft.com/office/drawing/2014/main" id="{FA66EF99-C4C3-A30B-3BCC-4938A790D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40" y="1745392"/>
            <a:ext cx="6601216" cy="4203143"/>
          </a:xfrm>
          <a:prstGeom prst="rect">
            <a:avLst/>
          </a:prstGeom>
        </p:spPr>
      </p:pic>
      <p:pic>
        <p:nvPicPr>
          <p:cNvPr id="7" name="Picture 6" descr="A map of the united states&#10;&#10;Description automatically generated with medium confidence">
            <a:extLst>
              <a:ext uri="{FF2B5EF4-FFF2-40B4-BE49-F238E27FC236}">
                <a16:creationId xmlns:a16="http://schemas.microsoft.com/office/drawing/2014/main" id="{6FDA9CC2-C4E6-56FA-7B02-96510460A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362" y="1894457"/>
            <a:ext cx="9425835" cy="45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5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8E7834-8569-62E9-463C-9DFBE0734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37"/>
          <a:stretch/>
        </p:blipFill>
        <p:spPr>
          <a:xfrm>
            <a:off x="2033516" y="2022684"/>
            <a:ext cx="2330621" cy="24741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E8C635-84BD-C6E7-1A63-62801E0EA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40" y="4505899"/>
            <a:ext cx="2261477" cy="22614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654C34-A8F8-E64D-AE03-EE06DD07C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10" y="4342481"/>
            <a:ext cx="2577483" cy="257748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A49BA2-91E8-3C4A-8827-EF7A3675D1F1}"/>
              </a:ext>
            </a:extLst>
          </p:cNvPr>
          <p:cNvGrpSpPr>
            <a:grpSpLocks noChangeAspect="1"/>
          </p:cNvGrpSpPr>
          <p:nvPr/>
        </p:nvGrpSpPr>
        <p:grpSpPr>
          <a:xfrm>
            <a:off x="6189283" y="118125"/>
            <a:ext cx="5891317" cy="1259644"/>
            <a:chOff x="5687788" y="33314"/>
            <a:chExt cx="4847960" cy="103656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F1137C0-E89E-3843-8BE8-0AF623A87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082" y="96203"/>
              <a:ext cx="2672666" cy="86527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571A81-3F2B-5242-B85F-C3DC43B1C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3932" y="69999"/>
              <a:ext cx="1142304" cy="99987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2535B74-2492-BB45-A502-FF7ADDC34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788" y="33314"/>
              <a:ext cx="976144" cy="976144"/>
            </a:xfrm>
            <a:prstGeom prst="rect">
              <a:avLst/>
            </a:prstGeom>
          </p:spPr>
        </p:pic>
      </p:grp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56D6EC06-5A5A-A745-90E8-2850D33ACD09}"/>
              </a:ext>
            </a:extLst>
          </p:cNvPr>
          <p:cNvSpPr txBox="1">
            <a:spLocks/>
          </p:cNvSpPr>
          <p:nvPr/>
        </p:nvSpPr>
        <p:spPr>
          <a:xfrm>
            <a:off x="10493479" y="6480379"/>
            <a:ext cx="2384321" cy="241097"/>
          </a:xfrm>
          <a:prstGeom prst="rect">
            <a:avLst/>
          </a:prstGeom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F8AD15-A4DC-4D1E-BD11-A7AB2F0D572B}" type="slidenum">
              <a:rPr lang="en-US"/>
              <a:pPr/>
              <a:t>6</a:t>
            </a:fld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A4195EF-E37C-5E44-8162-70FFF67A41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830" y="1714907"/>
            <a:ext cx="2351559" cy="34499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4BF785F-95C4-C34E-8B5C-66FA10C986C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4" b="11976"/>
          <a:stretch/>
        </p:blipFill>
        <p:spPr>
          <a:xfrm>
            <a:off x="8306678" y="1916163"/>
            <a:ext cx="2512037" cy="22648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8D19619-CA11-0941-892C-F7B2C9715F1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2" t="24456" b="10223"/>
          <a:stretch/>
        </p:blipFill>
        <p:spPr>
          <a:xfrm>
            <a:off x="4333711" y="1928627"/>
            <a:ext cx="1790932" cy="25772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751D8A-A2FA-4C49-956F-B90EC5E8A677}"/>
              </a:ext>
            </a:extLst>
          </p:cNvPr>
          <p:cNvSpPr txBox="1"/>
          <p:nvPr/>
        </p:nvSpPr>
        <p:spPr>
          <a:xfrm>
            <a:off x="4646584" y="4048673"/>
            <a:ext cx="11845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Dr. Gaige Kerr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DDE2F7-CFD2-6D47-A47C-08628F7470CD}"/>
              </a:ext>
            </a:extLst>
          </p:cNvPr>
          <p:cNvSpPr txBox="1"/>
          <p:nvPr/>
        </p:nvSpPr>
        <p:spPr>
          <a:xfrm>
            <a:off x="8778533" y="3818558"/>
            <a:ext cx="16081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Dr. Tracey Holloway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36A662-AC04-BD48-B339-405E104AD232}"/>
              </a:ext>
            </a:extLst>
          </p:cNvPr>
          <p:cNvSpPr txBox="1"/>
          <p:nvPr/>
        </p:nvSpPr>
        <p:spPr>
          <a:xfrm>
            <a:off x="6490190" y="4107813"/>
            <a:ext cx="16052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Dr. Susan Anenberg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6F4DB6-0747-3743-8FC0-1CA0D3E706C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2" t="6318" r="11530" b="27422"/>
          <a:stretch/>
        </p:blipFill>
        <p:spPr>
          <a:xfrm>
            <a:off x="10386666" y="4336044"/>
            <a:ext cx="1776786" cy="24877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B105C2D-FAFB-7746-9902-CCCF0ED8F691}"/>
              </a:ext>
            </a:extLst>
          </p:cNvPr>
          <p:cNvSpPr txBox="1"/>
          <p:nvPr/>
        </p:nvSpPr>
        <p:spPr>
          <a:xfrm>
            <a:off x="10800353" y="6410998"/>
            <a:ext cx="11003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Perrin </a:t>
            </a:r>
            <a:r>
              <a:rPr lang="en-US" sz="1400" dirty="0" err="1"/>
              <a:t>Krisko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575F07-CD52-7546-985F-F4D5C55B672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5"/>
          <a:stretch/>
        </p:blipFill>
        <p:spPr>
          <a:xfrm>
            <a:off x="1937834" y="4598839"/>
            <a:ext cx="2254955" cy="205888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DE97A61-D142-994C-8E0C-E4E231FEF5B1}"/>
              </a:ext>
            </a:extLst>
          </p:cNvPr>
          <p:cNvSpPr txBox="1"/>
          <p:nvPr/>
        </p:nvSpPr>
        <p:spPr>
          <a:xfrm>
            <a:off x="2429563" y="6307292"/>
            <a:ext cx="1337640" cy="3114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Dr. Laura Judd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467C0E-F48A-FF46-AFEB-C65373CD3C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07" y="4598840"/>
            <a:ext cx="2229862" cy="22298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C040E2-6B31-A049-A194-00E3AF4854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5" y="2015640"/>
            <a:ext cx="1815790" cy="24318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9C6A5D-6A9F-2146-8632-50FFFFEA9D6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0" t="40407" r="31026" b="22122"/>
          <a:stretch/>
        </p:blipFill>
        <p:spPr>
          <a:xfrm>
            <a:off x="3596768" y="90624"/>
            <a:ext cx="2158002" cy="20588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219FF5B-AA31-5649-81CA-5147A9D59B6E}"/>
              </a:ext>
            </a:extLst>
          </p:cNvPr>
          <p:cNvSpPr txBox="1"/>
          <p:nvPr/>
        </p:nvSpPr>
        <p:spPr>
          <a:xfrm>
            <a:off x="3973937" y="1714907"/>
            <a:ext cx="12859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/>
              <a:t>Madankui</a:t>
            </a:r>
            <a:r>
              <a:rPr lang="en-US" sz="1400" dirty="0"/>
              <a:t> Tao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53E32C-3CDA-B947-B231-298C1F028F99}"/>
              </a:ext>
            </a:extLst>
          </p:cNvPr>
          <p:cNvSpPr txBox="1"/>
          <p:nvPr/>
        </p:nvSpPr>
        <p:spPr>
          <a:xfrm>
            <a:off x="392704" y="4086034"/>
            <a:ext cx="13658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Dr. Arlene Fiore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441A545-9C72-2D48-AF15-FAC22997B165}"/>
              </a:ext>
            </a:extLst>
          </p:cNvPr>
          <p:cNvSpPr txBox="1"/>
          <p:nvPr/>
        </p:nvSpPr>
        <p:spPr>
          <a:xfrm>
            <a:off x="6493833" y="6432797"/>
            <a:ext cx="12759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Dr. Daniel Tong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DE2417-20CF-C845-88A3-FF12CC4D511A}"/>
              </a:ext>
            </a:extLst>
          </p:cNvPr>
          <p:cNvSpPr txBox="1"/>
          <p:nvPr/>
        </p:nvSpPr>
        <p:spPr>
          <a:xfrm>
            <a:off x="4687754" y="6208289"/>
            <a:ext cx="96488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Dr. Siqi Ma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1F97F51-8B41-2949-AA41-6D53EB6BED2F}"/>
              </a:ext>
            </a:extLst>
          </p:cNvPr>
          <p:cNvSpPr txBox="1"/>
          <p:nvPr/>
        </p:nvSpPr>
        <p:spPr>
          <a:xfrm>
            <a:off x="8774616" y="6431889"/>
            <a:ext cx="110036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Nigel </a:t>
            </a:r>
            <a:r>
              <a:rPr lang="en-US" sz="1400" dirty="0" err="1"/>
              <a:t>Martis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5F67CF-B826-594E-85F8-B8D72D4C7C45}"/>
              </a:ext>
            </a:extLst>
          </p:cNvPr>
          <p:cNvSpPr txBox="1"/>
          <p:nvPr/>
        </p:nvSpPr>
        <p:spPr>
          <a:xfrm>
            <a:off x="6790865" y="1304351"/>
            <a:ext cx="1179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17"/>
              </a:rPr>
              <a:t>haqast.org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770AAB-8D45-4447-B9C1-4EE8F4781BA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0" y="44904"/>
            <a:ext cx="1989634" cy="211992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1ABE99B-2CD9-6143-B10B-5F3F98243433}"/>
              </a:ext>
            </a:extLst>
          </p:cNvPr>
          <p:cNvSpPr txBox="1"/>
          <p:nvPr/>
        </p:nvSpPr>
        <p:spPr>
          <a:xfrm>
            <a:off x="596386" y="1774738"/>
            <a:ext cx="12263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Emily Richardt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EF14F2-0C3F-0546-8FAB-7B8F1F7F429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6"/>
          <a:stretch/>
        </p:blipFill>
        <p:spPr>
          <a:xfrm>
            <a:off x="2067474" y="36918"/>
            <a:ext cx="1392598" cy="222994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98C3667-2EA8-7141-B39B-5ED1EEFE0095}"/>
              </a:ext>
            </a:extLst>
          </p:cNvPr>
          <p:cNvSpPr txBox="1"/>
          <p:nvPr/>
        </p:nvSpPr>
        <p:spPr>
          <a:xfrm>
            <a:off x="2122432" y="1861751"/>
            <a:ext cx="13376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Dr. Ted Russell</a:t>
            </a:r>
          </a:p>
        </p:txBody>
      </p:sp>
      <p:pic>
        <p:nvPicPr>
          <p:cNvPr id="22" name="Picture 2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B49E4584-0042-D5A3-A7A6-79CE3FBC78F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r="17790"/>
          <a:stretch/>
        </p:blipFill>
        <p:spPr>
          <a:xfrm>
            <a:off x="10387764" y="1774888"/>
            <a:ext cx="1849207" cy="25076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A4DDB5-3914-ED96-CC15-ED3FC7243CDC}"/>
              </a:ext>
            </a:extLst>
          </p:cNvPr>
          <p:cNvSpPr txBox="1"/>
          <p:nvPr/>
        </p:nvSpPr>
        <p:spPr>
          <a:xfrm>
            <a:off x="10698929" y="3836701"/>
            <a:ext cx="120178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Colleen Heck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BF7D50-926A-34B1-FD6B-B9D7006DFA4A}"/>
              </a:ext>
            </a:extLst>
          </p:cNvPr>
          <p:cNvSpPr txBox="1"/>
          <p:nvPr/>
        </p:nvSpPr>
        <p:spPr>
          <a:xfrm>
            <a:off x="2481776" y="4079686"/>
            <a:ext cx="136589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Dr. Kate O’Dell</a:t>
            </a:r>
          </a:p>
        </p:txBody>
      </p:sp>
      <p:pic>
        <p:nvPicPr>
          <p:cNvPr id="9" name="Picture 8" descr="A person in a purple sweater&#10;&#10;Description automatically generated with low confidence">
            <a:extLst>
              <a:ext uri="{FF2B5EF4-FFF2-40B4-BE49-F238E27FC236}">
                <a16:creationId xmlns:a16="http://schemas.microsoft.com/office/drawing/2014/main" id="{D484121E-E85B-DFD6-2371-CAB8B161DC4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6" t="10707" r="18492" b="28950"/>
          <a:stretch/>
        </p:blipFill>
        <p:spPr>
          <a:xfrm>
            <a:off x="165224" y="4375514"/>
            <a:ext cx="1657052" cy="24720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8A6CA8-EB99-38F7-A889-6085C9C6C4D3}"/>
              </a:ext>
            </a:extLst>
          </p:cNvPr>
          <p:cNvSpPr txBox="1"/>
          <p:nvPr/>
        </p:nvSpPr>
        <p:spPr>
          <a:xfrm>
            <a:off x="453952" y="6410997"/>
            <a:ext cx="11080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Sara </a:t>
            </a:r>
            <a:r>
              <a:rPr lang="en-US" sz="1400" dirty="0" err="1"/>
              <a:t>Runkel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9636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3598</TotalTime>
  <Words>360</Words>
  <Application>Microsoft Macintosh PowerPoint</Application>
  <PresentationFormat>Widescreen</PresentationFormat>
  <Paragraphs>101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Helvetica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Naeger, Aaron (MSFC-ST11)[UAH]</dc:creator>
  <cp:lastModifiedBy>Goldberg, Daniel</cp:lastModifiedBy>
  <cp:revision>220</cp:revision>
  <dcterms:created xsi:type="dcterms:W3CDTF">2020-05-12T18:08:23Z</dcterms:created>
  <dcterms:modified xsi:type="dcterms:W3CDTF">2023-05-03T18:12:40Z</dcterms:modified>
</cp:coreProperties>
</file>