
<file path=[Content_Types].xml><?xml version="1.0" encoding="utf-8"?>
<Types xmlns="http://schemas.openxmlformats.org/package/2006/content-types">
  <Default Extension="emf" ContentType="image/x-emf"/>
  <Default Extension="jfif"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
  </p:notesMasterIdLst>
  <p:handoutMasterIdLst>
    <p:handoutMasterId r:id="rId8"/>
  </p:handoutMasterIdLst>
  <p:sldIdLst>
    <p:sldId id="517" r:id="rId2"/>
    <p:sldId id="519" r:id="rId3"/>
    <p:sldId id="520" r:id="rId4"/>
    <p:sldId id="521" r:id="rId5"/>
    <p:sldId id="522" r:id="rId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useTimings="0">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a:srgbClr val="08B810"/>
    <a:srgbClr val="33CC33"/>
    <a:srgbClr val="66FF33"/>
    <a:srgbClr val="0099FF"/>
    <a:srgbClr val="0000FF"/>
    <a:srgbClr val="000099"/>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49" autoAdjust="0"/>
    <p:restoredTop sz="96149"/>
  </p:normalViewPr>
  <p:slideViewPr>
    <p:cSldViewPr snapToGrid="0">
      <p:cViewPr varScale="1">
        <p:scale>
          <a:sx n="142" d="100"/>
          <a:sy n="142" d="100"/>
        </p:scale>
        <p:origin x="568" y="184"/>
      </p:cViewPr>
      <p:guideLst/>
    </p:cSldViewPr>
  </p:slideViewPr>
  <p:notesTextViewPr>
    <p:cViewPr>
      <p:scale>
        <a:sx n="3" d="2"/>
        <a:sy n="3" d="2"/>
      </p:scale>
      <p:origin x="0" y="0"/>
    </p:cViewPr>
  </p:notesTextViewPr>
  <p:notesViewPr>
    <p:cSldViewPr snapToGrid="0" showGuides="1">
      <p:cViewPr varScale="1">
        <p:scale>
          <a:sx n="85" d="100"/>
          <a:sy n="85" d="100"/>
        </p:scale>
        <p:origin x="2910" y="9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handoutMaster" Target="handoutMasters/handoutMaster1.xml"/><Relationship Id="rId3" Type="http://schemas.openxmlformats.org/officeDocument/2006/relationships/slide" Target="slides/slide2.xml"/><Relationship Id="rId7" Type="http://schemas.openxmlformats.org/officeDocument/2006/relationships/notesMaster" Target="notesMasters/notesMaster1.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3CD5ED1-4E5F-4479-866B-0815A79A1B9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83781D14-DE74-4BF2-85B0-58119D139B0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BB9E480-7A9F-450E-98A6-5B7E67D60226}" type="datetimeFigureOut">
              <a:rPr lang="en-US" smtClean="0"/>
              <a:t>5/3/23</a:t>
            </a:fld>
            <a:endParaRPr lang="en-US"/>
          </a:p>
        </p:txBody>
      </p:sp>
      <p:sp>
        <p:nvSpPr>
          <p:cNvPr id="4" name="Footer Placeholder 3">
            <a:extLst>
              <a:ext uri="{FF2B5EF4-FFF2-40B4-BE49-F238E27FC236}">
                <a16:creationId xmlns:a16="http://schemas.microsoft.com/office/drawing/2014/main" id="{ACBBEF23-D6B2-44A2-AD32-BE5B4AFB35F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61D8D9C6-153A-4E69-9D80-8D554AE296D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FC51E62-1B8A-487F-8A70-7DE246A28768}" type="slidenum">
              <a:rPr lang="en-US" smtClean="0"/>
              <a:t>‹#›</a:t>
            </a:fld>
            <a:endParaRPr lang="en-US"/>
          </a:p>
        </p:txBody>
      </p:sp>
    </p:spTree>
    <p:extLst>
      <p:ext uri="{BB962C8B-B14F-4D97-AF65-F5344CB8AC3E}">
        <p14:creationId xmlns:p14="http://schemas.microsoft.com/office/powerpoint/2010/main" val="39586042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A7F1E9E-9B8A-4622-9D50-4CC03E01C1CD}" type="datetimeFigureOut">
              <a:rPr lang="en-US" smtClean="0"/>
              <a:t>5/3/23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B1FA54-0328-4391-811B-7BB3C3BBAAC2}" type="slidenum">
              <a:rPr lang="en-US" smtClean="0"/>
              <a:t>‹#›</a:t>
            </a:fld>
            <a:endParaRPr lang="en-US"/>
          </a:p>
        </p:txBody>
      </p:sp>
    </p:spTree>
    <p:extLst>
      <p:ext uri="{BB962C8B-B14F-4D97-AF65-F5344CB8AC3E}">
        <p14:creationId xmlns:p14="http://schemas.microsoft.com/office/powerpoint/2010/main" val="37250604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our first analysis, we used a novel dataset over Houston, Texas measured by NASA’s airborne spectrometer GCAS (shown here) because it measures NO2 at </a:t>
            </a:r>
            <a:r>
              <a:rPr lang="en-US" sz="1200" kern="1200" dirty="0" err="1">
                <a:solidFill>
                  <a:schemeClr val="tx1"/>
                </a:solidFill>
                <a:effectLst/>
                <a:latin typeface="+mn-lt"/>
                <a:ea typeface="+mn-ea"/>
                <a:cs typeface="+mn-cs"/>
              </a:rPr>
              <a:t>subkilometer</a:t>
            </a:r>
            <a:r>
              <a:rPr lang="en-US" sz="1200" kern="1200" dirty="0">
                <a:solidFill>
                  <a:schemeClr val="tx1"/>
                </a:solidFill>
                <a:effectLst/>
                <a:latin typeface="+mn-lt"/>
                <a:ea typeface="+mn-ea"/>
                <a:cs typeface="+mn-cs"/>
              </a:rPr>
              <a:t> resolution which is fine enough capture the intraurban NO2 spatial gradients as depicted in this sample circuit. You can see GCAS capturing those NO2 gradients between sources like this large oil refinery, petrochemical and industrial facilities, here along the Houston ship channel, and major roadways, mostly located downtown. We used these observations to conduct a detailed evaluation of recently launched satellite sensor TROPOMI to resolve NO2 inequalities in cities. Although its spatial resolution is not as high as the airborne sensor, TROPOMI has an order of magnitude improved spatial resolution compared to previous satellites.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So, we calculated population-weighted NO2 means at the census tract or neighborhood-level using the NASA aircraft and oversampled TROPOMI observations. And we found that TROPOMI was able to capture differences in NO2 between race, ethnicity, and income at the neighborhood scale comparable to those from the higher resolution aircraft observations. We also confirmed the spatial patterns of NO2 observed by these instruments are representative of those at the surface. These results coupled with TROPOMI’s temporal resolution of near-daily measurements then positioned us to better understand the drivers of inequality within cities. </a:t>
            </a:r>
            <a:endParaRPr lang="en-US" dirty="0"/>
          </a:p>
          <a:p>
            <a:endParaRPr lang="en-US" dirty="0"/>
          </a:p>
        </p:txBody>
      </p:sp>
      <p:sp>
        <p:nvSpPr>
          <p:cNvPr id="4" name="Slide Number Placeholder 3"/>
          <p:cNvSpPr>
            <a:spLocks noGrp="1"/>
          </p:cNvSpPr>
          <p:nvPr>
            <p:ph type="sldNum" sz="quarter" idx="5"/>
          </p:nvPr>
        </p:nvSpPr>
        <p:spPr/>
        <p:txBody>
          <a:bodyPr/>
          <a:lstStyle/>
          <a:p>
            <a:fld id="{C5B1FA54-0328-4391-811B-7BB3C3BBAAC2}" type="slidenum">
              <a:rPr lang="en-US" smtClean="0"/>
              <a:t>2</a:t>
            </a:fld>
            <a:endParaRPr lang="en-US"/>
          </a:p>
        </p:txBody>
      </p:sp>
    </p:spTree>
    <p:extLst>
      <p:ext uri="{BB962C8B-B14F-4D97-AF65-F5344CB8AC3E}">
        <p14:creationId xmlns:p14="http://schemas.microsoft.com/office/powerpoint/2010/main" val="1625726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our first analysis, we used a novel dataset over Houston, Texas measured by NASA’s airborne spectrometer GCAS (shown here) because it measures NO2 at </a:t>
            </a:r>
            <a:r>
              <a:rPr lang="en-US" sz="1200" kern="1200" dirty="0" err="1">
                <a:solidFill>
                  <a:schemeClr val="tx1"/>
                </a:solidFill>
                <a:effectLst/>
                <a:latin typeface="+mn-lt"/>
                <a:ea typeface="+mn-ea"/>
                <a:cs typeface="+mn-cs"/>
              </a:rPr>
              <a:t>subkilometer</a:t>
            </a:r>
            <a:r>
              <a:rPr lang="en-US" sz="1200" kern="1200" dirty="0">
                <a:solidFill>
                  <a:schemeClr val="tx1"/>
                </a:solidFill>
                <a:effectLst/>
                <a:latin typeface="+mn-lt"/>
                <a:ea typeface="+mn-ea"/>
                <a:cs typeface="+mn-cs"/>
              </a:rPr>
              <a:t> resolution which is fine enough capture the intraurban NO2 spatial gradients as depicted in this sample circuit. You can see GCAS capturing those NO2 gradients between sources like this large oil refinery, petrochemical and industrial facilities, here along the Houston ship channel, and major roadways, mostly located downtown. We used these observations to conduct a detailed evaluation of recently launched satellite sensor TROPOMI to resolve NO2 inequalities in cities. Although its spatial resolution is not as high as the airborne sensor, TROPOMI has an order of magnitude improved spatial resolution compared to previous satellites.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So, we calculated population-weighted NO2 means at the census tract or neighborhood-level using the NASA aircraft and oversampled TROPOMI observations. And we found that TROPOMI was able to capture differences in NO2 between race, ethnicity, and income at the neighborhood scale comparable to those from the higher resolution aircraft observations. We also confirmed the spatial patterns of NO2 observed by these instruments are representative of those at the surface. These results coupled with TROPOMI’s temporal resolution of near-daily measurements then positioned us to better understand the drivers of inequality within cities. </a:t>
            </a:r>
            <a:endParaRPr lang="en-US" dirty="0"/>
          </a:p>
          <a:p>
            <a:endParaRPr lang="en-US" dirty="0"/>
          </a:p>
        </p:txBody>
      </p:sp>
      <p:sp>
        <p:nvSpPr>
          <p:cNvPr id="4" name="Slide Number Placeholder 3"/>
          <p:cNvSpPr>
            <a:spLocks noGrp="1"/>
          </p:cNvSpPr>
          <p:nvPr>
            <p:ph type="sldNum" sz="quarter" idx="5"/>
          </p:nvPr>
        </p:nvSpPr>
        <p:spPr/>
        <p:txBody>
          <a:bodyPr/>
          <a:lstStyle/>
          <a:p>
            <a:fld id="{C5B1FA54-0328-4391-811B-7BB3C3BBAAC2}" type="slidenum">
              <a:rPr lang="en-US" smtClean="0"/>
              <a:t>3</a:t>
            </a:fld>
            <a:endParaRPr lang="en-US"/>
          </a:p>
        </p:txBody>
      </p:sp>
    </p:spTree>
    <p:extLst>
      <p:ext uri="{BB962C8B-B14F-4D97-AF65-F5344CB8AC3E}">
        <p14:creationId xmlns:p14="http://schemas.microsoft.com/office/powerpoint/2010/main" val="8625671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our first analysis, we used a novel dataset over Houston, Texas measured by NASA’s airborne spectrometer GCAS (shown here) because it measures NO2 at </a:t>
            </a:r>
            <a:r>
              <a:rPr lang="en-US" sz="1200" kern="1200" dirty="0" err="1">
                <a:solidFill>
                  <a:schemeClr val="tx1"/>
                </a:solidFill>
                <a:effectLst/>
                <a:latin typeface="+mn-lt"/>
                <a:ea typeface="+mn-ea"/>
                <a:cs typeface="+mn-cs"/>
              </a:rPr>
              <a:t>subkilometer</a:t>
            </a:r>
            <a:r>
              <a:rPr lang="en-US" sz="1200" kern="1200" dirty="0">
                <a:solidFill>
                  <a:schemeClr val="tx1"/>
                </a:solidFill>
                <a:effectLst/>
                <a:latin typeface="+mn-lt"/>
                <a:ea typeface="+mn-ea"/>
                <a:cs typeface="+mn-cs"/>
              </a:rPr>
              <a:t> resolution which is fine enough capture the intraurban NO2 spatial gradients as depicted in this sample circuit. You can see GCAS capturing those NO2 gradients between sources like this large oil refinery, petrochemical and industrial facilities, here along the Houston ship channel, and major roadways, mostly located downtown. We used these observations to conduct a detailed evaluation of recently launched satellite sensor TROPOMI to resolve NO2 inequalities in cities. Although its spatial resolution is not as high as the airborne sensor, TROPOMI has an order of magnitude improved spatial resolution compared to previous satellites.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So, we calculated population-weighted NO2 means at the census tract or neighborhood-level using the NASA aircraft and oversampled TROPOMI observations. And we found that TROPOMI was able to capture differences in NO2 between race, ethnicity, and income at the neighborhood scale comparable to those from the higher resolution aircraft observations. We also confirmed the spatial patterns of NO2 observed by these instruments are representative of those at the surface. These results coupled with TROPOMI’s temporal resolution of near-daily measurements then positioned us to better understand the drivers of inequality within cities. </a:t>
            </a:r>
            <a:endParaRPr lang="en-US" dirty="0"/>
          </a:p>
          <a:p>
            <a:endParaRPr lang="en-US" dirty="0"/>
          </a:p>
        </p:txBody>
      </p:sp>
      <p:sp>
        <p:nvSpPr>
          <p:cNvPr id="4" name="Slide Number Placeholder 3"/>
          <p:cNvSpPr>
            <a:spLocks noGrp="1"/>
          </p:cNvSpPr>
          <p:nvPr>
            <p:ph type="sldNum" sz="quarter" idx="5"/>
          </p:nvPr>
        </p:nvSpPr>
        <p:spPr/>
        <p:txBody>
          <a:bodyPr/>
          <a:lstStyle/>
          <a:p>
            <a:fld id="{C5B1FA54-0328-4391-811B-7BB3C3BBAAC2}" type="slidenum">
              <a:rPr lang="en-US" smtClean="0"/>
              <a:t>4</a:t>
            </a:fld>
            <a:endParaRPr lang="en-US"/>
          </a:p>
        </p:txBody>
      </p:sp>
    </p:spTree>
    <p:extLst>
      <p:ext uri="{BB962C8B-B14F-4D97-AF65-F5344CB8AC3E}">
        <p14:creationId xmlns:p14="http://schemas.microsoft.com/office/powerpoint/2010/main" val="29343397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our first analysis, we used a novel dataset over Houston, Texas measured by NASA’s airborne spectrometer GCAS (shown here) because it measures NO2 at </a:t>
            </a:r>
            <a:r>
              <a:rPr lang="en-US" sz="1200" kern="1200" dirty="0" err="1">
                <a:solidFill>
                  <a:schemeClr val="tx1"/>
                </a:solidFill>
                <a:effectLst/>
                <a:latin typeface="+mn-lt"/>
                <a:ea typeface="+mn-ea"/>
                <a:cs typeface="+mn-cs"/>
              </a:rPr>
              <a:t>subkilometer</a:t>
            </a:r>
            <a:r>
              <a:rPr lang="en-US" sz="1200" kern="1200" dirty="0">
                <a:solidFill>
                  <a:schemeClr val="tx1"/>
                </a:solidFill>
                <a:effectLst/>
                <a:latin typeface="+mn-lt"/>
                <a:ea typeface="+mn-ea"/>
                <a:cs typeface="+mn-cs"/>
              </a:rPr>
              <a:t> resolution which is fine enough capture the intraurban NO2 spatial gradients as depicted in this sample circuit. You can see GCAS capturing those NO2 gradients between sources like this large oil refinery, petrochemical and industrial facilities, here along the Houston ship channel, and major roadways, mostly located downtown. We used these observations to conduct a detailed evaluation of recently launched satellite sensor TROPOMI to resolve NO2 inequalities in cities. Although its spatial resolution is not as high as the airborne sensor, TROPOMI has an order of magnitude improved spatial resolution compared to previous satellites.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So, we calculated population-weighted NO2 means at the census tract or neighborhood-level using the NASA aircraft and oversampled TROPOMI observations. And we found that TROPOMI was able to capture differences in NO2 between race, ethnicity, and income at the neighborhood scale comparable to those from the higher resolution aircraft observations. We also confirmed the spatial patterns of NO2 observed by these instruments are representative of those at the surface. These results coupled with TROPOMI’s temporal resolution of near-daily measurements then positioned us to better understand the drivers of inequality within cities. </a:t>
            </a:r>
            <a:endParaRPr lang="en-US" dirty="0"/>
          </a:p>
          <a:p>
            <a:endParaRPr lang="en-US" dirty="0"/>
          </a:p>
        </p:txBody>
      </p:sp>
      <p:sp>
        <p:nvSpPr>
          <p:cNvPr id="4" name="Slide Number Placeholder 3"/>
          <p:cNvSpPr>
            <a:spLocks noGrp="1"/>
          </p:cNvSpPr>
          <p:nvPr>
            <p:ph type="sldNum" sz="quarter" idx="5"/>
          </p:nvPr>
        </p:nvSpPr>
        <p:spPr/>
        <p:txBody>
          <a:bodyPr/>
          <a:lstStyle/>
          <a:p>
            <a:fld id="{C5B1FA54-0328-4391-811B-7BB3C3BBAAC2}" type="slidenum">
              <a:rPr lang="en-US" smtClean="0"/>
              <a:t>5</a:t>
            </a:fld>
            <a:endParaRPr lang="en-US"/>
          </a:p>
        </p:txBody>
      </p:sp>
    </p:spTree>
    <p:extLst>
      <p:ext uri="{BB962C8B-B14F-4D97-AF65-F5344CB8AC3E}">
        <p14:creationId xmlns:p14="http://schemas.microsoft.com/office/powerpoint/2010/main" val="18222254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7.jpeg"/><Relationship Id="rId13" Type="http://schemas.openxmlformats.org/officeDocument/2006/relationships/image" Target="../media/image12.PNG"/><Relationship Id="rId3" Type="http://schemas.openxmlformats.org/officeDocument/2006/relationships/image" Target="../media/image2.jpe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jpeg"/><Relationship Id="rId11" Type="http://schemas.openxmlformats.org/officeDocument/2006/relationships/image" Target="../media/image10.jfif"/><Relationship Id="rId5" Type="http://schemas.openxmlformats.org/officeDocument/2006/relationships/image" Target="../media/image4.jpg"/><Relationship Id="rId10" Type="http://schemas.openxmlformats.org/officeDocument/2006/relationships/image" Target="../media/image9.png"/><Relationship Id="rId4" Type="http://schemas.openxmlformats.org/officeDocument/2006/relationships/image" Target="../media/image3.jpeg"/><Relationship Id="rId9" Type="http://schemas.openxmlformats.org/officeDocument/2006/relationships/image" Target="../media/image8.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4"/>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CD7B5C8-4AEE-48C2-9019-AD3503AF3CA8}" type="datetimeFigureOut">
              <a:rPr lang="en-US" smtClean="0"/>
              <a:t>5/3/23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C93AA5-82BE-468E-90B3-DD1DC18545AD}" type="slidenum">
              <a:rPr lang="en-US" smtClean="0"/>
              <a:t>‹#›</a:t>
            </a:fld>
            <a:endParaRPr lang="en-US"/>
          </a:p>
        </p:txBody>
      </p:sp>
    </p:spTree>
    <p:extLst>
      <p:ext uri="{BB962C8B-B14F-4D97-AF65-F5344CB8AC3E}">
        <p14:creationId xmlns:p14="http://schemas.microsoft.com/office/powerpoint/2010/main" val="11539455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CD7B5C8-4AEE-48C2-9019-AD3503AF3CA8}" type="datetimeFigureOut">
              <a:rPr lang="en-US" smtClean="0"/>
              <a:t>5/3/23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C93AA5-82BE-468E-90B3-DD1DC18545AD}" type="slidenum">
              <a:rPr lang="en-US" smtClean="0"/>
              <a:t>‹#›</a:t>
            </a:fld>
            <a:endParaRPr lang="en-US"/>
          </a:p>
        </p:txBody>
      </p:sp>
    </p:spTree>
    <p:extLst>
      <p:ext uri="{BB962C8B-B14F-4D97-AF65-F5344CB8AC3E}">
        <p14:creationId xmlns:p14="http://schemas.microsoft.com/office/powerpoint/2010/main" val="20982361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0" y="458946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CD7B5C8-4AEE-48C2-9019-AD3503AF3CA8}" type="datetimeFigureOut">
              <a:rPr lang="en-US" smtClean="0"/>
              <a:t>5/3/23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C93AA5-82BE-468E-90B3-DD1DC18545AD}" type="slidenum">
              <a:rPr lang="en-US" smtClean="0"/>
              <a:t>‹#›</a:t>
            </a:fld>
            <a:endParaRPr lang="en-US"/>
          </a:p>
        </p:txBody>
      </p:sp>
    </p:spTree>
    <p:extLst>
      <p:ext uri="{BB962C8B-B14F-4D97-AF65-F5344CB8AC3E}">
        <p14:creationId xmlns:p14="http://schemas.microsoft.com/office/powerpoint/2010/main" val="24046515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CD7B5C8-4AEE-48C2-9019-AD3503AF3CA8}" type="datetimeFigureOut">
              <a:rPr lang="en-US" smtClean="0"/>
              <a:t>5/3/23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C93AA5-82BE-468E-90B3-DD1DC18545AD}" type="slidenum">
              <a:rPr lang="en-US" smtClean="0"/>
              <a:t>‹#›</a:t>
            </a:fld>
            <a:endParaRPr lang="en-US"/>
          </a:p>
        </p:txBody>
      </p:sp>
    </p:spTree>
    <p:extLst>
      <p:ext uri="{BB962C8B-B14F-4D97-AF65-F5344CB8AC3E}">
        <p14:creationId xmlns:p14="http://schemas.microsoft.com/office/powerpoint/2010/main" val="35769475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4"/>
            <a:ext cx="515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4"/>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CD7B5C8-4AEE-48C2-9019-AD3503AF3CA8}" type="datetimeFigureOut">
              <a:rPr lang="en-US" smtClean="0"/>
              <a:t>5/3/23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C93AA5-82BE-468E-90B3-DD1DC18545AD}" type="slidenum">
              <a:rPr lang="en-US" smtClean="0"/>
              <a:t>‹#›</a:t>
            </a:fld>
            <a:endParaRPr lang="en-US"/>
          </a:p>
        </p:txBody>
      </p:sp>
    </p:spTree>
    <p:extLst>
      <p:ext uri="{BB962C8B-B14F-4D97-AF65-F5344CB8AC3E}">
        <p14:creationId xmlns:p14="http://schemas.microsoft.com/office/powerpoint/2010/main" val="36079830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CD7B5C8-4AEE-48C2-9019-AD3503AF3CA8}" type="datetimeFigureOut">
              <a:rPr lang="en-US" smtClean="0"/>
              <a:t>5/3/23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C93AA5-82BE-468E-90B3-DD1DC18545AD}" type="slidenum">
              <a:rPr lang="en-US" smtClean="0"/>
              <a:t>‹#›</a:t>
            </a:fld>
            <a:endParaRPr lang="en-US"/>
          </a:p>
        </p:txBody>
      </p:sp>
    </p:spTree>
    <p:extLst>
      <p:ext uri="{BB962C8B-B14F-4D97-AF65-F5344CB8AC3E}">
        <p14:creationId xmlns:p14="http://schemas.microsoft.com/office/powerpoint/2010/main" val="3362807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Blank">
    <p:bg>
      <p:bgPr>
        <a:gradFill>
          <a:gsLst>
            <a:gs pos="52000">
              <a:schemeClr val="accent1">
                <a:lumMod val="40000"/>
                <a:lumOff val="60000"/>
              </a:schemeClr>
            </a:gs>
            <a:gs pos="52000">
              <a:schemeClr val="accent1">
                <a:lumMod val="40000"/>
                <a:lumOff val="60000"/>
              </a:schemeClr>
            </a:gs>
            <a:gs pos="52000">
              <a:schemeClr val="accent1">
                <a:lumMod val="40000"/>
                <a:lumOff val="60000"/>
              </a:schemeClr>
            </a:gs>
            <a:gs pos="33000">
              <a:schemeClr val="bg1"/>
            </a:gs>
          </a:gsLst>
          <a:lin ang="10800000" scaled="0"/>
        </a:gradFill>
        <a:effectLst/>
      </p:bgPr>
    </p:bg>
    <p:spTree>
      <p:nvGrpSpPr>
        <p:cNvPr id="1" name=""/>
        <p:cNvGrpSpPr/>
        <p:nvPr/>
      </p:nvGrpSpPr>
      <p:grpSpPr>
        <a:xfrm>
          <a:off x="0" y="0"/>
          <a:ext cx="0" cy="0"/>
          <a:chOff x="0" y="0"/>
          <a:chExt cx="0" cy="0"/>
        </a:xfrm>
      </p:grpSpPr>
      <p:sp>
        <p:nvSpPr>
          <p:cNvPr id="19" name="Text Placeholder 3">
            <a:extLst>
              <a:ext uri="{FF2B5EF4-FFF2-40B4-BE49-F238E27FC236}">
                <a16:creationId xmlns:a16="http://schemas.microsoft.com/office/drawing/2014/main" id="{1058A104-BD85-43DC-B7DE-BC094E06F844}"/>
              </a:ext>
            </a:extLst>
          </p:cNvPr>
          <p:cNvSpPr txBox="1">
            <a:spLocks/>
          </p:cNvSpPr>
          <p:nvPr userDrawn="1"/>
        </p:nvSpPr>
        <p:spPr>
          <a:xfrm>
            <a:off x="6307282" y="1897026"/>
            <a:ext cx="5859041" cy="189440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endParaRPr lang="en-US" b="1" dirty="0">
              <a:solidFill>
                <a:schemeClr val="accent5">
                  <a:lumMod val="75000"/>
                </a:schemeClr>
              </a:solidFill>
              <a:latin typeface="Helvetica" panose="020B0604020202020204" pitchFamily="34" charset="0"/>
              <a:cs typeface="Helvetica" panose="020B0604020202020204" pitchFamily="34" charset="0"/>
            </a:endParaRPr>
          </a:p>
        </p:txBody>
      </p:sp>
      <p:sp>
        <p:nvSpPr>
          <p:cNvPr id="23" name="Text Placeholder 3">
            <a:extLst>
              <a:ext uri="{FF2B5EF4-FFF2-40B4-BE49-F238E27FC236}">
                <a16:creationId xmlns:a16="http://schemas.microsoft.com/office/drawing/2014/main" id="{D5E36D66-6B7B-4BC6-9D0D-77E6CB4FE304}"/>
              </a:ext>
            </a:extLst>
          </p:cNvPr>
          <p:cNvSpPr txBox="1">
            <a:spLocks/>
          </p:cNvSpPr>
          <p:nvPr userDrawn="1"/>
        </p:nvSpPr>
        <p:spPr>
          <a:xfrm>
            <a:off x="6986387" y="3775301"/>
            <a:ext cx="4842770" cy="221762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400"/>
              </a:spcBef>
              <a:buNone/>
            </a:pPr>
            <a:endParaRPr lang="en-US" b="1" dirty="0">
              <a:solidFill>
                <a:schemeClr val="accent5">
                  <a:lumMod val="75000"/>
                </a:schemeClr>
              </a:solidFill>
              <a:latin typeface="Helvetica" panose="020B0604020202020204" pitchFamily="34" charset="0"/>
              <a:cs typeface="Helvetica" panose="020B0604020202020204" pitchFamily="34" charset="0"/>
            </a:endParaRPr>
          </a:p>
        </p:txBody>
      </p:sp>
      <p:sp>
        <p:nvSpPr>
          <p:cNvPr id="4" name="Text Placeholder 3">
            <a:extLst>
              <a:ext uri="{FF2B5EF4-FFF2-40B4-BE49-F238E27FC236}">
                <a16:creationId xmlns:a16="http://schemas.microsoft.com/office/drawing/2014/main" id="{72CE8648-0272-4D2B-8487-FBE9AAFDE28B}"/>
              </a:ext>
            </a:extLst>
          </p:cNvPr>
          <p:cNvSpPr txBox="1">
            <a:spLocks/>
          </p:cNvSpPr>
          <p:nvPr userDrawn="1"/>
        </p:nvSpPr>
        <p:spPr>
          <a:xfrm>
            <a:off x="6307282" y="1897026"/>
            <a:ext cx="5859041" cy="189440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endParaRPr lang="en-US" b="1" dirty="0">
              <a:solidFill>
                <a:schemeClr val="accent5">
                  <a:lumMod val="75000"/>
                </a:schemeClr>
              </a:solidFill>
              <a:latin typeface="Helvetica" panose="020B0604020202020204" pitchFamily="34" charset="0"/>
              <a:cs typeface="Helvetica" panose="020B0604020202020204" pitchFamily="34" charset="0"/>
            </a:endParaRPr>
          </a:p>
        </p:txBody>
      </p:sp>
      <p:sp>
        <p:nvSpPr>
          <p:cNvPr id="5" name="Text Placeholder 3">
            <a:extLst>
              <a:ext uri="{FF2B5EF4-FFF2-40B4-BE49-F238E27FC236}">
                <a16:creationId xmlns:a16="http://schemas.microsoft.com/office/drawing/2014/main" id="{5B66751D-3348-4BA1-8E47-80E28F187514}"/>
              </a:ext>
            </a:extLst>
          </p:cNvPr>
          <p:cNvSpPr txBox="1">
            <a:spLocks/>
          </p:cNvSpPr>
          <p:nvPr userDrawn="1"/>
        </p:nvSpPr>
        <p:spPr>
          <a:xfrm>
            <a:off x="6986387" y="3775301"/>
            <a:ext cx="4842770" cy="221762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400"/>
              </a:spcBef>
              <a:buNone/>
            </a:pPr>
            <a:endParaRPr lang="en-US" b="1" dirty="0">
              <a:solidFill>
                <a:schemeClr val="accent5">
                  <a:lumMod val="75000"/>
                </a:schemeClr>
              </a:solidFill>
              <a:latin typeface="Helvetica" panose="020B0604020202020204" pitchFamily="34" charset="0"/>
              <a:cs typeface="Helvetica" panose="020B0604020202020204" pitchFamily="34" charset="0"/>
            </a:endParaRPr>
          </a:p>
        </p:txBody>
      </p:sp>
      <p:pic>
        <p:nvPicPr>
          <p:cNvPr id="6" name="Picture 5">
            <a:extLst>
              <a:ext uri="{FF2B5EF4-FFF2-40B4-BE49-F238E27FC236}">
                <a16:creationId xmlns:a16="http://schemas.microsoft.com/office/drawing/2014/main" id="{B43E5AEF-E0D6-4832-BD26-4C0BD3F20BD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8642"/>
          <a:stretch/>
        </p:blipFill>
        <p:spPr>
          <a:xfrm>
            <a:off x="31899" y="4238427"/>
            <a:ext cx="3564274" cy="2590800"/>
          </a:xfrm>
          <a:prstGeom prst="rect">
            <a:avLst/>
          </a:prstGeom>
          <a:effectLst>
            <a:softEdge rad="635000"/>
          </a:effectLst>
        </p:spPr>
      </p:pic>
      <p:pic>
        <p:nvPicPr>
          <p:cNvPr id="7" name="Picture 6">
            <a:extLst>
              <a:ext uri="{FF2B5EF4-FFF2-40B4-BE49-F238E27FC236}">
                <a16:creationId xmlns:a16="http://schemas.microsoft.com/office/drawing/2014/main" id="{5BFF7CCD-2EDD-4C4B-87C1-AA5379BE5C3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713802" y="32203"/>
            <a:ext cx="3255975" cy="2441982"/>
          </a:xfrm>
          <a:prstGeom prst="rect">
            <a:avLst/>
          </a:prstGeom>
          <a:effectLst>
            <a:softEdge rad="635000"/>
          </a:effectLst>
        </p:spPr>
      </p:pic>
      <p:pic>
        <p:nvPicPr>
          <p:cNvPr id="8" name="Picture 7">
            <a:extLst>
              <a:ext uri="{FF2B5EF4-FFF2-40B4-BE49-F238E27FC236}">
                <a16:creationId xmlns:a16="http://schemas.microsoft.com/office/drawing/2014/main" id="{761DCE8F-EE5A-432E-9B22-87139D38957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399680" y="4200486"/>
            <a:ext cx="3505537" cy="2629152"/>
          </a:xfrm>
          <a:prstGeom prst="rect">
            <a:avLst/>
          </a:prstGeom>
          <a:effectLst>
            <a:softEdge rad="635000"/>
          </a:effectLst>
        </p:spPr>
      </p:pic>
      <p:pic>
        <p:nvPicPr>
          <p:cNvPr id="9" name="Picture 8">
            <a:extLst>
              <a:ext uri="{FF2B5EF4-FFF2-40B4-BE49-F238E27FC236}">
                <a16:creationId xmlns:a16="http://schemas.microsoft.com/office/drawing/2014/main" id="{F7B44716-C329-4697-818F-2F1FA50DF010}"/>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6715" y="237109"/>
            <a:ext cx="2571365" cy="3857048"/>
          </a:xfrm>
          <a:prstGeom prst="rect">
            <a:avLst/>
          </a:prstGeom>
          <a:effectLst>
            <a:softEdge rad="635000"/>
          </a:effectLst>
        </p:spPr>
      </p:pic>
      <p:pic>
        <p:nvPicPr>
          <p:cNvPr id="10" name="Picture 9" descr="MAIA_title.png">
            <a:extLst>
              <a:ext uri="{FF2B5EF4-FFF2-40B4-BE49-F238E27FC236}">
                <a16:creationId xmlns:a16="http://schemas.microsoft.com/office/drawing/2014/main" id="{E9CFCEB3-FFED-42DD-BD62-BA754DC9C3EF}"/>
              </a:ext>
            </a:extLst>
          </p:cNvPr>
          <p:cNvPicPr>
            <a:picLocks noChangeAspect="1"/>
          </p:cNvPicPr>
          <p:nvPr userDrawn="1"/>
        </p:nvPicPr>
        <p:blipFill rotWithShape="1">
          <a:blip r:embed="rId6" cstate="email">
            <a:extLst>
              <a:ext uri="{28A0092B-C50C-407E-A947-70E740481C1C}">
                <a14:useLocalDpi xmlns:a14="http://schemas.microsoft.com/office/drawing/2010/main"/>
              </a:ext>
            </a:extLst>
          </a:blip>
          <a:srcRect l="67247" t="537" r="735" b="66732"/>
          <a:stretch/>
        </p:blipFill>
        <p:spPr>
          <a:xfrm>
            <a:off x="4298653" y="2209420"/>
            <a:ext cx="2228743" cy="2255118"/>
          </a:xfrm>
          <a:prstGeom prst="rect">
            <a:avLst/>
          </a:prstGeom>
          <a:effectLst>
            <a:softEdge rad="317500"/>
          </a:effectLst>
        </p:spPr>
      </p:pic>
      <p:pic>
        <p:nvPicPr>
          <p:cNvPr id="14" name="Picture 2" descr="Symbols of NASA | NASA">
            <a:extLst>
              <a:ext uri="{FF2B5EF4-FFF2-40B4-BE49-F238E27FC236}">
                <a16:creationId xmlns:a16="http://schemas.microsoft.com/office/drawing/2014/main" id="{7B274061-A81C-47F1-9F46-45D1562CD238}"/>
              </a:ext>
            </a:extLst>
          </p:cNvPr>
          <p:cNvPicPr>
            <a:picLocks noChangeAspect="1" noChangeArrowheads="1"/>
          </p:cNvPicPr>
          <p:nvPr userDrawn="1"/>
        </p:nvPicPr>
        <p:blipFill rotWithShape="1">
          <a:blip r:embed="rId7" cstate="print">
            <a:extLst>
              <a:ext uri="{28A0092B-C50C-407E-A947-70E740481C1C}">
                <a14:useLocalDpi xmlns:a14="http://schemas.microsoft.com/office/drawing/2010/main" val="0"/>
              </a:ext>
            </a:extLst>
          </a:blip>
          <a:srcRect l="21198" t="4979" r="21277" b="6861"/>
          <a:stretch/>
        </p:blipFill>
        <p:spPr bwMode="auto">
          <a:xfrm>
            <a:off x="5800952" y="4671"/>
            <a:ext cx="1483877" cy="113707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431B604B-2304-4A22-ACE5-1CA97FB612B4}"/>
              </a:ext>
            </a:extLst>
          </p:cNvPr>
          <p:cNvSpPr txBox="1"/>
          <p:nvPr userDrawn="1"/>
        </p:nvSpPr>
        <p:spPr>
          <a:xfrm>
            <a:off x="466454" y="28362"/>
            <a:ext cx="4903716" cy="369332"/>
          </a:xfrm>
          <a:prstGeom prst="rect">
            <a:avLst/>
          </a:prstGeom>
          <a:noFill/>
        </p:spPr>
        <p:txBody>
          <a:bodyPr wrap="square" rtlCol="0">
            <a:spAutoFit/>
          </a:bodyPr>
          <a:lstStyle/>
          <a:p>
            <a:pPr algn="ctr"/>
            <a:r>
              <a:rPr lang="en-US" sz="1800" b="0" i="0" u="none" dirty="0">
                <a:solidFill>
                  <a:srgbClr val="08B810"/>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Building the Pathway from TEMPO to </a:t>
            </a:r>
            <a:r>
              <a:rPr lang="en-US" sz="1800" b="0" i="0" u="none" dirty="0" err="1">
                <a:solidFill>
                  <a:srgbClr val="08B810"/>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GeoXO</a:t>
            </a:r>
            <a:endParaRPr lang="en-US" sz="1800" b="0" i="0" u="none" dirty="0">
              <a:solidFill>
                <a:srgbClr val="08B810"/>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endParaRPr>
          </a:p>
        </p:txBody>
      </p:sp>
      <p:sp>
        <p:nvSpPr>
          <p:cNvPr id="17" name="Text Placeholder 19">
            <a:extLst>
              <a:ext uri="{FF2B5EF4-FFF2-40B4-BE49-F238E27FC236}">
                <a16:creationId xmlns:a16="http://schemas.microsoft.com/office/drawing/2014/main" id="{F002986A-987E-4427-8BB3-3EE0FB25B192}"/>
              </a:ext>
            </a:extLst>
          </p:cNvPr>
          <p:cNvSpPr>
            <a:spLocks noGrp="1"/>
          </p:cNvSpPr>
          <p:nvPr>
            <p:ph type="body" sz="quarter" idx="13" hasCustomPrompt="1"/>
          </p:nvPr>
        </p:nvSpPr>
        <p:spPr>
          <a:xfrm>
            <a:off x="7215602" y="2566215"/>
            <a:ext cx="4098282" cy="912019"/>
          </a:xfrm>
        </p:spPr>
        <p:txBody>
          <a:bodyPr anchor="ctr">
            <a:noAutofit/>
          </a:bodyPr>
          <a:lstStyle>
            <a:lvl1pPr marL="0" indent="0" algn="ctr">
              <a:buNone/>
              <a:defRPr sz="3200">
                <a:latin typeface="+mj-lt"/>
              </a:defRPr>
            </a:lvl1pPr>
          </a:lstStyle>
          <a:p>
            <a:pPr lvl="0"/>
            <a:r>
              <a:rPr lang="en-US" dirty="0"/>
              <a:t>Title</a:t>
            </a:r>
          </a:p>
        </p:txBody>
      </p:sp>
      <p:sp>
        <p:nvSpPr>
          <p:cNvPr id="18" name="Text Placeholder 21">
            <a:extLst>
              <a:ext uri="{FF2B5EF4-FFF2-40B4-BE49-F238E27FC236}">
                <a16:creationId xmlns:a16="http://schemas.microsoft.com/office/drawing/2014/main" id="{AB4AC167-A5CD-43E0-B2BF-FD3E24640E00}"/>
              </a:ext>
            </a:extLst>
          </p:cNvPr>
          <p:cNvSpPr>
            <a:spLocks noGrp="1"/>
          </p:cNvSpPr>
          <p:nvPr>
            <p:ph type="body" sz="quarter" idx="14" hasCustomPrompt="1"/>
          </p:nvPr>
        </p:nvSpPr>
        <p:spPr>
          <a:xfrm>
            <a:off x="7517917" y="4135510"/>
            <a:ext cx="3606292" cy="601300"/>
          </a:xfrm>
        </p:spPr>
        <p:txBody>
          <a:bodyPr anchor="ctr">
            <a:normAutofit/>
          </a:bodyPr>
          <a:lstStyle>
            <a:lvl1pPr marL="0" indent="0" algn="ctr">
              <a:buNone/>
              <a:defRPr sz="2400"/>
            </a:lvl1pPr>
          </a:lstStyle>
          <a:p>
            <a:pPr lvl="0"/>
            <a:r>
              <a:rPr lang="en-US" dirty="0"/>
              <a:t>Authors</a:t>
            </a:r>
          </a:p>
        </p:txBody>
      </p:sp>
      <p:pic>
        <p:nvPicPr>
          <p:cNvPr id="3" name="Picture 2" descr="A picture containing text, outdoor, sky, person&#10;&#10;Description automatically generated">
            <a:extLst>
              <a:ext uri="{FF2B5EF4-FFF2-40B4-BE49-F238E27FC236}">
                <a16:creationId xmlns:a16="http://schemas.microsoft.com/office/drawing/2014/main" id="{D1784684-906E-45A1-B6F7-BDB04BBE1AC1}"/>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l="32161"/>
          <a:stretch/>
        </p:blipFill>
        <p:spPr>
          <a:xfrm>
            <a:off x="2361807" y="2613124"/>
            <a:ext cx="2087161" cy="2038278"/>
          </a:xfrm>
          <a:prstGeom prst="rect">
            <a:avLst/>
          </a:prstGeom>
          <a:effectLst>
            <a:softEdge rad="317500"/>
          </a:effectLst>
        </p:spPr>
      </p:pic>
      <p:pic>
        <p:nvPicPr>
          <p:cNvPr id="20" name="Picture 19" descr="A close-up of a compass&#10;&#10;Description automatically generated with low confidence">
            <a:extLst>
              <a:ext uri="{FF2B5EF4-FFF2-40B4-BE49-F238E27FC236}">
                <a16:creationId xmlns:a16="http://schemas.microsoft.com/office/drawing/2014/main" id="{23855AFC-A977-4A18-AB8C-54D2ECC2391A}"/>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6709835" y="1048901"/>
            <a:ext cx="1876041" cy="1449668"/>
          </a:xfrm>
          <a:prstGeom prst="rect">
            <a:avLst/>
          </a:prstGeom>
        </p:spPr>
      </p:pic>
      <p:pic>
        <p:nvPicPr>
          <p:cNvPr id="22" name="Picture 21" descr="A picture containing text, clipart&#10;&#10;Description automatically generated">
            <a:extLst>
              <a:ext uri="{FF2B5EF4-FFF2-40B4-BE49-F238E27FC236}">
                <a16:creationId xmlns:a16="http://schemas.microsoft.com/office/drawing/2014/main" id="{6524DD1E-2333-4E6E-B863-1F9A987CAFA7}"/>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8478692" y="1070698"/>
            <a:ext cx="1466057" cy="1398393"/>
          </a:xfrm>
          <a:prstGeom prst="rect">
            <a:avLst/>
          </a:prstGeom>
        </p:spPr>
      </p:pic>
      <p:pic>
        <p:nvPicPr>
          <p:cNvPr id="25" name="Picture 24" descr="Diagram, logo&#10;&#10;Description automatically generated">
            <a:extLst>
              <a:ext uri="{FF2B5EF4-FFF2-40B4-BE49-F238E27FC236}">
                <a16:creationId xmlns:a16="http://schemas.microsoft.com/office/drawing/2014/main" id="{89AA9A9B-2CB8-4C31-8C07-0A475AEEECDD}"/>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0139674" y="1216617"/>
            <a:ext cx="1100170" cy="1124948"/>
          </a:xfrm>
          <a:prstGeom prst="rect">
            <a:avLst/>
          </a:prstGeom>
        </p:spPr>
      </p:pic>
      <p:pic>
        <p:nvPicPr>
          <p:cNvPr id="27" name="Picture 26" descr="Logo, icon, company name&#10;&#10;Description automatically generated">
            <a:extLst>
              <a:ext uri="{FF2B5EF4-FFF2-40B4-BE49-F238E27FC236}">
                <a16:creationId xmlns:a16="http://schemas.microsoft.com/office/drawing/2014/main" id="{636D7EEB-AEBF-41DE-8CDF-CD2F3CF57058}"/>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1173723" y="85159"/>
            <a:ext cx="990633" cy="990633"/>
          </a:xfrm>
          <a:prstGeom prst="rect">
            <a:avLst/>
          </a:prstGeom>
        </p:spPr>
      </p:pic>
      <p:sp>
        <p:nvSpPr>
          <p:cNvPr id="21" name="TextBox 20">
            <a:extLst>
              <a:ext uri="{FF2B5EF4-FFF2-40B4-BE49-F238E27FC236}">
                <a16:creationId xmlns:a16="http://schemas.microsoft.com/office/drawing/2014/main" id="{528C81E5-9CAA-4D40-9AC8-3DBBC235EE76}"/>
              </a:ext>
            </a:extLst>
          </p:cNvPr>
          <p:cNvSpPr txBox="1"/>
          <p:nvPr userDrawn="1"/>
        </p:nvSpPr>
        <p:spPr>
          <a:xfrm>
            <a:off x="6929236" y="216344"/>
            <a:ext cx="4365597" cy="758797"/>
          </a:xfrm>
          <a:prstGeom prst="rect">
            <a:avLst/>
          </a:prstGeom>
          <a:noFill/>
        </p:spPr>
        <p:txBody>
          <a:bodyPr wrap="square" rtlCol="0">
            <a:spAutoFit/>
          </a:bodyPr>
          <a:lstStyle/>
          <a:p>
            <a:pPr marL="0" marR="0" algn="ctr">
              <a:lnSpc>
                <a:spcPct val="107000"/>
              </a:lnSpc>
              <a:spcBef>
                <a:spcPts val="0"/>
              </a:spcBef>
              <a:spcAft>
                <a:spcPts val="800"/>
              </a:spcAft>
            </a:pPr>
            <a:r>
              <a:rPr lang="en-US" sz="2050" b="0" dirty="0">
                <a:solidFill>
                  <a:schemeClr val="accent1">
                    <a:lumMod val="75000"/>
                  </a:schemeClr>
                </a:solidFill>
                <a:effectLst>
                  <a:outerShdw blurRad="38100" dist="38100" dir="2700000" algn="tl">
                    <a:srgbClr val="000000">
                      <a:alpha val="43137"/>
                    </a:srgbClr>
                  </a:outerShdw>
                </a:effectLst>
                <a:latin typeface="Helvetica" panose="020B0604020202020204" pitchFamily="34" charset="0"/>
                <a:ea typeface="Calibri" panose="020F0502020204030204" pitchFamily="34" charset="0"/>
                <a:cs typeface="Helvetica" panose="020B0604020202020204" pitchFamily="34" charset="0"/>
              </a:rPr>
              <a:t>Joint Science Meeting for TEMPO, </a:t>
            </a:r>
            <a:r>
              <a:rPr lang="en-US" sz="2050" b="0" dirty="0" err="1">
                <a:solidFill>
                  <a:schemeClr val="accent1">
                    <a:lumMod val="75000"/>
                  </a:schemeClr>
                </a:solidFill>
                <a:effectLst>
                  <a:outerShdw blurRad="38100" dist="38100" dir="2700000" algn="tl">
                    <a:srgbClr val="000000">
                      <a:alpha val="43137"/>
                    </a:srgbClr>
                  </a:outerShdw>
                </a:effectLst>
                <a:latin typeface="Helvetica" panose="020B0604020202020204" pitchFamily="34" charset="0"/>
                <a:ea typeface="Calibri" panose="020F0502020204030204" pitchFamily="34" charset="0"/>
                <a:cs typeface="Helvetica" panose="020B0604020202020204" pitchFamily="34" charset="0"/>
              </a:rPr>
              <a:t>GeoXO</a:t>
            </a:r>
            <a:r>
              <a:rPr lang="en-US" sz="2050" b="0" dirty="0">
                <a:solidFill>
                  <a:schemeClr val="accent1">
                    <a:lumMod val="75000"/>
                  </a:schemeClr>
                </a:solidFill>
                <a:effectLst>
                  <a:outerShdw blurRad="38100" dist="38100" dir="2700000" algn="tl">
                    <a:srgbClr val="000000">
                      <a:alpha val="43137"/>
                    </a:srgbClr>
                  </a:outerShdw>
                </a:effectLst>
                <a:latin typeface="Helvetica" panose="020B0604020202020204" pitchFamily="34" charset="0"/>
                <a:ea typeface="Calibri" panose="020F0502020204030204" pitchFamily="34" charset="0"/>
                <a:cs typeface="Helvetica" panose="020B0604020202020204" pitchFamily="34" charset="0"/>
              </a:rPr>
              <a:t> ACX, &amp; </a:t>
            </a:r>
            <a:r>
              <a:rPr lang="en-US" sz="2050" b="0" dirty="0" err="1">
                <a:solidFill>
                  <a:schemeClr val="accent1">
                    <a:lumMod val="75000"/>
                  </a:schemeClr>
                </a:solidFill>
                <a:effectLst>
                  <a:outerShdw blurRad="38100" dist="38100" dir="2700000" algn="tl">
                    <a:srgbClr val="000000">
                      <a:alpha val="43137"/>
                    </a:srgbClr>
                  </a:outerShdw>
                </a:effectLst>
                <a:latin typeface="Helvetica" panose="020B0604020202020204" pitchFamily="34" charset="0"/>
                <a:ea typeface="Calibri" panose="020F0502020204030204" pitchFamily="34" charset="0"/>
                <a:cs typeface="Helvetica" panose="020B0604020202020204" pitchFamily="34" charset="0"/>
              </a:rPr>
              <a:t>TOLNet</a:t>
            </a:r>
            <a:endParaRPr lang="en-US" sz="2050" b="0" dirty="0">
              <a:solidFill>
                <a:schemeClr val="accent1">
                  <a:lumMod val="75000"/>
                </a:schemeClr>
              </a:solidFill>
              <a:effectLst>
                <a:outerShdw blurRad="38100" dist="38100" dir="2700000" algn="tl">
                  <a:srgbClr val="000000">
                    <a:alpha val="43137"/>
                  </a:srgbClr>
                </a:outerShdw>
              </a:effectLst>
              <a:latin typeface="Helvetica" panose="020B0604020202020204" pitchFamily="34" charset="0"/>
              <a:ea typeface="Calibri" panose="020F0502020204030204" pitchFamily="34" charset="0"/>
              <a:cs typeface="Helvetica" panose="020B0604020202020204" pitchFamily="34" charset="0"/>
            </a:endParaRPr>
          </a:p>
        </p:txBody>
      </p:sp>
      <p:pic>
        <p:nvPicPr>
          <p:cNvPr id="13" name="Picture 12" descr="Graphical user interface, website&#10;&#10;Description automatically generated">
            <a:extLst>
              <a:ext uri="{FF2B5EF4-FFF2-40B4-BE49-F238E27FC236}">
                <a16:creationId xmlns:a16="http://schemas.microsoft.com/office/drawing/2014/main" id="{AE3866A4-3944-4715-998F-4D07B8AB3B51}"/>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6709835" y="5948756"/>
            <a:ext cx="5486415" cy="912261"/>
          </a:xfrm>
          <a:prstGeom prst="rect">
            <a:avLst/>
          </a:prstGeom>
        </p:spPr>
      </p:pic>
    </p:spTree>
    <p:extLst>
      <p:ext uri="{BB962C8B-B14F-4D97-AF65-F5344CB8AC3E}">
        <p14:creationId xmlns:p14="http://schemas.microsoft.com/office/powerpoint/2010/main" val="3711743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Title Only">
    <p:bg>
      <p:bgPr>
        <a:gradFill>
          <a:gsLst>
            <a:gs pos="75000">
              <a:schemeClr val="bg1">
                <a:alpha val="75000"/>
                <a:lumMod val="75000"/>
                <a:lumOff val="25000"/>
              </a:schemeClr>
            </a:gs>
            <a:gs pos="100000">
              <a:schemeClr val="accent1">
                <a:alpha val="75000"/>
                <a:lumMod val="75000"/>
                <a:lumOff val="25000"/>
              </a:schemeClr>
            </a:gs>
            <a:gs pos="100000">
              <a:schemeClr val="accent1">
                <a:alpha val="75000"/>
                <a:lumMod val="75000"/>
                <a:lumOff val="25000"/>
              </a:schemeClr>
            </a:gs>
            <a:gs pos="100000">
              <a:schemeClr val="accent1">
                <a:lumMod val="30000"/>
                <a:lumOff val="70000"/>
              </a:schemeClr>
            </a:gs>
          </a:gsLst>
          <a:lin ang="16200000" scaled="0"/>
        </a:gra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11630345" y="6365294"/>
            <a:ext cx="436113" cy="365125"/>
          </a:xfrm>
        </p:spPr>
        <p:txBody>
          <a:bodyPr/>
          <a:lstStyle/>
          <a:p>
            <a:fld id="{BBC93AA5-82BE-468E-90B3-DD1DC18545AD}" type="slidenum">
              <a:rPr lang="en-US" smtClean="0"/>
              <a:t>‹#›</a:t>
            </a:fld>
            <a:endParaRPr lang="en-US" dirty="0"/>
          </a:p>
        </p:txBody>
      </p:sp>
      <p:pic>
        <p:nvPicPr>
          <p:cNvPr id="14" name="Picture 20" descr="Tempo logo"/>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46658" y="164800"/>
            <a:ext cx="870374" cy="827569"/>
          </a:xfrm>
          <a:prstGeom prst="rect">
            <a:avLst/>
          </a:prstGeom>
          <a:noFill/>
          <a:extLst>
            <a:ext uri="{909E8E84-426E-40DD-AFC4-6F175D3DCCD1}">
              <a14:hiddenFill xmlns:a14="http://schemas.microsoft.com/office/drawing/2010/main">
                <a:solidFill>
                  <a:srgbClr val="FFFFFF"/>
                </a:solidFill>
              </a14:hiddenFill>
            </a:ext>
          </a:extLst>
        </p:spPr>
      </p:pic>
      <p:sp>
        <p:nvSpPr>
          <p:cNvPr id="17" name="Text Placeholder 16"/>
          <p:cNvSpPr>
            <a:spLocks noGrp="1"/>
          </p:cNvSpPr>
          <p:nvPr>
            <p:ph type="body" sz="quarter" idx="13"/>
          </p:nvPr>
        </p:nvSpPr>
        <p:spPr>
          <a:xfrm>
            <a:off x="1283882" y="164800"/>
            <a:ext cx="9250326" cy="761791"/>
          </a:xfrm>
        </p:spPr>
        <p:txBody>
          <a:bodyPr anchor="ctr">
            <a:normAutofit/>
          </a:bodyPr>
          <a:lstStyle>
            <a:lvl1pPr marL="0" indent="0" algn="ctr">
              <a:buNone/>
              <a:defRPr sz="3200" baseline="0">
                <a:latin typeface="+mj-lt"/>
              </a:defRPr>
            </a:lvl1pPr>
          </a:lstStyle>
          <a:p>
            <a:pPr lvl="0"/>
            <a:r>
              <a:rPr lang="en-US" dirty="0"/>
              <a:t>Edit Master text styles</a:t>
            </a:r>
          </a:p>
        </p:txBody>
      </p:sp>
      <p:sp>
        <p:nvSpPr>
          <p:cNvPr id="19" name="Text Placeholder 18"/>
          <p:cNvSpPr>
            <a:spLocks noGrp="1"/>
          </p:cNvSpPr>
          <p:nvPr>
            <p:ph type="body" sz="quarter" idx="14"/>
          </p:nvPr>
        </p:nvSpPr>
        <p:spPr>
          <a:xfrm>
            <a:off x="354013" y="1268413"/>
            <a:ext cx="11499850" cy="4852301"/>
          </a:xfrm>
        </p:spPr>
        <p:txBody>
          <a:bodyPr>
            <a:normAutofit/>
          </a:bodyPr>
          <a:lstStyle>
            <a:lvl1pPr marL="0" indent="0">
              <a:buNone/>
              <a:defRPr sz="2400"/>
            </a:lvl1pPr>
            <a:lvl2pPr marL="457200" indent="0">
              <a:buNone/>
              <a:defRPr sz="2400"/>
            </a:lvl2pPr>
          </a:lstStyle>
          <a:p>
            <a:pPr lvl="0"/>
            <a:r>
              <a:rPr lang="en-US" dirty="0"/>
              <a:t>Edit Master text styles</a:t>
            </a:r>
          </a:p>
          <a:p>
            <a:pPr lvl="1"/>
            <a:r>
              <a:rPr lang="en-US" dirty="0"/>
              <a:t>Second level</a:t>
            </a:r>
          </a:p>
        </p:txBody>
      </p:sp>
      <p:pic>
        <p:nvPicPr>
          <p:cNvPr id="7" name="Picture 6" descr="A close-up of a compass&#10;&#10;Description automatically generated with low confidence">
            <a:extLst>
              <a:ext uri="{FF2B5EF4-FFF2-40B4-BE49-F238E27FC236}">
                <a16:creationId xmlns:a16="http://schemas.microsoft.com/office/drawing/2014/main" id="{A7A8BB7B-D3D5-4138-AEA3-51FD3889FA2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14385" y="10255"/>
            <a:ext cx="1470969" cy="1136658"/>
          </a:xfrm>
          <a:prstGeom prst="rect">
            <a:avLst/>
          </a:prstGeom>
        </p:spPr>
      </p:pic>
    </p:spTree>
    <p:extLst>
      <p:ext uri="{BB962C8B-B14F-4D97-AF65-F5344CB8AC3E}">
        <p14:creationId xmlns:p14="http://schemas.microsoft.com/office/powerpoint/2010/main" val="17406749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CD7B5C8-4AEE-48C2-9019-AD3503AF3CA8}" type="datetimeFigureOut">
              <a:rPr lang="en-US" smtClean="0"/>
              <a:t>5/3/23</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C93AA5-82BE-468E-90B3-DD1DC18545AD}" type="slidenum">
              <a:rPr lang="en-US" smtClean="0"/>
              <a:t>‹#›</a:t>
            </a:fld>
            <a:endParaRPr lang="en-US"/>
          </a:p>
        </p:txBody>
      </p:sp>
    </p:spTree>
    <p:extLst>
      <p:ext uri="{BB962C8B-B14F-4D97-AF65-F5344CB8AC3E}">
        <p14:creationId xmlns:p14="http://schemas.microsoft.com/office/powerpoint/2010/main" val="23989552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67" r:id="rId7"/>
    <p:sldLayoutId id="2147483668"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image" Target="../media/image15.emf"/><Relationship Id="rId7"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8.xml"/><Relationship Id="rId6" Type="http://schemas.openxmlformats.org/officeDocument/2006/relationships/image" Target="../media/image18.emf"/><Relationship Id="rId5" Type="http://schemas.openxmlformats.org/officeDocument/2006/relationships/image" Target="../media/image17.emf"/><Relationship Id="rId4" Type="http://schemas.openxmlformats.org/officeDocument/2006/relationships/image" Target="../media/image16.emf"/></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image" Target="../media/image18.emf"/><Relationship Id="rId5" Type="http://schemas.openxmlformats.org/officeDocument/2006/relationships/image" Target="../media/image23.png"/><Relationship Id="rId4" Type="http://schemas.openxmlformats.org/officeDocument/2006/relationships/image" Target="../media/image22.emf"/></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27.emf"/><Relationship Id="rId5" Type="http://schemas.openxmlformats.org/officeDocument/2006/relationships/image" Target="../media/image26.emf"/><Relationship Id="rId4" Type="http://schemas.openxmlformats.org/officeDocument/2006/relationships/image" Target="../media/image25.emf"/></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F8F7AE8-2161-43B8-A093-0DD9B77F70E8}"/>
              </a:ext>
            </a:extLst>
          </p:cNvPr>
          <p:cNvSpPr>
            <a:spLocks noGrp="1"/>
          </p:cNvSpPr>
          <p:nvPr>
            <p:ph type="body" sz="quarter" idx="13"/>
          </p:nvPr>
        </p:nvSpPr>
        <p:spPr>
          <a:xfrm>
            <a:off x="6381688" y="2494906"/>
            <a:ext cx="5810312" cy="1868188"/>
          </a:xfrm>
        </p:spPr>
        <p:txBody>
          <a:bodyPr/>
          <a:lstStyle/>
          <a:p>
            <a:r>
              <a:rPr lang="en-US" b="1" dirty="0">
                <a:latin typeface="Arial" panose="020B0604020202020204" pitchFamily="34" charset="0"/>
                <a:cs typeface="Arial" panose="020B0604020202020204" pitchFamily="34" charset="0"/>
              </a:rPr>
              <a:t>Use of Next-Generation Space-based Spatiotemporal Resolution for Intraurban Air Pollution Inequality Analyses</a:t>
            </a:r>
          </a:p>
        </p:txBody>
      </p:sp>
      <p:sp>
        <p:nvSpPr>
          <p:cNvPr id="5" name="Text Placeholder 4">
            <a:extLst>
              <a:ext uri="{FF2B5EF4-FFF2-40B4-BE49-F238E27FC236}">
                <a16:creationId xmlns:a16="http://schemas.microsoft.com/office/drawing/2014/main" id="{640A41C2-74CD-477F-B525-16F226D36B6A}"/>
              </a:ext>
            </a:extLst>
          </p:cNvPr>
          <p:cNvSpPr>
            <a:spLocks noGrp="1"/>
          </p:cNvSpPr>
          <p:nvPr>
            <p:ph type="body" sz="quarter" idx="14"/>
          </p:nvPr>
        </p:nvSpPr>
        <p:spPr>
          <a:xfrm>
            <a:off x="6186616" y="4363094"/>
            <a:ext cx="6005384" cy="1574410"/>
          </a:xfrm>
        </p:spPr>
        <p:txBody>
          <a:bodyPr>
            <a:normAutofit fontScale="92500" lnSpcReduction="10000"/>
          </a:bodyPr>
          <a:lstStyle/>
          <a:p>
            <a:r>
              <a:rPr lang="en-US" sz="2400" dirty="0">
                <a:latin typeface="Helvetica" pitchFamily="2" charset="0"/>
                <a:cs typeface="Times New Roman" panose="02020603050405020304" pitchFamily="18" charset="0"/>
              </a:rPr>
              <a:t>Mary Angelique G. Demetillo, </a:t>
            </a:r>
            <a:r>
              <a:rPr lang="en-US" sz="2400" dirty="0">
                <a:latin typeface="Helvetica" pitchFamily="2" charset="0"/>
              </a:rPr>
              <a:t>Colin Harkins, Brian C. McDonald, Philip S. </a:t>
            </a:r>
            <a:r>
              <a:rPr lang="en-US" sz="2400" dirty="0" err="1">
                <a:latin typeface="Helvetica" pitchFamily="2" charset="0"/>
              </a:rPr>
              <a:t>Chodrow</a:t>
            </a:r>
            <a:r>
              <a:rPr lang="en-US" sz="2400" dirty="0">
                <a:latin typeface="Helvetica" pitchFamily="2" charset="0"/>
              </a:rPr>
              <a:t>, Kang Sun, Katherine Knowles, Aracely Navarro, Jeffrey Geddes, Caroline </a:t>
            </a:r>
            <a:r>
              <a:rPr lang="en-US" sz="2400" dirty="0" err="1">
                <a:latin typeface="Helvetica" pitchFamily="2" charset="0"/>
              </a:rPr>
              <a:t>Nowlan</a:t>
            </a:r>
            <a:r>
              <a:rPr lang="en-US" sz="2400" dirty="0">
                <a:latin typeface="Helvetica" pitchFamily="2" charset="0"/>
              </a:rPr>
              <a:t>, Laura M. </a:t>
            </a:r>
            <a:r>
              <a:rPr lang="en-US" dirty="0">
                <a:latin typeface="Helvetica" pitchFamily="2" charset="0"/>
              </a:rPr>
              <a:t>Judd, </a:t>
            </a:r>
            <a:r>
              <a:rPr lang="en-US" dirty="0" err="1">
                <a:latin typeface="Helvetica" pitchFamily="2" charset="0"/>
              </a:rPr>
              <a:t>Jassim</a:t>
            </a:r>
            <a:r>
              <a:rPr lang="en-US" dirty="0">
                <a:latin typeface="Helvetica" pitchFamily="2" charset="0"/>
              </a:rPr>
              <a:t> A. Al-</a:t>
            </a:r>
            <a:r>
              <a:rPr lang="en-US" dirty="0" err="1">
                <a:latin typeface="Helvetica" pitchFamily="2" charset="0"/>
              </a:rPr>
              <a:t>Saadi</a:t>
            </a:r>
            <a:r>
              <a:rPr lang="en-US" dirty="0">
                <a:latin typeface="Helvetica" pitchFamily="2" charset="0"/>
              </a:rPr>
              <a:t>, </a:t>
            </a:r>
            <a:r>
              <a:rPr lang="en-US" sz="2400" dirty="0">
                <a:latin typeface="Helvetica" pitchFamily="2" charset="0"/>
              </a:rPr>
              <a:t>and Sally E. </a:t>
            </a:r>
            <a:r>
              <a:rPr lang="en-US" sz="2400" dirty="0" err="1">
                <a:latin typeface="Helvetica" pitchFamily="2" charset="0"/>
              </a:rPr>
              <a:t>Pusede</a:t>
            </a:r>
            <a:endParaRPr lang="en-US" sz="2400" dirty="0">
              <a:latin typeface="Helvetica" pitchFamily="2" charset="0"/>
              <a:cs typeface="Times New Roman" panose="02020603050405020304" pitchFamily="18" charset="0"/>
            </a:endParaRPr>
          </a:p>
        </p:txBody>
      </p:sp>
    </p:spTree>
    <p:extLst>
      <p:ext uri="{BB962C8B-B14F-4D97-AF65-F5344CB8AC3E}">
        <p14:creationId xmlns:p14="http://schemas.microsoft.com/office/powerpoint/2010/main" val="3838997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D46BA7F7-8CC8-B894-2DE9-B06B105AF0C5}"/>
              </a:ext>
            </a:extLst>
          </p:cNvPr>
          <p:cNvSpPr/>
          <p:nvPr/>
        </p:nvSpPr>
        <p:spPr>
          <a:xfrm>
            <a:off x="0" y="1758462"/>
            <a:ext cx="12192000" cy="4766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E61C3F50-1C26-BF59-E0D7-4024EAE1D404}"/>
              </a:ext>
            </a:extLst>
          </p:cNvPr>
          <p:cNvSpPr/>
          <p:nvPr/>
        </p:nvSpPr>
        <p:spPr>
          <a:xfrm>
            <a:off x="19050" y="6509953"/>
            <a:ext cx="7835900" cy="338554"/>
          </a:xfrm>
          <a:prstGeom prst="rect">
            <a:avLst/>
          </a:prstGeom>
        </p:spPr>
        <p:txBody>
          <a:bodyPr wrap="square">
            <a:spAutoFit/>
          </a:bodyPr>
          <a:lstStyle/>
          <a:p>
            <a:r>
              <a:rPr lang="en-US" sz="1600" dirty="0">
                <a:latin typeface="Helvetica" pitchFamily="2" charset="0"/>
                <a:ea typeface="Helvetica" charset="0"/>
                <a:cs typeface="Helvetica" charset="0"/>
              </a:rPr>
              <a:t>Demetillo et al., </a:t>
            </a:r>
            <a:r>
              <a:rPr lang="en-US" sz="1600" i="1" dirty="0">
                <a:latin typeface="Helvetica" pitchFamily="2" charset="0"/>
                <a:ea typeface="Helvetica" charset="0"/>
                <a:cs typeface="Helvetica" charset="0"/>
              </a:rPr>
              <a:t>Environ. Sci. Technol., </a:t>
            </a:r>
            <a:r>
              <a:rPr lang="en-US" sz="1600" b="1" dirty="0">
                <a:latin typeface="Helvetica" pitchFamily="2" charset="0"/>
                <a:ea typeface="Helvetica" charset="0"/>
                <a:cs typeface="Helvetica" charset="0"/>
              </a:rPr>
              <a:t>2020</a:t>
            </a:r>
            <a:endParaRPr lang="en-US" sz="1600" b="1" dirty="0"/>
          </a:p>
        </p:txBody>
      </p:sp>
      <p:grpSp>
        <p:nvGrpSpPr>
          <p:cNvPr id="68" name="Group 67">
            <a:extLst>
              <a:ext uri="{FF2B5EF4-FFF2-40B4-BE49-F238E27FC236}">
                <a16:creationId xmlns:a16="http://schemas.microsoft.com/office/drawing/2014/main" id="{8CA65096-5CD9-C50A-736B-064512BCDD94}"/>
              </a:ext>
            </a:extLst>
          </p:cNvPr>
          <p:cNvGrpSpPr/>
          <p:nvPr/>
        </p:nvGrpSpPr>
        <p:grpSpPr>
          <a:xfrm>
            <a:off x="2380427" y="1434449"/>
            <a:ext cx="3715573" cy="5041436"/>
            <a:chOff x="2421648" y="1298051"/>
            <a:chExt cx="3715573" cy="5041436"/>
          </a:xfrm>
        </p:grpSpPr>
        <p:grpSp>
          <p:nvGrpSpPr>
            <p:cNvPr id="69" name="Group 68">
              <a:extLst>
                <a:ext uri="{FF2B5EF4-FFF2-40B4-BE49-F238E27FC236}">
                  <a16:creationId xmlns:a16="http://schemas.microsoft.com/office/drawing/2014/main" id="{C9DBF773-DB42-9CC8-786C-27A4BB37B235}"/>
                </a:ext>
              </a:extLst>
            </p:cNvPr>
            <p:cNvGrpSpPr/>
            <p:nvPr/>
          </p:nvGrpSpPr>
          <p:grpSpPr>
            <a:xfrm>
              <a:off x="2421648" y="1426894"/>
              <a:ext cx="3715573" cy="3972879"/>
              <a:chOff x="6293893" y="1541127"/>
              <a:chExt cx="4375856" cy="4673631"/>
            </a:xfrm>
          </p:grpSpPr>
          <p:pic>
            <p:nvPicPr>
              <p:cNvPr id="73" name="Picture 72">
                <a:extLst>
                  <a:ext uri="{FF2B5EF4-FFF2-40B4-BE49-F238E27FC236}">
                    <a16:creationId xmlns:a16="http://schemas.microsoft.com/office/drawing/2014/main" id="{4BE63DFC-6156-B3D8-04C4-482CBCB99D2C}"/>
                  </a:ext>
                </a:extLst>
              </p:cNvPr>
              <p:cNvPicPr>
                <a:picLocks noChangeAspect="1"/>
              </p:cNvPicPr>
              <p:nvPr/>
            </p:nvPicPr>
            <p:blipFill rotWithShape="1">
              <a:blip r:embed="rId3"/>
              <a:srcRect l="630" r="58067" b="5845"/>
              <a:stretch/>
            </p:blipFill>
            <p:spPr>
              <a:xfrm>
                <a:off x="6293893" y="1552886"/>
                <a:ext cx="4375856" cy="4661872"/>
              </a:xfrm>
              <a:prstGeom prst="rect">
                <a:avLst/>
              </a:prstGeom>
            </p:spPr>
          </p:pic>
          <p:pic>
            <p:nvPicPr>
              <p:cNvPr id="74" name="Picture 73">
                <a:extLst>
                  <a:ext uri="{FF2B5EF4-FFF2-40B4-BE49-F238E27FC236}">
                    <a16:creationId xmlns:a16="http://schemas.microsoft.com/office/drawing/2014/main" id="{7F671ADF-C6DD-95D5-7E04-424E6268C1F4}"/>
                  </a:ext>
                </a:extLst>
              </p:cNvPr>
              <p:cNvPicPr>
                <a:picLocks noChangeAspect="1"/>
              </p:cNvPicPr>
              <p:nvPr/>
            </p:nvPicPr>
            <p:blipFill rotWithShape="1">
              <a:blip r:embed="rId4"/>
              <a:srcRect l="49494" r="44852" b="12019"/>
              <a:stretch/>
            </p:blipFill>
            <p:spPr>
              <a:xfrm>
                <a:off x="6293893" y="1541127"/>
                <a:ext cx="598909" cy="4355639"/>
              </a:xfrm>
              <a:prstGeom prst="rect">
                <a:avLst/>
              </a:prstGeom>
            </p:spPr>
          </p:pic>
        </p:grpSp>
        <p:pic>
          <p:nvPicPr>
            <p:cNvPr id="70" name="Picture 69">
              <a:extLst>
                <a:ext uri="{FF2B5EF4-FFF2-40B4-BE49-F238E27FC236}">
                  <a16:creationId xmlns:a16="http://schemas.microsoft.com/office/drawing/2014/main" id="{CA5D8404-0470-35DA-8ABB-337F12035099}"/>
                </a:ext>
              </a:extLst>
            </p:cNvPr>
            <p:cNvPicPr>
              <a:picLocks noChangeAspect="1"/>
            </p:cNvPicPr>
            <p:nvPr/>
          </p:nvPicPr>
          <p:blipFill rotWithShape="1">
            <a:blip r:embed="rId5"/>
            <a:srcRect l="10933" t="58797" r="7368" b="26554"/>
            <a:stretch/>
          </p:blipFill>
          <p:spPr>
            <a:xfrm>
              <a:off x="2793424" y="5461500"/>
              <a:ext cx="3273656" cy="440251"/>
            </a:xfrm>
            <a:prstGeom prst="rect">
              <a:avLst/>
            </a:prstGeom>
          </p:spPr>
        </p:pic>
        <p:sp>
          <p:nvSpPr>
            <p:cNvPr id="71" name="Rectangle 70">
              <a:extLst>
                <a:ext uri="{FF2B5EF4-FFF2-40B4-BE49-F238E27FC236}">
                  <a16:creationId xmlns:a16="http://schemas.microsoft.com/office/drawing/2014/main" id="{CB11D0E8-3AA8-A98A-D314-16959C916062}"/>
                </a:ext>
              </a:extLst>
            </p:cNvPr>
            <p:cNvSpPr/>
            <p:nvPr/>
          </p:nvSpPr>
          <p:spPr>
            <a:xfrm>
              <a:off x="2930186" y="6000933"/>
              <a:ext cx="2847233" cy="338554"/>
            </a:xfrm>
            <a:prstGeom prst="rect">
              <a:avLst/>
            </a:prstGeom>
            <a:noFill/>
            <a:ln>
              <a:noFill/>
            </a:ln>
          </p:spPr>
          <p:txBody>
            <a:bodyPr wrap="square">
              <a:spAutoFit/>
            </a:bodyPr>
            <a:lstStyle/>
            <a:p>
              <a:pPr algn="ctr"/>
              <a:r>
                <a:rPr lang="en-US" sz="1600" dirty="0">
                  <a:solidFill>
                    <a:srgbClr val="3C4245"/>
                  </a:solidFill>
                  <a:latin typeface="Helvetica" pitchFamily="2" charset="0"/>
                </a:rPr>
                <a:t>NO</a:t>
              </a:r>
              <a:r>
                <a:rPr lang="en-US" sz="1600" baseline="-25000" dirty="0">
                  <a:solidFill>
                    <a:srgbClr val="3C4245"/>
                  </a:solidFill>
                  <a:latin typeface="Helvetica" pitchFamily="2" charset="0"/>
                </a:rPr>
                <a:t>2</a:t>
              </a:r>
              <a:r>
                <a:rPr lang="en-US" sz="1600" dirty="0">
                  <a:solidFill>
                    <a:srgbClr val="3C4245"/>
                  </a:solidFill>
                  <a:latin typeface="Helvetica" pitchFamily="2" charset="0"/>
                </a:rPr>
                <a:t> (x10</a:t>
              </a:r>
              <a:r>
                <a:rPr lang="en-US" sz="1600" baseline="30000" dirty="0">
                  <a:solidFill>
                    <a:srgbClr val="3C4245"/>
                  </a:solidFill>
                  <a:latin typeface="Helvetica" pitchFamily="2" charset="0"/>
                </a:rPr>
                <a:t>16 </a:t>
              </a:r>
              <a:r>
                <a:rPr lang="en-US" sz="1600" dirty="0">
                  <a:solidFill>
                    <a:srgbClr val="3C4245"/>
                  </a:solidFill>
                  <a:latin typeface="Helvetica" pitchFamily="2" charset="0"/>
                </a:rPr>
                <a:t>molecules cm</a:t>
              </a:r>
              <a:r>
                <a:rPr lang="en-US" sz="1600" baseline="30000" dirty="0">
                  <a:solidFill>
                    <a:srgbClr val="3C4245"/>
                  </a:solidFill>
                  <a:latin typeface="Helvetica" pitchFamily="2" charset="0"/>
                </a:rPr>
                <a:t>–2</a:t>
              </a:r>
              <a:r>
                <a:rPr lang="en-US" sz="1600" dirty="0">
                  <a:solidFill>
                    <a:srgbClr val="3C4245"/>
                  </a:solidFill>
                  <a:latin typeface="Helvetica" pitchFamily="2" charset="0"/>
                </a:rPr>
                <a:t>)</a:t>
              </a:r>
              <a:endParaRPr lang="en-US" sz="1600" baseline="30000" dirty="0">
                <a:latin typeface="Helvetica" pitchFamily="2" charset="0"/>
              </a:endParaRPr>
            </a:p>
          </p:txBody>
        </p:sp>
        <p:sp>
          <p:nvSpPr>
            <p:cNvPr id="72" name="Rectangle 71">
              <a:extLst>
                <a:ext uri="{FF2B5EF4-FFF2-40B4-BE49-F238E27FC236}">
                  <a16:creationId xmlns:a16="http://schemas.microsoft.com/office/drawing/2014/main" id="{72E49E78-3567-BAE1-5B3C-EC58063E80FB}"/>
                </a:ext>
              </a:extLst>
            </p:cNvPr>
            <p:cNvSpPr/>
            <p:nvPr/>
          </p:nvSpPr>
          <p:spPr>
            <a:xfrm>
              <a:off x="3400837" y="1298051"/>
              <a:ext cx="2132293" cy="584775"/>
            </a:xfrm>
            <a:prstGeom prst="rect">
              <a:avLst/>
            </a:prstGeom>
            <a:noFill/>
            <a:ln w="28575">
              <a:noFill/>
            </a:ln>
          </p:spPr>
          <p:txBody>
            <a:bodyPr wrap="square" anchor="ctr">
              <a:spAutoFit/>
            </a:bodyPr>
            <a:lstStyle/>
            <a:p>
              <a:pPr algn="ctr"/>
              <a:r>
                <a:rPr lang="en-US" sz="1600" dirty="0">
                  <a:latin typeface="Arial" panose="020B0604020202020204" pitchFamily="34" charset="0"/>
                  <a:cs typeface="Arial" panose="020B0604020202020204" pitchFamily="34" charset="0"/>
                </a:rPr>
                <a:t>NASA GCAS</a:t>
              </a:r>
            </a:p>
            <a:p>
              <a:pPr algn="ctr"/>
              <a:r>
                <a:rPr lang="en-US" sz="1600" dirty="0">
                  <a:latin typeface="Arial" panose="020B0604020202020204" pitchFamily="34" charset="0"/>
                  <a:cs typeface="Arial" panose="020B0604020202020204" pitchFamily="34" charset="0"/>
                </a:rPr>
                <a:t>(500m x 250m)</a:t>
              </a:r>
            </a:p>
          </p:txBody>
        </p:sp>
      </p:grpSp>
      <p:grpSp>
        <p:nvGrpSpPr>
          <p:cNvPr id="75" name="Group 74">
            <a:extLst>
              <a:ext uri="{FF2B5EF4-FFF2-40B4-BE49-F238E27FC236}">
                <a16:creationId xmlns:a16="http://schemas.microsoft.com/office/drawing/2014/main" id="{C84310DE-1AFF-6E6F-8A69-697883DE48E6}"/>
              </a:ext>
            </a:extLst>
          </p:cNvPr>
          <p:cNvGrpSpPr/>
          <p:nvPr/>
        </p:nvGrpSpPr>
        <p:grpSpPr>
          <a:xfrm>
            <a:off x="6388658" y="1442309"/>
            <a:ext cx="3340473" cy="5040447"/>
            <a:chOff x="6429879" y="1305911"/>
            <a:chExt cx="3340473" cy="5040447"/>
          </a:xfrm>
        </p:grpSpPr>
        <p:grpSp>
          <p:nvGrpSpPr>
            <p:cNvPr id="76" name="Group 75">
              <a:extLst>
                <a:ext uri="{FF2B5EF4-FFF2-40B4-BE49-F238E27FC236}">
                  <a16:creationId xmlns:a16="http://schemas.microsoft.com/office/drawing/2014/main" id="{8684BBBA-D299-A024-FBC6-C771406ADDEF}"/>
                </a:ext>
              </a:extLst>
            </p:cNvPr>
            <p:cNvGrpSpPr/>
            <p:nvPr/>
          </p:nvGrpSpPr>
          <p:grpSpPr>
            <a:xfrm>
              <a:off x="6611179" y="1845440"/>
              <a:ext cx="3089577" cy="3310147"/>
              <a:chOff x="6552567" y="1470784"/>
              <a:chExt cx="4036004" cy="4603612"/>
            </a:xfrm>
          </p:grpSpPr>
          <p:pic>
            <p:nvPicPr>
              <p:cNvPr id="80" name="Picture 79">
                <a:extLst>
                  <a:ext uri="{FF2B5EF4-FFF2-40B4-BE49-F238E27FC236}">
                    <a16:creationId xmlns:a16="http://schemas.microsoft.com/office/drawing/2014/main" id="{D88D0FA3-8D92-4CAD-1E57-A37311188CD7}"/>
                  </a:ext>
                </a:extLst>
              </p:cNvPr>
              <p:cNvPicPr>
                <a:picLocks noChangeAspect="1"/>
              </p:cNvPicPr>
              <p:nvPr/>
            </p:nvPicPr>
            <p:blipFill rotWithShape="1">
              <a:blip r:embed="rId6">
                <a:extLst>
                  <a:ext uri="{28A0092B-C50C-407E-A947-70E740481C1C}">
                    <a14:useLocalDpi xmlns:a14="http://schemas.microsoft.com/office/drawing/2010/main" val="0"/>
                  </a:ext>
                </a:extLst>
              </a:blip>
              <a:srcRect l="4261" t="14816" r="74212" b="53410"/>
              <a:stretch/>
            </p:blipFill>
            <p:spPr bwMode="auto">
              <a:xfrm>
                <a:off x="6552567" y="1470784"/>
                <a:ext cx="4036004" cy="4603612"/>
              </a:xfrm>
              <a:prstGeom prst="rect">
                <a:avLst/>
              </a:prstGeom>
              <a:ln>
                <a:noFill/>
              </a:ln>
              <a:extLst>
                <a:ext uri="{53640926-AAD7-44D8-BBD7-CCE9431645EC}">
                  <a14:shadowObscured xmlns:a14="http://schemas.microsoft.com/office/drawing/2010/main"/>
                </a:ext>
              </a:extLst>
            </p:spPr>
          </p:pic>
          <p:pic>
            <p:nvPicPr>
              <p:cNvPr id="81" name="Picture 80">
                <a:extLst>
                  <a:ext uri="{FF2B5EF4-FFF2-40B4-BE49-F238E27FC236}">
                    <a16:creationId xmlns:a16="http://schemas.microsoft.com/office/drawing/2014/main" id="{03B358BB-2A75-1180-93F4-85D4287E6A86}"/>
                  </a:ext>
                </a:extLst>
              </p:cNvPr>
              <p:cNvPicPr>
                <a:picLocks noChangeAspect="1"/>
              </p:cNvPicPr>
              <p:nvPr/>
            </p:nvPicPr>
            <p:blipFill>
              <a:blip r:embed="rId7"/>
              <a:stretch>
                <a:fillRect/>
              </a:stretch>
            </p:blipFill>
            <p:spPr>
              <a:xfrm>
                <a:off x="6621558" y="1562633"/>
                <a:ext cx="360364" cy="351124"/>
              </a:xfrm>
              <a:prstGeom prst="rect">
                <a:avLst/>
              </a:prstGeom>
            </p:spPr>
          </p:pic>
        </p:grpSp>
        <p:pic>
          <p:nvPicPr>
            <p:cNvPr id="77" name="Picture 76">
              <a:extLst>
                <a:ext uri="{FF2B5EF4-FFF2-40B4-BE49-F238E27FC236}">
                  <a16:creationId xmlns:a16="http://schemas.microsoft.com/office/drawing/2014/main" id="{C848AD7A-C4B6-2D0D-8269-7C068E8FA8A6}"/>
                </a:ext>
              </a:extLst>
            </p:cNvPr>
            <p:cNvPicPr>
              <a:picLocks noChangeAspect="1"/>
            </p:cNvPicPr>
            <p:nvPr/>
          </p:nvPicPr>
          <p:blipFill rotWithShape="1">
            <a:blip r:embed="rId8"/>
            <a:srcRect l="11197" t="57992" r="8706" b="25597"/>
            <a:stretch/>
          </p:blipFill>
          <p:spPr>
            <a:xfrm>
              <a:off x="6429879" y="5448836"/>
              <a:ext cx="3340473" cy="513312"/>
            </a:xfrm>
            <a:prstGeom prst="rect">
              <a:avLst/>
            </a:prstGeom>
          </p:spPr>
        </p:pic>
        <p:sp>
          <p:nvSpPr>
            <p:cNvPr id="78" name="Rectangle 77">
              <a:extLst>
                <a:ext uri="{FF2B5EF4-FFF2-40B4-BE49-F238E27FC236}">
                  <a16:creationId xmlns:a16="http://schemas.microsoft.com/office/drawing/2014/main" id="{DA29E96A-C8F6-4239-A353-9BA642231D11}"/>
                </a:ext>
              </a:extLst>
            </p:cNvPr>
            <p:cNvSpPr/>
            <p:nvPr/>
          </p:nvSpPr>
          <p:spPr>
            <a:xfrm>
              <a:off x="6680155" y="6007804"/>
              <a:ext cx="2847233" cy="338554"/>
            </a:xfrm>
            <a:prstGeom prst="rect">
              <a:avLst/>
            </a:prstGeom>
            <a:noFill/>
            <a:ln>
              <a:noFill/>
            </a:ln>
          </p:spPr>
          <p:txBody>
            <a:bodyPr wrap="square">
              <a:spAutoFit/>
            </a:bodyPr>
            <a:lstStyle/>
            <a:p>
              <a:pPr algn="ctr"/>
              <a:r>
                <a:rPr lang="en-US" sz="1600" dirty="0">
                  <a:solidFill>
                    <a:srgbClr val="3C4245"/>
                  </a:solidFill>
                  <a:latin typeface="Helvetica" pitchFamily="2" charset="0"/>
                </a:rPr>
                <a:t>NO</a:t>
              </a:r>
              <a:r>
                <a:rPr lang="en-US" sz="1600" baseline="-25000" dirty="0">
                  <a:solidFill>
                    <a:srgbClr val="3C4245"/>
                  </a:solidFill>
                  <a:latin typeface="Helvetica" pitchFamily="2" charset="0"/>
                </a:rPr>
                <a:t>2</a:t>
              </a:r>
              <a:r>
                <a:rPr lang="en-US" sz="1600" dirty="0">
                  <a:solidFill>
                    <a:srgbClr val="3C4245"/>
                  </a:solidFill>
                  <a:latin typeface="Helvetica" pitchFamily="2" charset="0"/>
                </a:rPr>
                <a:t> (x10</a:t>
              </a:r>
              <a:r>
                <a:rPr lang="en-US" sz="1600" baseline="30000" dirty="0">
                  <a:solidFill>
                    <a:srgbClr val="3C4245"/>
                  </a:solidFill>
                  <a:latin typeface="Helvetica" pitchFamily="2" charset="0"/>
                </a:rPr>
                <a:t>15</a:t>
              </a:r>
              <a:r>
                <a:rPr lang="en-US" sz="1600" dirty="0">
                  <a:solidFill>
                    <a:srgbClr val="3C4245"/>
                  </a:solidFill>
                  <a:latin typeface="Helvetica" pitchFamily="2" charset="0"/>
                </a:rPr>
                <a:t> molecules cm</a:t>
              </a:r>
              <a:r>
                <a:rPr lang="en-US" sz="1600" baseline="30000" dirty="0">
                  <a:solidFill>
                    <a:srgbClr val="3C4245"/>
                  </a:solidFill>
                  <a:latin typeface="Helvetica" pitchFamily="2" charset="0"/>
                </a:rPr>
                <a:t>–2</a:t>
              </a:r>
              <a:r>
                <a:rPr lang="en-US" sz="1600" dirty="0">
                  <a:solidFill>
                    <a:srgbClr val="3C4245"/>
                  </a:solidFill>
                  <a:latin typeface="Helvetica" pitchFamily="2" charset="0"/>
                </a:rPr>
                <a:t>)</a:t>
              </a:r>
              <a:endParaRPr lang="en-US" sz="1600" baseline="30000" dirty="0">
                <a:latin typeface="Helvetica" pitchFamily="2" charset="0"/>
              </a:endParaRPr>
            </a:p>
          </p:txBody>
        </p:sp>
        <p:sp>
          <p:nvSpPr>
            <p:cNvPr id="79" name="Rectangle 78">
              <a:extLst>
                <a:ext uri="{FF2B5EF4-FFF2-40B4-BE49-F238E27FC236}">
                  <a16:creationId xmlns:a16="http://schemas.microsoft.com/office/drawing/2014/main" id="{A2D6FD98-F028-6FD6-6A35-4046913EE299}"/>
                </a:ext>
              </a:extLst>
            </p:cNvPr>
            <p:cNvSpPr/>
            <p:nvPr/>
          </p:nvSpPr>
          <p:spPr>
            <a:xfrm>
              <a:off x="6589815" y="1305911"/>
              <a:ext cx="3020600" cy="584775"/>
            </a:xfrm>
            <a:prstGeom prst="rect">
              <a:avLst/>
            </a:prstGeom>
            <a:noFill/>
            <a:ln w="28575">
              <a:noFill/>
            </a:ln>
          </p:spPr>
          <p:txBody>
            <a:bodyPr wrap="square" anchor="ctr">
              <a:spAutoFit/>
            </a:bodyPr>
            <a:lstStyle/>
            <a:p>
              <a:pPr algn="ctr"/>
              <a:r>
                <a:rPr lang="en-US" sz="1600" dirty="0">
                  <a:latin typeface="Arial" panose="020B0604020202020204" pitchFamily="34" charset="0"/>
                  <a:cs typeface="Arial" panose="020B0604020202020204" pitchFamily="34" charset="0"/>
                </a:rPr>
                <a:t>Oversampled TROPOMI</a:t>
              </a:r>
            </a:p>
            <a:p>
              <a:pPr algn="ctr"/>
              <a:r>
                <a:rPr lang="en-US" sz="1600" dirty="0">
                  <a:latin typeface="Arial" panose="020B0604020202020204" pitchFamily="34" charset="0"/>
                  <a:cs typeface="Arial" panose="020B0604020202020204" pitchFamily="34" charset="0"/>
                </a:rPr>
                <a:t>(~1km x 1km)</a:t>
              </a:r>
            </a:p>
          </p:txBody>
        </p:sp>
      </p:grpSp>
      <p:pic>
        <p:nvPicPr>
          <p:cNvPr id="82" name="Picture 81">
            <a:extLst>
              <a:ext uri="{FF2B5EF4-FFF2-40B4-BE49-F238E27FC236}">
                <a16:creationId xmlns:a16="http://schemas.microsoft.com/office/drawing/2014/main" id="{947B046D-836C-1DC6-40D9-DAEE43A32E9C}"/>
              </a:ext>
            </a:extLst>
          </p:cNvPr>
          <p:cNvPicPr>
            <a:picLocks noChangeAspect="1"/>
          </p:cNvPicPr>
          <p:nvPr/>
        </p:nvPicPr>
        <p:blipFill rotWithShape="1">
          <a:blip r:embed="rId3"/>
          <a:srcRect l="4342" t="86111" r="58066" b="5845"/>
          <a:stretch/>
        </p:blipFill>
        <p:spPr>
          <a:xfrm>
            <a:off x="6388657" y="5218769"/>
            <a:ext cx="3381695" cy="338554"/>
          </a:xfrm>
          <a:prstGeom prst="rect">
            <a:avLst/>
          </a:prstGeom>
        </p:spPr>
      </p:pic>
      <p:sp>
        <p:nvSpPr>
          <p:cNvPr id="83" name="Rectangle 82">
            <a:extLst>
              <a:ext uri="{FF2B5EF4-FFF2-40B4-BE49-F238E27FC236}">
                <a16:creationId xmlns:a16="http://schemas.microsoft.com/office/drawing/2014/main" id="{B33F58DC-3683-E221-5879-515B58D1248F}"/>
              </a:ext>
            </a:extLst>
          </p:cNvPr>
          <p:cNvSpPr/>
          <p:nvPr/>
        </p:nvSpPr>
        <p:spPr>
          <a:xfrm>
            <a:off x="4977104" y="4814277"/>
            <a:ext cx="1411553" cy="404492"/>
          </a:xfrm>
          <a:prstGeom prst="rect">
            <a:avLst/>
          </a:prstGeom>
          <a:solidFill>
            <a:srgbClr val="FFFFFF">
              <a:alpha val="67843"/>
            </a:srgbClr>
          </a:solidFill>
          <a:ln>
            <a:noFill/>
          </a:ln>
        </p:spPr>
        <p:style>
          <a:lnRef idx="2">
            <a:schemeClr val="accent1"/>
          </a:lnRef>
          <a:fillRef idx="1">
            <a:schemeClr val="lt1"/>
          </a:fillRef>
          <a:effectRef idx="0">
            <a:schemeClr val="accent1"/>
          </a:effectRef>
          <a:fontRef idx="minor">
            <a:schemeClr val="dk1"/>
          </a:fontRef>
        </p:style>
        <p:txBody>
          <a:bodyPr rtlCol="0" anchor="ctr"/>
          <a:lstStyle/>
          <a:p>
            <a:r>
              <a:rPr lang="en-US" sz="1200" dirty="0">
                <a:solidFill>
                  <a:schemeClr val="accent5">
                    <a:lumMod val="25000"/>
                  </a:schemeClr>
                </a:solidFill>
                <a:latin typeface="Corbel" panose="020B0503020204020204" pitchFamily="34" charset="0"/>
              </a:rPr>
              <a:t>Oil refinery</a:t>
            </a:r>
          </a:p>
        </p:txBody>
      </p:sp>
      <p:sp>
        <p:nvSpPr>
          <p:cNvPr id="84" name="Rectangle 83">
            <a:extLst>
              <a:ext uri="{FF2B5EF4-FFF2-40B4-BE49-F238E27FC236}">
                <a16:creationId xmlns:a16="http://schemas.microsoft.com/office/drawing/2014/main" id="{448D776A-8891-7A1B-51AF-C5B79E29863E}"/>
              </a:ext>
            </a:extLst>
          </p:cNvPr>
          <p:cNvSpPr/>
          <p:nvPr/>
        </p:nvSpPr>
        <p:spPr>
          <a:xfrm>
            <a:off x="4385593" y="3108252"/>
            <a:ext cx="1097590" cy="373470"/>
          </a:xfrm>
          <a:prstGeom prst="rect">
            <a:avLst/>
          </a:prstGeom>
          <a:solidFill>
            <a:srgbClr val="FFFFFF">
              <a:alpha val="67843"/>
            </a:srgbClr>
          </a:solidFill>
          <a:ln>
            <a:noFill/>
          </a:ln>
        </p:spPr>
        <p:style>
          <a:lnRef idx="2">
            <a:schemeClr val="accent1"/>
          </a:lnRef>
          <a:fillRef idx="1">
            <a:schemeClr val="lt1"/>
          </a:fillRef>
          <a:effectRef idx="0">
            <a:schemeClr val="accent1"/>
          </a:effectRef>
          <a:fontRef idx="minor">
            <a:schemeClr val="dk1"/>
          </a:fontRef>
        </p:style>
        <p:txBody>
          <a:bodyPr rtlCol="0" anchor="ctr"/>
          <a:lstStyle/>
          <a:p>
            <a:r>
              <a:rPr lang="en-US" sz="1200" dirty="0">
                <a:solidFill>
                  <a:schemeClr val="accent5">
                    <a:lumMod val="25000"/>
                  </a:schemeClr>
                </a:solidFill>
                <a:latin typeface="Corbel" panose="020B0503020204020204" pitchFamily="34" charset="0"/>
              </a:rPr>
              <a:t>Houston </a:t>
            </a:r>
          </a:p>
          <a:p>
            <a:r>
              <a:rPr lang="en-US" sz="1200" dirty="0">
                <a:solidFill>
                  <a:schemeClr val="accent5">
                    <a:lumMod val="25000"/>
                  </a:schemeClr>
                </a:solidFill>
                <a:latin typeface="Corbel" panose="020B0503020204020204" pitchFamily="34" charset="0"/>
              </a:rPr>
              <a:t>Ship Channel</a:t>
            </a:r>
          </a:p>
        </p:txBody>
      </p:sp>
      <p:cxnSp>
        <p:nvCxnSpPr>
          <p:cNvPr id="85" name="Straight Connector 84">
            <a:extLst>
              <a:ext uri="{FF2B5EF4-FFF2-40B4-BE49-F238E27FC236}">
                <a16:creationId xmlns:a16="http://schemas.microsoft.com/office/drawing/2014/main" id="{52058ACF-BF58-4745-EF71-F7E9938D5208}"/>
              </a:ext>
            </a:extLst>
          </p:cNvPr>
          <p:cNvCxnSpPr>
            <a:cxnSpLocks/>
          </p:cNvCxnSpPr>
          <p:nvPr/>
        </p:nvCxnSpPr>
        <p:spPr>
          <a:xfrm flipH="1">
            <a:off x="4632449" y="3496540"/>
            <a:ext cx="228600" cy="39544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86" name="Rectangle 85">
            <a:extLst>
              <a:ext uri="{FF2B5EF4-FFF2-40B4-BE49-F238E27FC236}">
                <a16:creationId xmlns:a16="http://schemas.microsoft.com/office/drawing/2014/main" id="{FC76030E-312E-BA59-0B41-C8E9B3E145B5}"/>
              </a:ext>
            </a:extLst>
          </p:cNvPr>
          <p:cNvSpPr/>
          <p:nvPr/>
        </p:nvSpPr>
        <p:spPr>
          <a:xfrm>
            <a:off x="3037140" y="4002598"/>
            <a:ext cx="1164548" cy="365353"/>
          </a:xfrm>
          <a:prstGeom prst="rect">
            <a:avLst/>
          </a:prstGeom>
          <a:solidFill>
            <a:srgbClr val="FFFFFF">
              <a:alpha val="67843"/>
            </a:srgbClr>
          </a:solidFill>
          <a:ln>
            <a:noFill/>
          </a:ln>
        </p:spPr>
        <p:style>
          <a:lnRef idx="2">
            <a:schemeClr val="accent1"/>
          </a:lnRef>
          <a:fillRef idx="1">
            <a:schemeClr val="lt1"/>
          </a:fillRef>
          <a:effectRef idx="0">
            <a:schemeClr val="accent1"/>
          </a:effectRef>
          <a:fontRef idx="minor">
            <a:schemeClr val="dk1"/>
          </a:fontRef>
        </p:style>
        <p:txBody>
          <a:bodyPr rtlCol="0" anchor="ctr"/>
          <a:lstStyle/>
          <a:p>
            <a:r>
              <a:rPr lang="en-US" sz="1200" dirty="0">
                <a:solidFill>
                  <a:schemeClr val="accent5">
                    <a:lumMod val="25000"/>
                  </a:schemeClr>
                </a:solidFill>
                <a:latin typeface="Corbel" panose="020B0503020204020204" pitchFamily="34" charset="0"/>
              </a:rPr>
              <a:t>Downtown Houston</a:t>
            </a:r>
          </a:p>
        </p:txBody>
      </p:sp>
      <p:sp>
        <p:nvSpPr>
          <p:cNvPr id="87" name="Oval 86">
            <a:extLst>
              <a:ext uri="{FF2B5EF4-FFF2-40B4-BE49-F238E27FC236}">
                <a16:creationId xmlns:a16="http://schemas.microsoft.com/office/drawing/2014/main" id="{A34CBC32-76BE-8B78-15A4-882EAD94437E}"/>
              </a:ext>
            </a:extLst>
          </p:cNvPr>
          <p:cNvSpPr/>
          <p:nvPr/>
        </p:nvSpPr>
        <p:spPr>
          <a:xfrm>
            <a:off x="4148395" y="3861958"/>
            <a:ext cx="51147" cy="52894"/>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accent5">
                  <a:lumMod val="25000"/>
                </a:schemeClr>
              </a:solidFill>
              <a:latin typeface="Corbel" panose="020B0503020204020204" pitchFamily="34" charset="0"/>
            </a:endParaRPr>
          </a:p>
        </p:txBody>
      </p:sp>
      <p:sp>
        <p:nvSpPr>
          <p:cNvPr id="88" name="Oval 87">
            <a:extLst>
              <a:ext uri="{FF2B5EF4-FFF2-40B4-BE49-F238E27FC236}">
                <a16:creationId xmlns:a16="http://schemas.microsoft.com/office/drawing/2014/main" id="{71EFB583-2FFF-498E-319A-0CD06E2915AA}"/>
              </a:ext>
            </a:extLst>
          </p:cNvPr>
          <p:cNvSpPr/>
          <p:nvPr/>
        </p:nvSpPr>
        <p:spPr>
          <a:xfrm>
            <a:off x="4949683" y="4749086"/>
            <a:ext cx="51147" cy="52894"/>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accent5">
                  <a:lumMod val="25000"/>
                </a:schemeClr>
              </a:solidFill>
              <a:latin typeface="Corbel" panose="020B0503020204020204" pitchFamily="34" charset="0"/>
            </a:endParaRPr>
          </a:p>
        </p:txBody>
      </p:sp>
      <p:sp>
        <p:nvSpPr>
          <p:cNvPr id="89" name="Google Shape;150;p1">
            <a:extLst>
              <a:ext uri="{FF2B5EF4-FFF2-40B4-BE49-F238E27FC236}">
                <a16:creationId xmlns:a16="http://schemas.microsoft.com/office/drawing/2014/main" id="{D07B8D9C-7224-415C-F4A8-AC49A40841B7}"/>
              </a:ext>
            </a:extLst>
          </p:cNvPr>
          <p:cNvSpPr/>
          <p:nvPr/>
        </p:nvSpPr>
        <p:spPr>
          <a:xfrm>
            <a:off x="1074544" y="23163"/>
            <a:ext cx="9952891" cy="1384954"/>
          </a:xfrm>
          <a:prstGeom prst="rect">
            <a:avLst/>
          </a:prstGeom>
          <a:noFill/>
          <a:ln>
            <a:noFill/>
          </a:ln>
        </p:spPr>
        <p:txBody>
          <a:bodyPr spcFirstLastPara="1" wrap="square" lIns="91425" tIns="45700" rIns="91425" bIns="45700" anchor="t" anchorCtr="0">
            <a:spAutoFit/>
          </a:bodyPr>
          <a:lstStyle/>
          <a:p>
            <a:pPr>
              <a:buClr>
                <a:srgbClr val="244D60"/>
              </a:buClr>
              <a:buSzPts val="3200"/>
            </a:pPr>
            <a:r>
              <a:rPr lang="en-US" sz="2800" dirty="0">
                <a:latin typeface="Helvetica" pitchFamily="2" charset="0"/>
                <a:ea typeface="Arial Narrow"/>
                <a:cs typeface="Arial Narrow"/>
                <a:sym typeface="Arial Narrow"/>
              </a:rPr>
              <a:t>Improved spatial-resolution remote-sensing observations resolve NO</a:t>
            </a:r>
            <a:r>
              <a:rPr lang="en-US" sz="2800" baseline="-25000" dirty="0">
                <a:latin typeface="Helvetica" pitchFamily="2" charset="0"/>
                <a:ea typeface="Arial Narrow"/>
                <a:cs typeface="Arial Narrow"/>
                <a:sym typeface="Arial Narrow"/>
              </a:rPr>
              <a:t>2</a:t>
            </a:r>
            <a:r>
              <a:rPr lang="en-US" sz="2800" dirty="0">
                <a:latin typeface="Helvetica" pitchFamily="2" charset="0"/>
                <a:ea typeface="Arial Narrow"/>
                <a:cs typeface="Arial Narrow"/>
                <a:sym typeface="Arial Narrow"/>
              </a:rPr>
              <a:t> inequalities with race, ethnicity, and income at the census tract scale</a:t>
            </a:r>
          </a:p>
        </p:txBody>
      </p:sp>
    </p:spTree>
    <p:extLst>
      <p:ext uri="{BB962C8B-B14F-4D97-AF65-F5344CB8AC3E}">
        <p14:creationId xmlns:p14="http://schemas.microsoft.com/office/powerpoint/2010/main" val="17627983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D46BA7F7-8CC8-B894-2DE9-B06B105AF0C5}"/>
              </a:ext>
            </a:extLst>
          </p:cNvPr>
          <p:cNvSpPr/>
          <p:nvPr/>
        </p:nvSpPr>
        <p:spPr>
          <a:xfrm>
            <a:off x="0" y="1758462"/>
            <a:ext cx="12192000" cy="4766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 name="Group 37">
            <a:extLst>
              <a:ext uri="{FF2B5EF4-FFF2-40B4-BE49-F238E27FC236}">
                <a16:creationId xmlns:a16="http://schemas.microsoft.com/office/drawing/2014/main" id="{3531C8EA-CBA0-3E44-9C2F-1EA9A19EEF4A}"/>
              </a:ext>
            </a:extLst>
          </p:cNvPr>
          <p:cNvGrpSpPr/>
          <p:nvPr/>
        </p:nvGrpSpPr>
        <p:grpSpPr>
          <a:xfrm>
            <a:off x="2177817" y="1447664"/>
            <a:ext cx="3862266" cy="4705507"/>
            <a:chOff x="452119" y="642029"/>
            <a:chExt cx="3389487" cy="4152913"/>
          </a:xfrm>
        </p:grpSpPr>
        <p:grpSp>
          <p:nvGrpSpPr>
            <p:cNvPr id="39" name="Group 38">
              <a:extLst>
                <a:ext uri="{FF2B5EF4-FFF2-40B4-BE49-F238E27FC236}">
                  <a16:creationId xmlns:a16="http://schemas.microsoft.com/office/drawing/2014/main" id="{7896F474-4CB2-B2F4-6B16-CB8DC3D8150A}"/>
                </a:ext>
              </a:extLst>
            </p:cNvPr>
            <p:cNvGrpSpPr/>
            <p:nvPr/>
          </p:nvGrpSpPr>
          <p:grpSpPr>
            <a:xfrm>
              <a:off x="452119" y="642029"/>
              <a:ext cx="3389487" cy="4152913"/>
              <a:chOff x="609700" y="828419"/>
              <a:chExt cx="4583879" cy="5564836"/>
            </a:xfrm>
          </p:grpSpPr>
          <p:pic>
            <p:nvPicPr>
              <p:cNvPr id="50" name="Picture 49">
                <a:extLst>
                  <a:ext uri="{FF2B5EF4-FFF2-40B4-BE49-F238E27FC236}">
                    <a16:creationId xmlns:a16="http://schemas.microsoft.com/office/drawing/2014/main" id="{32139910-1142-C306-2A95-7045BBB61E08}"/>
                  </a:ext>
                </a:extLst>
              </p:cNvPr>
              <p:cNvPicPr>
                <a:picLocks noChangeAspect="1"/>
              </p:cNvPicPr>
              <p:nvPr/>
            </p:nvPicPr>
            <p:blipFill rotWithShape="1">
              <a:blip r:embed="rId3"/>
              <a:srcRect b="3099"/>
              <a:stretch/>
            </p:blipFill>
            <p:spPr>
              <a:xfrm>
                <a:off x="967036" y="5473348"/>
                <a:ext cx="4029552" cy="788666"/>
              </a:xfrm>
              <a:prstGeom prst="rect">
                <a:avLst/>
              </a:prstGeom>
            </p:spPr>
          </p:pic>
          <p:sp>
            <p:nvSpPr>
              <p:cNvPr id="51" name="TextBox 50">
                <a:extLst>
                  <a:ext uri="{FF2B5EF4-FFF2-40B4-BE49-F238E27FC236}">
                    <a16:creationId xmlns:a16="http://schemas.microsoft.com/office/drawing/2014/main" id="{CAEFA635-EA0F-0F8C-BB5A-CC7B96273106}"/>
                  </a:ext>
                </a:extLst>
              </p:cNvPr>
              <p:cNvSpPr txBox="1"/>
              <p:nvPr/>
            </p:nvSpPr>
            <p:spPr>
              <a:xfrm>
                <a:off x="1907342" y="6054700"/>
                <a:ext cx="1827851" cy="338555"/>
              </a:xfrm>
              <a:prstGeom prst="rect">
                <a:avLst/>
              </a:prstGeom>
              <a:noFill/>
            </p:spPr>
            <p:txBody>
              <a:bodyPr wrap="none" rtlCol="0">
                <a:spAutoFit/>
              </a:bodyPr>
              <a:lstStyle/>
              <a:p>
                <a:r>
                  <a:rPr lang="en-US" sz="1050" dirty="0">
                    <a:solidFill>
                      <a:schemeClr val="accent5">
                        <a:lumMod val="25000"/>
                      </a:schemeClr>
                    </a:solidFill>
                    <a:latin typeface="Corbel" panose="020B0503020204020204" pitchFamily="34" charset="0"/>
                  </a:rPr>
                  <a:t>NO</a:t>
                </a:r>
                <a:r>
                  <a:rPr lang="en-US" sz="1050" baseline="-25000" dirty="0">
                    <a:solidFill>
                      <a:schemeClr val="accent5">
                        <a:lumMod val="25000"/>
                      </a:schemeClr>
                    </a:solidFill>
                    <a:latin typeface="Corbel" panose="020B0503020204020204" pitchFamily="34" charset="0"/>
                  </a:rPr>
                  <a:t>2 </a:t>
                </a:r>
                <a:r>
                  <a:rPr lang="en-US" sz="1050" dirty="0">
                    <a:solidFill>
                      <a:schemeClr val="accent5">
                        <a:lumMod val="25000"/>
                      </a:schemeClr>
                    </a:solidFill>
                    <a:latin typeface="Corbel" panose="020B0503020204020204" pitchFamily="34" charset="0"/>
                  </a:rPr>
                  <a:t>(molecules cm</a:t>
                </a:r>
                <a:r>
                  <a:rPr lang="en-US" sz="1050" baseline="30000" dirty="0">
                    <a:solidFill>
                      <a:schemeClr val="accent5">
                        <a:lumMod val="25000"/>
                      </a:schemeClr>
                    </a:solidFill>
                    <a:latin typeface="Corbel" panose="020B0503020204020204" pitchFamily="34" charset="0"/>
                  </a:rPr>
                  <a:t>–2</a:t>
                </a:r>
                <a:r>
                  <a:rPr lang="en-US" sz="1050" dirty="0">
                    <a:solidFill>
                      <a:schemeClr val="accent5">
                        <a:lumMod val="25000"/>
                      </a:schemeClr>
                    </a:solidFill>
                    <a:latin typeface="Corbel" panose="020B0503020204020204" pitchFamily="34" charset="0"/>
                  </a:rPr>
                  <a:t>)</a:t>
                </a:r>
                <a:endParaRPr lang="en-US" sz="1050" baseline="30000" dirty="0">
                  <a:solidFill>
                    <a:schemeClr val="accent5">
                      <a:lumMod val="25000"/>
                    </a:schemeClr>
                  </a:solidFill>
                  <a:latin typeface="Corbel" panose="020B0503020204020204" pitchFamily="34" charset="0"/>
                </a:endParaRPr>
              </a:p>
            </p:txBody>
          </p:sp>
          <p:pic>
            <p:nvPicPr>
              <p:cNvPr id="52" name="Picture 51">
                <a:extLst>
                  <a:ext uri="{FF2B5EF4-FFF2-40B4-BE49-F238E27FC236}">
                    <a16:creationId xmlns:a16="http://schemas.microsoft.com/office/drawing/2014/main" id="{29429E33-7007-8918-28C1-9521174E9C8E}"/>
                  </a:ext>
                </a:extLst>
              </p:cNvPr>
              <p:cNvPicPr>
                <a:picLocks noChangeAspect="1"/>
              </p:cNvPicPr>
              <p:nvPr/>
            </p:nvPicPr>
            <p:blipFill rotWithShape="1">
              <a:blip r:embed="rId4">
                <a:extLst>
                  <a:ext uri="{28A0092B-C50C-407E-A947-70E740481C1C}">
                    <a14:useLocalDpi xmlns:a14="http://schemas.microsoft.com/office/drawing/2010/main" val="0"/>
                  </a:ext>
                </a:extLst>
              </a:blip>
              <a:srcRect l="3245" t="35494" r="94471" b="33691"/>
              <a:stretch/>
            </p:blipFill>
            <p:spPr bwMode="auto">
              <a:xfrm>
                <a:off x="609700" y="828419"/>
                <a:ext cx="426776" cy="4323785"/>
              </a:xfrm>
              <a:prstGeom prst="rect">
                <a:avLst/>
              </a:prstGeom>
              <a:ln>
                <a:noFill/>
              </a:ln>
              <a:extLst>
                <a:ext uri="{53640926-AAD7-44D8-BBD7-CCE9431645EC}">
                  <a14:shadowObscured xmlns:a14="http://schemas.microsoft.com/office/drawing/2010/main"/>
                </a:ext>
              </a:extLst>
            </p:spPr>
          </p:pic>
          <p:pic>
            <p:nvPicPr>
              <p:cNvPr id="53" name="Picture 52">
                <a:extLst>
                  <a:ext uri="{FF2B5EF4-FFF2-40B4-BE49-F238E27FC236}">
                    <a16:creationId xmlns:a16="http://schemas.microsoft.com/office/drawing/2014/main" id="{D4A2061F-8E9E-BB0A-3D2C-7813875812A6}"/>
                  </a:ext>
                </a:extLst>
              </p:cNvPr>
              <p:cNvPicPr>
                <a:picLocks noChangeAspect="1"/>
              </p:cNvPicPr>
              <p:nvPr/>
            </p:nvPicPr>
            <p:blipFill rotWithShape="1">
              <a:blip r:embed="rId4">
                <a:extLst>
                  <a:ext uri="{28A0092B-C50C-407E-A947-70E740481C1C}">
                    <a14:useLocalDpi xmlns:a14="http://schemas.microsoft.com/office/drawing/2010/main" val="0"/>
                  </a:ext>
                </a:extLst>
              </a:blip>
              <a:srcRect l="66426" t="65745" r="9967" b="32256"/>
              <a:stretch/>
            </p:blipFill>
            <p:spPr bwMode="auto">
              <a:xfrm>
                <a:off x="685029" y="5169866"/>
                <a:ext cx="4508550" cy="286620"/>
              </a:xfrm>
              <a:prstGeom prst="rect">
                <a:avLst/>
              </a:prstGeom>
              <a:ln>
                <a:noFill/>
              </a:ln>
              <a:extLst>
                <a:ext uri="{53640926-AAD7-44D8-BBD7-CCE9431645EC}">
                  <a14:shadowObscured xmlns:a14="http://schemas.microsoft.com/office/drawing/2010/main"/>
                </a:ext>
              </a:extLst>
            </p:spPr>
          </p:pic>
        </p:grpSp>
        <p:sp>
          <p:nvSpPr>
            <p:cNvPr id="40" name="Text Box 7">
              <a:extLst>
                <a:ext uri="{FF2B5EF4-FFF2-40B4-BE49-F238E27FC236}">
                  <a16:creationId xmlns:a16="http://schemas.microsoft.com/office/drawing/2014/main" id="{DB5301C6-6871-42E3-7ECA-9BE8EC27FE40}"/>
                </a:ext>
              </a:extLst>
            </p:cNvPr>
            <p:cNvSpPr txBox="1">
              <a:spLocks noChangeArrowheads="1"/>
            </p:cNvSpPr>
            <p:nvPr/>
          </p:nvSpPr>
          <p:spPr bwMode="auto">
            <a:xfrm>
              <a:off x="794663" y="685536"/>
              <a:ext cx="2803501"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spcBef>
                  <a:spcPct val="50000"/>
                </a:spcBef>
                <a:defRPr/>
              </a:pPr>
              <a:r>
                <a:rPr lang="en-US" sz="1800" dirty="0">
                  <a:latin typeface="Corbel" panose="020B0503020204020204" pitchFamily="34" charset="0"/>
                  <a:cs typeface="Helvetica"/>
                </a:rPr>
                <a:t>Midday GCAS flight</a:t>
              </a:r>
              <a:endParaRPr lang="en-US" sz="1800" b="1" dirty="0">
                <a:latin typeface="Corbel" panose="020B0503020204020204" pitchFamily="34" charset="0"/>
                <a:cs typeface="Helvetica"/>
              </a:endParaRPr>
            </a:p>
          </p:txBody>
        </p:sp>
        <p:sp>
          <p:nvSpPr>
            <p:cNvPr id="41" name="Rectangle 40">
              <a:extLst>
                <a:ext uri="{FF2B5EF4-FFF2-40B4-BE49-F238E27FC236}">
                  <a16:creationId xmlns:a16="http://schemas.microsoft.com/office/drawing/2014/main" id="{54860D23-C4EE-83F5-7527-4C549B005C55}"/>
                </a:ext>
              </a:extLst>
            </p:cNvPr>
            <p:cNvSpPr/>
            <p:nvPr/>
          </p:nvSpPr>
          <p:spPr>
            <a:xfrm>
              <a:off x="2907193" y="3164982"/>
              <a:ext cx="695860" cy="384589"/>
            </a:xfrm>
            <a:prstGeom prst="rect">
              <a:avLst/>
            </a:prstGeom>
            <a:solidFill>
              <a:srgbClr val="FFFFFF">
                <a:alpha val="67843"/>
              </a:srgbClr>
            </a:solidFill>
            <a:ln>
              <a:noFill/>
            </a:ln>
          </p:spPr>
          <p:style>
            <a:lnRef idx="2">
              <a:schemeClr val="accent1"/>
            </a:lnRef>
            <a:fillRef idx="1">
              <a:schemeClr val="lt1"/>
            </a:fillRef>
            <a:effectRef idx="0">
              <a:schemeClr val="accent1"/>
            </a:effectRef>
            <a:fontRef idx="minor">
              <a:schemeClr val="dk1"/>
            </a:fontRef>
          </p:style>
          <p:txBody>
            <a:bodyPr rtlCol="0" anchor="ctr"/>
            <a:lstStyle/>
            <a:p>
              <a:r>
                <a:rPr lang="en-US" sz="1200" dirty="0">
                  <a:latin typeface="Corbel" panose="020B0503020204020204" pitchFamily="34" charset="0"/>
                </a:rPr>
                <a:t>Texas City</a:t>
              </a:r>
            </a:p>
          </p:txBody>
        </p:sp>
        <p:cxnSp>
          <p:nvCxnSpPr>
            <p:cNvPr id="42" name="Straight Connector 41">
              <a:extLst>
                <a:ext uri="{FF2B5EF4-FFF2-40B4-BE49-F238E27FC236}">
                  <a16:creationId xmlns:a16="http://schemas.microsoft.com/office/drawing/2014/main" id="{1A918629-7A80-5A05-BC06-617A151A2434}"/>
                </a:ext>
              </a:extLst>
            </p:cNvPr>
            <p:cNvCxnSpPr>
              <a:cxnSpLocks/>
            </p:cNvCxnSpPr>
            <p:nvPr/>
          </p:nvCxnSpPr>
          <p:spPr>
            <a:xfrm flipH="1">
              <a:off x="2550617" y="2106674"/>
              <a:ext cx="228600" cy="39544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Rectangle 42">
              <a:extLst>
                <a:ext uri="{FF2B5EF4-FFF2-40B4-BE49-F238E27FC236}">
                  <a16:creationId xmlns:a16="http://schemas.microsoft.com/office/drawing/2014/main" id="{3D5C15EB-BA36-59CA-0DD1-AD2F7F1C0786}"/>
                </a:ext>
              </a:extLst>
            </p:cNvPr>
            <p:cNvSpPr/>
            <p:nvPr/>
          </p:nvSpPr>
          <p:spPr>
            <a:xfrm>
              <a:off x="1099612" y="2677029"/>
              <a:ext cx="972898" cy="348267"/>
            </a:xfrm>
            <a:prstGeom prst="rect">
              <a:avLst/>
            </a:prstGeom>
            <a:solidFill>
              <a:srgbClr val="FFFFFF">
                <a:alpha val="67843"/>
              </a:srgbClr>
            </a:solidFill>
            <a:ln>
              <a:noFill/>
            </a:ln>
          </p:spPr>
          <p:style>
            <a:lnRef idx="2">
              <a:schemeClr val="accent1"/>
            </a:lnRef>
            <a:fillRef idx="1">
              <a:schemeClr val="lt1"/>
            </a:fillRef>
            <a:effectRef idx="0">
              <a:schemeClr val="accent1"/>
            </a:effectRef>
            <a:fontRef idx="minor">
              <a:schemeClr val="dk1"/>
            </a:fontRef>
          </p:style>
          <p:txBody>
            <a:bodyPr rtlCol="0" anchor="ctr"/>
            <a:lstStyle/>
            <a:p>
              <a:r>
                <a:rPr lang="en-US" sz="1200" dirty="0">
                  <a:latin typeface="Corbel" panose="020B0503020204020204" pitchFamily="34" charset="0"/>
                </a:rPr>
                <a:t>Downtown Houston</a:t>
              </a:r>
            </a:p>
          </p:txBody>
        </p:sp>
        <p:sp>
          <p:nvSpPr>
            <p:cNvPr id="44" name="Rectangle 43">
              <a:extLst>
                <a:ext uri="{FF2B5EF4-FFF2-40B4-BE49-F238E27FC236}">
                  <a16:creationId xmlns:a16="http://schemas.microsoft.com/office/drawing/2014/main" id="{ED169010-A5CC-7C20-8899-5CD00D9643B3}"/>
                </a:ext>
              </a:extLst>
            </p:cNvPr>
            <p:cNvSpPr/>
            <p:nvPr/>
          </p:nvSpPr>
          <p:spPr>
            <a:xfrm>
              <a:off x="1284379" y="1326544"/>
              <a:ext cx="1266238" cy="303604"/>
            </a:xfrm>
            <a:prstGeom prst="rect">
              <a:avLst/>
            </a:prstGeom>
            <a:solidFill>
              <a:srgbClr val="FFFFFF">
                <a:alpha val="67843"/>
              </a:srgbClr>
            </a:solidFill>
            <a:ln>
              <a:noFill/>
            </a:ln>
          </p:spPr>
          <p:style>
            <a:lnRef idx="2">
              <a:schemeClr val="accent1"/>
            </a:lnRef>
            <a:fillRef idx="1">
              <a:schemeClr val="lt1"/>
            </a:fillRef>
            <a:effectRef idx="0">
              <a:schemeClr val="accent1"/>
            </a:effectRef>
            <a:fontRef idx="minor">
              <a:schemeClr val="dk1"/>
            </a:fontRef>
          </p:style>
          <p:txBody>
            <a:bodyPr rtlCol="0" anchor="ctr"/>
            <a:lstStyle/>
            <a:p>
              <a:r>
                <a:rPr lang="en-US" sz="1200" dirty="0">
                  <a:latin typeface="Corbel" panose="020B0503020204020204" pitchFamily="34" charset="0"/>
                </a:rPr>
                <a:t>The Woodlands</a:t>
              </a:r>
            </a:p>
          </p:txBody>
        </p:sp>
        <p:sp>
          <p:nvSpPr>
            <p:cNvPr id="45" name="Oval 44">
              <a:extLst>
                <a:ext uri="{FF2B5EF4-FFF2-40B4-BE49-F238E27FC236}">
                  <a16:creationId xmlns:a16="http://schemas.microsoft.com/office/drawing/2014/main" id="{C8C05A36-4B29-13DC-EA4C-7DC22C8BAEB6}"/>
                </a:ext>
              </a:extLst>
            </p:cNvPr>
            <p:cNvSpPr/>
            <p:nvPr/>
          </p:nvSpPr>
          <p:spPr>
            <a:xfrm>
              <a:off x="1895110" y="2536388"/>
              <a:ext cx="51147" cy="52894"/>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6" name="Oval 45">
              <a:extLst>
                <a:ext uri="{FF2B5EF4-FFF2-40B4-BE49-F238E27FC236}">
                  <a16:creationId xmlns:a16="http://schemas.microsoft.com/office/drawing/2014/main" id="{2F9963C2-34AA-69AE-EAF3-BE315E7094E9}"/>
                </a:ext>
              </a:extLst>
            </p:cNvPr>
            <p:cNvSpPr/>
            <p:nvPr/>
          </p:nvSpPr>
          <p:spPr>
            <a:xfrm>
              <a:off x="2818367" y="2528436"/>
              <a:ext cx="51147" cy="52894"/>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7" name="Oval 46">
              <a:extLst>
                <a:ext uri="{FF2B5EF4-FFF2-40B4-BE49-F238E27FC236}">
                  <a16:creationId xmlns:a16="http://schemas.microsoft.com/office/drawing/2014/main" id="{6B8F98E6-FFC0-6BDD-EB94-DA06051FDB0F}"/>
                </a:ext>
              </a:extLst>
            </p:cNvPr>
            <p:cNvSpPr/>
            <p:nvPr/>
          </p:nvSpPr>
          <p:spPr>
            <a:xfrm>
              <a:off x="1787248" y="1559265"/>
              <a:ext cx="51147" cy="52894"/>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8" name="Oval 47">
              <a:extLst>
                <a:ext uri="{FF2B5EF4-FFF2-40B4-BE49-F238E27FC236}">
                  <a16:creationId xmlns:a16="http://schemas.microsoft.com/office/drawing/2014/main" id="{494853E8-DE51-F6D6-A32A-BA309768F23E}"/>
                </a:ext>
              </a:extLst>
            </p:cNvPr>
            <p:cNvSpPr/>
            <p:nvPr/>
          </p:nvSpPr>
          <p:spPr>
            <a:xfrm>
              <a:off x="2814791" y="3135660"/>
              <a:ext cx="51147" cy="52894"/>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49" name="Picture 48">
              <a:extLst>
                <a:ext uri="{FF2B5EF4-FFF2-40B4-BE49-F238E27FC236}">
                  <a16:creationId xmlns:a16="http://schemas.microsoft.com/office/drawing/2014/main" id="{380C5EEB-AB27-8087-82FA-EB3FFA00C0D2}"/>
                </a:ext>
              </a:extLst>
            </p:cNvPr>
            <p:cNvPicPr>
              <a:picLocks noChangeAspect="1"/>
            </p:cNvPicPr>
            <p:nvPr/>
          </p:nvPicPr>
          <p:blipFill rotWithShape="1">
            <a:blip r:embed="rId5"/>
            <a:srcRect l="49248" t="7984" r="30297" b="52513"/>
            <a:stretch/>
          </p:blipFill>
          <p:spPr>
            <a:xfrm>
              <a:off x="808948" y="993895"/>
              <a:ext cx="2767730" cy="2881546"/>
            </a:xfrm>
            <a:prstGeom prst="rect">
              <a:avLst/>
            </a:prstGeom>
          </p:spPr>
        </p:pic>
      </p:grpSp>
      <p:sp>
        <p:nvSpPr>
          <p:cNvPr id="54" name="TextBox 53">
            <a:extLst>
              <a:ext uri="{FF2B5EF4-FFF2-40B4-BE49-F238E27FC236}">
                <a16:creationId xmlns:a16="http://schemas.microsoft.com/office/drawing/2014/main" id="{A6163838-DAEE-0C36-A423-B0432B7C8001}"/>
              </a:ext>
            </a:extLst>
          </p:cNvPr>
          <p:cNvSpPr txBox="1"/>
          <p:nvPr/>
        </p:nvSpPr>
        <p:spPr>
          <a:xfrm>
            <a:off x="4409881" y="1896407"/>
            <a:ext cx="1229067" cy="646331"/>
          </a:xfrm>
          <a:prstGeom prst="rect">
            <a:avLst/>
          </a:prstGeom>
          <a:solidFill>
            <a:srgbClr val="FFFFFF">
              <a:alpha val="79216"/>
            </a:srgbClr>
          </a:solidFill>
        </p:spPr>
        <p:txBody>
          <a:bodyPr wrap="square">
            <a:spAutoFit/>
          </a:bodyPr>
          <a:lstStyle/>
          <a:p>
            <a:r>
              <a:rPr lang="en-US" sz="1800" dirty="0">
                <a:latin typeface="Corbel" panose="020B0503020204020204" pitchFamily="34" charset="0"/>
                <a:cs typeface="Helvetica"/>
              </a:rPr>
              <a:t> </a:t>
            </a:r>
            <a:r>
              <a:rPr lang="en-US" sz="1800" dirty="0">
                <a:latin typeface="Corbel" panose="020B0503020204020204" pitchFamily="34" charset="0"/>
                <a:sym typeface="Symbol" pitchFamily="2" charset="2"/>
              </a:rPr>
              <a:t>39  8 % inequality</a:t>
            </a:r>
            <a:endParaRPr lang="en-US" sz="1800" dirty="0"/>
          </a:p>
        </p:txBody>
      </p:sp>
      <p:grpSp>
        <p:nvGrpSpPr>
          <p:cNvPr id="55" name="Group 54">
            <a:extLst>
              <a:ext uri="{FF2B5EF4-FFF2-40B4-BE49-F238E27FC236}">
                <a16:creationId xmlns:a16="http://schemas.microsoft.com/office/drawing/2014/main" id="{D29C1A9C-5268-2DF5-77D3-2248435756E6}"/>
              </a:ext>
            </a:extLst>
          </p:cNvPr>
          <p:cNvGrpSpPr/>
          <p:nvPr/>
        </p:nvGrpSpPr>
        <p:grpSpPr>
          <a:xfrm>
            <a:off x="6099176" y="1519251"/>
            <a:ext cx="4202759" cy="4633920"/>
            <a:chOff x="6099176" y="1519251"/>
            <a:chExt cx="3478969" cy="4064395"/>
          </a:xfrm>
        </p:grpSpPr>
        <p:sp>
          <p:nvSpPr>
            <p:cNvPr id="56" name="Text Box 7">
              <a:extLst>
                <a:ext uri="{FF2B5EF4-FFF2-40B4-BE49-F238E27FC236}">
                  <a16:creationId xmlns:a16="http://schemas.microsoft.com/office/drawing/2014/main" id="{811964FD-79BF-B55D-91FF-586C2810716C}"/>
                </a:ext>
              </a:extLst>
            </p:cNvPr>
            <p:cNvSpPr txBox="1">
              <a:spLocks noChangeArrowheads="1"/>
            </p:cNvSpPr>
            <p:nvPr/>
          </p:nvSpPr>
          <p:spPr bwMode="auto">
            <a:xfrm>
              <a:off x="6338526" y="1519251"/>
              <a:ext cx="3032848" cy="64633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spcBef>
                  <a:spcPct val="50000"/>
                </a:spcBef>
                <a:defRPr/>
              </a:pPr>
              <a:r>
                <a:rPr lang="en-US" sz="1800" dirty="0">
                  <a:solidFill>
                    <a:schemeClr val="accent5">
                      <a:lumMod val="25000"/>
                    </a:schemeClr>
                  </a:solidFill>
                  <a:latin typeface="Corbel" panose="020B0503020204020204" pitchFamily="34" charset="0"/>
                  <a:cs typeface="Helvetica"/>
                </a:rPr>
                <a:t>Oversampled TROPOMI along GCAS flight path</a:t>
              </a:r>
              <a:endParaRPr lang="en-US" sz="1800" b="1" dirty="0">
                <a:solidFill>
                  <a:schemeClr val="accent5">
                    <a:lumMod val="25000"/>
                  </a:schemeClr>
                </a:solidFill>
                <a:latin typeface="Corbel" panose="020B0503020204020204" pitchFamily="34" charset="0"/>
                <a:cs typeface="Helvetica"/>
              </a:endParaRPr>
            </a:p>
          </p:txBody>
        </p:sp>
        <p:pic>
          <p:nvPicPr>
            <p:cNvPr id="57" name="Picture 56">
              <a:extLst>
                <a:ext uri="{FF2B5EF4-FFF2-40B4-BE49-F238E27FC236}">
                  <a16:creationId xmlns:a16="http://schemas.microsoft.com/office/drawing/2014/main" id="{32C3ECB8-62E8-550C-C25C-0014654D5537}"/>
                </a:ext>
              </a:extLst>
            </p:cNvPr>
            <p:cNvPicPr>
              <a:picLocks noChangeAspect="1"/>
            </p:cNvPicPr>
            <p:nvPr/>
          </p:nvPicPr>
          <p:blipFill rotWithShape="1">
            <a:blip r:embed="rId3"/>
            <a:srcRect b="3099"/>
            <a:stretch/>
          </p:blipFill>
          <p:spPr>
            <a:xfrm>
              <a:off x="6437311" y="4881821"/>
              <a:ext cx="3022164" cy="591500"/>
            </a:xfrm>
            <a:prstGeom prst="rect">
              <a:avLst/>
            </a:prstGeom>
          </p:spPr>
        </p:pic>
        <p:pic>
          <p:nvPicPr>
            <p:cNvPr id="58" name="Picture 57">
              <a:extLst>
                <a:ext uri="{FF2B5EF4-FFF2-40B4-BE49-F238E27FC236}">
                  <a16:creationId xmlns:a16="http://schemas.microsoft.com/office/drawing/2014/main" id="{E547D08A-C274-E306-5705-471F2FDC4036}"/>
                </a:ext>
              </a:extLst>
            </p:cNvPr>
            <p:cNvPicPr>
              <a:picLocks noChangeAspect="1"/>
            </p:cNvPicPr>
            <p:nvPr/>
          </p:nvPicPr>
          <p:blipFill rotWithShape="1">
            <a:blip r:embed="rId6">
              <a:extLst>
                <a:ext uri="{28A0092B-C50C-407E-A947-70E740481C1C}">
                  <a14:useLocalDpi xmlns:a14="http://schemas.microsoft.com/office/drawing/2010/main" val="0"/>
                </a:ext>
              </a:extLst>
            </a:blip>
            <a:srcRect l="4026" t="17715" r="74041" b="54057"/>
            <a:stretch/>
          </p:blipFill>
          <p:spPr bwMode="auto">
            <a:xfrm>
              <a:off x="6423349" y="1837857"/>
              <a:ext cx="2783144" cy="2778720"/>
            </a:xfrm>
            <a:prstGeom prst="rect">
              <a:avLst/>
            </a:prstGeom>
            <a:ln>
              <a:noFill/>
            </a:ln>
            <a:extLst>
              <a:ext uri="{53640926-AAD7-44D8-BBD7-CCE9431645EC}">
                <a14:shadowObscured xmlns:a14="http://schemas.microsoft.com/office/drawing/2010/main"/>
              </a:ext>
            </a:extLst>
          </p:spPr>
        </p:pic>
        <p:sp>
          <p:nvSpPr>
            <p:cNvPr id="59" name="TextBox 58">
              <a:extLst>
                <a:ext uri="{FF2B5EF4-FFF2-40B4-BE49-F238E27FC236}">
                  <a16:creationId xmlns:a16="http://schemas.microsoft.com/office/drawing/2014/main" id="{03B5E12D-6C79-7E72-C00D-002634E78269}"/>
                </a:ext>
              </a:extLst>
            </p:cNvPr>
            <p:cNvSpPr txBox="1"/>
            <p:nvPr/>
          </p:nvSpPr>
          <p:spPr>
            <a:xfrm>
              <a:off x="6377901" y="5154509"/>
              <a:ext cx="3200244" cy="338554"/>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228600" indent="-228600">
                <a:buAutoNum type="arabicPlain"/>
              </a:pPr>
              <a:r>
                <a:rPr lang="en-US" sz="800" dirty="0">
                  <a:solidFill>
                    <a:schemeClr val="accent4">
                      <a:lumMod val="10000"/>
                    </a:schemeClr>
                  </a:solidFill>
                  <a:latin typeface="Helvetica" pitchFamily="2" charset="0"/>
                </a:rPr>
                <a:t>      1.5               2              2.5          3.5            4	4.5</a:t>
              </a:r>
            </a:p>
            <a:p>
              <a:r>
                <a:rPr lang="en-US" sz="800" dirty="0">
                  <a:solidFill>
                    <a:schemeClr val="accent4">
                      <a:lumMod val="10000"/>
                    </a:schemeClr>
                  </a:solidFill>
                  <a:latin typeface="Helvetica" pitchFamily="2" charset="0"/>
                </a:rPr>
                <a:t>		                              x10</a:t>
              </a:r>
              <a:r>
                <a:rPr lang="en-US" sz="800" baseline="30000" dirty="0">
                  <a:solidFill>
                    <a:schemeClr val="accent4">
                      <a:lumMod val="10000"/>
                    </a:schemeClr>
                  </a:solidFill>
                  <a:latin typeface="Helvetica" pitchFamily="2" charset="0"/>
                </a:rPr>
                <a:t>15</a:t>
              </a:r>
              <a:r>
                <a:rPr lang="en-US" sz="800" dirty="0">
                  <a:solidFill>
                    <a:schemeClr val="accent4">
                      <a:lumMod val="10000"/>
                    </a:schemeClr>
                  </a:solidFill>
                  <a:latin typeface="Helvetica" pitchFamily="2" charset="0"/>
                </a:rPr>
                <a:t>                </a:t>
              </a:r>
              <a:endParaRPr lang="en-US" sz="800" baseline="30000" dirty="0">
                <a:solidFill>
                  <a:schemeClr val="accent4">
                    <a:lumMod val="10000"/>
                  </a:schemeClr>
                </a:solidFill>
                <a:latin typeface="Helvetica" pitchFamily="2" charset="0"/>
              </a:endParaRPr>
            </a:p>
          </p:txBody>
        </p:sp>
        <p:sp>
          <p:nvSpPr>
            <p:cNvPr id="60" name="TextBox 59">
              <a:extLst>
                <a:ext uri="{FF2B5EF4-FFF2-40B4-BE49-F238E27FC236}">
                  <a16:creationId xmlns:a16="http://schemas.microsoft.com/office/drawing/2014/main" id="{51435CB5-12AC-F9B3-2DB9-DD291E9172A0}"/>
                </a:ext>
              </a:extLst>
            </p:cNvPr>
            <p:cNvSpPr txBox="1"/>
            <p:nvPr/>
          </p:nvSpPr>
          <p:spPr>
            <a:xfrm>
              <a:off x="7297746" y="5329730"/>
              <a:ext cx="1370888" cy="253916"/>
            </a:xfrm>
            <a:prstGeom prst="rect">
              <a:avLst/>
            </a:prstGeom>
            <a:noFill/>
          </p:spPr>
          <p:txBody>
            <a:bodyPr wrap="none" rtlCol="0">
              <a:spAutoFit/>
            </a:bodyPr>
            <a:lstStyle/>
            <a:p>
              <a:r>
                <a:rPr lang="en-US" sz="1050" dirty="0">
                  <a:latin typeface="Corbel" panose="020B0503020204020204" pitchFamily="34" charset="0"/>
                </a:rPr>
                <a:t>NO</a:t>
              </a:r>
              <a:r>
                <a:rPr lang="en-US" sz="1050" baseline="-25000" dirty="0">
                  <a:latin typeface="Corbel" panose="020B0503020204020204" pitchFamily="34" charset="0"/>
                </a:rPr>
                <a:t>2 </a:t>
              </a:r>
              <a:r>
                <a:rPr lang="en-US" sz="1050" dirty="0">
                  <a:latin typeface="Corbel" panose="020B0503020204020204" pitchFamily="34" charset="0"/>
                </a:rPr>
                <a:t>(molecules cm</a:t>
              </a:r>
              <a:r>
                <a:rPr lang="en-US" sz="1050" baseline="30000" dirty="0">
                  <a:latin typeface="Corbel" panose="020B0503020204020204" pitchFamily="34" charset="0"/>
                </a:rPr>
                <a:t>–2</a:t>
              </a:r>
              <a:r>
                <a:rPr lang="en-US" sz="1050" dirty="0">
                  <a:latin typeface="Corbel" panose="020B0503020204020204" pitchFamily="34" charset="0"/>
                </a:rPr>
                <a:t>)</a:t>
              </a:r>
              <a:endParaRPr lang="en-US" sz="1050" baseline="30000" dirty="0">
                <a:latin typeface="Corbel" panose="020B0503020204020204" pitchFamily="34" charset="0"/>
              </a:endParaRPr>
            </a:p>
          </p:txBody>
        </p:sp>
        <p:pic>
          <p:nvPicPr>
            <p:cNvPr id="61" name="Picture 60">
              <a:extLst>
                <a:ext uri="{FF2B5EF4-FFF2-40B4-BE49-F238E27FC236}">
                  <a16:creationId xmlns:a16="http://schemas.microsoft.com/office/drawing/2014/main" id="{77A8569B-F0FC-26A1-5ACB-181537C763F1}"/>
                </a:ext>
              </a:extLst>
            </p:cNvPr>
            <p:cNvPicPr>
              <a:picLocks noChangeAspect="1"/>
            </p:cNvPicPr>
            <p:nvPr/>
          </p:nvPicPr>
          <p:blipFill rotWithShape="1">
            <a:blip r:embed="rId6">
              <a:extLst>
                <a:ext uri="{28A0092B-C50C-407E-A947-70E740481C1C}">
                  <a14:useLocalDpi xmlns:a14="http://schemas.microsoft.com/office/drawing/2010/main" val="0"/>
                </a:ext>
              </a:extLst>
            </a:blip>
            <a:srcRect l="25909" t="17094" r="51400" b="51666"/>
            <a:stretch/>
          </p:blipFill>
          <p:spPr bwMode="auto">
            <a:xfrm>
              <a:off x="6377901" y="1832365"/>
              <a:ext cx="2894292" cy="3027080"/>
            </a:xfrm>
            <a:prstGeom prst="rect">
              <a:avLst/>
            </a:prstGeom>
            <a:ln>
              <a:noFill/>
            </a:ln>
            <a:extLst>
              <a:ext uri="{53640926-AAD7-44D8-BBD7-CCE9431645EC}">
                <a14:shadowObscured xmlns:a14="http://schemas.microsoft.com/office/drawing/2010/main"/>
              </a:ext>
            </a:extLst>
          </p:spPr>
        </p:pic>
        <p:pic>
          <p:nvPicPr>
            <p:cNvPr id="62" name="Picture 61">
              <a:extLst>
                <a:ext uri="{FF2B5EF4-FFF2-40B4-BE49-F238E27FC236}">
                  <a16:creationId xmlns:a16="http://schemas.microsoft.com/office/drawing/2014/main" id="{4B51F3F7-CA1A-4C78-9183-5E7DFEFFEB66}"/>
                </a:ext>
              </a:extLst>
            </p:cNvPr>
            <p:cNvPicPr>
              <a:picLocks noChangeAspect="1"/>
            </p:cNvPicPr>
            <p:nvPr/>
          </p:nvPicPr>
          <p:blipFill rotWithShape="1">
            <a:blip r:embed="rId4">
              <a:extLst>
                <a:ext uri="{28A0092B-C50C-407E-A947-70E740481C1C}">
                  <a14:useLocalDpi xmlns:a14="http://schemas.microsoft.com/office/drawing/2010/main" val="0"/>
                </a:ext>
              </a:extLst>
            </a:blip>
            <a:srcRect l="3455" t="38794" r="94471" b="33691"/>
            <a:stretch/>
          </p:blipFill>
          <p:spPr bwMode="auto">
            <a:xfrm>
              <a:off x="6099176" y="1854029"/>
              <a:ext cx="286585" cy="2881177"/>
            </a:xfrm>
            <a:prstGeom prst="rect">
              <a:avLst/>
            </a:prstGeom>
            <a:ln>
              <a:noFill/>
            </a:ln>
            <a:extLst>
              <a:ext uri="{53640926-AAD7-44D8-BBD7-CCE9431645EC}">
                <a14:shadowObscured xmlns:a14="http://schemas.microsoft.com/office/drawing/2010/main"/>
              </a:ext>
            </a:extLst>
          </p:spPr>
        </p:pic>
        <p:pic>
          <p:nvPicPr>
            <p:cNvPr id="63" name="Picture 62">
              <a:extLst>
                <a:ext uri="{FF2B5EF4-FFF2-40B4-BE49-F238E27FC236}">
                  <a16:creationId xmlns:a16="http://schemas.microsoft.com/office/drawing/2014/main" id="{6DD269C0-55D5-CB92-2826-B1D148859139}"/>
                </a:ext>
              </a:extLst>
            </p:cNvPr>
            <p:cNvPicPr>
              <a:picLocks noChangeAspect="1"/>
            </p:cNvPicPr>
            <p:nvPr/>
          </p:nvPicPr>
          <p:blipFill rotWithShape="1">
            <a:blip r:embed="rId4">
              <a:extLst>
                <a:ext uri="{28A0092B-C50C-407E-A947-70E740481C1C}">
                  <a14:useLocalDpi xmlns:a14="http://schemas.microsoft.com/office/drawing/2010/main" val="0"/>
                </a:ext>
              </a:extLst>
            </a:blip>
            <a:srcRect l="66426" t="65745" r="9967" b="32256"/>
            <a:stretch/>
          </p:blipFill>
          <p:spPr bwMode="auto">
            <a:xfrm>
              <a:off x="6132780" y="4697743"/>
              <a:ext cx="3333786" cy="213898"/>
            </a:xfrm>
            <a:prstGeom prst="rect">
              <a:avLst/>
            </a:prstGeom>
            <a:ln>
              <a:noFill/>
            </a:ln>
            <a:extLst>
              <a:ext uri="{53640926-AAD7-44D8-BBD7-CCE9431645EC}">
                <a14:shadowObscured xmlns:a14="http://schemas.microsoft.com/office/drawing/2010/main"/>
              </a:ext>
            </a:extLst>
          </p:spPr>
        </p:pic>
        <p:sp>
          <p:nvSpPr>
            <p:cNvPr id="64" name="TextBox 63">
              <a:extLst>
                <a:ext uri="{FF2B5EF4-FFF2-40B4-BE49-F238E27FC236}">
                  <a16:creationId xmlns:a16="http://schemas.microsoft.com/office/drawing/2014/main" id="{4C51509B-C5F6-110A-E30A-9E3F9FF23923}"/>
                </a:ext>
              </a:extLst>
            </p:cNvPr>
            <p:cNvSpPr txBox="1"/>
            <p:nvPr/>
          </p:nvSpPr>
          <p:spPr>
            <a:xfrm>
              <a:off x="7904757" y="1883000"/>
              <a:ext cx="1227262" cy="646331"/>
            </a:xfrm>
            <a:prstGeom prst="rect">
              <a:avLst/>
            </a:prstGeom>
            <a:solidFill>
              <a:srgbClr val="FFFFFF">
                <a:alpha val="79216"/>
              </a:srgbClr>
            </a:solidFill>
          </p:spPr>
          <p:txBody>
            <a:bodyPr wrap="square">
              <a:spAutoFit/>
            </a:bodyPr>
            <a:lstStyle/>
            <a:p>
              <a:pPr algn="ctr"/>
              <a:r>
                <a:rPr lang="en-US" sz="1800" dirty="0">
                  <a:latin typeface="Corbel" panose="020B0503020204020204" pitchFamily="34" charset="0"/>
                  <a:cs typeface="Helvetica"/>
                </a:rPr>
                <a:t> </a:t>
              </a:r>
              <a:r>
                <a:rPr lang="en-US" sz="1800" dirty="0">
                  <a:latin typeface="Corbel" panose="020B0503020204020204" pitchFamily="34" charset="0"/>
                </a:rPr>
                <a:t>42 </a:t>
              </a:r>
              <a:r>
                <a:rPr lang="en-US" sz="1800" dirty="0">
                  <a:latin typeface="Corbel" panose="020B0503020204020204" pitchFamily="34" charset="0"/>
                  <a:sym typeface="Symbol" pitchFamily="2" charset="2"/>
                </a:rPr>
                <a:t> 3%</a:t>
              </a:r>
            </a:p>
            <a:p>
              <a:pPr algn="ctr"/>
              <a:r>
                <a:rPr lang="en-US" sz="1800" dirty="0">
                  <a:latin typeface="Corbel" panose="020B0503020204020204" pitchFamily="34" charset="0"/>
                  <a:sym typeface="Symbol" pitchFamily="2" charset="2"/>
                </a:rPr>
                <a:t>inequality </a:t>
              </a:r>
              <a:endParaRPr lang="en-US" sz="1800" dirty="0"/>
            </a:p>
          </p:txBody>
        </p:sp>
      </p:grpSp>
      <p:sp>
        <p:nvSpPr>
          <p:cNvPr id="65" name="Rectangle 64">
            <a:extLst>
              <a:ext uri="{FF2B5EF4-FFF2-40B4-BE49-F238E27FC236}">
                <a16:creationId xmlns:a16="http://schemas.microsoft.com/office/drawing/2014/main" id="{E61C3F50-1C26-BF59-E0D7-4024EAE1D404}"/>
              </a:ext>
            </a:extLst>
          </p:cNvPr>
          <p:cNvSpPr/>
          <p:nvPr/>
        </p:nvSpPr>
        <p:spPr>
          <a:xfrm>
            <a:off x="19050" y="6509953"/>
            <a:ext cx="7835900" cy="338554"/>
          </a:xfrm>
          <a:prstGeom prst="rect">
            <a:avLst/>
          </a:prstGeom>
        </p:spPr>
        <p:txBody>
          <a:bodyPr wrap="square">
            <a:spAutoFit/>
          </a:bodyPr>
          <a:lstStyle/>
          <a:p>
            <a:r>
              <a:rPr lang="en-US" sz="1600" dirty="0">
                <a:latin typeface="Helvetica" pitchFamily="2" charset="0"/>
                <a:ea typeface="Helvetica" charset="0"/>
                <a:cs typeface="Helvetica" charset="0"/>
              </a:rPr>
              <a:t>Demetillo et al., </a:t>
            </a:r>
            <a:r>
              <a:rPr lang="en-US" sz="1600" i="1" dirty="0">
                <a:latin typeface="Helvetica" pitchFamily="2" charset="0"/>
                <a:ea typeface="Helvetica" charset="0"/>
                <a:cs typeface="Helvetica" charset="0"/>
              </a:rPr>
              <a:t>Environ. Sci. Technol., </a:t>
            </a:r>
            <a:r>
              <a:rPr lang="en-US" sz="1600" b="1" dirty="0">
                <a:latin typeface="Helvetica" pitchFamily="2" charset="0"/>
                <a:ea typeface="Helvetica" charset="0"/>
                <a:cs typeface="Helvetica" charset="0"/>
              </a:rPr>
              <a:t>2020</a:t>
            </a:r>
            <a:endParaRPr lang="en-US" sz="1600" b="1" dirty="0"/>
          </a:p>
        </p:txBody>
      </p:sp>
      <p:sp>
        <p:nvSpPr>
          <p:cNvPr id="3" name="Google Shape;150;p1">
            <a:extLst>
              <a:ext uri="{FF2B5EF4-FFF2-40B4-BE49-F238E27FC236}">
                <a16:creationId xmlns:a16="http://schemas.microsoft.com/office/drawing/2014/main" id="{28AD5F24-5FEB-8093-F5AC-D1E90EED1681}"/>
              </a:ext>
            </a:extLst>
          </p:cNvPr>
          <p:cNvSpPr/>
          <p:nvPr/>
        </p:nvSpPr>
        <p:spPr>
          <a:xfrm>
            <a:off x="1074544" y="23163"/>
            <a:ext cx="9952891" cy="1384954"/>
          </a:xfrm>
          <a:prstGeom prst="rect">
            <a:avLst/>
          </a:prstGeom>
          <a:noFill/>
          <a:ln>
            <a:noFill/>
          </a:ln>
        </p:spPr>
        <p:txBody>
          <a:bodyPr spcFirstLastPara="1" wrap="square" lIns="91425" tIns="45700" rIns="91425" bIns="45700" anchor="t" anchorCtr="0">
            <a:spAutoFit/>
          </a:bodyPr>
          <a:lstStyle/>
          <a:p>
            <a:pPr>
              <a:buClr>
                <a:srgbClr val="244D60"/>
              </a:buClr>
              <a:buSzPts val="3200"/>
            </a:pPr>
            <a:r>
              <a:rPr lang="en-US" sz="2800" dirty="0">
                <a:latin typeface="Helvetica" pitchFamily="2" charset="0"/>
                <a:ea typeface="Arial Narrow"/>
                <a:cs typeface="Arial Narrow"/>
                <a:sym typeface="Arial Narrow"/>
              </a:rPr>
              <a:t>Improved spatial-resolution remote-sensing observations resolve NO</a:t>
            </a:r>
            <a:r>
              <a:rPr lang="en-US" sz="2800" baseline="-25000" dirty="0">
                <a:latin typeface="Helvetica" pitchFamily="2" charset="0"/>
                <a:ea typeface="Arial Narrow"/>
                <a:cs typeface="Arial Narrow"/>
                <a:sym typeface="Arial Narrow"/>
              </a:rPr>
              <a:t>2</a:t>
            </a:r>
            <a:r>
              <a:rPr lang="en-US" sz="2800" dirty="0">
                <a:latin typeface="Helvetica" pitchFamily="2" charset="0"/>
                <a:ea typeface="Arial Narrow"/>
                <a:cs typeface="Arial Narrow"/>
                <a:sym typeface="Arial Narrow"/>
              </a:rPr>
              <a:t> inequalities with race, ethnicity, and income at the census tract scale</a:t>
            </a:r>
          </a:p>
        </p:txBody>
      </p:sp>
    </p:spTree>
    <p:extLst>
      <p:ext uri="{BB962C8B-B14F-4D97-AF65-F5344CB8AC3E}">
        <p14:creationId xmlns:p14="http://schemas.microsoft.com/office/powerpoint/2010/main" val="5221541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D46BA7F7-8CC8-B894-2DE9-B06B105AF0C5}"/>
              </a:ext>
            </a:extLst>
          </p:cNvPr>
          <p:cNvSpPr/>
          <p:nvPr/>
        </p:nvSpPr>
        <p:spPr>
          <a:xfrm>
            <a:off x="-212651" y="1746748"/>
            <a:ext cx="12192000" cy="4766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B7C9FE9A-85F2-58F8-3DE1-1B4E0D667AE2}"/>
              </a:ext>
            </a:extLst>
          </p:cNvPr>
          <p:cNvGrpSpPr/>
          <p:nvPr/>
        </p:nvGrpSpPr>
        <p:grpSpPr>
          <a:xfrm>
            <a:off x="164628" y="1813556"/>
            <a:ext cx="5945124" cy="3476655"/>
            <a:chOff x="92964" y="1205217"/>
            <a:chExt cx="5945124" cy="3476654"/>
          </a:xfrm>
        </p:grpSpPr>
        <p:pic>
          <p:nvPicPr>
            <p:cNvPr id="3" name="Picture 2">
              <a:extLst>
                <a:ext uri="{FF2B5EF4-FFF2-40B4-BE49-F238E27FC236}">
                  <a16:creationId xmlns:a16="http://schemas.microsoft.com/office/drawing/2014/main" id="{03CE921D-D6D4-9D9F-3F4C-D8F21991F7FB}"/>
                </a:ext>
              </a:extLst>
            </p:cNvPr>
            <p:cNvPicPr>
              <a:picLocks noChangeAspect="1"/>
            </p:cNvPicPr>
            <p:nvPr/>
          </p:nvPicPr>
          <p:blipFill rotWithShape="1">
            <a:blip r:embed="rId3"/>
            <a:srcRect l="49929"/>
            <a:stretch/>
          </p:blipFill>
          <p:spPr>
            <a:xfrm>
              <a:off x="92964" y="1205217"/>
              <a:ext cx="5945124" cy="3476654"/>
            </a:xfrm>
            <a:prstGeom prst="rect">
              <a:avLst/>
            </a:prstGeom>
          </p:spPr>
        </p:pic>
        <p:sp>
          <p:nvSpPr>
            <p:cNvPr id="4" name="Rectangle 3">
              <a:extLst>
                <a:ext uri="{FF2B5EF4-FFF2-40B4-BE49-F238E27FC236}">
                  <a16:creationId xmlns:a16="http://schemas.microsoft.com/office/drawing/2014/main" id="{F8C1CF14-EA89-B3D6-CC61-933425127F2A}"/>
                </a:ext>
              </a:extLst>
            </p:cNvPr>
            <p:cNvSpPr/>
            <p:nvPr/>
          </p:nvSpPr>
          <p:spPr>
            <a:xfrm>
              <a:off x="5230368" y="3969577"/>
              <a:ext cx="637032" cy="525822"/>
            </a:xfrm>
            <a:prstGeom prst="rect">
              <a:avLst/>
            </a:prstGeom>
            <a:solidFill>
              <a:srgbClr val="F4F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ctr"/>
              <a:endParaRPr lang="en-US" sz="1400" dirty="0"/>
            </a:p>
          </p:txBody>
        </p:sp>
      </p:grpSp>
      <p:sp>
        <p:nvSpPr>
          <p:cNvPr id="5" name="Text Box 6">
            <a:extLst>
              <a:ext uri="{FF2B5EF4-FFF2-40B4-BE49-F238E27FC236}">
                <a16:creationId xmlns:a16="http://schemas.microsoft.com/office/drawing/2014/main" id="{EEF8E6DD-477D-C35A-504E-2F7E4D2164A6}"/>
              </a:ext>
            </a:extLst>
          </p:cNvPr>
          <p:cNvSpPr txBox="1">
            <a:spLocks noChangeArrowheads="1"/>
          </p:cNvSpPr>
          <p:nvPr/>
        </p:nvSpPr>
        <p:spPr bwMode="auto">
          <a:xfrm>
            <a:off x="339244" y="1380125"/>
            <a:ext cx="5770508"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spcBef>
                <a:spcPct val="50000"/>
              </a:spcBef>
              <a:defRPr/>
            </a:pPr>
            <a:r>
              <a:rPr lang="en-US" sz="2400" dirty="0">
                <a:latin typeface="Helvetica" pitchFamily="2" charset="0"/>
                <a:cs typeface="Helvetica"/>
              </a:rPr>
              <a:t>Average city-level NO</a:t>
            </a:r>
            <a:r>
              <a:rPr lang="en-US" sz="2400" baseline="-25000" dirty="0">
                <a:latin typeface="Helvetica" pitchFamily="2" charset="0"/>
                <a:cs typeface="Helvetica"/>
              </a:rPr>
              <a:t>2</a:t>
            </a:r>
            <a:r>
              <a:rPr lang="en-US" sz="2400" dirty="0">
                <a:latin typeface="Helvetica" pitchFamily="2" charset="0"/>
                <a:cs typeface="Helvetica"/>
              </a:rPr>
              <a:t> abundance </a:t>
            </a:r>
          </a:p>
        </p:txBody>
      </p:sp>
      <p:pic>
        <p:nvPicPr>
          <p:cNvPr id="6" name="Picture 5">
            <a:extLst>
              <a:ext uri="{FF2B5EF4-FFF2-40B4-BE49-F238E27FC236}">
                <a16:creationId xmlns:a16="http://schemas.microsoft.com/office/drawing/2014/main" id="{0645577A-DDEF-3792-F326-CAAEC284964C}"/>
              </a:ext>
            </a:extLst>
          </p:cNvPr>
          <p:cNvPicPr>
            <a:picLocks noChangeAspect="1"/>
          </p:cNvPicPr>
          <p:nvPr/>
        </p:nvPicPr>
        <p:blipFill rotWithShape="1">
          <a:blip r:embed="rId4"/>
          <a:srcRect l="25763" t="17321" r="29879" b="16946"/>
          <a:stretch/>
        </p:blipFill>
        <p:spPr>
          <a:xfrm>
            <a:off x="5043381" y="5348002"/>
            <a:ext cx="1066371" cy="1067941"/>
          </a:xfrm>
          <a:prstGeom prst="rect">
            <a:avLst/>
          </a:prstGeom>
        </p:spPr>
      </p:pic>
      <p:pic>
        <p:nvPicPr>
          <p:cNvPr id="7" name="Picture 6">
            <a:extLst>
              <a:ext uri="{FF2B5EF4-FFF2-40B4-BE49-F238E27FC236}">
                <a16:creationId xmlns:a16="http://schemas.microsoft.com/office/drawing/2014/main" id="{57AC63DD-8D85-9B3E-861B-C45185011F78}"/>
              </a:ext>
            </a:extLst>
          </p:cNvPr>
          <p:cNvPicPr>
            <a:picLocks noChangeAspect="1"/>
          </p:cNvPicPr>
          <p:nvPr/>
        </p:nvPicPr>
        <p:blipFill rotWithShape="1">
          <a:blip r:embed="rId5"/>
          <a:srcRect l="19959" t="14100" r="16366" b="18373"/>
          <a:stretch/>
        </p:blipFill>
        <p:spPr>
          <a:xfrm>
            <a:off x="2669168" y="5343156"/>
            <a:ext cx="1014067" cy="1067941"/>
          </a:xfrm>
          <a:prstGeom prst="rect">
            <a:avLst/>
          </a:prstGeom>
        </p:spPr>
      </p:pic>
      <p:pic>
        <p:nvPicPr>
          <p:cNvPr id="8" name="Picture 7">
            <a:extLst>
              <a:ext uri="{FF2B5EF4-FFF2-40B4-BE49-F238E27FC236}">
                <a16:creationId xmlns:a16="http://schemas.microsoft.com/office/drawing/2014/main" id="{25A70E73-3488-1644-E972-644840C2AF05}"/>
              </a:ext>
            </a:extLst>
          </p:cNvPr>
          <p:cNvPicPr>
            <a:picLocks noChangeAspect="1"/>
          </p:cNvPicPr>
          <p:nvPr/>
        </p:nvPicPr>
        <p:blipFill rotWithShape="1">
          <a:blip r:embed="rId6"/>
          <a:srcRect l="19052" t="17679" r="26818" b="15060"/>
          <a:stretch/>
        </p:blipFill>
        <p:spPr>
          <a:xfrm>
            <a:off x="-29616" y="5505137"/>
            <a:ext cx="1382483" cy="979236"/>
          </a:xfrm>
          <a:prstGeom prst="rect">
            <a:avLst/>
          </a:prstGeom>
        </p:spPr>
      </p:pic>
      <p:cxnSp>
        <p:nvCxnSpPr>
          <p:cNvPr id="9" name="Elbow Connector 8">
            <a:extLst>
              <a:ext uri="{FF2B5EF4-FFF2-40B4-BE49-F238E27FC236}">
                <a16:creationId xmlns:a16="http://schemas.microsoft.com/office/drawing/2014/main" id="{2B62F295-CCE7-6266-0021-6A0DB9CA72B2}"/>
              </a:ext>
            </a:extLst>
          </p:cNvPr>
          <p:cNvCxnSpPr>
            <a:cxnSpLocks/>
          </p:cNvCxnSpPr>
          <p:nvPr/>
        </p:nvCxnSpPr>
        <p:spPr>
          <a:xfrm rot="5400000">
            <a:off x="-222445" y="4353594"/>
            <a:ext cx="1418153" cy="644005"/>
          </a:xfrm>
          <a:prstGeom prst="bentConnector3">
            <a:avLst>
              <a:gd name="adj1" fmla="val -1917"/>
            </a:avLst>
          </a:prstGeom>
          <a:ln w="19050">
            <a:solidFill>
              <a:srgbClr val="65250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AF19200A-4B88-8E79-7D4B-F9BB9564D8C8}"/>
              </a:ext>
            </a:extLst>
          </p:cNvPr>
          <p:cNvCxnSpPr>
            <a:cxnSpLocks/>
            <a:endCxn id="7" idx="0"/>
          </p:cNvCxnSpPr>
          <p:nvPr/>
        </p:nvCxnSpPr>
        <p:spPr>
          <a:xfrm flipH="1">
            <a:off x="3176201" y="4675595"/>
            <a:ext cx="90619" cy="667560"/>
          </a:xfrm>
          <a:prstGeom prst="straightConnector1">
            <a:avLst/>
          </a:prstGeom>
          <a:ln w="19050">
            <a:solidFill>
              <a:srgbClr val="EC7500"/>
            </a:solidFill>
            <a:tailEnd type="triangle"/>
          </a:ln>
        </p:spPr>
        <p:style>
          <a:lnRef idx="1">
            <a:schemeClr val="accent2"/>
          </a:lnRef>
          <a:fillRef idx="0">
            <a:schemeClr val="accent2"/>
          </a:fillRef>
          <a:effectRef idx="0">
            <a:schemeClr val="accent2"/>
          </a:effectRef>
          <a:fontRef idx="minor">
            <a:schemeClr val="tx1"/>
          </a:fontRef>
        </p:style>
      </p:cxnSp>
      <p:cxnSp>
        <p:nvCxnSpPr>
          <p:cNvPr id="11" name="Straight Arrow Connector 10">
            <a:extLst>
              <a:ext uri="{FF2B5EF4-FFF2-40B4-BE49-F238E27FC236}">
                <a16:creationId xmlns:a16="http://schemas.microsoft.com/office/drawing/2014/main" id="{3D757069-1CD7-B89B-3F44-AB3E22F411E9}"/>
              </a:ext>
            </a:extLst>
          </p:cNvPr>
          <p:cNvCxnSpPr>
            <a:cxnSpLocks/>
            <a:endCxn id="6" idx="0"/>
          </p:cNvCxnSpPr>
          <p:nvPr/>
        </p:nvCxnSpPr>
        <p:spPr>
          <a:xfrm>
            <a:off x="5131344" y="3417287"/>
            <a:ext cx="445223" cy="1930715"/>
          </a:xfrm>
          <a:prstGeom prst="straightConnector1">
            <a:avLst/>
          </a:prstGeom>
          <a:ln w="19050">
            <a:solidFill>
              <a:srgbClr val="EEB303"/>
            </a:solidFill>
            <a:tailEnd type="triangle"/>
          </a:ln>
        </p:spPr>
        <p:style>
          <a:lnRef idx="1">
            <a:schemeClr val="accent2"/>
          </a:lnRef>
          <a:fillRef idx="0">
            <a:schemeClr val="accent2"/>
          </a:fillRef>
          <a:effectRef idx="0">
            <a:schemeClr val="accent2"/>
          </a:effectRef>
          <a:fontRef idx="minor">
            <a:schemeClr val="tx1"/>
          </a:fontRef>
        </p:style>
      </p:cxnSp>
      <p:sp>
        <p:nvSpPr>
          <p:cNvPr id="12" name="Text Box 7">
            <a:extLst>
              <a:ext uri="{FF2B5EF4-FFF2-40B4-BE49-F238E27FC236}">
                <a16:creationId xmlns:a16="http://schemas.microsoft.com/office/drawing/2014/main" id="{AE7AD428-FDDC-1949-720B-4590F234D464}"/>
              </a:ext>
            </a:extLst>
          </p:cNvPr>
          <p:cNvSpPr txBox="1">
            <a:spLocks noChangeArrowheads="1"/>
          </p:cNvSpPr>
          <p:nvPr/>
        </p:nvSpPr>
        <p:spPr bwMode="auto">
          <a:xfrm>
            <a:off x="455426" y="5367333"/>
            <a:ext cx="1812515"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gn="r">
              <a:spcBef>
                <a:spcPct val="50000"/>
              </a:spcBef>
              <a:defRPr/>
            </a:pPr>
            <a:r>
              <a:rPr lang="en-US" sz="1600" i="1" dirty="0">
                <a:latin typeface="Corbel" panose="020B0503020204020204" pitchFamily="34" charset="0"/>
                <a:cs typeface="Helvetica"/>
              </a:rPr>
              <a:t>Los Angeles, CA</a:t>
            </a:r>
          </a:p>
        </p:txBody>
      </p:sp>
      <p:sp>
        <p:nvSpPr>
          <p:cNvPr id="13" name="Text Box 7">
            <a:extLst>
              <a:ext uri="{FF2B5EF4-FFF2-40B4-BE49-F238E27FC236}">
                <a16:creationId xmlns:a16="http://schemas.microsoft.com/office/drawing/2014/main" id="{A5566123-B65F-2955-B4AE-1004ADA204F6}"/>
              </a:ext>
            </a:extLst>
          </p:cNvPr>
          <p:cNvSpPr txBox="1">
            <a:spLocks noChangeArrowheads="1"/>
          </p:cNvSpPr>
          <p:nvPr/>
        </p:nvSpPr>
        <p:spPr bwMode="auto">
          <a:xfrm>
            <a:off x="3052895" y="5368212"/>
            <a:ext cx="1628569"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gn="r">
              <a:spcBef>
                <a:spcPct val="50000"/>
              </a:spcBef>
              <a:defRPr/>
            </a:pPr>
            <a:r>
              <a:rPr lang="en-US" sz="1600" i="1" dirty="0">
                <a:latin typeface="Corbel" panose="020B0503020204020204" pitchFamily="34" charset="0"/>
                <a:cs typeface="Helvetica"/>
              </a:rPr>
              <a:t>Houston, TX</a:t>
            </a:r>
          </a:p>
        </p:txBody>
      </p:sp>
      <p:sp>
        <p:nvSpPr>
          <p:cNvPr id="14" name="Text Box 7">
            <a:extLst>
              <a:ext uri="{FF2B5EF4-FFF2-40B4-BE49-F238E27FC236}">
                <a16:creationId xmlns:a16="http://schemas.microsoft.com/office/drawing/2014/main" id="{31B888EC-59E0-AD15-BD77-90C6927DB1B2}"/>
              </a:ext>
            </a:extLst>
          </p:cNvPr>
          <p:cNvSpPr txBox="1">
            <a:spLocks noChangeArrowheads="1"/>
          </p:cNvSpPr>
          <p:nvPr/>
        </p:nvSpPr>
        <p:spPr bwMode="auto">
          <a:xfrm>
            <a:off x="5440002" y="5343203"/>
            <a:ext cx="1628569"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gn="r">
              <a:spcBef>
                <a:spcPct val="50000"/>
              </a:spcBef>
              <a:defRPr/>
            </a:pPr>
            <a:r>
              <a:rPr lang="en-US" sz="1600" i="1" dirty="0">
                <a:latin typeface="Corbel" panose="020B0503020204020204" pitchFamily="34" charset="0"/>
                <a:cs typeface="Helvetica"/>
              </a:rPr>
              <a:t>Baltimore, MD</a:t>
            </a:r>
          </a:p>
        </p:txBody>
      </p:sp>
      <p:sp>
        <p:nvSpPr>
          <p:cNvPr id="15" name="Text Box 6">
            <a:extLst>
              <a:ext uri="{FF2B5EF4-FFF2-40B4-BE49-F238E27FC236}">
                <a16:creationId xmlns:a16="http://schemas.microsoft.com/office/drawing/2014/main" id="{AB5079C0-3D72-020F-AB01-AA86F54576D5}"/>
              </a:ext>
            </a:extLst>
          </p:cNvPr>
          <p:cNvSpPr txBox="1">
            <a:spLocks noChangeArrowheads="1"/>
          </p:cNvSpPr>
          <p:nvPr/>
        </p:nvSpPr>
        <p:spPr bwMode="auto">
          <a:xfrm>
            <a:off x="6265307" y="1423387"/>
            <a:ext cx="5622036" cy="4001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defRPr/>
            </a:pPr>
            <a:r>
              <a:rPr lang="en-US" sz="2000" dirty="0">
                <a:latin typeface="Helvetica"/>
                <a:cs typeface="Helvetica"/>
              </a:rPr>
              <a:t>NO</a:t>
            </a:r>
            <a:r>
              <a:rPr lang="en-US" sz="2000" baseline="-25000" dirty="0">
                <a:latin typeface="Helvetica"/>
                <a:cs typeface="Helvetica"/>
              </a:rPr>
              <a:t>2</a:t>
            </a:r>
            <a:r>
              <a:rPr lang="en-US" sz="2000" dirty="0">
                <a:latin typeface="Helvetica"/>
                <a:cs typeface="Helvetica"/>
              </a:rPr>
              <a:t> disparities with race, ethnicity, and income</a:t>
            </a:r>
          </a:p>
        </p:txBody>
      </p:sp>
      <p:pic>
        <p:nvPicPr>
          <p:cNvPr id="16" name="Picture 15">
            <a:extLst>
              <a:ext uri="{FF2B5EF4-FFF2-40B4-BE49-F238E27FC236}">
                <a16:creationId xmlns:a16="http://schemas.microsoft.com/office/drawing/2014/main" id="{D80FBD3E-B874-9CF3-0415-C52BFEF68427}"/>
              </a:ext>
            </a:extLst>
          </p:cNvPr>
          <p:cNvPicPr>
            <a:picLocks noChangeAspect="1"/>
          </p:cNvPicPr>
          <p:nvPr/>
        </p:nvPicPr>
        <p:blipFill rotWithShape="1">
          <a:blip r:embed="rId3"/>
          <a:srcRect r="50070"/>
          <a:stretch/>
        </p:blipFill>
        <p:spPr>
          <a:xfrm>
            <a:off x="6050990" y="1806649"/>
            <a:ext cx="5928360" cy="3476654"/>
          </a:xfrm>
          <a:prstGeom prst="rect">
            <a:avLst/>
          </a:prstGeom>
        </p:spPr>
      </p:pic>
      <p:sp>
        <p:nvSpPr>
          <p:cNvPr id="17" name="Rectangle 16">
            <a:extLst>
              <a:ext uri="{FF2B5EF4-FFF2-40B4-BE49-F238E27FC236}">
                <a16:creationId xmlns:a16="http://schemas.microsoft.com/office/drawing/2014/main" id="{7F2C9642-83A2-7B56-49AA-34F5776BB363}"/>
              </a:ext>
            </a:extLst>
          </p:cNvPr>
          <p:cNvSpPr/>
          <p:nvPr/>
        </p:nvSpPr>
        <p:spPr>
          <a:xfrm>
            <a:off x="19050" y="6509953"/>
            <a:ext cx="7835900" cy="338554"/>
          </a:xfrm>
          <a:prstGeom prst="rect">
            <a:avLst/>
          </a:prstGeom>
        </p:spPr>
        <p:txBody>
          <a:bodyPr wrap="square">
            <a:spAutoFit/>
          </a:bodyPr>
          <a:lstStyle/>
          <a:p>
            <a:r>
              <a:rPr lang="en-US" sz="1600" dirty="0">
                <a:latin typeface="Helvetica" pitchFamily="2" charset="0"/>
                <a:ea typeface="Helvetica" charset="0"/>
                <a:cs typeface="Helvetica" charset="0"/>
              </a:rPr>
              <a:t>Demetillo et al., </a:t>
            </a:r>
            <a:r>
              <a:rPr lang="en-US" sz="1600" i="1" dirty="0" err="1">
                <a:latin typeface="Helvetica" pitchFamily="2" charset="0"/>
                <a:ea typeface="Helvetica" charset="0"/>
                <a:cs typeface="Helvetica" charset="0"/>
              </a:rPr>
              <a:t>Geophys</a:t>
            </a:r>
            <a:r>
              <a:rPr lang="en-US" sz="1600" i="1" dirty="0">
                <a:latin typeface="Helvetica" pitchFamily="2" charset="0"/>
                <a:ea typeface="Helvetica" charset="0"/>
                <a:cs typeface="Helvetica" charset="0"/>
              </a:rPr>
              <a:t>. Res. Lett., </a:t>
            </a:r>
            <a:r>
              <a:rPr lang="en-US" sz="1600" b="1" dirty="0">
                <a:latin typeface="Helvetica" pitchFamily="2" charset="0"/>
                <a:ea typeface="Helvetica" charset="0"/>
                <a:cs typeface="Helvetica" charset="0"/>
              </a:rPr>
              <a:t>2021</a:t>
            </a:r>
            <a:endParaRPr lang="en-US" sz="1600" b="1" dirty="0"/>
          </a:p>
        </p:txBody>
      </p:sp>
      <p:sp>
        <p:nvSpPr>
          <p:cNvPr id="18" name="Google Shape;150;p1">
            <a:extLst>
              <a:ext uri="{FF2B5EF4-FFF2-40B4-BE49-F238E27FC236}">
                <a16:creationId xmlns:a16="http://schemas.microsoft.com/office/drawing/2014/main" id="{E3C5ED93-A96F-6962-E76D-6C09E6E0644F}"/>
              </a:ext>
            </a:extLst>
          </p:cNvPr>
          <p:cNvSpPr/>
          <p:nvPr/>
        </p:nvSpPr>
        <p:spPr>
          <a:xfrm>
            <a:off x="1074544" y="23163"/>
            <a:ext cx="9952891" cy="1384954"/>
          </a:xfrm>
          <a:prstGeom prst="rect">
            <a:avLst/>
          </a:prstGeom>
          <a:noFill/>
          <a:ln>
            <a:noFill/>
          </a:ln>
        </p:spPr>
        <p:txBody>
          <a:bodyPr spcFirstLastPara="1" wrap="square" lIns="91425" tIns="45700" rIns="91425" bIns="45700" anchor="t" anchorCtr="0">
            <a:spAutoFit/>
          </a:bodyPr>
          <a:lstStyle/>
          <a:p>
            <a:pPr>
              <a:buClr>
                <a:srgbClr val="244D60"/>
              </a:buClr>
              <a:buSzPts val="3200"/>
            </a:pPr>
            <a:r>
              <a:rPr lang="en-US" sz="2800" dirty="0">
                <a:latin typeface="Helvetica" pitchFamily="2" charset="0"/>
                <a:ea typeface="Arial Narrow"/>
                <a:cs typeface="Arial Narrow"/>
                <a:sym typeface="Arial Narrow"/>
              </a:rPr>
              <a:t>Improved spatial-resolution remote-sensing observations resolve NO</a:t>
            </a:r>
            <a:r>
              <a:rPr lang="en-US" sz="2800" baseline="-25000" dirty="0">
                <a:latin typeface="Helvetica" pitchFamily="2" charset="0"/>
                <a:ea typeface="Arial Narrow"/>
                <a:cs typeface="Arial Narrow"/>
                <a:sym typeface="Arial Narrow"/>
              </a:rPr>
              <a:t>2</a:t>
            </a:r>
            <a:r>
              <a:rPr lang="en-US" sz="2800" dirty="0">
                <a:latin typeface="Helvetica" pitchFamily="2" charset="0"/>
                <a:ea typeface="Arial Narrow"/>
                <a:cs typeface="Arial Narrow"/>
                <a:sym typeface="Arial Narrow"/>
              </a:rPr>
              <a:t> inequalities with race, ethnicity, and income at the census tract scale</a:t>
            </a:r>
          </a:p>
        </p:txBody>
      </p:sp>
    </p:spTree>
    <p:extLst>
      <p:ext uri="{BB962C8B-B14F-4D97-AF65-F5344CB8AC3E}">
        <p14:creationId xmlns:p14="http://schemas.microsoft.com/office/powerpoint/2010/main" val="28194135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Google Shape;150;p1">
            <a:extLst>
              <a:ext uri="{FF2B5EF4-FFF2-40B4-BE49-F238E27FC236}">
                <a16:creationId xmlns:a16="http://schemas.microsoft.com/office/drawing/2014/main" id="{E3C5ED93-A96F-6962-E76D-6C09E6E0644F}"/>
              </a:ext>
            </a:extLst>
          </p:cNvPr>
          <p:cNvSpPr/>
          <p:nvPr/>
        </p:nvSpPr>
        <p:spPr>
          <a:xfrm>
            <a:off x="938110" y="84583"/>
            <a:ext cx="10057640" cy="1384954"/>
          </a:xfrm>
          <a:prstGeom prst="rect">
            <a:avLst/>
          </a:prstGeom>
          <a:noFill/>
          <a:ln>
            <a:noFill/>
          </a:ln>
        </p:spPr>
        <p:txBody>
          <a:bodyPr spcFirstLastPara="1" wrap="square" lIns="91425" tIns="45700" rIns="91425" bIns="45700" anchor="t" anchorCtr="0">
            <a:spAutoFit/>
          </a:bodyPr>
          <a:lstStyle/>
          <a:p>
            <a:pPr>
              <a:buClr>
                <a:srgbClr val="244D60"/>
              </a:buClr>
              <a:buSzPts val="3200"/>
            </a:pPr>
            <a:r>
              <a:rPr lang="en-US" sz="2800" dirty="0">
                <a:latin typeface="Helvetica" pitchFamily="2" charset="0"/>
                <a:ea typeface="Arial Narrow"/>
                <a:cs typeface="Arial Narrow"/>
                <a:sym typeface="Arial Narrow"/>
              </a:rPr>
              <a:t>TEMPO spatiotemporal resolution will provide additional axes of analysis for addressing current uncertainties in differences of community-level air quality burdens</a:t>
            </a:r>
          </a:p>
        </p:txBody>
      </p:sp>
      <p:sp>
        <p:nvSpPr>
          <p:cNvPr id="19" name="Text Placeholder 4">
            <a:extLst>
              <a:ext uri="{FF2B5EF4-FFF2-40B4-BE49-F238E27FC236}">
                <a16:creationId xmlns:a16="http://schemas.microsoft.com/office/drawing/2014/main" id="{63DB5148-F24D-DC14-D996-8777544868EA}"/>
              </a:ext>
            </a:extLst>
          </p:cNvPr>
          <p:cNvSpPr txBox="1">
            <a:spLocks/>
          </p:cNvSpPr>
          <p:nvPr/>
        </p:nvSpPr>
        <p:spPr>
          <a:xfrm>
            <a:off x="214942" y="1866347"/>
            <a:ext cx="11503976" cy="4252645"/>
          </a:xfrm>
          <a:prstGeom prst="rect">
            <a:avLst/>
          </a:prstGeom>
        </p:spPr>
        <p:txBody>
          <a:bodyPr vert="horz" lIns="91440" tIns="45720" rIns="91440" bIns="4572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Arial" panose="020B0604020202020204" pitchFamily="34" charset="0"/>
              <a:buChar char="•"/>
            </a:pPr>
            <a:endParaRPr lang="en-US" dirty="0">
              <a:latin typeface="Helvetica" pitchFamily="2" charset="0"/>
              <a:cs typeface="Times New Roman" panose="02020603050405020304" pitchFamily="18" charset="0"/>
            </a:endParaRPr>
          </a:p>
          <a:p>
            <a:pPr marL="342900" indent="-342900">
              <a:buFont typeface="Arial" panose="020B0604020202020204" pitchFamily="34" charset="0"/>
              <a:buChar char="•"/>
            </a:pPr>
            <a:r>
              <a:rPr lang="en-US" dirty="0">
                <a:latin typeface="Helvetica" pitchFamily="2" charset="0"/>
                <a:cs typeface="Times New Roman" panose="02020603050405020304" pitchFamily="18" charset="0"/>
              </a:rPr>
              <a:t>EJ analyses have largely leveraged spatial information from observations to characterize air pollution inequalities</a:t>
            </a:r>
          </a:p>
          <a:p>
            <a:pPr marL="342900" indent="-342900">
              <a:buFont typeface="Arial" panose="020B0604020202020204" pitchFamily="34" charset="0"/>
              <a:buChar char="•"/>
            </a:pPr>
            <a:r>
              <a:rPr lang="en-US" dirty="0">
                <a:latin typeface="Helvetica" pitchFamily="2" charset="0"/>
                <a:cs typeface="Times New Roman" panose="02020603050405020304" pitchFamily="18" charset="0"/>
              </a:rPr>
              <a:t>Air pollution inequality analyses are moving towards assessments of intervention and mitigation strategies</a:t>
            </a:r>
          </a:p>
          <a:p>
            <a:pPr marL="342900" indent="-342900">
              <a:buFont typeface="Arial" panose="020B0604020202020204" pitchFamily="34" charset="0"/>
              <a:buChar char="•"/>
            </a:pPr>
            <a:r>
              <a:rPr lang="en-US" dirty="0">
                <a:latin typeface="Helvetica" pitchFamily="2" charset="0"/>
                <a:cs typeface="Times New Roman" panose="02020603050405020304" pitchFamily="18" charset="0"/>
              </a:rPr>
              <a:t>Spatially continuous intra-daily pollutant observations allows for integration of information from temporally varying factors linked to community-level air quality experiences: </a:t>
            </a:r>
          </a:p>
          <a:p>
            <a:pPr marL="800100" lvl="1" indent="-342900">
              <a:buFont typeface="Arial" panose="020B0604020202020204" pitchFamily="34" charset="0"/>
              <a:buChar char="•"/>
            </a:pPr>
            <a:r>
              <a:rPr lang="en-US" dirty="0">
                <a:latin typeface="Helvetica" pitchFamily="2" charset="0"/>
                <a:cs typeface="Times New Roman" panose="02020603050405020304" pitchFamily="18" charset="0"/>
              </a:rPr>
              <a:t>human mobility and activity patterns </a:t>
            </a:r>
          </a:p>
          <a:p>
            <a:pPr marL="800100" lvl="1" indent="-342900">
              <a:buFont typeface="Arial" panose="020B0604020202020204" pitchFamily="34" charset="0"/>
              <a:buChar char="•"/>
            </a:pPr>
            <a:r>
              <a:rPr lang="en-US" dirty="0">
                <a:latin typeface="Helvetica" pitchFamily="2" charset="0"/>
                <a:cs typeface="Times New Roman" panose="02020603050405020304" pitchFamily="18" charset="0"/>
              </a:rPr>
              <a:t>transportation modes</a:t>
            </a:r>
          </a:p>
          <a:p>
            <a:pPr marL="800100" lvl="1" indent="-342900">
              <a:buFont typeface="Arial" panose="020B0604020202020204" pitchFamily="34" charset="0"/>
              <a:buChar char="•"/>
            </a:pPr>
            <a:r>
              <a:rPr lang="en-US" dirty="0">
                <a:latin typeface="Helvetica" pitchFamily="2" charset="0"/>
                <a:cs typeface="Times New Roman" panose="02020603050405020304" pitchFamily="18" charset="0"/>
              </a:rPr>
              <a:t>Urban resource accessibility</a:t>
            </a:r>
          </a:p>
        </p:txBody>
      </p:sp>
    </p:spTree>
    <p:extLst>
      <p:ext uri="{BB962C8B-B14F-4D97-AF65-F5344CB8AC3E}">
        <p14:creationId xmlns:p14="http://schemas.microsoft.com/office/powerpoint/2010/main" val="173359038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5971</TotalTime>
  <Words>1270</Words>
  <Application>Microsoft Macintosh PowerPoint</Application>
  <PresentationFormat>Widescreen</PresentationFormat>
  <Paragraphs>59</Paragraphs>
  <Slides>5</Slides>
  <Notes>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vt:i4>
      </vt:variant>
    </vt:vector>
  </HeadingPairs>
  <TitlesOfParts>
    <vt:vector size="11" baseType="lpstr">
      <vt:lpstr>Arial</vt:lpstr>
      <vt:lpstr>Calibri</vt:lpstr>
      <vt:lpstr>Calibri Light</vt:lpstr>
      <vt:lpstr>Corbel</vt:lpstr>
      <vt:lpstr>Helvetica</vt:lpstr>
      <vt:lpstr>Office Theme</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Naeger, Aaron (MSFC-ST11)[UAH]</dc:creator>
  <cp:lastModifiedBy>Demetillo, Mary Angelique (LARC-E303)[Oak Ridge Associated Universities]</cp:lastModifiedBy>
  <cp:revision>215</cp:revision>
  <dcterms:created xsi:type="dcterms:W3CDTF">2020-05-12T18:08:23Z</dcterms:created>
  <dcterms:modified xsi:type="dcterms:W3CDTF">2023-05-04T12:43:35Z</dcterms:modified>
</cp:coreProperties>
</file>