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Lato"/>
      <p:regular r:id="rId17"/>
      <p:bold r:id="rId18"/>
      <p:italic r:id="rId19"/>
      <p:boldItalic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jFy3X8GbZixE1rI81TCmGzmIFI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Lato-regular.fntdata"/><Relationship Id="rId16" Type="http://schemas.openxmlformats.org/officeDocument/2006/relationships/slide" Target="slides/slide12.xml"/><Relationship Id="rId19" Type="http://schemas.openxmlformats.org/officeDocument/2006/relationships/font" Target="fonts/Lato-italic.fntdata"/><Relationship Id="rId18"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Exposure-Response Curve for Selected Lags, In panel A, each curve illustrates the exposure–response relationship for selected lags. Only the first 4 even- numbered lags are included for visibility. Panel B illustrates the cumulative association for an increase from median temperature (11 °C) to the 95th percentile (27 °C) for lags 0–6. Shaded areas represent 95% confidence intervals. </a:t>
            </a:r>
            <a:endParaRPr/>
          </a:p>
          <a:p>
            <a:pPr indent="0" lvl="0" marL="0" rtl="0" algn="l">
              <a:spcBef>
                <a:spcPts val="0"/>
              </a:spcBef>
              <a:spcAft>
                <a:spcPts val="0"/>
              </a:spcAft>
              <a:buNone/>
            </a:pPr>
            <a:r>
              <a:t/>
            </a:r>
            <a:endParaRPr/>
          </a:p>
        </p:txBody>
      </p:sp>
      <p:sp>
        <p:nvSpPr>
          <p:cNvPr id="108" name="Google Shape;10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Under-studied outcomes in air pollution epidemiology</a:t>
            </a: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Predicted PM2.5 on 10 Jul 2021 in the New York City area. We chose this date by computing the mean PM2.5 at all stations in this area for each day in 2021, then taking the median day. </a:t>
            </a:r>
            <a:endParaRPr/>
          </a:p>
        </p:txBody>
      </p:sp>
      <p:sp>
        <p:nvSpPr>
          <p:cNvPr id="152" name="Google Shape;15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4.jpg"/><Relationship Id="rId10" Type="http://schemas.openxmlformats.org/officeDocument/2006/relationships/image" Target="../media/image5.png"/><Relationship Id="rId13" Type="http://schemas.openxmlformats.org/officeDocument/2006/relationships/image" Target="../media/image12.png"/><Relationship Id="rId12"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jpg"/><Relationship Id="rId4" Type="http://schemas.openxmlformats.org/officeDocument/2006/relationships/image" Target="../media/image17.jpg"/><Relationship Id="rId9" Type="http://schemas.openxmlformats.org/officeDocument/2006/relationships/image" Target="../media/image14.png"/><Relationship Id="rId5" Type="http://schemas.openxmlformats.org/officeDocument/2006/relationships/image" Target="../media/image1.jpg"/><Relationship Id="rId6" Type="http://schemas.openxmlformats.org/officeDocument/2006/relationships/image" Target="../media/image10.jpg"/><Relationship Id="rId7" Type="http://schemas.openxmlformats.org/officeDocument/2006/relationships/image" Target="../media/image7.png"/><Relationship Id="rId8"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bg>
      <p:bgPr>
        <a:gradFill>
          <a:gsLst>
            <a:gs pos="0">
              <a:schemeClr val="lt1"/>
            </a:gs>
            <a:gs pos="33000">
              <a:schemeClr val="lt1"/>
            </a:gs>
            <a:gs pos="52000">
              <a:srgbClr val="BBD6EE"/>
            </a:gs>
            <a:gs pos="100000">
              <a:srgbClr val="BBD6EE"/>
            </a:gs>
          </a:gsLst>
          <a:lin ang="10800000" scaled="0"/>
        </a:gradFill>
      </p:bgPr>
    </p:bg>
    <p:spTree>
      <p:nvGrpSpPr>
        <p:cNvPr id="15" name="Shape 15"/>
        <p:cNvGrpSpPr/>
        <p:nvPr/>
      </p:nvGrpSpPr>
      <p:grpSpPr>
        <a:xfrm>
          <a:off x="0" y="0"/>
          <a:ext cx="0" cy="0"/>
          <a:chOff x="0" y="0"/>
          <a:chExt cx="0" cy="0"/>
        </a:xfrm>
      </p:grpSpPr>
      <p:sp>
        <p:nvSpPr>
          <p:cNvPr id="16" name="Google Shape;16;p14"/>
          <p:cNvSpPr txBox="1"/>
          <p:nvPr/>
        </p:nvSpPr>
        <p:spPr>
          <a:xfrm>
            <a:off x="6307282" y="1897026"/>
            <a:ext cx="5859041" cy="189440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2F5496"/>
              </a:solidFill>
              <a:latin typeface="Helvetica Neue"/>
              <a:ea typeface="Helvetica Neue"/>
              <a:cs typeface="Helvetica Neue"/>
              <a:sym typeface="Helvetica Neue"/>
            </a:endParaRPr>
          </a:p>
        </p:txBody>
      </p:sp>
      <p:sp>
        <p:nvSpPr>
          <p:cNvPr id="17" name="Google Shape;17;p14"/>
          <p:cNvSpPr txBox="1"/>
          <p:nvPr/>
        </p:nvSpPr>
        <p:spPr>
          <a:xfrm>
            <a:off x="6986387" y="3775301"/>
            <a:ext cx="4842770" cy="22176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2F5496"/>
              </a:solidFill>
              <a:latin typeface="Helvetica Neue"/>
              <a:ea typeface="Helvetica Neue"/>
              <a:cs typeface="Helvetica Neue"/>
              <a:sym typeface="Helvetica Neue"/>
            </a:endParaRPr>
          </a:p>
        </p:txBody>
      </p:sp>
      <p:sp>
        <p:nvSpPr>
          <p:cNvPr id="18" name="Google Shape;18;p14"/>
          <p:cNvSpPr txBox="1"/>
          <p:nvPr/>
        </p:nvSpPr>
        <p:spPr>
          <a:xfrm>
            <a:off x="6307282" y="1897026"/>
            <a:ext cx="5859041" cy="189440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2F5496"/>
              </a:solidFill>
              <a:latin typeface="Helvetica Neue"/>
              <a:ea typeface="Helvetica Neue"/>
              <a:cs typeface="Helvetica Neue"/>
              <a:sym typeface="Helvetica Neue"/>
            </a:endParaRPr>
          </a:p>
        </p:txBody>
      </p:sp>
      <p:sp>
        <p:nvSpPr>
          <p:cNvPr id="19" name="Google Shape;19;p14"/>
          <p:cNvSpPr txBox="1"/>
          <p:nvPr/>
        </p:nvSpPr>
        <p:spPr>
          <a:xfrm>
            <a:off x="6986387" y="3775301"/>
            <a:ext cx="4842770" cy="22176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2F5496"/>
              </a:solidFill>
              <a:latin typeface="Helvetica Neue"/>
              <a:ea typeface="Helvetica Neue"/>
              <a:cs typeface="Helvetica Neue"/>
              <a:sym typeface="Helvetica Neue"/>
            </a:endParaRPr>
          </a:p>
        </p:txBody>
      </p:sp>
      <p:pic>
        <p:nvPicPr>
          <p:cNvPr id="20" name="Google Shape;20;p14"/>
          <p:cNvPicPr preferRelativeResize="0"/>
          <p:nvPr/>
        </p:nvPicPr>
        <p:blipFill rotWithShape="1">
          <a:blip r:embed="rId2">
            <a:alphaModFix/>
          </a:blip>
          <a:srcRect b="0" l="8642" r="0" t="0"/>
          <a:stretch/>
        </p:blipFill>
        <p:spPr>
          <a:xfrm>
            <a:off x="31899" y="4238427"/>
            <a:ext cx="3564274" cy="2590800"/>
          </a:xfrm>
          <a:prstGeom prst="rect">
            <a:avLst/>
          </a:prstGeom>
          <a:noFill/>
          <a:ln>
            <a:noFill/>
          </a:ln>
        </p:spPr>
      </p:pic>
      <p:pic>
        <p:nvPicPr>
          <p:cNvPr id="21" name="Google Shape;21;p14"/>
          <p:cNvPicPr preferRelativeResize="0"/>
          <p:nvPr/>
        </p:nvPicPr>
        <p:blipFill rotWithShape="1">
          <a:blip r:embed="rId3">
            <a:alphaModFix/>
          </a:blip>
          <a:srcRect b="0" l="0" r="0" t="0"/>
          <a:stretch/>
        </p:blipFill>
        <p:spPr>
          <a:xfrm>
            <a:off x="2713802" y="32203"/>
            <a:ext cx="3255975" cy="2441982"/>
          </a:xfrm>
          <a:prstGeom prst="rect">
            <a:avLst/>
          </a:prstGeom>
          <a:noFill/>
          <a:ln>
            <a:noFill/>
          </a:ln>
        </p:spPr>
      </p:pic>
      <p:pic>
        <p:nvPicPr>
          <p:cNvPr id="22" name="Google Shape;22;p14"/>
          <p:cNvPicPr preferRelativeResize="0"/>
          <p:nvPr/>
        </p:nvPicPr>
        <p:blipFill rotWithShape="1">
          <a:blip r:embed="rId4">
            <a:alphaModFix/>
          </a:blip>
          <a:srcRect b="0" l="0" r="0" t="0"/>
          <a:stretch/>
        </p:blipFill>
        <p:spPr>
          <a:xfrm>
            <a:off x="3399680" y="4200486"/>
            <a:ext cx="3505537" cy="2629152"/>
          </a:xfrm>
          <a:prstGeom prst="rect">
            <a:avLst/>
          </a:prstGeom>
          <a:noFill/>
          <a:ln>
            <a:noFill/>
          </a:ln>
        </p:spPr>
      </p:pic>
      <p:pic>
        <p:nvPicPr>
          <p:cNvPr id="23" name="Google Shape;23;p14"/>
          <p:cNvPicPr preferRelativeResize="0"/>
          <p:nvPr/>
        </p:nvPicPr>
        <p:blipFill rotWithShape="1">
          <a:blip r:embed="rId5">
            <a:alphaModFix/>
          </a:blip>
          <a:srcRect b="0" l="0" r="0" t="0"/>
          <a:stretch/>
        </p:blipFill>
        <p:spPr>
          <a:xfrm>
            <a:off x="16715" y="237109"/>
            <a:ext cx="2571365" cy="3857048"/>
          </a:xfrm>
          <a:prstGeom prst="rect">
            <a:avLst/>
          </a:prstGeom>
          <a:noFill/>
          <a:ln>
            <a:noFill/>
          </a:ln>
        </p:spPr>
      </p:pic>
      <p:pic>
        <p:nvPicPr>
          <p:cNvPr descr="MAIA_title.png" id="24" name="Google Shape;24;p14"/>
          <p:cNvPicPr preferRelativeResize="0"/>
          <p:nvPr/>
        </p:nvPicPr>
        <p:blipFill rotWithShape="1">
          <a:blip r:embed="rId6">
            <a:alphaModFix/>
          </a:blip>
          <a:srcRect b="66732" l="67247" r="735" t="537"/>
          <a:stretch/>
        </p:blipFill>
        <p:spPr>
          <a:xfrm>
            <a:off x="4298653" y="2209420"/>
            <a:ext cx="2228743" cy="2255118"/>
          </a:xfrm>
          <a:prstGeom prst="rect">
            <a:avLst/>
          </a:prstGeom>
          <a:noFill/>
          <a:ln>
            <a:noFill/>
          </a:ln>
        </p:spPr>
      </p:pic>
      <p:pic>
        <p:nvPicPr>
          <p:cNvPr descr="Symbols of NASA | NASA" id="25" name="Google Shape;25;p14"/>
          <p:cNvPicPr preferRelativeResize="0"/>
          <p:nvPr/>
        </p:nvPicPr>
        <p:blipFill rotWithShape="1">
          <a:blip r:embed="rId7">
            <a:alphaModFix/>
          </a:blip>
          <a:srcRect b="6861" l="21198" r="21276" t="4979"/>
          <a:stretch/>
        </p:blipFill>
        <p:spPr>
          <a:xfrm>
            <a:off x="5800952" y="4671"/>
            <a:ext cx="1483877" cy="1137070"/>
          </a:xfrm>
          <a:prstGeom prst="rect">
            <a:avLst/>
          </a:prstGeom>
          <a:noFill/>
          <a:ln>
            <a:noFill/>
          </a:ln>
        </p:spPr>
      </p:pic>
      <p:sp>
        <p:nvSpPr>
          <p:cNvPr id="26" name="Google Shape;26;p14"/>
          <p:cNvSpPr txBox="1"/>
          <p:nvPr/>
        </p:nvSpPr>
        <p:spPr>
          <a:xfrm>
            <a:off x="466454" y="28362"/>
            <a:ext cx="490371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08B810"/>
                </a:solidFill>
                <a:latin typeface="Helvetica Neue"/>
                <a:ea typeface="Helvetica Neue"/>
                <a:cs typeface="Helvetica Neue"/>
                <a:sym typeface="Helvetica Neue"/>
              </a:rPr>
              <a:t>Building the Pathway from TEMPO to GeoXO</a:t>
            </a:r>
            <a:endParaRPr b="0" i="0" sz="1800" u="none" cap="none" strike="noStrike">
              <a:solidFill>
                <a:srgbClr val="08B810"/>
              </a:solidFill>
              <a:latin typeface="Helvetica Neue"/>
              <a:ea typeface="Helvetica Neue"/>
              <a:cs typeface="Helvetica Neue"/>
              <a:sym typeface="Helvetica Neue"/>
            </a:endParaRPr>
          </a:p>
        </p:txBody>
      </p:sp>
      <p:sp>
        <p:nvSpPr>
          <p:cNvPr id="27" name="Google Shape;27;p14"/>
          <p:cNvSpPr txBox="1"/>
          <p:nvPr>
            <p:ph idx="1" type="body"/>
          </p:nvPr>
        </p:nvSpPr>
        <p:spPr>
          <a:xfrm>
            <a:off x="7215602" y="2566215"/>
            <a:ext cx="4098282" cy="912019"/>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3200"/>
              <a:buNone/>
              <a:defRPr sz="3200">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4"/>
          <p:cNvSpPr txBox="1"/>
          <p:nvPr>
            <p:ph idx="2" type="body"/>
          </p:nvPr>
        </p:nvSpPr>
        <p:spPr>
          <a:xfrm>
            <a:off x="7517917" y="4135510"/>
            <a:ext cx="3606292" cy="6013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outdoor, sky, person&#10;&#10;Description automatically generated" id="29" name="Google Shape;29;p14"/>
          <p:cNvPicPr preferRelativeResize="0"/>
          <p:nvPr/>
        </p:nvPicPr>
        <p:blipFill rotWithShape="1">
          <a:blip r:embed="rId8">
            <a:alphaModFix/>
          </a:blip>
          <a:srcRect b="0" l="32161" r="0" t="0"/>
          <a:stretch/>
        </p:blipFill>
        <p:spPr>
          <a:xfrm>
            <a:off x="2361807" y="2613124"/>
            <a:ext cx="2087161" cy="2038278"/>
          </a:xfrm>
          <a:prstGeom prst="rect">
            <a:avLst/>
          </a:prstGeom>
          <a:noFill/>
          <a:ln>
            <a:noFill/>
          </a:ln>
        </p:spPr>
      </p:pic>
      <p:pic>
        <p:nvPicPr>
          <p:cNvPr descr="A close-up of a compass&#10;&#10;Description automatically generated with low confidence" id="30" name="Google Shape;30;p14"/>
          <p:cNvPicPr preferRelativeResize="0"/>
          <p:nvPr/>
        </p:nvPicPr>
        <p:blipFill rotWithShape="1">
          <a:blip r:embed="rId9">
            <a:alphaModFix/>
          </a:blip>
          <a:srcRect b="0" l="0" r="0" t="0"/>
          <a:stretch/>
        </p:blipFill>
        <p:spPr>
          <a:xfrm>
            <a:off x="6709835" y="1048901"/>
            <a:ext cx="1876041" cy="1449668"/>
          </a:xfrm>
          <a:prstGeom prst="rect">
            <a:avLst/>
          </a:prstGeom>
          <a:noFill/>
          <a:ln>
            <a:noFill/>
          </a:ln>
        </p:spPr>
      </p:pic>
      <p:pic>
        <p:nvPicPr>
          <p:cNvPr descr="A picture containing text, clipart&#10;&#10;Description automatically generated" id="31" name="Google Shape;31;p14"/>
          <p:cNvPicPr preferRelativeResize="0"/>
          <p:nvPr/>
        </p:nvPicPr>
        <p:blipFill rotWithShape="1">
          <a:blip r:embed="rId10">
            <a:alphaModFix/>
          </a:blip>
          <a:srcRect b="0" l="0" r="0" t="0"/>
          <a:stretch/>
        </p:blipFill>
        <p:spPr>
          <a:xfrm>
            <a:off x="8478692" y="1070698"/>
            <a:ext cx="1466057" cy="1398393"/>
          </a:xfrm>
          <a:prstGeom prst="rect">
            <a:avLst/>
          </a:prstGeom>
          <a:noFill/>
          <a:ln>
            <a:noFill/>
          </a:ln>
        </p:spPr>
      </p:pic>
      <p:pic>
        <p:nvPicPr>
          <p:cNvPr descr="Diagram, logo&#10;&#10;Description automatically generated" id="32" name="Google Shape;32;p14"/>
          <p:cNvPicPr preferRelativeResize="0"/>
          <p:nvPr/>
        </p:nvPicPr>
        <p:blipFill rotWithShape="1">
          <a:blip r:embed="rId11">
            <a:alphaModFix/>
          </a:blip>
          <a:srcRect b="0" l="0" r="0" t="0"/>
          <a:stretch/>
        </p:blipFill>
        <p:spPr>
          <a:xfrm>
            <a:off x="10139674" y="1216617"/>
            <a:ext cx="1100170" cy="1124948"/>
          </a:xfrm>
          <a:prstGeom prst="rect">
            <a:avLst/>
          </a:prstGeom>
          <a:noFill/>
          <a:ln>
            <a:noFill/>
          </a:ln>
        </p:spPr>
      </p:pic>
      <p:pic>
        <p:nvPicPr>
          <p:cNvPr descr="Logo, icon, company name&#10;&#10;Description automatically generated" id="33" name="Google Shape;33;p14"/>
          <p:cNvPicPr preferRelativeResize="0"/>
          <p:nvPr/>
        </p:nvPicPr>
        <p:blipFill rotWithShape="1">
          <a:blip r:embed="rId12">
            <a:alphaModFix/>
          </a:blip>
          <a:srcRect b="0" l="0" r="0" t="0"/>
          <a:stretch/>
        </p:blipFill>
        <p:spPr>
          <a:xfrm>
            <a:off x="11173723" y="85159"/>
            <a:ext cx="990633" cy="990633"/>
          </a:xfrm>
          <a:prstGeom prst="rect">
            <a:avLst/>
          </a:prstGeom>
          <a:noFill/>
          <a:ln>
            <a:noFill/>
          </a:ln>
        </p:spPr>
      </p:pic>
      <p:sp>
        <p:nvSpPr>
          <p:cNvPr id="34" name="Google Shape;34;p14"/>
          <p:cNvSpPr txBox="1"/>
          <p:nvPr/>
        </p:nvSpPr>
        <p:spPr>
          <a:xfrm>
            <a:off x="6929236" y="216344"/>
            <a:ext cx="4365597" cy="75879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2050" u="none" cap="none" strike="noStrike">
                <a:solidFill>
                  <a:srgbClr val="2E75B5"/>
                </a:solidFill>
                <a:latin typeface="Helvetica Neue"/>
                <a:ea typeface="Helvetica Neue"/>
                <a:cs typeface="Helvetica Neue"/>
                <a:sym typeface="Helvetica Neue"/>
              </a:rPr>
              <a:t>Joint Science Meeting for TEMPO, GeoXO ACX, &amp; TOLNet</a:t>
            </a:r>
            <a:endParaRPr b="0" i="0" sz="2050" u="none" cap="none" strike="noStrike">
              <a:solidFill>
                <a:srgbClr val="2E75B5"/>
              </a:solidFill>
              <a:latin typeface="Helvetica Neue"/>
              <a:ea typeface="Helvetica Neue"/>
              <a:cs typeface="Helvetica Neue"/>
              <a:sym typeface="Helvetica Neue"/>
            </a:endParaRPr>
          </a:p>
        </p:txBody>
      </p:sp>
      <p:pic>
        <p:nvPicPr>
          <p:cNvPr descr="Graphical user interface, website&#10;&#10;Description automatically generated" id="35" name="Google Shape;35;p14"/>
          <p:cNvPicPr preferRelativeResize="0"/>
          <p:nvPr/>
        </p:nvPicPr>
        <p:blipFill rotWithShape="1">
          <a:blip r:embed="rId13">
            <a:alphaModFix/>
          </a:blip>
          <a:srcRect b="0" l="0" r="0" t="0"/>
          <a:stretch/>
        </p:blipFill>
        <p:spPr>
          <a:xfrm>
            <a:off x="6709835" y="5948756"/>
            <a:ext cx="5486415" cy="9122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bg>
      <p:bgPr>
        <a:gradFill>
          <a:gsLst>
            <a:gs pos="0">
              <a:srgbClr val="FEFEFE">
                <a:alpha val="74901"/>
              </a:srgbClr>
            </a:gs>
            <a:gs pos="75000">
              <a:srgbClr val="FEFEFE">
                <a:alpha val="74901"/>
              </a:srgbClr>
            </a:gs>
            <a:gs pos="100000">
              <a:srgbClr val="83B3DF">
                <a:alpha val="74901"/>
              </a:srgbClr>
            </a:gs>
          </a:gsLst>
          <a:lin ang="16200000" scaled="0"/>
        </a:gradFill>
      </p:bgPr>
    </p:bg>
    <p:spTree>
      <p:nvGrpSpPr>
        <p:cNvPr id="36" name="Shape 36"/>
        <p:cNvGrpSpPr/>
        <p:nvPr/>
      </p:nvGrpSpPr>
      <p:grpSpPr>
        <a:xfrm>
          <a:off x="0" y="0"/>
          <a:ext cx="0" cy="0"/>
          <a:chOff x="0" y="0"/>
          <a:chExt cx="0" cy="0"/>
        </a:xfrm>
      </p:grpSpPr>
      <p:sp>
        <p:nvSpPr>
          <p:cNvPr id="37" name="Google Shape;37;p15"/>
          <p:cNvSpPr txBox="1"/>
          <p:nvPr>
            <p:ph idx="12" type="sldNum"/>
          </p:nvPr>
        </p:nvSpPr>
        <p:spPr>
          <a:xfrm>
            <a:off x="11630345" y="6365294"/>
            <a:ext cx="43611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Tempo logo" id="38" name="Google Shape;38;p15"/>
          <p:cNvPicPr preferRelativeResize="0"/>
          <p:nvPr/>
        </p:nvPicPr>
        <p:blipFill rotWithShape="1">
          <a:blip r:embed="rId2">
            <a:alphaModFix/>
          </a:blip>
          <a:srcRect b="0" l="0" r="0" t="0"/>
          <a:stretch/>
        </p:blipFill>
        <p:spPr>
          <a:xfrm>
            <a:off x="146658" y="164800"/>
            <a:ext cx="870374" cy="827569"/>
          </a:xfrm>
          <a:prstGeom prst="rect">
            <a:avLst/>
          </a:prstGeom>
          <a:noFill/>
          <a:ln>
            <a:noFill/>
          </a:ln>
        </p:spPr>
      </p:pic>
      <p:sp>
        <p:nvSpPr>
          <p:cNvPr id="39" name="Google Shape;39;p15"/>
          <p:cNvSpPr txBox="1"/>
          <p:nvPr>
            <p:ph idx="1" type="body"/>
          </p:nvPr>
        </p:nvSpPr>
        <p:spPr>
          <a:xfrm>
            <a:off x="1283882" y="164800"/>
            <a:ext cx="9250326" cy="76179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sz="3200">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2" type="body"/>
          </p:nvPr>
        </p:nvSpPr>
        <p:spPr>
          <a:xfrm>
            <a:off x="354013" y="1268413"/>
            <a:ext cx="11499850" cy="48523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close-up of a compass&#10;&#10;Description automatically generated with low confidence" id="41" name="Google Shape;41;p15"/>
          <p:cNvPicPr preferRelativeResize="0"/>
          <p:nvPr/>
        </p:nvPicPr>
        <p:blipFill rotWithShape="1">
          <a:blip r:embed="rId3">
            <a:alphaModFix/>
          </a:blip>
          <a:srcRect b="0" l="0" r="0" t="0"/>
          <a:stretch/>
        </p:blipFill>
        <p:spPr>
          <a:xfrm>
            <a:off x="10714385" y="10255"/>
            <a:ext cx="1470969" cy="11366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16"/>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17"/>
          <p:cNvSpPr txBox="1"/>
          <p:nvPr>
            <p:ph type="ctrTitle"/>
          </p:nvPr>
        </p:nvSpPr>
        <p:spPr>
          <a:xfrm>
            <a:off x="1524000" y="1122364"/>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1" name="Google Shape;51;p1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831850"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1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9"/>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20"/>
          <p:cNvSpPr txBox="1"/>
          <p:nvPr>
            <p:ph type="title"/>
          </p:nvPr>
        </p:nvSpPr>
        <p:spPr>
          <a:xfrm>
            <a:off x="839788"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0"/>
          <p:cNvSpPr txBox="1"/>
          <p:nvPr>
            <p:ph idx="1" type="body"/>
          </p:nvPr>
        </p:nvSpPr>
        <p:spPr>
          <a:xfrm>
            <a:off x="839789" y="1681164"/>
            <a:ext cx="51577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0" name="Google Shape;70;p20"/>
          <p:cNvSpPr txBox="1"/>
          <p:nvPr>
            <p:ph idx="2" type="body"/>
          </p:nvPr>
        </p:nvSpPr>
        <p:spPr>
          <a:xfrm>
            <a:off x="839789" y="2505075"/>
            <a:ext cx="51577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3" type="body"/>
          </p:nvPr>
        </p:nvSpPr>
        <p:spPr>
          <a:xfrm>
            <a:off x="6172200" y="1681164"/>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 name="Google Shape;72;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21"/>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idx="1" type="body"/>
          </p:nvPr>
        </p:nvSpPr>
        <p:spPr>
          <a:xfrm>
            <a:off x="7215602" y="2731315"/>
            <a:ext cx="4098282" cy="91201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None/>
            </a:pPr>
            <a:r>
              <a:rPr lang="en-US"/>
              <a:t>Advancements in Environmental Health Applications</a:t>
            </a:r>
            <a:endParaRPr/>
          </a:p>
        </p:txBody>
      </p:sp>
      <p:sp>
        <p:nvSpPr>
          <p:cNvPr id="86" name="Google Shape;86;p1"/>
          <p:cNvSpPr txBox="1"/>
          <p:nvPr>
            <p:ph idx="2" type="body"/>
          </p:nvPr>
        </p:nvSpPr>
        <p:spPr>
          <a:xfrm>
            <a:off x="6146800" y="3848100"/>
            <a:ext cx="6223000" cy="2095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12121"/>
              </a:buClr>
              <a:buSzPts val="2000"/>
              <a:buNone/>
            </a:pPr>
            <a:r>
              <a:rPr b="0" i="0" lang="en-US" sz="2000" u="none" strike="noStrike">
                <a:solidFill>
                  <a:srgbClr val="212121"/>
                </a:solidFill>
              </a:rPr>
              <a:t>Allan Just, Icahn School of Medicine at Mount Sinai</a:t>
            </a:r>
            <a:endParaRPr/>
          </a:p>
          <a:p>
            <a:pPr indent="0" lvl="0" marL="0" marR="0" rtl="0" algn="l">
              <a:lnSpc>
                <a:spcPct val="90000"/>
              </a:lnSpc>
              <a:spcBef>
                <a:spcPts val="0"/>
              </a:spcBef>
              <a:spcAft>
                <a:spcPts val="0"/>
              </a:spcAft>
              <a:buClr>
                <a:srgbClr val="070706"/>
              </a:buClr>
              <a:buSzPts val="2000"/>
              <a:buNone/>
            </a:pPr>
            <a:r>
              <a:rPr b="0" i="0" lang="en-US" sz="2000" u="none" strike="noStrike">
                <a:solidFill>
                  <a:srgbClr val="070706"/>
                </a:solidFill>
              </a:rPr>
              <a:t>Susan</a:t>
            </a:r>
            <a:r>
              <a:rPr b="0" i="0" lang="en-US" sz="2000" u="none" strike="noStrike">
                <a:solidFill>
                  <a:srgbClr val="212121"/>
                </a:solidFill>
              </a:rPr>
              <a:t> Alexander, </a:t>
            </a:r>
            <a:r>
              <a:rPr b="0" i="0" lang="en-US" sz="2000" u="none" strike="noStrike">
                <a:solidFill>
                  <a:srgbClr val="000000"/>
                </a:solidFill>
              </a:rPr>
              <a:t>University of Alabama in Huntsville</a:t>
            </a:r>
            <a:endParaRPr b="0" i="0" sz="2000" u="none" strike="noStrike">
              <a:solidFill>
                <a:srgbClr val="212121"/>
              </a:solidFill>
            </a:endParaRPr>
          </a:p>
          <a:p>
            <a:pPr indent="0" lvl="0" marL="0" marR="0" rtl="0" algn="l">
              <a:lnSpc>
                <a:spcPct val="90000"/>
              </a:lnSpc>
              <a:spcBef>
                <a:spcPts val="0"/>
              </a:spcBef>
              <a:spcAft>
                <a:spcPts val="0"/>
              </a:spcAft>
              <a:buClr>
                <a:srgbClr val="212121"/>
              </a:buClr>
              <a:buSzPts val="2000"/>
              <a:buNone/>
            </a:pPr>
            <a:r>
              <a:rPr b="0" i="0" lang="en-US" sz="2000" u="none" strike="noStrike">
                <a:solidFill>
                  <a:srgbClr val="212121"/>
                </a:solidFill>
              </a:rPr>
              <a:t>Jesse Bell, University of Nebraska Medical Center</a:t>
            </a:r>
            <a:endParaRPr/>
          </a:p>
          <a:p>
            <a:pPr indent="0" lvl="0" marL="0" marR="0" rtl="0" algn="l">
              <a:lnSpc>
                <a:spcPct val="90000"/>
              </a:lnSpc>
              <a:spcBef>
                <a:spcPts val="0"/>
              </a:spcBef>
              <a:spcAft>
                <a:spcPts val="0"/>
              </a:spcAft>
              <a:buClr>
                <a:srgbClr val="212121"/>
              </a:buClr>
              <a:buSzPts val="2000"/>
              <a:buNone/>
            </a:pPr>
            <a:r>
              <a:rPr b="0" i="0" lang="en-US" sz="2000" u="none" strike="noStrike">
                <a:solidFill>
                  <a:srgbClr val="212121"/>
                </a:solidFill>
              </a:rPr>
              <a:t>Mary Angelique Demetillo, </a:t>
            </a:r>
            <a:r>
              <a:rPr b="0" i="0" lang="en-US" sz="2000" u="none" strike="noStrike">
                <a:solidFill>
                  <a:srgbClr val="000000"/>
                </a:solidFill>
              </a:rPr>
              <a:t>NASA Langley Research Center</a:t>
            </a:r>
            <a:endParaRPr b="0" i="0" sz="2000" u="none" strike="noStrike">
              <a:solidFill>
                <a:srgbClr val="212121"/>
              </a:solidFill>
            </a:endParaRPr>
          </a:p>
          <a:p>
            <a:pPr indent="0" lvl="0" marL="0" marR="0" rtl="0" algn="l">
              <a:lnSpc>
                <a:spcPct val="90000"/>
              </a:lnSpc>
              <a:spcBef>
                <a:spcPts val="0"/>
              </a:spcBef>
              <a:spcAft>
                <a:spcPts val="0"/>
              </a:spcAft>
              <a:buClr>
                <a:srgbClr val="212121"/>
              </a:buClr>
              <a:buSzPts val="2000"/>
              <a:buNone/>
            </a:pPr>
            <a:r>
              <a:rPr b="0" i="0" lang="en-US" sz="2000" u="none" strike="noStrike">
                <a:solidFill>
                  <a:srgbClr val="212121"/>
                </a:solidFill>
              </a:rPr>
              <a:t>Dan Goldberg, George Washington University </a:t>
            </a:r>
            <a:endParaRPr/>
          </a:p>
          <a:p>
            <a:pPr indent="0" lvl="0" marL="0" marR="0" rtl="0" algn="l">
              <a:lnSpc>
                <a:spcPct val="90000"/>
              </a:lnSpc>
              <a:spcBef>
                <a:spcPts val="0"/>
              </a:spcBef>
              <a:spcAft>
                <a:spcPts val="0"/>
              </a:spcAft>
              <a:buClr>
                <a:srgbClr val="070706"/>
              </a:buClr>
              <a:buSzPts val="2000"/>
              <a:buNone/>
            </a:pPr>
            <a:r>
              <a:rPr b="0" i="0" lang="en-US" sz="2000" u="none" strike="noStrike">
                <a:solidFill>
                  <a:srgbClr val="070706"/>
                </a:solidFill>
              </a:rPr>
              <a:t>Susan</a:t>
            </a:r>
            <a:r>
              <a:rPr b="0" i="0" lang="en-US" sz="2000" u="none" strike="noStrike">
                <a:solidFill>
                  <a:srgbClr val="212121"/>
                </a:solidFill>
              </a:rPr>
              <a:t> Anenberg, George Washington University </a:t>
            </a:r>
            <a:endParaRPr/>
          </a:p>
          <a:p>
            <a:pPr indent="0" lvl="0" marL="0" marR="0" rtl="0" algn="l">
              <a:lnSpc>
                <a:spcPct val="90000"/>
              </a:lnSpc>
              <a:spcBef>
                <a:spcPts val="0"/>
              </a:spcBef>
              <a:spcAft>
                <a:spcPts val="0"/>
              </a:spcAft>
              <a:buClr>
                <a:srgbClr val="212121"/>
              </a:buClr>
              <a:buSzPts val="2000"/>
              <a:buNone/>
            </a:pPr>
            <a:r>
              <a:rPr b="0" i="0" lang="en-US" sz="2000" u="none" strike="noStrike">
                <a:solidFill>
                  <a:srgbClr val="212121"/>
                </a:solidFill>
              </a:rPr>
              <a:t>Shobha Kondragunta, NOAA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type="title"/>
          </p:nvPr>
        </p:nvSpPr>
        <p:spPr>
          <a:xfrm>
            <a:off x="838200" y="23449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Linking to large registries</a:t>
            </a:r>
            <a:endParaRPr/>
          </a:p>
        </p:txBody>
      </p:sp>
      <p:sp>
        <p:nvSpPr>
          <p:cNvPr id="178" name="Google Shape;178;p10"/>
          <p:cNvSpPr txBox="1"/>
          <p:nvPr>
            <p:ph idx="1" type="body"/>
          </p:nvPr>
        </p:nvSpPr>
        <p:spPr>
          <a:xfrm>
            <a:off x="838200" y="1763486"/>
            <a:ext cx="11049000" cy="3799115"/>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400"/>
              <a:buNone/>
            </a:pPr>
            <a:r>
              <a:rPr lang="en-US" sz="2400"/>
              <a:t>Comprehensive NYS hospitalization records with dates (admission hour!) </a:t>
            </a:r>
            <a:endParaRPr/>
          </a:p>
          <a:p>
            <a:pPr indent="0" lvl="0" marL="0" rtl="0" algn="l">
              <a:lnSpc>
                <a:spcPct val="150000"/>
              </a:lnSpc>
              <a:spcBef>
                <a:spcPts val="1000"/>
              </a:spcBef>
              <a:spcAft>
                <a:spcPts val="0"/>
              </a:spcAft>
              <a:buClr>
                <a:schemeClr val="dk1"/>
              </a:buClr>
              <a:buSzPts val="2400"/>
              <a:buNone/>
            </a:pPr>
            <a:r>
              <a:rPr lang="en-US" sz="2400"/>
              <a:t>and exact residential addresses 2007-2023 (but only through 2020 for now)</a:t>
            </a:r>
            <a:endParaRPr/>
          </a:p>
          <a:p>
            <a:pPr indent="0" lvl="1" marL="400050" rtl="0" algn="l">
              <a:lnSpc>
                <a:spcPct val="150000"/>
              </a:lnSpc>
              <a:spcBef>
                <a:spcPts val="500"/>
              </a:spcBef>
              <a:spcAft>
                <a:spcPts val="0"/>
              </a:spcAft>
              <a:buClr>
                <a:schemeClr val="dk1"/>
              </a:buClr>
              <a:buSzPts val="2000"/>
              <a:buNone/>
            </a:pPr>
            <a:r>
              <a:rPr b="1" lang="en-US" sz="2000"/>
              <a:t>Statewide Planning and Research Cooperative System (SPARCS)</a:t>
            </a:r>
            <a:endParaRPr sz="2000"/>
          </a:p>
          <a:p>
            <a:pPr indent="0" lvl="0" marL="0" rtl="0" algn="l">
              <a:lnSpc>
                <a:spcPct val="150000"/>
              </a:lnSpc>
              <a:spcBef>
                <a:spcPts val="1000"/>
              </a:spcBef>
              <a:spcAft>
                <a:spcPts val="0"/>
              </a:spcAft>
              <a:buClr>
                <a:schemeClr val="dk1"/>
              </a:buClr>
              <a:buSzPts val="2400"/>
              <a:buNone/>
            </a:pPr>
            <a:r>
              <a:t/>
            </a:r>
            <a:endParaRPr sz="2400"/>
          </a:p>
          <a:p>
            <a:pPr indent="0" lvl="0" marL="0" rtl="0" algn="l">
              <a:lnSpc>
                <a:spcPct val="150000"/>
              </a:lnSpc>
              <a:spcBef>
                <a:spcPts val="1000"/>
              </a:spcBef>
              <a:spcAft>
                <a:spcPts val="0"/>
              </a:spcAft>
              <a:buClr>
                <a:schemeClr val="dk1"/>
              </a:buClr>
              <a:buSzPts val="2000"/>
              <a:buNone/>
            </a:pPr>
            <a:r>
              <a:t/>
            </a:r>
            <a:endParaRPr b="1" sz="2000"/>
          </a:p>
          <a:p>
            <a:pPr indent="0" lvl="0" marL="0" rtl="0" algn="l">
              <a:lnSpc>
                <a:spcPct val="150000"/>
              </a:lnSpc>
              <a:spcBef>
                <a:spcPts val="1000"/>
              </a:spcBef>
              <a:spcAft>
                <a:spcPts val="0"/>
              </a:spcAft>
              <a:buClr>
                <a:schemeClr val="dk1"/>
              </a:buClr>
              <a:buSzPts val="2000"/>
              <a:buNone/>
            </a:pPr>
            <a:r>
              <a:rPr b="1" lang="en-US" sz="2000"/>
              <a:t>Year 2 of 5-year R01 for the NIEHS Outstanding New Environmental Scientist (ONES) RFA:</a:t>
            </a:r>
            <a:endParaRPr/>
          </a:p>
          <a:p>
            <a:pPr indent="0" lvl="0" marL="0" rtl="0" algn="l">
              <a:lnSpc>
                <a:spcPct val="150000"/>
              </a:lnSpc>
              <a:spcBef>
                <a:spcPts val="1000"/>
              </a:spcBef>
              <a:spcAft>
                <a:spcPts val="0"/>
              </a:spcAft>
              <a:buClr>
                <a:schemeClr val="dk1"/>
              </a:buClr>
              <a:buSzPts val="2400"/>
              <a:buNone/>
            </a:pPr>
            <a:r>
              <a:rPr b="1" i="1" lang="en-US" sz="2400"/>
              <a:t>“</a:t>
            </a:r>
            <a:r>
              <a:rPr b="1" i="1" lang="en-US" sz="2400">
                <a:solidFill>
                  <a:srgbClr val="31469B"/>
                </a:solidFill>
              </a:rPr>
              <a:t>Extreme temperature, humidity, air pollution and spontaneous preterm birth</a:t>
            </a:r>
            <a:r>
              <a:rPr b="1" i="1" lang="en-US" sz="2400"/>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Everything is a mixture</a:t>
            </a:r>
            <a:endParaRPr/>
          </a:p>
        </p:txBody>
      </p:sp>
      <p:sp>
        <p:nvSpPr>
          <p:cNvPr id="184" name="Google Shape;184;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77470" lvl="0" marL="22860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sz="4000"/>
          </a:p>
          <a:p>
            <a:pPr indent="-228600" lvl="0" marL="228600" rtl="0" algn="l">
              <a:lnSpc>
                <a:spcPct val="90000"/>
              </a:lnSpc>
              <a:spcBef>
                <a:spcPts val="1000"/>
              </a:spcBef>
              <a:spcAft>
                <a:spcPts val="0"/>
              </a:spcAft>
              <a:buClr>
                <a:schemeClr val="dk1"/>
              </a:buClr>
              <a:buSzPct val="100000"/>
              <a:buChar char="•"/>
            </a:pPr>
            <a:r>
              <a:rPr lang="en-US" sz="4000"/>
              <a:t>Multiple air pollutants</a:t>
            </a:r>
            <a:endParaRPr/>
          </a:p>
          <a:p>
            <a:pPr indent="-12700" lvl="0" marL="228600" rtl="0" algn="l">
              <a:lnSpc>
                <a:spcPct val="90000"/>
              </a:lnSpc>
              <a:spcBef>
                <a:spcPts val="1000"/>
              </a:spcBef>
              <a:spcAft>
                <a:spcPts val="0"/>
              </a:spcAft>
              <a:buClr>
                <a:schemeClr val="dk1"/>
              </a:buClr>
              <a:buSzPct val="100000"/>
              <a:buNone/>
            </a:pPr>
            <a:r>
              <a:t/>
            </a:r>
            <a:endParaRPr sz="4000"/>
          </a:p>
          <a:p>
            <a:pPr indent="-12700" lvl="0" marL="228600" rtl="0" algn="l">
              <a:lnSpc>
                <a:spcPct val="90000"/>
              </a:lnSpc>
              <a:spcBef>
                <a:spcPts val="1000"/>
              </a:spcBef>
              <a:spcAft>
                <a:spcPts val="0"/>
              </a:spcAft>
              <a:buClr>
                <a:schemeClr val="dk1"/>
              </a:buClr>
              <a:buSzPct val="100000"/>
              <a:buNone/>
            </a:pPr>
            <a:r>
              <a:t/>
            </a:r>
            <a:endParaRPr sz="4000"/>
          </a:p>
          <a:p>
            <a:pPr indent="-228600" lvl="0" marL="228600" rtl="0" algn="l">
              <a:lnSpc>
                <a:spcPct val="90000"/>
              </a:lnSpc>
              <a:spcBef>
                <a:spcPts val="1000"/>
              </a:spcBef>
              <a:spcAft>
                <a:spcPts val="0"/>
              </a:spcAft>
              <a:buClr>
                <a:schemeClr val="dk1"/>
              </a:buClr>
              <a:buSzPct val="100000"/>
              <a:buChar char="•"/>
            </a:pPr>
            <a:r>
              <a:rPr lang="en-US" sz="4000"/>
              <a:t>Components of thermal stress</a:t>
            </a:r>
            <a:endParaRPr/>
          </a:p>
          <a:p>
            <a:pPr indent="-12700" lvl="0" marL="228600" rtl="0" algn="l">
              <a:lnSpc>
                <a:spcPct val="90000"/>
              </a:lnSpc>
              <a:spcBef>
                <a:spcPts val="1000"/>
              </a:spcBef>
              <a:spcAft>
                <a:spcPts val="0"/>
              </a:spcAft>
              <a:buClr>
                <a:schemeClr val="dk1"/>
              </a:buClr>
              <a:buSzPct val="100000"/>
              <a:buNone/>
            </a:pPr>
            <a:r>
              <a:t/>
            </a:r>
            <a:endParaRPr sz="4000"/>
          </a:p>
          <a:p>
            <a:pPr indent="-12700" lvl="0" marL="228600" rtl="0" algn="l">
              <a:lnSpc>
                <a:spcPct val="90000"/>
              </a:lnSpc>
              <a:spcBef>
                <a:spcPts val="1000"/>
              </a:spcBef>
              <a:spcAft>
                <a:spcPts val="0"/>
              </a:spcAft>
              <a:buClr>
                <a:schemeClr val="dk1"/>
              </a:buClr>
              <a:buSzPct val="100000"/>
              <a:buNone/>
            </a:pPr>
            <a:r>
              <a:t/>
            </a:r>
            <a:endParaRPr sz="4000"/>
          </a:p>
          <a:p>
            <a:pPr indent="-228600" lvl="0" marL="228600" rtl="0" algn="l">
              <a:lnSpc>
                <a:spcPct val="90000"/>
              </a:lnSpc>
              <a:spcBef>
                <a:spcPts val="1000"/>
              </a:spcBef>
              <a:spcAft>
                <a:spcPts val="0"/>
              </a:spcAft>
              <a:buClr>
                <a:schemeClr val="dk1"/>
              </a:buClr>
              <a:buSzPct val="100000"/>
              <a:buChar char="•"/>
            </a:pPr>
            <a:r>
              <a:rPr lang="en-US" sz="4000"/>
              <a:t>Social determinants of health</a:t>
            </a:r>
            <a:endParaRPr/>
          </a:p>
          <a:p>
            <a:pPr indent="-12700" lvl="0" marL="228600" rtl="0" algn="l">
              <a:lnSpc>
                <a:spcPct val="90000"/>
              </a:lnSpc>
              <a:spcBef>
                <a:spcPts val="1000"/>
              </a:spcBef>
              <a:spcAft>
                <a:spcPts val="0"/>
              </a:spcAft>
              <a:buClr>
                <a:schemeClr val="dk1"/>
              </a:buClr>
              <a:buSzPct val="100000"/>
              <a:buNone/>
            </a:pPr>
            <a:r>
              <a:t/>
            </a:r>
            <a:endParaRPr sz="4000"/>
          </a:p>
        </p:txBody>
      </p:sp>
      <p:sp>
        <p:nvSpPr>
          <p:cNvPr id="185" name="Google Shape;185;p11"/>
          <p:cNvSpPr txBox="1"/>
          <p:nvPr/>
        </p:nvSpPr>
        <p:spPr>
          <a:xfrm>
            <a:off x="7625436" y="5682353"/>
            <a:ext cx="461376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allan.just@mssm.edu</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allan_just@brown.edu (July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2"/>
          <p:cNvSpPr txBox="1"/>
          <p:nvPr>
            <p:ph idx="1" type="body"/>
          </p:nvPr>
        </p:nvSpPr>
        <p:spPr>
          <a:xfrm>
            <a:off x="1283882" y="164800"/>
            <a:ext cx="9250326" cy="7617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a:t>TEMPO and environmental health application needs</a:t>
            </a:r>
            <a:endParaRPr/>
          </a:p>
        </p:txBody>
      </p:sp>
      <p:sp>
        <p:nvSpPr>
          <p:cNvPr id="192" name="Google Shape;192;p12"/>
          <p:cNvSpPr txBox="1"/>
          <p:nvPr>
            <p:ph idx="2" type="body"/>
          </p:nvPr>
        </p:nvSpPr>
        <p:spPr>
          <a:xfrm>
            <a:off x="354013" y="1268413"/>
            <a:ext cx="11499850" cy="5424787"/>
          </a:xfrm>
          <a:prstGeom prst="rect">
            <a:avLst/>
          </a:prstGeom>
          <a:noFill/>
          <a:ln>
            <a:noFill/>
          </a:ln>
        </p:spPr>
        <p:txBody>
          <a:bodyPr anchorCtr="0" anchor="t" bIns="45700" lIns="91425" spcFirstLastPara="1" rIns="91425" wrap="square" tIns="45700">
            <a:normAutofit fontScale="92500" lnSpcReduction="10000"/>
          </a:bodyPr>
          <a:lstStyle/>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How will TEMPO data improve your current research or operations?</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How will TEMPO enhance your application area?</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What are the broader implications of TEMPO data on environmental health research?</a:t>
            </a:r>
            <a:endParaRPr/>
          </a:p>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How do you (as an organization) intend to process and analyze TEMPO data?</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Do you have the resources needed to implement using TEMPO in your research or operations?</a:t>
            </a:r>
            <a:endParaRPr/>
          </a:p>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What are your needs in terms of data products and levels?</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Discuss needs for any level 3 products and resolution? </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Data latency needs?</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PBL ozone? Aerosols?</a:t>
            </a:r>
            <a:endParaRPr/>
          </a:p>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What other data formats and tools would facilitate your use of TEMPO data?</a:t>
            </a:r>
            <a:endParaRPr/>
          </a:p>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Do you have any needs for data from the TEMPO special operations to further improve your research or operations?</a:t>
            </a:r>
            <a:endParaRPr/>
          </a:p>
          <a:p>
            <a:pPr indent="0" lvl="0" marL="0" marR="0" rtl="0" algn="l">
              <a:lnSpc>
                <a:spcPct val="90000"/>
              </a:lnSpc>
              <a:spcBef>
                <a:spcPts val="0"/>
              </a:spcBef>
              <a:spcAft>
                <a:spcPts val="0"/>
              </a:spcAft>
              <a:buClr>
                <a:schemeClr val="dk1"/>
              </a:buClr>
              <a:buSzPct val="100000"/>
              <a:buFont typeface="Arial"/>
              <a:buNone/>
            </a:pPr>
            <a:r>
              <a:t/>
            </a:r>
            <a:endParaRPr b="1" i="0" u="none" strike="noStrike">
              <a:solidFill>
                <a:srgbClr val="000000"/>
              </a:solidFill>
              <a:latin typeface="Calibri"/>
              <a:ea typeface="Calibri"/>
              <a:cs typeface="Calibri"/>
              <a:sym typeface="Calibri"/>
            </a:endParaRPr>
          </a:p>
          <a:p>
            <a:pPr indent="-140970" lvl="0" marL="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Are there additional scientific or other organizational partners that might pair up with TEMPO early adopters in environmental health? </a:t>
            </a:r>
            <a:endParaRPr/>
          </a:p>
          <a:p>
            <a:pPr indent="0" lvl="0" marL="0" marR="0" rtl="0" algn="l">
              <a:lnSpc>
                <a:spcPct val="90000"/>
              </a:lnSpc>
              <a:spcBef>
                <a:spcPts val="0"/>
              </a:spcBef>
              <a:spcAft>
                <a:spcPts val="0"/>
              </a:spcAft>
              <a:buClr>
                <a:schemeClr val="dk1"/>
              </a:buClr>
              <a:buSzPct val="100000"/>
              <a:buFont typeface="Arial"/>
              <a:buNone/>
            </a:pPr>
            <a:r>
              <a:t/>
            </a:r>
            <a:endParaRPr b="0" i="0" u="none" strike="noStrike">
              <a:solidFill>
                <a:srgbClr val="000000"/>
              </a:solidFill>
              <a:latin typeface="Calibri"/>
              <a:ea typeface="Calibri"/>
              <a:cs typeface="Calibri"/>
              <a:sym typeface="Calibri"/>
            </a:endParaRPr>
          </a:p>
          <a:p>
            <a:pPr indent="-140970" lvl="0" marL="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What attainable “early wins” with TEMPO data could help address scientific or policy-relevant gaps / questions in environmental health and demonstrate the contributions of this new instrument?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idx="1" type="body"/>
          </p:nvPr>
        </p:nvSpPr>
        <p:spPr>
          <a:xfrm>
            <a:off x="1283882" y="164800"/>
            <a:ext cx="9250326" cy="7617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a:t>TEMPO and environmental health application needs</a:t>
            </a:r>
            <a:endParaRPr/>
          </a:p>
        </p:txBody>
      </p:sp>
      <p:sp>
        <p:nvSpPr>
          <p:cNvPr id="93" name="Google Shape;93;p2"/>
          <p:cNvSpPr txBox="1"/>
          <p:nvPr>
            <p:ph idx="2" type="body"/>
          </p:nvPr>
        </p:nvSpPr>
        <p:spPr>
          <a:xfrm>
            <a:off x="354013" y="1268413"/>
            <a:ext cx="11499850" cy="5424787"/>
          </a:xfrm>
          <a:prstGeom prst="rect">
            <a:avLst/>
          </a:prstGeom>
          <a:noFill/>
          <a:ln>
            <a:noFill/>
          </a:ln>
        </p:spPr>
        <p:txBody>
          <a:bodyPr anchorCtr="0" anchor="t" bIns="45700" lIns="91425" spcFirstLastPara="1" rIns="91425" wrap="square" tIns="45700">
            <a:normAutofit fontScale="92500" lnSpcReduction="10000"/>
          </a:bodyPr>
          <a:lstStyle/>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How will TEMPO data improve your current research or operations?</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How will TEMPO enhance your application area?</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What are the broader implications of TEMPO data on environmental health research?</a:t>
            </a:r>
            <a:endParaRPr/>
          </a:p>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How do you (as an organization) intend to process and analyze TEMPO data?</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Do you have the resources needed to implement using TEMPO in your research or operations?</a:t>
            </a:r>
            <a:endParaRPr/>
          </a:p>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What are your needs in terms of data products and levels?</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Discuss needs for any level 3 products and resolution? </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Data latency needs?</a:t>
            </a:r>
            <a:endParaRPr/>
          </a:p>
          <a:p>
            <a:pPr indent="-285750" lvl="1" marL="74295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PBL ozone? Aerosols?</a:t>
            </a:r>
            <a:endParaRPr/>
          </a:p>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What other data formats and tools would facilitate your use of TEMPO data?</a:t>
            </a:r>
            <a:endParaRPr/>
          </a:p>
          <a:p>
            <a:pPr indent="-140970" lvl="0" marL="0" marR="0" rtl="0" algn="l">
              <a:lnSpc>
                <a:spcPct val="90000"/>
              </a:lnSpc>
              <a:spcBef>
                <a:spcPts val="0"/>
              </a:spcBef>
              <a:spcAft>
                <a:spcPts val="0"/>
              </a:spcAft>
              <a:buClr>
                <a:srgbClr val="000000"/>
              </a:buClr>
              <a:buSzPct val="100000"/>
              <a:buFont typeface="Arial"/>
              <a:buChar char="•"/>
            </a:pPr>
            <a:r>
              <a:rPr b="1" i="0" lang="en-US" u="none" strike="noStrike">
                <a:solidFill>
                  <a:srgbClr val="000000"/>
                </a:solidFill>
                <a:latin typeface="Calibri"/>
                <a:ea typeface="Calibri"/>
                <a:cs typeface="Calibri"/>
                <a:sym typeface="Calibri"/>
              </a:rPr>
              <a:t>Do you have any needs for data from the TEMPO special operations to further improve your research or operations?</a:t>
            </a:r>
            <a:endParaRPr/>
          </a:p>
          <a:p>
            <a:pPr indent="0" lvl="0" marL="0" marR="0" rtl="0" algn="l">
              <a:lnSpc>
                <a:spcPct val="90000"/>
              </a:lnSpc>
              <a:spcBef>
                <a:spcPts val="0"/>
              </a:spcBef>
              <a:spcAft>
                <a:spcPts val="0"/>
              </a:spcAft>
              <a:buClr>
                <a:schemeClr val="dk1"/>
              </a:buClr>
              <a:buSzPct val="100000"/>
              <a:buFont typeface="Arial"/>
              <a:buNone/>
            </a:pPr>
            <a:r>
              <a:t/>
            </a:r>
            <a:endParaRPr b="1" i="0" u="none" strike="noStrike">
              <a:solidFill>
                <a:srgbClr val="000000"/>
              </a:solidFill>
              <a:latin typeface="Calibri"/>
              <a:ea typeface="Calibri"/>
              <a:cs typeface="Calibri"/>
              <a:sym typeface="Calibri"/>
            </a:endParaRPr>
          </a:p>
          <a:p>
            <a:pPr indent="-140970" lvl="0" marL="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Are there additional scientific or other organizational partners that might pair up with TEMPO early adopters in environmental health? </a:t>
            </a:r>
            <a:endParaRPr/>
          </a:p>
          <a:p>
            <a:pPr indent="0" lvl="0" marL="0" marR="0" rtl="0" algn="l">
              <a:lnSpc>
                <a:spcPct val="90000"/>
              </a:lnSpc>
              <a:spcBef>
                <a:spcPts val="0"/>
              </a:spcBef>
              <a:spcAft>
                <a:spcPts val="0"/>
              </a:spcAft>
              <a:buClr>
                <a:schemeClr val="dk1"/>
              </a:buClr>
              <a:buSzPct val="100000"/>
              <a:buFont typeface="Arial"/>
              <a:buNone/>
            </a:pPr>
            <a:r>
              <a:t/>
            </a:r>
            <a:endParaRPr b="0" i="0" u="none" strike="noStrike">
              <a:solidFill>
                <a:srgbClr val="000000"/>
              </a:solidFill>
              <a:latin typeface="Calibri"/>
              <a:ea typeface="Calibri"/>
              <a:cs typeface="Calibri"/>
              <a:sym typeface="Calibri"/>
            </a:endParaRPr>
          </a:p>
          <a:p>
            <a:pPr indent="-140970" lvl="0" marL="0" marR="0" rtl="0" algn="l">
              <a:lnSpc>
                <a:spcPct val="90000"/>
              </a:lnSpc>
              <a:spcBef>
                <a:spcPts val="0"/>
              </a:spcBef>
              <a:spcAft>
                <a:spcPts val="0"/>
              </a:spcAft>
              <a:buClr>
                <a:srgbClr val="000000"/>
              </a:buClr>
              <a:buSzPct val="100000"/>
              <a:buFont typeface="Arial"/>
              <a:buChar char="•"/>
            </a:pPr>
            <a:r>
              <a:rPr b="0" i="0" lang="en-US" u="none" strike="noStrike">
                <a:solidFill>
                  <a:srgbClr val="000000"/>
                </a:solidFill>
                <a:latin typeface="Calibri"/>
                <a:ea typeface="Calibri"/>
                <a:cs typeface="Calibri"/>
                <a:sym typeface="Calibri"/>
              </a:rPr>
              <a:t>What attainable “early wins” with TEMPO data could help address scientific or policy-relevant gaps / questions in environmental health and demonstrate the contributions of this new instrument?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p:nvPr/>
        </p:nvSpPr>
        <p:spPr>
          <a:xfrm>
            <a:off x="1861508" y="3483143"/>
            <a:ext cx="8468985" cy="69602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1" lang="en-US" sz="3600" u="none" cap="none" strike="noStrike">
                <a:solidFill>
                  <a:srgbClr val="7F7F7F"/>
                </a:solidFill>
                <a:latin typeface="Arial"/>
                <a:ea typeface="Arial"/>
                <a:cs typeface="Arial"/>
                <a:sym typeface="Arial"/>
              </a:rPr>
              <a:t>No one breathes 24-hour averaged air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idx="1" type="body"/>
          </p:nvPr>
        </p:nvSpPr>
        <p:spPr>
          <a:xfrm>
            <a:off x="1283882" y="164800"/>
            <a:ext cx="9250326" cy="7617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b="1" lang="en-US"/>
              <a:t>TEMPO and health is all about the timing</a:t>
            </a:r>
            <a:endParaRPr/>
          </a:p>
        </p:txBody>
      </p:sp>
      <p:sp>
        <p:nvSpPr>
          <p:cNvPr id="104" name="Google Shape;104;p4"/>
          <p:cNvSpPr txBox="1"/>
          <p:nvPr>
            <p:ph idx="2" type="body"/>
          </p:nvPr>
        </p:nvSpPr>
        <p:spPr>
          <a:xfrm>
            <a:off x="354013" y="1268413"/>
            <a:ext cx="11499850" cy="48523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“Why today?”</a:t>
            </a:r>
            <a:endParaRPr/>
          </a:p>
          <a:p>
            <a:pPr indent="0" lvl="0" marL="0" rtl="0" algn="l">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rPr lang="en-US" sz="3200"/>
              <a:t>What is the relevant etiologic window?</a:t>
            </a:r>
            <a:endParaRPr/>
          </a:p>
          <a:p>
            <a:pPr indent="0" lvl="0" marL="0" rtl="0" algn="l">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rPr b="1" lang="en-US" sz="3200"/>
              <a:t>Peak Exposures Matter! </a:t>
            </a:r>
            <a:endParaRPr/>
          </a:p>
          <a:p>
            <a:pPr indent="0" lvl="0" marL="0" rtl="0" algn="l">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rPr lang="en-US" sz="3200"/>
              <a:t>Epidemiologic approaches leveraging TEMPO’s unique contribution</a:t>
            </a:r>
            <a:endParaRPr/>
          </a:p>
          <a:p>
            <a:pPr indent="-342900" lvl="0" marL="342900" rtl="0" algn="l">
              <a:lnSpc>
                <a:spcPct val="90000"/>
              </a:lnSpc>
              <a:spcBef>
                <a:spcPts val="1000"/>
              </a:spcBef>
              <a:spcAft>
                <a:spcPts val="0"/>
              </a:spcAft>
              <a:buClr>
                <a:schemeClr val="dk1"/>
              </a:buClr>
              <a:buSzPts val="2400"/>
              <a:buFont typeface="Arial"/>
              <a:buChar char="•"/>
            </a:pPr>
            <a:r>
              <a:rPr lang="en-US" sz="2400">
                <a:latin typeface="Arial"/>
                <a:ea typeface="Arial"/>
                <a:cs typeface="Arial"/>
                <a:sym typeface="Arial"/>
              </a:rPr>
              <a:t>Distributed Lag Nonlinear Modeling (DLNM)</a:t>
            </a:r>
            <a:endParaRPr/>
          </a:p>
          <a:p>
            <a:pPr indent="-342900" lvl="0" marL="342900" rtl="0" algn="l">
              <a:lnSpc>
                <a:spcPct val="90000"/>
              </a:lnSpc>
              <a:spcBef>
                <a:spcPts val="1000"/>
              </a:spcBef>
              <a:spcAft>
                <a:spcPts val="0"/>
              </a:spcAft>
              <a:buClr>
                <a:schemeClr val="dk1"/>
              </a:buClr>
              <a:buSzPts val="2400"/>
              <a:buFont typeface="Arial"/>
              <a:buChar char="•"/>
            </a:pPr>
            <a:r>
              <a:rPr lang="en-US">
                <a:latin typeface="Arial"/>
                <a:ea typeface="Arial"/>
                <a:cs typeface="Arial"/>
                <a:sym typeface="Arial"/>
              </a:rPr>
              <a:t>Case crossover modeling</a:t>
            </a:r>
            <a:endParaRPr sz="2400"/>
          </a:p>
          <a:p>
            <a:pPr indent="0" lvl="0" marL="0" rtl="0" algn="l">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idx="1" type="body"/>
          </p:nvPr>
        </p:nvSpPr>
        <p:spPr>
          <a:xfrm>
            <a:off x="1283882" y="164800"/>
            <a:ext cx="9250326" cy="761791"/>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lang="en-US"/>
              <a:t>Exposure-response curves from hourly exposures with hourly outcomes!</a:t>
            </a:r>
            <a:endParaRPr/>
          </a:p>
        </p:txBody>
      </p:sp>
      <p:pic>
        <p:nvPicPr>
          <p:cNvPr id="111" name="Google Shape;111;p5"/>
          <p:cNvPicPr preferRelativeResize="0"/>
          <p:nvPr/>
        </p:nvPicPr>
        <p:blipFill rotWithShape="1">
          <a:blip r:embed="rId3">
            <a:alphaModFix/>
          </a:blip>
          <a:srcRect b="0" l="0" r="0" t="0"/>
          <a:stretch/>
        </p:blipFill>
        <p:spPr>
          <a:xfrm>
            <a:off x="1701800" y="1909512"/>
            <a:ext cx="7772400" cy="3919102"/>
          </a:xfrm>
          <a:prstGeom prst="rect">
            <a:avLst/>
          </a:prstGeom>
          <a:noFill/>
          <a:ln>
            <a:noFill/>
          </a:ln>
        </p:spPr>
      </p:pic>
      <p:sp>
        <p:nvSpPr>
          <p:cNvPr id="112" name="Google Shape;112;p5"/>
          <p:cNvSpPr txBox="1"/>
          <p:nvPr/>
        </p:nvSpPr>
        <p:spPr>
          <a:xfrm>
            <a:off x="1801186" y="5710488"/>
            <a:ext cx="821571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dk1"/>
                </a:solidFill>
                <a:latin typeface="Arial"/>
                <a:ea typeface="Arial"/>
                <a:cs typeface="Arial"/>
                <a:sym typeface="Arial"/>
              </a:rPr>
              <a:t>Can ultra short-term changes in ambient temperature trigger myocardial infarction?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2020. Rowland et al. Env Int. </a:t>
            </a:r>
            <a:endParaRPr/>
          </a:p>
        </p:txBody>
      </p:sp>
      <p:sp>
        <p:nvSpPr>
          <p:cNvPr id="113" name="Google Shape;113;p5"/>
          <p:cNvSpPr txBox="1"/>
          <p:nvPr/>
        </p:nvSpPr>
        <p:spPr>
          <a:xfrm>
            <a:off x="2087611" y="1041400"/>
            <a:ext cx="821571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Dataset: Linked hourly NLDAS-2 temperature by zipcode of residence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for </a:t>
            </a:r>
            <a:r>
              <a:rPr b="1" lang="en-US" sz="2000">
                <a:solidFill>
                  <a:schemeClr val="dk1"/>
                </a:solidFill>
                <a:latin typeface="Calibri"/>
                <a:ea typeface="Calibri"/>
                <a:cs typeface="Calibri"/>
                <a:sym typeface="Calibri"/>
              </a:rPr>
              <a:t>791,695 primary MI hospital admissions </a:t>
            </a:r>
            <a:r>
              <a:rPr lang="en-US" sz="2000">
                <a:solidFill>
                  <a:schemeClr val="dk1"/>
                </a:solidFill>
                <a:latin typeface="Calibri"/>
                <a:ea typeface="Calibri"/>
                <a:cs typeface="Calibri"/>
                <a:sym typeface="Calibri"/>
              </a:rPr>
              <a:t>(lag 0 = admit hour minus 3)</a:t>
            </a:r>
            <a:endParaRPr/>
          </a:p>
        </p:txBody>
      </p:sp>
      <p:sp>
        <p:nvSpPr>
          <p:cNvPr id="114" name="Google Shape;114;p5"/>
          <p:cNvSpPr txBox="1"/>
          <p:nvPr/>
        </p:nvSpPr>
        <p:spPr>
          <a:xfrm>
            <a:off x="9682842" y="2792186"/>
            <a:ext cx="220435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Panel B illustrates the cumulative association for an increase from median temperature (11 °C) to the 95th percentile (27 °C) for lags 0–6.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212271" y="365126"/>
            <a:ext cx="1170758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31313"/>
              </a:buClr>
              <a:buSzPts val="2800"/>
              <a:buFont typeface="Calibri"/>
              <a:buNone/>
            </a:pPr>
            <a:r>
              <a:rPr b="1" lang="en-US" sz="2800">
                <a:solidFill>
                  <a:srgbClr val="131313"/>
                </a:solidFill>
              </a:rPr>
              <a:t>Daily exposure to PM</a:t>
            </a:r>
            <a:r>
              <a:rPr b="1" baseline="-25000" lang="en-US" sz="2800">
                <a:solidFill>
                  <a:srgbClr val="131313"/>
                </a:solidFill>
                <a:latin typeface="Arial"/>
                <a:ea typeface="Arial"/>
                <a:cs typeface="Arial"/>
                <a:sym typeface="Arial"/>
              </a:rPr>
              <a:t>2.5</a:t>
            </a:r>
            <a:r>
              <a:rPr b="1" lang="en-US" sz="2800">
                <a:solidFill>
                  <a:srgbClr val="131313"/>
                </a:solidFill>
              </a:rPr>
              <a:t> and 1.5 million deaths: </a:t>
            </a:r>
            <a:br>
              <a:rPr b="1" lang="en-US" sz="2800">
                <a:solidFill>
                  <a:srgbClr val="131313"/>
                </a:solidFill>
              </a:rPr>
            </a:br>
            <a:r>
              <a:rPr b="1" lang="en-US" sz="2800">
                <a:solidFill>
                  <a:srgbClr val="131313"/>
                </a:solidFill>
              </a:rPr>
              <a:t>A time-stratified case-crossover analysis in the Mexico City Metropolitan Area</a:t>
            </a:r>
            <a:endParaRPr sz="2800">
              <a:solidFill>
                <a:srgbClr val="31469B"/>
              </a:solidFill>
              <a:latin typeface="Calibri"/>
              <a:ea typeface="Calibri"/>
              <a:cs typeface="Calibri"/>
              <a:sym typeface="Calibri"/>
            </a:endParaRPr>
          </a:p>
        </p:txBody>
      </p:sp>
      <p:sp>
        <p:nvSpPr>
          <p:cNvPr id="121" name="Google Shape;121;p6"/>
          <p:cNvSpPr txBox="1"/>
          <p:nvPr>
            <p:ph idx="1" type="body"/>
          </p:nvPr>
        </p:nvSpPr>
        <p:spPr>
          <a:xfrm>
            <a:off x="1719146" y="1690690"/>
            <a:ext cx="8948854" cy="50911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Daily exposures for each of 586 sub-county regions from our satellite-based geostatistical model</a:t>
            </a:r>
            <a:endParaRPr/>
          </a:p>
          <a:p>
            <a:pPr indent="0" lvl="0" marL="0" rtl="0" algn="ctr">
              <a:lnSpc>
                <a:spcPct val="90000"/>
              </a:lnSpc>
              <a:spcBef>
                <a:spcPts val="1000"/>
              </a:spcBef>
              <a:spcAft>
                <a:spcPts val="0"/>
              </a:spcAft>
              <a:buClr>
                <a:schemeClr val="dk1"/>
              </a:buClr>
              <a:buSzPts val="2800"/>
              <a:buNone/>
            </a:pPr>
            <a:r>
              <a:rPr b="1" lang="en-US"/>
              <a:t>1,479,950 non-accidental deaths </a:t>
            </a:r>
            <a:r>
              <a:rPr lang="en-US"/>
              <a:t>(≥18 years-old) 2004-2019</a:t>
            </a:r>
            <a:endParaRPr/>
          </a:p>
          <a:p>
            <a:pPr indent="0" lvl="0" marL="0" rtl="0" algn="l">
              <a:lnSpc>
                <a:spcPct val="90000"/>
              </a:lnSpc>
              <a:spcBef>
                <a:spcPts val="1000"/>
              </a:spcBef>
              <a:spcAft>
                <a:spcPts val="0"/>
              </a:spcAft>
              <a:buClr>
                <a:schemeClr val="dk1"/>
              </a:buClr>
              <a:buSzPts val="2300"/>
              <a:buNone/>
            </a:pPr>
            <a:r>
              <a:t/>
            </a:r>
            <a:endParaRPr i="1" sz="2300">
              <a:solidFill>
                <a:srgbClr val="002060"/>
              </a:solidFill>
            </a:endParaRPr>
          </a:p>
          <a:p>
            <a:pPr indent="0" lvl="0" marL="0" rtl="0" algn="l">
              <a:lnSpc>
                <a:spcPct val="90000"/>
              </a:lnSpc>
              <a:spcBef>
                <a:spcPts val="1000"/>
              </a:spcBef>
              <a:spcAft>
                <a:spcPts val="0"/>
              </a:spcAft>
              <a:buClr>
                <a:srgbClr val="002060"/>
              </a:buClr>
              <a:buSzPts val="4100"/>
              <a:buNone/>
            </a:pPr>
            <a:r>
              <a:rPr i="1" lang="en-US" sz="4100">
                <a:solidFill>
                  <a:srgbClr val="002060"/>
                </a:solidFill>
              </a:rPr>
              <a:t>Largest acute air pollution analysis in Central Mexico</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Cause-specific mortality, per 10μg/m</a:t>
            </a:r>
            <a:r>
              <a:rPr baseline="30000" lang="en-US"/>
              <a:t>3</a:t>
            </a:r>
            <a:r>
              <a:rPr lang="en-US"/>
              <a:t> PM</a:t>
            </a:r>
            <a:r>
              <a:rPr baseline="-25000" lang="en-US"/>
              <a:t>2.5</a:t>
            </a:r>
            <a:r>
              <a:rPr lang="en-US"/>
              <a:t> (lag</a:t>
            </a:r>
            <a:r>
              <a:rPr baseline="-25000" lang="en-US"/>
              <a:t>06</a:t>
            </a:r>
            <a:r>
              <a:rPr lang="en-US"/>
              <a:t>): </a:t>
            </a:r>
            <a:endParaRPr/>
          </a:p>
        </p:txBody>
      </p:sp>
      <p:sp>
        <p:nvSpPr>
          <p:cNvPr id="122" name="Google Shape;122;p6"/>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 name="Google Shape;123;p6"/>
          <p:cNvSpPr txBox="1"/>
          <p:nvPr>
            <p:ph idx="11" type="ftr"/>
          </p:nvPr>
        </p:nvSpPr>
        <p:spPr>
          <a:xfrm>
            <a:off x="1600200" y="6492876"/>
            <a:ext cx="7848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400">
                <a:solidFill>
                  <a:srgbClr val="262626"/>
                </a:solidFill>
              </a:rPr>
              <a:t>Preprint led by Dr. Iván </a:t>
            </a:r>
            <a:r>
              <a:rPr lang="en-US" sz="1400">
                <a:solidFill>
                  <a:srgbClr val="262626"/>
                </a:solidFill>
                <a:latin typeface="Calibri"/>
                <a:ea typeface="Calibri"/>
                <a:cs typeface="Calibri"/>
                <a:sym typeface="Calibri"/>
              </a:rPr>
              <a:t>Gutiérrez Avila: https://doi.org/10.1101/2023.01.15.23284576</a:t>
            </a:r>
            <a:endParaRPr/>
          </a:p>
        </p:txBody>
      </p:sp>
      <p:pic>
        <p:nvPicPr>
          <p:cNvPr descr="A person smiling for the camera&#10;&#10;Description automatically generated with medium confidence" id="124" name="Google Shape;124;p6"/>
          <p:cNvPicPr preferRelativeResize="0"/>
          <p:nvPr/>
        </p:nvPicPr>
        <p:blipFill rotWithShape="1">
          <a:blip r:embed="rId3">
            <a:alphaModFix/>
          </a:blip>
          <a:srcRect b="0" l="0" r="0" t="0"/>
          <a:stretch/>
        </p:blipFill>
        <p:spPr>
          <a:xfrm>
            <a:off x="10056132" y="3429000"/>
            <a:ext cx="1863725" cy="2424113"/>
          </a:xfrm>
          <a:prstGeom prst="rect">
            <a:avLst/>
          </a:prstGeom>
          <a:noFill/>
          <a:ln>
            <a:noFill/>
          </a:ln>
        </p:spPr>
      </p:pic>
      <p:sp>
        <p:nvSpPr>
          <p:cNvPr id="125" name="Google Shape;125;p6"/>
          <p:cNvSpPr txBox="1"/>
          <p:nvPr/>
        </p:nvSpPr>
        <p:spPr>
          <a:xfrm>
            <a:off x="9225641" y="5976257"/>
            <a:ext cx="3151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1D1C1D"/>
                </a:solidFill>
                <a:latin typeface="Lato"/>
                <a:ea typeface="Lato"/>
                <a:cs typeface="Lato"/>
                <a:sym typeface="Lato"/>
              </a:rPr>
              <a:t>Dr. Iván Gutiérrez Avila</a:t>
            </a:r>
            <a:endParaRPr/>
          </a:p>
          <a:p>
            <a:pPr indent="0" lvl="0" marL="0" marR="0" rtl="0" algn="l">
              <a:spcBef>
                <a:spcPts val="0"/>
              </a:spcBef>
              <a:spcAft>
                <a:spcPts val="0"/>
              </a:spcAft>
              <a:buNone/>
            </a:pPr>
            <a:r>
              <a:rPr lang="en-US" sz="1800">
                <a:solidFill>
                  <a:schemeClr val="dk1"/>
                </a:solidFill>
                <a:highlight>
                  <a:srgbClr val="FFFF00"/>
                </a:highlight>
                <a:latin typeface="Calibri"/>
                <a:ea typeface="Calibri"/>
                <a:cs typeface="Calibri"/>
                <a:sym typeface="Calibri"/>
              </a:rPr>
              <a:t>*HERE TODAY! See his poster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241300" y="141760"/>
            <a:ext cx="10972800" cy="62517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latin typeface="Calibri"/>
                <a:ea typeface="Calibri"/>
                <a:cs typeface="Calibri"/>
                <a:sym typeface="Calibri"/>
              </a:rPr>
              <a:t>Ridge-derived estimates</a:t>
            </a:r>
            <a:endParaRPr/>
          </a:p>
        </p:txBody>
      </p:sp>
      <p:sp>
        <p:nvSpPr>
          <p:cNvPr id="132" name="Google Shape;132;p7"/>
          <p:cNvSpPr txBox="1"/>
          <p:nvPr/>
        </p:nvSpPr>
        <p:spPr>
          <a:xfrm>
            <a:off x="358153" y="923267"/>
            <a:ext cx="5791256" cy="5543232"/>
          </a:xfrm>
          <a:prstGeom prst="rect">
            <a:avLst/>
          </a:prstGeom>
          <a:noFill/>
          <a:ln>
            <a:noFill/>
          </a:ln>
        </p:spPr>
        <p:txBody>
          <a:bodyPr anchorCtr="0" anchor="t" bIns="45700" lIns="91425" spcFirstLastPara="1" rIns="91425" wrap="square" tIns="45700">
            <a:noAutofit/>
          </a:bodyPr>
          <a:lstStyle/>
          <a:p>
            <a:pPr indent="-347463" lvl="0" marL="347463" marR="0" rtl="0" algn="l">
              <a:lnSpc>
                <a:spcPct val="143750"/>
              </a:lnSpc>
              <a:spcBef>
                <a:spcPts val="0"/>
              </a:spcBef>
              <a:spcAft>
                <a:spcPts val="0"/>
              </a:spcAft>
              <a:buClr>
                <a:srgbClr val="595959"/>
              </a:buClr>
              <a:buSzPts val="1120"/>
              <a:buFont typeface="Merriweather Sans"/>
              <a:buChar char="▶"/>
            </a:pPr>
            <a:r>
              <a:rPr lang="en-US" sz="1600">
                <a:solidFill>
                  <a:srgbClr val="595959"/>
                </a:solidFill>
                <a:latin typeface="Arial"/>
                <a:ea typeface="Arial"/>
                <a:cs typeface="Arial"/>
                <a:sym typeface="Arial"/>
              </a:rPr>
              <a:t>Overall, a 10μg/m</a:t>
            </a:r>
            <a:r>
              <a:rPr baseline="30000" lang="en-US" sz="1600">
                <a:solidFill>
                  <a:srgbClr val="595959"/>
                </a:solidFill>
                <a:latin typeface="Arial"/>
                <a:ea typeface="Arial"/>
                <a:cs typeface="Arial"/>
                <a:sym typeface="Arial"/>
              </a:rPr>
              <a:t>3</a:t>
            </a:r>
            <a:r>
              <a:rPr lang="en-US" sz="1600">
                <a:solidFill>
                  <a:srgbClr val="595959"/>
                </a:solidFill>
                <a:latin typeface="Arial"/>
                <a:ea typeface="Arial"/>
                <a:cs typeface="Arial"/>
                <a:sym typeface="Arial"/>
              </a:rPr>
              <a:t> higher lag</a:t>
            </a:r>
            <a:r>
              <a:rPr baseline="-25000" lang="en-US" sz="1600">
                <a:solidFill>
                  <a:srgbClr val="595959"/>
                </a:solidFill>
                <a:latin typeface="Arial"/>
                <a:ea typeface="Arial"/>
                <a:cs typeface="Arial"/>
                <a:sym typeface="Arial"/>
              </a:rPr>
              <a:t>01</a:t>
            </a:r>
            <a:r>
              <a:rPr lang="en-US" sz="1600">
                <a:solidFill>
                  <a:srgbClr val="595959"/>
                </a:solidFill>
                <a:latin typeface="Arial"/>
                <a:ea typeface="Arial"/>
                <a:cs typeface="Arial"/>
                <a:sym typeface="Arial"/>
              </a:rPr>
              <a:t> PM</a:t>
            </a:r>
            <a:r>
              <a:rPr baseline="-25000" lang="en-US" sz="1600">
                <a:solidFill>
                  <a:srgbClr val="595959"/>
                </a:solidFill>
                <a:latin typeface="Arial"/>
                <a:ea typeface="Arial"/>
                <a:cs typeface="Arial"/>
                <a:sym typeface="Arial"/>
              </a:rPr>
              <a:t>2.5</a:t>
            </a:r>
            <a:r>
              <a:rPr lang="en-US" sz="1600">
                <a:solidFill>
                  <a:srgbClr val="595959"/>
                </a:solidFill>
                <a:latin typeface="Arial"/>
                <a:ea typeface="Arial"/>
                <a:cs typeface="Arial"/>
                <a:sym typeface="Arial"/>
              </a:rPr>
              <a:t> was associated with </a:t>
            </a:r>
            <a:endParaRPr/>
          </a:p>
          <a:p>
            <a:pPr indent="0" lvl="1" marL="457188" marR="0" rtl="0" algn="l">
              <a:spcBef>
                <a:spcPts val="320"/>
              </a:spcBef>
              <a:spcAft>
                <a:spcPts val="0"/>
              </a:spcAft>
              <a:buClr>
                <a:schemeClr val="accent3"/>
              </a:buClr>
              <a:buSzPts val="1600"/>
              <a:buFont typeface="Arial"/>
              <a:buNone/>
            </a:pPr>
            <a:r>
              <a:rPr b="1" i="0" lang="en-US" sz="1600" u="none" cap="none" strike="noStrike">
                <a:solidFill>
                  <a:schemeClr val="accent3"/>
                </a:solidFill>
                <a:latin typeface="Arial"/>
                <a:ea typeface="Arial"/>
                <a:cs typeface="Arial"/>
                <a:sym typeface="Arial"/>
              </a:rPr>
              <a:t>1.5% higher mortality </a:t>
            </a:r>
            <a:r>
              <a:rPr b="0" i="0" lang="en-US" sz="1600" u="none" cap="none" strike="noStrike">
                <a:solidFill>
                  <a:schemeClr val="dk1"/>
                </a:solidFill>
                <a:latin typeface="Arial"/>
                <a:ea typeface="Arial"/>
                <a:cs typeface="Arial"/>
                <a:sym typeface="Arial"/>
              </a:rPr>
              <a:t>(95%CI: 1.3% to 1.8%) </a:t>
            </a:r>
            <a:endParaRPr/>
          </a:p>
          <a:p>
            <a:pPr indent="-276343" lvl="0" marL="347463" marR="0" rtl="0" algn="l">
              <a:lnSpc>
                <a:spcPct val="143750"/>
              </a:lnSpc>
              <a:spcBef>
                <a:spcPts val="320"/>
              </a:spcBef>
              <a:spcAft>
                <a:spcPts val="0"/>
              </a:spcAft>
              <a:buClr>
                <a:srgbClr val="595959"/>
              </a:buClr>
              <a:buSzPts val="1120"/>
              <a:buFont typeface="Merriweather Sans"/>
              <a:buNone/>
            </a:pPr>
            <a:r>
              <a:t/>
            </a:r>
            <a:endParaRPr sz="1600">
              <a:solidFill>
                <a:srgbClr val="595959"/>
              </a:solidFill>
              <a:latin typeface="Arial"/>
              <a:ea typeface="Arial"/>
              <a:cs typeface="Arial"/>
              <a:sym typeface="Arial"/>
            </a:endParaRPr>
          </a:p>
          <a:p>
            <a:pPr indent="-347463" lvl="0" marL="347463" marR="0" rtl="0" algn="l">
              <a:lnSpc>
                <a:spcPct val="143750"/>
              </a:lnSpc>
              <a:spcBef>
                <a:spcPts val="320"/>
              </a:spcBef>
              <a:spcAft>
                <a:spcPts val="0"/>
              </a:spcAft>
              <a:buClr>
                <a:schemeClr val="accent2"/>
              </a:buClr>
              <a:buSzPts val="1120"/>
              <a:buFont typeface="Merriweather Sans"/>
              <a:buChar char="▶"/>
            </a:pPr>
            <a:r>
              <a:rPr b="1" lang="en-US" sz="1600">
                <a:solidFill>
                  <a:schemeClr val="accent2"/>
                </a:solidFill>
                <a:latin typeface="Arial"/>
                <a:ea typeface="Arial"/>
                <a:cs typeface="Arial"/>
                <a:sym typeface="Arial"/>
              </a:rPr>
              <a:t>3 largest associations in Females for: </a:t>
            </a:r>
            <a:endParaRPr/>
          </a:p>
          <a:p>
            <a:pPr indent="-285744" lvl="1" marL="742932" marR="0" rtl="0" algn="l">
              <a:spcBef>
                <a:spcPts val="28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Respiratory mortality, 65-79 y/o: 2.6% </a:t>
            </a:r>
            <a:endParaRPr/>
          </a:p>
          <a:p>
            <a:pPr indent="0" lvl="1" marL="457188" marR="0" rtl="0" algn="l">
              <a:spcBef>
                <a:spcPts val="28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	(95%CI: 1.6% to 3.6%) </a:t>
            </a:r>
            <a:endParaRPr/>
          </a:p>
          <a:p>
            <a:pPr indent="-285744" lvl="1" marL="742932" marR="0" rtl="0" algn="l">
              <a:spcBef>
                <a:spcPts val="28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Respiratory mortality, ≥80 y/o: 2.5% </a:t>
            </a:r>
            <a:endParaRPr/>
          </a:p>
          <a:p>
            <a:pPr indent="0" lvl="1" marL="457188" marR="0" rtl="0" algn="l">
              <a:spcBef>
                <a:spcPts val="28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	(95%CI: 1.4% to 3.3%)</a:t>
            </a:r>
            <a:endParaRPr/>
          </a:p>
          <a:p>
            <a:pPr indent="-285744" lvl="1" marL="742932" marR="0" rtl="0" algn="l">
              <a:spcBef>
                <a:spcPts val="28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Circulatory mortality, ≥80 y/o: 2.2% </a:t>
            </a:r>
            <a:endParaRPr/>
          </a:p>
          <a:p>
            <a:pPr indent="0" lvl="1" marL="457188" marR="0" rtl="0" algn="l">
              <a:spcBef>
                <a:spcPts val="28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	(95%CI: 1.5% to 2.9%)</a:t>
            </a:r>
            <a:endParaRPr/>
          </a:p>
          <a:p>
            <a:pPr indent="0" lvl="0" marL="0" marR="0" rtl="0" algn="l">
              <a:lnSpc>
                <a:spcPct val="143750"/>
              </a:lnSpc>
              <a:spcBef>
                <a:spcPts val="320"/>
              </a:spcBef>
              <a:spcAft>
                <a:spcPts val="0"/>
              </a:spcAft>
              <a:buClr>
                <a:srgbClr val="595959"/>
              </a:buClr>
              <a:buSzPts val="1120"/>
              <a:buFont typeface="Merriweather Sans"/>
              <a:buNone/>
            </a:pPr>
            <a:r>
              <a:t/>
            </a:r>
            <a:endParaRPr sz="1600">
              <a:solidFill>
                <a:srgbClr val="595959"/>
              </a:solidFill>
              <a:latin typeface="Arial"/>
              <a:ea typeface="Arial"/>
              <a:cs typeface="Arial"/>
              <a:sym typeface="Arial"/>
            </a:endParaRPr>
          </a:p>
          <a:p>
            <a:pPr indent="-347463" lvl="0" marL="347463" marR="0" rtl="0" algn="l">
              <a:lnSpc>
                <a:spcPct val="143750"/>
              </a:lnSpc>
              <a:spcBef>
                <a:spcPts val="320"/>
              </a:spcBef>
              <a:spcAft>
                <a:spcPts val="0"/>
              </a:spcAft>
              <a:buClr>
                <a:schemeClr val="accent1"/>
              </a:buClr>
              <a:buSzPts val="1120"/>
              <a:buFont typeface="Merriweather Sans"/>
              <a:buChar char="▶"/>
            </a:pPr>
            <a:r>
              <a:rPr b="1" lang="en-US" sz="1600">
                <a:solidFill>
                  <a:schemeClr val="accent1"/>
                </a:solidFill>
                <a:latin typeface="Arial"/>
                <a:ea typeface="Arial"/>
                <a:cs typeface="Arial"/>
                <a:sym typeface="Arial"/>
              </a:rPr>
              <a:t>3 largest associations in Males for: </a:t>
            </a:r>
            <a:endParaRPr/>
          </a:p>
          <a:p>
            <a:pPr indent="-285744" lvl="1" marL="742932" marR="0" rtl="0" algn="l">
              <a:spcBef>
                <a:spcPts val="28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Respiratory mortality, 18-39 y/o: 2.4% </a:t>
            </a:r>
            <a:endParaRPr/>
          </a:p>
          <a:p>
            <a:pPr indent="0" lvl="1" marL="457188" marR="0" rtl="0" algn="l">
              <a:spcBef>
                <a:spcPts val="28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	(95%CI: 1.6% to 3.2%) </a:t>
            </a:r>
            <a:endParaRPr/>
          </a:p>
          <a:p>
            <a:pPr indent="-285744" lvl="1" marL="742932" marR="0" rtl="0" algn="l">
              <a:spcBef>
                <a:spcPts val="28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Respiratory mortality, 40-64 y/o: 2.2% </a:t>
            </a:r>
            <a:endParaRPr/>
          </a:p>
          <a:p>
            <a:pPr indent="0" lvl="1" marL="457188" marR="0" rtl="0" algn="l">
              <a:spcBef>
                <a:spcPts val="28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	(95%CI: 1.3% to 3.3%)</a:t>
            </a:r>
            <a:endParaRPr/>
          </a:p>
          <a:p>
            <a:pPr indent="-285744" lvl="1" marL="742932" marR="0" rtl="0" algn="l">
              <a:spcBef>
                <a:spcPts val="28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Digestive mortality, 80+ y/o: 2.0% </a:t>
            </a:r>
            <a:endParaRPr/>
          </a:p>
          <a:p>
            <a:pPr indent="0" lvl="1" marL="457188" marR="0" rtl="0" algn="l">
              <a:spcBef>
                <a:spcPts val="28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	(95%CI: 1.0% to 2.9%)</a:t>
            </a:r>
            <a:endParaRPr b="0" i="0" sz="1600" u="none" cap="none" strike="noStrike">
              <a:solidFill>
                <a:schemeClr val="dk1"/>
              </a:solidFill>
              <a:latin typeface="Arial"/>
              <a:ea typeface="Arial"/>
              <a:cs typeface="Arial"/>
              <a:sym typeface="Arial"/>
            </a:endParaRPr>
          </a:p>
        </p:txBody>
      </p:sp>
      <p:grpSp>
        <p:nvGrpSpPr>
          <p:cNvPr id="133" name="Google Shape;133;p7"/>
          <p:cNvGrpSpPr/>
          <p:nvPr/>
        </p:nvGrpSpPr>
        <p:grpSpPr>
          <a:xfrm>
            <a:off x="4541153" y="2084964"/>
            <a:ext cx="1400427" cy="3849901"/>
            <a:chOff x="4434684" y="2249190"/>
            <a:chExt cx="1478437" cy="3849901"/>
          </a:xfrm>
        </p:grpSpPr>
        <p:pic>
          <p:nvPicPr>
            <p:cNvPr id="134" name="Google Shape;134;p7"/>
            <p:cNvPicPr preferRelativeResize="0"/>
            <p:nvPr/>
          </p:nvPicPr>
          <p:blipFill rotWithShape="1">
            <a:blip r:embed="rId3">
              <a:alphaModFix/>
            </a:blip>
            <a:srcRect b="0" l="0" r="0" t="0"/>
            <a:stretch/>
          </p:blipFill>
          <p:spPr>
            <a:xfrm>
              <a:off x="4434684" y="2249190"/>
              <a:ext cx="1478437" cy="1866361"/>
            </a:xfrm>
            <a:prstGeom prst="rect">
              <a:avLst/>
            </a:prstGeom>
            <a:noFill/>
            <a:ln>
              <a:noFill/>
            </a:ln>
          </p:spPr>
        </p:pic>
        <p:pic>
          <p:nvPicPr>
            <p:cNvPr id="135" name="Google Shape;135;p7"/>
            <p:cNvPicPr preferRelativeResize="0"/>
            <p:nvPr/>
          </p:nvPicPr>
          <p:blipFill rotWithShape="1">
            <a:blip r:embed="rId4">
              <a:alphaModFix/>
            </a:blip>
            <a:srcRect b="0" l="0" r="0" t="0"/>
            <a:stretch/>
          </p:blipFill>
          <p:spPr>
            <a:xfrm>
              <a:off x="4434684" y="4445432"/>
              <a:ext cx="1478437" cy="1653659"/>
            </a:xfrm>
            <a:prstGeom prst="rect">
              <a:avLst/>
            </a:prstGeom>
            <a:noFill/>
            <a:ln>
              <a:noFill/>
            </a:ln>
          </p:spPr>
        </p:pic>
      </p:grpSp>
      <p:sp>
        <p:nvSpPr>
          <p:cNvPr id="136" name="Google Shape;136;p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37" name="Google Shape;137;p7"/>
          <p:cNvGrpSpPr/>
          <p:nvPr/>
        </p:nvGrpSpPr>
        <p:grpSpPr>
          <a:xfrm>
            <a:off x="6006895" y="824250"/>
            <a:ext cx="5893369" cy="5893369"/>
            <a:chOff x="6006895" y="824250"/>
            <a:chExt cx="5893369" cy="5893369"/>
          </a:xfrm>
        </p:grpSpPr>
        <p:pic>
          <p:nvPicPr>
            <p:cNvPr id="138" name="Google Shape;138;p7"/>
            <p:cNvPicPr preferRelativeResize="0"/>
            <p:nvPr/>
          </p:nvPicPr>
          <p:blipFill rotWithShape="1">
            <a:blip r:embed="rId5">
              <a:alphaModFix/>
            </a:blip>
            <a:srcRect b="0" l="0" r="0" t="0"/>
            <a:stretch/>
          </p:blipFill>
          <p:spPr>
            <a:xfrm>
              <a:off x="6006895" y="824250"/>
              <a:ext cx="5893369" cy="5893369"/>
            </a:xfrm>
            <a:prstGeom prst="rect">
              <a:avLst/>
            </a:prstGeom>
            <a:noFill/>
            <a:ln>
              <a:noFill/>
            </a:ln>
          </p:spPr>
        </p:pic>
        <p:sp>
          <p:nvSpPr>
            <p:cNvPr id="139" name="Google Shape;139;p7"/>
            <p:cNvSpPr/>
            <p:nvPr/>
          </p:nvSpPr>
          <p:spPr>
            <a:xfrm>
              <a:off x="9405257" y="3657409"/>
              <a:ext cx="561702" cy="558481"/>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40" name="Google Shape;140;p7"/>
          <p:cNvGrpSpPr/>
          <p:nvPr/>
        </p:nvGrpSpPr>
        <p:grpSpPr>
          <a:xfrm>
            <a:off x="6006895" y="289534"/>
            <a:ext cx="5893369" cy="6428085"/>
            <a:chOff x="6006895" y="289534"/>
            <a:chExt cx="5893369" cy="6428085"/>
          </a:xfrm>
        </p:grpSpPr>
        <p:sp>
          <p:nvSpPr>
            <p:cNvPr id="141" name="Google Shape;141;p7"/>
            <p:cNvSpPr txBox="1"/>
            <p:nvPr/>
          </p:nvSpPr>
          <p:spPr>
            <a:xfrm>
              <a:off x="6658979" y="289534"/>
              <a:ext cx="4865402" cy="5078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B0F0"/>
                  </a:solidFill>
                  <a:latin typeface="Calibri"/>
                  <a:ea typeface="Calibri"/>
                  <a:cs typeface="Calibri"/>
                  <a:sym typeface="Calibri"/>
                </a:rPr>
                <a:t>Group-specific categories associated with PM</a:t>
              </a:r>
              <a:r>
                <a:rPr b="1" baseline="-25000" lang="en-US" sz="1600">
                  <a:solidFill>
                    <a:srgbClr val="00B0F0"/>
                  </a:solidFill>
                  <a:latin typeface="Calibri"/>
                  <a:ea typeface="Calibri"/>
                  <a:cs typeface="Calibri"/>
                  <a:sym typeface="Calibri"/>
                </a:rPr>
                <a:t>2.5</a:t>
              </a:r>
              <a:endParaRPr/>
            </a:p>
            <a:p>
              <a:pPr indent="0" lvl="0" marL="0" marR="0" rtl="0" algn="ctr">
                <a:spcBef>
                  <a:spcPts val="0"/>
                </a:spcBef>
                <a:spcAft>
                  <a:spcPts val="0"/>
                </a:spcAft>
                <a:buNone/>
              </a:pPr>
              <a:r>
                <a:rPr b="1" lang="en-US" sz="1100">
                  <a:solidFill>
                    <a:srgbClr val="00B0F0"/>
                  </a:solidFill>
                  <a:latin typeface="Calibri"/>
                  <a:ea typeface="Calibri"/>
                  <a:cs typeface="Calibri"/>
                  <a:sym typeface="Calibri"/>
                </a:rPr>
                <a:t>(Sex:Age-group:ICD-Group code) </a:t>
              </a:r>
              <a:endParaRPr/>
            </a:p>
          </p:txBody>
        </p:sp>
        <p:pic>
          <p:nvPicPr>
            <p:cNvPr id="142" name="Google Shape;142;p7"/>
            <p:cNvPicPr preferRelativeResize="0"/>
            <p:nvPr/>
          </p:nvPicPr>
          <p:blipFill rotWithShape="1">
            <a:blip r:embed="rId6">
              <a:alphaModFix/>
            </a:blip>
            <a:srcRect b="0" l="0" r="0" t="0"/>
            <a:stretch/>
          </p:blipFill>
          <p:spPr>
            <a:xfrm>
              <a:off x="6006895" y="824250"/>
              <a:ext cx="5893369" cy="589336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type="title"/>
          </p:nvPr>
        </p:nvSpPr>
        <p:spPr>
          <a:xfrm>
            <a:off x="609600" y="188273"/>
            <a:ext cx="10972800" cy="62517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latin typeface="Calibri"/>
                <a:ea typeface="Calibri"/>
                <a:cs typeface="Calibri"/>
                <a:sym typeface="Calibri"/>
              </a:rPr>
              <a:t>Challenges of connecting within-day exposure and health data</a:t>
            </a:r>
            <a:endParaRPr/>
          </a:p>
        </p:txBody>
      </p:sp>
      <p:sp>
        <p:nvSpPr>
          <p:cNvPr id="148" name="Google Shape;148;p8"/>
          <p:cNvSpPr txBox="1"/>
          <p:nvPr>
            <p:ph idx="1" type="body"/>
          </p:nvPr>
        </p:nvSpPr>
        <p:spPr>
          <a:xfrm>
            <a:off x="192733" y="1779814"/>
            <a:ext cx="11999268" cy="492698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667"/>
              <a:buChar char="•"/>
            </a:pPr>
            <a:r>
              <a:rPr lang="en-US" sz="2667">
                <a:solidFill>
                  <a:srgbClr val="000000"/>
                </a:solidFill>
              </a:rPr>
              <a:t>No remote sensing for air pollutants after dark</a:t>
            </a:r>
            <a:endParaRPr/>
          </a:p>
          <a:p>
            <a:pPr indent="-59245" lvl="0" marL="228600" rtl="0" algn="l">
              <a:lnSpc>
                <a:spcPct val="90000"/>
              </a:lnSpc>
              <a:spcBef>
                <a:spcPts val="1000"/>
              </a:spcBef>
              <a:spcAft>
                <a:spcPts val="0"/>
              </a:spcAft>
              <a:buClr>
                <a:schemeClr val="dk1"/>
              </a:buClr>
              <a:buSzPts val="2667"/>
              <a:buNone/>
            </a:pPr>
            <a:r>
              <a:t/>
            </a:r>
            <a:endParaRPr sz="2667">
              <a:solidFill>
                <a:srgbClr val="000000"/>
              </a:solidFill>
            </a:endParaRPr>
          </a:p>
          <a:p>
            <a:pPr indent="-228600" lvl="0" marL="228600" rtl="0" algn="l">
              <a:lnSpc>
                <a:spcPct val="90000"/>
              </a:lnSpc>
              <a:spcBef>
                <a:spcPts val="1000"/>
              </a:spcBef>
              <a:spcAft>
                <a:spcPts val="0"/>
              </a:spcAft>
              <a:buClr>
                <a:srgbClr val="000000"/>
              </a:buClr>
              <a:buSzPts val="2667"/>
              <a:buChar char="•"/>
            </a:pPr>
            <a:r>
              <a:rPr lang="en-US" sz="2667">
                <a:solidFill>
                  <a:srgbClr val="000000"/>
                </a:solidFill>
              </a:rPr>
              <a:t>Lots of other reasons for missing products</a:t>
            </a:r>
            <a:endParaRPr/>
          </a:p>
          <a:p>
            <a:pPr indent="-59245" lvl="0" marL="228600" rtl="0" algn="l">
              <a:lnSpc>
                <a:spcPct val="90000"/>
              </a:lnSpc>
              <a:spcBef>
                <a:spcPts val="1000"/>
              </a:spcBef>
              <a:spcAft>
                <a:spcPts val="0"/>
              </a:spcAft>
              <a:buClr>
                <a:schemeClr val="dk1"/>
              </a:buClr>
              <a:buSzPts val="2667"/>
              <a:buNone/>
            </a:pPr>
            <a:r>
              <a:t/>
            </a:r>
            <a:endParaRPr sz="2667">
              <a:solidFill>
                <a:srgbClr val="000000"/>
              </a:solidFill>
            </a:endParaRPr>
          </a:p>
          <a:p>
            <a:pPr indent="-228600" lvl="0" marL="228600" rtl="0" algn="l">
              <a:lnSpc>
                <a:spcPct val="90000"/>
              </a:lnSpc>
              <a:spcBef>
                <a:spcPts val="1000"/>
              </a:spcBef>
              <a:spcAft>
                <a:spcPts val="0"/>
              </a:spcAft>
              <a:buClr>
                <a:srgbClr val="000000"/>
              </a:buClr>
              <a:buSzPts val="2667"/>
              <a:buChar char="•"/>
            </a:pPr>
            <a:r>
              <a:rPr lang="en-US" sz="2667">
                <a:solidFill>
                  <a:srgbClr val="000000"/>
                </a:solidFill>
              </a:rPr>
              <a:t>Why the data is missing can matter – we need clean data AND integration with observations and models</a:t>
            </a:r>
            <a:endParaRPr/>
          </a:p>
          <a:p>
            <a:pPr indent="-59245" lvl="0" marL="228600" rtl="0" algn="l">
              <a:lnSpc>
                <a:spcPct val="90000"/>
              </a:lnSpc>
              <a:spcBef>
                <a:spcPts val="1000"/>
              </a:spcBef>
              <a:spcAft>
                <a:spcPts val="0"/>
              </a:spcAft>
              <a:buClr>
                <a:schemeClr val="dk1"/>
              </a:buClr>
              <a:buSzPts val="2667"/>
              <a:buNone/>
            </a:pPr>
            <a:r>
              <a:t/>
            </a:r>
            <a:endParaRPr sz="2667">
              <a:solidFill>
                <a:srgbClr val="000000"/>
              </a:solidFill>
            </a:endParaRPr>
          </a:p>
          <a:p>
            <a:pPr indent="-228600" lvl="0" marL="228600" rtl="0" algn="l">
              <a:lnSpc>
                <a:spcPct val="90000"/>
              </a:lnSpc>
              <a:spcBef>
                <a:spcPts val="1000"/>
              </a:spcBef>
              <a:spcAft>
                <a:spcPts val="0"/>
              </a:spcAft>
              <a:buClr>
                <a:srgbClr val="000000"/>
              </a:buClr>
              <a:buSzPts val="2667"/>
              <a:buChar char="•"/>
            </a:pPr>
            <a:r>
              <a:rPr lang="en-US" sz="2667">
                <a:solidFill>
                  <a:srgbClr val="000000"/>
                </a:solidFill>
              </a:rPr>
              <a:t>Air pollution epidemiology is embracing uncertainty – let’s try to propagate it!</a:t>
            </a:r>
            <a:endParaRPr/>
          </a:p>
          <a:p>
            <a:pPr indent="-59245" lvl="0" marL="228600" rtl="0" algn="l">
              <a:lnSpc>
                <a:spcPct val="90000"/>
              </a:lnSpc>
              <a:spcBef>
                <a:spcPts val="1000"/>
              </a:spcBef>
              <a:spcAft>
                <a:spcPts val="0"/>
              </a:spcAft>
              <a:buClr>
                <a:schemeClr val="dk1"/>
              </a:buClr>
              <a:buSzPts val="2667"/>
              <a:buNone/>
            </a:pPr>
            <a:r>
              <a:t/>
            </a:r>
            <a:endParaRPr sz="2667">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type="title"/>
          </p:nvPr>
        </p:nvSpPr>
        <p:spPr>
          <a:xfrm>
            <a:off x="1808355" y="247069"/>
            <a:ext cx="8487508" cy="99417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3600"/>
              <a:t>Daily high-resolution temperature and PM</a:t>
            </a:r>
            <a:r>
              <a:rPr baseline="-25000" lang="en-US" sz="3600"/>
              <a:t>2.5</a:t>
            </a:r>
            <a:r>
              <a:rPr lang="en-US" sz="3600"/>
              <a:t> across the Continental USA </a:t>
            </a:r>
            <a:br>
              <a:rPr lang="en-US" sz="3600"/>
            </a:br>
            <a:r>
              <a:rPr lang="en-US" sz="2800"/>
              <a:t>(developed originally with support from NIH ECHO OIF)</a:t>
            </a:r>
            <a:endParaRPr sz="3600"/>
          </a:p>
        </p:txBody>
      </p:sp>
      <p:sp>
        <p:nvSpPr>
          <p:cNvPr id="155" name="Google Shape;155;p9"/>
          <p:cNvSpPr txBox="1"/>
          <p:nvPr/>
        </p:nvSpPr>
        <p:spPr>
          <a:xfrm>
            <a:off x="6068169" y="3086466"/>
            <a:ext cx="4248138" cy="2886258"/>
          </a:xfrm>
          <a:prstGeom prst="rect">
            <a:avLst/>
          </a:prstGeom>
          <a:noFill/>
          <a:ln>
            <a:noFill/>
          </a:ln>
        </p:spPr>
        <p:txBody>
          <a:bodyPr anchorCtr="0" anchor="t" bIns="45700" lIns="0" spcFirstLastPara="1" rIns="0" wrap="square" tIns="45700">
            <a:normAutofit/>
          </a:bodyPr>
          <a:lstStyle/>
          <a:p>
            <a:pPr indent="-57146" lvl="1" marL="514337" marR="0" rtl="0" algn="l">
              <a:lnSpc>
                <a:spcPct val="90000"/>
              </a:lnSpc>
              <a:spcBef>
                <a:spcPts val="0"/>
              </a:spcBef>
              <a:spcAft>
                <a:spcPts val="0"/>
              </a:spcAft>
              <a:buClr>
                <a:srgbClr val="3F3F3F"/>
              </a:buClr>
              <a:buSzPts val="1800"/>
              <a:buFont typeface="Helvetica Neue"/>
              <a:buNone/>
            </a:pPr>
            <a:r>
              <a:t/>
            </a:r>
            <a:endParaRPr b="0" i="0" sz="1800" u="none" cap="none" strike="noStrike">
              <a:solidFill>
                <a:srgbClr val="3F3F3F"/>
              </a:solidFill>
              <a:latin typeface="Arial"/>
              <a:ea typeface="Arial"/>
              <a:cs typeface="Arial"/>
              <a:sym typeface="Arial"/>
            </a:endParaRPr>
          </a:p>
        </p:txBody>
      </p:sp>
      <p:grpSp>
        <p:nvGrpSpPr>
          <p:cNvPr id="156" name="Google Shape;156;p9"/>
          <p:cNvGrpSpPr/>
          <p:nvPr/>
        </p:nvGrpSpPr>
        <p:grpSpPr>
          <a:xfrm rot="1736854">
            <a:off x="9569585" y="1142599"/>
            <a:ext cx="1057275" cy="442913"/>
            <a:chOff x="3264" y="2496"/>
            <a:chExt cx="1488" cy="624"/>
          </a:xfrm>
        </p:grpSpPr>
        <p:sp>
          <p:nvSpPr>
            <p:cNvPr id="157" name="Google Shape;157;p9"/>
            <p:cNvSpPr/>
            <p:nvPr/>
          </p:nvSpPr>
          <p:spPr>
            <a:xfrm flipH="1" rot="10800000">
              <a:off x="3888" y="2496"/>
              <a:ext cx="240" cy="624"/>
            </a:xfrm>
            <a:prstGeom prst="can">
              <a:avLst>
                <a:gd fmla="val 65000" name="adj"/>
              </a:avLst>
            </a:prstGeom>
            <a:solidFill>
              <a:srgbClr val="80808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8" name="Google Shape;158;p9"/>
            <p:cNvGrpSpPr/>
            <p:nvPr/>
          </p:nvGrpSpPr>
          <p:grpSpPr>
            <a:xfrm>
              <a:off x="4128" y="2616"/>
              <a:ext cx="624" cy="384"/>
              <a:chOff x="4752" y="3312"/>
              <a:chExt cx="624" cy="384"/>
            </a:xfrm>
          </p:grpSpPr>
          <p:grpSp>
            <p:nvGrpSpPr>
              <p:cNvPr id="159" name="Google Shape;159;p9"/>
              <p:cNvGrpSpPr/>
              <p:nvPr/>
            </p:nvGrpSpPr>
            <p:grpSpPr>
              <a:xfrm>
                <a:off x="4896" y="3312"/>
                <a:ext cx="480" cy="384"/>
                <a:chOff x="4608" y="2688"/>
                <a:chExt cx="480" cy="384"/>
              </a:xfrm>
            </p:grpSpPr>
            <p:sp>
              <p:nvSpPr>
                <p:cNvPr id="160" name="Google Shape;160;p9"/>
                <p:cNvSpPr/>
                <p:nvPr/>
              </p:nvSpPr>
              <p:spPr>
                <a:xfrm>
                  <a:off x="4608" y="2688"/>
                  <a:ext cx="480" cy="384"/>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61" name="Google Shape;161;p9"/>
                <p:cNvCxnSpPr/>
                <p:nvPr/>
              </p:nvCxnSpPr>
              <p:spPr>
                <a:xfrm>
                  <a:off x="4848" y="2688"/>
                  <a:ext cx="0" cy="384"/>
                </a:xfrm>
                <a:prstGeom prst="straightConnector1">
                  <a:avLst/>
                </a:prstGeom>
                <a:noFill/>
                <a:ln cap="flat" cmpd="sng" w="25400">
                  <a:solidFill>
                    <a:schemeClr val="dk1"/>
                  </a:solidFill>
                  <a:prstDash val="solid"/>
                  <a:round/>
                  <a:headEnd len="med" w="med" type="none"/>
                  <a:tailEnd len="med" w="med" type="none"/>
                </a:ln>
              </p:spPr>
            </p:cxnSp>
          </p:grpSp>
          <p:cxnSp>
            <p:nvCxnSpPr>
              <p:cNvPr id="162" name="Google Shape;162;p9"/>
              <p:cNvCxnSpPr/>
              <p:nvPr/>
            </p:nvCxnSpPr>
            <p:spPr>
              <a:xfrm>
                <a:off x="4752" y="3504"/>
                <a:ext cx="624" cy="0"/>
              </a:xfrm>
              <a:prstGeom prst="straightConnector1">
                <a:avLst/>
              </a:prstGeom>
              <a:noFill/>
              <a:ln cap="flat" cmpd="sng" w="25400">
                <a:solidFill>
                  <a:schemeClr val="dk1"/>
                </a:solidFill>
                <a:prstDash val="solid"/>
                <a:round/>
                <a:headEnd len="med" w="med" type="none"/>
                <a:tailEnd len="med" w="med" type="none"/>
              </a:ln>
            </p:spPr>
          </p:cxnSp>
        </p:grpSp>
        <p:grpSp>
          <p:nvGrpSpPr>
            <p:cNvPr id="163" name="Google Shape;163;p9"/>
            <p:cNvGrpSpPr/>
            <p:nvPr/>
          </p:nvGrpSpPr>
          <p:grpSpPr>
            <a:xfrm rot="10800000">
              <a:off x="3264" y="2616"/>
              <a:ext cx="624" cy="384"/>
              <a:chOff x="4752" y="3312"/>
              <a:chExt cx="624" cy="384"/>
            </a:xfrm>
          </p:grpSpPr>
          <p:grpSp>
            <p:nvGrpSpPr>
              <p:cNvPr id="164" name="Google Shape;164;p9"/>
              <p:cNvGrpSpPr/>
              <p:nvPr/>
            </p:nvGrpSpPr>
            <p:grpSpPr>
              <a:xfrm>
                <a:off x="4896" y="3312"/>
                <a:ext cx="480" cy="384"/>
                <a:chOff x="4608" y="2688"/>
                <a:chExt cx="480" cy="384"/>
              </a:xfrm>
            </p:grpSpPr>
            <p:sp>
              <p:nvSpPr>
                <p:cNvPr id="165" name="Google Shape;165;p9"/>
                <p:cNvSpPr/>
                <p:nvPr/>
              </p:nvSpPr>
              <p:spPr>
                <a:xfrm>
                  <a:off x="4608" y="2688"/>
                  <a:ext cx="480" cy="384"/>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66" name="Google Shape;166;p9"/>
                <p:cNvCxnSpPr/>
                <p:nvPr/>
              </p:nvCxnSpPr>
              <p:spPr>
                <a:xfrm rot="10800000">
                  <a:off x="4848" y="2688"/>
                  <a:ext cx="0" cy="384"/>
                </a:xfrm>
                <a:prstGeom prst="straightConnector1">
                  <a:avLst/>
                </a:prstGeom>
                <a:noFill/>
                <a:ln cap="flat" cmpd="sng" w="25400">
                  <a:solidFill>
                    <a:schemeClr val="dk1"/>
                  </a:solidFill>
                  <a:prstDash val="solid"/>
                  <a:round/>
                  <a:headEnd len="med" w="med" type="none"/>
                  <a:tailEnd len="med" w="med" type="none"/>
                </a:ln>
              </p:spPr>
            </p:cxnSp>
          </p:grpSp>
          <p:cxnSp>
            <p:nvCxnSpPr>
              <p:cNvPr id="167" name="Google Shape;167;p9"/>
              <p:cNvCxnSpPr/>
              <p:nvPr/>
            </p:nvCxnSpPr>
            <p:spPr>
              <a:xfrm>
                <a:off x="4752" y="3504"/>
                <a:ext cx="624" cy="0"/>
              </a:xfrm>
              <a:prstGeom prst="straightConnector1">
                <a:avLst/>
              </a:prstGeom>
              <a:noFill/>
              <a:ln cap="flat" cmpd="sng" w="25400">
                <a:solidFill>
                  <a:schemeClr val="dk1"/>
                </a:solidFill>
                <a:prstDash val="solid"/>
                <a:round/>
                <a:headEnd len="med" w="med" type="none"/>
                <a:tailEnd len="med" w="med" type="none"/>
              </a:ln>
            </p:spPr>
          </p:cxnSp>
        </p:grpSp>
      </p:grpSp>
      <p:sp>
        <p:nvSpPr>
          <p:cNvPr id="168" name="Google Shape;168;p9"/>
          <p:cNvSpPr txBox="1"/>
          <p:nvPr/>
        </p:nvSpPr>
        <p:spPr>
          <a:xfrm>
            <a:off x="7391401" y="5290453"/>
            <a:ext cx="295595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Example: 24-hour PM</a:t>
            </a:r>
            <a:r>
              <a:rPr baseline="-25000" lang="en-US" sz="2000">
                <a:solidFill>
                  <a:schemeClr val="dk1"/>
                </a:solidFill>
                <a:latin typeface="Calibri"/>
                <a:ea typeface="Calibri"/>
                <a:cs typeface="Calibri"/>
                <a:sym typeface="Calibri"/>
              </a:rPr>
              <a:t>2.5</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July 10, 2021</a:t>
            </a:r>
            <a:endParaRPr/>
          </a:p>
          <a:p>
            <a:pPr indent="0" lvl="0" marL="0" marR="0" rtl="0" algn="l">
              <a:spcBef>
                <a:spcPts val="0"/>
              </a:spcBef>
              <a:spcAft>
                <a:spcPts val="0"/>
              </a:spcAft>
              <a:buNone/>
            </a:pPr>
            <a:r>
              <a:rPr lang="en-US" sz="2000">
                <a:solidFill>
                  <a:srgbClr val="7F7F7F"/>
                </a:solidFill>
                <a:latin typeface="Calibri"/>
                <a:ea typeface="Calibri"/>
                <a:cs typeface="Calibri"/>
                <a:sym typeface="Calibri"/>
              </a:rPr>
              <a:t>(different color scale)</a:t>
            </a:r>
            <a:endParaRPr/>
          </a:p>
        </p:txBody>
      </p:sp>
      <p:pic>
        <p:nvPicPr>
          <p:cNvPr descr="page19image55623888" id="169" name="Google Shape;169;p9"/>
          <p:cNvPicPr preferRelativeResize="0"/>
          <p:nvPr/>
        </p:nvPicPr>
        <p:blipFill rotWithShape="1">
          <a:blip r:embed="rId3">
            <a:alphaModFix/>
          </a:blip>
          <a:srcRect b="0" l="0" r="0" t="0"/>
          <a:stretch/>
        </p:blipFill>
        <p:spPr>
          <a:xfrm>
            <a:off x="6324600" y="1709052"/>
            <a:ext cx="4969506" cy="3549648"/>
          </a:xfrm>
          <a:prstGeom prst="rect">
            <a:avLst/>
          </a:prstGeom>
          <a:noFill/>
          <a:ln>
            <a:noFill/>
          </a:ln>
        </p:spPr>
      </p:pic>
      <p:pic>
        <p:nvPicPr>
          <p:cNvPr descr="page18image55617072" id="170" name="Google Shape;170;p9"/>
          <p:cNvPicPr preferRelativeResize="0"/>
          <p:nvPr/>
        </p:nvPicPr>
        <p:blipFill rotWithShape="1">
          <a:blip r:embed="rId4">
            <a:alphaModFix/>
          </a:blip>
          <a:srcRect b="0" l="0" r="0" t="0"/>
          <a:stretch/>
        </p:blipFill>
        <p:spPr>
          <a:xfrm>
            <a:off x="1488314" y="1786140"/>
            <a:ext cx="5385240" cy="3846600"/>
          </a:xfrm>
          <a:prstGeom prst="rect">
            <a:avLst/>
          </a:prstGeom>
          <a:noFill/>
          <a:ln>
            <a:noFill/>
          </a:ln>
        </p:spPr>
      </p:pic>
      <p:sp>
        <p:nvSpPr>
          <p:cNvPr id="171" name="Google Shape;171;p9"/>
          <p:cNvSpPr txBox="1"/>
          <p:nvPr/>
        </p:nvSpPr>
        <p:spPr>
          <a:xfrm>
            <a:off x="2133600" y="5290452"/>
            <a:ext cx="4114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Example: average 24-hour PM</a:t>
            </a:r>
            <a:r>
              <a:rPr baseline="-25000" lang="en-US" sz="2000">
                <a:solidFill>
                  <a:schemeClr val="dk1"/>
                </a:solidFill>
                <a:latin typeface="Calibri"/>
                <a:ea typeface="Calibri"/>
                <a:cs typeface="Calibri"/>
                <a:sym typeface="Calibri"/>
              </a:rPr>
              <a:t>2.5</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Meteorologic seasons of 2019</a:t>
            </a:r>
            <a:endParaRPr/>
          </a:p>
        </p:txBody>
      </p:sp>
      <p:sp>
        <p:nvSpPr>
          <p:cNvPr id="172" name="Google Shape;172;p9"/>
          <p:cNvSpPr txBox="1"/>
          <p:nvPr/>
        </p:nvSpPr>
        <p:spPr>
          <a:xfrm>
            <a:off x="620486" y="6502064"/>
            <a:ext cx="61533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Just et al. </a:t>
            </a:r>
            <a:r>
              <a:rPr b="1" lang="en-US" sz="1800">
                <a:solidFill>
                  <a:schemeClr val="dk1"/>
                </a:solidFill>
                <a:latin typeface="Calibri"/>
                <a:ea typeface="Calibri"/>
                <a:cs typeface="Calibri"/>
                <a:sym typeface="Calibri"/>
              </a:rPr>
              <a:t>[Preprint] </a:t>
            </a:r>
            <a:r>
              <a:rPr lang="en-US" sz="1800">
                <a:solidFill>
                  <a:schemeClr val="dk1"/>
                </a:solidFill>
                <a:latin typeface="Calibri"/>
                <a:ea typeface="Calibri"/>
                <a:cs typeface="Calibri"/>
                <a:sym typeface="Calibri"/>
              </a:rPr>
              <a:t>https://doi.org/10.1002/essoar.10512861.1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2020-05-12T18:08:23Z</dcterms:created>
  <dc:creator>Naeger, Aaron (MSFC-ST11)[UAH]</dc:creator>
</cp:coreProperties>
</file>