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y="5143500" cx="9144000"/>
  <p:notesSz cx="6858000" cy="9144000"/>
  <p:embeddedFontLst>
    <p:embeddedFont>
      <p:font typeface="Arial Narrow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22" Type="http://schemas.openxmlformats.org/officeDocument/2006/relationships/font" Target="fonts/ArialNarrow-boldItalic.fntdata"/><Relationship Id="rId21" Type="http://schemas.openxmlformats.org/officeDocument/2006/relationships/font" Target="fonts/ArialNarrow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font" Target="fonts/ArialNarrow-regular.fntdata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eather.gov/hazstat/" TargetMode="External"/><Relationship Id="rId3" Type="http://schemas.openxmlformats.org/officeDocument/2006/relationships/hyperlink" Target="https://onlinelibrary.wiley.com/doi/abs/10.1111/j.1539-6924.2011.01630.x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e3272f254f_0_0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Google Shape;359;ge3272f254f_0_0:notes"/>
          <p:cNvSpPr/>
          <p:nvPr>
            <p:ph idx="2" type="sldImg"/>
          </p:nvPr>
        </p:nvSpPr>
        <p:spPr>
          <a:xfrm>
            <a:off x="-242888" y="374650"/>
            <a:ext cx="7194600" cy="40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43773fee0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8" name="Google Shape;448;g1343773fee0_0_2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e3272f254f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e3272f254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 sz="900">
                <a:solidFill>
                  <a:srgbClr val="07336F"/>
                </a:solidFill>
              </a:rPr>
              <a:t>Weather fatalities for 2018 (source: </a:t>
            </a:r>
            <a:r>
              <a:rPr lang="en" sz="900" u="sng">
                <a:solidFill>
                  <a:srgbClr val="0A52F6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https://www.weather.gov/hazstat/</a:t>
            </a:r>
            <a:r>
              <a:rPr lang="en" sz="900">
                <a:solidFill>
                  <a:srgbClr val="07336F"/>
                </a:solidFill>
              </a:rPr>
              <a:t>) </a:t>
            </a:r>
            <a:endParaRPr sz="900">
              <a:solidFill>
                <a:srgbClr val="07336F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sz="900">
                <a:solidFill>
                  <a:srgbClr val="07336F"/>
                </a:solidFill>
              </a:rPr>
              <a:t>Air Quality mortality for 2005 (source: Fann et al., Risk Analysis, 2012  </a:t>
            </a:r>
            <a:r>
              <a:rPr lang="en" sz="900" u="sng">
                <a:solidFill>
                  <a:srgbClr val="0A52F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https://onlinelibrary.wiley.com/doi/abs/10.1111/j.1539-6924.2011.01630.x</a:t>
            </a:r>
            <a:r>
              <a:rPr lang="en" sz="900">
                <a:solidFill>
                  <a:srgbClr val="07336F"/>
                </a:solidFill>
              </a:rPr>
              <a:t>)</a:t>
            </a:r>
            <a:endParaRPr sz="900">
              <a:solidFill>
                <a:srgbClr val="07336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Updated PM2.5 mortality estimates for 2014 are 121,000 (95% confidence interval: 83,000–160,000) by Fann et al., Environmental Research (2018) </a:t>
            </a:r>
            <a:r>
              <a:rPr lang="en"/>
              <a:t>https://doi.org/10.1016/j.envres.2018.08.018.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43773fee0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1343773fee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Partners’ roles: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State and local agencies provide emissions and monitoring data.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Those data are compiled and maintained by the EPA for the Nation and air quality models are developed.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Using national emissions and monitoring data NOAA integrates, evaluates and improves air quality prediction models.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NOAA produces operational air quality predictions of ozone, smoke and dust (available to the public at http://airquality.weather.gov).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State and local agencies use NOAA’s predictions in issuing Air Quality Index (AQI) forecasts for their areas.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EPA sets the AQI scale based on health impacts of poor air quality.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EPA facilitates dissemination AQI forecasts to the public through the AIRNow web site.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g1343773fee0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43773fee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343773fee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f92341104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f92341104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92341104d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f92341104d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e66eb639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e66eb639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3e66eb63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3e66eb63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43773fee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2" name="Google Shape;442;g1343773fee0_0_1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" name="Google Shape;56;p13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7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" name="Google Shape;74;p15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6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Right">
  <p:cSld name="1 Column, Tall Pic Righ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8"/>
          <p:cNvSpPr/>
          <p:nvPr>
            <p:ph idx="2" type="pic"/>
          </p:nvPr>
        </p:nvSpPr>
        <p:spPr>
          <a:xfrm>
            <a:off x="6096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752888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1700" y="8476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1371600" y="381000"/>
            <a:ext cx="6418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1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2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25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26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6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28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8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8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8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29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Options">
  <p:cSld name="03 Options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5478304" y="1170383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5478304" y="864392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3" type="body"/>
          </p:nvPr>
        </p:nvSpPr>
        <p:spPr>
          <a:xfrm>
            <a:off x="5478304" y="2516978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4" type="body"/>
          </p:nvPr>
        </p:nvSpPr>
        <p:spPr>
          <a:xfrm>
            <a:off x="5478304" y="2210987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31"/>
          <p:cNvSpPr txBox="1"/>
          <p:nvPr>
            <p:ph idx="5" type="body"/>
          </p:nvPr>
        </p:nvSpPr>
        <p:spPr>
          <a:xfrm>
            <a:off x="5478304" y="3863573"/>
            <a:ext cx="28917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6" type="body"/>
          </p:nvPr>
        </p:nvSpPr>
        <p:spPr>
          <a:xfrm>
            <a:off x="5478304" y="3557582"/>
            <a:ext cx="18987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2635"/>
              </a:buClr>
              <a:buSzPts val="1400"/>
              <a:buFont typeface="Arial"/>
              <a:buChar char="•"/>
              <a:defRPr b="1" i="0" sz="1800" u="none" cap="none" strike="noStrike">
                <a:solidFill>
                  <a:srgbClr val="FE263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21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 and body"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311700" y="847675"/>
            <a:ext cx="85206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38108" y="47693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6" name="Google Shape;166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7" name="Google Shape;16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1" name="Google Shape;171;p3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2" name="Google Shape;172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3" name="Google Shape;173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4" name="Google Shape;174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7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9" name="Google Shape;189;p37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0" name="Google Shape;19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7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7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8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38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3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8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2" name="Google Shape;202;p39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9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0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4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4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14" name="Google Shape;214;p42"/>
          <p:cNvSpPr txBox="1"/>
          <p:nvPr>
            <p:ph idx="12" type="sldNum"/>
          </p:nvPr>
        </p:nvSpPr>
        <p:spPr>
          <a:xfrm>
            <a:off x="8686800" y="4960147"/>
            <a:ext cx="457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43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43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44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5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5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4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46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46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6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46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5" name="Google Shape;235;p47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47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47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48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48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48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48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48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48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49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49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49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0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3" name="Google Shape;253;p50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50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5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5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9" name="Google Shape;259;p51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1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1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51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1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53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3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3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3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8" name="Google Shape;278;p53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9" name="Google Shape;27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7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3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4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54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5" name="Google Shape;285;p54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5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4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4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1" name="Google Shape;291;p55"/>
          <p:cNvSpPr txBox="1"/>
          <p:nvPr>
            <p:ph idx="1" type="body"/>
          </p:nvPr>
        </p:nvSpPr>
        <p:spPr>
          <a:xfrm>
            <a:off x="762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2" name="Google Shape;292;p55"/>
          <p:cNvSpPr txBox="1"/>
          <p:nvPr>
            <p:ph idx="2" type="body"/>
          </p:nvPr>
        </p:nvSpPr>
        <p:spPr>
          <a:xfrm>
            <a:off x="4953000" y="914400"/>
            <a:ext cx="3742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6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6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7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7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30200" lvl="5" marL="2743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55600" lvl="6" marL="3200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99" name="Google Shape;299;p57"/>
          <p:cNvSpPr txBox="1"/>
          <p:nvPr>
            <p:ph idx="12" type="sldNum"/>
          </p:nvPr>
        </p:nvSpPr>
        <p:spPr>
          <a:xfrm>
            <a:off x="8686800" y="4960147"/>
            <a:ext cx="4572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Google Shape;302;p5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5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6" name="Google Shape;306;p59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59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0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0" name="Google Shape;310;p60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1" name="Google Shape;311;p60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1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61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6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8" name="Google Shape;318;p62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62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62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62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4" name="Google Shape;324;p63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63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63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9" name="Google Shape;329;p64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64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64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4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64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64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7" name="Google Shape;337;p65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65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65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6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2" name="Google Shape;342;p6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66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66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66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8" name="Google Shape;348;p67"/>
          <p:cNvSpPr txBox="1"/>
          <p:nvPr>
            <p:ph idx="1" type="body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7"/>
          <p:cNvSpPr txBox="1"/>
          <p:nvPr>
            <p:ph idx="2" type="body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67"/>
          <p:cNvSpPr txBox="1"/>
          <p:nvPr>
            <p:ph idx="11" type="ftr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6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42900" lvl="4" marL="22860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30200" lvl="5" marL="2743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356" name="Google Shape;356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2.xml"/><Relationship Id="rId1" Type="http://schemas.openxmlformats.org/officeDocument/2006/relationships/image" Target="../media/image3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19" Type="http://schemas.openxmlformats.org/officeDocument/2006/relationships/theme" Target="../theme/theme5.xml"/><Relationship Id="rId18" Type="http://schemas.openxmlformats.org/officeDocument/2006/relationships/slideLayout" Target="../slideLayouts/slideLayout4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4.xml"/><Relationship Id="rId1" Type="http://schemas.openxmlformats.org/officeDocument/2006/relationships/image" Target="../media/image3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" name="Google Shape;65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1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6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0" name="Google Shape;180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6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2" name="Google Shape;182;p36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1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2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52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9" name="Google Shape;269;p5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52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1" name="Google Shape;271;p52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eather.gov/hazstat/" TargetMode="External"/><Relationship Id="rId4" Type="http://schemas.openxmlformats.org/officeDocument/2006/relationships/hyperlink" Target="https://onlinelibrary.wiley.com/doi/abs/10.1111/j.1539-6924.2011.01630.x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9"/>
          <p:cNvSpPr txBox="1"/>
          <p:nvPr>
            <p:ph idx="1" type="body"/>
          </p:nvPr>
        </p:nvSpPr>
        <p:spPr>
          <a:xfrm>
            <a:off x="2325025" y="134600"/>
            <a:ext cx="68193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" sz="3200"/>
              <a:t>Panel Discussion </a:t>
            </a:r>
            <a:endParaRPr b="0" sz="1700">
              <a:solidFill>
                <a:srgbClr val="D6F5FF"/>
              </a:solidFill>
            </a:endParaRPr>
          </a:p>
        </p:txBody>
      </p:sp>
      <p:sp>
        <p:nvSpPr>
          <p:cNvPr id="362" name="Google Shape;362;p69"/>
          <p:cNvSpPr txBox="1"/>
          <p:nvPr>
            <p:ph idx="3" type="body"/>
          </p:nvPr>
        </p:nvSpPr>
        <p:spPr>
          <a:xfrm>
            <a:off x="2210200" y="1265725"/>
            <a:ext cx="6859500" cy="17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5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Ivanka Stajner, </a:t>
            </a:r>
            <a:r>
              <a:rPr lang="en" sz="23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NOAA/NWS/NCEP/EMC</a:t>
            </a:r>
            <a:endParaRPr sz="23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8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8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8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8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TEMPO Early Adopters / Science Team Joint Panel</a:t>
            </a:r>
            <a:endParaRPr sz="128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1800">
                <a:solidFill>
                  <a:schemeClr val="lt2"/>
                </a:solidFill>
              </a:rPr>
              <a:t> Joint Science Meeting for TEMPO, GeoXO ACX, &amp; TOLNet</a:t>
            </a:r>
            <a:r>
              <a:rPr lang="en" sz="1800">
                <a:solidFill>
                  <a:schemeClr val="lt2"/>
                </a:solidFill>
              </a:rPr>
              <a:t>      </a:t>
            </a:r>
            <a:r>
              <a:rPr lang="en" sz="1800">
                <a:solidFill>
                  <a:schemeClr val="lt2"/>
                </a:solidFill>
              </a:rPr>
              <a:t> </a:t>
            </a:r>
            <a:r>
              <a:rPr lang="en" sz="1800">
                <a:solidFill>
                  <a:schemeClr val="lt2"/>
                </a:solidFill>
              </a:rPr>
              <a:t>    May 4, 2023</a:t>
            </a:r>
            <a:endParaRPr sz="1200">
              <a:solidFill>
                <a:schemeClr val="lt2"/>
              </a:solidFill>
            </a:endParaRPr>
          </a:p>
        </p:txBody>
      </p:sp>
      <p:pic>
        <p:nvPicPr>
          <p:cNvPr id="363" name="Google Shape;36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76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8"/>
          <p:cNvSpPr txBox="1"/>
          <p:nvPr>
            <p:ph type="title"/>
          </p:nvPr>
        </p:nvSpPr>
        <p:spPr>
          <a:xfrm>
            <a:off x="605100" y="-11800"/>
            <a:ext cx="79338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3600"/>
              <a:t>Needs and challenges</a:t>
            </a:r>
            <a:endParaRPr sz="4000"/>
          </a:p>
        </p:txBody>
      </p:sp>
      <p:sp>
        <p:nvSpPr>
          <p:cNvPr id="451" name="Google Shape;451;p78"/>
          <p:cNvSpPr txBox="1"/>
          <p:nvPr/>
        </p:nvSpPr>
        <p:spPr>
          <a:xfrm>
            <a:off x="481950" y="710300"/>
            <a:ext cx="84570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5"/>
              <a:buFont typeface="Arial"/>
              <a:buNone/>
            </a:pPr>
            <a:r>
              <a:rPr b="1" i="0" lang="en" sz="15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 </a:t>
            </a:r>
            <a:r>
              <a:rPr b="1" lang="en" sz="1595">
                <a:solidFill>
                  <a:schemeClr val="lt1"/>
                </a:solidFill>
              </a:rPr>
              <a:t>foundational</a:t>
            </a:r>
            <a:r>
              <a:rPr b="1" i="0" lang="en" sz="15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capability to effectively use AQ and Atm. Com</a:t>
            </a:r>
            <a:r>
              <a:rPr b="1" lang="en" sz="1595">
                <a:solidFill>
                  <a:schemeClr val="lt1"/>
                </a:solidFill>
              </a:rPr>
              <a:t>p. </a:t>
            </a:r>
            <a:r>
              <a:rPr b="1" i="0" lang="en" sz="159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satellite data </a:t>
            </a:r>
            <a:endParaRPr b="1" i="0" sz="15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5"/>
              <a:buFont typeface="Arial"/>
              <a:buNone/>
            </a:pPr>
            <a:r>
              <a:t/>
            </a:r>
            <a:endParaRPr b="1" i="0" sz="69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Emissions: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Specification &amp; prediction of biomass burning &amp; dust emissions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Timely updates of anthropogenic emissions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Assimilation: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Integral quantities observed – AOD is integral over all aerosol species, sizes and the column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Loss of satellite instrument sensitivity for gaseous composition in PBL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Control and correction of observation biases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Better coordination with product developers from retrieval to data assimilation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Synergies: 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Coupled data assimilation for real-time updates of atmospheric concentrations and emissions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information from observation-model comparisons in DA to improve process representation in the model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542" lvl="0" marL="34290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Arial"/>
              <a:buNone/>
            </a:pPr>
            <a:r>
              <a:t/>
            </a:r>
            <a:endParaRPr b="1" i="0" sz="104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10"/>
              <a:buFont typeface="Arial"/>
              <a:buNone/>
            </a:pPr>
            <a:r>
              <a:t/>
            </a:r>
            <a:endParaRPr b="1" i="0" sz="121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61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 b="0" i="0" sz="77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b="0" i="0" lang="en" sz="7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endParaRPr b="0" i="0" sz="77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0"/>
          <p:cNvSpPr/>
          <p:nvPr/>
        </p:nvSpPr>
        <p:spPr>
          <a:xfrm>
            <a:off x="478975" y="3416300"/>
            <a:ext cx="217800" cy="474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0"/>
          <p:cNvSpPr txBox="1"/>
          <p:nvPr>
            <p:ph type="title"/>
          </p:nvPr>
        </p:nvSpPr>
        <p:spPr>
          <a:xfrm>
            <a:off x="391886" y="95794"/>
            <a:ext cx="87522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/>
              <a:t>Why: Societal Impacts of Weather and Air Quality</a:t>
            </a:r>
            <a:endParaRPr sz="2800"/>
          </a:p>
        </p:txBody>
      </p:sp>
      <p:sp>
        <p:nvSpPr>
          <p:cNvPr id="370" name="Google Shape;370;p70"/>
          <p:cNvSpPr txBox="1"/>
          <p:nvPr>
            <p:ph idx="1" type="body"/>
          </p:nvPr>
        </p:nvSpPr>
        <p:spPr>
          <a:xfrm>
            <a:off x="492625" y="3267950"/>
            <a:ext cx="87030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 sz="900">
                <a:solidFill>
                  <a:srgbClr val="FF0000"/>
                </a:solidFill>
              </a:rPr>
              <a:t>█</a:t>
            </a:r>
            <a:r>
              <a:rPr lang="en" sz="900"/>
              <a:t>   Red: Weather fatalities for 2018 (source: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https://www.weather.gov/hazstat/</a:t>
            </a:r>
            <a:r>
              <a:rPr lang="en" sz="900"/>
              <a:t>)                                                       </a:t>
            </a:r>
            <a:r>
              <a:rPr b="1" i="1" lang="en" sz="900"/>
              <a:t>same data - linear scale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" sz="900">
                <a:solidFill>
                  <a:srgbClr val="FFFF00"/>
                </a:solidFill>
              </a:rPr>
              <a:t>█</a:t>
            </a:r>
            <a:r>
              <a:rPr lang="en" sz="900"/>
              <a:t>   Yellow: Air Quality mortality for 2005 (source: Fann et al., Risk Analysis, 2012 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https://onlinelibrary.wiley.com/doi/abs/10.1111/j.1539-6924.2011.01630.x</a:t>
            </a:r>
            <a:r>
              <a:rPr lang="en" sz="900"/>
              <a:t>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" sz="1400"/>
              <a:t>In the United States, annual mortality from poor air quality (over 100,000) substantially exceeds mortality from all other weather phenomena (530).</a:t>
            </a:r>
            <a:endParaRPr b="1" sz="14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" sz="1400"/>
              <a:t>AQ prediction customers include: general public, state and local environmental agencies, EPA, CDC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/>
          </a:p>
        </p:txBody>
      </p:sp>
      <p:pic>
        <p:nvPicPr>
          <p:cNvPr id="371" name="Google Shape;371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910" y="799555"/>
            <a:ext cx="4097400" cy="25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0046" y="808266"/>
            <a:ext cx="4106100" cy="25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876300"/>
            <a:ext cx="1377073" cy="109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71"/>
          <p:cNvSpPr txBox="1"/>
          <p:nvPr>
            <p:ph type="title"/>
          </p:nvPr>
        </p:nvSpPr>
        <p:spPr>
          <a:xfrm>
            <a:off x="404337" y="9"/>
            <a:ext cx="82296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"/>
              <a:t>Air Quality Forecasting Partnership</a:t>
            </a:r>
            <a:endParaRPr b="1"/>
          </a:p>
        </p:txBody>
      </p:sp>
      <p:sp>
        <p:nvSpPr>
          <p:cNvPr id="380" name="Google Shape;380;p71"/>
          <p:cNvSpPr txBox="1"/>
          <p:nvPr>
            <p:ph idx="1" type="body"/>
          </p:nvPr>
        </p:nvSpPr>
        <p:spPr>
          <a:xfrm>
            <a:off x="304800" y="800250"/>
            <a:ext cx="3290400" cy="21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04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Exposure to fine particulate matter and ozone pollution leads to premature deaths of over 100,000 annually in the US </a:t>
            </a:r>
            <a:r>
              <a:rPr i="1" lang="en" sz="1400"/>
              <a:t>(Fann, 2011, Risk Analysis)</a:t>
            </a:r>
            <a:endParaRPr sz="1400"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400"/>
          </a:p>
          <a:p>
            <a:pPr indent="-3200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Air quality forecasting in the US relies on a partnership among NOAA, EPA, state and local agencies. </a:t>
            </a:r>
            <a:r>
              <a:rPr b="1" lang="en" sz="1400"/>
              <a:t>NOAA-EPA MOU renewed in January 2021.</a:t>
            </a:r>
            <a:endParaRPr b="1" sz="1400"/>
          </a:p>
          <a:p>
            <a:pPr indent="-273050" lvl="0" marL="342900" rtl="0" algn="l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400"/>
          </a:p>
          <a:p>
            <a:pPr indent="-3200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NOAA air quality forecasting team includes NWS, OAR and NESDIS</a:t>
            </a:r>
            <a:endParaRPr sz="1400"/>
          </a:p>
          <a:p>
            <a:pPr indent="-262572" lvl="0" marL="342900" rtl="0" algn="l">
              <a:lnSpc>
                <a:spcPct val="80000"/>
              </a:lnSpc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265"/>
              <a:buNone/>
            </a:pPr>
            <a:r>
              <a:t/>
            </a:r>
            <a:endParaRPr sz="1400"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</p:txBody>
      </p:sp>
      <p:pic>
        <p:nvPicPr>
          <p:cNvPr id="381" name="Google Shape;381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506" y="876301"/>
            <a:ext cx="1273182" cy="10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7285" y="876300"/>
            <a:ext cx="1406486" cy="111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9796" y="2950930"/>
            <a:ext cx="1552581" cy="118291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71"/>
          <p:cNvSpPr txBox="1"/>
          <p:nvPr>
            <p:ph idx="12" type="sldNum"/>
          </p:nvPr>
        </p:nvSpPr>
        <p:spPr>
          <a:xfrm>
            <a:off x="6933769" y="4246583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71"/>
          <p:cNvSpPr/>
          <p:nvPr/>
        </p:nvSpPr>
        <p:spPr>
          <a:xfrm>
            <a:off x="4257050" y="1949400"/>
            <a:ext cx="2925300" cy="1013700"/>
          </a:xfrm>
          <a:prstGeom prst="ellipse">
            <a:avLst/>
          </a:prstGeom>
          <a:solidFill>
            <a:srgbClr val="C4EDFF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NOAA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integrate, evaluate and improve models; provide operational AQ predictions</a:t>
            </a:r>
            <a:r>
              <a:rPr b="0" i="0" lang="en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71"/>
          <p:cNvSpPr/>
          <p:nvPr/>
        </p:nvSpPr>
        <p:spPr>
          <a:xfrm>
            <a:off x="6470025" y="3702075"/>
            <a:ext cx="2618400" cy="1137600"/>
          </a:xfrm>
          <a:prstGeom prst="ellipse">
            <a:avLst/>
          </a:prstGeom>
          <a:solidFill>
            <a:srgbClr val="FCE5CD"/>
          </a:solidFill>
          <a:ln cap="flat" cmpd="sng" w="38100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and 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agencies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monitoring data &amp; emissions; provide </a:t>
            </a:r>
            <a:endParaRPr b="1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AQI forecasts</a:t>
            </a: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71"/>
          <p:cNvSpPr/>
          <p:nvPr/>
        </p:nvSpPr>
        <p:spPr>
          <a:xfrm>
            <a:off x="5218350" y="4154100"/>
            <a:ext cx="1273200" cy="383400"/>
          </a:xfrm>
          <a:prstGeom prst="leftRightArrow">
            <a:avLst>
              <a:gd fmla="val 32544" name="adj1"/>
              <a:gd fmla="val 46315" name="adj2"/>
            </a:avLst>
          </a:prstGeom>
          <a:solidFill>
            <a:srgbClr val="D8D8D8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71"/>
          <p:cNvSpPr/>
          <p:nvPr/>
        </p:nvSpPr>
        <p:spPr>
          <a:xfrm rot="-2147018">
            <a:off x="3516990" y="3102561"/>
            <a:ext cx="1519173" cy="447860"/>
          </a:xfrm>
          <a:prstGeom prst="leftRightArrow">
            <a:avLst>
              <a:gd fmla="val 32544" name="adj1"/>
              <a:gd fmla="val 46315" name="adj2"/>
            </a:avLst>
          </a:prstGeom>
          <a:solidFill>
            <a:srgbClr val="D8D8D8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71"/>
          <p:cNvSpPr/>
          <p:nvPr/>
        </p:nvSpPr>
        <p:spPr>
          <a:xfrm rot="2904574">
            <a:off x="6427762" y="3053481"/>
            <a:ext cx="1159232" cy="474107"/>
          </a:xfrm>
          <a:prstGeom prst="leftRightArrow">
            <a:avLst>
              <a:gd fmla="val 32544" name="adj1"/>
              <a:gd fmla="val 46315" name="adj2"/>
            </a:avLst>
          </a:prstGeom>
          <a:solidFill>
            <a:srgbClr val="D8D8D8"/>
          </a:solidFill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71"/>
          <p:cNvSpPr/>
          <p:nvPr/>
        </p:nvSpPr>
        <p:spPr>
          <a:xfrm>
            <a:off x="1504100" y="3776675"/>
            <a:ext cx="3691200" cy="1013700"/>
          </a:xfrm>
          <a:prstGeom prst="ellipse">
            <a:avLst/>
          </a:prstGeom>
          <a:solidFill>
            <a:srgbClr val="B6D7A8"/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EPA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maintain national emissions, monitoring data, develop AQ models; </a:t>
            </a:r>
            <a:endParaRPr b="1" i="0" sz="1200" u="none" cap="none" strike="noStrik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disseminate/interpret AQ forecasts</a:t>
            </a:r>
            <a:endParaRPr b="1" i="0" sz="1200" u="none" cap="none" strike="noStrike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nws.noaa.gov/ost/air_quality/ozonevalues2%20copy.png" id="391" name="Google Shape;391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29806" y="3507508"/>
            <a:ext cx="976892" cy="739062"/>
          </a:xfrm>
          <a:prstGeom prst="rect">
            <a:avLst/>
          </a:prstGeom>
          <a:noFill/>
          <a:ln cap="flat" cmpd="sng" w="127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92" name="Google Shape;392;p71"/>
          <p:cNvSpPr txBox="1"/>
          <p:nvPr/>
        </p:nvSpPr>
        <p:spPr>
          <a:xfrm>
            <a:off x="4685204" y="618351"/>
            <a:ext cx="3290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http://airquality.weather.gov/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19691" y="3081831"/>
            <a:ext cx="916446" cy="698244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71"/>
          <p:cNvSpPr/>
          <p:nvPr/>
        </p:nvSpPr>
        <p:spPr>
          <a:xfrm>
            <a:off x="5029200" y="3848100"/>
            <a:ext cx="1611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http://airnow.gov/</a:t>
            </a:r>
            <a:endParaRPr b="1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1"/>
          <p:cNvSpPr txBox="1"/>
          <p:nvPr/>
        </p:nvSpPr>
        <p:spPr>
          <a:xfrm>
            <a:off x="4212951" y="1483650"/>
            <a:ext cx="792900" cy="2769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ozone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71"/>
          <p:cNvSpPr txBox="1"/>
          <p:nvPr/>
        </p:nvSpPr>
        <p:spPr>
          <a:xfrm>
            <a:off x="5741662" y="1491019"/>
            <a:ext cx="792900" cy="2769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smoke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1"/>
          <p:cNvSpPr txBox="1"/>
          <p:nvPr/>
        </p:nvSpPr>
        <p:spPr>
          <a:xfrm>
            <a:off x="7182429" y="1483660"/>
            <a:ext cx="592500" cy="2769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28500" y="1947948"/>
            <a:ext cx="1364400" cy="95139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1"/>
          <p:cNvSpPr txBox="1"/>
          <p:nvPr/>
        </p:nvSpPr>
        <p:spPr>
          <a:xfrm>
            <a:off x="7411025" y="2474250"/>
            <a:ext cx="851700" cy="276900"/>
          </a:xfrm>
          <a:prstGeom prst="rect">
            <a:avLst/>
          </a:prstGeom>
          <a:solidFill>
            <a:srgbClr val="FFFFFF">
              <a:alpha val="4863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PM2.5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2"/>
          <p:cNvSpPr txBox="1"/>
          <p:nvPr>
            <p:ph type="title"/>
          </p:nvPr>
        </p:nvSpPr>
        <p:spPr>
          <a:xfrm>
            <a:off x="609600" y="38100"/>
            <a:ext cx="82431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Air Quality Predictions for the U.S.</a:t>
            </a:r>
            <a:endParaRPr sz="3800"/>
          </a:p>
        </p:txBody>
      </p:sp>
      <p:sp>
        <p:nvSpPr>
          <p:cNvPr id="405" name="Google Shape;405;p72"/>
          <p:cNvSpPr txBox="1"/>
          <p:nvPr/>
        </p:nvSpPr>
        <p:spPr>
          <a:xfrm>
            <a:off x="411775" y="736975"/>
            <a:ext cx="86328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</a:pPr>
            <a:r>
              <a:rPr b="1" lang="en" sz="2200">
                <a:solidFill>
                  <a:srgbClr val="D6F5FF"/>
                </a:solidFill>
              </a:rPr>
              <a:t>Operational</a:t>
            </a:r>
            <a:r>
              <a:rPr b="1" i="0" lang="en" sz="2200" u="none" cap="none" strike="noStrik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rPr>
              <a:t> air quality predictions for the US (hours to days):</a:t>
            </a:r>
            <a:endParaRPr b="1" i="0" sz="2200" u="none" cap="none" strike="noStrike">
              <a:solidFill>
                <a:srgbClr val="D6F5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○"/>
            </a:pPr>
            <a:r>
              <a:rPr b="1" i="0" lang="en" sz="2100" u="none" cap="none" strike="noStrik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rPr>
              <a:t>CMAQ</a:t>
            </a:r>
            <a:r>
              <a:rPr b="1" lang="en" sz="2100">
                <a:solidFill>
                  <a:srgbClr val="D6F5FF"/>
                </a:solidFill>
              </a:rPr>
              <a:t>: </a:t>
            </a:r>
            <a:r>
              <a:rPr i="0" lang="en" sz="2100" u="none" cap="none" strike="noStrike">
                <a:solidFill>
                  <a:srgbClr val="D6F5FF"/>
                </a:solidFill>
              </a:rPr>
              <a:t>AQ (ozone and PM2.5).</a:t>
            </a:r>
            <a:r>
              <a:rPr lang="en" sz="2100">
                <a:solidFill>
                  <a:srgbClr val="D6F5FF"/>
                </a:solidFill>
              </a:rPr>
              <a:t> Since July 2021 it is d</a:t>
            </a:r>
            <a:r>
              <a:rPr i="0" lang="en" sz="2100" u="none" cap="none" strike="noStrike">
                <a:solidFill>
                  <a:srgbClr val="D6F5FF"/>
                </a:solidFill>
              </a:rPr>
              <a:t>riven by GFS</a:t>
            </a:r>
            <a:r>
              <a:rPr lang="en" sz="2100">
                <a:solidFill>
                  <a:srgbClr val="D6F5FF"/>
                </a:solidFill>
              </a:rPr>
              <a:t> and produces</a:t>
            </a:r>
            <a:r>
              <a:rPr i="0" lang="en" sz="2100" u="none" cap="none" strike="noStrike">
                <a:solidFill>
                  <a:srgbClr val="D6F5FF"/>
                </a:solidFill>
              </a:rPr>
              <a:t> </a:t>
            </a:r>
            <a:r>
              <a:rPr lang="en" sz="2100">
                <a:solidFill>
                  <a:srgbClr val="D6F5FF"/>
                </a:solidFill>
              </a:rPr>
              <a:t>72 hour predictions</a:t>
            </a:r>
            <a:endParaRPr sz="2100">
              <a:solidFill>
                <a:srgbClr val="D6F5FF"/>
              </a:solidFill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○"/>
            </a:pPr>
            <a:r>
              <a:rPr b="1" i="0" lang="en" sz="2100" u="none" cap="none" strike="noStrik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rPr>
              <a:t>HYSPLIT: </a:t>
            </a:r>
            <a:r>
              <a:rPr i="0" lang="en" sz="2100" u="none" cap="none" strike="noStrike">
                <a:solidFill>
                  <a:srgbClr val="D6F5FF"/>
                </a:solidFill>
              </a:rPr>
              <a:t>dust dispersion</a:t>
            </a:r>
            <a:endParaRPr sz="2100">
              <a:solidFill>
                <a:srgbClr val="D6F5FF"/>
              </a:solidFill>
            </a:endParaRPr>
          </a:p>
          <a:p>
            <a:pPr indent="-3873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○"/>
            </a:pPr>
            <a:r>
              <a:rPr b="1" lang="en" sz="2100">
                <a:solidFill>
                  <a:srgbClr val="D6F5FF"/>
                </a:solidFill>
              </a:rPr>
              <a:t>RAP/</a:t>
            </a:r>
            <a:r>
              <a:rPr b="1" i="0" lang="en" sz="2100" u="none" cap="none" strike="noStrike">
                <a:solidFill>
                  <a:srgbClr val="D6F5FF"/>
                </a:solidFill>
                <a:latin typeface="Arial"/>
                <a:ea typeface="Arial"/>
                <a:cs typeface="Arial"/>
                <a:sym typeface="Arial"/>
              </a:rPr>
              <a:t>HRRR: </a:t>
            </a:r>
            <a:r>
              <a:rPr i="0" lang="en" sz="2100" u="none" cap="none" strike="noStrike">
                <a:solidFill>
                  <a:srgbClr val="D6F5FF"/>
                </a:solidFill>
              </a:rPr>
              <a:t>smoke dispersion</a:t>
            </a:r>
            <a:r>
              <a:rPr lang="en" sz="2100">
                <a:solidFill>
                  <a:srgbClr val="D6F5FF"/>
                </a:solidFill>
              </a:rPr>
              <a:t> and radiative impacts</a:t>
            </a:r>
            <a:endParaRPr sz="2100">
              <a:solidFill>
                <a:srgbClr val="D6F5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D6F5FF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2200"/>
              <a:buChar char="•"/>
            </a:pPr>
            <a:r>
              <a:rPr b="1" lang="en" sz="2200">
                <a:solidFill>
                  <a:srgbClr val="D6F5FF"/>
                </a:solidFill>
              </a:rPr>
              <a:t>Online </a:t>
            </a:r>
            <a:r>
              <a:rPr b="1" lang="en" sz="2200">
                <a:solidFill>
                  <a:srgbClr val="D6F5FF"/>
                </a:solidFill>
              </a:rPr>
              <a:t>CMAQ system development: </a:t>
            </a:r>
            <a:endParaRPr b="1" sz="22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b="1" lang="en" sz="1800">
                <a:solidFill>
                  <a:srgbClr val="D6F5FF"/>
                </a:solidFill>
              </a:rPr>
              <a:t>full chemistry, one large domain</a:t>
            </a:r>
            <a:endParaRPr b="1" sz="18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b="1" lang="en" sz="1800">
                <a:solidFill>
                  <a:srgbClr val="D6F5FF"/>
                </a:solidFill>
              </a:rPr>
              <a:t>online transport</a:t>
            </a:r>
            <a:endParaRPr b="1" sz="18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b="1" lang="en" sz="1800">
                <a:solidFill>
                  <a:srgbClr val="D6F5FF"/>
                </a:solidFill>
              </a:rPr>
              <a:t>hourly resolved representation of wildfire emissions</a:t>
            </a:r>
            <a:endParaRPr b="1" sz="18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lang="en" sz="1800">
                <a:solidFill>
                  <a:srgbClr val="D6F5FF"/>
                </a:solidFill>
              </a:rPr>
              <a:t>higher resolution</a:t>
            </a:r>
            <a:endParaRPr sz="18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lang="en" sz="1800">
                <a:solidFill>
                  <a:srgbClr val="D6F5FF"/>
                </a:solidFill>
              </a:rPr>
              <a:t>data assimilation: AOD, PM2.5, NO2</a:t>
            </a:r>
            <a:endParaRPr sz="1800">
              <a:solidFill>
                <a:srgbClr val="D6F5FF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6F5FF"/>
              </a:buClr>
              <a:buSzPts val="1800"/>
              <a:buChar char="○"/>
            </a:pPr>
            <a:r>
              <a:rPr lang="en" sz="1800">
                <a:solidFill>
                  <a:srgbClr val="D6F5FF"/>
                </a:solidFill>
              </a:rPr>
              <a:t>AI methods for </a:t>
            </a:r>
            <a:r>
              <a:rPr lang="en" sz="1800">
                <a:solidFill>
                  <a:srgbClr val="D6F5FF"/>
                </a:solidFill>
              </a:rPr>
              <a:t>computational</a:t>
            </a:r>
            <a:r>
              <a:rPr lang="en" sz="1800">
                <a:solidFill>
                  <a:srgbClr val="D6F5FF"/>
                </a:solidFill>
              </a:rPr>
              <a:t> efficiency</a:t>
            </a:r>
            <a:endParaRPr sz="1800">
              <a:solidFill>
                <a:srgbClr val="D6F5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D6F5FF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D6F5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73"/>
          <p:cNvPicPr preferRelativeResize="0"/>
          <p:nvPr/>
        </p:nvPicPr>
        <p:blipFill rotWithShape="1">
          <a:blip r:embed="rId3">
            <a:alphaModFix/>
          </a:blip>
          <a:srcRect b="0" l="9696" r="28183" t="0"/>
          <a:stretch/>
        </p:blipFill>
        <p:spPr>
          <a:xfrm>
            <a:off x="4459327" y="832825"/>
            <a:ext cx="3773298" cy="269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73"/>
          <p:cNvPicPr preferRelativeResize="0"/>
          <p:nvPr/>
        </p:nvPicPr>
        <p:blipFill rotWithShape="1">
          <a:blip r:embed="rId4">
            <a:alphaModFix/>
          </a:blip>
          <a:srcRect b="0" l="10633" r="26480" t="0"/>
          <a:stretch/>
        </p:blipFill>
        <p:spPr>
          <a:xfrm>
            <a:off x="588025" y="909027"/>
            <a:ext cx="3773288" cy="265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3"/>
          <p:cNvPicPr preferRelativeResize="0"/>
          <p:nvPr/>
        </p:nvPicPr>
        <p:blipFill rotWithShape="1">
          <a:blip r:embed="rId5">
            <a:alphaModFix/>
          </a:blip>
          <a:srcRect b="0" l="86389" r="0" t="0"/>
          <a:stretch/>
        </p:blipFill>
        <p:spPr>
          <a:xfrm>
            <a:off x="8351152" y="832825"/>
            <a:ext cx="777724" cy="291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73"/>
          <p:cNvSpPr txBox="1"/>
          <p:nvPr>
            <p:ph type="title"/>
          </p:nvPr>
        </p:nvSpPr>
        <p:spPr>
          <a:xfrm>
            <a:off x="464100" y="477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Ozone Average for August 1-10, 2019</a:t>
            </a:r>
            <a:endParaRPr sz="2342">
              <a:solidFill>
                <a:srgbClr val="0000FF"/>
              </a:solidFill>
            </a:endParaRPr>
          </a:p>
        </p:txBody>
      </p:sp>
      <p:sp>
        <p:nvSpPr>
          <p:cNvPr id="414" name="Google Shape;414;p73"/>
          <p:cNvSpPr txBox="1"/>
          <p:nvPr/>
        </p:nvSpPr>
        <p:spPr>
          <a:xfrm>
            <a:off x="453425" y="3804900"/>
            <a:ext cx="7956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>
                <a:solidFill>
                  <a:srgbClr val="07336F"/>
                </a:solidFill>
              </a:rPr>
              <a:t>Initial comparisons indicate </a:t>
            </a:r>
            <a:r>
              <a:rPr b="1" lang="en" u="sng">
                <a:solidFill>
                  <a:srgbClr val="07336F"/>
                </a:solidFill>
              </a:rPr>
              <a:t>comparable ozone performance</a:t>
            </a:r>
            <a:r>
              <a:rPr b="1" lang="en">
                <a:solidFill>
                  <a:srgbClr val="07336F"/>
                </a:solidFill>
              </a:rPr>
              <a:t>, with reduced ozone prediction biases in Online CMAQ compared to operational CMAQ in coastal areas along the Atlantic and the Gulf of Mexico</a:t>
            </a:r>
            <a:r>
              <a:rPr lang="en"/>
              <a:t> </a:t>
            </a:r>
            <a:endParaRPr/>
          </a:p>
        </p:txBody>
      </p:sp>
      <p:sp>
        <p:nvSpPr>
          <p:cNvPr id="415" name="Google Shape;415;p73"/>
          <p:cNvSpPr txBox="1"/>
          <p:nvPr/>
        </p:nvSpPr>
        <p:spPr>
          <a:xfrm>
            <a:off x="4676650" y="818125"/>
            <a:ext cx="35559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AIRNow overlaid on Online </a:t>
            </a:r>
            <a:r>
              <a:rPr b="1" lang="en" sz="1200"/>
              <a:t>CMAQ (143_a)</a:t>
            </a:r>
            <a:endParaRPr b="1" sz="1200"/>
          </a:p>
        </p:txBody>
      </p:sp>
      <p:sp>
        <p:nvSpPr>
          <p:cNvPr id="416" name="Google Shape;416;p73"/>
          <p:cNvSpPr txBox="1"/>
          <p:nvPr/>
        </p:nvSpPr>
        <p:spPr>
          <a:xfrm>
            <a:off x="714250" y="818125"/>
            <a:ext cx="33969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AIRNow overlaid on operational CMAQ</a:t>
            </a:r>
            <a:endParaRPr b="1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74"/>
          <p:cNvPicPr preferRelativeResize="0"/>
          <p:nvPr/>
        </p:nvPicPr>
        <p:blipFill rotWithShape="1">
          <a:blip r:embed="rId3">
            <a:alphaModFix/>
          </a:blip>
          <a:srcRect b="0" l="9818" r="27681" t="0"/>
          <a:stretch/>
        </p:blipFill>
        <p:spPr>
          <a:xfrm>
            <a:off x="4411175" y="544200"/>
            <a:ext cx="3979523" cy="29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74"/>
          <p:cNvPicPr preferRelativeResize="0"/>
          <p:nvPr/>
        </p:nvPicPr>
        <p:blipFill rotWithShape="1">
          <a:blip r:embed="rId4">
            <a:alphaModFix/>
          </a:blip>
          <a:srcRect b="0" l="10533" r="25666" t="0"/>
          <a:stretch/>
        </p:blipFill>
        <p:spPr>
          <a:xfrm>
            <a:off x="431650" y="741925"/>
            <a:ext cx="3979527" cy="275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4"/>
          <p:cNvSpPr txBox="1"/>
          <p:nvPr>
            <p:ph type="title"/>
          </p:nvPr>
        </p:nvSpPr>
        <p:spPr>
          <a:xfrm>
            <a:off x="387900" y="477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PM2.5 Average for August 1-10, 2019</a:t>
            </a:r>
            <a:endParaRPr sz="2500"/>
          </a:p>
        </p:txBody>
      </p:sp>
      <p:pic>
        <p:nvPicPr>
          <p:cNvPr id="424" name="Google Shape;424;p74"/>
          <p:cNvPicPr preferRelativeResize="0"/>
          <p:nvPr/>
        </p:nvPicPr>
        <p:blipFill rotWithShape="1">
          <a:blip r:embed="rId5">
            <a:alphaModFix/>
          </a:blip>
          <a:srcRect b="0" l="87137" r="0" t="0"/>
          <a:stretch/>
        </p:blipFill>
        <p:spPr>
          <a:xfrm>
            <a:off x="8349400" y="620400"/>
            <a:ext cx="794601" cy="301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74"/>
          <p:cNvSpPr txBox="1"/>
          <p:nvPr/>
        </p:nvSpPr>
        <p:spPr>
          <a:xfrm>
            <a:off x="792575" y="3655125"/>
            <a:ext cx="7496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336F"/>
                </a:solidFill>
              </a:rPr>
              <a:t>Initial comparisons indicate: </a:t>
            </a:r>
            <a:endParaRPr b="1">
              <a:solidFill>
                <a:srgbClr val="07336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 u="sng">
                <a:solidFill>
                  <a:srgbClr val="07336F"/>
                </a:solidFill>
              </a:rPr>
              <a:t>Reduced bias for PM2.5</a:t>
            </a:r>
            <a:r>
              <a:rPr b="1" lang="en">
                <a:solidFill>
                  <a:srgbClr val="07336F"/>
                </a:solidFill>
              </a:rPr>
              <a:t> in Online CMAQ (especially in the Eastern US), </a:t>
            </a:r>
            <a:endParaRPr b="1">
              <a:solidFill>
                <a:srgbClr val="07336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07336F"/>
                </a:solidFill>
              </a:rPr>
              <a:t>Improved representation of the diurnal cycle (not shown), </a:t>
            </a:r>
            <a:endParaRPr b="1">
              <a:solidFill>
                <a:srgbClr val="07336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07336F"/>
                </a:solidFill>
              </a:rPr>
              <a:t>There is some underestimation (LBCs, fires?).</a:t>
            </a:r>
            <a:endParaRPr/>
          </a:p>
        </p:txBody>
      </p:sp>
      <p:sp>
        <p:nvSpPr>
          <p:cNvPr id="426" name="Google Shape;426;p74"/>
          <p:cNvSpPr txBox="1"/>
          <p:nvPr/>
        </p:nvSpPr>
        <p:spPr>
          <a:xfrm>
            <a:off x="714250" y="741925"/>
            <a:ext cx="33969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AIRNow overlaid on operational CMAQ</a:t>
            </a:r>
            <a:endParaRPr b="1" sz="1200"/>
          </a:p>
        </p:txBody>
      </p:sp>
      <p:sp>
        <p:nvSpPr>
          <p:cNvPr id="427" name="Google Shape;427;p74"/>
          <p:cNvSpPr txBox="1"/>
          <p:nvPr/>
        </p:nvSpPr>
        <p:spPr>
          <a:xfrm>
            <a:off x="4572000" y="620400"/>
            <a:ext cx="3777300" cy="43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AIRNow overlaid on Online CMAQ (143_a)</a:t>
            </a:r>
            <a:endParaRPr b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impacts from TEMPO</a:t>
            </a:r>
            <a:endParaRPr/>
          </a:p>
        </p:txBody>
      </p:sp>
      <p:sp>
        <p:nvSpPr>
          <p:cNvPr id="433" name="Google Shape;433;p75"/>
          <p:cNvSpPr txBox="1"/>
          <p:nvPr>
            <p:ph idx="1" type="body"/>
          </p:nvPr>
        </p:nvSpPr>
        <p:spPr>
          <a:xfrm>
            <a:off x="298300" y="927125"/>
            <a:ext cx="8545800" cy="3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Better air quality prediction of ozone and PM2.5: 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Data assimilation of atmospheric concentrations of gases (ozone and precursors) and aerosols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Better emission inputs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/>
              <a:t>Coupled data assimilation of atmospheric concentrations and emissions</a:t>
            </a:r>
            <a:endParaRPr sz="23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Better </a:t>
            </a:r>
            <a:r>
              <a:rPr lang="en" sz="2700"/>
              <a:t>representation</a:t>
            </a:r>
            <a:r>
              <a:rPr lang="en" sz="2700"/>
              <a:t> of </a:t>
            </a:r>
            <a:r>
              <a:rPr lang="en" sz="2700"/>
              <a:t>atmospheric</a:t>
            </a:r>
            <a:r>
              <a:rPr lang="en" sz="2700"/>
              <a:t> composition</a:t>
            </a:r>
            <a:endParaRPr sz="27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700"/>
              <a:t>Potential improvements to weather prediction from including atm. comp. - physics interactions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7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TEMPO: needs and potential intentions</a:t>
            </a:r>
            <a:endParaRPr/>
          </a:p>
        </p:txBody>
      </p:sp>
      <p:sp>
        <p:nvSpPr>
          <p:cNvPr id="439" name="Google Shape;439;p76"/>
          <p:cNvSpPr txBox="1"/>
          <p:nvPr>
            <p:ph idx="1" type="body"/>
          </p:nvPr>
        </p:nvSpPr>
        <p:spPr>
          <a:xfrm>
            <a:off x="298300" y="927125"/>
            <a:ext cx="8545800" cy="3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56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Level 2 data for data assimilation with information needed for DA (averaging kernel)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Potential interest in: ozone profile, nitrogen dioxide, formaldehyde, aerosol optical depth, aerosol height and aerosol absorption index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An hour latency would be ideal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" sz="2700"/>
              <a:t>There is minimal initial funding for use of TEMPO data and a more robust approach is needed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7"/>
          <p:cNvSpPr txBox="1"/>
          <p:nvPr>
            <p:ph type="title"/>
          </p:nvPr>
        </p:nvSpPr>
        <p:spPr>
          <a:xfrm>
            <a:off x="605100" y="-11800"/>
            <a:ext cx="79338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3600"/>
              <a:t>Summary</a:t>
            </a:r>
            <a:endParaRPr sz="4000"/>
          </a:p>
        </p:txBody>
      </p:sp>
      <p:sp>
        <p:nvSpPr>
          <p:cNvPr id="445" name="Google Shape;445;p77"/>
          <p:cNvSpPr txBox="1"/>
          <p:nvPr/>
        </p:nvSpPr>
        <p:spPr>
          <a:xfrm>
            <a:off x="364200" y="678525"/>
            <a:ext cx="8703600" cy="3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AQ predictions</a:t>
            </a: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Mortality for poor AQ far exceeds that from all other weather phenomena combined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Partnership among NOAA, EPA, state and local agencies to provide AQ forecasts for the U.S.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NWS provides national ozone (72h), PM2.5 (72h), smoke (48h), dust (48h) predictions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Under development: online CMAQ predictions, higher resolution, wildfire impacts, DA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Satellite data </a:t>
            </a:r>
            <a:r>
              <a:rPr b="1" lang="en" u="sng">
                <a:solidFill>
                  <a:schemeClr val="lt1"/>
                </a:solidFill>
              </a:rPr>
              <a:t>needs</a:t>
            </a:r>
            <a:r>
              <a:rPr b="1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Emissions inputs (fire emissions, NOx trends, dust sources) and verification of predictions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i="0" lang="en" sz="1400" u="none" cap="none" strike="noStrike">
                <a:solidFill>
                  <a:schemeClr val="lt1"/>
                </a:solidFill>
              </a:rPr>
              <a:t>Developing assimilation of satellite AOD and NO2 data in</a:t>
            </a: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CMAQ coupled with a high resolution weather model.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Assimilation of ozone and formaldehyde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6542" lvl="0" marL="34290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045"/>
              <a:buFont typeface="Arial"/>
              <a:buNone/>
            </a:pPr>
            <a:r>
              <a:t/>
            </a:r>
            <a:endParaRPr b="1" i="0" sz="104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210"/>
              <a:buFont typeface="Arial"/>
              <a:buNone/>
            </a:pPr>
            <a:r>
              <a:t/>
            </a:r>
            <a:endParaRPr b="1" i="0" sz="121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961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 b="0" i="0" sz="77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 b="0" i="0" sz="77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