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517" r:id="rId2"/>
    <p:sldId id="518" r:id="rId3"/>
    <p:sldId id="519" r:id="rId4"/>
    <p:sldId id="520" r:id="rId5"/>
    <p:sldId id="521" r:id="rId6"/>
    <p:sldId id="52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8B810"/>
    <a:srgbClr val="33CC33"/>
    <a:srgbClr val="66FF33"/>
    <a:srgbClr val="0099FF"/>
    <a:srgbClr val="0000FF"/>
    <a:srgbClr val="0000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94660"/>
  </p:normalViewPr>
  <p:slideViewPr>
    <p:cSldViewPr snapToGrid="0">
      <p:cViewPr varScale="1">
        <p:scale>
          <a:sx n="92" d="100"/>
          <a:sy n="92" d="100"/>
        </p:scale>
        <p:origin x="120" y="270"/>
      </p:cViewPr>
      <p:guideLst/>
    </p:cSldViewPr>
  </p:slideViewPr>
  <p:notesTextViewPr>
    <p:cViewPr>
      <p:scale>
        <a:sx n="3" d="2"/>
        <a:sy n="3" d="2"/>
      </p:scale>
      <p:origin x="0" y="0"/>
    </p:cViewPr>
  </p:notesTextViewPr>
  <p:notesViewPr>
    <p:cSldViewPr snapToGrid="0" showGuides="1">
      <p:cViewPr varScale="1">
        <p:scale>
          <a:sx n="85" d="100"/>
          <a:sy n="85" d="100"/>
        </p:scale>
        <p:origin x="29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CD5ED1-4E5F-4479-866B-0815A79A1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781D14-DE74-4BF2-85B0-58119D139B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B9E480-7A9F-450E-98A6-5B7E67D60226}" type="datetimeFigureOut">
              <a:rPr lang="en-US" smtClean="0"/>
              <a:t>5/1/2023</a:t>
            </a:fld>
            <a:endParaRPr lang="en-US"/>
          </a:p>
        </p:txBody>
      </p:sp>
      <p:sp>
        <p:nvSpPr>
          <p:cNvPr id="4" name="Footer Placeholder 3">
            <a:extLst>
              <a:ext uri="{FF2B5EF4-FFF2-40B4-BE49-F238E27FC236}">
                <a16:creationId xmlns:a16="http://schemas.microsoft.com/office/drawing/2014/main" id="{ACBBEF23-D6B2-44A2-AD32-BE5B4AFB35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1D8D9C6-153A-4E69-9D80-8D554AE29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C51E62-1B8A-487F-8A70-7DE246A28768}" type="slidenum">
              <a:rPr lang="en-US" smtClean="0"/>
              <a:t>‹#›</a:t>
            </a:fld>
            <a:endParaRPr lang="en-US"/>
          </a:p>
        </p:txBody>
      </p:sp>
    </p:spTree>
    <p:extLst>
      <p:ext uri="{BB962C8B-B14F-4D97-AF65-F5344CB8AC3E}">
        <p14:creationId xmlns:p14="http://schemas.microsoft.com/office/powerpoint/2010/main" val="3958604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1E9E-9B8A-4622-9D50-4CC03E01C1CD}"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B1FA54-0328-4391-811B-7BB3C3BBAAC2}" type="slidenum">
              <a:rPr lang="en-US" smtClean="0"/>
              <a:t>‹#›</a:t>
            </a:fld>
            <a:endParaRPr lang="en-US"/>
          </a:p>
        </p:txBody>
      </p:sp>
    </p:spTree>
    <p:extLst>
      <p:ext uri="{BB962C8B-B14F-4D97-AF65-F5344CB8AC3E}">
        <p14:creationId xmlns:p14="http://schemas.microsoft.com/office/powerpoint/2010/main" val="3725060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fif"/><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D7B5C8-4AEE-48C2-9019-AD3503AF3CA8}"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1153945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7B5C8-4AEE-48C2-9019-AD3503AF3CA8}"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09823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D7B5C8-4AEE-48C2-9019-AD3503AF3CA8}" type="datetimeFigureOut">
              <a:rPr lang="en-US" smtClean="0"/>
              <a:t>5/1/2023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240465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D7B5C8-4AEE-48C2-9019-AD3503AF3CA8}" type="datetimeFigureOut">
              <a:rPr lang="en-US" smtClean="0"/>
              <a:t>5/1/2023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57694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D7B5C8-4AEE-48C2-9019-AD3503AF3CA8}" type="datetimeFigureOut">
              <a:rPr lang="en-US" smtClean="0"/>
              <a:t>5/1/2023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60798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D7B5C8-4AEE-48C2-9019-AD3503AF3CA8}" type="datetimeFigureOut">
              <a:rPr lang="en-US" smtClean="0"/>
              <a:t>5/1/2023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93AA5-82BE-468E-90B3-DD1DC18545AD}" type="slidenum">
              <a:rPr lang="en-US" smtClean="0"/>
              <a:t>‹#›</a:t>
            </a:fld>
            <a:endParaRPr lang="en-US"/>
          </a:p>
        </p:txBody>
      </p:sp>
    </p:spTree>
    <p:extLst>
      <p:ext uri="{BB962C8B-B14F-4D97-AF65-F5344CB8AC3E}">
        <p14:creationId xmlns:p14="http://schemas.microsoft.com/office/powerpoint/2010/main" val="336280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4" name="Text Placeholder 3">
            <a:extLst>
              <a:ext uri="{FF2B5EF4-FFF2-40B4-BE49-F238E27FC236}">
                <a16:creationId xmlns:a16="http://schemas.microsoft.com/office/drawing/2014/main" id="{72CE8648-0272-4D2B-8487-FBE9AAFDE28B}"/>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5" name="Text Placeholder 3">
            <a:extLst>
              <a:ext uri="{FF2B5EF4-FFF2-40B4-BE49-F238E27FC236}">
                <a16:creationId xmlns:a16="http://schemas.microsoft.com/office/drawing/2014/main" id="{5B66751D-3348-4BA1-8E47-80E28F18751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B43E5AEF-E0D6-4832-BD26-4C0BD3F20B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42"/>
          <a:stretch/>
        </p:blipFill>
        <p:spPr>
          <a:xfrm>
            <a:off x="31899" y="4238427"/>
            <a:ext cx="3564274" cy="2590800"/>
          </a:xfrm>
          <a:prstGeom prst="rect">
            <a:avLst/>
          </a:prstGeom>
          <a:effectLst>
            <a:softEdge rad="635000"/>
          </a:effectLst>
        </p:spPr>
      </p:pic>
      <p:pic>
        <p:nvPicPr>
          <p:cNvPr id="7" name="Picture 6">
            <a:extLst>
              <a:ext uri="{FF2B5EF4-FFF2-40B4-BE49-F238E27FC236}">
                <a16:creationId xmlns:a16="http://schemas.microsoft.com/office/drawing/2014/main" id="{5BFF7CCD-2EDD-4C4B-87C1-AA5379BE5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13802" y="32203"/>
            <a:ext cx="3255975" cy="2441982"/>
          </a:xfrm>
          <a:prstGeom prst="rect">
            <a:avLst/>
          </a:prstGeom>
          <a:effectLst>
            <a:softEdge rad="635000"/>
          </a:effectLst>
        </p:spPr>
      </p:pic>
      <p:pic>
        <p:nvPicPr>
          <p:cNvPr id="8" name="Picture 7">
            <a:extLst>
              <a:ext uri="{FF2B5EF4-FFF2-40B4-BE49-F238E27FC236}">
                <a16:creationId xmlns:a16="http://schemas.microsoft.com/office/drawing/2014/main" id="{761DCE8F-EE5A-432E-9B22-87139D3895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99680" y="4200486"/>
            <a:ext cx="3505537" cy="2629152"/>
          </a:xfrm>
          <a:prstGeom prst="rect">
            <a:avLst/>
          </a:prstGeom>
          <a:effectLst>
            <a:softEdge rad="635000"/>
          </a:effectLst>
        </p:spPr>
      </p:pic>
      <p:pic>
        <p:nvPicPr>
          <p:cNvPr id="9" name="Picture 8">
            <a:extLst>
              <a:ext uri="{FF2B5EF4-FFF2-40B4-BE49-F238E27FC236}">
                <a16:creationId xmlns:a16="http://schemas.microsoft.com/office/drawing/2014/main" id="{F7B44716-C329-4697-818F-2F1FA50DF01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715" y="237109"/>
            <a:ext cx="2571365" cy="3857048"/>
          </a:xfrm>
          <a:prstGeom prst="rect">
            <a:avLst/>
          </a:prstGeom>
          <a:effectLst>
            <a:softEdge rad="635000"/>
          </a:effectLst>
        </p:spPr>
      </p:pic>
      <p:pic>
        <p:nvPicPr>
          <p:cNvPr id="10" name="Picture 9" descr="MAIA_title.png">
            <a:extLst>
              <a:ext uri="{FF2B5EF4-FFF2-40B4-BE49-F238E27FC236}">
                <a16:creationId xmlns:a16="http://schemas.microsoft.com/office/drawing/2014/main" id="{E9CFCEB3-FFED-42DD-BD62-BA754DC9C3E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67247" t="537" r="735" b="66732"/>
          <a:stretch/>
        </p:blipFill>
        <p:spPr>
          <a:xfrm>
            <a:off x="4298653" y="2209420"/>
            <a:ext cx="2228743" cy="2255118"/>
          </a:xfrm>
          <a:prstGeom prst="rect">
            <a:avLst/>
          </a:prstGeom>
          <a:effectLst>
            <a:softEdge rad="317500"/>
          </a:effectLst>
        </p:spPr>
      </p:pic>
      <p:pic>
        <p:nvPicPr>
          <p:cNvPr id="14" name="Picture 2" descr="Symbols of NASA | NASA">
            <a:extLst>
              <a:ext uri="{FF2B5EF4-FFF2-40B4-BE49-F238E27FC236}">
                <a16:creationId xmlns:a16="http://schemas.microsoft.com/office/drawing/2014/main" id="{7B274061-A81C-47F1-9F46-45D1562CD238}"/>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21198" t="4979" r="21277" b="6861"/>
          <a:stretch/>
        </p:blipFill>
        <p:spPr bwMode="auto">
          <a:xfrm>
            <a:off x="5800952" y="4671"/>
            <a:ext cx="1483877" cy="113707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31B604B-2304-4A22-ACE5-1CA97FB612B4}"/>
              </a:ext>
            </a:extLst>
          </p:cNvPr>
          <p:cNvSpPr txBox="1"/>
          <p:nvPr userDrawn="1"/>
        </p:nvSpPr>
        <p:spPr>
          <a:xfrm>
            <a:off x="466454" y="28362"/>
            <a:ext cx="4903716" cy="369332"/>
          </a:xfrm>
          <a:prstGeom prst="rect">
            <a:avLst/>
          </a:prstGeom>
          <a:noFill/>
        </p:spPr>
        <p:txBody>
          <a:bodyPr wrap="square" rtlCol="0">
            <a:spAutoFit/>
          </a:bodyPr>
          <a:lstStyle/>
          <a:p>
            <a:pPr algn="ctr"/>
            <a:r>
              <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Building the Pathway from TEMPO to </a:t>
            </a:r>
            <a:r>
              <a:rPr lang="en-US" sz="1800" b="0" i="0" u="none" dirty="0" err="1">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GeoXO</a:t>
            </a:r>
            <a:endParaRPr lang="en-US" sz="1800" b="0" i="0" u="none" dirty="0">
              <a:solidFill>
                <a:srgbClr val="08B81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17" name="Text Placeholder 19">
            <a:extLst>
              <a:ext uri="{FF2B5EF4-FFF2-40B4-BE49-F238E27FC236}">
                <a16:creationId xmlns:a16="http://schemas.microsoft.com/office/drawing/2014/main" id="{F002986A-987E-4427-8BB3-3EE0FB25B192}"/>
              </a:ext>
            </a:extLst>
          </p:cNvPr>
          <p:cNvSpPr>
            <a:spLocks noGrp="1"/>
          </p:cNvSpPr>
          <p:nvPr>
            <p:ph type="body" sz="quarter" idx="13" hasCustomPrompt="1"/>
          </p:nvPr>
        </p:nvSpPr>
        <p:spPr>
          <a:xfrm>
            <a:off x="7215602" y="2566215"/>
            <a:ext cx="4098282" cy="912019"/>
          </a:xfrm>
        </p:spPr>
        <p:txBody>
          <a:bodyPr anchor="ctr">
            <a:noAutofit/>
          </a:bodyPr>
          <a:lstStyle>
            <a:lvl1pPr marL="0" indent="0" algn="ctr">
              <a:buNone/>
              <a:defRPr sz="3200">
                <a:latin typeface="+mj-lt"/>
              </a:defRPr>
            </a:lvl1pPr>
          </a:lstStyle>
          <a:p>
            <a:pPr lvl="0"/>
            <a:r>
              <a:rPr lang="en-US" dirty="0"/>
              <a:t>Title</a:t>
            </a:r>
          </a:p>
        </p:txBody>
      </p:sp>
      <p:sp>
        <p:nvSpPr>
          <p:cNvPr id="18" name="Text Placeholder 21">
            <a:extLst>
              <a:ext uri="{FF2B5EF4-FFF2-40B4-BE49-F238E27FC236}">
                <a16:creationId xmlns:a16="http://schemas.microsoft.com/office/drawing/2014/main" id="{AB4AC167-A5CD-43E0-B2BF-FD3E24640E00}"/>
              </a:ext>
            </a:extLst>
          </p:cNvPr>
          <p:cNvSpPr>
            <a:spLocks noGrp="1"/>
          </p:cNvSpPr>
          <p:nvPr>
            <p:ph type="body" sz="quarter" idx="14" hasCustomPrompt="1"/>
          </p:nvPr>
        </p:nvSpPr>
        <p:spPr>
          <a:xfrm>
            <a:off x="7517917" y="4135510"/>
            <a:ext cx="3606292" cy="601300"/>
          </a:xfrm>
        </p:spPr>
        <p:txBody>
          <a:bodyPr anchor="ctr">
            <a:normAutofit/>
          </a:bodyPr>
          <a:lstStyle>
            <a:lvl1pPr marL="0" indent="0" algn="ctr">
              <a:buNone/>
              <a:defRPr sz="2400"/>
            </a:lvl1pPr>
          </a:lstStyle>
          <a:p>
            <a:pPr lvl="0"/>
            <a:r>
              <a:rPr lang="en-US" dirty="0"/>
              <a:t>Authors</a:t>
            </a:r>
          </a:p>
        </p:txBody>
      </p:sp>
      <p:pic>
        <p:nvPicPr>
          <p:cNvPr id="3" name="Picture 2" descr="A picture containing text, outdoor, sky, person&#10;&#10;Description automatically generated">
            <a:extLst>
              <a:ext uri="{FF2B5EF4-FFF2-40B4-BE49-F238E27FC236}">
                <a16:creationId xmlns:a16="http://schemas.microsoft.com/office/drawing/2014/main" id="{D1784684-906E-45A1-B6F7-BDB04BBE1AC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161"/>
          <a:stretch/>
        </p:blipFill>
        <p:spPr>
          <a:xfrm>
            <a:off x="2361807" y="2613124"/>
            <a:ext cx="2087161" cy="2038278"/>
          </a:xfrm>
          <a:prstGeom prst="rect">
            <a:avLst/>
          </a:prstGeom>
          <a:effectLst>
            <a:softEdge rad="317500"/>
          </a:effectLst>
        </p:spPr>
      </p:pic>
      <p:pic>
        <p:nvPicPr>
          <p:cNvPr id="20" name="Picture 19" descr="A close-up of a compass&#10;&#10;Description automatically generated with low confidence">
            <a:extLst>
              <a:ext uri="{FF2B5EF4-FFF2-40B4-BE49-F238E27FC236}">
                <a16:creationId xmlns:a16="http://schemas.microsoft.com/office/drawing/2014/main" id="{23855AFC-A977-4A18-AB8C-54D2ECC2391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09835" y="1048901"/>
            <a:ext cx="1876041" cy="1449668"/>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6524DD1E-2333-4E6E-B863-1F9A987CAFA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478692" y="1070698"/>
            <a:ext cx="1466057" cy="1398393"/>
          </a:xfrm>
          <a:prstGeom prst="rect">
            <a:avLst/>
          </a:prstGeom>
        </p:spPr>
      </p:pic>
      <p:pic>
        <p:nvPicPr>
          <p:cNvPr id="25" name="Picture 24" descr="Diagram, logo&#10;&#10;Description automatically generated">
            <a:extLst>
              <a:ext uri="{FF2B5EF4-FFF2-40B4-BE49-F238E27FC236}">
                <a16:creationId xmlns:a16="http://schemas.microsoft.com/office/drawing/2014/main" id="{89AA9A9B-2CB8-4C31-8C07-0A475AEEEC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39674" y="1216617"/>
            <a:ext cx="1100170" cy="1124948"/>
          </a:xfrm>
          <a:prstGeom prst="rect">
            <a:avLst/>
          </a:prstGeom>
        </p:spPr>
      </p:pic>
      <p:pic>
        <p:nvPicPr>
          <p:cNvPr id="27" name="Picture 26" descr="Logo, icon, company name&#10;&#10;Description automatically generated">
            <a:extLst>
              <a:ext uri="{FF2B5EF4-FFF2-40B4-BE49-F238E27FC236}">
                <a16:creationId xmlns:a16="http://schemas.microsoft.com/office/drawing/2014/main" id="{636D7EEB-AEBF-41DE-8CDF-CD2F3CF570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73723" y="85159"/>
            <a:ext cx="990633" cy="990633"/>
          </a:xfrm>
          <a:prstGeom prst="rect">
            <a:avLst/>
          </a:prstGeom>
        </p:spPr>
      </p:pic>
      <p:sp>
        <p:nvSpPr>
          <p:cNvPr id="21" name="TextBox 20">
            <a:extLst>
              <a:ext uri="{FF2B5EF4-FFF2-40B4-BE49-F238E27FC236}">
                <a16:creationId xmlns:a16="http://schemas.microsoft.com/office/drawing/2014/main" id="{528C81E5-9CAA-4D40-9AC8-3DBBC235EE76}"/>
              </a:ext>
            </a:extLst>
          </p:cNvPr>
          <p:cNvSpPr txBox="1"/>
          <p:nvPr userDrawn="1"/>
        </p:nvSpPr>
        <p:spPr>
          <a:xfrm>
            <a:off x="6929236" y="216344"/>
            <a:ext cx="4365597" cy="758797"/>
          </a:xfrm>
          <a:prstGeom prst="rect">
            <a:avLst/>
          </a:prstGeom>
          <a:noFill/>
        </p:spPr>
        <p:txBody>
          <a:bodyPr wrap="square" rtlCol="0">
            <a:spAutoFit/>
          </a:bodyPr>
          <a:lstStyle/>
          <a:p>
            <a:pPr marL="0" marR="0" algn="ctr">
              <a:lnSpc>
                <a:spcPct val="107000"/>
              </a:lnSpc>
              <a:spcBef>
                <a:spcPts val="0"/>
              </a:spcBef>
              <a:spcAft>
                <a:spcPts val="800"/>
              </a:spcAft>
            </a:pP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Joint Science Meeting for TEMPO,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GeoXO</a:t>
            </a:r>
            <a:r>
              <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ACX, &amp; </a:t>
            </a:r>
            <a:r>
              <a:rPr lang="en-US" sz="2050" b="0" dirty="0" err="1">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TOLNet</a:t>
            </a:r>
            <a:endParaRPr lang="en-US" sz="2050" b="0" dirty="0">
              <a:solidFill>
                <a:schemeClr val="accent1">
                  <a:lumMod val="75000"/>
                </a:schemeClr>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AE3866A4-3944-4715-998F-4D07B8AB3B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09835" y="5948756"/>
            <a:ext cx="5486415" cy="912261"/>
          </a:xfrm>
          <a:prstGeom prst="rect">
            <a:avLst/>
          </a:prstGeom>
        </p:spPr>
      </p:pic>
    </p:spTree>
    <p:extLst>
      <p:ext uri="{BB962C8B-B14F-4D97-AF65-F5344CB8AC3E}">
        <p14:creationId xmlns:p14="http://schemas.microsoft.com/office/powerpoint/2010/main" val="37117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658" y="164800"/>
            <a:ext cx="870374" cy="8275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283882" y="164800"/>
            <a:ext cx="9250326"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7" name="Picture 6" descr="A close-up of a compass&#10;&#10;Description automatically generated with low confidence">
            <a:extLst>
              <a:ext uri="{FF2B5EF4-FFF2-40B4-BE49-F238E27FC236}">
                <a16:creationId xmlns:a16="http://schemas.microsoft.com/office/drawing/2014/main" id="{A7A8BB7B-D3D5-4138-AEA3-51FD3889FA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4385" y="10255"/>
            <a:ext cx="1470969" cy="1136658"/>
          </a:xfrm>
          <a:prstGeom prst="rect">
            <a:avLst/>
          </a:prstGeom>
        </p:spPr>
      </p:pic>
    </p:spTree>
    <p:extLst>
      <p:ext uri="{BB962C8B-B14F-4D97-AF65-F5344CB8AC3E}">
        <p14:creationId xmlns:p14="http://schemas.microsoft.com/office/powerpoint/2010/main" val="174067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7B5C8-4AEE-48C2-9019-AD3503AF3CA8}" type="datetimeFigureOut">
              <a:rPr lang="en-US" smtClean="0"/>
              <a:t>5/1/2023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3AA5-82BE-468E-90B3-DD1DC18545AD}" type="slidenum">
              <a:rPr lang="en-US" smtClean="0"/>
              <a:t>‹#›</a:t>
            </a:fld>
            <a:endParaRPr lang="en-US"/>
          </a:p>
        </p:txBody>
      </p:sp>
    </p:spTree>
    <p:extLst>
      <p:ext uri="{BB962C8B-B14F-4D97-AF65-F5344CB8AC3E}">
        <p14:creationId xmlns:p14="http://schemas.microsoft.com/office/powerpoint/2010/main" val="2398955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F7AE8-2161-43B8-A093-0DD9B77F70E8}"/>
              </a:ext>
            </a:extLst>
          </p:cNvPr>
          <p:cNvSpPr>
            <a:spLocks noGrp="1"/>
          </p:cNvSpPr>
          <p:nvPr>
            <p:ph type="body" sz="quarter" idx="13"/>
          </p:nvPr>
        </p:nvSpPr>
        <p:spPr>
          <a:xfrm>
            <a:off x="6369627" y="2857160"/>
            <a:ext cx="5642264" cy="912019"/>
          </a:xfrm>
        </p:spPr>
        <p:txBody>
          <a:bodyPr/>
          <a:lstStyle/>
          <a:p>
            <a:r>
              <a:rPr lang="en-US" dirty="0"/>
              <a:t>TEMPO &amp; NWS Operations</a:t>
            </a:r>
          </a:p>
        </p:txBody>
      </p:sp>
      <p:sp>
        <p:nvSpPr>
          <p:cNvPr id="5" name="Text Placeholder 4">
            <a:extLst>
              <a:ext uri="{FF2B5EF4-FFF2-40B4-BE49-F238E27FC236}">
                <a16:creationId xmlns:a16="http://schemas.microsoft.com/office/drawing/2014/main" id="{640A41C2-74CD-477F-B525-16F226D36B6A}"/>
              </a:ext>
            </a:extLst>
          </p:cNvPr>
          <p:cNvSpPr>
            <a:spLocks noGrp="1"/>
          </p:cNvSpPr>
          <p:nvPr>
            <p:ph type="body" sz="quarter" idx="14"/>
          </p:nvPr>
        </p:nvSpPr>
        <p:spPr>
          <a:xfrm>
            <a:off x="7215602" y="4135509"/>
            <a:ext cx="4098282" cy="997599"/>
          </a:xfrm>
        </p:spPr>
        <p:txBody>
          <a:bodyPr>
            <a:normAutofit fontScale="77500" lnSpcReduction="20000"/>
          </a:bodyPr>
          <a:lstStyle/>
          <a:p>
            <a:r>
              <a:rPr lang="en-US" dirty="0"/>
              <a:t>Kristopher White</a:t>
            </a:r>
          </a:p>
          <a:p>
            <a:r>
              <a:rPr lang="en-US" dirty="0"/>
              <a:t>Applications Integration Meteorologist</a:t>
            </a:r>
          </a:p>
          <a:p>
            <a:r>
              <a:rPr lang="en-US" dirty="0"/>
              <a:t>NWS / NASA </a:t>
            </a:r>
            <a:r>
              <a:rPr lang="en-US" dirty="0" err="1"/>
              <a:t>SPoRT</a:t>
            </a:r>
            <a:r>
              <a:rPr lang="en-US" dirty="0"/>
              <a:t> – Huntsville, AL</a:t>
            </a:r>
          </a:p>
        </p:txBody>
      </p:sp>
    </p:spTree>
    <p:extLst>
      <p:ext uri="{BB962C8B-B14F-4D97-AF65-F5344CB8AC3E}">
        <p14:creationId xmlns:p14="http://schemas.microsoft.com/office/powerpoint/2010/main" val="38389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lstStyle/>
          <a:p>
            <a:r>
              <a:rPr lang="en-US" dirty="0"/>
              <a:t>TEMPO Data for NWS Operations</a:t>
            </a:r>
          </a:p>
        </p:txBody>
      </p:sp>
      <p:sp>
        <p:nvSpPr>
          <p:cNvPr id="5" name="Text Placeholder 4">
            <a:extLst>
              <a:ext uri="{FF2B5EF4-FFF2-40B4-BE49-F238E27FC236}">
                <a16:creationId xmlns:a16="http://schemas.microsoft.com/office/drawing/2014/main" id="{0CA3903B-FB49-4F69-9501-4C21E32DE86D}"/>
              </a:ext>
            </a:extLst>
          </p:cNvPr>
          <p:cNvSpPr>
            <a:spLocks noGrp="1"/>
          </p:cNvSpPr>
          <p:nvPr>
            <p:ph type="body" sz="quarter" idx="14"/>
          </p:nvPr>
        </p:nvSpPr>
        <p:spPr/>
        <p:txBody>
          <a:bodyPr/>
          <a:lstStyle/>
          <a:p>
            <a:r>
              <a:rPr lang="en-US" b="1" i="1" dirty="0"/>
              <a:t>What type of extreme events or disasters are most applicable to our work? </a:t>
            </a:r>
          </a:p>
          <a:p>
            <a:r>
              <a:rPr lang="en-US" dirty="0"/>
              <a:t>This will be variable of course across the National Weather Service (NWS) domain.  </a:t>
            </a:r>
          </a:p>
          <a:p>
            <a:r>
              <a:rPr lang="en-US" dirty="0"/>
              <a:t>Severe weather from thunderstorms and tropical systems tends to dominate in the Southeast CONUS.  That is, the prediction of severe weather of all types (winds, tornadoes, flooding, hail) is generally most applicable.  Although, phenomena such as extreme temperatures, droughts, and wildfire activity can certainly play an important role in our work here.  </a:t>
            </a:r>
          </a:p>
          <a:p>
            <a:r>
              <a:rPr lang="en-US" dirty="0"/>
              <a:t>Other regions, however, typically have more significant impacts and responsibilities associated with wildfires/smoke, blowing dust, winter weather hazards (e.g., blizzards, ice storms, extreme cold), volcanic eruptions, etc.  </a:t>
            </a:r>
          </a:p>
        </p:txBody>
      </p:sp>
    </p:spTree>
    <p:extLst>
      <p:ext uri="{BB962C8B-B14F-4D97-AF65-F5344CB8AC3E}">
        <p14:creationId xmlns:p14="http://schemas.microsoft.com/office/powerpoint/2010/main" val="484402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lstStyle/>
          <a:p>
            <a:r>
              <a:rPr lang="en-US" dirty="0"/>
              <a:t>TEMPO Data for NWS Operations</a:t>
            </a:r>
          </a:p>
        </p:txBody>
      </p:sp>
      <p:sp>
        <p:nvSpPr>
          <p:cNvPr id="5" name="Text Placeholder 4">
            <a:extLst>
              <a:ext uri="{FF2B5EF4-FFF2-40B4-BE49-F238E27FC236}">
                <a16:creationId xmlns:a16="http://schemas.microsoft.com/office/drawing/2014/main" id="{0CA3903B-FB49-4F69-9501-4C21E32DE86D}"/>
              </a:ext>
            </a:extLst>
          </p:cNvPr>
          <p:cNvSpPr>
            <a:spLocks noGrp="1"/>
          </p:cNvSpPr>
          <p:nvPr>
            <p:ph type="body" sz="quarter" idx="14"/>
          </p:nvPr>
        </p:nvSpPr>
        <p:spPr/>
        <p:txBody>
          <a:bodyPr/>
          <a:lstStyle/>
          <a:p>
            <a:r>
              <a:rPr lang="en-US" b="1" i="1" dirty="0"/>
              <a:t>How will TEMPO data improve </a:t>
            </a:r>
            <a:r>
              <a:rPr lang="en-US" b="1" i="1" dirty="0">
                <a:solidFill>
                  <a:srgbClr val="FF0000"/>
                </a:solidFill>
              </a:rPr>
              <a:t>or potentially affect </a:t>
            </a:r>
            <a:r>
              <a:rPr lang="en-US" b="1" i="1" dirty="0"/>
              <a:t>your current operations? </a:t>
            </a:r>
          </a:p>
          <a:p>
            <a:r>
              <a:rPr lang="en-US" dirty="0"/>
              <a:t>Speaking for my own NWS region who share similar interests/impacts…</a:t>
            </a:r>
          </a:p>
        </p:txBody>
      </p:sp>
      <p:sp>
        <p:nvSpPr>
          <p:cNvPr id="2" name="TextBox 1">
            <a:extLst>
              <a:ext uri="{FF2B5EF4-FFF2-40B4-BE49-F238E27FC236}">
                <a16:creationId xmlns:a16="http://schemas.microsoft.com/office/drawing/2014/main" id="{8BA381E5-195D-45CF-BD16-E2BE7A3A3A49}"/>
              </a:ext>
            </a:extLst>
          </p:cNvPr>
          <p:cNvSpPr txBox="1"/>
          <p:nvPr/>
        </p:nvSpPr>
        <p:spPr>
          <a:xfrm>
            <a:off x="338137" y="2410691"/>
            <a:ext cx="3629391" cy="369332"/>
          </a:xfrm>
          <a:prstGeom prst="rect">
            <a:avLst/>
          </a:prstGeom>
          <a:noFill/>
        </p:spPr>
        <p:txBody>
          <a:bodyPr wrap="none" rtlCol="0">
            <a:spAutoFit/>
          </a:bodyPr>
          <a:lstStyle/>
          <a:p>
            <a:r>
              <a:rPr lang="en-US" dirty="0"/>
              <a:t>Moisture plume/boundary detection</a:t>
            </a:r>
          </a:p>
        </p:txBody>
      </p:sp>
      <p:pic>
        <p:nvPicPr>
          <p:cNvPr id="8" name="Picture 7">
            <a:extLst>
              <a:ext uri="{FF2B5EF4-FFF2-40B4-BE49-F238E27FC236}">
                <a16:creationId xmlns:a16="http://schemas.microsoft.com/office/drawing/2014/main" id="{558E4A62-4295-4B25-99AA-C0EDE151A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66" y="2925496"/>
            <a:ext cx="3848731" cy="2738174"/>
          </a:xfrm>
          <a:prstGeom prst="rect">
            <a:avLst/>
          </a:prstGeom>
        </p:spPr>
      </p:pic>
      <p:pic>
        <p:nvPicPr>
          <p:cNvPr id="10" name="Picture 9">
            <a:extLst>
              <a:ext uri="{FF2B5EF4-FFF2-40B4-BE49-F238E27FC236}">
                <a16:creationId xmlns:a16="http://schemas.microsoft.com/office/drawing/2014/main" id="{CB0475A0-7E30-4115-9423-E56D56165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466" y="2925497"/>
            <a:ext cx="3850558" cy="2738174"/>
          </a:xfrm>
          <a:prstGeom prst="rect">
            <a:avLst/>
          </a:prstGeom>
        </p:spPr>
      </p:pic>
      <p:sp>
        <p:nvSpPr>
          <p:cNvPr id="13" name="TextBox 12">
            <a:extLst>
              <a:ext uri="{FF2B5EF4-FFF2-40B4-BE49-F238E27FC236}">
                <a16:creationId xmlns:a16="http://schemas.microsoft.com/office/drawing/2014/main" id="{1ED2EA0E-5FC8-4D77-B5A3-387490788A2A}"/>
              </a:ext>
            </a:extLst>
          </p:cNvPr>
          <p:cNvSpPr txBox="1"/>
          <p:nvPr/>
        </p:nvSpPr>
        <p:spPr>
          <a:xfrm>
            <a:off x="4383003" y="2925496"/>
            <a:ext cx="692230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Detection of magnitude of PW in moisture plumes and/or atmospheric rivers can be critical to NWS forecasts.</a:t>
            </a:r>
          </a:p>
          <a:p>
            <a:endParaRPr lang="en-US" dirty="0"/>
          </a:p>
          <a:p>
            <a:pPr marL="285750" indent="-285750">
              <a:buFont typeface="Arial" panose="020B0604020202020204" pitchFamily="34" charset="0"/>
              <a:buChar char="•"/>
            </a:pPr>
            <a:r>
              <a:rPr lang="en-US" dirty="0"/>
              <a:t>The detection of low-level moisture boundaries/gradients can be especially critical since they may foretell where convection is most likely to develop.  Additionally, their orientation to other features can be crucial for assessing prospects for severe weather.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 well will TEMPO data be able to resolve these features? </a:t>
            </a:r>
          </a:p>
          <a:p>
            <a:pPr marL="285750" indent="-285750">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D7C8A959-4297-460D-954C-981F5C5C5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40" y="2925497"/>
            <a:ext cx="3848730" cy="2738174"/>
          </a:xfrm>
          <a:prstGeom prst="rect">
            <a:avLst/>
          </a:prstGeom>
        </p:spPr>
      </p:pic>
    </p:spTree>
    <p:extLst>
      <p:ext uri="{BB962C8B-B14F-4D97-AF65-F5344CB8AC3E}">
        <p14:creationId xmlns:p14="http://schemas.microsoft.com/office/powerpoint/2010/main" val="239516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lstStyle/>
          <a:p>
            <a:r>
              <a:rPr lang="en-US" dirty="0"/>
              <a:t>TEMPO Data for NWS Operations</a:t>
            </a:r>
          </a:p>
        </p:txBody>
      </p:sp>
      <p:sp>
        <p:nvSpPr>
          <p:cNvPr id="5" name="Text Placeholder 4">
            <a:extLst>
              <a:ext uri="{FF2B5EF4-FFF2-40B4-BE49-F238E27FC236}">
                <a16:creationId xmlns:a16="http://schemas.microsoft.com/office/drawing/2014/main" id="{0CA3903B-FB49-4F69-9501-4C21E32DE86D}"/>
              </a:ext>
            </a:extLst>
          </p:cNvPr>
          <p:cNvSpPr>
            <a:spLocks noGrp="1"/>
          </p:cNvSpPr>
          <p:nvPr>
            <p:ph type="body" sz="quarter" idx="14"/>
          </p:nvPr>
        </p:nvSpPr>
        <p:spPr/>
        <p:txBody>
          <a:bodyPr/>
          <a:lstStyle/>
          <a:p>
            <a:r>
              <a:rPr lang="en-US" b="1" i="1" dirty="0"/>
              <a:t>How will TEMPO data improve </a:t>
            </a:r>
            <a:r>
              <a:rPr lang="en-US" b="1" i="1" dirty="0">
                <a:solidFill>
                  <a:srgbClr val="FF0000"/>
                </a:solidFill>
              </a:rPr>
              <a:t>or potentially affect </a:t>
            </a:r>
            <a:r>
              <a:rPr lang="en-US" b="1" i="1" dirty="0"/>
              <a:t>your current operations? </a:t>
            </a:r>
          </a:p>
          <a:p>
            <a:r>
              <a:rPr lang="en-US" dirty="0"/>
              <a:t>Speaking for my own NWS region who share similar interests/impacts…</a:t>
            </a:r>
          </a:p>
        </p:txBody>
      </p:sp>
      <p:sp>
        <p:nvSpPr>
          <p:cNvPr id="2" name="TextBox 1">
            <a:extLst>
              <a:ext uri="{FF2B5EF4-FFF2-40B4-BE49-F238E27FC236}">
                <a16:creationId xmlns:a16="http://schemas.microsoft.com/office/drawing/2014/main" id="{8BA381E5-195D-45CF-BD16-E2BE7A3A3A49}"/>
              </a:ext>
            </a:extLst>
          </p:cNvPr>
          <p:cNvSpPr txBox="1"/>
          <p:nvPr/>
        </p:nvSpPr>
        <p:spPr>
          <a:xfrm>
            <a:off x="826588" y="2410691"/>
            <a:ext cx="1779654" cy="369332"/>
          </a:xfrm>
          <a:prstGeom prst="rect">
            <a:avLst/>
          </a:prstGeom>
          <a:noFill/>
        </p:spPr>
        <p:txBody>
          <a:bodyPr wrap="none" rtlCol="0">
            <a:spAutoFit/>
          </a:bodyPr>
          <a:lstStyle/>
          <a:p>
            <a:r>
              <a:rPr lang="en-US" dirty="0"/>
              <a:t>Air Quality Alerts</a:t>
            </a:r>
          </a:p>
        </p:txBody>
      </p:sp>
      <p:pic>
        <p:nvPicPr>
          <p:cNvPr id="12" name="Picture 11">
            <a:extLst>
              <a:ext uri="{FF2B5EF4-FFF2-40B4-BE49-F238E27FC236}">
                <a16:creationId xmlns:a16="http://schemas.microsoft.com/office/drawing/2014/main" id="{0D78FCB4-370F-4FEC-ADF5-2113CF9689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68" y="2836719"/>
            <a:ext cx="3019693" cy="3815557"/>
          </a:xfrm>
          <a:prstGeom prst="rect">
            <a:avLst/>
          </a:prstGeom>
        </p:spPr>
      </p:pic>
      <p:sp>
        <p:nvSpPr>
          <p:cNvPr id="14" name="TextBox 13">
            <a:extLst>
              <a:ext uri="{FF2B5EF4-FFF2-40B4-BE49-F238E27FC236}">
                <a16:creationId xmlns:a16="http://schemas.microsoft.com/office/drawing/2014/main" id="{8D955ACD-A39D-4157-A113-7AF061104D0A}"/>
              </a:ext>
            </a:extLst>
          </p:cNvPr>
          <p:cNvSpPr txBox="1"/>
          <p:nvPr/>
        </p:nvSpPr>
        <p:spPr>
          <a:xfrm>
            <a:off x="3373706" y="4744497"/>
            <a:ext cx="8627602" cy="1754326"/>
          </a:xfrm>
          <a:prstGeom prst="rect">
            <a:avLst/>
          </a:prstGeom>
          <a:noFill/>
        </p:spPr>
        <p:txBody>
          <a:bodyPr wrap="square" rtlCol="0">
            <a:spAutoFit/>
          </a:bodyPr>
          <a:lstStyle/>
          <a:p>
            <a:r>
              <a:rPr lang="en-US" dirty="0"/>
              <a:t>Air Quality Alerts (AQAs) issued by NWS offices are limited in space and time.  For example, at NWS HUN, AQAs are only issued for Huntsville/Decatur metro area (Madison/Morgan Counties), and once per day.    </a:t>
            </a:r>
          </a:p>
          <a:p>
            <a:endParaRPr lang="en-US" dirty="0"/>
          </a:p>
          <a:p>
            <a:r>
              <a:rPr lang="en-US" dirty="0"/>
              <a:t>How will data from TEMPO affect the issuance of AQA products?  Will TEMPO data affect Air Quality Forecast Guidance for the National Air Quality Forecast Capability? </a:t>
            </a:r>
          </a:p>
        </p:txBody>
      </p:sp>
      <p:pic>
        <p:nvPicPr>
          <p:cNvPr id="17" name="Picture 16">
            <a:extLst>
              <a:ext uri="{FF2B5EF4-FFF2-40B4-BE49-F238E27FC236}">
                <a16:creationId xmlns:a16="http://schemas.microsoft.com/office/drawing/2014/main" id="{26701ED3-F780-42B2-B6B3-C3A07CA03957}"/>
              </a:ext>
            </a:extLst>
          </p:cNvPr>
          <p:cNvPicPr>
            <a:picLocks noChangeAspect="1"/>
          </p:cNvPicPr>
          <p:nvPr/>
        </p:nvPicPr>
        <p:blipFill rotWithShape="1">
          <a:blip r:embed="rId3"/>
          <a:srcRect l="50000" t="9394" b="4607"/>
          <a:stretch/>
        </p:blipFill>
        <p:spPr>
          <a:xfrm>
            <a:off x="3373706" y="2836719"/>
            <a:ext cx="3952324" cy="1911926"/>
          </a:xfrm>
          <a:prstGeom prst="rect">
            <a:avLst/>
          </a:prstGeom>
        </p:spPr>
      </p:pic>
      <p:sp>
        <p:nvSpPr>
          <p:cNvPr id="21" name="TextBox 20">
            <a:extLst>
              <a:ext uri="{FF2B5EF4-FFF2-40B4-BE49-F238E27FC236}">
                <a16:creationId xmlns:a16="http://schemas.microsoft.com/office/drawing/2014/main" id="{715383AD-24BE-42EF-9694-BEA6063DE38A}"/>
              </a:ext>
            </a:extLst>
          </p:cNvPr>
          <p:cNvSpPr txBox="1"/>
          <p:nvPr/>
        </p:nvSpPr>
        <p:spPr>
          <a:xfrm>
            <a:off x="7326030" y="3372428"/>
            <a:ext cx="4192582" cy="923330"/>
          </a:xfrm>
          <a:prstGeom prst="rect">
            <a:avLst/>
          </a:prstGeom>
          <a:noFill/>
        </p:spPr>
        <p:txBody>
          <a:bodyPr wrap="square" rtlCol="0">
            <a:spAutoFit/>
          </a:bodyPr>
          <a:lstStyle/>
          <a:p>
            <a:r>
              <a:rPr lang="en-US" dirty="0"/>
              <a:t>Daily checks of Ozone and PM2.5 data at EPA’s </a:t>
            </a:r>
            <a:r>
              <a:rPr lang="en-US" dirty="0" err="1"/>
              <a:t>AirNow</a:t>
            </a:r>
            <a:r>
              <a:rPr lang="en-US" dirty="0"/>
              <a:t> website.  If the Air Quality Index exceeds 100, then an AQA is issued.  </a:t>
            </a:r>
          </a:p>
        </p:txBody>
      </p:sp>
      <p:sp>
        <p:nvSpPr>
          <p:cNvPr id="3" name="Rectangle 2">
            <a:extLst>
              <a:ext uri="{FF2B5EF4-FFF2-40B4-BE49-F238E27FC236}">
                <a16:creationId xmlns:a16="http://schemas.microsoft.com/office/drawing/2014/main" id="{03A22270-C62B-49FF-946E-23FCBECAB0C6}"/>
              </a:ext>
            </a:extLst>
          </p:cNvPr>
          <p:cNvSpPr/>
          <p:nvPr/>
        </p:nvSpPr>
        <p:spPr>
          <a:xfrm>
            <a:off x="5349868" y="6437416"/>
            <a:ext cx="3060325" cy="369332"/>
          </a:xfrm>
          <a:prstGeom prst="rect">
            <a:avLst/>
          </a:prstGeom>
        </p:spPr>
        <p:txBody>
          <a:bodyPr wrap="none">
            <a:spAutoFit/>
          </a:bodyPr>
          <a:lstStyle/>
          <a:p>
            <a:r>
              <a:rPr lang="en-US" dirty="0"/>
              <a:t>https://airquality.weather.gov/</a:t>
            </a:r>
          </a:p>
        </p:txBody>
      </p:sp>
    </p:spTree>
    <p:extLst>
      <p:ext uri="{BB962C8B-B14F-4D97-AF65-F5344CB8AC3E}">
        <p14:creationId xmlns:p14="http://schemas.microsoft.com/office/powerpoint/2010/main" val="144574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lstStyle/>
          <a:p>
            <a:r>
              <a:rPr lang="en-US" dirty="0"/>
              <a:t>TEMPO Data for NWS Operations</a:t>
            </a:r>
          </a:p>
        </p:txBody>
      </p:sp>
      <p:sp>
        <p:nvSpPr>
          <p:cNvPr id="5" name="Text Placeholder 4">
            <a:extLst>
              <a:ext uri="{FF2B5EF4-FFF2-40B4-BE49-F238E27FC236}">
                <a16:creationId xmlns:a16="http://schemas.microsoft.com/office/drawing/2014/main" id="{0CA3903B-FB49-4F69-9501-4C21E32DE86D}"/>
              </a:ext>
            </a:extLst>
          </p:cNvPr>
          <p:cNvSpPr>
            <a:spLocks noGrp="1"/>
          </p:cNvSpPr>
          <p:nvPr>
            <p:ph type="body" sz="quarter" idx="14"/>
          </p:nvPr>
        </p:nvSpPr>
        <p:spPr/>
        <p:txBody>
          <a:bodyPr/>
          <a:lstStyle/>
          <a:p>
            <a:r>
              <a:rPr lang="en-US" b="1" i="1" dirty="0"/>
              <a:t>How will TEMPO data improve </a:t>
            </a:r>
            <a:r>
              <a:rPr lang="en-US" b="1" i="1" dirty="0">
                <a:solidFill>
                  <a:srgbClr val="FF0000"/>
                </a:solidFill>
              </a:rPr>
              <a:t>or potentially affect </a:t>
            </a:r>
            <a:r>
              <a:rPr lang="en-US" b="1" i="1" dirty="0"/>
              <a:t>your current operations? </a:t>
            </a:r>
          </a:p>
          <a:p>
            <a:r>
              <a:rPr lang="en-US" dirty="0"/>
              <a:t>Speaking for my own NWS region who share similar interests/impacts…</a:t>
            </a:r>
          </a:p>
        </p:txBody>
      </p:sp>
      <p:sp>
        <p:nvSpPr>
          <p:cNvPr id="2" name="TextBox 1">
            <a:extLst>
              <a:ext uri="{FF2B5EF4-FFF2-40B4-BE49-F238E27FC236}">
                <a16:creationId xmlns:a16="http://schemas.microsoft.com/office/drawing/2014/main" id="{8BA381E5-195D-45CF-BD16-E2BE7A3A3A49}"/>
              </a:ext>
            </a:extLst>
          </p:cNvPr>
          <p:cNvSpPr txBox="1"/>
          <p:nvPr/>
        </p:nvSpPr>
        <p:spPr>
          <a:xfrm>
            <a:off x="319502" y="2410691"/>
            <a:ext cx="3318601" cy="369332"/>
          </a:xfrm>
          <a:prstGeom prst="rect">
            <a:avLst/>
          </a:prstGeom>
          <a:noFill/>
        </p:spPr>
        <p:txBody>
          <a:bodyPr wrap="none" rtlCol="0">
            <a:spAutoFit/>
          </a:bodyPr>
          <a:lstStyle/>
          <a:p>
            <a:r>
              <a:rPr lang="en-US" dirty="0" err="1"/>
              <a:t>Hysplit</a:t>
            </a:r>
            <a:r>
              <a:rPr lang="en-US" dirty="0"/>
              <a:t>/ALOHA dispersion models</a:t>
            </a:r>
          </a:p>
        </p:txBody>
      </p:sp>
      <p:sp>
        <p:nvSpPr>
          <p:cNvPr id="13" name="TextBox 12">
            <a:extLst>
              <a:ext uri="{FF2B5EF4-FFF2-40B4-BE49-F238E27FC236}">
                <a16:creationId xmlns:a16="http://schemas.microsoft.com/office/drawing/2014/main" id="{1ED2EA0E-5FC8-4D77-B5A3-387490788A2A}"/>
              </a:ext>
            </a:extLst>
          </p:cNvPr>
          <p:cNvSpPr txBox="1"/>
          <p:nvPr/>
        </p:nvSpPr>
        <p:spPr>
          <a:xfrm>
            <a:off x="3911501" y="2771233"/>
            <a:ext cx="7926485" cy="1200329"/>
          </a:xfrm>
          <a:prstGeom prst="rect">
            <a:avLst/>
          </a:prstGeom>
          <a:noFill/>
        </p:spPr>
        <p:txBody>
          <a:bodyPr wrap="square" rtlCol="0">
            <a:spAutoFit/>
          </a:bodyPr>
          <a:lstStyle/>
          <a:p>
            <a:r>
              <a:rPr lang="en-US" dirty="0"/>
              <a:t>Emergency Managers may request </a:t>
            </a:r>
            <a:r>
              <a:rPr lang="en-US" dirty="0" err="1"/>
              <a:t>Hysplit</a:t>
            </a:r>
            <a:r>
              <a:rPr lang="en-US" dirty="0"/>
              <a:t>/ALOHA dispersion model runs in Hazmat incidents.  For known chemical substances, there is a rather lengthy list available.  Can TEMPO resolve some of these specific chemical releases and will data be available to update dispersion model runs?  </a:t>
            </a:r>
          </a:p>
        </p:txBody>
      </p:sp>
      <p:pic>
        <p:nvPicPr>
          <p:cNvPr id="18" name="Picture 17">
            <a:extLst>
              <a:ext uri="{FF2B5EF4-FFF2-40B4-BE49-F238E27FC236}">
                <a16:creationId xmlns:a16="http://schemas.microsoft.com/office/drawing/2014/main" id="{ED76C344-2457-41BE-B3E2-AEBE6E4C6FEA}"/>
              </a:ext>
            </a:extLst>
          </p:cNvPr>
          <p:cNvPicPr>
            <a:picLocks noChangeAspect="1"/>
          </p:cNvPicPr>
          <p:nvPr/>
        </p:nvPicPr>
        <p:blipFill rotWithShape="1">
          <a:blip r:embed="rId2"/>
          <a:srcRect l="61604" t="9697" r="5446" b="4303"/>
          <a:stretch/>
        </p:blipFill>
        <p:spPr>
          <a:xfrm>
            <a:off x="164262" y="2780023"/>
            <a:ext cx="3629082" cy="2664091"/>
          </a:xfrm>
          <a:prstGeom prst="rect">
            <a:avLst/>
          </a:prstGeom>
        </p:spPr>
      </p:pic>
      <p:pic>
        <p:nvPicPr>
          <p:cNvPr id="19" name="Picture 18">
            <a:extLst>
              <a:ext uri="{FF2B5EF4-FFF2-40B4-BE49-F238E27FC236}">
                <a16:creationId xmlns:a16="http://schemas.microsoft.com/office/drawing/2014/main" id="{0E6FFD31-0CC3-42F8-A46D-D6C2A35D8AFE}"/>
              </a:ext>
            </a:extLst>
          </p:cNvPr>
          <p:cNvPicPr>
            <a:picLocks noChangeAspect="1"/>
          </p:cNvPicPr>
          <p:nvPr/>
        </p:nvPicPr>
        <p:blipFill rotWithShape="1">
          <a:blip r:embed="rId3"/>
          <a:srcRect l="62335" t="9786" r="12225" b="33244"/>
          <a:stretch/>
        </p:blipFill>
        <p:spPr>
          <a:xfrm>
            <a:off x="3983095" y="4509045"/>
            <a:ext cx="3101697" cy="1953491"/>
          </a:xfrm>
          <a:prstGeom prst="rect">
            <a:avLst/>
          </a:prstGeom>
        </p:spPr>
      </p:pic>
      <p:pic>
        <p:nvPicPr>
          <p:cNvPr id="20" name="Picture 19">
            <a:extLst>
              <a:ext uri="{FF2B5EF4-FFF2-40B4-BE49-F238E27FC236}">
                <a16:creationId xmlns:a16="http://schemas.microsoft.com/office/drawing/2014/main" id="{876D98E0-AB8C-4BA4-9CFC-02D5087792D2}"/>
              </a:ext>
            </a:extLst>
          </p:cNvPr>
          <p:cNvPicPr>
            <a:picLocks noChangeAspect="1"/>
          </p:cNvPicPr>
          <p:nvPr/>
        </p:nvPicPr>
        <p:blipFill rotWithShape="1">
          <a:blip r:embed="rId4"/>
          <a:srcRect l="62070" t="10101" r="12212" b="32929"/>
          <a:stretch/>
        </p:blipFill>
        <p:spPr>
          <a:xfrm>
            <a:off x="7398655" y="4509045"/>
            <a:ext cx="3135553" cy="1953491"/>
          </a:xfrm>
          <a:prstGeom prst="rect">
            <a:avLst/>
          </a:prstGeom>
        </p:spPr>
      </p:pic>
    </p:spTree>
    <p:extLst>
      <p:ext uri="{BB962C8B-B14F-4D97-AF65-F5344CB8AC3E}">
        <p14:creationId xmlns:p14="http://schemas.microsoft.com/office/powerpoint/2010/main" val="278710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98DEB2-EBFB-4C08-A678-061994ADB0C7}"/>
              </a:ext>
            </a:extLst>
          </p:cNvPr>
          <p:cNvSpPr>
            <a:spLocks noGrp="1"/>
          </p:cNvSpPr>
          <p:nvPr>
            <p:ph type="body" sz="quarter" idx="13"/>
          </p:nvPr>
        </p:nvSpPr>
        <p:spPr/>
        <p:txBody>
          <a:bodyPr/>
          <a:lstStyle/>
          <a:p>
            <a:r>
              <a:rPr lang="en-US" dirty="0"/>
              <a:t>TEMPO Data for NWS Operations</a:t>
            </a:r>
          </a:p>
        </p:txBody>
      </p:sp>
      <p:sp>
        <p:nvSpPr>
          <p:cNvPr id="5" name="Text Placeholder 4">
            <a:extLst>
              <a:ext uri="{FF2B5EF4-FFF2-40B4-BE49-F238E27FC236}">
                <a16:creationId xmlns:a16="http://schemas.microsoft.com/office/drawing/2014/main" id="{0CA3903B-FB49-4F69-9501-4C21E32DE86D}"/>
              </a:ext>
            </a:extLst>
          </p:cNvPr>
          <p:cNvSpPr>
            <a:spLocks noGrp="1"/>
          </p:cNvSpPr>
          <p:nvPr>
            <p:ph type="body" sz="quarter" idx="14"/>
          </p:nvPr>
        </p:nvSpPr>
        <p:spPr>
          <a:xfrm>
            <a:off x="354013" y="1268413"/>
            <a:ext cx="11499850" cy="5424787"/>
          </a:xfrm>
        </p:spPr>
        <p:txBody>
          <a:bodyPr>
            <a:normAutofit/>
          </a:bodyPr>
          <a:lstStyle/>
          <a:p>
            <a:pPr fontAlgn="base"/>
            <a:r>
              <a:rPr lang="en-US" b="1" i="1" dirty="0"/>
              <a:t>How do you (organization) intend on processing and analyzing TEMPO data?</a:t>
            </a:r>
          </a:p>
          <a:p>
            <a:pPr marL="342900" indent="-342900" fontAlgn="base">
              <a:buFont typeface="Arial" panose="020B0604020202020204" pitchFamily="34" charset="0"/>
              <a:buChar char="•"/>
            </a:pPr>
            <a:r>
              <a:rPr lang="en-US" sz="1600" dirty="0"/>
              <a:t>Good question!  In NWS Offices, we often use the Automated Weather Interactive Processing System (AWIPS) to interrogate satellite imagery/data.  Official satellite data are received via the Satellite Broadcast Network and the Total Operational Weather Readiness – Satellites (TOWR-S) group determines satellite products and menus.   </a:t>
            </a:r>
          </a:p>
          <a:p>
            <a:pPr fontAlgn="base"/>
            <a:r>
              <a:rPr lang="en-US" b="1" i="1" dirty="0"/>
              <a:t>Do you have the resources needed to implement TEMPO into your research or operations?</a:t>
            </a:r>
            <a:endParaRPr lang="en-US" sz="4400" b="1" i="1" dirty="0"/>
          </a:p>
          <a:p>
            <a:pPr marL="342900" indent="-342900" fontAlgn="base">
              <a:buFont typeface="Arial" panose="020B0604020202020204" pitchFamily="34" charset="0"/>
              <a:buChar char="•"/>
            </a:pPr>
            <a:r>
              <a:rPr lang="en-US" sz="1600" dirty="0"/>
              <a:t>Training would be needed.  Training that addresses intended applications for products, but also that importantly discusses data/product limitations. </a:t>
            </a:r>
            <a:endParaRPr lang="en-US" sz="1600" b="1" i="1" dirty="0"/>
          </a:p>
          <a:p>
            <a:pPr fontAlgn="base"/>
            <a:r>
              <a:rPr lang="en-US" b="1" i="1" dirty="0"/>
              <a:t>Data latency needs?</a:t>
            </a:r>
          </a:p>
          <a:p>
            <a:pPr marL="342900" indent="-342900" fontAlgn="base">
              <a:buFont typeface="Arial" panose="020B0604020202020204" pitchFamily="34" charset="0"/>
              <a:buChar char="•"/>
            </a:pPr>
            <a:r>
              <a:rPr lang="en-US" sz="1600" dirty="0"/>
              <a:t>As an operational entity, the NWS needs as little latency as possible.  Generally speaking, latency and data temporal resolution should be appropriate to match that of the weather/climate phenomena in question (tornadoes, cold fronts, tropical cyclone, drought).  Typically, data latency in NWS operations is on scales from minutes to hours.  Critical moisture data in the lower levels can be one hour less, but a little longer could suffice.  Detection/measurements of smoke, and other chemical dispersions of hazmat significance should be of similar latency, or as quickly as possible. </a:t>
            </a:r>
            <a:endParaRPr lang="en-US" sz="1600" b="1" i="1" dirty="0"/>
          </a:p>
          <a:p>
            <a:pPr fontAlgn="base"/>
            <a:r>
              <a:rPr lang="en-US" b="1" i="1" dirty="0"/>
              <a:t>Would the TEMPO special operations further improve your research or operations? How?</a:t>
            </a:r>
          </a:p>
          <a:p>
            <a:pPr marL="342900" indent="-342900" fontAlgn="base">
              <a:buFont typeface="Arial" panose="020B0604020202020204" pitchFamily="34" charset="0"/>
              <a:buChar char="•"/>
            </a:pPr>
            <a:r>
              <a:rPr lang="en-US" sz="1600" dirty="0"/>
              <a:t>The increase in temporal resolution can certainly positive impact NWS operations, especially for rapidly-evolving features such as moisture boundaries.  The same may be true for particularly hazardous chemical releases.  </a:t>
            </a:r>
            <a:r>
              <a:rPr lang="en-US" b="1" i="1" dirty="0"/>
              <a:t> </a:t>
            </a:r>
            <a:endParaRPr lang="en-US" sz="4400" b="1" i="1" dirty="0"/>
          </a:p>
        </p:txBody>
      </p:sp>
    </p:spTree>
    <p:extLst>
      <p:ext uri="{BB962C8B-B14F-4D97-AF65-F5344CB8AC3E}">
        <p14:creationId xmlns:p14="http://schemas.microsoft.com/office/powerpoint/2010/main" val="3602837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4633</TotalTime>
  <Words>756</Words>
  <Application>Microsoft Office PowerPoint</Application>
  <PresentationFormat>Widescreen</PresentationFormat>
  <Paragraphs>41</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Kris White</cp:lastModifiedBy>
  <cp:revision>230</cp:revision>
  <dcterms:created xsi:type="dcterms:W3CDTF">2020-05-12T18:08:23Z</dcterms:created>
  <dcterms:modified xsi:type="dcterms:W3CDTF">2023-05-02T21:57:34Z</dcterms:modified>
</cp:coreProperties>
</file>