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517" r:id="rId2"/>
    <p:sldId id="275" r:id="rId3"/>
    <p:sldId id="307" r:id="rId4"/>
    <p:sldId id="291" r:id="rId5"/>
    <p:sldId id="280" r:id="rId6"/>
    <p:sldId id="292" r:id="rId7"/>
    <p:sldId id="262" r:id="rId8"/>
    <p:sldId id="300" r:id="rId9"/>
    <p:sldId id="270" r:id="rId10"/>
    <p:sldId id="302" r:id="rId11"/>
    <p:sldId id="259" r:id="rId12"/>
    <p:sldId id="283" r:id="rId13"/>
    <p:sldId id="296" r:id="rId14"/>
    <p:sldId id="260" r:id="rId15"/>
    <p:sldId id="272" r:id="rId16"/>
    <p:sldId id="299" r:id="rId17"/>
    <p:sldId id="298" r:id="rId18"/>
    <p:sldId id="273" r:id="rId19"/>
    <p:sldId id="301" r:id="rId20"/>
    <p:sldId id="306" r:id="rId21"/>
    <p:sldId id="305" r:id="rId22"/>
    <p:sldId id="304" r:id="rId23"/>
    <p:sldId id="285" r:id="rId24"/>
    <p:sldId id="265" r:id="rId25"/>
    <p:sldId id="266"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8B4"/>
    <a:srgbClr val="A6CEE3"/>
    <a:srgbClr val="FDBF6F"/>
    <a:srgbClr val="7470B3"/>
    <a:srgbClr val="BEAED4"/>
    <a:srgbClr val="FF8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7"/>
    <p:restoredTop sz="94024"/>
  </p:normalViewPr>
  <p:slideViewPr>
    <p:cSldViewPr snapToGrid="0">
      <p:cViewPr varScale="1">
        <p:scale>
          <a:sx n="94" d="100"/>
          <a:sy n="94" d="100"/>
        </p:scale>
        <p:origin x="6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ECE4D-58C8-AD4E-9207-03C6D5024DED}"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50907-0685-1945-B49A-A22FD2F326C0}" type="slidenum">
              <a:rPr lang="en-US" smtClean="0"/>
              <a:t>‹#›</a:t>
            </a:fld>
            <a:endParaRPr lang="en-US"/>
          </a:p>
        </p:txBody>
      </p:sp>
    </p:spTree>
    <p:extLst>
      <p:ext uri="{BB962C8B-B14F-4D97-AF65-F5344CB8AC3E}">
        <p14:creationId xmlns:p14="http://schemas.microsoft.com/office/powerpoint/2010/main" val="209825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reasons we might want a how-to guide like this one for applications of current and upcoming geostationary satellite data and a second for planning future missions, which is the origins of our project.  …… there are many potential applications of this data for reducing exposure to air pollution, here I’m going to talk about air quality nowcasting applications</a:t>
            </a:r>
          </a:p>
        </p:txBody>
      </p:sp>
      <p:sp>
        <p:nvSpPr>
          <p:cNvPr id="4" name="Slide Number Placeholder 3"/>
          <p:cNvSpPr>
            <a:spLocks noGrp="1"/>
          </p:cNvSpPr>
          <p:nvPr>
            <p:ph type="sldNum" sz="quarter" idx="5"/>
          </p:nvPr>
        </p:nvSpPr>
        <p:spPr/>
        <p:txBody>
          <a:bodyPr/>
          <a:lstStyle/>
          <a:p>
            <a:fld id="{54950907-0685-1945-B49A-A22FD2F326C0}" type="slidenum">
              <a:rPr lang="en-US" smtClean="0"/>
              <a:t>2</a:t>
            </a:fld>
            <a:endParaRPr lang="en-US"/>
          </a:p>
        </p:txBody>
      </p:sp>
    </p:spTree>
    <p:extLst>
      <p:ext uri="{BB962C8B-B14F-4D97-AF65-F5344CB8AC3E}">
        <p14:creationId xmlns:p14="http://schemas.microsoft.com/office/powerpoint/2010/main" val="3864739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Hai’s talk</a:t>
            </a:r>
          </a:p>
        </p:txBody>
      </p:sp>
      <p:sp>
        <p:nvSpPr>
          <p:cNvPr id="4" name="Slide Number Placeholder 3"/>
          <p:cNvSpPr>
            <a:spLocks noGrp="1"/>
          </p:cNvSpPr>
          <p:nvPr>
            <p:ph type="sldNum" sz="quarter" idx="5"/>
          </p:nvPr>
        </p:nvSpPr>
        <p:spPr/>
        <p:txBody>
          <a:bodyPr/>
          <a:lstStyle/>
          <a:p>
            <a:fld id="{54950907-0685-1945-B49A-A22FD2F326C0}" type="slidenum">
              <a:rPr lang="en-US" smtClean="0"/>
              <a:t>11</a:t>
            </a:fld>
            <a:endParaRPr lang="en-US"/>
          </a:p>
        </p:txBody>
      </p:sp>
    </p:spTree>
    <p:extLst>
      <p:ext uri="{BB962C8B-B14F-4D97-AF65-F5344CB8AC3E}">
        <p14:creationId xmlns:p14="http://schemas.microsoft.com/office/powerpoint/2010/main" val="8059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recreate these with the updated data from Shobha and </a:t>
            </a:r>
            <a:r>
              <a:rPr lang="en-US" dirty="0" err="1"/>
              <a:t>hai</a:t>
            </a:r>
            <a:endParaRPr lang="en-US" dirty="0"/>
          </a:p>
        </p:txBody>
      </p:sp>
      <p:sp>
        <p:nvSpPr>
          <p:cNvPr id="4" name="Slide Number Placeholder 3"/>
          <p:cNvSpPr>
            <a:spLocks noGrp="1"/>
          </p:cNvSpPr>
          <p:nvPr>
            <p:ph type="sldNum" sz="quarter" idx="5"/>
          </p:nvPr>
        </p:nvSpPr>
        <p:spPr/>
        <p:txBody>
          <a:bodyPr/>
          <a:lstStyle/>
          <a:p>
            <a:fld id="{54950907-0685-1945-B49A-A22FD2F326C0}" type="slidenum">
              <a:rPr lang="en-US" smtClean="0"/>
              <a:t>12</a:t>
            </a:fld>
            <a:endParaRPr lang="en-US"/>
          </a:p>
        </p:txBody>
      </p:sp>
    </p:spTree>
    <p:extLst>
      <p:ext uri="{BB962C8B-B14F-4D97-AF65-F5344CB8AC3E}">
        <p14:creationId xmlns:p14="http://schemas.microsoft.com/office/powerpoint/2010/main" val="2089744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recreate these with the updated data from Shobha and </a:t>
            </a:r>
            <a:r>
              <a:rPr lang="en-US" dirty="0" err="1"/>
              <a:t>hai</a:t>
            </a:r>
            <a:endParaRPr lang="en-US" dirty="0"/>
          </a:p>
        </p:txBody>
      </p:sp>
      <p:sp>
        <p:nvSpPr>
          <p:cNvPr id="4" name="Slide Number Placeholder 3"/>
          <p:cNvSpPr>
            <a:spLocks noGrp="1"/>
          </p:cNvSpPr>
          <p:nvPr>
            <p:ph type="sldNum" sz="quarter" idx="5"/>
          </p:nvPr>
        </p:nvSpPr>
        <p:spPr/>
        <p:txBody>
          <a:bodyPr/>
          <a:lstStyle/>
          <a:p>
            <a:fld id="{54950907-0685-1945-B49A-A22FD2F326C0}" type="slidenum">
              <a:rPr lang="en-US" smtClean="0"/>
              <a:t>13</a:t>
            </a:fld>
            <a:endParaRPr lang="en-US"/>
          </a:p>
        </p:txBody>
      </p:sp>
    </p:spTree>
    <p:extLst>
      <p:ext uri="{BB962C8B-B14F-4D97-AF65-F5344CB8AC3E}">
        <p14:creationId xmlns:p14="http://schemas.microsoft.com/office/powerpoint/2010/main" val="224938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assume these identified alerts lead directly to alerts for the public, which is different from how this data may be incorporated in practice, but can give us a first-order approximation of the benefits of these additional alert days…</a:t>
            </a:r>
          </a:p>
        </p:txBody>
      </p:sp>
      <p:sp>
        <p:nvSpPr>
          <p:cNvPr id="4" name="Slide Number Placeholder 3"/>
          <p:cNvSpPr>
            <a:spLocks noGrp="1"/>
          </p:cNvSpPr>
          <p:nvPr>
            <p:ph type="sldNum" sz="quarter" idx="5"/>
          </p:nvPr>
        </p:nvSpPr>
        <p:spPr/>
        <p:txBody>
          <a:bodyPr/>
          <a:lstStyle/>
          <a:p>
            <a:fld id="{54950907-0685-1945-B49A-A22FD2F326C0}" type="slidenum">
              <a:rPr lang="en-US" smtClean="0"/>
              <a:t>14</a:t>
            </a:fld>
            <a:endParaRPr lang="en-US"/>
          </a:p>
        </p:txBody>
      </p:sp>
    </p:spTree>
    <p:extLst>
      <p:ext uri="{BB962C8B-B14F-4D97-AF65-F5344CB8AC3E}">
        <p14:creationId xmlns:p14="http://schemas.microsoft.com/office/powerpoint/2010/main" val="57571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50907-0685-1945-B49A-A22FD2F326C0}" type="slidenum">
              <a:rPr lang="en-US" smtClean="0"/>
              <a:t>16</a:t>
            </a:fld>
            <a:endParaRPr lang="en-US"/>
          </a:p>
        </p:txBody>
      </p:sp>
    </p:spTree>
    <p:extLst>
      <p:ext uri="{BB962C8B-B14F-4D97-AF65-F5344CB8AC3E}">
        <p14:creationId xmlns:p14="http://schemas.microsoft.com/office/powerpoint/2010/main" val="3271976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Colorbar</a:t>
            </a:r>
            <a:r>
              <a:rPr lang="en-US" dirty="0"/>
              <a:t> needs units</a:t>
            </a:r>
          </a:p>
        </p:txBody>
      </p:sp>
      <p:sp>
        <p:nvSpPr>
          <p:cNvPr id="4" name="Slide Number Placeholder 3"/>
          <p:cNvSpPr>
            <a:spLocks noGrp="1"/>
          </p:cNvSpPr>
          <p:nvPr>
            <p:ph type="sldNum" sz="quarter" idx="5"/>
          </p:nvPr>
        </p:nvSpPr>
        <p:spPr/>
        <p:txBody>
          <a:bodyPr/>
          <a:lstStyle/>
          <a:p>
            <a:fld id="{54950907-0685-1945-B49A-A22FD2F326C0}" type="slidenum">
              <a:rPr lang="en-US" smtClean="0"/>
              <a:t>18</a:t>
            </a:fld>
            <a:endParaRPr lang="en-US"/>
          </a:p>
        </p:txBody>
      </p:sp>
    </p:spTree>
    <p:extLst>
      <p:ext uri="{BB962C8B-B14F-4D97-AF65-F5344CB8AC3E}">
        <p14:creationId xmlns:p14="http://schemas.microsoft.com/office/powerpoint/2010/main" val="2197674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Colorbar</a:t>
            </a:r>
            <a:r>
              <a:rPr lang="en-US" dirty="0"/>
              <a:t> needs units</a:t>
            </a:r>
          </a:p>
        </p:txBody>
      </p:sp>
      <p:sp>
        <p:nvSpPr>
          <p:cNvPr id="4" name="Slide Number Placeholder 3"/>
          <p:cNvSpPr>
            <a:spLocks noGrp="1"/>
          </p:cNvSpPr>
          <p:nvPr>
            <p:ph type="sldNum" sz="quarter" idx="5"/>
          </p:nvPr>
        </p:nvSpPr>
        <p:spPr/>
        <p:txBody>
          <a:bodyPr/>
          <a:lstStyle/>
          <a:p>
            <a:fld id="{54950907-0685-1945-B49A-A22FD2F326C0}" type="slidenum">
              <a:rPr lang="en-US" smtClean="0"/>
              <a:t>19</a:t>
            </a:fld>
            <a:endParaRPr lang="en-US"/>
          </a:p>
        </p:txBody>
      </p:sp>
    </p:spTree>
    <p:extLst>
      <p:ext uri="{BB962C8B-B14F-4D97-AF65-F5344CB8AC3E}">
        <p14:creationId xmlns:p14="http://schemas.microsoft.com/office/powerpoint/2010/main" val="926661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Colorbar</a:t>
            </a:r>
            <a:r>
              <a:rPr lang="en-US" dirty="0"/>
              <a:t> needs units</a:t>
            </a:r>
          </a:p>
        </p:txBody>
      </p:sp>
      <p:sp>
        <p:nvSpPr>
          <p:cNvPr id="4" name="Slide Number Placeholder 3"/>
          <p:cNvSpPr>
            <a:spLocks noGrp="1"/>
          </p:cNvSpPr>
          <p:nvPr>
            <p:ph type="sldNum" sz="quarter" idx="5"/>
          </p:nvPr>
        </p:nvSpPr>
        <p:spPr/>
        <p:txBody>
          <a:bodyPr/>
          <a:lstStyle/>
          <a:p>
            <a:fld id="{54950907-0685-1945-B49A-A22FD2F326C0}" type="slidenum">
              <a:rPr lang="en-US" smtClean="0"/>
              <a:t>20</a:t>
            </a:fld>
            <a:endParaRPr lang="en-US"/>
          </a:p>
        </p:txBody>
      </p:sp>
    </p:spTree>
    <p:extLst>
      <p:ext uri="{BB962C8B-B14F-4D97-AF65-F5344CB8AC3E}">
        <p14:creationId xmlns:p14="http://schemas.microsoft.com/office/powerpoint/2010/main" val="3691150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Colorbar</a:t>
            </a:r>
            <a:r>
              <a:rPr lang="en-US" dirty="0"/>
              <a:t> needs units</a:t>
            </a:r>
          </a:p>
        </p:txBody>
      </p:sp>
      <p:sp>
        <p:nvSpPr>
          <p:cNvPr id="4" name="Slide Number Placeholder 3"/>
          <p:cNvSpPr>
            <a:spLocks noGrp="1"/>
          </p:cNvSpPr>
          <p:nvPr>
            <p:ph type="sldNum" sz="quarter" idx="5"/>
          </p:nvPr>
        </p:nvSpPr>
        <p:spPr/>
        <p:txBody>
          <a:bodyPr/>
          <a:lstStyle/>
          <a:p>
            <a:fld id="{54950907-0685-1945-B49A-A22FD2F326C0}" type="slidenum">
              <a:rPr lang="en-US" smtClean="0"/>
              <a:t>21</a:t>
            </a:fld>
            <a:endParaRPr lang="en-US"/>
          </a:p>
        </p:txBody>
      </p:sp>
    </p:spTree>
    <p:extLst>
      <p:ext uri="{BB962C8B-B14F-4D97-AF65-F5344CB8AC3E}">
        <p14:creationId xmlns:p14="http://schemas.microsoft.com/office/powerpoint/2010/main" val="3025323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Colorbar</a:t>
            </a:r>
            <a:r>
              <a:rPr lang="en-US" dirty="0"/>
              <a:t> needs units</a:t>
            </a:r>
          </a:p>
        </p:txBody>
      </p:sp>
      <p:sp>
        <p:nvSpPr>
          <p:cNvPr id="4" name="Slide Number Placeholder 3"/>
          <p:cNvSpPr>
            <a:spLocks noGrp="1"/>
          </p:cNvSpPr>
          <p:nvPr>
            <p:ph type="sldNum" sz="quarter" idx="5"/>
          </p:nvPr>
        </p:nvSpPr>
        <p:spPr/>
        <p:txBody>
          <a:bodyPr/>
          <a:lstStyle/>
          <a:p>
            <a:fld id="{54950907-0685-1945-B49A-A22FD2F326C0}" type="slidenum">
              <a:rPr lang="en-US" smtClean="0"/>
              <a:t>22</a:t>
            </a:fld>
            <a:endParaRPr lang="en-US"/>
          </a:p>
        </p:txBody>
      </p:sp>
    </p:spTree>
    <p:extLst>
      <p:ext uri="{BB962C8B-B14F-4D97-AF65-F5344CB8AC3E}">
        <p14:creationId xmlns:p14="http://schemas.microsoft.com/office/powerpoint/2010/main" val="27254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reasons we might want a how-to guide like this one for applications of current and upcoming geostationary satellite data and a second for planning future missions, which is the origins of our project.  …… there are many potential applications of this data for reducing exposure to air pollution, here I’m going to talk about air quality nowcasting applications</a:t>
            </a:r>
          </a:p>
        </p:txBody>
      </p:sp>
      <p:sp>
        <p:nvSpPr>
          <p:cNvPr id="4" name="Slide Number Placeholder 3"/>
          <p:cNvSpPr>
            <a:spLocks noGrp="1"/>
          </p:cNvSpPr>
          <p:nvPr>
            <p:ph type="sldNum" sz="quarter" idx="5"/>
          </p:nvPr>
        </p:nvSpPr>
        <p:spPr/>
        <p:txBody>
          <a:bodyPr/>
          <a:lstStyle/>
          <a:p>
            <a:fld id="{54950907-0685-1945-B49A-A22FD2F326C0}" type="slidenum">
              <a:rPr lang="en-US" smtClean="0"/>
              <a:t>3</a:t>
            </a:fld>
            <a:endParaRPr lang="en-US"/>
          </a:p>
        </p:txBody>
      </p:sp>
    </p:spTree>
    <p:extLst>
      <p:ext uri="{BB962C8B-B14F-4D97-AF65-F5344CB8AC3E}">
        <p14:creationId xmlns:p14="http://schemas.microsoft.com/office/powerpoint/2010/main" val="1546568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equations on the bottom</a:t>
            </a:r>
          </a:p>
        </p:txBody>
      </p:sp>
      <p:sp>
        <p:nvSpPr>
          <p:cNvPr id="4" name="Slide Number Placeholder 3"/>
          <p:cNvSpPr>
            <a:spLocks noGrp="1"/>
          </p:cNvSpPr>
          <p:nvPr>
            <p:ph type="sldNum" sz="quarter" idx="5"/>
          </p:nvPr>
        </p:nvSpPr>
        <p:spPr/>
        <p:txBody>
          <a:bodyPr/>
          <a:lstStyle/>
          <a:p>
            <a:fld id="{54950907-0685-1945-B49A-A22FD2F326C0}" type="slidenum">
              <a:rPr lang="en-US" smtClean="0"/>
              <a:t>23</a:t>
            </a:fld>
            <a:endParaRPr lang="en-US"/>
          </a:p>
        </p:txBody>
      </p:sp>
    </p:spTree>
    <p:extLst>
      <p:ext uri="{BB962C8B-B14F-4D97-AF65-F5344CB8AC3E}">
        <p14:creationId xmlns:p14="http://schemas.microsoft.com/office/powerpoint/2010/main" val="77624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50907-0685-1945-B49A-A22FD2F326C0}" type="slidenum">
              <a:rPr lang="en-US" smtClean="0"/>
              <a:t>25</a:t>
            </a:fld>
            <a:endParaRPr lang="en-US"/>
          </a:p>
        </p:txBody>
      </p:sp>
    </p:spTree>
    <p:extLst>
      <p:ext uri="{BB962C8B-B14F-4D97-AF65-F5344CB8AC3E}">
        <p14:creationId xmlns:p14="http://schemas.microsoft.com/office/powerpoint/2010/main" val="270310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application of satellite data for protecting health …. </a:t>
            </a:r>
          </a:p>
        </p:txBody>
      </p:sp>
      <p:sp>
        <p:nvSpPr>
          <p:cNvPr id="4" name="Slide Number Placeholder 3"/>
          <p:cNvSpPr>
            <a:spLocks noGrp="1"/>
          </p:cNvSpPr>
          <p:nvPr>
            <p:ph type="sldNum" sz="quarter" idx="5"/>
          </p:nvPr>
        </p:nvSpPr>
        <p:spPr/>
        <p:txBody>
          <a:bodyPr/>
          <a:lstStyle/>
          <a:p>
            <a:fld id="{54950907-0685-1945-B49A-A22FD2F326C0}" type="slidenum">
              <a:rPr lang="en-US" smtClean="0"/>
              <a:t>4</a:t>
            </a:fld>
            <a:endParaRPr lang="en-US"/>
          </a:p>
        </p:txBody>
      </p:sp>
    </p:spTree>
    <p:extLst>
      <p:ext uri="{BB962C8B-B14F-4D97-AF65-F5344CB8AC3E}">
        <p14:creationId xmlns:p14="http://schemas.microsoft.com/office/powerpoint/2010/main" val="361157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we look at nowcasting based solely on surface monitors, there are large gaps in the western US. Geostationary data not only gives us information between the monitors but also provides a higher spatial resolution.</a:t>
            </a:r>
          </a:p>
        </p:txBody>
      </p:sp>
      <p:sp>
        <p:nvSpPr>
          <p:cNvPr id="4" name="Slide Number Placeholder 3"/>
          <p:cNvSpPr>
            <a:spLocks noGrp="1"/>
          </p:cNvSpPr>
          <p:nvPr>
            <p:ph type="sldNum" sz="quarter" idx="5"/>
          </p:nvPr>
        </p:nvSpPr>
        <p:spPr/>
        <p:txBody>
          <a:bodyPr/>
          <a:lstStyle/>
          <a:p>
            <a:fld id="{54950907-0685-1945-B49A-A22FD2F326C0}" type="slidenum">
              <a:rPr lang="en-US" smtClean="0"/>
              <a:t>5</a:t>
            </a:fld>
            <a:endParaRPr lang="en-US"/>
          </a:p>
        </p:txBody>
      </p:sp>
    </p:spTree>
    <p:extLst>
      <p:ext uri="{BB962C8B-B14F-4D97-AF65-F5344CB8AC3E}">
        <p14:creationId xmlns:p14="http://schemas.microsoft.com/office/powerpoint/2010/main" val="151664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when we look at nowcasting based solely on surface monitors, there are large gaps in the western US. Geostationary data not only gives us information between the monitors but also provides a higher spatial resolution. …. Also </a:t>
            </a:r>
            <a:r>
              <a:rPr lang="en-US"/>
              <a:t>polar orbiters </a:t>
            </a:r>
            <a:r>
              <a:rPr lang="en-US" dirty="0"/>
              <a:t>and fire timing</a:t>
            </a:r>
          </a:p>
          <a:p>
            <a:endParaRPr lang="en-US" dirty="0"/>
          </a:p>
        </p:txBody>
      </p:sp>
      <p:sp>
        <p:nvSpPr>
          <p:cNvPr id="4" name="Slide Number Placeholder 3"/>
          <p:cNvSpPr>
            <a:spLocks noGrp="1"/>
          </p:cNvSpPr>
          <p:nvPr>
            <p:ph type="sldNum" sz="quarter" idx="5"/>
          </p:nvPr>
        </p:nvSpPr>
        <p:spPr/>
        <p:txBody>
          <a:bodyPr/>
          <a:lstStyle/>
          <a:p>
            <a:fld id="{54950907-0685-1945-B49A-A22FD2F326C0}" type="slidenum">
              <a:rPr lang="en-US" smtClean="0"/>
              <a:t>6</a:t>
            </a:fld>
            <a:endParaRPr lang="en-US"/>
          </a:p>
        </p:txBody>
      </p:sp>
    </p:spTree>
    <p:extLst>
      <p:ext uri="{BB962C8B-B14F-4D97-AF65-F5344CB8AC3E}">
        <p14:creationId xmlns:p14="http://schemas.microsoft.com/office/powerpoint/2010/main" val="364952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these events in near real time is important from a health perspective, because … this is a great diagram from an EPA report which conducted a review of literature on personal behavior modification on poor air quality days … [read graphic]</a:t>
            </a:r>
          </a:p>
        </p:txBody>
      </p:sp>
      <p:sp>
        <p:nvSpPr>
          <p:cNvPr id="4" name="Slide Number Placeholder 3"/>
          <p:cNvSpPr>
            <a:spLocks noGrp="1"/>
          </p:cNvSpPr>
          <p:nvPr>
            <p:ph type="sldNum" sz="quarter" idx="5"/>
          </p:nvPr>
        </p:nvSpPr>
        <p:spPr/>
        <p:txBody>
          <a:bodyPr/>
          <a:lstStyle/>
          <a:p>
            <a:fld id="{54950907-0685-1945-B49A-A22FD2F326C0}" type="slidenum">
              <a:rPr lang="en-US" smtClean="0"/>
              <a:t>7</a:t>
            </a:fld>
            <a:endParaRPr lang="en-US"/>
          </a:p>
        </p:txBody>
      </p:sp>
    </p:spTree>
    <p:extLst>
      <p:ext uri="{BB962C8B-B14F-4D97-AF65-F5344CB8AC3E}">
        <p14:creationId xmlns:p14="http://schemas.microsoft.com/office/powerpoint/2010/main" val="339459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these events in near real time is important from a health perspective, because … this is a great diagram from an EPA report which conducted a review of literature on personal behavior modification on poor air quality days … [read graphic]</a:t>
            </a:r>
          </a:p>
        </p:txBody>
      </p:sp>
      <p:sp>
        <p:nvSpPr>
          <p:cNvPr id="4" name="Slide Number Placeholder 3"/>
          <p:cNvSpPr>
            <a:spLocks noGrp="1"/>
          </p:cNvSpPr>
          <p:nvPr>
            <p:ph type="sldNum" sz="quarter" idx="5"/>
          </p:nvPr>
        </p:nvSpPr>
        <p:spPr/>
        <p:txBody>
          <a:bodyPr/>
          <a:lstStyle/>
          <a:p>
            <a:fld id="{54950907-0685-1945-B49A-A22FD2F326C0}" type="slidenum">
              <a:rPr lang="en-US" smtClean="0"/>
              <a:t>8</a:t>
            </a:fld>
            <a:endParaRPr lang="en-US"/>
          </a:p>
        </p:txBody>
      </p:sp>
    </p:spTree>
    <p:extLst>
      <p:ext uri="{BB962C8B-B14F-4D97-AF65-F5344CB8AC3E}">
        <p14:creationId xmlns:p14="http://schemas.microsoft.com/office/powerpoint/2010/main" val="16090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project, our how-to-guide, is exploring how satellite data can feed into this pathway to reduced PM2.5 exposure.</a:t>
            </a:r>
          </a:p>
        </p:txBody>
      </p:sp>
      <p:sp>
        <p:nvSpPr>
          <p:cNvPr id="4" name="Slide Number Placeholder 3"/>
          <p:cNvSpPr>
            <a:spLocks noGrp="1"/>
          </p:cNvSpPr>
          <p:nvPr>
            <p:ph type="sldNum" sz="quarter" idx="5"/>
          </p:nvPr>
        </p:nvSpPr>
        <p:spPr/>
        <p:txBody>
          <a:bodyPr/>
          <a:lstStyle/>
          <a:p>
            <a:fld id="{54950907-0685-1945-B49A-A22FD2F326C0}" type="slidenum">
              <a:rPr lang="en-US" smtClean="0"/>
              <a:t>9</a:t>
            </a:fld>
            <a:endParaRPr lang="en-US"/>
          </a:p>
        </p:txBody>
      </p:sp>
    </p:spTree>
    <p:extLst>
      <p:ext uri="{BB962C8B-B14F-4D97-AF65-F5344CB8AC3E}">
        <p14:creationId xmlns:p14="http://schemas.microsoft.com/office/powerpoint/2010/main" val="347593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Hai’s talk</a:t>
            </a:r>
          </a:p>
        </p:txBody>
      </p:sp>
      <p:sp>
        <p:nvSpPr>
          <p:cNvPr id="4" name="Slide Number Placeholder 3"/>
          <p:cNvSpPr>
            <a:spLocks noGrp="1"/>
          </p:cNvSpPr>
          <p:nvPr>
            <p:ph type="sldNum" sz="quarter" idx="5"/>
          </p:nvPr>
        </p:nvSpPr>
        <p:spPr/>
        <p:txBody>
          <a:bodyPr/>
          <a:lstStyle/>
          <a:p>
            <a:fld id="{54950907-0685-1945-B49A-A22FD2F326C0}" type="slidenum">
              <a:rPr lang="en-US" smtClean="0"/>
              <a:t>10</a:t>
            </a:fld>
            <a:endParaRPr lang="en-US"/>
          </a:p>
        </p:txBody>
      </p:sp>
    </p:spTree>
    <p:extLst>
      <p:ext uri="{BB962C8B-B14F-4D97-AF65-F5344CB8AC3E}">
        <p14:creationId xmlns:p14="http://schemas.microsoft.com/office/powerpoint/2010/main" val="278029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891D-51D2-A4B4-90DB-C8DBAAFF4C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86FBAD-FA39-CDC1-B44A-4ED599494B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B05E92-27D9-4DDF-54E4-717984AF81F4}"/>
              </a:ext>
            </a:extLst>
          </p:cNvPr>
          <p:cNvSpPr>
            <a:spLocks noGrp="1"/>
          </p:cNvSpPr>
          <p:nvPr>
            <p:ph type="dt" sz="half" idx="10"/>
          </p:nvPr>
        </p:nvSpPr>
        <p:spPr/>
        <p:txBody>
          <a:bodyPr/>
          <a:lstStyle/>
          <a:p>
            <a:fld id="{5BF6CDAC-12C1-A044-92C2-25DCFC05FE75}" type="datetime1">
              <a:rPr lang="en-US" smtClean="0"/>
              <a:t>6/14/2023</a:t>
            </a:fld>
            <a:endParaRPr lang="en-US"/>
          </a:p>
        </p:txBody>
      </p:sp>
      <p:sp>
        <p:nvSpPr>
          <p:cNvPr id="5" name="Footer Placeholder 4">
            <a:extLst>
              <a:ext uri="{FF2B5EF4-FFF2-40B4-BE49-F238E27FC236}">
                <a16:creationId xmlns:a16="http://schemas.microsoft.com/office/drawing/2014/main" id="{83179B4A-3318-33C9-F1A1-E0D3C7332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8009C-D42A-426B-953F-697D58DA9C02}"/>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405101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C979-48F1-4E1F-7095-D102C6AE11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EFCD1E-0927-DDFF-444E-E51378B927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E594B-4B75-AC54-DA16-F01347A423C7}"/>
              </a:ext>
            </a:extLst>
          </p:cNvPr>
          <p:cNvSpPr>
            <a:spLocks noGrp="1"/>
          </p:cNvSpPr>
          <p:nvPr>
            <p:ph type="dt" sz="half" idx="10"/>
          </p:nvPr>
        </p:nvSpPr>
        <p:spPr/>
        <p:txBody>
          <a:bodyPr/>
          <a:lstStyle/>
          <a:p>
            <a:fld id="{EBFED2DA-00BC-EA44-9541-7C187EE15F71}" type="datetime1">
              <a:rPr lang="en-US" smtClean="0"/>
              <a:t>6/14/2023</a:t>
            </a:fld>
            <a:endParaRPr lang="en-US"/>
          </a:p>
        </p:txBody>
      </p:sp>
      <p:sp>
        <p:nvSpPr>
          <p:cNvPr id="5" name="Footer Placeholder 4">
            <a:extLst>
              <a:ext uri="{FF2B5EF4-FFF2-40B4-BE49-F238E27FC236}">
                <a16:creationId xmlns:a16="http://schemas.microsoft.com/office/drawing/2014/main" id="{F95B6504-CA31-AA0E-D587-94564068C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34552-8302-1BFC-4120-5F9E1FE94F2E}"/>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382979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93B28-C1C8-325D-A3C5-602F5071C4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8258E5-5457-C4AA-66A7-8A955EF86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439D7-4093-2255-B6F5-5B304610F6E6}"/>
              </a:ext>
            </a:extLst>
          </p:cNvPr>
          <p:cNvSpPr>
            <a:spLocks noGrp="1"/>
          </p:cNvSpPr>
          <p:nvPr>
            <p:ph type="dt" sz="half" idx="10"/>
          </p:nvPr>
        </p:nvSpPr>
        <p:spPr/>
        <p:txBody>
          <a:bodyPr/>
          <a:lstStyle/>
          <a:p>
            <a:fld id="{459F129B-4E68-144A-8DAF-712C8D0F0711}" type="datetime1">
              <a:rPr lang="en-US" smtClean="0"/>
              <a:t>6/14/2023</a:t>
            </a:fld>
            <a:endParaRPr lang="en-US"/>
          </a:p>
        </p:txBody>
      </p:sp>
      <p:sp>
        <p:nvSpPr>
          <p:cNvPr id="5" name="Footer Placeholder 4">
            <a:extLst>
              <a:ext uri="{FF2B5EF4-FFF2-40B4-BE49-F238E27FC236}">
                <a16:creationId xmlns:a16="http://schemas.microsoft.com/office/drawing/2014/main" id="{ADB014C2-D419-5B30-6B4F-6ACEA88A6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A3912-C25B-D087-1A67-D5912B58D701}"/>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1570684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47676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988E-12F8-EAD0-58C7-54E0B2931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C1D1A-4ECF-B5A9-8E77-D1D2BD360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D6B8D-FDCE-5AF9-DD7F-622682771A65}"/>
              </a:ext>
            </a:extLst>
          </p:cNvPr>
          <p:cNvSpPr>
            <a:spLocks noGrp="1"/>
          </p:cNvSpPr>
          <p:nvPr>
            <p:ph type="dt" sz="half" idx="10"/>
          </p:nvPr>
        </p:nvSpPr>
        <p:spPr/>
        <p:txBody>
          <a:bodyPr/>
          <a:lstStyle/>
          <a:p>
            <a:fld id="{3464A4CB-86BE-0A4E-9F4C-2C432D0C69C2}" type="datetime1">
              <a:rPr lang="en-US" smtClean="0"/>
              <a:t>6/14/2023</a:t>
            </a:fld>
            <a:endParaRPr lang="en-US"/>
          </a:p>
        </p:txBody>
      </p:sp>
      <p:sp>
        <p:nvSpPr>
          <p:cNvPr id="5" name="Footer Placeholder 4">
            <a:extLst>
              <a:ext uri="{FF2B5EF4-FFF2-40B4-BE49-F238E27FC236}">
                <a16:creationId xmlns:a16="http://schemas.microsoft.com/office/drawing/2014/main" id="{CBF39745-1C92-3069-C14F-32E87D087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8709B-8F9D-F132-AA7B-4D2DF885AD76}"/>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150074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0462-204D-D863-91B5-BEAEF00FE7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E3E3F-8277-B14F-F4FE-C39664832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6F8C62-013E-D193-B3BF-AC224276B9B8}"/>
              </a:ext>
            </a:extLst>
          </p:cNvPr>
          <p:cNvSpPr>
            <a:spLocks noGrp="1"/>
          </p:cNvSpPr>
          <p:nvPr>
            <p:ph type="dt" sz="half" idx="10"/>
          </p:nvPr>
        </p:nvSpPr>
        <p:spPr/>
        <p:txBody>
          <a:bodyPr/>
          <a:lstStyle/>
          <a:p>
            <a:fld id="{01DC2DC8-7971-284A-9284-694556933FEA}" type="datetime1">
              <a:rPr lang="en-US" smtClean="0"/>
              <a:t>6/14/2023</a:t>
            </a:fld>
            <a:endParaRPr lang="en-US"/>
          </a:p>
        </p:txBody>
      </p:sp>
      <p:sp>
        <p:nvSpPr>
          <p:cNvPr id="5" name="Footer Placeholder 4">
            <a:extLst>
              <a:ext uri="{FF2B5EF4-FFF2-40B4-BE49-F238E27FC236}">
                <a16:creationId xmlns:a16="http://schemas.microsoft.com/office/drawing/2014/main" id="{300898C0-3FC8-E8B5-232D-F6F6CDB94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A577A-F990-258D-4A64-195571DDAF63}"/>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343884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369A-8037-8539-419E-0F6AFAA89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F65E8-2862-8A58-26D9-33B046E231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157530-3AA2-C2DD-A812-B89EF60FCB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2524-EEA4-9DF1-87F9-2AD3FA971AE5}"/>
              </a:ext>
            </a:extLst>
          </p:cNvPr>
          <p:cNvSpPr>
            <a:spLocks noGrp="1"/>
          </p:cNvSpPr>
          <p:nvPr>
            <p:ph type="dt" sz="half" idx="10"/>
          </p:nvPr>
        </p:nvSpPr>
        <p:spPr/>
        <p:txBody>
          <a:bodyPr/>
          <a:lstStyle/>
          <a:p>
            <a:fld id="{5B309B51-0829-AE46-AEEE-A99F96BF8E3F}" type="datetime1">
              <a:rPr lang="en-US" smtClean="0"/>
              <a:t>6/14/2023</a:t>
            </a:fld>
            <a:endParaRPr lang="en-US"/>
          </a:p>
        </p:txBody>
      </p:sp>
      <p:sp>
        <p:nvSpPr>
          <p:cNvPr id="6" name="Footer Placeholder 5">
            <a:extLst>
              <a:ext uri="{FF2B5EF4-FFF2-40B4-BE49-F238E27FC236}">
                <a16:creationId xmlns:a16="http://schemas.microsoft.com/office/drawing/2014/main" id="{C1046B81-946C-A62F-1808-86FDE1E94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12CA2-4AA8-AD79-C590-3956A98FB7BD}"/>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227077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304B-330D-9236-3A33-CB2256B0B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19D233-B93B-CE9D-E263-1B3E4469F9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BEF40-5D7D-F528-90E1-B2769BBB4B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6AB973-C890-0BCD-DB41-B8FA61315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D5DFF-404E-53F4-9DAE-ADAAC208FA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94F6B-EA54-2A6F-9CEE-50E1155F4E0B}"/>
              </a:ext>
            </a:extLst>
          </p:cNvPr>
          <p:cNvSpPr>
            <a:spLocks noGrp="1"/>
          </p:cNvSpPr>
          <p:nvPr>
            <p:ph type="dt" sz="half" idx="10"/>
          </p:nvPr>
        </p:nvSpPr>
        <p:spPr/>
        <p:txBody>
          <a:bodyPr/>
          <a:lstStyle/>
          <a:p>
            <a:fld id="{C6097CAA-A5D8-1A47-9525-B8AA96C5575B}" type="datetime1">
              <a:rPr lang="en-US" smtClean="0"/>
              <a:t>6/14/2023</a:t>
            </a:fld>
            <a:endParaRPr lang="en-US"/>
          </a:p>
        </p:txBody>
      </p:sp>
      <p:sp>
        <p:nvSpPr>
          <p:cNvPr id="8" name="Footer Placeholder 7">
            <a:extLst>
              <a:ext uri="{FF2B5EF4-FFF2-40B4-BE49-F238E27FC236}">
                <a16:creationId xmlns:a16="http://schemas.microsoft.com/office/drawing/2014/main" id="{9CB82C94-73F0-9827-6983-38A39168C0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33896B-688D-53D0-4319-182178A306F5}"/>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211175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9D78-2F1A-7118-3710-0EC63F28D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63E7C-C4BC-8EC9-CD07-80E565B5367B}"/>
              </a:ext>
            </a:extLst>
          </p:cNvPr>
          <p:cNvSpPr>
            <a:spLocks noGrp="1"/>
          </p:cNvSpPr>
          <p:nvPr>
            <p:ph type="dt" sz="half" idx="10"/>
          </p:nvPr>
        </p:nvSpPr>
        <p:spPr/>
        <p:txBody>
          <a:bodyPr/>
          <a:lstStyle/>
          <a:p>
            <a:fld id="{B0269555-1AA1-964F-B92B-34B5B2FD8191}" type="datetime1">
              <a:rPr lang="en-US" smtClean="0"/>
              <a:t>6/14/2023</a:t>
            </a:fld>
            <a:endParaRPr lang="en-US"/>
          </a:p>
        </p:txBody>
      </p:sp>
      <p:sp>
        <p:nvSpPr>
          <p:cNvPr id="4" name="Footer Placeholder 3">
            <a:extLst>
              <a:ext uri="{FF2B5EF4-FFF2-40B4-BE49-F238E27FC236}">
                <a16:creationId xmlns:a16="http://schemas.microsoft.com/office/drawing/2014/main" id="{5B99FD8B-D008-ECEC-41F3-015C9B255D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FA83C-0A36-D5C9-6AC2-B161ECB91F90}"/>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196988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67987-0094-F91C-8D07-E8989634227B}"/>
              </a:ext>
            </a:extLst>
          </p:cNvPr>
          <p:cNvSpPr>
            <a:spLocks noGrp="1"/>
          </p:cNvSpPr>
          <p:nvPr>
            <p:ph type="dt" sz="half" idx="10"/>
          </p:nvPr>
        </p:nvSpPr>
        <p:spPr/>
        <p:txBody>
          <a:bodyPr/>
          <a:lstStyle/>
          <a:p>
            <a:fld id="{B00C99F1-CAE7-224E-B23A-BF5723E5469B}" type="datetime1">
              <a:rPr lang="en-US" smtClean="0"/>
              <a:t>6/14/2023</a:t>
            </a:fld>
            <a:endParaRPr lang="en-US"/>
          </a:p>
        </p:txBody>
      </p:sp>
      <p:sp>
        <p:nvSpPr>
          <p:cNvPr id="3" name="Footer Placeholder 2">
            <a:extLst>
              <a:ext uri="{FF2B5EF4-FFF2-40B4-BE49-F238E27FC236}">
                <a16:creationId xmlns:a16="http://schemas.microsoft.com/office/drawing/2014/main" id="{0C62CDC3-EC1E-26A7-45A2-54741EF8F7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5F2F3F-1E9F-08A4-185C-722561704223}"/>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153346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9B24-CFB5-55EF-6C2D-72C079451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B9E2A-BD64-0953-9CA3-29161C68D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CD9816-9032-9015-716C-881699F75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C99DC-505A-CCF2-5377-7AB5560F1DFD}"/>
              </a:ext>
            </a:extLst>
          </p:cNvPr>
          <p:cNvSpPr>
            <a:spLocks noGrp="1"/>
          </p:cNvSpPr>
          <p:nvPr>
            <p:ph type="dt" sz="half" idx="10"/>
          </p:nvPr>
        </p:nvSpPr>
        <p:spPr/>
        <p:txBody>
          <a:bodyPr/>
          <a:lstStyle/>
          <a:p>
            <a:fld id="{77DE38D3-D817-8F49-9370-DB6252801EAB}" type="datetime1">
              <a:rPr lang="en-US" smtClean="0"/>
              <a:t>6/14/2023</a:t>
            </a:fld>
            <a:endParaRPr lang="en-US"/>
          </a:p>
        </p:txBody>
      </p:sp>
      <p:sp>
        <p:nvSpPr>
          <p:cNvPr id="6" name="Footer Placeholder 5">
            <a:extLst>
              <a:ext uri="{FF2B5EF4-FFF2-40B4-BE49-F238E27FC236}">
                <a16:creationId xmlns:a16="http://schemas.microsoft.com/office/drawing/2014/main" id="{2639CBD6-E8D2-2B95-E1AB-2E1217DD9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66265-EC59-1FF3-4C37-AF52CE27F78C}"/>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371502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4FB2-DCC6-9B0F-5D0A-985EDCD87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ABEDF6-0D4C-AFF3-F86C-838ADA55A9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D2E36-18BF-A6AA-068C-08E7DEF61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60326-3883-B045-9914-C3A12437293A}"/>
              </a:ext>
            </a:extLst>
          </p:cNvPr>
          <p:cNvSpPr>
            <a:spLocks noGrp="1"/>
          </p:cNvSpPr>
          <p:nvPr>
            <p:ph type="dt" sz="half" idx="10"/>
          </p:nvPr>
        </p:nvSpPr>
        <p:spPr/>
        <p:txBody>
          <a:bodyPr/>
          <a:lstStyle/>
          <a:p>
            <a:fld id="{8B18B255-9C32-8F46-A4C1-E0036BFA90E1}" type="datetime1">
              <a:rPr lang="en-US" smtClean="0"/>
              <a:t>6/14/2023</a:t>
            </a:fld>
            <a:endParaRPr lang="en-US"/>
          </a:p>
        </p:txBody>
      </p:sp>
      <p:sp>
        <p:nvSpPr>
          <p:cNvPr id="6" name="Footer Placeholder 5">
            <a:extLst>
              <a:ext uri="{FF2B5EF4-FFF2-40B4-BE49-F238E27FC236}">
                <a16:creationId xmlns:a16="http://schemas.microsoft.com/office/drawing/2014/main" id="{1DEEEE49-4C92-0396-5F46-CC4C8F9FF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68DF4-BE75-94A6-47C7-D1632F682B2C}"/>
              </a:ext>
            </a:extLst>
          </p:cNvPr>
          <p:cNvSpPr>
            <a:spLocks noGrp="1"/>
          </p:cNvSpPr>
          <p:nvPr>
            <p:ph type="sldNum" sz="quarter" idx="12"/>
          </p:nvPr>
        </p:nvSpPr>
        <p:spPr/>
        <p:txBody>
          <a:bodyPr/>
          <a:lstStyle/>
          <a:p>
            <a:fld id="{9F578351-901A-CD49-8EA5-2C881733D3E2}" type="slidenum">
              <a:rPr lang="en-US" smtClean="0"/>
              <a:t>‹#›</a:t>
            </a:fld>
            <a:endParaRPr lang="en-US"/>
          </a:p>
        </p:txBody>
      </p:sp>
    </p:spTree>
    <p:extLst>
      <p:ext uri="{BB962C8B-B14F-4D97-AF65-F5344CB8AC3E}">
        <p14:creationId xmlns:p14="http://schemas.microsoft.com/office/powerpoint/2010/main" val="104827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4EED7-1A58-FED2-6EB5-D424FF573D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16F91-B38C-305E-DC05-C22FA2207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482BD-FE08-C9C7-4CFD-C4925EA9C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50287-26CB-1D48-A0B9-773825CFEE59}" type="datetime1">
              <a:rPr lang="en-US" smtClean="0"/>
              <a:t>6/14/2023</a:t>
            </a:fld>
            <a:endParaRPr lang="en-US"/>
          </a:p>
        </p:txBody>
      </p:sp>
      <p:sp>
        <p:nvSpPr>
          <p:cNvPr id="5" name="Footer Placeholder 4">
            <a:extLst>
              <a:ext uri="{FF2B5EF4-FFF2-40B4-BE49-F238E27FC236}">
                <a16:creationId xmlns:a16="http://schemas.microsoft.com/office/drawing/2014/main" id="{81F94153-E987-E021-2C05-6AA05BF597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C4B90C-AC05-3E3F-0963-37AC2C930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78351-901A-CD49-8EA5-2C881733D3E2}" type="slidenum">
              <a:rPr lang="en-US" smtClean="0"/>
              <a:t>‹#›</a:t>
            </a:fld>
            <a:endParaRPr lang="en-US"/>
          </a:p>
        </p:txBody>
      </p:sp>
    </p:spTree>
    <p:extLst>
      <p:ext uri="{BB962C8B-B14F-4D97-AF65-F5344CB8AC3E}">
        <p14:creationId xmlns:p14="http://schemas.microsoft.com/office/powerpoint/2010/main" val="377228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kodell@gwu.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6180083" y="2972990"/>
            <a:ext cx="6011917" cy="912019"/>
          </a:xfrm>
        </p:spPr>
        <p:txBody>
          <a:bodyPr/>
          <a:lstStyle/>
          <a:p>
            <a:r>
              <a:rPr lang="en-US" dirty="0"/>
              <a:t>Exploring the Value of </a:t>
            </a:r>
            <a:r>
              <a:rPr lang="en-US" dirty="0" err="1"/>
              <a:t>GeoXO</a:t>
            </a:r>
            <a:r>
              <a:rPr lang="en-US" dirty="0"/>
              <a:t> Atmospheric Composition Data for Improving Health and </a:t>
            </a:r>
            <a:br>
              <a:rPr lang="en-US" dirty="0"/>
            </a:br>
            <a:r>
              <a:rPr lang="en-US" dirty="0"/>
              <a:t>Air Pollution Injustice</a:t>
            </a:r>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6821213" y="4608477"/>
            <a:ext cx="5049229" cy="1119662"/>
          </a:xfrm>
        </p:spPr>
        <p:txBody>
          <a:bodyPr>
            <a:normAutofit/>
          </a:bodyPr>
          <a:lstStyle/>
          <a:p>
            <a:r>
              <a:rPr lang="en-US" sz="1800" dirty="0"/>
              <a:t>Katelyn O’Dell, Daniel Goldberg, Gaige H. Kerr, </a:t>
            </a:r>
            <a:r>
              <a:rPr lang="en-US" sz="1800" dirty="0" err="1"/>
              <a:t>Zigang</a:t>
            </a:r>
            <a:r>
              <a:rPr lang="en-US" sz="1800" dirty="0"/>
              <a:t> Wei, Hai Zhang, Barron Henderson, Shobha </a:t>
            </a:r>
            <a:r>
              <a:rPr lang="en-US" sz="1800" dirty="0" err="1"/>
              <a:t>Kondragunta</a:t>
            </a:r>
            <a:r>
              <a:rPr lang="en-US" sz="1800" dirty="0"/>
              <a:t>, and Susan C. </a:t>
            </a:r>
            <a:r>
              <a:rPr lang="en-US" sz="1800" dirty="0" err="1"/>
              <a:t>Anenberg</a:t>
            </a:r>
            <a:endParaRPr lang="en-US" sz="1800" dirty="0"/>
          </a:p>
          <a:p>
            <a:endParaRPr lang="en-US" sz="1800" dirty="0"/>
          </a:p>
        </p:txBody>
      </p:sp>
    </p:spTree>
    <p:extLst>
      <p:ext uri="{BB962C8B-B14F-4D97-AF65-F5344CB8AC3E}">
        <p14:creationId xmlns:p14="http://schemas.microsoft.com/office/powerpoint/2010/main" val="383899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1985-10CB-DFCE-8D39-BFE9DE60B85D}"/>
              </a:ext>
            </a:extLst>
          </p:cNvPr>
          <p:cNvSpPr>
            <a:spLocks noGrp="1"/>
          </p:cNvSpPr>
          <p:nvPr>
            <p:ph type="title"/>
          </p:nvPr>
        </p:nvSpPr>
        <p:spPr>
          <a:xfrm>
            <a:off x="0" y="8829"/>
            <a:ext cx="12192000" cy="1094422"/>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Step 1: We use two datasets to assess the benefits of geostationary over polar orbiting satellites for identifying air quality alert days.</a:t>
            </a:r>
          </a:p>
        </p:txBody>
      </p:sp>
      <p:sp>
        <p:nvSpPr>
          <p:cNvPr id="6" name="TextBox 5">
            <a:extLst>
              <a:ext uri="{FF2B5EF4-FFF2-40B4-BE49-F238E27FC236}">
                <a16:creationId xmlns:a16="http://schemas.microsoft.com/office/drawing/2014/main" id="{2098BCAD-9E8C-D23A-AB88-8623BABDBB33}"/>
              </a:ext>
            </a:extLst>
          </p:cNvPr>
          <p:cNvSpPr txBox="1"/>
          <p:nvPr/>
        </p:nvSpPr>
        <p:spPr>
          <a:xfrm>
            <a:off x="1044448" y="1927956"/>
            <a:ext cx="363118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case </a:t>
            </a:r>
          </a:p>
        </p:txBody>
      </p:sp>
      <p:sp>
        <p:nvSpPr>
          <p:cNvPr id="7" name="TextBox 6">
            <a:extLst>
              <a:ext uri="{FF2B5EF4-FFF2-40B4-BE49-F238E27FC236}">
                <a16:creationId xmlns:a16="http://schemas.microsoft.com/office/drawing/2014/main" id="{72C39A3A-7D59-BCAE-07DF-3D7DCCE6CDFB}"/>
              </a:ext>
            </a:extLst>
          </p:cNvPr>
          <p:cNvSpPr txBox="1"/>
          <p:nvPr/>
        </p:nvSpPr>
        <p:spPr>
          <a:xfrm>
            <a:off x="7105788" y="1910977"/>
            <a:ext cx="363118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Polar-orbiting case </a:t>
            </a:r>
          </a:p>
        </p:txBody>
      </p:sp>
      <p:sp>
        <p:nvSpPr>
          <p:cNvPr id="18" name="TextBox 17">
            <a:extLst>
              <a:ext uri="{FF2B5EF4-FFF2-40B4-BE49-F238E27FC236}">
                <a16:creationId xmlns:a16="http://schemas.microsoft.com/office/drawing/2014/main" id="{A46E77AF-FC1B-21FB-BBDB-9FBEF5E68760}"/>
              </a:ext>
            </a:extLst>
          </p:cNvPr>
          <p:cNvSpPr txBox="1"/>
          <p:nvPr/>
        </p:nvSpPr>
        <p:spPr>
          <a:xfrm>
            <a:off x="314678" y="1185598"/>
            <a:ext cx="982587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Aerosol Optical Depth (AOD) from ABI instrument on the GOES satellite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used to estimate daily surface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concentrations for two cases:</a:t>
            </a:r>
          </a:p>
        </p:txBody>
      </p:sp>
      <p:sp>
        <p:nvSpPr>
          <p:cNvPr id="19" name="Slide Number Placeholder 18">
            <a:extLst>
              <a:ext uri="{FF2B5EF4-FFF2-40B4-BE49-F238E27FC236}">
                <a16:creationId xmlns:a16="http://schemas.microsoft.com/office/drawing/2014/main" id="{70A1149F-1B62-CF76-948A-62F780B64EFE}"/>
              </a:ext>
            </a:extLst>
          </p:cNvPr>
          <p:cNvSpPr>
            <a:spLocks noGrp="1"/>
          </p:cNvSpPr>
          <p:nvPr>
            <p:ph type="sldNum" sz="quarter" idx="12"/>
          </p:nvPr>
        </p:nvSpPr>
        <p:spPr/>
        <p:txBody>
          <a:bodyPr/>
          <a:lstStyle/>
          <a:p>
            <a:fld id="{9F578351-901A-CD49-8EA5-2C881733D3E2}" type="slidenum">
              <a:rPr lang="en-US" smtClean="0"/>
              <a:t>10</a:t>
            </a:fld>
            <a:endParaRPr lang="en-US" dirty="0"/>
          </a:p>
        </p:txBody>
      </p:sp>
      <p:sp>
        <p:nvSpPr>
          <p:cNvPr id="10" name="TextBox 9">
            <a:extLst>
              <a:ext uri="{FF2B5EF4-FFF2-40B4-BE49-F238E27FC236}">
                <a16:creationId xmlns:a16="http://schemas.microsoft.com/office/drawing/2014/main" id="{2AF86770-09C5-B63E-992A-A7A574C0268D}"/>
              </a:ext>
            </a:extLst>
          </p:cNvPr>
          <p:cNvSpPr txBox="1"/>
          <p:nvPr/>
        </p:nvSpPr>
        <p:spPr>
          <a:xfrm>
            <a:off x="778149" y="2348698"/>
            <a:ext cx="471418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Uses observations from </a:t>
            </a:r>
            <a:r>
              <a:rPr lang="en-US" b="1" dirty="0">
                <a:latin typeface="Arial" panose="020B0604020202020204" pitchFamily="34" charset="0"/>
                <a:cs typeface="Arial" panose="020B0604020202020204" pitchFamily="34" charset="0"/>
              </a:rPr>
              <a:t>all daylight hours</a:t>
            </a:r>
            <a:r>
              <a:rPr lang="en-US"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4D4A60B5-FFDB-D130-72FD-1A6D323FD6A4}"/>
              </a:ext>
            </a:extLst>
          </p:cNvPr>
          <p:cNvSpPr txBox="1"/>
          <p:nvPr/>
        </p:nvSpPr>
        <p:spPr>
          <a:xfrm>
            <a:off x="6699666" y="2328066"/>
            <a:ext cx="471418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Only uses observations at </a:t>
            </a:r>
            <a:r>
              <a:rPr lang="en-US" b="1" dirty="0">
                <a:latin typeface="Arial" panose="020B0604020202020204" pitchFamily="34" charset="0"/>
                <a:cs typeface="Arial" panose="020B0604020202020204" pitchFamily="34" charset="0"/>
              </a:rPr>
              <a:t>1 pm local time</a:t>
            </a:r>
            <a:r>
              <a:rPr lang="en-US"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1A56527C-031B-0A2D-5E29-D8F350625824}"/>
              </a:ext>
            </a:extLst>
          </p:cNvPr>
          <p:cNvSpPr txBox="1"/>
          <p:nvPr/>
        </p:nvSpPr>
        <p:spPr>
          <a:xfrm>
            <a:off x="0" y="6277302"/>
            <a:ext cx="1160697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Datasets from </a:t>
            </a:r>
            <a:r>
              <a:rPr lang="en-US" sz="1400" b="0" i="0" dirty="0">
                <a:solidFill>
                  <a:srgbClr val="222222"/>
                </a:solidFill>
                <a:effectLst/>
                <a:latin typeface="Arial" panose="020B0604020202020204" pitchFamily="34" charset="0"/>
              </a:rPr>
              <a:t>H. Zhang, Z. Wei, B.H. Henderson, S.C. </a:t>
            </a:r>
            <a:r>
              <a:rPr lang="en-US" sz="1400" b="0" i="0" dirty="0" err="1">
                <a:solidFill>
                  <a:srgbClr val="222222"/>
                </a:solidFill>
                <a:effectLst/>
                <a:latin typeface="Arial" panose="020B0604020202020204" pitchFamily="34" charset="0"/>
              </a:rPr>
              <a:t>Anenberg</a:t>
            </a:r>
            <a:r>
              <a:rPr lang="en-US" sz="1400" b="0" i="0" dirty="0">
                <a:solidFill>
                  <a:srgbClr val="222222"/>
                </a:solidFill>
                <a:effectLst/>
                <a:latin typeface="Arial" panose="020B0604020202020204" pitchFamily="34" charset="0"/>
              </a:rPr>
              <a:t>, </a:t>
            </a:r>
            <a:r>
              <a:rPr lang="en-US" sz="1400" i="0" dirty="0">
                <a:solidFill>
                  <a:srgbClr val="222222"/>
                </a:solidFill>
                <a:effectLst/>
                <a:latin typeface="Arial" panose="020B0604020202020204" pitchFamily="34" charset="0"/>
              </a:rPr>
              <a:t>K. O'Dell</a:t>
            </a:r>
            <a:r>
              <a:rPr lang="en-US" sz="1400" b="0" i="0" dirty="0">
                <a:solidFill>
                  <a:srgbClr val="222222"/>
                </a:solidFill>
                <a:effectLst/>
                <a:latin typeface="Arial" panose="020B0604020202020204" pitchFamily="34" charset="0"/>
              </a:rPr>
              <a:t>, and S. </a:t>
            </a:r>
            <a:r>
              <a:rPr lang="en-US" sz="1400" b="0" i="0" dirty="0" err="1">
                <a:solidFill>
                  <a:srgbClr val="222222"/>
                </a:solidFill>
                <a:effectLst/>
                <a:latin typeface="Arial" panose="020B0604020202020204" pitchFamily="34" charset="0"/>
              </a:rPr>
              <a:t>Kondragunta</a:t>
            </a:r>
            <a:r>
              <a:rPr lang="en-US" sz="1400" b="0" i="0" dirty="0">
                <a:solidFill>
                  <a:srgbClr val="222222"/>
                </a:solidFill>
                <a:effectLst/>
                <a:latin typeface="Arial" panose="020B0604020202020204" pitchFamily="34" charset="0"/>
              </a:rPr>
              <a:t>. (2022). Nowcasting Applications of Geostationary Satellite Hourly Surface PM2.5 Data. </a:t>
            </a:r>
            <a:r>
              <a:rPr lang="en-US" sz="1400" b="0" i="1" dirty="0">
                <a:solidFill>
                  <a:srgbClr val="222222"/>
                </a:solidFill>
                <a:effectLst/>
                <a:latin typeface="Arial" panose="020B0604020202020204" pitchFamily="34" charset="0"/>
              </a:rPr>
              <a:t>Weather and Forecasting</a:t>
            </a:r>
            <a:r>
              <a:rPr lang="en-US" sz="1400" b="0" i="0" dirty="0">
                <a:solidFill>
                  <a:srgbClr val="222222"/>
                </a:solidFill>
                <a:effectLst/>
                <a:latin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27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1985-10CB-DFCE-8D39-BFE9DE60B85D}"/>
              </a:ext>
            </a:extLst>
          </p:cNvPr>
          <p:cNvSpPr>
            <a:spLocks noGrp="1"/>
          </p:cNvSpPr>
          <p:nvPr>
            <p:ph type="title"/>
          </p:nvPr>
        </p:nvSpPr>
        <p:spPr>
          <a:xfrm>
            <a:off x="0" y="8829"/>
            <a:ext cx="12192000" cy="1094422"/>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Step 1: We use two datasets to assess the benefits of geostationary over polar orbiting satellites for identifying air quality alert days.</a:t>
            </a:r>
          </a:p>
        </p:txBody>
      </p:sp>
      <p:pic>
        <p:nvPicPr>
          <p:cNvPr id="4" name="Picture 3">
            <a:extLst>
              <a:ext uri="{FF2B5EF4-FFF2-40B4-BE49-F238E27FC236}">
                <a16:creationId xmlns:a16="http://schemas.microsoft.com/office/drawing/2014/main" id="{B1829018-CF18-F181-7A07-651F57D11A79}"/>
              </a:ext>
            </a:extLst>
          </p:cNvPr>
          <p:cNvPicPr>
            <a:picLocks noChangeAspect="1"/>
          </p:cNvPicPr>
          <p:nvPr/>
        </p:nvPicPr>
        <p:blipFill rotWithShape="1">
          <a:blip r:embed="rId3"/>
          <a:srcRect l="11920" t="14079" r="51521" b="72692"/>
          <a:stretch/>
        </p:blipFill>
        <p:spPr>
          <a:xfrm>
            <a:off x="706809" y="2858974"/>
            <a:ext cx="4897108" cy="2215025"/>
          </a:xfrm>
          <a:prstGeom prst="rect">
            <a:avLst/>
          </a:prstGeom>
        </p:spPr>
      </p:pic>
      <p:pic>
        <p:nvPicPr>
          <p:cNvPr id="5" name="Picture 4">
            <a:extLst>
              <a:ext uri="{FF2B5EF4-FFF2-40B4-BE49-F238E27FC236}">
                <a16:creationId xmlns:a16="http://schemas.microsoft.com/office/drawing/2014/main" id="{9CDE6C6E-C2CC-331A-6164-6194F8117493}"/>
              </a:ext>
            </a:extLst>
          </p:cNvPr>
          <p:cNvPicPr>
            <a:picLocks noChangeAspect="1"/>
          </p:cNvPicPr>
          <p:nvPr/>
        </p:nvPicPr>
        <p:blipFill rotWithShape="1">
          <a:blip r:embed="rId3"/>
          <a:srcRect l="11920" t="71211" r="51932" b="16201"/>
          <a:stretch/>
        </p:blipFill>
        <p:spPr>
          <a:xfrm>
            <a:off x="6699666" y="2858974"/>
            <a:ext cx="4897109" cy="2131682"/>
          </a:xfrm>
          <a:prstGeom prst="rect">
            <a:avLst/>
          </a:prstGeom>
        </p:spPr>
      </p:pic>
      <p:sp>
        <p:nvSpPr>
          <p:cNvPr id="6" name="TextBox 5">
            <a:extLst>
              <a:ext uri="{FF2B5EF4-FFF2-40B4-BE49-F238E27FC236}">
                <a16:creationId xmlns:a16="http://schemas.microsoft.com/office/drawing/2014/main" id="{2098BCAD-9E8C-D23A-AB88-8623BABDBB33}"/>
              </a:ext>
            </a:extLst>
          </p:cNvPr>
          <p:cNvSpPr txBox="1"/>
          <p:nvPr/>
        </p:nvSpPr>
        <p:spPr>
          <a:xfrm>
            <a:off x="1044448" y="1927956"/>
            <a:ext cx="363118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case </a:t>
            </a:r>
          </a:p>
        </p:txBody>
      </p:sp>
      <p:sp>
        <p:nvSpPr>
          <p:cNvPr id="7" name="TextBox 6">
            <a:extLst>
              <a:ext uri="{FF2B5EF4-FFF2-40B4-BE49-F238E27FC236}">
                <a16:creationId xmlns:a16="http://schemas.microsoft.com/office/drawing/2014/main" id="{72C39A3A-7D59-BCAE-07DF-3D7DCCE6CDFB}"/>
              </a:ext>
            </a:extLst>
          </p:cNvPr>
          <p:cNvSpPr txBox="1"/>
          <p:nvPr/>
        </p:nvSpPr>
        <p:spPr>
          <a:xfrm>
            <a:off x="7105788" y="1910977"/>
            <a:ext cx="363118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Polar-orbiting case </a:t>
            </a:r>
          </a:p>
        </p:txBody>
      </p:sp>
      <p:pic>
        <p:nvPicPr>
          <p:cNvPr id="3" name="Picture 2">
            <a:extLst>
              <a:ext uri="{FF2B5EF4-FFF2-40B4-BE49-F238E27FC236}">
                <a16:creationId xmlns:a16="http://schemas.microsoft.com/office/drawing/2014/main" id="{01A36811-9F56-1FA0-CC5B-4D8EFDA5B148}"/>
              </a:ext>
            </a:extLst>
          </p:cNvPr>
          <p:cNvPicPr>
            <a:picLocks noChangeAspect="1"/>
          </p:cNvPicPr>
          <p:nvPr/>
        </p:nvPicPr>
        <p:blipFill rotWithShape="1">
          <a:blip r:embed="rId3"/>
          <a:srcRect l="17594" t="84409" r="56321" b="11293"/>
          <a:stretch/>
        </p:blipFill>
        <p:spPr>
          <a:xfrm>
            <a:off x="1747903" y="4873948"/>
            <a:ext cx="2139884" cy="440809"/>
          </a:xfrm>
          <a:prstGeom prst="rect">
            <a:avLst/>
          </a:prstGeom>
        </p:spPr>
      </p:pic>
      <p:sp>
        <p:nvSpPr>
          <p:cNvPr id="12" name="TextBox 11">
            <a:extLst>
              <a:ext uri="{FF2B5EF4-FFF2-40B4-BE49-F238E27FC236}">
                <a16:creationId xmlns:a16="http://schemas.microsoft.com/office/drawing/2014/main" id="{E22A33D0-CC76-7911-C8BE-5288AD8EEDC8}"/>
              </a:ext>
            </a:extLst>
          </p:cNvPr>
          <p:cNvSpPr txBox="1"/>
          <p:nvPr/>
        </p:nvSpPr>
        <p:spPr>
          <a:xfrm>
            <a:off x="1249248" y="5320630"/>
            <a:ext cx="313719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N days with observations, 2020</a:t>
            </a:r>
          </a:p>
        </p:txBody>
      </p:sp>
      <p:sp>
        <p:nvSpPr>
          <p:cNvPr id="18" name="TextBox 17">
            <a:extLst>
              <a:ext uri="{FF2B5EF4-FFF2-40B4-BE49-F238E27FC236}">
                <a16:creationId xmlns:a16="http://schemas.microsoft.com/office/drawing/2014/main" id="{A46E77AF-FC1B-21FB-BBDB-9FBEF5E68760}"/>
              </a:ext>
            </a:extLst>
          </p:cNvPr>
          <p:cNvSpPr txBox="1"/>
          <p:nvPr/>
        </p:nvSpPr>
        <p:spPr>
          <a:xfrm>
            <a:off x="314678" y="1185598"/>
            <a:ext cx="982587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Aerosol Optical Depth (AOD) from ABI instrument on the GOES satellite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used to estimate daily surface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concentrations for two cases:</a:t>
            </a:r>
          </a:p>
        </p:txBody>
      </p:sp>
      <p:sp>
        <p:nvSpPr>
          <p:cNvPr id="19" name="Slide Number Placeholder 18">
            <a:extLst>
              <a:ext uri="{FF2B5EF4-FFF2-40B4-BE49-F238E27FC236}">
                <a16:creationId xmlns:a16="http://schemas.microsoft.com/office/drawing/2014/main" id="{70A1149F-1B62-CF76-948A-62F780B64EFE}"/>
              </a:ext>
            </a:extLst>
          </p:cNvPr>
          <p:cNvSpPr>
            <a:spLocks noGrp="1"/>
          </p:cNvSpPr>
          <p:nvPr>
            <p:ph type="sldNum" sz="quarter" idx="12"/>
          </p:nvPr>
        </p:nvSpPr>
        <p:spPr/>
        <p:txBody>
          <a:bodyPr/>
          <a:lstStyle/>
          <a:p>
            <a:fld id="{9F578351-901A-CD49-8EA5-2C881733D3E2}" type="slidenum">
              <a:rPr lang="en-US" smtClean="0"/>
              <a:t>11</a:t>
            </a:fld>
            <a:endParaRPr lang="en-US" dirty="0"/>
          </a:p>
        </p:txBody>
      </p:sp>
      <p:pic>
        <p:nvPicPr>
          <p:cNvPr id="8" name="Picture 7">
            <a:extLst>
              <a:ext uri="{FF2B5EF4-FFF2-40B4-BE49-F238E27FC236}">
                <a16:creationId xmlns:a16="http://schemas.microsoft.com/office/drawing/2014/main" id="{9540093A-54C7-3383-3AF1-7105FB05CE50}"/>
              </a:ext>
            </a:extLst>
          </p:cNvPr>
          <p:cNvPicPr>
            <a:picLocks noChangeAspect="1"/>
          </p:cNvPicPr>
          <p:nvPr/>
        </p:nvPicPr>
        <p:blipFill rotWithShape="1">
          <a:blip r:embed="rId3"/>
          <a:srcRect l="17594" t="84409" r="56321" b="11293"/>
          <a:stretch/>
        </p:blipFill>
        <p:spPr>
          <a:xfrm>
            <a:off x="7917144" y="4873948"/>
            <a:ext cx="2139884" cy="440809"/>
          </a:xfrm>
          <a:prstGeom prst="rect">
            <a:avLst/>
          </a:prstGeom>
        </p:spPr>
      </p:pic>
      <p:sp>
        <p:nvSpPr>
          <p:cNvPr id="9" name="TextBox 8">
            <a:extLst>
              <a:ext uri="{FF2B5EF4-FFF2-40B4-BE49-F238E27FC236}">
                <a16:creationId xmlns:a16="http://schemas.microsoft.com/office/drawing/2014/main" id="{A71E24AD-1970-9708-F4E6-9274952F6482}"/>
              </a:ext>
            </a:extLst>
          </p:cNvPr>
          <p:cNvSpPr txBox="1"/>
          <p:nvPr/>
        </p:nvSpPr>
        <p:spPr>
          <a:xfrm>
            <a:off x="7418489" y="5320630"/>
            <a:ext cx="313719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N days with observations, 2020</a:t>
            </a:r>
          </a:p>
        </p:txBody>
      </p:sp>
      <p:sp>
        <p:nvSpPr>
          <p:cNvPr id="13" name="TextBox 12">
            <a:extLst>
              <a:ext uri="{FF2B5EF4-FFF2-40B4-BE49-F238E27FC236}">
                <a16:creationId xmlns:a16="http://schemas.microsoft.com/office/drawing/2014/main" id="{03CB7260-9C7C-EE80-CCA2-EC3E16BD44C8}"/>
              </a:ext>
            </a:extLst>
          </p:cNvPr>
          <p:cNvSpPr txBox="1"/>
          <p:nvPr/>
        </p:nvSpPr>
        <p:spPr>
          <a:xfrm>
            <a:off x="4538420" y="4314924"/>
            <a:ext cx="3378724" cy="646331"/>
          </a:xfrm>
          <a:prstGeom prst="rect">
            <a:avLst/>
          </a:prstGeom>
          <a:noFill/>
        </p:spPr>
        <p:txBody>
          <a:bodyPr wrap="square" rtlCol="0">
            <a:spAutoFit/>
          </a:bodyPr>
          <a:lstStyle/>
          <a:p>
            <a:r>
              <a:rPr lang="en-US" dirty="0"/>
              <a:t>Days missing due to </a:t>
            </a:r>
            <a:r>
              <a:rPr lang="en-US" b="1" dirty="0"/>
              <a:t>clouds</a:t>
            </a:r>
            <a:r>
              <a:rPr lang="en-US" dirty="0"/>
              <a:t>, snow/ice, satellite footprint, etc.</a:t>
            </a:r>
          </a:p>
        </p:txBody>
      </p:sp>
      <p:sp>
        <p:nvSpPr>
          <p:cNvPr id="14" name="TextBox 13">
            <a:extLst>
              <a:ext uri="{FF2B5EF4-FFF2-40B4-BE49-F238E27FC236}">
                <a16:creationId xmlns:a16="http://schemas.microsoft.com/office/drawing/2014/main" id="{1A56527C-031B-0A2D-5E29-D8F350625824}"/>
              </a:ext>
            </a:extLst>
          </p:cNvPr>
          <p:cNvSpPr txBox="1"/>
          <p:nvPr/>
        </p:nvSpPr>
        <p:spPr>
          <a:xfrm>
            <a:off x="0" y="6277302"/>
            <a:ext cx="1160697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Datasets from </a:t>
            </a:r>
            <a:r>
              <a:rPr lang="en-US" sz="1400" b="0" i="0" dirty="0">
                <a:solidFill>
                  <a:srgbClr val="222222"/>
                </a:solidFill>
                <a:effectLst/>
                <a:latin typeface="Arial" panose="020B0604020202020204" pitchFamily="34" charset="0"/>
              </a:rPr>
              <a:t>H. Zhang, Z. Wei, B.H. Henderson, S.C. </a:t>
            </a:r>
            <a:r>
              <a:rPr lang="en-US" sz="1400" b="0" i="0" dirty="0" err="1">
                <a:solidFill>
                  <a:srgbClr val="222222"/>
                </a:solidFill>
                <a:effectLst/>
                <a:latin typeface="Arial" panose="020B0604020202020204" pitchFamily="34" charset="0"/>
              </a:rPr>
              <a:t>Anenberg</a:t>
            </a:r>
            <a:r>
              <a:rPr lang="en-US" sz="1400" b="0" i="0" dirty="0">
                <a:solidFill>
                  <a:srgbClr val="222222"/>
                </a:solidFill>
                <a:effectLst/>
                <a:latin typeface="Arial" panose="020B0604020202020204" pitchFamily="34" charset="0"/>
              </a:rPr>
              <a:t>, </a:t>
            </a:r>
            <a:r>
              <a:rPr lang="en-US" sz="1400" i="0" dirty="0">
                <a:solidFill>
                  <a:srgbClr val="222222"/>
                </a:solidFill>
                <a:effectLst/>
                <a:latin typeface="Arial" panose="020B0604020202020204" pitchFamily="34" charset="0"/>
              </a:rPr>
              <a:t>K. O'Dell</a:t>
            </a:r>
            <a:r>
              <a:rPr lang="en-US" sz="1400" b="0" i="0" dirty="0">
                <a:solidFill>
                  <a:srgbClr val="222222"/>
                </a:solidFill>
                <a:effectLst/>
                <a:latin typeface="Arial" panose="020B0604020202020204" pitchFamily="34" charset="0"/>
              </a:rPr>
              <a:t>, and S. </a:t>
            </a:r>
            <a:r>
              <a:rPr lang="en-US" sz="1400" b="0" i="0" dirty="0" err="1">
                <a:solidFill>
                  <a:srgbClr val="222222"/>
                </a:solidFill>
                <a:effectLst/>
                <a:latin typeface="Arial" panose="020B0604020202020204" pitchFamily="34" charset="0"/>
              </a:rPr>
              <a:t>Kondragunta</a:t>
            </a:r>
            <a:r>
              <a:rPr lang="en-US" sz="1400" b="0" i="0" dirty="0">
                <a:solidFill>
                  <a:srgbClr val="222222"/>
                </a:solidFill>
                <a:effectLst/>
                <a:latin typeface="Arial" panose="020B0604020202020204" pitchFamily="34" charset="0"/>
              </a:rPr>
              <a:t>. (2022). Nowcasting Applications of Geostationary Satellite Hourly Surface PM2.5 Data. </a:t>
            </a:r>
            <a:r>
              <a:rPr lang="en-US" sz="1400" b="0" i="1" dirty="0">
                <a:solidFill>
                  <a:srgbClr val="222222"/>
                </a:solidFill>
                <a:effectLst/>
                <a:latin typeface="Arial" panose="020B0604020202020204" pitchFamily="34" charset="0"/>
              </a:rPr>
              <a:t>Weather and Forecasting</a:t>
            </a:r>
            <a:r>
              <a:rPr lang="en-US" sz="1400" b="0" i="0" dirty="0">
                <a:solidFill>
                  <a:srgbClr val="222222"/>
                </a:solidFill>
                <a:effectLst/>
                <a:latin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AB4A932-3ABA-BE95-0E2E-A74D2B371EE6}"/>
              </a:ext>
            </a:extLst>
          </p:cNvPr>
          <p:cNvSpPr txBox="1"/>
          <p:nvPr/>
        </p:nvSpPr>
        <p:spPr>
          <a:xfrm>
            <a:off x="778149" y="2348698"/>
            <a:ext cx="471418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Uses observations from </a:t>
            </a:r>
            <a:r>
              <a:rPr lang="en-US" b="1" dirty="0">
                <a:latin typeface="Arial" panose="020B0604020202020204" pitchFamily="34" charset="0"/>
                <a:cs typeface="Arial" panose="020B0604020202020204" pitchFamily="34" charset="0"/>
              </a:rPr>
              <a:t>all daylight hours</a:t>
            </a:r>
            <a:r>
              <a:rPr lang="en-US"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6FF203A5-FBA4-4743-79D6-BF300DD7F738}"/>
              </a:ext>
            </a:extLst>
          </p:cNvPr>
          <p:cNvSpPr txBox="1"/>
          <p:nvPr/>
        </p:nvSpPr>
        <p:spPr>
          <a:xfrm>
            <a:off x="6699666" y="2328066"/>
            <a:ext cx="471418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Only uses observations at </a:t>
            </a:r>
            <a:r>
              <a:rPr lang="en-US" b="1" dirty="0">
                <a:latin typeface="Arial" panose="020B0604020202020204" pitchFamily="34" charset="0"/>
                <a:cs typeface="Arial" panose="020B0604020202020204" pitchFamily="34" charset="0"/>
              </a:rPr>
              <a:t>1 pm local time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90220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DC3B-3ADF-5C05-7CFF-E8C63A853C88}"/>
              </a:ext>
            </a:extLst>
          </p:cNvPr>
          <p:cNvSpPr>
            <a:spLocks noGrp="1"/>
          </p:cNvSpPr>
          <p:nvPr>
            <p:ph type="title"/>
          </p:nvPr>
        </p:nvSpPr>
        <p:spPr>
          <a:xfrm>
            <a:off x="0" y="18255"/>
            <a:ext cx="12192000" cy="1094107"/>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Geostationary-satellite based estimates of surface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are able to identify more air quality alert days.</a:t>
            </a:r>
          </a:p>
        </p:txBody>
      </p:sp>
      <p:sp>
        <p:nvSpPr>
          <p:cNvPr id="4" name="TextBox 3">
            <a:extLst>
              <a:ext uri="{FF2B5EF4-FFF2-40B4-BE49-F238E27FC236}">
                <a16:creationId xmlns:a16="http://schemas.microsoft.com/office/drawing/2014/main" id="{8366D5C8-D752-0AA8-6F17-ADBAC026E70B}"/>
              </a:ext>
            </a:extLst>
          </p:cNvPr>
          <p:cNvSpPr txBox="1"/>
          <p:nvPr/>
        </p:nvSpPr>
        <p:spPr>
          <a:xfrm>
            <a:off x="566131" y="2732427"/>
            <a:ext cx="2347274" cy="400110"/>
          </a:xfrm>
          <a:prstGeom prst="rect">
            <a:avLst/>
          </a:prstGeom>
          <a:noFill/>
        </p:spPr>
        <p:txBody>
          <a:bodyPr wrap="square" rtlCol="0">
            <a:spAutoFit/>
          </a:bodyPr>
          <a:lstStyle/>
          <a:p>
            <a:pPr algn="ctr"/>
            <a:r>
              <a:rPr lang="en-US" sz="2000" dirty="0"/>
              <a:t>Geostationary</a:t>
            </a:r>
          </a:p>
        </p:txBody>
      </p:sp>
      <p:sp>
        <p:nvSpPr>
          <p:cNvPr id="7" name="TextBox 6">
            <a:extLst>
              <a:ext uri="{FF2B5EF4-FFF2-40B4-BE49-F238E27FC236}">
                <a16:creationId xmlns:a16="http://schemas.microsoft.com/office/drawing/2014/main" id="{001DEA68-8FD1-BA1F-F94A-7DE588966F7E}"/>
              </a:ext>
            </a:extLst>
          </p:cNvPr>
          <p:cNvSpPr txBox="1"/>
          <p:nvPr/>
        </p:nvSpPr>
        <p:spPr>
          <a:xfrm>
            <a:off x="0" y="1744853"/>
            <a:ext cx="3827282"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Most alert days concentrated in California in 2020</a:t>
            </a:r>
          </a:p>
        </p:txBody>
      </p:sp>
      <p:sp>
        <p:nvSpPr>
          <p:cNvPr id="16" name="TextBox 15">
            <a:extLst>
              <a:ext uri="{FF2B5EF4-FFF2-40B4-BE49-F238E27FC236}">
                <a16:creationId xmlns:a16="http://schemas.microsoft.com/office/drawing/2014/main" id="{FF7C61FA-4AF0-E31C-0F3A-550DD7115EF7}"/>
              </a:ext>
            </a:extLst>
          </p:cNvPr>
          <p:cNvSpPr txBox="1"/>
          <p:nvPr/>
        </p:nvSpPr>
        <p:spPr>
          <a:xfrm>
            <a:off x="236198" y="5965563"/>
            <a:ext cx="508052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Alert day = 24hr mean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&gt; 35 µg m</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(AQI of 100)</a:t>
            </a:r>
          </a:p>
        </p:txBody>
      </p:sp>
      <p:sp>
        <p:nvSpPr>
          <p:cNvPr id="17" name="Slide Number Placeholder 16">
            <a:extLst>
              <a:ext uri="{FF2B5EF4-FFF2-40B4-BE49-F238E27FC236}">
                <a16:creationId xmlns:a16="http://schemas.microsoft.com/office/drawing/2014/main" id="{96741CF6-DC3D-52E8-1ECB-93C9BE7F2F10}"/>
              </a:ext>
            </a:extLst>
          </p:cNvPr>
          <p:cNvSpPr>
            <a:spLocks noGrp="1"/>
          </p:cNvSpPr>
          <p:nvPr>
            <p:ph type="sldNum" sz="quarter" idx="12"/>
          </p:nvPr>
        </p:nvSpPr>
        <p:spPr/>
        <p:txBody>
          <a:bodyPr/>
          <a:lstStyle/>
          <a:p>
            <a:fld id="{9F578351-901A-CD49-8EA5-2C881733D3E2}" type="slidenum">
              <a:rPr lang="en-US" smtClean="0"/>
              <a:t>12</a:t>
            </a:fld>
            <a:endParaRPr lang="en-US"/>
          </a:p>
        </p:txBody>
      </p:sp>
      <p:pic>
        <p:nvPicPr>
          <p:cNvPr id="21" name="Picture 20">
            <a:extLst>
              <a:ext uri="{FF2B5EF4-FFF2-40B4-BE49-F238E27FC236}">
                <a16:creationId xmlns:a16="http://schemas.microsoft.com/office/drawing/2014/main" id="{0D94B9CE-0CF2-D2B3-B9B0-9414F0CECE85}"/>
              </a:ext>
            </a:extLst>
          </p:cNvPr>
          <p:cNvPicPr>
            <a:picLocks noChangeAspect="1"/>
          </p:cNvPicPr>
          <p:nvPr/>
        </p:nvPicPr>
        <p:blipFill rotWithShape="1">
          <a:blip r:embed="rId3"/>
          <a:srcRect l="33934" t="4276" r="33726" b="51535"/>
          <a:stretch/>
        </p:blipFill>
        <p:spPr>
          <a:xfrm>
            <a:off x="123923" y="3063711"/>
            <a:ext cx="3959445" cy="2705009"/>
          </a:xfrm>
          <a:prstGeom prst="rect">
            <a:avLst/>
          </a:prstGeom>
        </p:spPr>
      </p:pic>
    </p:spTree>
    <p:extLst>
      <p:ext uri="{BB962C8B-B14F-4D97-AF65-F5344CB8AC3E}">
        <p14:creationId xmlns:p14="http://schemas.microsoft.com/office/powerpoint/2010/main" val="106200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DC3B-3ADF-5C05-7CFF-E8C63A853C88}"/>
              </a:ext>
            </a:extLst>
          </p:cNvPr>
          <p:cNvSpPr>
            <a:spLocks noGrp="1"/>
          </p:cNvSpPr>
          <p:nvPr>
            <p:ph type="title"/>
          </p:nvPr>
        </p:nvSpPr>
        <p:spPr>
          <a:xfrm>
            <a:off x="0" y="18255"/>
            <a:ext cx="12192000" cy="1094107"/>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Geostationary-satellite based estimates of surface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are able to identify more air quality alert days.</a:t>
            </a:r>
          </a:p>
        </p:txBody>
      </p:sp>
      <p:sp>
        <p:nvSpPr>
          <p:cNvPr id="3" name="TextBox 2">
            <a:extLst>
              <a:ext uri="{FF2B5EF4-FFF2-40B4-BE49-F238E27FC236}">
                <a16:creationId xmlns:a16="http://schemas.microsoft.com/office/drawing/2014/main" id="{2D76A528-C1EC-38CA-11BC-38987BA22F6C}"/>
              </a:ext>
            </a:extLst>
          </p:cNvPr>
          <p:cNvSpPr txBox="1"/>
          <p:nvPr/>
        </p:nvSpPr>
        <p:spPr>
          <a:xfrm>
            <a:off x="4197531" y="2744150"/>
            <a:ext cx="3709852" cy="400110"/>
          </a:xfrm>
          <a:prstGeom prst="rect">
            <a:avLst/>
          </a:prstGeom>
          <a:noFill/>
        </p:spPr>
        <p:txBody>
          <a:bodyPr wrap="square" rtlCol="0">
            <a:spAutoFit/>
          </a:bodyPr>
          <a:lstStyle/>
          <a:p>
            <a:pPr algn="ctr"/>
            <a:r>
              <a:rPr lang="en-US" sz="2000" dirty="0"/>
              <a:t>Geostationary – Polar Orbiting</a:t>
            </a:r>
          </a:p>
        </p:txBody>
      </p:sp>
      <p:sp>
        <p:nvSpPr>
          <p:cNvPr id="4" name="TextBox 3">
            <a:extLst>
              <a:ext uri="{FF2B5EF4-FFF2-40B4-BE49-F238E27FC236}">
                <a16:creationId xmlns:a16="http://schemas.microsoft.com/office/drawing/2014/main" id="{8366D5C8-D752-0AA8-6F17-ADBAC026E70B}"/>
              </a:ext>
            </a:extLst>
          </p:cNvPr>
          <p:cNvSpPr txBox="1"/>
          <p:nvPr/>
        </p:nvSpPr>
        <p:spPr>
          <a:xfrm>
            <a:off x="566131" y="2732427"/>
            <a:ext cx="2347274" cy="400110"/>
          </a:xfrm>
          <a:prstGeom prst="rect">
            <a:avLst/>
          </a:prstGeom>
          <a:noFill/>
        </p:spPr>
        <p:txBody>
          <a:bodyPr wrap="square" rtlCol="0">
            <a:spAutoFit/>
          </a:bodyPr>
          <a:lstStyle/>
          <a:p>
            <a:pPr algn="ctr"/>
            <a:r>
              <a:rPr lang="en-US" sz="2000" dirty="0"/>
              <a:t>Geostationary</a:t>
            </a:r>
          </a:p>
        </p:txBody>
      </p:sp>
      <p:sp>
        <p:nvSpPr>
          <p:cNvPr id="7" name="TextBox 6">
            <a:extLst>
              <a:ext uri="{FF2B5EF4-FFF2-40B4-BE49-F238E27FC236}">
                <a16:creationId xmlns:a16="http://schemas.microsoft.com/office/drawing/2014/main" id="{001DEA68-8FD1-BA1F-F94A-7DE588966F7E}"/>
              </a:ext>
            </a:extLst>
          </p:cNvPr>
          <p:cNvSpPr txBox="1"/>
          <p:nvPr/>
        </p:nvSpPr>
        <p:spPr>
          <a:xfrm>
            <a:off x="0" y="1744853"/>
            <a:ext cx="3827282"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Most alert days concentrated in California in 2020</a:t>
            </a:r>
          </a:p>
        </p:txBody>
      </p:sp>
      <p:sp>
        <p:nvSpPr>
          <p:cNvPr id="12" name="TextBox 11">
            <a:extLst>
              <a:ext uri="{FF2B5EF4-FFF2-40B4-BE49-F238E27FC236}">
                <a16:creationId xmlns:a16="http://schemas.microsoft.com/office/drawing/2014/main" id="{879F1940-2B15-DD53-1D3C-57480C0F229B}"/>
              </a:ext>
            </a:extLst>
          </p:cNvPr>
          <p:cNvSpPr txBox="1"/>
          <p:nvPr/>
        </p:nvSpPr>
        <p:spPr>
          <a:xfrm>
            <a:off x="4017790" y="1774028"/>
            <a:ext cx="3635555"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case “sees” more alert days than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polar-orbiting</a:t>
            </a:r>
          </a:p>
        </p:txBody>
      </p:sp>
      <p:sp>
        <p:nvSpPr>
          <p:cNvPr id="16" name="TextBox 15">
            <a:extLst>
              <a:ext uri="{FF2B5EF4-FFF2-40B4-BE49-F238E27FC236}">
                <a16:creationId xmlns:a16="http://schemas.microsoft.com/office/drawing/2014/main" id="{FF7C61FA-4AF0-E31C-0F3A-550DD7115EF7}"/>
              </a:ext>
            </a:extLst>
          </p:cNvPr>
          <p:cNvSpPr txBox="1"/>
          <p:nvPr/>
        </p:nvSpPr>
        <p:spPr>
          <a:xfrm>
            <a:off x="236198" y="5965563"/>
            <a:ext cx="508052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Alert day = 24hr mean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&gt; 35 µg m</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(AQI of 100)</a:t>
            </a:r>
          </a:p>
        </p:txBody>
      </p:sp>
      <p:sp>
        <p:nvSpPr>
          <p:cNvPr id="17" name="Slide Number Placeholder 16">
            <a:extLst>
              <a:ext uri="{FF2B5EF4-FFF2-40B4-BE49-F238E27FC236}">
                <a16:creationId xmlns:a16="http://schemas.microsoft.com/office/drawing/2014/main" id="{96741CF6-DC3D-52E8-1ECB-93C9BE7F2F10}"/>
              </a:ext>
            </a:extLst>
          </p:cNvPr>
          <p:cNvSpPr>
            <a:spLocks noGrp="1"/>
          </p:cNvSpPr>
          <p:nvPr>
            <p:ph type="sldNum" sz="quarter" idx="12"/>
          </p:nvPr>
        </p:nvSpPr>
        <p:spPr/>
        <p:txBody>
          <a:bodyPr/>
          <a:lstStyle/>
          <a:p>
            <a:fld id="{9F578351-901A-CD49-8EA5-2C881733D3E2}" type="slidenum">
              <a:rPr lang="en-US" smtClean="0"/>
              <a:t>13</a:t>
            </a:fld>
            <a:endParaRPr lang="en-US"/>
          </a:p>
        </p:txBody>
      </p:sp>
      <p:pic>
        <p:nvPicPr>
          <p:cNvPr id="21" name="Picture 20">
            <a:extLst>
              <a:ext uri="{FF2B5EF4-FFF2-40B4-BE49-F238E27FC236}">
                <a16:creationId xmlns:a16="http://schemas.microsoft.com/office/drawing/2014/main" id="{0D94B9CE-0CF2-D2B3-B9B0-9414F0CECE85}"/>
              </a:ext>
            </a:extLst>
          </p:cNvPr>
          <p:cNvPicPr>
            <a:picLocks noChangeAspect="1"/>
          </p:cNvPicPr>
          <p:nvPr/>
        </p:nvPicPr>
        <p:blipFill rotWithShape="1">
          <a:blip r:embed="rId3"/>
          <a:srcRect l="33934" t="4276" r="33726" b="51535"/>
          <a:stretch/>
        </p:blipFill>
        <p:spPr>
          <a:xfrm>
            <a:off x="123923" y="3063711"/>
            <a:ext cx="3959445" cy="2705009"/>
          </a:xfrm>
          <a:prstGeom prst="rect">
            <a:avLst/>
          </a:prstGeom>
        </p:spPr>
      </p:pic>
      <p:pic>
        <p:nvPicPr>
          <p:cNvPr id="8" name="Picture 7">
            <a:extLst>
              <a:ext uri="{FF2B5EF4-FFF2-40B4-BE49-F238E27FC236}">
                <a16:creationId xmlns:a16="http://schemas.microsoft.com/office/drawing/2014/main" id="{1ACC1C20-1942-9558-73B5-ED66F0823749}"/>
              </a:ext>
            </a:extLst>
          </p:cNvPr>
          <p:cNvPicPr>
            <a:picLocks noChangeAspect="1"/>
          </p:cNvPicPr>
          <p:nvPr/>
        </p:nvPicPr>
        <p:blipFill rotWithShape="1">
          <a:blip r:embed="rId4"/>
          <a:srcRect l="66779" t="51497" r="1349" b="3026"/>
          <a:stretch/>
        </p:blipFill>
        <p:spPr>
          <a:xfrm>
            <a:off x="4171404" y="3058620"/>
            <a:ext cx="3635555" cy="2593809"/>
          </a:xfrm>
          <a:prstGeom prst="rect">
            <a:avLst/>
          </a:prstGeom>
        </p:spPr>
      </p:pic>
    </p:spTree>
    <p:extLst>
      <p:ext uri="{BB962C8B-B14F-4D97-AF65-F5344CB8AC3E}">
        <p14:creationId xmlns:p14="http://schemas.microsoft.com/office/powerpoint/2010/main" val="118973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DC3B-3ADF-5C05-7CFF-E8C63A853C88}"/>
              </a:ext>
            </a:extLst>
          </p:cNvPr>
          <p:cNvSpPr>
            <a:spLocks noGrp="1"/>
          </p:cNvSpPr>
          <p:nvPr>
            <p:ph type="title"/>
          </p:nvPr>
        </p:nvSpPr>
        <p:spPr>
          <a:xfrm>
            <a:off x="0" y="18255"/>
            <a:ext cx="12192000" cy="1094107"/>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Geostationary-satellite based estimates of surface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are able to identify more air quality alert days.</a:t>
            </a:r>
          </a:p>
        </p:txBody>
      </p:sp>
      <p:grpSp>
        <p:nvGrpSpPr>
          <p:cNvPr id="11" name="Group 10">
            <a:extLst>
              <a:ext uri="{FF2B5EF4-FFF2-40B4-BE49-F238E27FC236}">
                <a16:creationId xmlns:a16="http://schemas.microsoft.com/office/drawing/2014/main" id="{15FE8B28-9E10-6456-A788-DB0C4470ECD4}"/>
              </a:ext>
            </a:extLst>
          </p:cNvPr>
          <p:cNvGrpSpPr/>
          <p:nvPr/>
        </p:nvGrpSpPr>
        <p:grpSpPr>
          <a:xfrm>
            <a:off x="8166331" y="2850718"/>
            <a:ext cx="3930869" cy="2619620"/>
            <a:chOff x="26195147" y="17993349"/>
            <a:chExt cx="3858871" cy="3055573"/>
          </a:xfrm>
        </p:grpSpPr>
        <p:sp>
          <p:nvSpPr>
            <p:cNvPr id="13" name="Rectangle 12">
              <a:extLst>
                <a:ext uri="{FF2B5EF4-FFF2-40B4-BE49-F238E27FC236}">
                  <a16:creationId xmlns:a16="http://schemas.microsoft.com/office/drawing/2014/main" id="{B639EABC-79A8-E6E1-F33D-ACCB22E75BC5}"/>
                </a:ext>
              </a:extLst>
            </p:cNvPr>
            <p:cNvSpPr/>
            <p:nvPr/>
          </p:nvSpPr>
          <p:spPr>
            <a:xfrm>
              <a:off x="26978961" y="17993349"/>
              <a:ext cx="3075057" cy="121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26"/>
            </a:p>
          </p:txBody>
        </p:sp>
        <p:sp>
          <p:nvSpPr>
            <p:cNvPr id="15" name="TextBox 14">
              <a:extLst>
                <a:ext uri="{FF2B5EF4-FFF2-40B4-BE49-F238E27FC236}">
                  <a16:creationId xmlns:a16="http://schemas.microsoft.com/office/drawing/2014/main" id="{EA24A3F1-4C73-22A2-BF6C-91881F1A0990}"/>
                </a:ext>
              </a:extLst>
            </p:cNvPr>
            <p:cNvSpPr txBox="1"/>
            <p:nvPr/>
          </p:nvSpPr>
          <p:spPr>
            <a:xfrm rot="16200000">
              <a:off x="24903369" y="19397285"/>
              <a:ext cx="2943415" cy="359859"/>
            </a:xfrm>
            <a:prstGeom prst="rect">
              <a:avLst/>
            </a:prstGeom>
            <a:noFill/>
          </p:spPr>
          <p:txBody>
            <a:bodyPr wrap="square" rtlCol="0">
              <a:spAutoFit/>
            </a:bodyPr>
            <a:lstStyle/>
            <a:p>
              <a:pPr algn="ctr"/>
              <a:r>
                <a:rPr lang="en-US" sz="1455" dirty="0">
                  <a:latin typeface="Tahoma" panose="020B0604030504040204" pitchFamily="34" charset="0"/>
                  <a:ea typeface="Tahoma" panose="020B0604030504040204" pitchFamily="34" charset="0"/>
                  <a:cs typeface="Tahoma" panose="020B0604030504040204" pitchFamily="34" charset="0"/>
                </a:rPr>
                <a:t>Person-alerts [billions]</a:t>
              </a:r>
            </a:p>
          </p:txBody>
        </p:sp>
      </p:grpSp>
      <p:sp>
        <p:nvSpPr>
          <p:cNvPr id="7" name="TextBox 6">
            <a:extLst>
              <a:ext uri="{FF2B5EF4-FFF2-40B4-BE49-F238E27FC236}">
                <a16:creationId xmlns:a16="http://schemas.microsoft.com/office/drawing/2014/main" id="{001DEA68-8FD1-BA1F-F94A-7DE588966F7E}"/>
              </a:ext>
            </a:extLst>
          </p:cNvPr>
          <p:cNvSpPr txBox="1"/>
          <p:nvPr/>
        </p:nvSpPr>
        <p:spPr>
          <a:xfrm>
            <a:off x="0" y="1744853"/>
            <a:ext cx="3827282"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Most alert days concentrated in California in 2020</a:t>
            </a:r>
          </a:p>
        </p:txBody>
      </p:sp>
      <p:sp>
        <p:nvSpPr>
          <p:cNvPr id="14" name="TextBox 13">
            <a:extLst>
              <a:ext uri="{FF2B5EF4-FFF2-40B4-BE49-F238E27FC236}">
                <a16:creationId xmlns:a16="http://schemas.microsoft.com/office/drawing/2014/main" id="{167B615F-2BE6-5F9B-3FBE-FF1B718B24C4}"/>
              </a:ext>
            </a:extLst>
          </p:cNvPr>
          <p:cNvSpPr txBox="1"/>
          <p:nvPr/>
        </p:nvSpPr>
        <p:spPr>
          <a:xfrm>
            <a:off x="8166331" y="1704981"/>
            <a:ext cx="4025669"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~350 million more person-alerts identified in geostationary over polar-orbiting in 2020</a:t>
            </a:r>
          </a:p>
        </p:txBody>
      </p:sp>
      <p:sp>
        <p:nvSpPr>
          <p:cNvPr id="16" name="TextBox 15">
            <a:extLst>
              <a:ext uri="{FF2B5EF4-FFF2-40B4-BE49-F238E27FC236}">
                <a16:creationId xmlns:a16="http://schemas.microsoft.com/office/drawing/2014/main" id="{FF7C61FA-4AF0-E31C-0F3A-550DD7115EF7}"/>
              </a:ext>
            </a:extLst>
          </p:cNvPr>
          <p:cNvSpPr txBox="1"/>
          <p:nvPr/>
        </p:nvSpPr>
        <p:spPr>
          <a:xfrm>
            <a:off x="236198" y="5965563"/>
            <a:ext cx="508052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Alert day = 24hr mean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&gt; 35 µg m</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(AQI of 100)</a:t>
            </a:r>
          </a:p>
        </p:txBody>
      </p:sp>
      <p:sp>
        <p:nvSpPr>
          <p:cNvPr id="17" name="Slide Number Placeholder 16">
            <a:extLst>
              <a:ext uri="{FF2B5EF4-FFF2-40B4-BE49-F238E27FC236}">
                <a16:creationId xmlns:a16="http://schemas.microsoft.com/office/drawing/2014/main" id="{96741CF6-DC3D-52E8-1ECB-93C9BE7F2F10}"/>
              </a:ext>
            </a:extLst>
          </p:cNvPr>
          <p:cNvSpPr>
            <a:spLocks noGrp="1"/>
          </p:cNvSpPr>
          <p:nvPr>
            <p:ph type="sldNum" sz="quarter" idx="12"/>
          </p:nvPr>
        </p:nvSpPr>
        <p:spPr/>
        <p:txBody>
          <a:bodyPr/>
          <a:lstStyle/>
          <a:p>
            <a:fld id="{9F578351-901A-CD49-8EA5-2C881733D3E2}" type="slidenum">
              <a:rPr lang="en-US" smtClean="0"/>
              <a:t>14</a:t>
            </a:fld>
            <a:endParaRPr lang="en-US"/>
          </a:p>
        </p:txBody>
      </p:sp>
      <p:pic>
        <p:nvPicPr>
          <p:cNvPr id="19" name="Picture 18">
            <a:extLst>
              <a:ext uri="{FF2B5EF4-FFF2-40B4-BE49-F238E27FC236}">
                <a16:creationId xmlns:a16="http://schemas.microsoft.com/office/drawing/2014/main" id="{028D97FE-640F-31AF-3AF4-A4753C3C382E}"/>
              </a:ext>
            </a:extLst>
          </p:cNvPr>
          <p:cNvPicPr>
            <a:picLocks noChangeAspect="1"/>
          </p:cNvPicPr>
          <p:nvPr/>
        </p:nvPicPr>
        <p:blipFill rotWithShape="1">
          <a:blip r:embed="rId3"/>
          <a:srcRect l="49549" t="15289" r="10150" b="10091"/>
          <a:stretch/>
        </p:blipFill>
        <p:spPr>
          <a:xfrm>
            <a:off x="8589097" y="2820473"/>
            <a:ext cx="3366705" cy="2770430"/>
          </a:xfrm>
          <a:prstGeom prst="rect">
            <a:avLst/>
          </a:prstGeom>
        </p:spPr>
      </p:pic>
      <p:pic>
        <p:nvPicPr>
          <p:cNvPr id="21" name="Picture 20">
            <a:extLst>
              <a:ext uri="{FF2B5EF4-FFF2-40B4-BE49-F238E27FC236}">
                <a16:creationId xmlns:a16="http://schemas.microsoft.com/office/drawing/2014/main" id="{0D94B9CE-0CF2-D2B3-B9B0-9414F0CECE85}"/>
              </a:ext>
            </a:extLst>
          </p:cNvPr>
          <p:cNvPicPr>
            <a:picLocks noChangeAspect="1"/>
          </p:cNvPicPr>
          <p:nvPr/>
        </p:nvPicPr>
        <p:blipFill rotWithShape="1">
          <a:blip r:embed="rId4"/>
          <a:srcRect l="33934" t="4276" r="33726" b="51535"/>
          <a:stretch/>
        </p:blipFill>
        <p:spPr>
          <a:xfrm>
            <a:off x="123923" y="3063711"/>
            <a:ext cx="3959445" cy="2705009"/>
          </a:xfrm>
          <a:prstGeom prst="rect">
            <a:avLst/>
          </a:prstGeom>
        </p:spPr>
      </p:pic>
      <p:sp>
        <p:nvSpPr>
          <p:cNvPr id="5" name="TextBox 4">
            <a:extLst>
              <a:ext uri="{FF2B5EF4-FFF2-40B4-BE49-F238E27FC236}">
                <a16:creationId xmlns:a16="http://schemas.microsoft.com/office/drawing/2014/main" id="{31AA08C2-DCB0-2208-C39D-EEDD1A6A74AA}"/>
              </a:ext>
            </a:extLst>
          </p:cNvPr>
          <p:cNvSpPr txBox="1"/>
          <p:nvPr/>
        </p:nvSpPr>
        <p:spPr>
          <a:xfrm>
            <a:off x="4197531" y="2744150"/>
            <a:ext cx="3709852" cy="400110"/>
          </a:xfrm>
          <a:prstGeom prst="rect">
            <a:avLst/>
          </a:prstGeom>
          <a:noFill/>
        </p:spPr>
        <p:txBody>
          <a:bodyPr wrap="square" rtlCol="0">
            <a:spAutoFit/>
          </a:bodyPr>
          <a:lstStyle/>
          <a:p>
            <a:pPr algn="ctr"/>
            <a:r>
              <a:rPr lang="en-US" sz="2000" dirty="0"/>
              <a:t>Geostationary – Polar Orbiting</a:t>
            </a:r>
          </a:p>
        </p:txBody>
      </p:sp>
      <p:sp>
        <p:nvSpPr>
          <p:cNvPr id="8" name="TextBox 7">
            <a:extLst>
              <a:ext uri="{FF2B5EF4-FFF2-40B4-BE49-F238E27FC236}">
                <a16:creationId xmlns:a16="http://schemas.microsoft.com/office/drawing/2014/main" id="{471B61E0-0EEF-FAAF-CA7B-7B7186C0D2B9}"/>
              </a:ext>
            </a:extLst>
          </p:cNvPr>
          <p:cNvSpPr txBox="1"/>
          <p:nvPr/>
        </p:nvSpPr>
        <p:spPr>
          <a:xfrm>
            <a:off x="566131" y="2732427"/>
            <a:ext cx="2347274" cy="400110"/>
          </a:xfrm>
          <a:prstGeom prst="rect">
            <a:avLst/>
          </a:prstGeom>
          <a:noFill/>
        </p:spPr>
        <p:txBody>
          <a:bodyPr wrap="square" rtlCol="0">
            <a:spAutoFit/>
          </a:bodyPr>
          <a:lstStyle/>
          <a:p>
            <a:pPr algn="ctr"/>
            <a:r>
              <a:rPr lang="en-US" sz="2000" dirty="0"/>
              <a:t>Geostationary</a:t>
            </a:r>
          </a:p>
        </p:txBody>
      </p:sp>
      <p:sp>
        <p:nvSpPr>
          <p:cNvPr id="9" name="TextBox 8">
            <a:extLst>
              <a:ext uri="{FF2B5EF4-FFF2-40B4-BE49-F238E27FC236}">
                <a16:creationId xmlns:a16="http://schemas.microsoft.com/office/drawing/2014/main" id="{D716C907-B798-081C-95EB-22AAF2D14B2C}"/>
              </a:ext>
            </a:extLst>
          </p:cNvPr>
          <p:cNvSpPr txBox="1"/>
          <p:nvPr/>
        </p:nvSpPr>
        <p:spPr>
          <a:xfrm>
            <a:off x="4017790" y="1774028"/>
            <a:ext cx="3635555"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case “sees” more alert days than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polar-orbiting</a:t>
            </a:r>
          </a:p>
        </p:txBody>
      </p:sp>
      <p:sp>
        <p:nvSpPr>
          <p:cNvPr id="10" name="TextBox 9">
            <a:extLst>
              <a:ext uri="{FF2B5EF4-FFF2-40B4-BE49-F238E27FC236}">
                <a16:creationId xmlns:a16="http://schemas.microsoft.com/office/drawing/2014/main" id="{57A87262-C66D-8A73-CA86-7A8EBCE7EF0E}"/>
              </a:ext>
            </a:extLst>
          </p:cNvPr>
          <p:cNvSpPr txBox="1"/>
          <p:nvPr/>
        </p:nvSpPr>
        <p:spPr>
          <a:xfrm>
            <a:off x="9069439" y="5462493"/>
            <a:ext cx="1461545" cy="369332"/>
          </a:xfrm>
          <a:prstGeom prst="rect">
            <a:avLst/>
          </a:prstGeom>
          <a:noFill/>
        </p:spPr>
        <p:txBody>
          <a:bodyPr wrap="square" rtlCol="0">
            <a:spAutoFit/>
          </a:bodyPr>
          <a:lstStyle/>
          <a:p>
            <a:r>
              <a:rPr lang="en-US" dirty="0"/>
              <a:t>Polar orbiting</a:t>
            </a:r>
          </a:p>
        </p:txBody>
      </p:sp>
      <p:sp>
        <p:nvSpPr>
          <p:cNvPr id="18" name="TextBox 17">
            <a:extLst>
              <a:ext uri="{FF2B5EF4-FFF2-40B4-BE49-F238E27FC236}">
                <a16:creationId xmlns:a16="http://schemas.microsoft.com/office/drawing/2014/main" id="{31AA0F81-5629-9776-3629-AB98F4E33A2A}"/>
              </a:ext>
            </a:extLst>
          </p:cNvPr>
          <p:cNvSpPr txBox="1"/>
          <p:nvPr/>
        </p:nvSpPr>
        <p:spPr>
          <a:xfrm>
            <a:off x="10530984" y="5470338"/>
            <a:ext cx="1772843" cy="369332"/>
          </a:xfrm>
          <a:prstGeom prst="rect">
            <a:avLst/>
          </a:prstGeom>
          <a:noFill/>
        </p:spPr>
        <p:txBody>
          <a:bodyPr wrap="square" rtlCol="0">
            <a:spAutoFit/>
          </a:bodyPr>
          <a:lstStyle/>
          <a:p>
            <a:r>
              <a:rPr lang="en-US" dirty="0"/>
              <a:t>Geostationary</a:t>
            </a:r>
          </a:p>
        </p:txBody>
      </p:sp>
      <p:pic>
        <p:nvPicPr>
          <p:cNvPr id="20" name="Picture 19">
            <a:extLst>
              <a:ext uri="{FF2B5EF4-FFF2-40B4-BE49-F238E27FC236}">
                <a16:creationId xmlns:a16="http://schemas.microsoft.com/office/drawing/2014/main" id="{20C95725-9E83-1C77-7B9F-C89DFAA5BBAA}"/>
              </a:ext>
            </a:extLst>
          </p:cNvPr>
          <p:cNvPicPr>
            <a:picLocks noChangeAspect="1"/>
          </p:cNvPicPr>
          <p:nvPr/>
        </p:nvPicPr>
        <p:blipFill rotWithShape="1">
          <a:blip r:embed="rId5"/>
          <a:srcRect l="66779" t="51497" r="1349" b="3026"/>
          <a:stretch/>
        </p:blipFill>
        <p:spPr>
          <a:xfrm>
            <a:off x="4171404" y="3058620"/>
            <a:ext cx="3635555" cy="2593809"/>
          </a:xfrm>
          <a:prstGeom prst="rect">
            <a:avLst/>
          </a:prstGeom>
        </p:spPr>
      </p:pic>
    </p:spTree>
    <p:extLst>
      <p:ext uri="{BB962C8B-B14F-4D97-AF65-F5344CB8AC3E}">
        <p14:creationId xmlns:p14="http://schemas.microsoft.com/office/powerpoint/2010/main" val="1093973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C5B3DF-1ACE-756E-0D7E-FCA54C70E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0" t="7703" r="6201" b="4889"/>
          <a:stretch/>
        </p:blipFill>
        <p:spPr bwMode="auto">
          <a:xfrm>
            <a:off x="517781" y="2384644"/>
            <a:ext cx="7996299" cy="4382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Step 2: We reduce daily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exposure by 30%</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on satellite-identified air quality alert days.</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15</a:t>
            </a:fld>
            <a:endParaRPr lang="en-US"/>
          </a:p>
        </p:txBody>
      </p:sp>
      <p:sp>
        <p:nvSpPr>
          <p:cNvPr id="3" name="TextBox 2">
            <a:extLst>
              <a:ext uri="{FF2B5EF4-FFF2-40B4-BE49-F238E27FC236}">
                <a16:creationId xmlns:a16="http://schemas.microsoft.com/office/drawing/2014/main" id="{6B6F3729-AD84-7E89-1BB9-4DD22D567B2E}"/>
              </a:ext>
            </a:extLst>
          </p:cNvPr>
          <p:cNvSpPr txBox="1"/>
          <p:nvPr/>
        </p:nvSpPr>
        <p:spPr>
          <a:xfrm>
            <a:off x="8192284" y="2651637"/>
            <a:ext cx="6172200" cy="1323439"/>
          </a:xfrm>
          <a:prstGeom prst="rect">
            <a:avLst/>
          </a:prstGeom>
          <a:noFill/>
        </p:spPr>
        <p:txBody>
          <a:bodyPr wrap="square">
            <a:spAutoFit/>
          </a:bodyPr>
          <a:lstStyle/>
          <a:p>
            <a:pPr rtl="0">
              <a:spcBef>
                <a:spcPts val="0"/>
              </a:spcBef>
              <a:spcAft>
                <a:spcPts val="0"/>
              </a:spcAft>
            </a:pP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Base PM</a:t>
            </a:r>
            <a:r>
              <a:rPr lang="en-US" sz="1600" b="0" i="0" u="none" strike="noStrike" baseline="-25000" dirty="0">
                <a:solidFill>
                  <a:schemeClr val="tx1">
                    <a:lumMod val="65000"/>
                    <a:lumOff val="35000"/>
                  </a:schemeClr>
                </a:solidFill>
                <a:effectLst/>
                <a:latin typeface="Arial" panose="020B0604020202020204" pitchFamily="34" charset="0"/>
                <a:cs typeface="Arial" panose="020B0604020202020204" pitchFamily="34" charset="0"/>
              </a:rPr>
              <a:t>2.5</a:t>
            </a: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(no behavior modification)</a:t>
            </a:r>
            <a:endParaRPr lang="en-US" sz="16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1600" b="0" i="0" u="none" strike="noStrike" dirty="0">
                <a:solidFill>
                  <a:srgbClr val="FF8B00"/>
                </a:solidFill>
                <a:effectLst/>
                <a:latin typeface="Arial" panose="020B0604020202020204" pitchFamily="34" charset="0"/>
                <a:cs typeface="Arial" panose="020B0604020202020204" pitchFamily="34" charset="0"/>
              </a:rPr>
              <a:t>PM</a:t>
            </a:r>
            <a:r>
              <a:rPr lang="en-US" sz="1600" b="0" i="0" u="none" strike="noStrike" baseline="-25000" dirty="0">
                <a:solidFill>
                  <a:srgbClr val="FF8B00"/>
                </a:solidFill>
                <a:effectLst/>
                <a:latin typeface="Arial" panose="020B0604020202020204" pitchFamily="34" charset="0"/>
                <a:cs typeface="Arial" panose="020B0604020202020204" pitchFamily="34" charset="0"/>
              </a:rPr>
              <a:t>2.5</a:t>
            </a:r>
            <a:r>
              <a:rPr lang="en-US" sz="1600" b="0" i="0" u="none" strike="noStrike" dirty="0">
                <a:solidFill>
                  <a:srgbClr val="FF8B00"/>
                </a:solidFill>
                <a:effectLst/>
                <a:latin typeface="Arial" panose="020B0604020202020204" pitchFamily="34" charset="0"/>
                <a:cs typeface="Arial" panose="020B0604020202020204" pitchFamily="34" charset="0"/>
              </a:rPr>
              <a:t> w/ Geostationary case alerts </a:t>
            </a:r>
            <a:br>
              <a:rPr lang="en-US" sz="1600" b="0" i="0" u="none" strike="noStrike" dirty="0">
                <a:solidFill>
                  <a:srgbClr val="FF8B00"/>
                </a:solidFill>
                <a:effectLst/>
                <a:latin typeface="Arial" panose="020B0604020202020204" pitchFamily="34" charset="0"/>
                <a:cs typeface="Arial" panose="020B0604020202020204" pitchFamily="34" charset="0"/>
              </a:rPr>
            </a:br>
            <a:r>
              <a:rPr lang="en-US" sz="1600" b="0" i="0" u="none" strike="noStrike" dirty="0">
                <a:solidFill>
                  <a:srgbClr val="FF8B00"/>
                </a:solidFill>
                <a:effectLst/>
                <a:latin typeface="Arial" panose="020B0604020202020204" pitchFamily="34" charset="0"/>
                <a:cs typeface="Arial" panose="020B0604020202020204" pitchFamily="34" charset="0"/>
              </a:rPr>
              <a:t>&amp; behavior modification </a:t>
            </a:r>
            <a:endParaRPr lang="en-US" sz="1600" b="0" dirty="0">
              <a:solidFill>
                <a:srgbClr val="FF8B00"/>
              </a:solidFill>
              <a:effectLst/>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198765-F4AD-2342-EDE0-B7FF3E8BE4CB}"/>
              </a:ext>
            </a:extLst>
          </p:cNvPr>
          <p:cNvSpPr txBox="1"/>
          <p:nvPr/>
        </p:nvSpPr>
        <p:spPr>
          <a:xfrm>
            <a:off x="2116604" y="2104118"/>
            <a:ext cx="607568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An example in Los Angeles, CA</a:t>
            </a:r>
          </a:p>
        </p:txBody>
      </p:sp>
      <p:sp>
        <p:nvSpPr>
          <p:cNvPr id="12" name="TextBox 11">
            <a:extLst>
              <a:ext uri="{FF2B5EF4-FFF2-40B4-BE49-F238E27FC236}">
                <a16:creationId xmlns:a16="http://schemas.microsoft.com/office/drawing/2014/main" id="{D847A87A-09B1-CD21-63FB-36E82AE7934C}"/>
              </a:ext>
            </a:extLst>
          </p:cNvPr>
          <p:cNvSpPr txBox="1"/>
          <p:nvPr/>
        </p:nvSpPr>
        <p:spPr>
          <a:xfrm>
            <a:off x="20320" y="1107777"/>
            <a:ext cx="1209548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30% reduction in exposure from EPA synthesis</a:t>
            </a:r>
            <a:r>
              <a:rPr lang="en-US" sz="2000" b="1" baseline="30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of studies on behavior modification and accounts for fraction of population taking exposure-reducing actions and the effectiveness of the actions.</a:t>
            </a:r>
          </a:p>
        </p:txBody>
      </p:sp>
      <p:sp>
        <p:nvSpPr>
          <p:cNvPr id="5" name="TextBox 4">
            <a:extLst>
              <a:ext uri="{FF2B5EF4-FFF2-40B4-BE49-F238E27FC236}">
                <a16:creationId xmlns:a16="http://schemas.microsoft.com/office/drawing/2014/main" id="{D728191F-1F8C-AF8B-CAB2-2ADD1CA20DC3}"/>
              </a:ext>
            </a:extLst>
          </p:cNvPr>
          <p:cNvSpPr txBox="1"/>
          <p:nvPr/>
        </p:nvSpPr>
        <p:spPr>
          <a:xfrm>
            <a:off x="60960" y="6514011"/>
            <a:ext cx="2926080" cy="369332"/>
          </a:xfrm>
          <a:prstGeom prst="rect">
            <a:avLst/>
          </a:prstGeom>
          <a:noFill/>
        </p:spPr>
        <p:txBody>
          <a:bodyPr wrap="square" rtlCol="0">
            <a:spAutoFit/>
          </a:bodyPr>
          <a:lstStyle/>
          <a:p>
            <a:r>
              <a:rPr lang="en-US" baseline="30000" dirty="0"/>
              <a:t>1</a:t>
            </a:r>
            <a:r>
              <a:rPr lang="en-US" dirty="0"/>
              <a:t>CAIF report, US EPA, 2021</a:t>
            </a:r>
          </a:p>
        </p:txBody>
      </p:sp>
    </p:spTree>
    <p:extLst>
      <p:ext uri="{BB962C8B-B14F-4D97-AF65-F5344CB8AC3E}">
        <p14:creationId xmlns:p14="http://schemas.microsoft.com/office/powerpoint/2010/main" val="47012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C5B3DF-1ACE-756E-0D7E-FCA54C70EF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0" t="7703" r="6201" b="4889"/>
          <a:stretch/>
        </p:blipFill>
        <p:spPr bwMode="auto">
          <a:xfrm>
            <a:off x="517781" y="2384644"/>
            <a:ext cx="7996299" cy="4382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Step 2: We reduce daily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exposure by 30%</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on satellite-identified air quality alert days.</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16</a:t>
            </a:fld>
            <a:endParaRPr lang="en-US"/>
          </a:p>
        </p:txBody>
      </p:sp>
      <p:cxnSp>
        <p:nvCxnSpPr>
          <p:cNvPr id="14" name="Straight Arrow Connector 13">
            <a:extLst>
              <a:ext uri="{FF2B5EF4-FFF2-40B4-BE49-F238E27FC236}">
                <a16:creationId xmlns:a16="http://schemas.microsoft.com/office/drawing/2014/main" id="{5DD5488A-02EE-6DAB-CC5E-80CE40F72862}"/>
              </a:ext>
            </a:extLst>
          </p:cNvPr>
          <p:cNvCxnSpPr>
            <a:cxnSpLocks/>
          </p:cNvCxnSpPr>
          <p:nvPr/>
        </p:nvCxnSpPr>
        <p:spPr>
          <a:xfrm>
            <a:off x="4375203" y="3689998"/>
            <a:ext cx="998220" cy="494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36D0C4-532C-DC42-2CB5-F832D833499E}"/>
              </a:ext>
            </a:extLst>
          </p:cNvPr>
          <p:cNvCxnSpPr>
            <a:cxnSpLocks/>
          </p:cNvCxnSpPr>
          <p:nvPr/>
        </p:nvCxnSpPr>
        <p:spPr>
          <a:xfrm>
            <a:off x="4439920" y="4153010"/>
            <a:ext cx="937968" cy="1584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6F3729-AD84-7E89-1BB9-4DD22D567B2E}"/>
              </a:ext>
            </a:extLst>
          </p:cNvPr>
          <p:cNvSpPr txBox="1"/>
          <p:nvPr/>
        </p:nvSpPr>
        <p:spPr>
          <a:xfrm>
            <a:off x="8192284" y="2651637"/>
            <a:ext cx="6172200" cy="1323439"/>
          </a:xfrm>
          <a:prstGeom prst="rect">
            <a:avLst/>
          </a:prstGeom>
          <a:noFill/>
        </p:spPr>
        <p:txBody>
          <a:bodyPr wrap="square">
            <a:spAutoFit/>
          </a:bodyPr>
          <a:lstStyle/>
          <a:p>
            <a:pPr rtl="0">
              <a:spcBef>
                <a:spcPts val="0"/>
              </a:spcBef>
              <a:spcAft>
                <a:spcPts val="0"/>
              </a:spcAft>
            </a:pP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Base PM</a:t>
            </a:r>
            <a:r>
              <a:rPr lang="en-US" sz="1600" b="0" i="0" u="none" strike="noStrike" baseline="-25000" dirty="0">
                <a:solidFill>
                  <a:schemeClr val="tx1">
                    <a:lumMod val="65000"/>
                    <a:lumOff val="35000"/>
                  </a:schemeClr>
                </a:solidFill>
                <a:effectLst/>
                <a:latin typeface="Arial" panose="020B0604020202020204" pitchFamily="34" charset="0"/>
                <a:cs typeface="Arial" panose="020B0604020202020204" pitchFamily="34" charset="0"/>
              </a:rPr>
              <a:t>2.5</a:t>
            </a: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(no behavior modification)</a:t>
            </a:r>
            <a:endParaRPr lang="en-US" sz="16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1600" b="0" i="0" u="none" strike="noStrike" dirty="0">
                <a:solidFill>
                  <a:srgbClr val="FF8B00"/>
                </a:solidFill>
                <a:effectLst/>
                <a:latin typeface="Arial" panose="020B0604020202020204" pitchFamily="34" charset="0"/>
                <a:cs typeface="Arial" panose="020B0604020202020204" pitchFamily="34" charset="0"/>
              </a:rPr>
              <a:t>PM</a:t>
            </a:r>
            <a:r>
              <a:rPr lang="en-US" sz="1600" b="0" i="0" u="none" strike="noStrike" baseline="-25000" dirty="0">
                <a:solidFill>
                  <a:srgbClr val="FF8B00"/>
                </a:solidFill>
                <a:effectLst/>
                <a:latin typeface="Arial" panose="020B0604020202020204" pitchFamily="34" charset="0"/>
                <a:cs typeface="Arial" panose="020B0604020202020204" pitchFamily="34" charset="0"/>
              </a:rPr>
              <a:t>2.5</a:t>
            </a:r>
            <a:r>
              <a:rPr lang="en-US" sz="1600" b="0" i="0" u="none" strike="noStrike" dirty="0">
                <a:solidFill>
                  <a:srgbClr val="FF8B00"/>
                </a:solidFill>
                <a:effectLst/>
                <a:latin typeface="Arial" panose="020B0604020202020204" pitchFamily="34" charset="0"/>
                <a:cs typeface="Arial" panose="020B0604020202020204" pitchFamily="34" charset="0"/>
              </a:rPr>
              <a:t> w/ Geostationary case alerts </a:t>
            </a:r>
            <a:br>
              <a:rPr lang="en-US" sz="1600" b="0" i="0" u="none" strike="noStrike" dirty="0">
                <a:solidFill>
                  <a:srgbClr val="FF8B00"/>
                </a:solidFill>
                <a:effectLst/>
                <a:latin typeface="Arial" panose="020B0604020202020204" pitchFamily="34" charset="0"/>
                <a:cs typeface="Arial" panose="020B0604020202020204" pitchFamily="34" charset="0"/>
              </a:rPr>
            </a:br>
            <a:r>
              <a:rPr lang="en-US" sz="1600" b="0" i="0" u="none" strike="noStrike" dirty="0">
                <a:solidFill>
                  <a:srgbClr val="FF8B00"/>
                </a:solidFill>
                <a:effectLst/>
                <a:latin typeface="Arial" panose="020B0604020202020204" pitchFamily="34" charset="0"/>
                <a:cs typeface="Arial" panose="020B0604020202020204" pitchFamily="34" charset="0"/>
              </a:rPr>
              <a:t>&amp; behavior modification </a:t>
            </a:r>
            <a:endParaRPr lang="en-US" sz="1600" b="0" dirty="0">
              <a:solidFill>
                <a:srgbClr val="FF8B00"/>
              </a:solidFill>
              <a:effectLst/>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198765-F4AD-2342-EDE0-B7FF3E8BE4CB}"/>
              </a:ext>
            </a:extLst>
          </p:cNvPr>
          <p:cNvSpPr txBox="1"/>
          <p:nvPr/>
        </p:nvSpPr>
        <p:spPr>
          <a:xfrm>
            <a:off x="2116604" y="2104118"/>
            <a:ext cx="607568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An example in Los Angeles, CA</a:t>
            </a:r>
          </a:p>
        </p:txBody>
      </p:sp>
      <p:sp>
        <p:nvSpPr>
          <p:cNvPr id="9" name="TextBox 8">
            <a:extLst>
              <a:ext uri="{FF2B5EF4-FFF2-40B4-BE49-F238E27FC236}">
                <a16:creationId xmlns:a16="http://schemas.microsoft.com/office/drawing/2014/main" id="{72F2613D-1FD7-B355-3BD7-D28A36EFAA35}"/>
              </a:ext>
            </a:extLst>
          </p:cNvPr>
          <p:cNvSpPr txBox="1"/>
          <p:nvPr/>
        </p:nvSpPr>
        <p:spPr>
          <a:xfrm>
            <a:off x="3159760" y="3035910"/>
            <a:ext cx="27432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Alert day identified by satellite-based data</a:t>
            </a:r>
          </a:p>
        </p:txBody>
      </p:sp>
      <p:sp>
        <p:nvSpPr>
          <p:cNvPr id="10" name="TextBox 9">
            <a:extLst>
              <a:ext uri="{FF2B5EF4-FFF2-40B4-BE49-F238E27FC236}">
                <a16:creationId xmlns:a16="http://schemas.microsoft.com/office/drawing/2014/main" id="{24CFD1A5-CD2D-EDC7-4E81-1773F389EFA5}"/>
              </a:ext>
            </a:extLst>
          </p:cNvPr>
          <p:cNvSpPr txBox="1"/>
          <p:nvPr/>
        </p:nvSpPr>
        <p:spPr>
          <a:xfrm>
            <a:off x="3159760" y="3819003"/>
            <a:ext cx="229037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Exposure reduced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by 30%</a:t>
            </a:r>
          </a:p>
        </p:txBody>
      </p:sp>
      <p:sp>
        <p:nvSpPr>
          <p:cNvPr id="12" name="TextBox 11">
            <a:extLst>
              <a:ext uri="{FF2B5EF4-FFF2-40B4-BE49-F238E27FC236}">
                <a16:creationId xmlns:a16="http://schemas.microsoft.com/office/drawing/2014/main" id="{D847A87A-09B1-CD21-63FB-36E82AE7934C}"/>
              </a:ext>
            </a:extLst>
          </p:cNvPr>
          <p:cNvSpPr txBox="1"/>
          <p:nvPr/>
        </p:nvSpPr>
        <p:spPr>
          <a:xfrm>
            <a:off x="20320" y="1107777"/>
            <a:ext cx="1209548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30% reduction in exposure from EPA synthesis</a:t>
            </a:r>
            <a:r>
              <a:rPr lang="en-US" sz="2000" b="1" baseline="30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of studies on behavior modification and accounts for fraction of population taking exposure-reducing actions and the effectiveness of the actions.</a:t>
            </a:r>
          </a:p>
        </p:txBody>
      </p:sp>
      <p:sp>
        <p:nvSpPr>
          <p:cNvPr id="5" name="TextBox 4">
            <a:extLst>
              <a:ext uri="{FF2B5EF4-FFF2-40B4-BE49-F238E27FC236}">
                <a16:creationId xmlns:a16="http://schemas.microsoft.com/office/drawing/2014/main" id="{D728191F-1F8C-AF8B-CAB2-2ADD1CA20DC3}"/>
              </a:ext>
            </a:extLst>
          </p:cNvPr>
          <p:cNvSpPr txBox="1"/>
          <p:nvPr/>
        </p:nvSpPr>
        <p:spPr>
          <a:xfrm>
            <a:off x="60960" y="6514011"/>
            <a:ext cx="2926080" cy="369332"/>
          </a:xfrm>
          <a:prstGeom prst="rect">
            <a:avLst/>
          </a:prstGeom>
          <a:noFill/>
        </p:spPr>
        <p:txBody>
          <a:bodyPr wrap="square" rtlCol="0">
            <a:spAutoFit/>
          </a:bodyPr>
          <a:lstStyle/>
          <a:p>
            <a:r>
              <a:rPr lang="en-US" baseline="30000" dirty="0"/>
              <a:t>1</a:t>
            </a:r>
            <a:r>
              <a:rPr lang="en-US" dirty="0"/>
              <a:t>CAIF report, US EPA, 2021</a:t>
            </a:r>
          </a:p>
        </p:txBody>
      </p:sp>
    </p:spTree>
    <p:extLst>
      <p:ext uri="{BB962C8B-B14F-4D97-AF65-F5344CB8AC3E}">
        <p14:creationId xmlns:p14="http://schemas.microsoft.com/office/powerpoint/2010/main" val="401931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C5B3DF-1ACE-756E-0D7E-FCA54C70E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0" t="7703" r="6201" b="4889"/>
          <a:stretch/>
        </p:blipFill>
        <p:spPr bwMode="auto">
          <a:xfrm>
            <a:off x="517781" y="2384644"/>
            <a:ext cx="7996299" cy="4382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Step 2: We reduce daily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exposure by 30%</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on satellite-identified air quality alert days.</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17</a:t>
            </a:fld>
            <a:endParaRPr lang="en-US"/>
          </a:p>
        </p:txBody>
      </p:sp>
      <p:sp>
        <p:nvSpPr>
          <p:cNvPr id="6" name="TextBox 5">
            <a:extLst>
              <a:ext uri="{FF2B5EF4-FFF2-40B4-BE49-F238E27FC236}">
                <a16:creationId xmlns:a16="http://schemas.microsoft.com/office/drawing/2014/main" id="{A37EA5C6-63C5-A208-E2AC-958A4084A8F4}"/>
              </a:ext>
            </a:extLst>
          </p:cNvPr>
          <p:cNvSpPr txBox="1"/>
          <p:nvPr/>
        </p:nvSpPr>
        <p:spPr>
          <a:xfrm>
            <a:off x="8794803" y="5364027"/>
            <a:ext cx="3318563" cy="584775"/>
          </a:xfrm>
          <a:prstGeom prst="rect">
            <a:avLst/>
          </a:prstGeom>
          <a:noFill/>
        </p:spPr>
        <p:txBody>
          <a:bodyPr wrap="square" rtlCol="0">
            <a:spAutoFit/>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Baseline annual mean, </a:t>
            </a: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23 µg m</a:t>
            </a:r>
            <a:r>
              <a:rPr lang="en-US" sz="1600" b="0" i="0" u="none" strike="noStrike" baseline="30000" dirty="0">
                <a:solidFill>
                  <a:schemeClr val="tx1">
                    <a:lumMod val="65000"/>
                    <a:lumOff val="35000"/>
                  </a:schemeClr>
                </a:solidFill>
                <a:effectLst/>
                <a:latin typeface="Arial" panose="020B0604020202020204" pitchFamily="34" charset="0"/>
                <a:cs typeface="Arial" panose="020B0604020202020204" pitchFamily="34" charset="0"/>
              </a:rPr>
              <a:t>-3</a:t>
            </a: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r>
              <a:rPr lang="en-US" sz="1600" dirty="0">
                <a:solidFill>
                  <a:srgbClr val="FF8B00"/>
                </a:solidFill>
                <a:latin typeface="Arial" panose="020B0604020202020204" pitchFamily="34" charset="0"/>
                <a:cs typeface="Arial" panose="020B0604020202020204" pitchFamily="34" charset="0"/>
              </a:rPr>
              <a:t>Adjusted annual mean, </a:t>
            </a:r>
            <a:r>
              <a:rPr lang="en-US" sz="1600" b="0" i="0" u="none" strike="noStrike" dirty="0">
                <a:solidFill>
                  <a:srgbClr val="FF8B00"/>
                </a:solidFill>
                <a:effectLst/>
                <a:latin typeface="Arial" panose="020B0604020202020204" pitchFamily="34" charset="0"/>
                <a:cs typeface="Arial" panose="020B0604020202020204" pitchFamily="34" charset="0"/>
              </a:rPr>
              <a:t>20 µg m</a:t>
            </a:r>
            <a:r>
              <a:rPr lang="en-US" sz="1600" b="0" i="0" u="none" strike="noStrike" baseline="30000" dirty="0">
                <a:solidFill>
                  <a:srgbClr val="FF8B00"/>
                </a:solidFill>
                <a:effectLst/>
                <a:latin typeface="Arial" panose="020B0604020202020204" pitchFamily="34" charset="0"/>
                <a:cs typeface="Arial" panose="020B0604020202020204" pitchFamily="34" charset="0"/>
              </a:rPr>
              <a:t>-3</a:t>
            </a:r>
            <a:endParaRPr lang="en-US" sz="1600" dirty="0">
              <a:solidFill>
                <a:srgbClr val="FF8B00"/>
              </a:solidFill>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2B055952-D340-1FAF-B1C5-EE56DF8E1FF3}"/>
              </a:ext>
            </a:extLst>
          </p:cNvPr>
          <p:cNvCxnSpPr>
            <a:cxnSpLocks/>
          </p:cNvCxnSpPr>
          <p:nvPr/>
        </p:nvCxnSpPr>
        <p:spPr>
          <a:xfrm flipH="1">
            <a:off x="8514080" y="5656415"/>
            <a:ext cx="2807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6F3729-AD84-7E89-1BB9-4DD22D567B2E}"/>
              </a:ext>
            </a:extLst>
          </p:cNvPr>
          <p:cNvSpPr txBox="1"/>
          <p:nvPr/>
        </p:nvSpPr>
        <p:spPr>
          <a:xfrm>
            <a:off x="8192284" y="2651637"/>
            <a:ext cx="6172200" cy="1323439"/>
          </a:xfrm>
          <a:prstGeom prst="rect">
            <a:avLst/>
          </a:prstGeom>
          <a:noFill/>
        </p:spPr>
        <p:txBody>
          <a:bodyPr wrap="square">
            <a:spAutoFit/>
          </a:bodyPr>
          <a:lstStyle/>
          <a:p>
            <a:pPr rtl="0">
              <a:spcBef>
                <a:spcPts val="0"/>
              </a:spcBef>
              <a:spcAft>
                <a:spcPts val="0"/>
              </a:spcAft>
            </a:pP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Base PM</a:t>
            </a:r>
            <a:r>
              <a:rPr lang="en-US" sz="1600" b="0" i="0" u="none" strike="noStrike" baseline="-25000" dirty="0">
                <a:solidFill>
                  <a:schemeClr val="tx1">
                    <a:lumMod val="65000"/>
                    <a:lumOff val="35000"/>
                  </a:schemeClr>
                </a:solidFill>
                <a:effectLst/>
                <a:latin typeface="Arial" panose="020B0604020202020204" pitchFamily="34" charset="0"/>
                <a:cs typeface="Arial" panose="020B0604020202020204" pitchFamily="34" charset="0"/>
              </a:rPr>
              <a:t>2.5</a:t>
            </a:r>
            <a:r>
              <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(no behavior modification)</a:t>
            </a:r>
            <a:endParaRPr lang="en-US" sz="16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1600" b="0" i="0" u="none" strike="noStrike" dirty="0">
                <a:solidFill>
                  <a:srgbClr val="FF8B00"/>
                </a:solidFill>
                <a:effectLst/>
                <a:latin typeface="Arial" panose="020B0604020202020204" pitchFamily="34" charset="0"/>
                <a:cs typeface="Arial" panose="020B0604020202020204" pitchFamily="34" charset="0"/>
              </a:rPr>
              <a:t>PM</a:t>
            </a:r>
            <a:r>
              <a:rPr lang="en-US" sz="1600" b="0" i="0" u="none" strike="noStrike" baseline="-25000" dirty="0">
                <a:solidFill>
                  <a:srgbClr val="FF8B00"/>
                </a:solidFill>
                <a:effectLst/>
                <a:latin typeface="Arial" panose="020B0604020202020204" pitchFamily="34" charset="0"/>
                <a:cs typeface="Arial" panose="020B0604020202020204" pitchFamily="34" charset="0"/>
              </a:rPr>
              <a:t>2.5</a:t>
            </a:r>
            <a:r>
              <a:rPr lang="en-US" sz="1600" b="0" i="0" u="none" strike="noStrike" dirty="0">
                <a:solidFill>
                  <a:srgbClr val="FF8B00"/>
                </a:solidFill>
                <a:effectLst/>
                <a:latin typeface="Arial" panose="020B0604020202020204" pitchFamily="34" charset="0"/>
                <a:cs typeface="Arial" panose="020B0604020202020204" pitchFamily="34" charset="0"/>
              </a:rPr>
              <a:t> w/ Geostationary case alerts </a:t>
            </a:r>
            <a:br>
              <a:rPr lang="en-US" sz="1600" b="0" i="0" u="none" strike="noStrike" dirty="0">
                <a:solidFill>
                  <a:srgbClr val="FF8B00"/>
                </a:solidFill>
                <a:effectLst/>
                <a:latin typeface="Arial" panose="020B0604020202020204" pitchFamily="34" charset="0"/>
                <a:cs typeface="Arial" panose="020B0604020202020204" pitchFamily="34" charset="0"/>
              </a:rPr>
            </a:br>
            <a:r>
              <a:rPr lang="en-US" sz="1600" b="0" i="0" u="none" strike="noStrike" dirty="0">
                <a:solidFill>
                  <a:srgbClr val="FF8B00"/>
                </a:solidFill>
                <a:effectLst/>
                <a:latin typeface="Arial" panose="020B0604020202020204" pitchFamily="34" charset="0"/>
                <a:cs typeface="Arial" panose="020B0604020202020204" pitchFamily="34" charset="0"/>
              </a:rPr>
              <a:t>&amp; behavior modification </a:t>
            </a:r>
            <a:endParaRPr lang="en-US" sz="1600" b="0" dirty="0">
              <a:solidFill>
                <a:srgbClr val="FF8B00"/>
              </a:solidFill>
              <a:effectLst/>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198765-F4AD-2342-EDE0-B7FF3E8BE4CB}"/>
              </a:ext>
            </a:extLst>
          </p:cNvPr>
          <p:cNvSpPr txBox="1"/>
          <p:nvPr/>
        </p:nvSpPr>
        <p:spPr>
          <a:xfrm>
            <a:off x="2116604" y="2104118"/>
            <a:ext cx="607568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An example in Los Angeles, CA</a:t>
            </a:r>
          </a:p>
        </p:txBody>
      </p:sp>
      <p:sp>
        <p:nvSpPr>
          <p:cNvPr id="12" name="TextBox 11">
            <a:extLst>
              <a:ext uri="{FF2B5EF4-FFF2-40B4-BE49-F238E27FC236}">
                <a16:creationId xmlns:a16="http://schemas.microsoft.com/office/drawing/2014/main" id="{D847A87A-09B1-CD21-63FB-36E82AE7934C}"/>
              </a:ext>
            </a:extLst>
          </p:cNvPr>
          <p:cNvSpPr txBox="1"/>
          <p:nvPr/>
        </p:nvSpPr>
        <p:spPr>
          <a:xfrm>
            <a:off x="20320" y="1107777"/>
            <a:ext cx="1209548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30% reduction in exposure from EPA synthesis</a:t>
            </a:r>
            <a:r>
              <a:rPr lang="en-US" sz="2000" b="1" baseline="30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of studies on behavior modification and accounts for fraction of population taking exposure-reducing actions and the effectiveness of the actions.</a:t>
            </a:r>
          </a:p>
        </p:txBody>
      </p:sp>
      <p:sp>
        <p:nvSpPr>
          <p:cNvPr id="5" name="TextBox 4">
            <a:extLst>
              <a:ext uri="{FF2B5EF4-FFF2-40B4-BE49-F238E27FC236}">
                <a16:creationId xmlns:a16="http://schemas.microsoft.com/office/drawing/2014/main" id="{D728191F-1F8C-AF8B-CAB2-2ADD1CA20DC3}"/>
              </a:ext>
            </a:extLst>
          </p:cNvPr>
          <p:cNvSpPr txBox="1"/>
          <p:nvPr/>
        </p:nvSpPr>
        <p:spPr>
          <a:xfrm>
            <a:off x="60960" y="6514011"/>
            <a:ext cx="2926080" cy="369332"/>
          </a:xfrm>
          <a:prstGeom prst="rect">
            <a:avLst/>
          </a:prstGeom>
          <a:noFill/>
        </p:spPr>
        <p:txBody>
          <a:bodyPr wrap="square" rtlCol="0">
            <a:spAutoFit/>
          </a:bodyPr>
          <a:lstStyle/>
          <a:p>
            <a:r>
              <a:rPr lang="en-US" baseline="30000" dirty="0"/>
              <a:t>1</a:t>
            </a:r>
            <a:r>
              <a:rPr lang="en-US" dirty="0"/>
              <a:t>CAIF report, US EPA, 2021</a:t>
            </a:r>
          </a:p>
        </p:txBody>
      </p:sp>
    </p:spTree>
    <p:extLst>
      <p:ext uri="{BB962C8B-B14F-4D97-AF65-F5344CB8AC3E}">
        <p14:creationId xmlns:p14="http://schemas.microsoft.com/office/powerpoint/2010/main" val="4145972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6EC490-E709-544C-004D-0F946FE51EF7}"/>
              </a:ext>
            </a:extLst>
          </p:cNvPr>
          <p:cNvPicPr>
            <a:picLocks noChangeAspect="1"/>
          </p:cNvPicPr>
          <p:nvPr/>
        </p:nvPicPr>
        <p:blipFill rotWithShape="1">
          <a:blip r:embed="rId3"/>
          <a:srcRect l="1727" t="64398" r="34072" b="17385"/>
          <a:stretch/>
        </p:blipFill>
        <p:spPr>
          <a:xfrm>
            <a:off x="710030" y="1548246"/>
            <a:ext cx="10545517" cy="2176191"/>
          </a:xfrm>
          <a:prstGeom prst="rect">
            <a:avLst/>
          </a:prstGeom>
        </p:spPr>
      </p:pic>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Step 3: Geostationary alerts lead to a larger reduction in annual mean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exposure compared to polar orbiting due to additional observations.</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18</a:t>
            </a:fld>
            <a:endParaRPr lang="en-US"/>
          </a:p>
        </p:txBody>
      </p:sp>
      <p:sp>
        <p:nvSpPr>
          <p:cNvPr id="9" name="TextBox 8">
            <a:extLst>
              <a:ext uri="{FF2B5EF4-FFF2-40B4-BE49-F238E27FC236}">
                <a16:creationId xmlns:a16="http://schemas.microsoft.com/office/drawing/2014/main" id="{3D450993-17C3-FB34-CCE1-FD2C703808C8}"/>
              </a:ext>
            </a:extLst>
          </p:cNvPr>
          <p:cNvSpPr txBox="1"/>
          <p:nvPr/>
        </p:nvSpPr>
        <p:spPr>
          <a:xfrm>
            <a:off x="0" y="1121131"/>
            <a:ext cx="582603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a:t>
            </a:r>
            <a:r>
              <a:rPr lang="en-US" sz="2000" dirty="0">
                <a:latin typeface="Arial" panose="020B0604020202020204" pitchFamily="34" charset="0"/>
                <a:cs typeface="Arial" panose="020B0604020202020204" pitchFamily="34" charset="0"/>
              </a:rPr>
              <a:t>informed exposure reduction</a:t>
            </a:r>
          </a:p>
        </p:txBody>
      </p:sp>
      <p:sp>
        <p:nvSpPr>
          <p:cNvPr id="6" name="TextBox 5">
            <a:extLst>
              <a:ext uri="{FF2B5EF4-FFF2-40B4-BE49-F238E27FC236}">
                <a16:creationId xmlns:a16="http://schemas.microsoft.com/office/drawing/2014/main" id="{D9A6F062-3FB7-4B27-9FBC-80884AD65F97}"/>
              </a:ext>
            </a:extLst>
          </p:cNvPr>
          <p:cNvSpPr txBox="1"/>
          <p:nvPr/>
        </p:nvSpPr>
        <p:spPr>
          <a:xfrm>
            <a:off x="6253633" y="1121131"/>
            <a:ext cx="536385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Polar Orbiting </a:t>
            </a:r>
            <a:r>
              <a:rPr lang="en-US" sz="2000" dirty="0">
                <a:latin typeface="Arial" panose="020B0604020202020204" pitchFamily="34" charset="0"/>
                <a:cs typeface="Arial" panose="020B0604020202020204" pitchFamily="34" charset="0"/>
              </a:rPr>
              <a:t>informed exposure reduction</a:t>
            </a:r>
          </a:p>
        </p:txBody>
      </p:sp>
      <p:sp>
        <p:nvSpPr>
          <p:cNvPr id="8" name="TextBox 7">
            <a:extLst>
              <a:ext uri="{FF2B5EF4-FFF2-40B4-BE49-F238E27FC236}">
                <a16:creationId xmlns:a16="http://schemas.microsoft.com/office/drawing/2014/main" id="{A238EF3B-4795-F052-99F8-219CC8C64888}"/>
              </a:ext>
            </a:extLst>
          </p:cNvPr>
          <p:cNvSpPr txBox="1"/>
          <p:nvPr/>
        </p:nvSpPr>
        <p:spPr>
          <a:xfrm>
            <a:off x="98117" y="4069024"/>
            <a:ext cx="293056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Figures assume a 30%</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reduction in PM</a:t>
            </a:r>
            <a:r>
              <a:rPr lang="en-US" b="1" baseline="-25000" dirty="0">
                <a:latin typeface="Arial" panose="020B0604020202020204" pitchFamily="34" charset="0"/>
                <a:cs typeface="Arial" panose="020B0604020202020204" pitchFamily="34" charset="0"/>
              </a:rPr>
              <a:t>2.5</a:t>
            </a:r>
            <a:r>
              <a:rPr lang="en-US" b="1" dirty="0">
                <a:latin typeface="Arial" panose="020B0604020202020204" pitchFamily="34" charset="0"/>
                <a:cs typeface="Arial" panose="020B0604020202020204" pitchFamily="34" charset="0"/>
              </a:rPr>
              <a:t> exposure on days with air quality alerts.</a:t>
            </a:r>
          </a:p>
        </p:txBody>
      </p:sp>
      <p:sp>
        <p:nvSpPr>
          <p:cNvPr id="10" name="TextBox 9">
            <a:extLst>
              <a:ext uri="{FF2B5EF4-FFF2-40B4-BE49-F238E27FC236}">
                <a16:creationId xmlns:a16="http://schemas.microsoft.com/office/drawing/2014/main" id="{D35936BE-D738-7753-CF9F-BF5E836D420A}"/>
              </a:ext>
            </a:extLst>
          </p:cNvPr>
          <p:cNvSpPr txBox="1"/>
          <p:nvPr/>
        </p:nvSpPr>
        <p:spPr>
          <a:xfrm>
            <a:off x="60960" y="6514011"/>
            <a:ext cx="2926080" cy="369332"/>
          </a:xfrm>
          <a:prstGeom prst="rect">
            <a:avLst/>
          </a:prstGeom>
          <a:noFill/>
        </p:spPr>
        <p:txBody>
          <a:bodyPr wrap="square" rtlCol="0">
            <a:spAutoFit/>
          </a:bodyPr>
          <a:lstStyle/>
          <a:p>
            <a:r>
              <a:rPr lang="en-US" baseline="30000" dirty="0"/>
              <a:t>1</a:t>
            </a:r>
            <a:r>
              <a:rPr lang="en-US" dirty="0"/>
              <a:t>CAIF report, US EPA, 2021</a:t>
            </a:r>
          </a:p>
        </p:txBody>
      </p:sp>
      <p:pic>
        <p:nvPicPr>
          <p:cNvPr id="16" name="Picture 15">
            <a:extLst>
              <a:ext uri="{FF2B5EF4-FFF2-40B4-BE49-F238E27FC236}">
                <a16:creationId xmlns:a16="http://schemas.microsoft.com/office/drawing/2014/main" id="{9FDA328B-771E-C347-D3AB-BCC067EBA3A5}"/>
              </a:ext>
            </a:extLst>
          </p:cNvPr>
          <p:cNvPicPr>
            <a:picLocks noChangeAspect="1"/>
          </p:cNvPicPr>
          <p:nvPr/>
        </p:nvPicPr>
        <p:blipFill rotWithShape="1">
          <a:blip r:embed="rId4"/>
          <a:srcRect l="38496" t="82949" r="39499" b="8626"/>
          <a:stretch/>
        </p:blipFill>
        <p:spPr>
          <a:xfrm>
            <a:off x="4772062" y="3158940"/>
            <a:ext cx="2097193" cy="584024"/>
          </a:xfrm>
          <a:prstGeom prst="rect">
            <a:avLst/>
          </a:prstGeom>
        </p:spPr>
      </p:pic>
    </p:spTree>
    <p:extLst>
      <p:ext uri="{BB962C8B-B14F-4D97-AF65-F5344CB8AC3E}">
        <p14:creationId xmlns:p14="http://schemas.microsoft.com/office/powerpoint/2010/main" val="237829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6EC490-E709-544C-004D-0F946FE51EF7}"/>
              </a:ext>
            </a:extLst>
          </p:cNvPr>
          <p:cNvPicPr>
            <a:picLocks noChangeAspect="1"/>
          </p:cNvPicPr>
          <p:nvPr/>
        </p:nvPicPr>
        <p:blipFill rotWithShape="1">
          <a:blip r:embed="rId3"/>
          <a:srcRect l="1727" t="64398" r="34072" b="17385"/>
          <a:stretch/>
        </p:blipFill>
        <p:spPr>
          <a:xfrm>
            <a:off x="710030" y="1548246"/>
            <a:ext cx="10545517" cy="2176191"/>
          </a:xfrm>
          <a:prstGeom prst="rect">
            <a:avLst/>
          </a:prstGeom>
        </p:spPr>
      </p:pic>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Step 3: Geostationary alerts lead to a larger reduction in annual mean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exposure compared to polar orbiting due to additional observations.</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19</a:t>
            </a:fld>
            <a:endParaRPr lang="en-US"/>
          </a:p>
        </p:txBody>
      </p:sp>
      <p:sp>
        <p:nvSpPr>
          <p:cNvPr id="9" name="TextBox 8">
            <a:extLst>
              <a:ext uri="{FF2B5EF4-FFF2-40B4-BE49-F238E27FC236}">
                <a16:creationId xmlns:a16="http://schemas.microsoft.com/office/drawing/2014/main" id="{3D450993-17C3-FB34-CCE1-FD2C703808C8}"/>
              </a:ext>
            </a:extLst>
          </p:cNvPr>
          <p:cNvSpPr txBox="1"/>
          <p:nvPr/>
        </p:nvSpPr>
        <p:spPr>
          <a:xfrm>
            <a:off x="0" y="1121131"/>
            <a:ext cx="582603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a:t>
            </a:r>
            <a:r>
              <a:rPr lang="en-US" sz="2000" dirty="0">
                <a:latin typeface="Arial" panose="020B0604020202020204" pitchFamily="34" charset="0"/>
                <a:cs typeface="Arial" panose="020B0604020202020204" pitchFamily="34" charset="0"/>
              </a:rPr>
              <a:t>informed exposure reduction</a:t>
            </a:r>
          </a:p>
        </p:txBody>
      </p:sp>
      <p:sp>
        <p:nvSpPr>
          <p:cNvPr id="11" name="TextBox 10">
            <a:extLst>
              <a:ext uri="{FF2B5EF4-FFF2-40B4-BE49-F238E27FC236}">
                <a16:creationId xmlns:a16="http://schemas.microsoft.com/office/drawing/2014/main" id="{DF5A0515-F014-F42D-34FE-FC8C425E8D00}"/>
              </a:ext>
            </a:extLst>
          </p:cNvPr>
          <p:cNvSpPr txBox="1"/>
          <p:nvPr/>
        </p:nvSpPr>
        <p:spPr>
          <a:xfrm>
            <a:off x="3891639" y="3880850"/>
            <a:ext cx="4007036"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Geostationary – Polar Orbiting</a:t>
            </a:r>
          </a:p>
        </p:txBody>
      </p:sp>
      <p:sp>
        <p:nvSpPr>
          <p:cNvPr id="6" name="TextBox 5">
            <a:extLst>
              <a:ext uri="{FF2B5EF4-FFF2-40B4-BE49-F238E27FC236}">
                <a16:creationId xmlns:a16="http://schemas.microsoft.com/office/drawing/2014/main" id="{D9A6F062-3FB7-4B27-9FBC-80884AD65F97}"/>
              </a:ext>
            </a:extLst>
          </p:cNvPr>
          <p:cNvSpPr txBox="1"/>
          <p:nvPr/>
        </p:nvSpPr>
        <p:spPr>
          <a:xfrm>
            <a:off x="6253633" y="1121131"/>
            <a:ext cx="536385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Polar Orbiting </a:t>
            </a:r>
            <a:r>
              <a:rPr lang="en-US" sz="2000" dirty="0">
                <a:latin typeface="Arial" panose="020B0604020202020204" pitchFamily="34" charset="0"/>
                <a:cs typeface="Arial" panose="020B0604020202020204" pitchFamily="34" charset="0"/>
              </a:rPr>
              <a:t>informed exposure reduction</a:t>
            </a:r>
          </a:p>
        </p:txBody>
      </p:sp>
      <p:sp>
        <p:nvSpPr>
          <p:cNvPr id="8" name="TextBox 7">
            <a:extLst>
              <a:ext uri="{FF2B5EF4-FFF2-40B4-BE49-F238E27FC236}">
                <a16:creationId xmlns:a16="http://schemas.microsoft.com/office/drawing/2014/main" id="{A238EF3B-4795-F052-99F8-219CC8C64888}"/>
              </a:ext>
            </a:extLst>
          </p:cNvPr>
          <p:cNvSpPr txBox="1"/>
          <p:nvPr/>
        </p:nvSpPr>
        <p:spPr>
          <a:xfrm>
            <a:off x="98117" y="4069024"/>
            <a:ext cx="293056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Figures assume a 30%</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reduction in PM</a:t>
            </a:r>
            <a:r>
              <a:rPr lang="en-US" b="1" baseline="-25000" dirty="0">
                <a:latin typeface="Arial" panose="020B0604020202020204" pitchFamily="34" charset="0"/>
                <a:cs typeface="Arial" panose="020B0604020202020204" pitchFamily="34" charset="0"/>
              </a:rPr>
              <a:t>2.5</a:t>
            </a:r>
            <a:r>
              <a:rPr lang="en-US" b="1" dirty="0">
                <a:latin typeface="Arial" panose="020B0604020202020204" pitchFamily="34" charset="0"/>
                <a:cs typeface="Arial" panose="020B0604020202020204" pitchFamily="34" charset="0"/>
              </a:rPr>
              <a:t> exposure on days with air quality alerts.</a:t>
            </a:r>
          </a:p>
        </p:txBody>
      </p:sp>
      <p:sp>
        <p:nvSpPr>
          <p:cNvPr id="10" name="TextBox 9">
            <a:extLst>
              <a:ext uri="{FF2B5EF4-FFF2-40B4-BE49-F238E27FC236}">
                <a16:creationId xmlns:a16="http://schemas.microsoft.com/office/drawing/2014/main" id="{D35936BE-D738-7753-CF9F-BF5E836D420A}"/>
              </a:ext>
            </a:extLst>
          </p:cNvPr>
          <p:cNvSpPr txBox="1"/>
          <p:nvPr/>
        </p:nvSpPr>
        <p:spPr>
          <a:xfrm>
            <a:off x="60960" y="6514011"/>
            <a:ext cx="2926080" cy="369332"/>
          </a:xfrm>
          <a:prstGeom prst="rect">
            <a:avLst/>
          </a:prstGeom>
          <a:noFill/>
        </p:spPr>
        <p:txBody>
          <a:bodyPr wrap="square" rtlCol="0">
            <a:spAutoFit/>
          </a:bodyPr>
          <a:lstStyle/>
          <a:p>
            <a:r>
              <a:rPr lang="en-US" baseline="30000" dirty="0"/>
              <a:t>1</a:t>
            </a:r>
            <a:r>
              <a:rPr lang="en-US" dirty="0"/>
              <a:t>CAIF report, US EPA, 2021</a:t>
            </a:r>
          </a:p>
        </p:txBody>
      </p:sp>
      <p:pic>
        <p:nvPicPr>
          <p:cNvPr id="14" name="Picture 13">
            <a:extLst>
              <a:ext uri="{FF2B5EF4-FFF2-40B4-BE49-F238E27FC236}">
                <a16:creationId xmlns:a16="http://schemas.microsoft.com/office/drawing/2014/main" id="{71052998-9C36-2AF5-AA66-4EC6FD533311}"/>
              </a:ext>
            </a:extLst>
          </p:cNvPr>
          <p:cNvPicPr>
            <a:picLocks noChangeAspect="1"/>
          </p:cNvPicPr>
          <p:nvPr/>
        </p:nvPicPr>
        <p:blipFill rotWithShape="1">
          <a:blip r:embed="rId3"/>
          <a:srcRect l="66500" t="64398" r="2100" b="17385"/>
          <a:stretch/>
        </p:blipFill>
        <p:spPr>
          <a:xfrm>
            <a:off x="3316331" y="4236963"/>
            <a:ext cx="5157652" cy="2176191"/>
          </a:xfrm>
          <a:prstGeom prst="rect">
            <a:avLst/>
          </a:prstGeom>
        </p:spPr>
      </p:pic>
      <p:pic>
        <p:nvPicPr>
          <p:cNvPr id="15" name="Picture 14">
            <a:extLst>
              <a:ext uri="{FF2B5EF4-FFF2-40B4-BE49-F238E27FC236}">
                <a16:creationId xmlns:a16="http://schemas.microsoft.com/office/drawing/2014/main" id="{F7EBFCB6-7735-83B0-0B54-E3CFA10A8264}"/>
              </a:ext>
            </a:extLst>
          </p:cNvPr>
          <p:cNvPicPr>
            <a:picLocks noChangeAspect="1"/>
          </p:cNvPicPr>
          <p:nvPr/>
        </p:nvPicPr>
        <p:blipFill rotWithShape="1">
          <a:blip r:embed="rId3"/>
          <a:srcRect l="71943" t="82832" r="7168" b="8407"/>
          <a:stretch/>
        </p:blipFill>
        <p:spPr>
          <a:xfrm>
            <a:off x="7420528" y="5807547"/>
            <a:ext cx="2106910" cy="642660"/>
          </a:xfrm>
          <a:prstGeom prst="rect">
            <a:avLst/>
          </a:prstGeom>
        </p:spPr>
      </p:pic>
      <p:pic>
        <p:nvPicPr>
          <p:cNvPr id="16" name="Picture 15">
            <a:extLst>
              <a:ext uri="{FF2B5EF4-FFF2-40B4-BE49-F238E27FC236}">
                <a16:creationId xmlns:a16="http://schemas.microsoft.com/office/drawing/2014/main" id="{9FDA328B-771E-C347-D3AB-BCC067EBA3A5}"/>
              </a:ext>
            </a:extLst>
          </p:cNvPr>
          <p:cNvPicPr>
            <a:picLocks noChangeAspect="1"/>
          </p:cNvPicPr>
          <p:nvPr/>
        </p:nvPicPr>
        <p:blipFill rotWithShape="1">
          <a:blip r:embed="rId4"/>
          <a:srcRect l="38496" t="82949" r="39499" b="8626"/>
          <a:stretch/>
        </p:blipFill>
        <p:spPr>
          <a:xfrm>
            <a:off x="4772062" y="3158940"/>
            <a:ext cx="2097193" cy="584024"/>
          </a:xfrm>
          <a:prstGeom prst="rect">
            <a:avLst/>
          </a:prstGeom>
        </p:spPr>
      </p:pic>
    </p:spTree>
    <p:extLst>
      <p:ext uri="{BB962C8B-B14F-4D97-AF65-F5344CB8AC3E}">
        <p14:creationId xmlns:p14="http://schemas.microsoft.com/office/powerpoint/2010/main" val="1454450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6C9CA1-3603-1844-085B-464CFF919A64}"/>
              </a:ext>
            </a:extLst>
          </p:cNvPr>
          <p:cNvSpPr txBox="1"/>
          <p:nvPr/>
        </p:nvSpPr>
        <p:spPr>
          <a:xfrm>
            <a:off x="94494" y="1382286"/>
            <a:ext cx="11068805" cy="4093428"/>
          </a:xfrm>
          <a:prstGeom prst="rect">
            <a:avLst/>
          </a:prstGeom>
          <a:noFill/>
        </p:spPr>
        <p:txBody>
          <a:bodyPr wrap="square" rtlCol="0">
            <a:spAutoFit/>
          </a:bodyPr>
          <a:lstStyle/>
          <a:p>
            <a:r>
              <a:rPr lang="en-US" sz="2000" dirty="0" err="1">
                <a:solidFill>
                  <a:schemeClr val="tx1">
                    <a:lumMod val="75000"/>
                    <a:lumOff val="25000"/>
                  </a:schemeClr>
                </a:solidFill>
                <a:latin typeface="Arial" panose="020B0604020202020204" pitchFamily="34" charset="0"/>
                <a:cs typeface="Arial" panose="020B0604020202020204" pitchFamily="34" charset="0"/>
              </a:rPr>
              <a:t>GeoXO</a:t>
            </a:r>
            <a:r>
              <a:rPr lang="en-US" sz="2000" dirty="0">
                <a:solidFill>
                  <a:schemeClr val="tx1">
                    <a:lumMod val="75000"/>
                    <a:lumOff val="25000"/>
                  </a:schemeClr>
                </a:solidFill>
                <a:latin typeface="Arial" panose="020B0604020202020204" pitchFamily="34" charset="0"/>
                <a:cs typeface="Arial" panose="020B0604020202020204" pitchFamily="34" charset="0"/>
              </a:rPr>
              <a:t> will have </a:t>
            </a:r>
            <a:r>
              <a:rPr lang="en-US" sz="2000" b="1" dirty="0">
                <a:solidFill>
                  <a:schemeClr val="tx1">
                    <a:lumMod val="75000"/>
                    <a:lumOff val="25000"/>
                  </a:schemeClr>
                </a:solidFill>
                <a:latin typeface="Arial" panose="020B0604020202020204" pitchFamily="34" charset="0"/>
                <a:cs typeface="Arial" panose="020B0604020202020204" pitchFamily="34" charset="0"/>
              </a:rPr>
              <a:t>hourly</a:t>
            </a:r>
            <a:r>
              <a:rPr lang="en-US" sz="2000" dirty="0">
                <a:solidFill>
                  <a:schemeClr val="tx1">
                    <a:lumMod val="75000"/>
                    <a:lumOff val="25000"/>
                  </a:schemeClr>
                </a:solidFill>
                <a:latin typeface="Arial" panose="020B0604020202020204" pitchFamily="34" charset="0"/>
                <a:cs typeface="Arial" panose="020B0604020202020204" pitchFamily="34" charset="0"/>
              </a:rPr>
              <a:t> atmospheric composition measurements of trace gases and particles</a:t>
            </a:r>
          </a:p>
          <a:p>
            <a:r>
              <a:rPr lang="en-US" sz="2000" dirty="0">
                <a:solidFill>
                  <a:schemeClr val="tx1">
                    <a:lumMod val="75000"/>
                    <a:lumOff val="25000"/>
                  </a:schemeClr>
                </a:solidFill>
                <a:latin typeface="Arial" panose="020B0604020202020204" pitchFamily="34" charset="0"/>
                <a:cs typeface="Arial" panose="020B0604020202020204" pitchFamily="34" charset="0"/>
              </a:rPr>
              <a:t>which has many health-relevant applications:</a:t>
            </a:r>
          </a:p>
          <a:p>
            <a:r>
              <a:rPr lang="en-US" sz="2000" dirty="0">
                <a:solidFill>
                  <a:schemeClr val="tx1">
                    <a:lumMod val="75000"/>
                    <a:lumOff val="25000"/>
                  </a:schemeClr>
                </a:solidFill>
                <a:latin typeface="Arial" panose="020B0604020202020204" pitchFamily="34" charset="0"/>
                <a:cs typeface="Arial" panose="020B0604020202020204" pitchFamily="34" charset="0"/>
              </a:rPr>
              <a:t>	</a:t>
            </a:r>
          </a:p>
          <a:p>
            <a:r>
              <a:rPr lang="en-US" sz="2000" dirty="0">
                <a:solidFill>
                  <a:schemeClr val="tx1">
                    <a:lumMod val="75000"/>
                    <a:lumOff val="25000"/>
                  </a:schemeClr>
                </a:solidFill>
                <a:latin typeface="Arial" panose="020B0604020202020204" pitchFamily="34" charset="0"/>
                <a:cs typeface="Arial" panose="020B0604020202020204" pitchFamily="34" charset="0"/>
              </a:rPr>
              <a:t>	</a:t>
            </a:r>
            <a:r>
              <a:rPr lang="en-US" sz="2000" dirty="0">
                <a:solidFill>
                  <a:schemeClr val="tx1">
                    <a:lumMod val="65000"/>
                    <a:lumOff val="35000"/>
                  </a:schemeClr>
                </a:solidFill>
                <a:latin typeface="Arial" panose="020B0604020202020204" pitchFamily="34" charset="0"/>
                <a:cs typeface="Arial" panose="020B0604020202020204" pitchFamily="34" charset="0"/>
              </a:rPr>
              <a:t>Monitoring pollutant concentrations between monitors, flagging additional locations 	which may exceed daily and annual NAAQS.</a:t>
            </a:r>
            <a:br>
              <a:rPr lang="en-US" sz="2000" dirty="0">
                <a:solidFill>
                  <a:schemeClr val="tx1">
                    <a:lumMod val="65000"/>
                    <a:lumOff val="35000"/>
                  </a:schemeClr>
                </a:solidFill>
                <a:latin typeface="Arial" panose="020B0604020202020204" pitchFamily="34" charset="0"/>
                <a:cs typeface="Arial" panose="020B0604020202020204" pitchFamily="34" charset="0"/>
              </a:rPr>
            </a:b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	Improved identification of pollutant sources, providing better guidance </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	for policy to reduce emissions and protect health.</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	Identification of air quality alert days in near-real time </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	in locations without surface monitors.</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	And more!</a:t>
            </a:r>
          </a:p>
        </p:txBody>
      </p:sp>
      <p:sp>
        <p:nvSpPr>
          <p:cNvPr id="7" name="Title 1">
            <a:extLst>
              <a:ext uri="{FF2B5EF4-FFF2-40B4-BE49-F238E27FC236}">
                <a16:creationId xmlns:a16="http://schemas.microsoft.com/office/drawing/2014/main" id="{EFE9FD71-1B87-6A49-B13E-3613AFE243E3}"/>
              </a:ext>
            </a:extLst>
          </p:cNvPr>
          <p:cNvSpPr>
            <a:spLocks noGrp="1"/>
          </p:cNvSpPr>
          <p:nvPr>
            <p:ph type="title"/>
          </p:nvPr>
        </p:nvSpPr>
        <p:spPr>
          <a:xfrm>
            <a:off x="0" y="1"/>
            <a:ext cx="12192000" cy="1135172"/>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There are many exciting applications of </a:t>
            </a:r>
            <a:r>
              <a:rPr lang="en-US" sz="2800" dirty="0" err="1">
                <a:solidFill>
                  <a:schemeClr val="bg1"/>
                </a:solidFill>
                <a:latin typeface="Arial" panose="020B0604020202020204" pitchFamily="34" charset="0"/>
                <a:cs typeface="Arial" panose="020B0604020202020204" pitchFamily="34" charset="0"/>
              </a:rPr>
              <a:t>GeoXO</a:t>
            </a:r>
            <a:r>
              <a:rPr lang="en-US" sz="2800" dirty="0">
                <a:solidFill>
                  <a:schemeClr val="bg1"/>
                </a:solidFill>
                <a:latin typeface="Arial" panose="020B0604020202020204" pitchFamily="34" charset="0"/>
                <a:cs typeface="Arial" panose="020B0604020202020204" pitchFamily="34" charset="0"/>
              </a:rPr>
              <a:t> atmospheric composition data with potential health benefits.</a:t>
            </a:r>
          </a:p>
        </p:txBody>
      </p:sp>
      <p:sp>
        <p:nvSpPr>
          <p:cNvPr id="10" name="Slide Number Placeholder 9">
            <a:extLst>
              <a:ext uri="{FF2B5EF4-FFF2-40B4-BE49-F238E27FC236}">
                <a16:creationId xmlns:a16="http://schemas.microsoft.com/office/drawing/2014/main" id="{90DBE90E-5042-99DF-0D53-6146C6BC651F}"/>
              </a:ext>
            </a:extLst>
          </p:cNvPr>
          <p:cNvSpPr>
            <a:spLocks noGrp="1"/>
          </p:cNvSpPr>
          <p:nvPr>
            <p:ph type="sldNum" sz="quarter" idx="12"/>
          </p:nvPr>
        </p:nvSpPr>
        <p:spPr/>
        <p:txBody>
          <a:bodyPr/>
          <a:lstStyle/>
          <a:p>
            <a:fld id="{9F578351-901A-CD49-8EA5-2C881733D3E2}" type="slidenum">
              <a:rPr lang="en-US" smtClean="0"/>
              <a:t>2</a:t>
            </a:fld>
            <a:endParaRPr lang="en-US"/>
          </a:p>
        </p:txBody>
      </p:sp>
    </p:spTree>
    <p:extLst>
      <p:ext uri="{BB962C8B-B14F-4D97-AF65-F5344CB8AC3E}">
        <p14:creationId xmlns:p14="http://schemas.microsoft.com/office/powerpoint/2010/main" val="113916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Using evidence from epidemiology studies, we estimate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health benefits of reduced exposure to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20</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E29925-40F1-09C2-86B8-4CE78DFCB442}"/>
                  </a:ext>
                </a:extLst>
              </p:cNvPr>
              <p:cNvSpPr txBox="1"/>
              <p:nvPr/>
            </p:nvSpPr>
            <p:spPr>
              <a:xfrm>
                <a:off x="306331" y="1572678"/>
                <a:ext cx="7793659"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latin typeface="Cambria Math" panose="02040503050406030204" pitchFamily="18" charset="0"/>
                        </a:rPr>
                        <m:t>𝑫𝒆𝒂𝒕𝒉𝒔</m:t>
                      </m:r>
                      <m:r>
                        <a:rPr lang="en-US" sz="2400" b="1" i="1" smtClean="0">
                          <a:latin typeface="Cambria Math" panose="02040503050406030204" pitchFamily="18" charset="0"/>
                        </a:rPr>
                        <m:t>=</m:t>
                      </m:r>
                      <m:r>
                        <a:rPr lang="en-US" sz="2400" b="1" i="1" smtClean="0">
                          <a:latin typeface="Cambria Math" panose="02040503050406030204" pitchFamily="18" charset="0"/>
                        </a:rPr>
                        <m:t>𝑷𝒐𝒑</m:t>
                      </m:r>
                      <m:r>
                        <a:rPr lang="en-US" sz="2400" b="1" i="1" smtClean="0">
                          <a:latin typeface="Cambria Math" panose="02040503050406030204" pitchFamily="18" charset="0"/>
                        </a:rPr>
                        <m:t> </m:t>
                      </m:r>
                      <m:r>
                        <a:rPr lang="en-US" sz="2400" b="1" i="1" smtClean="0">
                          <a:latin typeface="Cambria Math" panose="02040503050406030204" pitchFamily="18" charset="0"/>
                        </a:rPr>
                        <m:t>𝒙</m:t>
                      </m:r>
                      <m:r>
                        <a:rPr lang="en-US" sz="2400" b="1" i="1" smtClean="0">
                          <a:latin typeface="Cambria Math" panose="02040503050406030204" pitchFamily="18" charset="0"/>
                        </a:rPr>
                        <m:t> </m:t>
                      </m:r>
                      <m:r>
                        <a:rPr lang="en-US" sz="2400" b="1" i="1" smtClean="0">
                          <a:latin typeface="Cambria Math" panose="02040503050406030204" pitchFamily="18" charset="0"/>
                        </a:rPr>
                        <m:t>𝑩</m:t>
                      </m:r>
                      <m:r>
                        <a:rPr lang="en-US" sz="2400" b="1" i="1" smtClean="0">
                          <a:latin typeface="Cambria Math" panose="02040503050406030204" pitchFamily="18" charset="0"/>
                        </a:rPr>
                        <m:t> </m:t>
                      </m:r>
                      <m:r>
                        <a:rPr lang="en-US" sz="2400" b="1" i="1" smtClean="0">
                          <a:latin typeface="Cambria Math" panose="02040503050406030204" pitchFamily="18" charset="0"/>
                        </a:rPr>
                        <m:t>𝒙</m:t>
                      </m:r>
                      <m:r>
                        <a:rPr lang="en-US" sz="2400" b="1" i="1" smtClean="0">
                          <a:latin typeface="Cambria Math" panose="02040503050406030204" pitchFamily="18" charset="0"/>
                        </a:rPr>
                        <m:t> </m:t>
                      </m:r>
                      <m:d>
                        <m:dPr>
                          <m:ctrlPr>
                            <a:rPr lang="en-US" sz="2400" b="1" i="1">
                              <a:latin typeface="Cambria Math" panose="02040503050406030204" pitchFamily="18" charset="0"/>
                            </a:rPr>
                          </m:ctrlPr>
                        </m:dPr>
                        <m:e>
                          <m:r>
                            <a:rPr lang="en-US" sz="2400" b="1" i="1">
                              <a:latin typeface="Cambria Math" panose="02040503050406030204" pitchFamily="18" charset="0"/>
                            </a:rPr>
                            <m:t>𝟏</m:t>
                          </m:r>
                          <m:r>
                            <a:rPr lang="en-US" sz="2400" b="1" i="1">
                              <a:latin typeface="Cambria Math" panose="02040503050406030204" pitchFamily="18" charset="0"/>
                            </a:rPr>
                            <m:t>−</m:t>
                          </m:r>
                          <m:r>
                            <a:rPr lang="en-US" sz="2400" b="1" i="1">
                              <a:latin typeface="Cambria Math" panose="02040503050406030204" pitchFamily="18" charset="0"/>
                            </a:rPr>
                            <m:t>𝒆</m:t>
                          </m:r>
                          <m:r>
                            <a:rPr lang="en-US" sz="2400" b="1" i="1" baseline="30000">
                              <a:latin typeface="Cambria Math" panose="02040503050406030204" pitchFamily="18" charset="0"/>
                            </a:rPr>
                            <m:t>−</m:t>
                          </m:r>
                          <m:r>
                            <a:rPr lang="en-US" sz="2400" b="1" i="1" baseline="30000">
                              <a:latin typeface="Cambria Math" panose="02040503050406030204" pitchFamily="18" charset="0"/>
                              <a:ea typeface="Cambria Math" panose="02040503050406030204" pitchFamily="18" charset="0"/>
                            </a:rPr>
                            <m:t>𝜷</m:t>
                          </m:r>
                          <m:r>
                            <a:rPr lang="en-US" sz="2400" b="1" i="1" baseline="30000">
                              <a:latin typeface="Cambria Math" panose="02040503050406030204" pitchFamily="18" charset="0"/>
                              <a:ea typeface="Cambria Math" panose="02040503050406030204" pitchFamily="18" charset="0"/>
                            </a:rPr>
                            <m:t>𝚫</m:t>
                          </m:r>
                          <m:r>
                            <a:rPr lang="en-US" sz="2400" b="1" i="1" baseline="30000">
                              <a:latin typeface="Cambria Math" panose="02040503050406030204" pitchFamily="18" charset="0"/>
                              <a:ea typeface="Cambria Math" panose="02040503050406030204" pitchFamily="18" charset="0"/>
                            </a:rPr>
                            <m:t>𝑷𝑴</m:t>
                          </m:r>
                          <m:r>
                            <a:rPr lang="en-US" sz="2400" b="1" i="1" baseline="30000">
                              <a:latin typeface="Cambria Math" panose="02040503050406030204" pitchFamily="18" charset="0"/>
                              <a:ea typeface="Cambria Math" panose="02040503050406030204" pitchFamily="18" charset="0"/>
                            </a:rPr>
                            <m:t>𝟐</m:t>
                          </m:r>
                          <m:r>
                            <a:rPr lang="en-US" sz="2400" b="1" i="1" baseline="30000">
                              <a:latin typeface="Cambria Math" panose="02040503050406030204" pitchFamily="18" charset="0"/>
                              <a:ea typeface="Cambria Math" panose="02040503050406030204" pitchFamily="18" charset="0"/>
                            </a:rPr>
                            <m:t>.</m:t>
                          </m:r>
                          <m:r>
                            <a:rPr lang="en-US" sz="2400" b="1" i="1" baseline="30000">
                              <a:latin typeface="Cambria Math" panose="02040503050406030204" pitchFamily="18" charset="0"/>
                              <a:ea typeface="Cambria Math" panose="02040503050406030204" pitchFamily="18" charset="0"/>
                            </a:rPr>
                            <m:t>𝟓</m:t>
                          </m:r>
                        </m:e>
                      </m:d>
                    </m:oMath>
                  </m:oMathPara>
                </a14:m>
                <a:endParaRPr lang="en-US" sz="2400" b="1" dirty="0">
                  <a:ea typeface="Cambria Math" panose="02040503050406030204" pitchFamily="18" charset="0"/>
                </a:endParaRPr>
              </a:p>
              <a:p>
                <a:r>
                  <a:rPr lang="en-US" sz="2000" dirty="0">
                    <a:latin typeface="Arial" panose="020B0604020202020204" pitchFamily="34" charset="0"/>
                    <a:cs typeface="Arial" panose="020B0604020202020204" pitchFamily="34" charset="0"/>
                  </a:rPr>
                  <a:t>Pop : population</a:t>
                </a:r>
              </a:p>
              <a:p>
                <a:r>
                  <a:rPr lang="en-US" sz="2000" dirty="0">
                    <a:latin typeface="Arial" panose="020B0604020202020204" pitchFamily="34" charset="0"/>
                    <a:cs typeface="Arial" panose="020B0604020202020204" pitchFamily="34" charset="0"/>
                  </a:rPr>
                  <a:t>B : baseline mortality rate (county-level)</a:t>
                </a:r>
              </a:p>
              <a:p>
                <a14:m>
                  <m:oMath xmlns:m="http://schemas.openxmlformats.org/officeDocument/2006/math">
                    <m:r>
                      <a:rPr lang="en-US" sz="2000" b="1" i="1" smtClean="0">
                        <a:latin typeface="Cambria Math" panose="02040503050406030204" pitchFamily="18" charset="0"/>
                        <a:ea typeface="Cambria Math" panose="02040503050406030204" pitchFamily="18" charset="0"/>
                      </a:rPr>
                      <m:t>𝜷</m:t>
                    </m:r>
                  </m:oMath>
                </a14:m>
                <a:r>
                  <a:rPr lang="en-US" sz="2000" dirty="0">
                    <a:latin typeface="Arial" panose="020B0604020202020204" pitchFamily="34" charset="0"/>
                    <a:cs typeface="Arial" panose="020B0604020202020204" pitchFamily="34" charset="0"/>
                  </a:rPr>
                  <a:t> : derived from epidemiology studies</a:t>
                </a:r>
              </a:p>
            </p:txBody>
          </p:sp>
        </mc:Choice>
        <mc:Fallback xmlns="">
          <p:sp>
            <p:nvSpPr>
              <p:cNvPr id="3" name="TextBox 2">
                <a:extLst>
                  <a:ext uri="{FF2B5EF4-FFF2-40B4-BE49-F238E27FC236}">
                    <a16:creationId xmlns:a16="http://schemas.microsoft.com/office/drawing/2014/main" id="{8FE29925-40F1-09C2-86B8-4CE78DFCB442}"/>
                  </a:ext>
                </a:extLst>
              </p:cNvPr>
              <p:cNvSpPr txBox="1">
                <a:spLocks noRot="1" noChangeAspect="1" noMove="1" noResize="1" noEditPoints="1" noAdjustHandles="1" noChangeArrowheads="1" noChangeShapeType="1" noTextEdit="1"/>
              </p:cNvSpPr>
              <p:nvPr/>
            </p:nvSpPr>
            <p:spPr>
              <a:xfrm>
                <a:off x="306331" y="1572678"/>
                <a:ext cx="7793659" cy="1384995"/>
              </a:xfrm>
              <a:prstGeom prst="rect">
                <a:avLst/>
              </a:prstGeom>
              <a:blipFill>
                <a:blip r:embed="rId3"/>
                <a:stretch>
                  <a:fillRect l="-814" b="-72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4CF2018-B3AB-061E-F267-FDA2EE057063}"/>
              </a:ext>
            </a:extLst>
          </p:cNvPr>
          <p:cNvPicPr>
            <a:picLocks noChangeAspect="1"/>
          </p:cNvPicPr>
          <p:nvPr/>
        </p:nvPicPr>
        <p:blipFill rotWithShape="1">
          <a:blip r:embed="rId4"/>
          <a:srcRect l="66500" t="64398" r="2100" b="17385"/>
          <a:stretch/>
        </p:blipFill>
        <p:spPr>
          <a:xfrm>
            <a:off x="5745206" y="1398513"/>
            <a:ext cx="5157652" cy="2176191"/>
          </a:xfrm>
          <a:prstGeom prst="rect">
            <a:avLst/>
          </a:prstGeom>
        </p:spPr>
      </p:pic>
      <p:pic>
        <p:nvPicPr>
          <p:cNvPr id="6" name="Picture 5">
            <a:extLst>
              <a:ext uri="{FF2B5EF4-FFF2-40B4-BE49-F238E27FC236}">
                <a16:creationId xmlns:a16="http://schemas.microsoft.com/office/drawing/2014/main" id="{9913909E-4A55-C21C-774C-B872E48DA68A}"/>
              </a:ext>
            </a:extLst>
          </p:cNvPr>
          <p:cNvPicPr>
            <a:picLocks noChangeAspect="1"/>
          </p:cNvPicPr>
          <p:nvPr/>
        </p:nvPicPr>
        <p:blipFill rotWithShape="1">
          <a:blip r:embed="rId4"/>
          <a:srcRect l="71943" t="82832" r="7168" b="8407"/>
          <a:stretch/>
        </p:blipFill>
        <p:spPr>
          <a:xfrm>
            <a:off x="9849403" y="2969097"/>
            <a:ext cx="2106910" cy="642660"/>
          </a:xfrm>
          <a:prstGeom prst="rect">
            <a:avLst/>
          </a:prstGeom>
        </p:spPr>
      </p:pic>
      <p:cxnSp>
        <p:nvCxnSpPr>
          <p:cNvPr id="8" name="Straight Connector 7">
            <a:extLst>
              <a:ext uri="{FF2B5EF4-FFF2-40B4-BE49-F238E27FC236}">
                <a16:creationId xmlns:a16="http://schemas.microsoft.com/office/drawing/2014/main" id="{52455725-DC9A-00C5-F238-77F7F751A739}"/>
              </a:ext>
            </a:extLst>
          </p:cNvPr>
          <p:cNvCxnSpPr>
            <a:cxnSpLocks/>
          </p:cNvCxnSpPr>
          <p:nvPr/>
        </p:nvCxnSpPr>
        <p:spPr>
          <a:xfrm flipH="1" flipV="1">
            <a:off x="5048250" y="1905000"/>
            <a:ext cx="771525" cy="360175"/>
          </a:xfrm>
          <a:prstGeom prst="line">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306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Using evidence from epidemiology studies, we estimate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health benefits of reduced exposure to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21</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E29925-40F1-09C2-86B8-4CE78DFCB442}"/>
                  </a:ext>
                </a:extLst>
              </p:cNvPr>
              <p:cNvSpPr txBox="1"/>
              <p:nvPr/>
            </p:nvSpPr>
            <p:spPr>
              <a:xfrm>
                <a:off x="306331" y="1572678"/>
                <a:ext cx="7793659"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latin typeface="Cambria Math" panose="02040503050406030204" pitchFamily="18" charset="0"/>
                        </a:rPr>
                        <m:t>𝑫𝒆𝒂𝒕𝒉𝒔</m:t>
                      </m:r>
                      <m:r>
                        <a:rPr lang="en-US" sz="2400" b="1" i="1" smtClean="0">
                          <a:latin typeface="Cambria Math" panose="02040503050406030204" pitchFamily="18" charset="0"/>
                        </a:rPr>
                        <m:t>=</m:t>
                      </m:r>
                      <m:r>
                        <a:rPr lang="en-US" sz="2400" b="1" i="1" smtClean="0">
                          <a:latin typeface="Cambria Math" panose="02040503050406030204" pitchFamily="18" charset="0"/>
                        </a:rPr>
                        <m:t>𝑷𝒐𝒑</m:t>
                      </m:r>
                      <m:r>
                        <a:rPr lang="en-US" sz="2400" b="1" i="1" smtClean="0">
                          <a:latin typeface="Cambria Math" panose="02040503050406030204" pitchFamily="18" charset="0"/>
                        </a:rPr>
                        <m:t> </m:t>
                      </m:r>
                      <m:r>
                        <a:rPr lang="en-US" sz="2400" b="1" i="1" smtClean="0">
                          <a:latin typeface="Cambria Math" panose="02040503050406030204" pitchFamily="18" charset="0"/>
                        </a:rPr>
                        <m:t>𝒙</m:t>
                      </m:r>
                      <m:r>
                        <a:rPr lang="en-US" sz="2400" b="1" i="1" smtClean="0">
                          <a:latin typeface="Cambria Math" panose="02040503050406030204" pitchFamily="18" charset="0"/>
                        </a:rPr>
                        <m:t> </m:t>
                      </m:r>
                      <m:r>
                        <a:rPr lang="en-US" sz="2400" b="1" i="1" smtClean="0">
                          <a:latin typeface="Cambria Math" panose="02040503050406030204" pitchFamily="18" charset="0"/>
                        </a:rPr>
                        <m:t>𝑩</m:t>
                      </m:r>
                      <m:r>
                        <a:rPr lang="en-US" sz="2400" b="1" i="1" smtClean="0">
                          <a:latin typeface="Cambria Math" panose="02040503050406030204" pitchFamily="18" charset="0"/>
                        </a:rPr>
                        <m:t> </m:t>
                      </m:r>
                      <m:r>
                        <a:rPr lang="en-US" sz="2400" b="1" i="1" smtClean="0">
                          <a:latin typeface="Cambria Math" panose="02040503050406030204" pitchFamily="18" charset="0"/>
                        </a:rPr>
                        <m:t>𝒙</m:t>
                      </m:r>
                      <m:r>
                        <a:rPr lang="en-US" sz="2400" b="1" i="1" smtClean="0">
                          <a:latin typeface="Cambria Math" panose="02040503050406030204" pitchFamily="18" charset="0"/>
                        </a:rPr>
                        <m:t> </m:t>
                      </m:r>
                      <m:d>
                        <m:dPr>
                          <m:ctrlPr>
                            <a:rPr lang="en-US" sz="2400" b="1" i="1">
                              <a:latin typeface="Cambria Math" panose="02040503050406030204" pitchFamily="18" charset="0"/>
                            </a:rPr>
                          </m:ctrlPr>
                        </m:dPr>
                        <m:e>
                          <m:r>
                            <a:rPr lang="en-US" sz="2400" b="1" i="1">
                              <a:latin typeface="Cambria Math" panose="02040503050406030204" pitchFamily="18" charset="0"/>
                            </a:rPr>
                            <m:t>𝟏</m:t>
                          </m:r>
                          <m:r>
                            <a:rPr lang="en-US" sz="2400" b="1" i="1">
                              <a:latin typeface="Cambria Math" panose="02040503050406030204" pitchFamily="18" charset="0"/>
                            </a:rPr>
                            <m:t>−</m:t>
                          </m:r>
                          <m:r>
                            <a:rPr lang="en-US" sz="2400" b="1" i="1">
                              <a:latin typeface="Cambria Math" panose="02040503050406030204" pitchFamily="18" charset="0"/>
                            </a:rPr>
                            <m:t>𝒆</m:t>
                          </m:r>
                          <m:r>
                            <a:rPr lang="en-US" sz="2400" b="1" i="1" baseline="30000">
                              <a:latin typeface="Cambria Math" panose="02040503050406030204" pitchFamily="18" charset="0"/>
                            </a:rPr>
                            <m:t>−</m:t>
                          </m:r>
                          <m:r>
                            <a:rPr lang="en-US" sz="2400" b="1" i="1" baseline="30000">
                              <a:latin typeface="Cambria Math" panose="02040503050406030204" pitchFamily="18" charset="0"/>
                              <a:ea typeface="Cambria Math" panose="02040503050406030204" pitchFamily="18" charset="0"/>
                            </a:rPr>
                            <m:t>𝜷</m:t>
                          </m:r>
                          <m:r>
                            <a:rPr lang="en-US" sz="2400" b="1" i="1" baseline="30000">
                              <a:latin typeface="Cambria Math" panose="02040503050406030204" pitchFamily="18" charset="0"/>
                              <a:ea typeface="Cambria Math" panose="02040503050406030204" pitchFamily="18" charset="0"/>
                            </a:rPr>
                            <m:t>𝚫</m:t>
                          </m:r>
                          <m:r>
                            <a:rPr lang="en-US" sz="2400" b="1" i="1" baseline="30000">
                              <a:latin typeface="Cambria Math" panose="02040503050406030204" pitchFamily="18" charset="0"/>
                              <a:ea typeface="Cambria Math" panose="02040503050406030204" pitchFamily="18" charset="0"/>
                            </a:rPr>
                            <m:t>𝑷𝑴</m:t>
                          </m:r>
                          <m:r>
                            <a:rPr lang="en-US" sz="2400" b="1" i="1" baseline="30000">
                              <a:latin typeface="Cambria Math" panose="02040503050406030204" pitchFamily="18" charset="0"/>
                              <a:ea typeface="Cambria Math" panose="02040503050406030204" pitchFamily="18" charset="0"/>
                            </a:rPr>
                            <m:t>𝟐</m:t>
                          </m:r>
                          <m:r>
                            <a:rPr lang="en-US" sz="2400" b="1" i="1" baseline="30000">
                              <a:latin typeface="Cambria Math" panose="02040503050406030204" pitchFamily="18" charset="0"/>
                              <a:ea typeface="Cambria Math" panose="02040503050406030204" pitchFamily="18" charset="0"/>
                            </a:rPr>
                            <m:t>.</m:t>
                          </m:r>
                          <m:r>
                            <a:rPr lang="en-US" sz="2400" b="1" i="1" baseline="30000">
                              <a:latin typeface="Cambria Math" panose="02040503050406030204" pitchFamily="18" charset="0"/>
                              <a:ea typeface="Cambria Math" panose="02040503050406030204" pitchFamily="18" charset="0"/>
                            </a:rPr>
                            <m:t>𝟓</m:t>
                          </m:r>
                        </m:e>
                      </m:d>
                    </m:oMath>
                  </m:oMathPara>
                </a14:m>
                <a:endParaRPr lang="en-US" sz="2400" b="1" dirty="0">
                  <a:ea typeface="Cambria Math" panose="02040503050406030204" pitchFamily="18" charset="0"/>
                </a:endParaRPr>
              </a:p>
              <a:p>
                <a:r>
                  <a:rPr lang="en-US" sz="2000" dirty="0">
                    <a:latin typeface="Arial" panose="020B0604020202020204" pitchFamily="34" charset="0"/>
                    <a:cs typeface="Arial" panose="020B0604020202020204" pitchFamily="34" charset="0"/>
                  </a:rPr>
                  <a:t>Pop : population</a:t>
                </a:r>
              </a:p>
              <a:p>
                <a:r>
                  <a:rPr lang="en-US" sz="2000" dirty="0">
                    <a:latin typeface="Arial" panose="020B0604020202020204" pitchFamily="34" charset="0"/>
                    <a:cs typeface="Arial" panose="020B0604020202020204" pitchFamily="34" charset="0"/>
                  </a:rPr>
                  <a:t>B : baseline mortality rate (county-level)</a:t>
                </a:r>
              </a:p>
              <a:p>
                <a14:m>
                  <m:oMath xmlns:m="http://schemas.openxmlformats.org/officeDocument/2006/math">
                    <m:r>
                      <a:rPr lang="en-US" sz="2000" b="1" i="1" smtClean="0">
                        <a:latin typeface="Cambria Math" panose="02040503050406030204" pitchFamily="18" charset="0"/>
                        <a:ea typeface="Cambria Math" panose="02040503050406030204" pitchFamily="18" charset="0"/>
                      </a:rPr>
                      <m:t>𝜷</m:t>
                    </m:r>
                  </m:oMath>
                </a14:m>
                <a:r>
                  <a:rPr lang="en-US" sz="2000" dirty="0">
                    <a:latin typeface="Arial" panose="020B0604020202020204" pitchFamily="34" charset="0"/>
                    <a:cs typeface="Arial" panose="020B0604020202020204" pitchFamily="34" charset="0"/>
                  </a:rPr>
                  <a:t> : derived from epidemiology studies</a:t>
                </a:r>
              </a:p>
            </p:txBody>
          </p:sp>
        </mc:Choice>
        <mc:Fallback xmlns="">
          <p:sp>
            <p:nvSpPr>
              <p:cNvPr id="3" name="TextBox 2">
                <a:extLst>
                  <a:ext uri="{FF2B5EF4-FFF2-40B4-BE49-F238E27FC236}">
                    <a16:creationId xmlns:a16="http://schemas.microsoft.com/office/drawing/2014/main" id="{8FE29925-40F1-09C2-86B8-4CE78DFCB442}"/>
                  </a:ext>
                </a:extLst>
              </p:cNvPr>
              <p:cNvSpPr txBox="1">
                <a:spLocks noRot="1" noChangeAspect="1" noMove="1" noResize="1" noEditPoints="1" noAdjustHandles="1" noChangeArrowheads="1" noChangeShapeType="1" noTextEdit="1"/>
              </p:cNvSpPr>
              <p:nvPr/>
            </p:nvSpPr>
            <p:spPr>
              <a:xfrm>
                <a:off x="306331" y="1572678"/>
                <a:ext cx="7793659" cy="1384995"/>
              </a:xfrm>
              <a:prstGeom prst="rect">
                <a:avLst/>
              </a:prstGeom>
              <a:blipFill>
                <a:blip r:embed="rId3"/>
                <a:stretch>
                  <a:fillRect l="-814"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C36003-0270-8F48-F370-7C251F447F21}"/>
                  </a:ext>
                </a:extLst>
              </p:cNvPr>
              <p:cNvSpPr txBox="1"/>
              <p:nvPr/>
            </p:nvSpPr>
            <p:spPr>
              <a:xfrm>
                <a:off x="306330" y="3916046"/>
                <a:ext cx="5533552" cy="70788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b="1" i="1" smtClean="0">
                          <a:latin typeface="Cambria Math" panose="02040503050406030204" pitchFamily="18" charset="0"/>
                        </a:rPr>
                        <m:t>𝑪𝒐𝒔𝒕</m:t>
                      </m:r>
                      <m:r>
                        <a:rPr lang="en-US" sz="2000" b="1" i="1" smtClean="0">
                          <a:latin typeface="Cambria Math" panose="02040503050406030204" pitchFamily="18" charset="0"/>
                        </a:rPr>
                        <m:t>=</m:t>
                      </m:r>
                      <m:r>
                        <a:rPr lang="en-US" sz="2000" b="1" i="1" smtClean="0">
                          <a:solidFill>
                            <a:srgbClr val="FF0000"/>
                          </a:solidFill>
                          <a:latin typeface="Cambria Math" panose="02040503050406030204" pitchFamily="18" charset="0"/>
                        </a:rPr>
                        <m:t>𝑫𝒆𝒂𝒕𝒉𝒔</m:t>
                      </m:r>
                      <m:r>
                        <a:rPr lang="en-US" sz="2000" b="1" i="1" smtClean="0">
                          <a:latin typeface="Cambria Math" panose="02040503050406030204" pitchFamily="18" charset="0"/>
                        </a:rPr>
                        <m:t> </m:t>
                      </m:r>
                      <m:r>
                        <a:rPr lang="en-US" sz="2000" b="1" i="1" smtClean="0">
                          <a:latin typeface="Cambria Math" panose="02040503050406030204" pitchFamily="18" charset="0"/>
                        </a:rPr>
                        <m:t>𝒙</m:t>
                      </m:r>
                      <m:r>
                        <a:rPr lang="en-US" sz="2000" b="1" i="1" smtClean="0">
                          <a:latin typeface="Cambria Math" panose="02040503050406030204" pitchFamily="18" charset="0"/>
                        </a:rPr>
                        <m:t> </m:t>
                      </m:r>
                      <m:r>
                        <a:rPr lang="en-US" sz="2000" b="1" i="1" smtClean="0">
                          <a:latin typeface="Cambria Math" panose="02040503050406030204" pitchFamily="18" charset="0"/>
                        </a:rPr>
                        <m:t>𝟏𝟎</m:t>
                      </m:r>
                      <m:r>
                        <a:rPr lang="en-US" sz="2000" b="1" i="1" smtClean="0">
                          <a:latin typeface="Cambria Math" panose="02040503050406030204" pitchFamily="18" charset="0"/>
                        </a:rPr>
                        <m:t>.</m:t>
                      </m:r>
                      <m:r>
                        <a:rPr lang="en-US" sz="2000" b="1" i="1" smtClean="0">
                          <a:latin typeface="Cambria Math" panose="02040503050406030204" pitchFamily="18" charset="0"/>
                        </a:rPr>
                        <m:t>𝟗</m:t>
                      </m:r>
                      <m:r>
                        <a:rPr lang="en-US" sz="2000" b="1" i="1" smtClean="0">
                          <a:latin typeface="Cambria Math" panose="02040503050406030204" pitchFamily="18" charset="0"/>
                        </a:rPr>
                        <m:t> </m:t>
                      </m:r>
                      <m:r>
                        <a:rPr lang="en-US" sz="2000" b="1" i="1" smtClean="0">
                          <a:latin typeface="Cambria Math" panose="02040503050406030204" pitchFamily="18" charset="0"/>
                        </a:rPr>
                        <m:t>𝒎𝒊𝒍𝒍𝒊𝒐𝒏</m:t>
                      </m:r>
                      <m:r>
                        <a:rPr lang="en-US" sz="2000" b="1" i="1" smtClean="0">
                          <a:latin typeface="Cambria Math" panose="02040503050406030204" pitchFamily="18" charset="0"/>
                        </a:rPr>
                        <m:t> $ </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𝟐𝟎𝟏𝟗</m:t>
                          </m:r>
                          <m:r>
                            <a:rPr lang="en-US" sz="2000" b="1" i="1" smtClean="0">
                              <a:latin typeface="Cambria Math" panose="02040503050406030204" pitchFamily="18" charset="0"/>
                            </a:rPr>
                            <m:t>$</m:t>
                          </m:r>
                        </m:e>
                      </m:d>
                    </m:oMath>
                  </m:oMathPara>
                </a14:m>
                <a:endParaRPr lang="en-US" sz="2000" b="1" dirty="0"/>
              </a:p>
              <a:p>
                <a:r>
                  <a:rPr lang="en-US" sz="2000" dirty="0">
                    <a:latin typeface="Arial" panose="020B0604020202020204" pitchFamily="34" charset="0"/>
                    <a:ea typeface="Cambria Math" panose="02040503050406030204" pitchFamily="18" charset="0"/>
                    <a:cs typeface="Arial" panose="020B0604020202020204" pitchFamily="34" charset="0"/>
                  </a:rPr>
                  <a:t>$10.9 is value of statistical life from US DOT</a:t>
                </a:r>
              </a:p>
            </p:txBody>
          </p:sp>
        </mc:Choice>
        <mc:Fallback xmlns="">
          <p:sp>
            <p:nvSpPr>
              <p:cNvPr id="5" name="TextBox 4">
                <a:extLst>
                  <a:ext uri="{FF2B5EF4-FFF2-40B4-BE49-F238E27FC236}">
                    <a16:creationId xmlns:a16="http://schemas.microsoft.com/office/drawing/2014/main" id="{60C36003-0270-8F48-F370-7C251F447F21}"/>
                  </a:ext>
                </a:extLst>
              </p:cNvPr>
              <p:cNvSpPr txBox="1">
                <a:spLocks noRot="1" noChangeAspect="1" noMove="1" noResize="1" noEditPoints="1" noAdjustHandles="1" noChangeArrowheads="1" noChangeShapeType="1" noTextEdit="1"/>
              </p:cNvSpPr>
              <p:nvPr/>
            </p:nvSpPr>
            <p:spPr>
              <a:xfrm>
                <a:off x="306330" y="3916046"/>
                <a:ext cx="5533552" cy="707886"/>
              </a:xfrm>
              <a:prstGeom prst="rect">
                <a:avLst/>
              </a:prstGeom>
              <a:blipFill>
                <a:blip r:embed="rId4"/>
                <a:stretch>
                  <a:fillRect l="-1147" b="-1228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8969917-833D-CE30-CACA-03845FDD9B7F}"/>
              </a:ext>
            </a:extLst>
          </p:cNvPr>
          <p:cNvPicPr>
            <a:picLocks noChangeAspect="1"/>
          </p:cNvPicPr>
          <p:nvPr/>
        </p:nvPicPr>
        <p:blipFill rotWithShape="1">
          <a:blip r:embed="rId5"/>
          <a:srcRect l="66500" t="64398" r="2100" b="17385"/>
          <a:stretch/>
        </p:blipFill>
        <p:spPr>
          <a:xfrm>
            <a:off x="5745206" y="1398513"/>
            <a:ext cx="5157652" cy="2176191"/>
          </a:xfrm>
          <a:prstGeom prst="rect">
            <a:avLst/>
          </a:prstGeom>
        </p:spPr>
      </p:pic>
      <p:pic>
        <p:nvPicPr>
          <p:cNvPr id="7" name="Picture 6">
            <a:extLst>
              <a:ext uri="{FF2B5EF4-FFF2-40B4-BE49-F238E27FC236}">
                <a16:creationId xmlns:a16="http://schemas.microsoft.com/office/drawing/2014/main" id="{AD6FDFE6-925A-EEB0-DA80-8F74764C64F9}"/>
              </a:ext>
            </a:extLst>
          </p:cNvPr>
          <p:cNvPicPr>
            <a:picLocks noChangeAspect="1"/>
          </p:cNvPicPr>
          <p:nvPr/>
        </p:nvPicPr>
        <p:blipFill rotWithShape="1">
          <a:blip r:embed="rId5"/>
          <a:srcRect l="71943" t="82832" r="7168" b="8407"/>
          <a:stretch/>
        </p:blipFill>
        <p:spPr>
          <a:xfrm>
            <a:off x="9849403" y="2969097"/>
            <a:ext cx="2106910" cy="642660"/>
          </a:xfrm>
          <a:prstGeom prst="rect">
            <a:avLst/>
          </a:prstGeom>
        </p:spPr>
      </p:pic>
      <p:cxnSp>
        <p:nvCxnSpPr>
          <p:cNvPr id="8" name="Straight Connector 7">
            <a:extLst>
              <a:ext uri="{FF2B5EF4-FFF2-40B4-BE49-F238E27FC236}">
                <a16:creationId xmlns:a16="http://schemas.microsoft.com/office/drawing/2014/main" id="{DB94D436-A193-8685-EDC0-85B89C468EF9}"/>
              </a:ext>
            </a:extLst>
          </p:cNvPr>
          <p:cNvCxnSpPr>
            <a:cxnSpLocks/>
          </p:cNvCxnSpPr>
          <p:nvPr/>
        </p:nvCxnSpPr>
        <p:spPr>
          <a:xfrm flipH="1" flipV="1">
            <a:off x="5048250" y="1905000"/>
            <a:ext cx="771525" cy="360175"/>
          </a:xfrm>
          <a:prstGeom prst="line">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566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CC7E-67CE-2715-5418-F487C536FAE4}"/>
              </a:ext>
            </a:extLst>
          </p:cNvPr>
          <p:cNvSpPr>
            <a:spLocks noGrp="1"/>
          </p:cNvSpPr>
          <p:nvPr>
            <p:ph type="title"/>
          </p:nvPr>
        </p:nvSpPr>
        <p:spPr>
          <a:xfrm>
            <a:off x="0" y="18255"/>
            <a:ext cx="12192000" cy="1058705"/>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Using evidence from epidemiology studies, we estimate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health benefits of reduced exposure to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C7165D3C-DC04-471C-8811-F31E5AA0EDEC}"/>
              </a:ext>
            </a:extLst>
          </p:cNvPr>
          <p:cNvSpPr>
            <a:spLocks noGrp="1"/>
          </p:cNvSpPr>
          <p:nvPr>
            <p:ph type="sldNum" sz="quarter" idx="12"/>
          </p:nvPr>
        </p:nvSpPr>
        <p:spPr/>
        <p:txBody>
          <a:bodyPr/>
          <a:lstStyle/>
          <a:p>
            <a:fld id="{9F578351-901A-CD49-8EA5-2C881733D3E2}" type="slidenum">
              <a:rPr lang="en-US" smtClean="0"/>
              <a:t>22</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E29925-40F1-09C2-86B8-4CE78DFCB442}"/>
                  </a:ext>
                </a:extLst>
              </p:cNvPr>
              <p:cNvSpPr txBox="1"/>
              <p:nvPr/>
            </p:nvSpPr>
            <p:spPr>
              <a:xfrm>
                <a:off x="306331" y="1572678"/>
                <a:ext cx="7793659"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latin typeface="Cambria Math" panose="02040503050406030204" pitchFamily="18" charset="0"/>
                        </a:rPr>
                        <m:t>𝑫𝒆𝒂𝒕𝒉𝒔</m:t>
                      </m:r>
                      <m:r>
                        <a:rPr lang="en-US" sz="2400" b="1" i="1" smtClean="0">
                          <a:latin typeface="Cambria Math" panose="02040503050406030204" pitchFamily="18" charset="0"/>
                        </a:rPr>
                        <m:t>=</m:t>
                      </m:r>
                      <m:r>
                        <a:rPr lang="en-US" sz="2400" b="1" i="1" smtClean="0">
                          <a:latin typeface="Cambria Math" panose="02040503050406030204" pitchFamily="18" charset="0"/>
                        </a:rPr>
                        <m:t>𝑷𝒐𝒑</m:t>
                      </m:r>
                      <m:r>
                        <a:rPr lang="en-US" sz="2400" b="1" i="1" smtClean="0">
                          <a:latin typeface="Cambria Math" panose="02040503050406030204" pitchFamily="18" charset="0"/>
                        </a:rPr>
                        <m:t> </m:t>
                      </m:r>
                      <m:r>
                        <a:rPr lang="en-US" sz="2400" b="1" i="1" smtClean="0">
                          <a:latin typeface="Cambria Math" panose="02040503050406030204" pitchFamily="18" charset="0"/>
                        </a:rPr>
                        <m:t>𝒙</m:t>
                      </m:r>
                      <m:r>
                        <a:rPr lang="en-US" sz="2400" b="1" i="1" smtClean="0">
                          <a:latin typeface="Cambria Math" panose="02040503050406030204" pitchFamily="18" charset="0"/>
                        </a:rPr>
                        <m:t> </m:t>
                      </m:r>
                      <m:r>
                        <a:rPr lang="en-US" sz="2400" b="1" i="1" smtClean="0">
                          <a:latin typeface="Cambria Math" panose="02040503050406030204" pitchFamily="18" charset="0"/>
                        </a:rPr>
                        <m:t>𝑩</m:t>
                      </m:r>
                      <m:r>
                        <a:rPr lang="en-US" sz="2400" b="1" i="1" smtClean="0">
                          <a:latin typeface="Cambria Math" panose="02040503050406030204" pitchFamily="18" charset="0"/>
                        </a:rPr>
                        <m:t> </m:t>
                      </m:r>
                      <m:r>
                        <a:rPr lang="en-US" sz="2400" b="1" i="1" smtClean="0">
                          <a:latin typeface="Cambria Math" panose="02040503050406030204" pitchFamily="18" charset="0"/>
                        </a:rPr>
                        <m:t>𝒙</m:t>
                      </m:r>
                      <m:r>
                        <a:rPr lang="en-US" sz="2400" b="1" i="1" smtClean="0">
                          <a:latin typeface="Cambria Math" panose="02040503050406030204" pitchFamily="18" charset="0"/>
                        </a:rPr>
                        <m:t> </m:t>
                      </m:r>
                      <m:d>
                        <m:dPr>
                          <m:ctrlPr>
                            <a:rPr lang="en-US" sz="2400" b="1" i="1">
                              <a:latin typeface="Cambria Math" panose="02040503050406030204" pitchFamily="18" charset="0"/>
                            </a:rPr>
                          </m:ctrlPr>
                        </m:dPr>
                        <m:e>
                          <m:r>
                            <a:rPr lang="en-US" sz="2400" b="1" i="1">
                              <a:latin typeface="Cambria Math" panose="02040503050406030204" pitchFamily="18" charset="0"/>
                            </a:rPr>
                            <m:t>𝟏</m:t>
                          </m:r>
                          <m:r>
                            <a:rPr lang="en-US" sz="2400" b="1" i="1">
                              <a:latin typeface="Cambria Math" panose="02040503050406030204" pitchFamily="18" charset="0"/>
                            </a:rPr>
                            <m:t>−</m:t>
                          </m:r>
                          <m:r>
                            <a:rPr lang="en-US" sz="2400" b="1" i="1">
                              <a:latin typeface="Cambria Math" panose="02040503050406030204" pitchFamily="18" charset="0"/>
                            </a:rPr>
                            <m:t>𝒆</m:t>
                          </m:r>
                          <m:r>
                            <a:rPr lang="en-US" sz="2400" b="1" i="1" baseline="30000">
                              <a:latin typeface="Cambria Math" panose="02040503050406030204" pitchFamily="18" charset="0"/>
                            </a:rPr>
                            <m:t>−</m:t>
                          </m:r>
                          <m:r>
                            <a:rPr lang="en-US" sz="2400" b="1" i="1" baseline="30000">
                              <a:latin typeface="Cambria Math" panose="02040503050406030204" pitchFamily="18" charset="0"/>
                              <a:ea typeface="Cambria Math" panose="02040503050406030204" pitchFamily="18" charset="0"/>
                            </a:rPr>
                            <m:t>𝜷</m:t>
                          </m:r>
                          <m:r>
                            <a:rPr lang="en-US" sz="2400" b="1" i="1" baseline="30000">
                              <a:latin typeface="Cambria Math" panose="02040503050406030204" pitchFamily="18" charset="0"/>
                              <a:ea typeface="Cambria Math" panose="02040503050406030204" pitchFamily="18" charset="0"/>
                            </a:rPr>
                            <m:t>𝚫</m:t>
                          </m:r>
                          <m:r>
                            <a:rPr lang="en-US" sz="2400" b="1" i="1" baseline="30000">
                              <a:latin typeface="Cambria Math" panose="02040503050406030204" pitchFamily="18" charset="0"/>
                              <a:ea typeface="Cambria Math" panose="02040503050406030204" pitchFamily="18" charset="0"/>
                            </a:rPr>
                            <m:t>𝑷𝑴</m:t>
                          </m:r>
                          <m:r>
                            <a:rPr lang="en-US" sz="2400" b="1" i="1" baseline="30000">
                              <a:latin typeface="Cambria Math" panose="02040503050406030204" pitchFamily="18" charset="0"/>
                              <a:ea typeface="Cambria Math" panose="02040503050406030204" pitchFamily="18" charset="0"/>
                            </a:rPr>
                            <m:t>𝟐</m:t>
                          </m:r>
                          <m:r>
                            <a:rPr lang="en-US" sz="2400" b="1" i="1" baseline="30000">
                              <a:latin typeface="Cambria Math" panose="02040503050406030204" pitchFamily="18" charset="0"/>
                              <a:ea typeface="Cambria Math" panose="02040503050406030204" pitchFamily="18" charset="0"/>
                            </a:rPr>
                            <m:t>.</m:t>
                          </m:r>
                          <m:r>
                            <a:rPr lang="en-US" sz="2400" b="1" i="1" baseline="30000">
                              <a:latin typeface="Cambria Math" panose="02040503050406030204" pitchFamily="18" charset="0"/>
                              <a:ea typeface="Cambria Math" panose="02040503050406030204" pitchFamily="18" charset="0"/>
                            </a:rPr>
                            <m:t>𝟓</m:t>
                          </m:r>
                        </m:e>
                      </m:d>
                    </m:oMath>
                  </m:oMathPara>
                </a14:m>
                <a:endParaRPr lang="en-US" sz="2400" b="1" dirty="0">
                  <a:ea typeface="Cambria Math" panose="02040503050406030204" pitchFamily="18" charset="0"/>
                </a:endParaRPr>
              </a:p>
              <a:p>
                <a:r>
                  <a:rPr lang="en-US" sz="2000" dirty="0">
                    <a:latin typeface="Arial" panose="020B0604020202020204" pitchFamily="34" charset="0"/>
                    <a:cs typeface="Arial" panose="020B0604020202020204" pitchFamily="34" charset="0"/>
                  </a:rPr>
                  <a:t>Pop : population</a:t>
                </a:r>
              </a:p>
              <a:p>
                <a:r>
                  <a:rPr lang="en-US" sz="2000" dirty="0">
                    <a:latin typeface="Arial" panose="020B0604020202020204" pitchFamily="34" charset="0"/>
                    <a:cs typeface="Arial" panose="020B0604020202020204" pitchFamily="34" charset="0"/>
                  </a:rPr>
                  <a:t>B : baseline mortality rate (county-level)</a:t>
                </a:r>
              </a:p>
              <a:p>
                <a14:m>
                  <m:oMath xmlns:m="http://schemas.openxmlformats.org/officeDocument/2006/math">
                    <m:r>
                      <a:rPr lang="en-US" sz="2000" b="1" i="1" smtClean="0">
                        <a:latin typeface="Cambria Math" panose="02040503050406030204" pitchFamily="18" charset="0"/>
                        <a:ea typeface="Cambria Math" panose="02040503050406030204" pitchFamily="18" charset="0"/>
                      </a:rPr>
                      <m:t>𝜷</m:t>
                    </m:r>
                  </m:oMath>
                </a14:m>
                <a:r>
                  <a:rPr lang="en-US" sz="2000" dirty="0">
                    <a:latin typeface="Arial" panose="020B0604020202020204" pitchFamily="34" charset="0"/>
                    <a:cs typeface="Arial" panose="020B0604020202020204" pitchFamily="34" charset="0"/>
                  </a:rPr>
                  <a:t> : derived from epidemiology studies</a:t>
                </a:r>
              </a:p>
            </p:txBody>
          </p:sp>
        </mc:Choice>
        <mc:Fallback xmlns="">
          <p:sp>
            <p:nvSpPr>
              <p:cNvPr id="3" name="TextBox 2">
                <a:extLst>
                  <a:ext uri="{FF2B5EF4-FFF2-40B4-BE49-F238E27FC236}">
                    <a16:creationId xmlns:a16="http://schemas.microsoft.com/office/drawing/2014/main" id="{8FE29925-40F1-09C2-86B8-4CE78DFCB442}"/>
                  </a:ext>
                </a:extLst>
              </p:cNvPr>
              <p:cNvSpPr txBox="1">
                <a:spLocks noRot="1" noChangeAspect="1" noMove="1" noResize="1" noEditPoints="1" noAdjustHandles="1" noChangeArrowheads="1" noChangeShapeType="1" noTextEdit="1"/>
              </p:cNvSpPr>
              <p:nvPr/>
            </p:nvSpPr>
            <p:spPr>
              <a:xfrm>
                <a:off x="306331" y="1572678"/>
                <a:ext cx="7793659" cy="1384995"/>
              </a:xfrm>
              <a:prstGeom prst="rect">
                <a:avLst/>
              </a:prstGeom>
              <a:blipFill>
                <a:blip r:embed="rId3"/>
                <a:stretch>
                  <a:fillRect l="-814" b="-7273"/>
                </a:stretch>
              </a:blipFill>
            </p:spPr>
            <p:txBody>
              <a:bodyPr/>
              <a:lstStyle/>
              <a:p>
                <a:r>
                  <a:rPr lang="en-US">
                    <a:noFill/>
                  </a:rPr>
                  <a:t> </a:t>
                </a:r>
              </a:p>
            </p:txBody>
          </p:sp>
        </mc:Fallback>
      </mc:AlternateContent>
      <p:pic>
        <p:nvPicPr>
          <p:cNvPr id="1026" name="Picture 2" descr="How BenMAP-CE Estimates the Health and Economic Effects of Air Pollution |  US EPA">
            <a:extLst>
              <a:ext uri="{FF2B5EF4-FFF2-40B4-BE49-F238E27FC236}">
                <a16:creationId xmlns:a16="http://schemas.microsoft.com/office/drawing/2014/main" id="{D7834E5D-84AE-AFED-26B2-EED1FE156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882" y="1341438"/>
            <a:ext cx="6352117" cy="47640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C36003-0270-8F48-F370-7C251F447F21}"/>
                  </a:ext>
                </a:extLst>
              </p:cNvPr>
              <p:cNvSpPr txBox="1"/>
              <p:nvPr/>
            </p:nvSpPr>
            <p:spPr>
              <a:xfrm>
                <a:off x="306330" y="3916046"/>
                <a:ext cx="5533552" cy="70788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b="1" i="1" smtClean="0">
                          <a:latin typeface="Cambria Math" panose="02040503050406030204" pitchFamily="18" charset="0"/>
                        </a:rPr>
                        <m:t>𝑪𝒐𝒔𝒕</m:t>
                      </m:r>
                      <m:r>
                        <a:rPr lang="en-US" sz="2000" b="1" i="1" smtClean="0">
                          <a:latin typeface="Cambria Math" panose="02040503050406030204" pitchFamily="18" charset="0"/>
                        </a:rPr>
                        <m:t>=</m:t>
                      </m:r>
                      <m:r>
                        <a:rPr lang="en-US" sz="2000" b="1" i="1" smtClean="0">
                          <a:solidFill>
                            <a:srgbClr val="FF0000"/>
                          </a:solidFill>
                          <a:latin typeface="Cambria Math" panose="02040503050406030204" pitchFamily="18" charset="0"/>
                        </a:rPr>
                        <m:t>𝑫𝒆𝒂𝒕𝒉𝒔</m:t>
                      </m:r>
                      <m:r>
                        <a:rPr lang="en-US" sz="2000" b="1" i="1" smtClean="0">
                          <a:latin typeface="Cambria Math" panose="02040503050406030204" pitchFamily="18" charset="0"/>
                        </a:rPr>
                        <m:t> </m:t>
                      </m:r>
                      <m:r>
                        <a:rPr lang="en-US" sz="2000" b="1" i="1" smtClean="0">
                          <a:latin typeface="Cambria Math" panose="02040503050406030204" pitchFamily="18" charset="0"/>
                        </a:rPr>
                        <m:t>𝒙</m:t>
                      </m:r>
                      <m:r>
                        <a:rPr lang="en-US" sz="2000" b="1" i="1" smtClean="0">
                          <a:latin typeface="Cambria Math" panose="02040503050406030204" pitchFamily="18" charset="0"/>
                        </a:rPr>
                        <m:t> </m:t>
                      </m:r>
                      <m:r>
                        <a:rPr lang="en-US" sz="2000" b="1" i="1" smtClean="0">
                          <a:latin typeface="Cambria Math" panose="02040503050406030204" pitchFamily="18" charset="0"/>
                        </a:rPr>
                        <m:t>𝟏𝟎</m:t>
                      </m:r>
                      <m:r>
                        <a:rPr lang="en-US" sz="2000" b="1" i="1" smtClean="0">
                          <a:latin typeface="Cambria Math" panose="02040503050406030204" pitchFamily="18" charset="0"/>
                        </a:rPr>
                        <m:t>.</m:t>
                      </m:r>
                      <m:r>
                        <a:rPr lang="en-US" sz="2000" b="1" i="1" smtClean="0">
                          <a:latin typeface="Cambria Math" panose="02040503050406030204" pitchFamily="18" charset="0"/>
                        </a:rPr>
                        <m:t>𝟗</m:t>
                      </m:r>
                      <m:r>
                        <a:rPr lang="en-US" sz="2000" b="1" i="1" smtClean="0">
                          <a:latin typeface="Cambria Math" panose="02040503050406030204" pitchFamily="18" charset="0"/>
                        </a:rPr>
                        <m:t> </m:t>
                      </m:r>
                      <m:r>
                        <a:rPr lang="en-US" sz="2000" b="1" i="1" smtClean="0">
                          <a:latin typeface="Cambria Math" panose="02040503050406030204" pitchFamily="18" charset="0"/>
                        </a:rPr>
                        <m:t>𝒎𝒊𝒍𝒍𝒊𝒐𝒏</m:t>
                      </m:r>
                      <m:r>
                        <a:rPr lang="en-US" sz="2000" b="1" i="1" smtClean="0">
                          <a:latin typeface="Cambria Math" panose="02040503050406030204" pitchFamily="18" charset="0"/>
                        </a:rPr>
                        <m:t> $ </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𝟐𝟎𝟏𝟗</m:t>
                          </m:r>
                          <m:r>
                            <a:rPr lang="en-US" sz="2000" b="1" i="1" smtClean="0">
                              <a:latin typeface="Cambria Math" panose="02040503050406030204" pitchFamily="18" charset="0"/>
                            </a:rPr>
                            <m:t>$</m:t>
                          </m:r>
                        </m:e>
                      </m:d>
                    </m:oMath>
                  </m:oMathPara>
                </a14:m>
                <a:endParaRPr lang="en-US" sz="2000" b="1" dirty="0"/>
              </a:p>
              <a:p>
                <a:r>
                  <a:rPr lang="en-US" sz="2000" dirty="0">
                    <a:latin typeface="Arial" panose="020B0604020202020204" pitchFamily="34" charset="0"/>
                    <a:ea typeface="Cambria Math" panose="02040503050406030204" pitchFamily="18" charset="0"/>
                    <a:cs typeface="Arial" panose="020B0604020202020204" pitchFamily="34" charset="0"/>
                  </a:rPr>
                  <a:t>$10.9 is value of statistical life from US DOT</a:t>
                </a:r>
              </a:p>
            </p:txBody>
          </p:sp>
        </mc:Choice>
        <mc:Fallback xmlns="">
          <p:sp>
            <p:nvSpPr>
              <p:cNvPr id="5" name="TextBox 4">
                <a:extLst>
                  <a:ext uri="{FF2B5EF4-FFF2-40B4-BE49-F238E27FC236}">
                    <a16:creationId xmlns:a16="http://schemas.microsoft.com/office/drawing/2014/main" id="{60C36003-0270-8F48-F370-7C251F447F21}"/>
                  </a:ext>
                </a:extLst>
              </p:cNvPr>
              <p:cNvSpPr txBox="1">
                <a:spLocks noRot="1" noChangeAspect="1" noMove="1" noResize="1" noEditPoints="1" noAdjustHandles="1" noChangeArrowheads="1" noChangeShapeType="1" noTextEdit="1"/>
              </p:cNvSpPr>
              <p:nvPr/>
            </p:nvSpPr>
            <p:spPr>
              <a:xfrm>
                <a:off x="306330" y="3916046"/>
                <a:ext cx="5533552" cy="707886"/>
              </a:xfrm>
              <a:prstGeom prst="rect">
                <a:avLst/>
              </a:prstGeom>
              <a:blipFill>
                <a:blip r:embed="rId5"/>
                <a:stretch>
                  <a:fillRect l="-1147" b="-1228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038B4EB-C105-DC6D-DCA9-71F4F674CF63}"/>
              </a:ext>
            </a:extLst>
          </p:cNvPr>
          <p:cNvSpPr txBox="1"/>
          <p:nvPr/>
        </p:nvSpPr>
        <p:spPr>
          <a:xfrm>
            <a:off x="9455085" y="6063181"/>
            <a:ext cx="2243579"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Figure from US EPA</a:t>
            </a:r>
          </a:p>
        </p:txBody>
      </p:sp>
    </p:spTree>
    <p:extLst>
      <p:ext uri="{BB962C8B-B14F-4D97-AF65-F5344CB8AC3E}">
        <p14:creationId xmlns:p14="http://schemas.microsoft.com/office/powerpoint/2010/main" val="3965990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ox and whisker chart&#10;&#10;Description automatically generated">
            <a:extLst>
              <a:ext uri="{FF2B5EF4-FFF2-40B4-BE49-F238E27FC236}">
                <a16:creationId xmlns:a16="http://schemas.microsoft.com/office/drawing/2014/main" id="{44920540-73F3-E9F6-B391-27661DDBE0B1}"/>
              </a:ext>
            </a:extLst>
          </p:cNvPr>
          <p:cNvPicPr/>
          <p:nvPr/>
        </p:nvPicPr>
        <p:blipFill rotWithShape="1">
          <a:blip r:embed="rId3"/>
          <a:srcRect b="7526"/>
          <a:stretch/>
        </p:blipFill>
        <p:spPr>
          <a:xfrm>
            <a:off x="2411231" y="1386482"/>
            <a:ext cx="6655436" cy="3931927"/>
          </a:xfrm>
          <a:prstGeom prst="rect">
            <a:avLst/>
          </a:prstGeom>
          <a:ln/>
        </p:spPr>
      </p:pic>
      <p:sp>
        <p:nvSpPr>
          <p:cNvPr id="3" name="Slide Number Placeholder 2">
            <a:extLst>
              <a:ext uri="{FF2B5EF4-FFF2-40B4-BE49-F238E27FC236}">
                <a16:creationId xmlns:a16="http://schemas.microsoft.com/office/drawing/2014/main" id="{94F927E2-B17B-191B-2C76-DDF83BC45E25}"/>
              </a:ext>
            </a:extLst>
          </p:cNvPr>
          <p:cNvSpPr>
            <a:spLocks noGrp="1"/>
          </p:cNvSpPr>
          <p:nvPr>
            <p:ph type="sldNum" sz="quarter" idx="12"/>
          </p:nvPr>
        </p:nvSpPr>
        <p:spPr/>
        <p:txBody>
          <a:bodyPr/>
          <a:lstStyle/>
          <a:p>
            <a:fld id="{9F578351-901A-CD49-8EA5-2C881733D3E2}" type="slidenum">
              <a:rPr lang="en-US" smtClean="0"/>
              <a:t>23</a:t>
            </a:fld>
            <a:endParaRPr lang="en-US"/>
          </a:p>
        </p:txBody>
      </p:sp>
      <p:sp>
        <p:nvSpPr>
          <p:cNvPr id="12" name="Title 1">
            <a:extLst>
              <a:ext uri="{FF2B5EF4-FFF2-40B4-BE49-F238E27FC236}">
                <a16:creationId xmlns:a16="http://schemas.microsoft.com/office/drawing/2014/main" id="{123CCAC0-8F2E-C5CF-9A17-49104A0FB556}"/>
              </a:ext>
            </a:extLst>
          </p:cNvPr>
          <p:cNvSpPr>
            <a:spLocks noGrp="1"/>
          </p:cNvSpPr>
          <p:nvPr>
            <p:ph type="title"/>
          </p:nvPr>
        </p:nvSpPr>
        <p:spPr>
          <a:xfrm>
            <a:off x="0" y="0"/>
            <a:ext cx="12192000" cy="1206631"/>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Step 4: We estimate 1,000 additional averted deaths with an economic benefit of over $10 billion from Geostationary-based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alerts.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70A65B1-C329-2668-5297-D27210D605D7}"/>
                  </a:ext>
                </a:extLst>
              </p:cNvPr>
              <p:cNvSpPr txBox="1"/>
              <p:nvPr/>
            </p:nvSpPr>
            <p:spPr>
              <a:xfrm>
                <a:off x="7620000" y="5625340"/>
                <a:ext cx="4572000" cy="615553"/>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r>
                        <a:rPr lang="en-US" b="1" i="1" smtClean="0">
                          <a:latin typeface="Cambria Math" panose="02040503050406030204" pitchFamily="18" charset="0"/>
                        </a:rPr>
                        <m:t>𝑪𝒐𝒔𝒕</m:t>
                      </m:r>
                      <m:r>
                        <a:rPr lang="en-US" b="1" i="1" smtClean="0">
                          <a:latin typeface="Cambria Math" panose="02040503050406030204" pitchFamily="18" charset="0"/>
                        </a:rPr>
                        <m:t>=</m:t>
                      </m:r>
                      <m:r>
                        <a:rPr lang="en-US" b="1" i="1" smtClean="0">
                          <a:latin typeface="Cambria Math" panose="02040503050406030204" pitchFamily="18" charset="0"/>
                        </a:rPr>
                        <m:t>𝑫𝒆𝒂𝒕𝒉𝒔</m:t>
                      </m:r>
                      <m:r>
                        <a:rPr lang="en-US" b="1" i="1" smtClean="0">
                          <a:latin typeface="Cambria Math" panose="02040503050406030204" pitchFamily="18" charset="0"/>
                        </a:rPr>
                        <m:t> </m:t>
                      </m:r>
                      <m:r>
                        <a:rPr lang="en-US" b="1" i="1" smtClean="0">
                          <a:latin typeface="Cambria Math" panose="02040503050406030204" pitchFamily="18" charset="0"/>
                        </a:rPr>
                        <m:t>𝒙</m:t>
                      </m:r>
                      <m:r>
                        <a:rPr lang="en-US" b="1" i="1" smtClean="0">
                          <a:latin typeface="Cambria Math" panose="02040503050406030204" pitchFamily="18" charset="0"/>
                        </a:rPr>
                        <m:t> </m:t>
                      </m:r>
                      <m:r>
                        <a:rPr lang="en-US" b="1" i="1" smtClean="0">
                          <a:latin typeface="Cambria Math" panose="02040503050406030204" pitchFamily="18" charset="0"/>
                        </a:rPr>
                        <m:t>𝟏𝟎</m:t>
                      </m:r>
                      <m:r>
                        <a:rPr lang="en-US" b="1" i="1" smtClean="0">
                          <a:latin typeface="Cambria Math" panose="02040503050406030204" pitchFamily="18" charset="0"/>
                        </a:rPr>
                        <m:t>.</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𝒎𝒊𝒍𝒍𝒊𝒐𝒏</m:t>
                      </m:r>
                      <m:r>
                        <a:rPr lang="en-US" b="1" i="1" smtClean="0">
                          <a:latin typeface="Cambria Math" panose="02040503050406030204" pitchFamily="18" charset="0"/>
                        </a:rPr>
                        <m:t> $ </m:t>
                      </m:r>
                      <m:d>
                        <m:dPr>
                          <m:ctrlPr>
                            <a:rPr lang="en-US" b="1" i="1" smtClean="0">
                              <a:latin typeface="Cambria Math" panose="02040503050406030204" pitchFamily="18" charset="0"/>
                            </a:rPr>
                          </m:ctrlPr>
                        </m:dPr>
                        <m:e>
                          <m:r>
                            <a:rPr lang="en-US" b="1" i="1" smtClean="0">
                              <a:latin typeface="Cambria Math" panose="02040503050406030204" pitchFamily="18" charset="0"/>
                            </a:rPr>
                            <m:t>𝟐𝟎𝟏𝟗</m:t>
                          </m:r>
                          <m:r>
                            <a:rPr lang="en-US" b="1" i="1" smtClean="0">
                              <a:latin typeface="Cambria Math" panose="02040503050406030204" pitchFamily="18" charset="0"/>
                            </a:rPr>
                            <m:t>$</m:t>
                          </m:r>
                        </m:e>
                      </m:d>
                    </m:oMath>
                  </m:oMathPara>
                </a14:m>
                <a:endParaRPr lang="en-US" b="1" dirty="0"/>
              </a:p>
              <a:p>
                <a:r>
                  <a:rPr lang="en-US" sz="1600" dirty="0">
                    <a:latin typeface="Arial" panose="020B0604020202020204" pitchFamily="34" charset="0"/>
                    <a:ea typeface="Cambria Math" panose="02040503050406030204" pitchFamily="18" charset="0"/>
                    <a:cs typeface="Arial" panose="020B0604020202020204" pitchFamily="34" charset="0"/>
                  </a:rPr>
                  <a:t>$10.9 is value of statistical life from US DOT</a:t>
                </a:r>
              </a:p>
            </p:txBody>
          </p:sp>
        </mc:Choice>
        <mc:Fallback xmlns="">
          <p:sp>
            <p:nvSpPr>
              <p:cNvPr id="4" name="TextBox 3">
                <a:extLst>
                  <a:ext uri="{FF2B5EF4-FFF2-40B4-BE49-F238E27FC236}">
                    <a16:creationId xmlns:a16="http://schemas.microsoft.com/office/drawing/2014/main" id="{370A65B1-C329-2668-5297-D27210D605D7}"/>
                  </a:ext>
                </a:extLst>
              </p:cNvPr>
              <p:cNvSpPr txBox="1">
                <a:spLocks noRot="1" noChangeAspect="1" noMove="1" noResize="1" noEditPoints="1" noAdjustHandles="1" noChangeArrowheads="1" noChangeShapeType="1" noTextEdit="1"/>
              </p:cNvSpPr>
              <p:nvPr/>
            </p:nvSpPr>
            <p:spPr>
              <a:xfrm>
                <a:off x="7620000" y="5625340"/>
                <a:ext cx="4572000" cy="615553"/>
              </a:xfrm>
              <a:prstGeom prst="rect">
                <a:avLst/>
              </a:prstGeom>
              <a:blipFill>
                <a:blip r:embed="rId4"/>
                <a:stretch>
                  <a:fillRect l="-831"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04C524-5E9E-7CEB-5DA5-A6D6FE111204}"/>
                  </a:ext>
                </a:extLst>
              </p:cNvPr>
              <p:cNvSpPr txBox="1"/>
              <p:nvPr/>
            </p:nvSpPr>
            <p:spPr>
              <a:xfrm>
                <a:off x="172981" y="5439828"/>
                <a:ext cx="7793659" cy="110799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𝑫𝒆𝒂𝒕𝒉𝒔</m:t>
                      </m:r>
                      <m:r>
                        <a:rPr lang="en-US" b="1" i="1" smtClean="0">
                          <a:latin typeface="Cambria Math" panose="02040503050406030204" pitchFamily="18" charset="0"/>
                        </a:rPr>
                        <m:t>=</m:t>
                      </m:r>
                      <m:r>
                        <a:rPr lang="en-US" b="1" i="1" smtClean="0">
                          <a:latin typeface="Cambria Math" panose="02040503050406030204" pitchFamily="18" charset="0"/>
                        </a:rPr>
                        <m:t>𝑷𝒐𝒑</m:t>
                      </m:r>
                      <m:r>
                        <a:rPr lang="en-US" b="1" i="1" smtClean="0">
                          <a:latin typeface="Cambria Math" panose="02040503050406030204" pitchFamily="18" charset="0"/>
                        </a:rPr>
                        <m:t> </m:t>
                      </m:r>
                      <m:r>
                        <a:rPr lang="en-US" b="1" i="1" smtClean="0">
                          <a:latin typeface="Cambria Math" panose="02040503050406030204" pitchFamily="18" charset="0"/>
                        </a:rPr>
                        <m:t>𝒙</m:t>
                      </m:r>
                      <m:r>
                        <a:rPr lang="en-US" b="1" i="1" smtClean="0">
                          <a:latin typeface="Cambria Math" panose="02040503050406030204" pitchFamily="18" charset="0"/>
                        </a:rPr>
                        <m:t> </m:t>
                      </m:r>
                      <m:r>
                        <a:rPr lang="en-US" b="1" i="1" smtClean="0">
                          <a:latin typeface="Cambria Math" panose="02040503050406030204" pitchFamily="18" charset="0"/>
                        </a:rPr>
                        <m:t>𝑩</m:t>
                      </m:r>
                      <m:r>
                        <a:rPr lang="en-US" b="1" i="1" smtClean="0">
                          <a:latin typeface="Cambria Math" panose="02040503050406030204" pitchFamily="18" charset="0"/>
                        </a:rPr>
                        <m:t> </m:t>
                      </m:r>
                      <m:r>
                        <a:rPr lang="en-US" b="1" i="1" smtClean="0">
                          <a:latin typeface="Cambria Math" panose="02040503050406030204" pitchFamily="18" charset="0"/>
                        </a:rPr>
                        <m:t>𝒙</m:t>
                      </m:r>
                      <m:r>
                        <a:rPr lang="en-US" b="1" i="1" smtClean="0">
                          <a:latin typeface="Cambria Math" panose="02040503050406030204" pitchFamily="18" charset="0"/>
                        </a:rPr>
                        <m:t> </m:t>
                      </m:r>
                      <m:d>
                        <m:dPr>
                          <m:ctrlPr>
                            <a:rPr lang="en-US" b="1" i="1">
                              <a:latin typeface="Cambria Math" panose="02040503050406030204" pitchFamily="18" charset="0"/>
                            </a:rPr>
                          </m:ctrlPr>
                        </m:dPr>
                        <m:e>
                          <m:r>
                            <a:rPr lang="en-US" b="1" i="1">
                              <a:latin typeface="Cambria Math" panose="02040503050406030204" pitchFamily="18" charset="0"/>
                            </a:rPr>
                            <m:t>𝟏</m:t>
                          </m:r>
                          <m:r>
                            <a:rPr lang="en-US" b="1" i="1">
                              <a:latin typeface="Cambria Math" panose="02040503050406030204" pitchFamily="18" charset="0"/>
                            </a:rPr>
                            <m:t>−</m:t>
                          </m:r>
                          <m:r>
                            <a:rPr lang="en-US" b="1" i="1">
                              <a:latin typeface="Cambria Math" panose="02040503050406030204" pitchFamily="18" charset="0"/>
                            </a:rPr>
                            <m:t>𝒆</m:t>
                          </m:r>
                          <m:r>
                            <a:rPr lang="en-US" b="1" i="1" baseline="30000">
                              <a:latin typeface="Cambria Math" panose="02040503050406030204" pitchFamily="18" charset="0"/>
                            </a:rPr>
                            <m:t>−</m:t>
                          </m:r>
                          <m:r>
                            <a:rPr lang="en-US" b="1" i="1" baseline="30000">
                              <a:latin typeface="Cambria Math" panose="02040503050406030204" pitchFamily="18" charset="0"/>
                              <a:ea typeface="Cambria Math" panose="02040503050406030204" pitchFamily="18" charset="0"/>
                            </a:rPr>
                            <m:t>𝜷</m:t>
                          </m:r>
                          <m:r>
                            <a:rPr lang="en-US" b="1" i="1" baseline="30000">
                              <a:latin typeface="Cambria Math" panose="02040503050406030204" pitchFamily="18" charset="0"/>
                              <a:ea typeface="Cambria Math" panose="02040503050406030204" pitchFamily="18" charset="0"/>
                            </a:rPr>
                            <m:t>𝚫</m:t>
                          </m:r>
                          <m:r>
                            <a:rPr lang="en-US" b="1" i="1" baseline="30000">
                              <a:latin typeface="Cambria Math" panose="02040503050406030204" pitchFamily="18" charset="0"/>
                              <a:ea typeface="Cambria Math" panose="02040503050406030204" pitchFamily="18" charset="0"/>
                            </a:rPr>
                            <m:t>𝑷𝑴</m:t>
                          </m:r>
                          <m:r>
                            <a:rPr lang="en-US" b="1" i="1" baseline="30000">
                              <a:latin typeface="Cambria Math" panose="02040503050406030204" pitchFamily="18" charset="0"/>
                              <a:ea typeface="Cambria Math" panose="02040503050406030204" pitchFamily="18" charset="0"/>
                            </a:rPr>
                            <m:t>𝟐</m:t>
                          </m:r>
                          <m:r>
                            <a:rPr lang="en-US" b="1" i="1" baseline="30000">
                              <a:latin typeface="Cambria Math" panose="02040503050406030204" pitchFamily="18" charset="0"/>
                              <a:ea typeface="Cambria Math" panose="02040503050406030204" pitchFamily="18" charset="0"/>
                            </a:rPr>
                            <m:t>.</m:t>
                          </m:r>
                          <m:r>
                            <a:rPr lang="en-US" b="1" i="1" baseline="30000">
                              <a:latin typeface="Cambria Math" panose="02040503050406030204" pitchFamily="18" charset="0"/>
                              <a:ea typeface="Cambria Math" panose="02040503050406030204" pitchFamily="18" charset="0"/>
                            </a:rPr>
                            <m:t>𝟓</m:t>
                          </m:r>
                        </m:e>
                      </m:d>
                    </m:oMath>
                  </m:oMathPara>
                </a14:m>
                <a:endParaRPr lang="en-US" b="1" dirty="0">
                  <a:ea typeface="Cambria Math" panose="02040503050406030204" pitchFamily="18" charset="0"/>
                </a:endParaRPr>
              </a:p>
              <a:p>
                <a:r>
                  <a:rPr lang="en-US" sz="1600" dirty="0">
                    <a:latin typeface="Arial" panose="020B0604020202020204" pitchFamily="34" charset="0"/>
                    <a:cs typeface="Arial" panose="020B0604020202020204" pitchFamily="34" charset="0"/>
                  </a:rPr>
                  <a:t>Pop : population</a:t>
                </a:r>
              </a:p>
              <a:p>
                <a:r>
                  <a:rPr lang="en-US" sz="1600" dirty="0">
                    <a:latin typeface="Arial" panose="020B0604020202020204" pitchFamily="34" charset="0"/>
                    <a:cs typeface="Arial" panose="020B0604020202020204" pitchFamily="34" charset="0"/>
                  </a:rPr>
                  <a:t>B : baseline mortality rate (county-level)</a:t>
                </a:r>
              </a:p>
              <a:p>
                <a14:m>
                  <m:oMath xmlns:m="http://schemas.openxmlformats.org/officeDocument/2006/math">
                    <m:r>
                      <a:rPr lang="en-US" sz="1600" b="1" i="1" smtClean="0">
                        <a:latin typeface="Cambria Math" panose="02040503050406030204" pitchFamily="18" charset="0"/>
                        <a:ea typeface="Cambria Math" panose="02040503050406030204" pitchFamily="18" charset="0"/>
                      </a:rPr>
                      <m:t>𝜷</m:t>
                    </m:r>
                  </m:oMath>
                </a14:m>
                <a:r>
                  <a:rPr lang="en-US" sz="1600" dirty="0">
                    <a:latin typeface="Arial" panose="020B0604020202020204" pitchFamily="34" charset="0"/>
                    <a:cs typeface="Arial" panose="020B0604020202020204" pitchFamily="34" charset="0"/>
                  </a:rPr>
                  <a:t> : natural log of relative risk per unit increase in PM</a:t>
                </a:r>
                <a:r>
                  <a:rPr lang="en-US" sz="1600" baseline="-25000" dirty="0">
                    <a:latin typeface="Arial" panose="020B0604020202020204" pitchFamily="34" charset="0"/>
                    <a:cs typeface="Arial" panose="020B0604020202020204" pitchFamily="34" charset="0"/>
                  </a:rPr>
                  <a:t>2.5</a:t>
                </a:r>
                <a:endParaRPr lang="en-US" sz="1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404C524-5E9E-7CEB-5DA5-A6D6FE111204}"/>
                  </a:ext>
                </a:extLst>
              </p:cNvPr>
              <p:cNvSpPr txBox="1">
                <a:spLocks noRot="1" noChangeAspect="1" noMove="1" noResize="1" noEditPoints="1" noAdjustHandles="1" noChangeArrowheads="1" noChangeShapeType="1" noTextEdit="1"/>
              </p:cNvSpPr>
              <p:nvPr/>
            </p:nvSpPr>
            <p:spPr>
              <a:xfrm>
                <a:off x="172981" y="5439828"/>
                <a:ext cx="7793659" cy="1107996"/>
              </a:xfrm>
              <a:prstGeom prst="rect">
                <a:avLst/>
              </a:prstGeom>
              <a:blipFill>
                <a:blip r:embed="rId5"/>
                <a:stretch>
                  <a:fillRect l="-325" b="-6818"/>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6FA0BC2E-6DBE-0384-A02A-F404C1574023}"/>
              </a:ext>
            </a:extLst>
          </p:cNvPr>
          <p:cNvCxnSpPr>
            <a:cxnSpLocks/>
          </p:cNvCxnSpPr>
          <p:nvPr/>
        </p:nvCxnSpPr>
        <p:spPr>
          <a:xfrm>
            <a:off x="3811278" y="2533650"/>
            <a:ext cx="0" cy="10864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33E8F1-DCA2-EB1E-9A46-F59D2A0FFA1F}"/>
              </a:ext>
            </a:extLst>
          </p:cNvPr>
          <p:cNvSpPr txBox="1"/>
          <p:nvPr/>
        </p:nvSpPr>
        <p:spPr>
          <a:xfrm>
            <a:off x="3887845" y="2641919"/>
            <a:ext cx="2286633" cy="584775"/>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~1000 averted deaths</a:t>
            </a:r>
          </a:p>
          <a:p>
            <a:r>
              <a:rPr lang="en-US" sz="1600" b="1" dirty="0">
                <a:solidFill>
                  <a:srgbClr val="FF0000"/>
                </a:solidFill>
                <a:latin typeface="Arial" panose="020B0604020202020204" pitchFamily="34" charset="0"/>
                <a:cs typeface="Arial" panose="020B0604020202020204" pitchFamily="34" charset="0"/>
              </a:rPr>
              <a:t>$10 billion dollars</a:t>
            </a:r>
          </a:p>
        </p:txBody>
      </p:sp>
      <p:sp>
        <p:nvSpPr>
          <p:cNvPr id="2" name="TextBox 1">
            <a:extLst>
              <a:ext uri="{FF2B5EF4-FFF2-40B4-BE49-F238E27FC236}">
                <a16:creationId xmlns:a16="http://schemas.microsoft.com/office/drawing/2014/main" id="{BAC77642-10E4-9007-C3F6-6FD040BC8F15}"/>
              </a:ext>
            </a:extLst>
          </p:cNvPr>
          <p:cNvSpPr txBox="1"/>
          <p:nvPr/>
        </p:nvSpPr>
        <p:spPr>
          <a:xfrm>
            <a:off x="4058194" y="5259977"/>
            <a:ext cx="1680755"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Polar Orbiting</a:t>
            </a:r>
          </a:p>
        </p:txBody>
      </p:sp>
      <p:sp>
        <p:nvSpPr>
          <p:cNvPr id="5" name="TextBox 4">
            <a:extLst>
              <a:ext uri="{FF2B5EF4-FFF2-40B4-BE49-F238E27FC236}">
                <a16:creationId xmlns:a16="http://schemas.microsoft.com/office/drawing/2014/main" id="{1EAB8E67-2ED3-7846-C3D2-57468C137B7C}"/>
              </a:ext>
            </a:extLst>
          </p:cNvPr>
          <p:cNvSpPr txBox="1"/>
          <p:nvPr/>
        </p:nvSpPr>
        <p:spPr>
          <a:xfrm>
            <a:off x="6246283" y="5271000"/>
            <a:ext cx="1680755" cy="338554"/>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Geostationary</a:t>
            </a:r>
          </a:p>
        </p:txBody>
      </p:sp>
    </p:spTree>
    <p:extLst>
      <p:ext uri="{BB962C8B-B14F-4D97-AF65-F5344CB8AC3E}">
        <p14:creationId xmlns:p14="http://schemas.microsoft.com/office/powerpoint/2010/main" val="267343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569F-BAF1-173E-CABA-C64F9EFE83CE}"/>
              </a:ext>
            </a:extLst>
          </p:cNvPr>
          <p:cNvSpPr>
            <a:spLocks noGrp="1"/>
          </p:cNvSpPr>
          <p:nvPr>
            <p:ph type="title"/>
          </p:nvPr>
        </p:nvSpPr>
        <p:spPr>
          <a:xfrm>
            <a:off x="0" y="18256"/>
            <a:ext cx="12192000" cy="1077658"/>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With high-resolution, daily estimates of surface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we can explore disparities in exposure to short-term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pollution events.</a:t>
            </a:r>
          </a:p>
        </p:txBody>
      </p:sp>
      <p:pic>
        <p:nvPicPr>
          <p:cNvPr id="4" name="Picture 3">
            <a:extLst>
              <a:ext uri="{FF2B5EF4-FFF2-40B4-BE49-F238E27FC236}">
                <a16:creationId xmlns:a16="http://schemas.microsoft.com/office/drawing/2014/main" id="{0EFCF8EA-7055-26D7-C790-9C2E47310FF5}"/>
              </a:ext>
            </a:extLst>
          </p:cNvPr>
          <p:cNvPicPr>
            <a:picLocks noChangeAspect="1"/>
          </p:cNvPicPr>
          <p:nvPr/>
        </p:nvPicPr>
        <p:blipFill rotWithShape="1">
          <a:blip r:embed="rId2"/>
          <a:srcRect r="5861"/>
          <a:stretch/>
        </p:blipFill>
        <p:spPr>
          <a:xfrm>
            <a:off x="114902" y="1095914"/>
            <a:ext cx="5981098" cy="5294572"/>
          </a:xfrm>
          <a:prstGeom prst="rect">
            <a:avLst/>
          </a:prstGeom>
        </p:spPr>
      </p:pic>
      <p:sp>
        <p:nvSpPr>
          <p:cNvPr id="6" name="TextBox 5">
            <a:extLst>
              <a:ext uri="{FF2B5EF4-FFF2-40B4-BE49-F238E27FC236}">
                <a16:creationId xmlns:a16="http://schemas.microsoft.com/office/drawing/2014/main" id="{4870B5F6-4CE7-B086-C102-EC63C993B1ED}"/>
              </a:ext>
            </a:extLst>
          </p:cNvPr>
          <p:cNvSpPr txBox="1"/>
          <p:nvPr/>
        </p:nvSpPr>
        <p:spPr>
          <a:xfrm>
            <a:off x="6096001" y="2274838"/>
            <a:ext cx="5981098" cy="2862322"/>
          </a:xfrm>
          <a:prstGeom prst="rect">
            <a:avLst/>
          </a:prstGeom>
          <a:noFill/>
        </p:spPr>
        <p:txBody>
          <a:bodyPr wrap="square" rtlCol="0">
            <a:spAutoFit/>
          </a:bodyPr>
          <a:lstStyle/>
          <a:p>
            <a:pPr marL="342900" indent="-342900">
              <a:buFont typeface="+mj-lt"/>
              <a:buAutoNum type="arabicPeriod"/>
            </a:pPr>
            <a:r>
              <a:rPr lang="en-US" b="1" dirty="0">
                <a:latin typeface="Arial" panose="020B0604020202020204" pitchFamily="34" charset="0"/>
                <a:cs typeface="Arial" panose="020B0604020202020204" pitchFamily="34" charset="0"/>
              </a:rPr>
              <a:t>Geostationary observes more alert days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across each racial/ethnic group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compared to Polar Orbiting.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342900" indent="-342900">
              <a:buFont typeface="+mj-lt"/>
              <a:buAutoNum type="arabicPeriod"/>
            </a:pPr>
            <a:r>
              <a:rPr lang="en-US" b="1" dirty="0">
                <a:latin typeface="Arial" panose="020B0604020202020204" pitchFamily="34" charset="0"/>
                <a:cs typeface="Arial" panose="020B0604020202020204" pitchFamily="34" charset="0"/>
              </a:rPr>
              <a:t>Both Geostationary and Polar Orbiting based alerts find </a:t>
            </a:r>
            <a:r>
              <a:rPr lang="en-US" b="1" dirty="0">
                <a:solidFill>
                  <a:srgbClr val="E7298A"/>
                </a:solidFill>
                <a:latin typeface="Arial" panose="020B0604020202020204" pitchFamily="34" charset="0"/>
                <a:cs typeface="Arial" panose="020B0604020202020204" pitchFamily="34" charset="0"/>
              </a:rPr>
              <a:t>Native</a:t>
            </a:r>
            <a:r>
              <a:rPr lang="en-US" b="1" dirty="0">
                <a:latin typeface="Arial" panose="020B0604020202020204" pitchFamily="34" charset="0"/>
                <a:cs typeface="Arial" panose="020B0604020202020204" pitchFamily="34" charset="0"/>
              </a:rPr>
              <a:t> and </a:t>
            </a:r>
            <a:r>
              <a:rPr lang="en-US" b="1" dirty="0">
                <a:solidFill>
                  <a:srgbClr val="D95F02"/>
                </a:solidFill>
                <a:latin typeface="Arial" panose="020B0604020202020204" pitchFamily="34" charset="0"/>
                <a:cs typeface="Arial" panose="020B0604020202020204" pitchFamily="34" charset="0"/>
              </a:rPr>
              <a:t>Hispanic/Latino </a:t>
            </a:r>
            <a:r>
              <a:rPr lang="en-US" b="1" dirty="0">
                <a:latin typeface="Arial" panose="020B0604020202020204" pitchFamily="34" charset="0"/>
                <a:cs typeface="Arial" panose="020B0604020202020204" pitchFamily="34" charset="0"/>
              </a:rPr>
              <a:t>populations were exposed to disproportionately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more alert days in 2020.</a:t>
            </a:r>
          </a:p>
          <a:p>
            <a:pPr marL="342900" indent="-342900">
              <a:buFont typeface="+mj-lt"/>
              <a:buAutoNum type="arabicPeriod"/>
            </a:pP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07F2F89-686C-2CB9-4E63-53A0548E46E7}"/>
              </a:ext>
            </a:extLst>
          </p:cNvPr>
          <p:cNvSpPr>
            <a:spLocks noGrp="1"/>
          </p:cNvSpPr>
          <p:nvPr>
            <p:ph type="sldNum" sz="quarter" idx="12"/>
          </p:nvPr>
        </p:nvSpPr>
        <p:spPr/>
        <p:txBody>
          <a:bodyPr/>
          <a:lstStyle/>
          <a:p>
            <a:fld id="{9F578351-901A-CD49-8EA5-2C881733D3E2}" type="slidenum">
              <a:rPr lang="en-US" smtClean="0"/>
              <a:t>24</a:t>
            </a:fld>
            <a:endParaRPr lang="en-US"/>
          </a:p>
        </p:txBody>
      </p:sp>
      <p:sp>
        <p:nvSpPr>
          <p:cNvPr id="7" name="TextBox 6">
            <a:extLst>
              <a:ext uri="{FF2B5EF4-FFF2-40B4-BE49-F238E27FC236}">
                <a16:creationId xmlns:a16="http://schemas.microsoft.com/office/drawing/2014/main" id="{5D597705-1A17-5014-E322-F76BECFED176}"/>
              </a:ext>
            </a:extLst>
          </p:cNvPr>
          <p:cNvSpPr txBox="1"/>
          <p:nvPr/>
        </p:nvSpPr>
        <p:spPr>
          <a:xfrm>
            <a:off x="4513616" y="1520855"/>
            <a:ext cx="1692363" cy="369332"/>
          </a:xfrm>
          <a:prstGeom prst="rect">
            <a:avLst/>
          </a:prstGeom>
          <a:noFill/>
        </p:spPr>
        <p:txBody>
          <a:bodyPr wrap="square" rtlCol="0">
            <a:spAutoFit/>
          </a:bodyPr>
          <a:lstStyle/>
          <a:p>
            <a:r>
              <a:rPr lang="en-US" dirty="0"/>
              <a:t>Geostationary</a:t>
            </a:r>
          </a:p>
        </p:txBody>
      </p:sp>
      <p:sp>
        <p:nvSpPr>
          <p:cNvPr id="9" name="TextBox 8">
            <a:extLst>
              <a:ext uri="{FF2B5EF4-FFF2-40B4-BE49-F238E27FC236}">
                <a16:creationId xmlns:a16="http://schemas.microsoft.com/office/drawing/2014/main" id="{4E4C5588-88A1-2288-24DD-D2F5E1CBBC38}"/>
              </a:ext>
            </a:extLst>
          </p:cNvPr>
          <p:cNvSpPr txBox="1"/>
          <p:nvPr/>
        </p:nvSpPr>
        <p:spPr>
          <a:xfrm>
            <a:off x="3619389" y="1804240"/>
            <a:ext cx="1692363" cy="369332"/>
          </a:xfrm>
          <a:prstGeom prst="rect">
            <a:avLst/>
          </a:prstGeom>
          <a:noFill/>
        </p:spPr>
        <p:txBody>
          <a:bodyPr wrap="square" rtlCol="0">
            <a:spAutoFit/>
          </a:bodyPr>
          <a:lstStyle/>
          <a:p>
            <a:r>
              <a:rPr lang="en-US" dirty="0"/>
              <a:t>Polar </a:t>
            </a:r>
            <a:r>
              <a:rPr lang="en-US" dirty="0" err="1"/>
              <a:t>Obiting</a:t>
            </a:r>
            <a:endParaRPr lang="en-US" dirty="0"/>
          </a:p>
        </p:txBody>
      </p:sp>
      <p:sp>
        <p:nvSpPr>
          <p:cNvPr id="13" name="TextBox 12">
            <a:extLst>
              <a:ext uri="{FF2B5EF4-FFF2-40B4-BE49-F238E27FC236}">
                <a16:creationId xmlns:a16="http://schemas.microsoft.com/office/drawing/2014/main" id="{D1E6CC71-E557-AC07-EC35-6BEBB2AD34CA}"/>
              </a:ext>
            </a:extLst>
          </p:cNvPr>
          <p:cNvSpPr txBox="1"/>
          <p:nvPr/>
        </p:nvSpPr>
        <p:spPr>
          <a:xfrm>
            <a:off x="4923" y="6304335"/>
            <a:ext cx="598109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Demographic data from 2015-2019 American Community Survey</a:t>
            </a:r>
          </a:p>
          <a:p>
            <a:r>
              <a:rPr lang="en-US" sz="1400" dirty="0">
                <a:latin typeface="Arial" panose="020B0604020202020204" pitchFamily="34" charset="0"/>
                <a:cs typeface="Arial" panose="020B0604020202020204" pitchFamily="34" charset="0"/>
              </a:rPr>
              <a:t>Results are preliminary.</a:t>
            </a:r>
          </a:p>
        </p:txBody>
      </p:sp>
    </p:spTree>
    <p:extLst>
      <p:ext uri="{BB962C8B-B14F-4D97-AF65-F5344CB8AC3E}">
        <p14:creationId xmlns:p14="http://schemas.microsoft.com/office/powerpoint/2010/main" val="279433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6230-5F20-883A-272C-805F688DE68D}"/>
              </a:ext>
            </a:extLst>
          </p:cNvPr>
          <p:cNvSpPr>
            <a:spLocks noGrp="1"/>
          </p:cNvSpPr>
          <p:nvPr>
            <p:ph type="title"/>
          </p:nvPr>
        </p:nvSpPr>
        <p:spPr>
          <a:xfrm>
            <a:off x="0" y="1"/>
            <a:ext cx="12192000" cy="1096642"/>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We are exploring characteristics of populations exposed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to more alert days which could inform alert systems. </a:t>
            </a:r>
          </a:p>
        </p:txBody>
      </p:sp>
      <p:pic>
        <p:nvPicPr>
          <p:cNvPr id="4" name="Picture 3">
            <a:extLst>
              <a:ext uri="{FF2B5EF4-FFF2-40B4-BE49-F238E27FC236}">
                <a16:creationId xmlns:a16="http://schemas.microsoft.com/office/drawing/2014/main" id="{87E615A5-88B8-8B2C-F68E-991F8D11E64A}"/>
              </a:ext>
            </a:extLst>
          </p:cNvPr>
          <p:cNvPicPr>
            <a:picLocks noChangeAspect="1"/>
          </p:cNvPicPr>
          <p:nvPr/>
        </p:nvPicPr>
        <p:blipFill rotWithShape="1">
          <a:blip r:embed="rId3"/>
          <a:srcRect l="2835" t="13218" r="10391"/>
          <a:stretch/>
        </p:blipFill>
        <p:spPr>
          <a:xfrm>
            <a:off x="1074867" y="2088575"/>
            <a:ext cx="4053092" cy="4053464"/>
          </a:xfrm>
          <a:prstGeom prst="rect">
            <a:avLst/>
          </a:prstGeom>
        </p:spPr>
      </p:pic>
      <p:pic>
        <p:nvPicPr>
          <p:cNvPr id="5" name="Picture 4">
            <a:extLst>
              <a:ext uri="{FF2B5EF4-FFF2-40B4-BE49-F238E27FC236}">
                <a16:creationId xmlns:a16="http://schemas.microsoft.com/office/drawing/2014/main" id="{EF18BC07-812D-9240-6000-96365CB086FC}"/>
              </a:ext>
            </a:extLst>
          </p:cNvPr>
          <p:cNvPicPr>
            <a:picLocks noChangeAspect="1"/>
          </p:cNvPicPr>
          <p:nvPr/>
        </p:nvPicPr>
        <p:blipFill rotWithShape="1">
          <a:blip r:embed="rId4"/>
          <a:srcRect l="3136" t="13763" r="10992"/>
          <a:stretch/>
        </p:blipFill>
        <p:spPr>
          <a:xfrm>
            <a:off x="5127959" y="2088575"/>
            <a:ext cx="4053092" cy="4070358"/>
          </a:xfrm>
          <a:prstGeom prst="rect">
            <a:avLst/>
          </a:prstGeom>
        </p:spPr>
      </p:pic>
      <p:sp>
        <p:nvSpPr>
          <p:cNvPr id="6" name="TextBox 5">
            <a:extLst>
              <a:ext uri="{FF2B5EF4-FFF2-40B4-BE49-F238E27FC236}">
                <a16:creationId xmlns:a16="http://schemas.microsoft.com/office/drawing/2014/main" id="{7C3323C7-378A-C291-0B31-5A4B7B9218ED}"/>
              </a:ext>
            </a:extLst>
          </p:cNvPr>
          <p:cNvSpPr txBox="1"/>
          <p:nvPr/>
        </p:nvSpPr>
        <p:spPr>
          <a:xfrm>
            <a:off x="-16143" y="3191977"/>
            <a:ext cx="1550429"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Percent of population</a:t>
            </a:r>
          </a:p>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E1886D-7A2D-E48C-EE61-F0B1E837131C}"/>
              </a:ext>
            </a:extLst>
          </p:cNvPr>
          <p:cNvSpPr txBox="1"/>
          <p:nvPr/>
        </p:nvSpPr>
        <p:spPr>
          <a:xfrm>
            <a:off x="2127146" y="1743370"/>
            <a:ext cx="2811518"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Educational attainment</a:t>
            </a: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C6D2541-406E-3A22-7FF8-8DD252D71C95}"/>
              </a:ext>
            </a:extLst>
          </p:cNvPr>
          <p:cNvSpPr txBox="1"/>
          <p:nvPr/>
        </p:nvSpPr>
        <p:spPr>
          <a:xfrm>
            <a:off x="5802406" y="1718630"/>
            <a:ext cx="325675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English language proficiency </a:t>
            </a:r>
          </a:p>
        </p:txBody>
      </p:sp>
      <p:sp>
        <p:nvSpPr>
          <p:cNvPr id="3" name="Slide Number Placeholder 2">
            <a:extLst>
              <a:ext uri="{FF2B5EF4-FFF2-40B4-BE49-F238E27FC236}">
                <a16:creationId xmlns:a16="http://schemas.microsoft.com/office/drawing/2014/main" id="{3AA68674-F66B-FE97-218D-F17EBE133168}"/>
              </a:ext>
            </a:extLst>
          </p:cNvPr>
          <p:cNvSpPr>
            <a:spLocks noGrp="1"/>
          </p:cNvSpPr>
          <p:nvPr>
            <p:ph type="sldNum" sz="quarter" idx="12"/>
          </p:nvPr>
        </p:nvSpPr>
        <p:spPr/>
        <p:txBody>
          <a:bodyPr/>
          <a:lstStyle/>
          <a:p>
            <a:fld id="{9F578351-901A-CD49-8EA5-2C881733D3E2}" type="slidenum">
              <a:rPr lang="en-US" smtClean="0"/>
              <a:t>25</a:t>
            </a:fld>
            <a:endParaRPr lang="en-US"/>
          </a:p>
        </p:txBody>
      </p:sp>
      <p:sp>
        <p:nvSpPr>
          <p:cNvPr id="11" name="TextBox 10">
            <a:extLst>
              <a:ext uri="{FF2B5EF4-FFF2-40B4-BE49-F238E27FC236}">
                <a16:creationId xmlns:a16="http://schemas.microsoft.com/office/drawing/2014/main" id="{96EC7821-3669-6644-016A-F40E3138A534}"/>
              </a:ext>
            </a:extLst>
          </p:cNvPr>
          <p:cNvSpPr txBox="1"/>
          <p:nvPr/>
        </p:nvSpPr>
        <p:spPr>
          <a:xfrm>
            <a:off x="9115062" y="2502096"/>
            <a:ext cx="3132839"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Populations exposed to more alert days in 2020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were more likely to: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Have lower educational attainment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Speak English less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than “very well”</a:t>
            </a:r>
          </a:p>
          <a:p>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1EF2D88-0EE0-F12A-62B3-238357FD0612}"/>
              </a:ext>
            </a:extLst>
          </p:cNvPr>
          <p:cNvSpPr txBox="1"/>
          <p:nvPr/>
        </p:nvSpPr>
        <p:spPr>
          <a:xfrm>
            <a:off x="1649908" y="5167614"/>
            <a:ext cx="1451505" cy="307777"/>
          </a:xfrm>
          <a:prstGeom prst="rect">
            <a:avLst/>
          </a:prstGeom>
          <a:noFill/>
        </p:spPr>
        <p:txBody>
          <a:bodyPr wrap="square" rtlCol="0">
            <a:spAutoFit/>
          </a:bodyPr>
          <a:lstStyle/>
          <a:p>
            <a:r>
              <a:rPr lang="en-US" sz="1400" dirty="0">
                <a:highlight>
                  <a:srgbClr val="C0C0C0"/>
                </a:highlight>
                <a:latin typeface="Arial" panose="020B0604020202020204" pitchFamily="34" charset="0"/>
                <a:cs typeface="Arial" panose="020B0604020202020204" pitchFamily="34" charset="0"/>
              </a:rPr>
              <a:t>High school</a:t>
            </a:r>
          </a:p>
        </p:txBody>
      </p:sp>
      <p:sp>
        <p:nvSpPr>
          <p:cNvPr id="13" name="TextBox 12">
            <a:extLst>
              <a:ext uri="{FF2B5EF4-FFF2-40B4-BE49-F238E27FC236}">
                <a16:creationId xmlns:a16="http://schemas.microsoft.com/office/drawing/2014/main" id="{A6D048E7-62EA-B534-1DCC-5178CED898AE}"/>
              </a:ext>
            </a:extLst>
          </p:cNvPr>
          <p:cNvSpPr txBox="1"/>
          <p:nvPr/>
        </p:nvSpPr>
        <p:spPr>
          <a:xfrm>
            <a:off x="1649907" y="3194300"/>
            <a:ext cx="885905" cy="307777"/>
          </a:xfrm>
          <a:prstGeom prst="rect">
            <a:avLst/>
          </a:prstGeom>
          <a:noFill/>
        </p:spPr>
        <p:txBody>
          <a:bodyPr wrap="square" rtlCol="0">
            <a:spAutoFit/>
          </a:bodyPr>
          <a:lstStyle/>
          <a:p>
            <a:r>
              <a:rPr lang="en-US" sz="1400" dirty="0">
                <a:highlight>
                  <a:srgbClr val="C0C0C0"/>
                </a:highlight>
                <a:latin typeface="Arial" panose="020B0604020202020204" pitchFamily="34" charset="0"/>
                <a:cs typeface="Arial" panose="020B0604020202020204" pitchFamily="34" charset="0"/>
              </a:rPr>
              <a:t>College</a:t>
            </a:r>
          </a:p>
        </p:txBody>
      </p:sp>
      <p:sp>
        <p:nvSpPr>
          <p:cNvPr id="14" name="TextBox 13">
            <a:extLst>
              <a:ext uri="{FF2B5EF4-FFF2-40B4-BE49-F238E27FC236}">
                <a16:creationId xmlns:a16="http://schemas.microsoft.com/office/drawing/2014/main" id="{C0D331BD-8BAF-94A4-2FF3-4616ECAC3AC4}"/>
              </a:ext>
            </a:extLst>
          </p:cNvPr>
          <p:cNvSpPr txBox="1"/>
          <p:nvPr/>
        </p:nvSpPr>
        <p:spPr>
          <a:xfrm>
            <a:off x="1654831" y="2217323"/>
            <a:ext cx="641946" cy="307777"/>
          </a:xfrm>
          <a:prstGeom prst="rect">
            <a:avLst/>
          </a:prstGeom>
          <a:noFill/>
        </p:spPr>
        <p:txBody>
          <a:bodyPr wrap="square" rtlCol="0">
            <a:spAutoFit/>
          </a:bodyPr>
          <a:lstStyle/>
          <a:p>
            <a:r>
              <a:rPr lang="en-US" sz="1400" dirty="0">
                <a:highlight>
                  <a:srgbClr val="C0C0C0"/>
                </a:highlight>
                <a:latin typeface="Arial" panose="020B0604020202020204" pitchFamily="34" charset="0"/>
                <a:cs typeface="Arial" panose="020B0604020202020204" pitchFamily="34" charset="0"/>
              </a:rPr>
              <a:t>Grad</a:t>
            </a:r>
          </a:p>
        </p:txBody>
      </p:sp>
      <p:sp>
        <p:nvSpPr>
          <p:cNvPr id="15" name="TextBox 14">
            <a:extLst>
              <a:ext uri="{FF2B5EF4-FFF2-40B4-BE49-F238E27FC236}">
                <a16:creationId xmlns:a16="http://schemas.microsoft.com/office/drawing/2014/main" id="{62213D3D-C45F-34E8-0B84-A61E1BCF68A6}"/>
              </a:ext>
            </a:extLst>
          </p:cNvPr>
          <p:cNvSpPr txBox="1"/>
          <p:nvPr/>
        </p:nvSpPr>
        <p:spPr>
          <a:xfrm>
            <a:off x="7642067" y="4977133"/>
            <a:ext cx="1451505" cy="307777"/>
          </a:xfrm>
          <a:prstGeom prst="rect">
            <a:avLst/>
          </a:prstGeom>
          <a:noFill/>
        </p:spPr>
        <p:txBody>
          <a:bodyPr wrap="square" rtlCol="0">
            <a:spAutoFit/>
          </a:bodyPr>
          <a:lstStyle/>
          <a:p>
            <a:pPr algn="r"/>
            <a:r>
              <a:rPr lang="en-US" sz="1400" dirty="0">
                <a:highlight>
                  <a:srgbClr val="C0C0C0"/>
                </a:highlight>
                <a:latin typeface="Arial" panose="020B0604020202020204" pitchFamily="34" charset="0"/>
                <a:cs typeface="Arial" panose="020B0604020202020204" pitchFamily="34" charset="0"/>
              </a:rPr>
              <a:t>English only</a:t>
            </a:r>
          </a:p>
        </p:txBody>
      </p:sp>
      <p:sp>
        <p:nvSpPr>
          <p:cNvPr id="16" name="TextBox 15">
            <a:extLst>
              <a:ext uri="{FF2B5EF4-FFF2-40B4-BE49-F238E27FC236}">
                <a16:creationId xmlns:a16="http://schemas.microsoft.com/office/drawing/2014/main" id="{6EE43162-5639-4586-9E7F-B9E33F8A4A17}"/>
              </a:ext>
            </a:extLst>
          </p:cNvPr>
          <p:cNvSpPr txBox="1"/>
          <p:nvPr/>
        </p:nvSpPr>
        <p:spPr>
          <a:xfrm>
            <a:off x="7691826" y="3363577"/>
            <a:ext cx="1407740" cy="307777"/>
          </a:xfrm>
          <a:prstGeom prst="rect">
            <a:avLst/>
          </a:prstGeom>
          <a:noFill/>
        </p:spPr>
        <p:txBody>
          <a:bodyPr wrap="square" rtlCol="0">
            <a:spAutoFit/>
          </a:bodyPr>
          <a:lstStyle/>
          <a:p>
            <a:pPr algn="r"/>
            <a:r>
              <a:rPr lang="en-US" sz="1400" dirty="0">
                <a:highlight>
                  <a:srgbClr val="C0C0C0"/>
                </a:highlight>
                <a:latin typeface="Arial" panose="020B0604020202020204" pitchFamily="34" charset="0"/>
                <a:cs typeface="Arial" panose="020B0604020202020204" pitchFamily="34" charset="0"/>
              </a:rPr>
              <a:t>“very well”</a:t>
            </a:r>
          </a:p>
        </p:txBody>
      </p:sp>
      <p:sp>
        <p:nvSpPr>
          <p:cNvPr id="17" name="TextBox 16">
            <a:extLst>
              <a:ext uri="{FF2B5EF4-FFF2-40B4-BE49-F238E27FC236}">
                <a16:creationId xmlns:a16="http://schemas.microsoft.com/office/drawing/2014/main" id="{18C463E4-FB23-21CA-9CBC-E3D9E1003329}"/>
              </a:ext>
            </a:extLst>
          </p:cNvPr>
          <p:cNvSpPr txBox="1"/>
          <p:nvPr/>
        </p:nvSpPr>
        <p:spPr>
          <a:xfrm>
            <a:off x="7126224" y="2245114"/>
            <a:ext cx="1968929" cy="307777"/>
          </a:xfrm>
          <a:prstGeom prst="rect">
            <a:avLst/>
          </a:prstGeom>
          <a:noFill/>
        </p:spPr>
        <p:txBody>
          <a:bodyPr wrap="square" rtlCol="0">
            <a:spAutoFit/>
          </a:bodyPr>
          <a:lstStyle/>
          <a:p>
            <a:pPr algn="r"/>
            <a:r>
              <a:rPr lang="en-US" sz="1400" dirty="0">
                <a:highlight>
                  <a:srgbClr val="C0C0C0"/>
                </a:highlight>
                <a:latin typeface="Arial" panose="020B0604020202020204" pitchFamily="34" charset="0"/>
                <a:cs typeface="Arial" panose="020B0604020202020204" pitchFamily="34" charset="0"/>
              </a:rPr>
              <a:t>Less than “very well”</a:t>
            </a:r>
          </a:p>
        </p:txBody>
      </p:sp>
      <p:sp>
        <p:nvSpPr>
          <p:cNvPr id="18" name="TextBox 17">
            <a:extLst>
              <a:ext uri="{FF2B5EF4-FFF2-40B4-BE49-F238E27FC236}">
                <a16:creationId xmlns:a16="http://schemas.microsoft.com/office/drawing/2014/main" id="{9D70F954-3523-3CF2-CEAE-207B3096AAE0}"/>
              </a:ext>
            </a:extLst>
          </p:cNvPr>
          <p:cNvSpPr txBox="1"/>
          <p:nvPr/>
        </p:nvSpPr>
        <p:spPr>
          <a:xfrm>
            <a:off x="4922" y="6313762"/>
            <a:ext cx="667868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Demographic data from 2015-2019 American Community Survey</a:t>
            </a:r>
          </a:p>
          <a:p>
            <a:r>
              <a:rPr lang="en-US" sz="1400" dirty="0">
                <a:latin typeface="Arial" panose="020B0604020202020204" pitchFamily="34" charset="0"/>
                <a:cs typeface="Arial" panose="020B0604020202020204" pitchFamily="34" charset="0"/>
              </a:rPr>
              <a:t>Results are preliminary.</a:t>
            </a:r>
          </a:p>
        </p:txBody>
      </p:sp>
    </p:spTree>
    <p:extLst>
      <p:ext uri="{BB962C8B-B14F-4D97-AF65-F5344CB8AC3E}">
        <p14:creationId xmlns:p14="http://schemas.microsoft.com/office/powerpoint/2010/main" val="1168714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F681-DFE0-4866-4C6E-C96D530D3BDD}"/>
              </a:ext>
            </a:extLst>
          </p:cNvPr>
          <p:cNvSpPr>
            <a:spLocks noGrp="1"/>
          </p:cNvSpPr>
          <p:nvPr>
            <p:ph type="title"/>
          </p:nvPr>
        </p:nvSpPr>
        <p:spPr>
          <a:xfrm>
            <a:off x="0" y="0"/>
            <a:ext cx="12192000" cy="858438"/>
          </a:xfrm>
          <a:solidFill>
            <a:schemeClr val="accent1">
              <a:lumMod val="75000"/>
            </a:schemeClr>
          </a:solidFill>
        </p:spPr>
        <p:txBody>
          <a:bodyPr>
            <a:normAutofit/>
          </a:bodyPr>
          <a:lstStyle/>
          <a:p>
            <a:r>
              <a:rPr lang="en-US" sz="3200" dirty="0">
                <a:solidFill>
                  <a:schemeClr val="bg1"/>
                </a:solidFill>
                <a:latin typeface="Arial" panose="020B0604020202020204" pitchFamily="34" charset="0"/>
                <a:cs typeface="Arial" panose="020B0604020202020204" pitchFamily="34" charset="0"/>
              </a:rPr>
              <a:t>Conclusions and Implications</a:t>
            </a:r>
          </a:p>
        </p:txBody>
      </p:sp>
      <p:sp>
        <p:nvSpPr>
          <p:cNvPr id="4" name="Slide Number Placeholder 3">
            <a:extLst>
              <a:ext uri="{FF2B5EF4-FFF2-40B4-BE49-F238E27FC236}">
                <a16:creationId xmlns:a16="http://schemas.microsoft.com/office/drawing/2014/main" id="{4E20959B-020F-AF11-8210-E0A23DDCCE7D}"/>
              </a:ext>
            </a:extLst>
          </p:cNvPr>
          <p:cNvSpPr>
            <a:spLocks noGrp="1"/>
          </p:cNvSpPr>
          <p:nvPr>
            <p:ph type="sldNum" sz="quarter" idx="12"/>
          </p:nvPr>
        </p:nvSpPr>
        <p:spPr/>
        <p:txBody>
          <a:bodyPr/>
          <a:lstStyle/>
          <a:p>
            <a:fld id="{9F578351-901A-CD49-8EA5-2C881733D3E2}" type="slidenum">
              <a:rPr lang="en-US" smtClean="0"/>
              <a:t>26</a:t>
            </a:fld>
            <a:endParaRPr lang="en-US"/>
          </a:p>
        </p:txBody>
      </p:sp>
      <p:sp>
        <p:nvSpPr>
          <p:cNvPr id="5" name="Text Box 23">
            <a:extLst>
              <a:ext uri="{FF2B5EF4-FFF2-40B4-BE49-F238E27FC236}">
                <a16:creationId xmlns:a16="http://schemas.microsoft.com/office/drawing/2014/main" id="{05E73194-3F9B-FCAD-1839-7B68C24BAB63}"/>
              </a:ext>
            </a:extLst>
          </p:cNvPr>
          <p:cNvSpPr txBox="1">
            <a:spLocks noChangeArrowheads="1"/>
          </p:cNvSpPr>
          <p:nvPr/>
        </p:nvSpPr>
        <p:spPr bwMode="auto">
          <a:xfrm>
            <a:off x="0" y="1043396"/>
            <a:ext cx="12060022" cy="4079857"/>
          </a:xfrm>
          <a:prstGeom prst="rect">
            <a:avLst/>
          </a:prstGeom>
          <a:noFill/>
          <a:ln w="9525">
            <a:noFill/>
            <a:miter lim="800000"/>
            <a:headEnd/>
            <a:tailEnd/>
          </a:ln>
        </p:spPr>
        <p:txBody>
          <a:bodyPr wrap="square" lIns="75000" tIns="39000" rIns="75000" bIns="39000">
            <a:spAutoFit/>
          </a:bodyPr>
          <a:lstStyle>
            <a:defPPr>
              <a:defRPr lang="en-GB"/>
            </a:defPPr>
            <a:lvl1pPr algn="l" rtl="0" fontAlgn="base">
              <a:spcBef>
                <a:spcPct val="0"/>
              </a:spcBef>
              <a:spcAft>
                <a:spcPct val="0"/>
              </a:spcAft>
              <a:defRPr sz="2400" kern="1200">
                <a:solidFill>
                  <a:schemeClr val="bg1"/>
                </a:solidFill>
                <a:latin typeface="Times New Roman" pitchFamily="18" charset="0"/>
                <a:ea typeface="+mn-ea"/>
                <a:cs typeface="Arial" charset="0"/>
              </a:defRPr>
            </a:lvl1pPr>
            <a:lvl2pPr marL="457200" algn="l" rtl="0" fontAlgn="base">
              <a:spcBef>
                <a:spcPct val="0"/>
              </a:spcBef>
              <a:spcAft>
                <a:spcPct val="0"/>
              </a:spcAft>
              <a:defRPr sz="2400" kern="1200">
                <a:solidFill>
                  <a:schemeClr val="bg1"/>
                </a:solidFill>
                <a:latin typeface="Times New Roman" pitchFamily="18" charset="0"/>
                <a:ea typeface="+mn-ea"/>
                <a:cs typeface="Arial" charset="0"/>
              </a:defRPr>
            </a:lvl2pPr>
            <a:lvl3pPr marL="914400" algn="l" rtl="0" fontAlgn="base">
              <a:spcBef>
                <a:spcPct val="0"/>
              </a:spcBef>
              <a:spcAft>
                <a:spcPct val="0"/>
              </a:spcAft>
              <a:defRPr sz="2400" kern="1200">
                <a:solidFill>
                  <a:schemeClr val="bg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bg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bg1"/>
                </a:solidFill>
                <a:latin typeface="Times New Roman" pitchFamily="18" charset="0"/>
                <a:ea typeface="+mn-ea"/>
                <a:cs typeface="Arial" charset="0"/>
              </a:defRPr>
            </a:lvl5pPr>
            <a:lvl6pPr marL="2286000" algn="l" defTabSz="914400" rtl="0" eaLnBrk="1" latinLnBrk="0" hangingPunct="1">
              <a:defRPr sz="2400" kern="1200">
                <a:solidFill>
                  <a:schemeClr val="bg1"/>
                </a:solidFill>
                <a:latin typeface="Times New Roman" pitchFamily="18" charset="0"/>
                <a:ea typeface="+mn-ea"/>
                <a:cs typeface="Arial" charset="0"/>
              </a:defRPr>
            </a:lvl6pPr>
            <a:lvl7pPr marL="2743200" algn="l" defTabSz="914400" rtl="0" eaLnBrk="1" latinLnBrk="0" hangingPunct="1">
              <a:defRPr sz="2400" kern="1200">
                <a:solidFill>
                  <a:schemeClr val="bg1"/>
                </a:solidFill>
                <a:latin typeface="Times New Roman" pitchFamily="18" charset="0"/>
                <a:ea typeface="+mn-ea"/>
                <a:cs typeface="Arial" charset="0"/>
              </a:defRPr>
            </a:lvl7pPr>
            <a:lvl8pPr marL="3200400" algn="l" defTabSz="914400" rtl="0" eaLnBrk="1" latinLnBrk="0" hangingPunct="1">
              <a:defRPr sz="2400" kern="1200">
                <a:solidFill>
                  <a:schemeClr val="bg1"/>
                </a:solidFill>
                <a:latin typeface="Times New Roman" pitchFamily="18" charset="0"/>
                <a:ea typeface="+mn-ea"/>
                <a:cs typeface="Arial" charset="0"/>
              </a:defRPr>
            </a:lvl8pPr>
            <a:lvl9pPr marL="3657600" algn="l" defTabSz="914400" rtl="0" eaLnBrk="1" latinLnBrk="0" hangingPunct="1">
              <a:defRPr sz="2400" kern="1200">
                <a:solidFill>
                  <a:schemeClr val="bg1"/>
                </a:solidFill>
                <a:latin typeface="Times New Roman" pitchFamily="18" charset="0"/>
                <a:ea typeface="+mn-ea"/>
                <a:cs typeface="Arial" charset="0"/>
              </a:defRPr>
            </a:lvl9pPr>
          </a:lstStyle>
          <a:p>
            <a:pPr marL="311737" indent="-311737">
              <a:buClr>
                <a:srgbClr val="000000"/>
              </a:buClr>
              <a:buSzPct val="100000"/>
              <a:buFontTx/>
              <a:buChar char="-"/>
              <a:tabLst>
                <a:tab pos="0" algn="l"/>
                <a:tab pos="762051" algn="l"/>
                <a:tab pos="1524102" algn="l"/>
                <a:tab pos="2286152" algn="l"/>
                <a:tab pos="3048204" algn="l"/>
                <a:tab pos="3810254" algn="l"/>
                <a:tab pos="4572306" algn="l"/>
                <a:tab pos="5334356" algn="l"/>
                <a:tab pos="6096408" algn="l"/>
                <a:tab pos="6858458" algn="l"/>
                <a:tab pos="7620510" algn="l"/>
                <a:tab pos="8382560" algn="l"/>
                <a:tab pos="8446065" algn="l"/>
              </a:tabLst>
            </a:pPr>
            <a:r>
              <a:rPr lang="en-GB" sz="2000" dirty="0">
                <a:solidFill>
                  <a:srgbClr val="000000"/>
                </a:solidFill>
                <a:latin typeface="Arial" panose="020B0604020202020204" pitchFamily="34" charset="0"/>
                <a:cs typeface="Arial" panose="020B0604020202020204" pitchFamily="34" charset="0"/>
              </a:rPr>
              <a:t>The methods presented here allow us to incorporate health benefits of atmospheric composition observations from Geostationary satellites into economic analysis to support satellite missions.</a:t>
            </a:r>
          </a:p>
          <a:p>
            <a:pPr>
              <a:buClr>
                <a:srgbClr val="000000"/>
              </a:buClr>
              <a:buSzPct val="100000"/>
              <a:tabLst>
                <a:tab pos="0" algn="l"/>
                <a:tab pos="762051" algn="l"/>
                <a:tab pos="1524102" algn="l"/>
                <a:tab pos="2286152" algn="l"/>
                <a:tab pos="3048204" algn="l"/>
                <a:tab pos="3810254" algn="l"/>
                <a:tab pos="4572306" algn="l"/>
                <a:tab pos="5334356" algn="l"/>
                <a:tab pos="6096408" algn="l"/>
                <a:tab pos="6858458" algn="l"/>
                <a:tab pos="7620510" algn="l"/>
                <a:tab pos="8382560" algn="l"/>
                <a:tab pos="8446065" algn="l"/>
              </a:tabLst>
            </a:pPr>
            <a:r>
              <a:rPr lang="en-GB" sz="2000" dirty="0">
                <a:solidFill>
                  <a:srgbClr val="000000"/>
                </a:solidFill>
                <a:latin typeface="Arial" panose="020B0604020202020204" pitchFamily="34" charset="0"/>
                <a:cs typeface="Arial" panose="020B0604020202020204" pitchFamily="34" charset="0"/>
              </a:rPr>
              <a:t> </a:t>
            </a:r>
          </a:p>
          <a:p>
            <a:pPr marL="311737" indent="-311737">
              <a:buClr>
                <a:srgbClr val="000000"/>
              </a:buClr>
              <a:buSzPct val="100000"/>
              <a:buFontTx/>
              <a:buChar char="-"/>
              <a:tabLst>
                <a:tab pos="0" algn="l"/>
                <a:tab pos="762051" algn="l"/>
                <a:tab pos="1524102" algn="l"/>
                <a:tab pos="2286152" algn="l"/>
                <a:tab pos="3048204" algn="l"/>
                <a:tab pos="3810254" algn="l"/>
                <a:tab pos="4572306" algn="l"/>
                <a:tab pos="5334356" algn="l"/>
                <a:tab pos="6096408" algn="l"/>
                <a:tab pos="6858458" algn="l"/>
                <a:tab pos="7620510" algn="l"/>
                <a:tab pos="8382560" algn="l"/>
                <a:tab pos="8446065" algn="l"/>
              </a:tabLst>
            </a:pPr>
            <a:r>
              <a:rPr lang="en-GB" sz="2000" dirty="0">
                <a:solidFill>
                  <a:srgbClr val="000000"/>
                </a:solidFill>
                <a:latin typeface="Arial" panose="020B0604020202020204" pitchFamily="34" charset="0"/>
                <a:cs typeface="Arial" panose="020B0604020202020204" pitchFamily="34" charset="0"/>
              </a:rPr>
              <a:t>Geostationary-based data can identify more air quality alert days than Polar Orbiting. Assuming </a:t>
            </a:r>
            <a:r>
              <a:rPr lang="en-GB" sz="2000" dirty="0" err="1">
                <a:solidFill>
                  <a:srgbClr val="000000"/>
                </a:solidFill>
                <a:latin typeface="Arial" panose="020B0604020202020204" pitchFamily="34" charset="0"/>
                <a:cs typeface="Arial" panose="020B0604020202020204" pitchFamily="34" charset="0"/>
              </a:rPr>
              <a:t>behavior</a:t>
            </a:r>
            <a:r>
              <a:rPr lang="en-GB" sz="2000" dirty="0">
                <a:solidFill>
                  <a:srgbClr val="000000"/>
                </a:solidFill>
                <a:latin typeface="Arial" panose="020B0604020202020204" pitchFamily="34" charset="0"/>
                <a:cs typeface="Arial" panose="020B0604020202020204" pitchFamily="34" charset="0"/>
              </a:rPr>
              <a:t> modification in alerted populations, this leads to </a:t>
            </a:r>
            <a:r>
              <a:rPr lang="en-GB" sz="2000" b="1" dirty="0">
                <a:solidFill>
                  <a:srgbClr val="000000"/>
                </a:solidFill>
                <a:latin typeface="Arial" panose="020B0604020202020204" pitchFamily="34" charset="0"/>
                <a:cs typeface="Arial" panose="020B0604020202020204" pitchFamily="34" charset="0"/>
              </a:rPr>
              <a:t>1.4k fewer PM</a:t>
            </a:r>
            <a:r>
              <a:rPr lang="en-GB" sz="2000" b="1" baseline="-25000" dirty="0">
                <a:solidFill>
                  <a:srgbClr val="000000"/>
                </a:solidFill>
                <a:latin typeface="Arial" panose="020B0604020202020204" pitchFamily="34" charset="0"/>
                <a:cs typeface="Arial" panose="020B0604020202020204" pitchFamily="34" charset="0"/>
              </a:rPr>
              <a:t>2.5</a:t>
            </a:r>
            <a:r>
              <a:rPr lang="en-GB" sz="2000" b="1" dirty="0">
                <a:solidFill>
                  <a:srgbClr val="000000"/>
                </a:solidFill>
                <a:latin typeface="Arial" panose="020B0604020202020204" pitchFamily="34" charset="0"/>
                <a:cs typeface="Arial" panose="020B0604020202020204" pitchFamily="34" charset="0"/>
              </a:rPr>
              <a:t> </a:t>
            </a:r>
            <a:r>
              <a:rPr lang="en-GB" sz="2000" b="1" dirty="0" err="1">
                <a:solidFill>
                  <a:srgbClr val="000000"/>
                </a:solidFill>
                <a:latin typeface="Arial" panose="020B0604020202020204" pitchFamily="34" charset="0"/>
                <a:cs typeface="Arial" panose="020B0604020202020204" pitchFamily="34" charset="0"/>
              </a:rPr>
              <a:t>attr</a:t>
            </a:r>
            <a:r>
              <a:rPr lang="en-GB" sz="2000" b="1" dirty="0">
                <a:solidFill>
                  <a:srgbClr val="000000"/>
                </a:solidFill>
                <a:latin typeface="Arial" panose="020B0604020202020204" pitchFamily="34" charset="0"/>
                <a:cs typeface="Arial" panose="020B0604020202020204" pitchFamily="34" charset="0"/>
              </a:rPr>
              <a:t>. deaths</a:t>
            </a:r>
            <a:r>
              <a:rPr lang="en-GB" sz="2000" dirty="0">
                <a:solidFill>
                  <a:srgbClr val="000000"/>
                </a:solidFill>
                <a:latin typeface="Arial" panose="020B0604020202020204" pitchFamily="34" charset="0"/>
                <a:cs typeface="Arial" panose="020B0604020202020204" pitchFamily="34" charset="0"/>
              </a:rPr>
              <a:t>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&amp; </a:t>
            </a:r>
            <a:r>
              <a:rPr lang="en-GB" sz="2000" b="1" dirty="0">
                <a:solidFill>
                  <a:srgbClr val="000000"/>
                </a:solidFill>
                <a:latin typeface="Arial" panose="020B0604020202020204" pitchFamily="34" charset="0"/>
                <a:cs typeface="Arial" panose="020B0604020202020204" pitchFamily="34" charset="0"/>
              </a:rPr>
              <a:t>economic savings over $10 billion.</a:t>
            </a:r>
            <a:br>
              <a:rPr lang="en-GB" sz="2000" b="1"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  </a:t>
            </a:r>
          </a:p>
          <a:p>
            <a:pPr marL="311737" indent="-311737">
              <a:buClr>
                <a:srgbClr val="000000"/>
              </a:buClr>
              <a:buSzPct val="100000"/>
              <a:buFontTx/>
              <a:buChar char="-"/>
              <a:tabLst>
                <a:tab pos="0" algn="l"/>
                <a:tab pos="762051" algn="l"/>
                <a:tab pos="1524102" algn="l"/>
                <a:tab pos="2286152" algn="l"/>
                <a:tab pos="3048204" algn="l"/>
                <a:tab pos="3810254" algn="l"/>
                <a:tab pos="4572306" algn="l"/>
                <a:tab pos="5334356" algn="l"/>
                <a:tab pos="6096408" algn="l"/>
                <a:tab pos="6858458" algn="l"/>
                <a:tab pos="7620510" algn="l"/>
                <a:tab pos="8382560" algn="l"/>
                <a:tab pos="8446065" algn="l"/>
              </a:tabLst>
            </a:pPr>
            <a:r>
              <a:rPr lang="en-GB" sz="2000" dirty="0">
                <a:solidFill>
                  <a:srgbClr val="000000"/>
                </a:solidFill>
                <a:latin typeface="Arial" panose="020B0604020202020204" pitchFamily="34" charset="0"/>
                <a:cs typeface="Arial" panose="020B0604020202020204" pitchFamily="34" charset="0"/>
              </a:rPr>
              <a:t>Geostationary and Polar Orbiting based datasets observe similar disparities in exposure to air quality alert days. Native and Hispanic/Latino populations experience more alert days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than other racial and ethnic groups.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 </a:t>
            </a:r>
          </a:p>
          <a:p>
            <a:pPr marL="311737" indent="-311737">
              <a:buClr>
                <a:srgbClr val="000000"/>
              </a:buClr>
              <a:buSzPct val="100000"/>
              <a:buFontTx/>
              <a:buChar char="-"/>
              <a:tabLst>
                <a:tab pos="0" algn="l"/>
                <a:tab pos="762051" algn="l"/>
                <a:tab pos="1524102" algn="l"/>
                <a:tab pos="2286152" algn="l"/>
                <a:tab pos="3048204" algn="l"/>
                <a:tab pos="3810254" algn="l"/>
                <a:tab pos="4572306" algn="l"/>
                <a:tab pos="5334356" algn="l"/>
                <a:tab pos="6096408" algn="l"/>
                <a:tab pos="6858458" algn="l"/>
                <a:tab pos="7620510" algn="l"/>
                <a:tab pos="8382560" algn="l"/>
                <a:tab pos="8446065" algn="l"/>
              </a:tabLst>
            </a:pPr>
            <a:r>
              <a:rPr lang="en-GB" sz="2000" dirty="0">
                <a:solidFill>
                  <a:srgbClr val="000000"/>
                </a:solidFill>
                <a:latin typeface="Arial" panose="020B0604020202020204" pitchFamily="34" charset="0"/>
                <a:cs typeface="Arial" panose="020B0604020202020204" pitchFamily="34" charset="0"/>
              </a:rPr>
              <a:t>This work is ongoing. We are planning to explore additional pathways to quantify health benefits of geostationary satellite observations of atmospheric composition.</a:t>
            </a:r>
          </a:p>
        </p:txBody>
      </p:sp>
      <p:grpSp>
        <p:nvGrpSpPr>
          <p:cNvPr id="6" name="Group 5">
            <a:extLst>
              <a:ext uri="{FF2B5EF4-FFF2-40B4-BE49-F238E27FC236}">
                <a16:creationId xmlns:a16="http://schemas.microsoft.com/office/drawing/2014/main" id="{BD28A3CC-07E1-5BAF-1803-8537D1FDBFA6}"/>
              </a:ext>
            </a:extLst>
          </p:cNvPr>
          <p:cNvGrpSpPr/>
          <p:nvPr/>
        </p:nvGrpSpPr>
        <p:grpSpPr>
          <a:xfrm>
            <a:off x="145433" y="5726990"/>
            <a:ext cx="4187952" cy="707886"/>
            <a:chOff x="0" y="5788152"/>
            <a:chExt cx="4187952" cy="707886"/>
          </a:xfrm>
        </p:grpSpPr>
        <p:sp>
          <p:nvSpPr>
            <p:cNvPr id="3" name="TextBox 2">
              <a:extLst>
                <a:ext uri="{FF2B5EF4-FFF2-40B4-BE49-F238E27FC236}">
                  <a16:creationId xmlns:a16="http://schemas.microsoft.com/office/drawing/2014/main" id="{E485F1B5-F79D-1CAB-27F6-3A8588B812B6}"/>
                </a:ext>
              </a:extLst>
            </p:cNvPr>
            <p:cNvSpPr txBox="1"/>
            <p:nvPr/>
          </p:nvSpPr>
          <p:spPr>
            <a:xfrm>
              <a:off x="0" y="5788152"/>
              <a:ext cx="4187952" cy="707886"/>
            </a:xfrm>
            <a:prstGeom prst="rect">
              <a:avLst/>
            </a:prstGeom>
            <a:noFill/>
          </p:spPr>
          <p:txBody>
            <a:bodyPr wrap="square" rtlCol="0">
              <a:spAutoFit/>
            </a:bodyPr>
            <a:lstStyle/>
            <a:p>
              <a:r>
                <a:rPr lang="en-US" sz="2000" dirty="0"/>
                <a:t>Email: </a:t>
              </a:r>
              <a:r>
                <a:rPr lang="en-US" sz="2000" dirty="0">
                  <a:hlinkClick r:id="rId2"/>
                </a:rPr>
                <a:t>kodell@gwu.edu</a:t>
              </a:r>
              <a:endParaRPr lang="en-US" sz="2000" dirty="0"/>
            </a:p>
            <a:p>
              <a:r>
                <a:rPr lang="en-US" sz="2000" dirty="0"/>
                <a:t>         @K8ODell</a:t>
              </a:r>
            </a:p>
          </p:txBody>
        </p:sp>
        <p:pic>
          <p:nvPicPr>
            <p:cNvPr id="1026" name="Picture 2">
              <a:extLst>
                <a:ext uri="{FF2B5EF4-FFF2-40B4-BE49-F238E27FC236}">
                  <a16:creationId xmlns:a16="http://schemas.microsoft.com/office/drawing/2014/main" id="{DE459B0A-03E6-9934-4B3F-B940572AD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86" y="6181499"/>
              <a:ext cx="306309" cy="25298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173C56E2-D308-E10C-53A0-97C7C6BA2516}"/>
              </a:ext>
            </a:extLst>
          </p:cNvPr>
          <p:cNvSpPr txBox="1"/>
          <p:nvPr/>
        </p:nvSpPr>
        <p:spPr>
          <a:xfrm>
            <a:off x="8229600" y="5726990"/>
            <a:ext cx="4056846" cy="646331"/>
          </a:xfrm>
          <a:prstGeom prst="rect">
            <a:avLst/>
          </a:prstGeom>
          <a:noFill/>
        </p:spPr>
        <p:txBody>
          <a:bodyPr wrap="square" rtlCol="0">
            <a:spAutoFit/>
          </a:bodyPr>
          <a:lstStyle/>
          <a:p>
            <a:r>
              <a:rPr lang="en-US" dirty="0"/>
              <a:t>This work was funded by NOAA grant number: </a:t>
            </a:r>
            <a:r>
              <a:rPr lang="en-US" b="0" i="0" dirty="0">
                <a:solidFill>
                  <a:srgbClr val="1D1C1D"/>
                </a:solidFill>
                <a:effectLst/>
                <a:latin typeface="Slack-Lato"/>
              </a:rPr>
              <a:t>1305M322PNRMT0426</a:t>
            </a:r>
            <a:endParaRPr lang="en-US" dirty="0">
              <a:solidFill>
                <a:srgbClr val="FF0000"/>
              </a:solidFill>
            </a:endParaRPr>
          </a:p>
        </p:txBody>
      </p:sp>
    </p:spTree>
    <p:extLst>
      <p:ext uri="{BB962C8B-B14F-4D97-AF65-F5344CB8AC3E}">
        <p14:creationId xmlns:p14="http://schemas.microsoft.com/office/powerpoint/2010/main" val="2366718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6C9CA1-3603-1844-085B-464CFF919A64}"/>
              </a:ext>
            </a:extLst>
          </p:cNvPr>
          <p:cNvSpPr txBox="1"/>
          <p:nvPr/>
        </p:nvSpPr>
        <p:spPr>
          <a:xfrm>
            <a:off x="84969" y="1382286"/>
            <a:ext cx="11068805" cy="4093428"/>
          </a:xfrm>
          <a:prstGeom prst="rect">
            <a:avLst/>
          </a:prstGeom>
          <a:noFill/>
        </p:spPr>
        <p:txBody>
          <a:bodyPr wrap="square" rtlCol="0">
            <a:spAutoFit/>
          </a:bodyPr>
          <a:lstStyle/>
          <a:p>
            <a:r>
              <a:rPr lang="en-US" sz="2000" dirty="0" err="1">
                <a:solidFill>
                  <a:schemeClr val="tx1">
                    <a:lumMod val="75000"/>
                    <a:lumOff val="25000"/>
                  </a:schemeClr>
                </a:solidFill>
                <a:latin typeface="Arial" panose="020B0604020202020204" pitchFamily="34" charset="0"/>
                <a:cs typeface="Arial" panose="020B0604020202020204" pitchFamily="34" charset="0"/>
              </a:rPr>
              <a:t>GeoXO</a:t>
            </a:r>
            <a:r>
              <a:rPr lang="en-US" sz="2000" dirty="0">
                <a:solidFill>
                  <a:schemeClr val="tx1">
                    <a:lumMod val="75000"/>
                    <a:lumOff val="25000"/>
                  </a:schemeClr>
                </a:solidFill>
                <a:latin typeface="Arial" panose="020B0604020202020204" pitchFamily="34" charset="0"/>
                <a:cs typeface="Arial" panose="020B0604020202020204" pitchFamily="34" charset="0"/>
              </a:rPr>
              <a:t> will have </a:t>
            </a:r>
            <a:r>
              <a:rPr lang="en-US" sz="2000" b="1" dirty="0">
                <a:solidFill>
                  <a:schemeClr val="tx1">
                    <a:lumMod val="75000"/>
                    <a:lumOff val="25000"/>
                  </a:schemeClr>
                </a:solidFill>
                <a:latin typeface="Arial" panose="020B0604020202020204" pitchFamily="34" charset="0"/>
                <a:cs typeface="Arial" panose="020B0604020202020204" pitchFamily="34" charset="0"/>
              </a:rPr>
              <a:t>hourly</a:t>
            </a:r>
            <a:r>
              <a:rPr lang="en-US" sz="2000" dirty="0">
                <a:solidFill>
                  <a:schemeClr val="tx1">
                    <a:lumMod val="75000"/>
                    <a:lumOff val="25000"/>
                  </a:schemeClr>
                </a:solidFill>
                <a:latin typeface="Arial" panose="020B0604020202020204" pitchFamily="34" charset="0"/>
                <a:cs typeface="Arial" panose="020B0604020202020204" pitchFamily="34" charset="0"/>
              </a:rPr>
              <a:t> atmospheric composition measurements of trace gases and particles</a:t>
            </a:r>
          </a:p>
          <a:p>
            <a:r>
              <a:rPr lang="en-US" sz="2000" dirty="0">
                <a:solidFill>
                  <a:schemeClr val="tx1">
                    <a:lumMod val="75000"/>
                    <a:lumOff val="25000"/>
                  </a:schemeClr>
                </a:solidFill>
                <a:latin typeface="Arial" panose="020B0604020202020204" pitchFamily="34" charset="0"/>
                <a:cs typeface="Arial" panose="020B0604020202020204" pitchFamily="34" charset="0"/>
              </a:rPr>
              <a:t>which has many health-relevant applications:</a:t>
            </a:r>
          </a:p>
          <a:p>
            <a:r>
              <a:rPr lang="en-US" sz="2000" dirty="0">
                <a:solidFill>
                  <a:schemeClr val="tx1">
                    <a:lumMod val="75000"/>
                    <a:lumOff val="25000"/>
                  </a:schemeClr>
                </a:solidFill>
                <a:latin typeface="Arial" panose="020B0604020202020204" pitchFamily="34" charset="0"/>
                <a:cs typeface="Arial" panose="020B0604020202020204" pitchFamily="34" charset="0"/>
              </a:rPr>
              <a:t>	</a:t>
            </a:r>
          </a:p>
          <a:p>
            <a:r>
              <a:rPr lang="en-US" sz="2000" dirty="0">
                <a:solidFill>
                  <a:schemeClr val="tx1">
                    <a:lumMod val="75000"/>
                    <a:lumOff val="25000"/>
                  </a:schemeClr>
                </a:solidFill>
                <a:latin typeface="Arial" panose="020B0604020202020204" pitchFamily="34" charset="0"/>
                <a:cs typeface="Arial" panose="020B0604020202020204" pitchFamily="34" charset="0"/>
              </a:rPr>
              <a:t>	</a:t>
            </a:r>
            <a:r>
              <a:rPr lang="en-US" sz="2000" dirty="0">
                <a:solidFill>
                  <a:schemeClr val="bg1">
                    <a:lumMod val="65000"/>
                  </a:schemeClr>
                </a:solidFill>
                <a:latin typeface="Arial" panose="020B0604020202020204" pitchFamily="34" charset="0"/>
                <a:cs typeface="Arial" panose="020B0604020202020204" pitchFamily="34" charset="0"/>
              </a:rPr>
              <a:t>Monitoring pollutant concentrations between monitors, flagging additional locations 	which may exceed daily and annual NAAQS.</a:t>
            </a:r>
            <a:br>
              <a:rPr lang="en-US" sz="2000" dirty="0">
                <a:solidFill>
                  <a:schemeClr val="bg1">
                    <a:lumMod val="65000"/>
                  </a:schemeClr>
                </a:solidFill>
                <a:latin typeface="Arial" panose="020B0604020202020204" pitchFamily="34" charset="0"/>
                <a:cs typeface="Arial" panose="020B0604020202020204" pitchFamily="34" charset="0"/>
              </a:rPr>
            </a:br>
            <a:endParaRPr lang="en-US" sz="2000" dirty="0">
              <a:solidFill>
                <a:schemeClr val="bg1">
                  <a:lumMod val="65000"/>
                </a:schemeClr>
              </a:solidFill>
              <a:latin typeface="Arial" panose="020B0604020202020204" pitchFamily="34" charset="0"/>
              <a:cs typeface="Arial" panose="020B0604020202020204" pitchFamily="34" charset="0"/>
            </a:endParaRPr>
          </a:p>
          <a:p>
            <a:r>
              <a:rPr lang="en-US" sz="2000" dirty="0">
                <a:solidFill>
                  <a:schemeClr val="bg1">
                    <a:lumMod val="65000"/>
                  </a:schemeClr>
                </a:solidFill>
                <a:latin typeface="Arial" panose="020B0604020202020204" pitchFamily="34" charset="0"/>
                <a:cs typeface="Arial" panose="020B0604020202020204" pitchFamily="34" charset="0"/>
              </a:rPr>
              <a:t>	Improved identification of pollutant sources, providing better guidance </a:t>
            </a:r>
            <a:br>
              <a:rPr lang="en-US" sz="2000" dirty="0">
                <a:solidFill>
                  <a:schemeClr val="bg1">
                    <a:lumMod val="65000"/>
                  </a:schemeClr>
                </a:solidFill>
                <a:latin typeface="Arial" panose="020B0604020202020204" pitchFamily="34" charset="0"/>
                <a:cs typeface="Arial" panose="020B0604020202020204" pitchFamily="34" charset="0"/>
              </a:rPr>
            </a:br>
            <a:r>
              <a:rPr lang="en-US" sz="2000" dirty="0">
                <a:solidFill>
                  <a:schemeClr val="bg1">
                    <a:lumMod val="65000"/>
                  </a:schemeClr>
                </a:solidFill>
                <a:latin typeface="Arial" panose="020B0604020202020204" pitchFamily="34" charset="0"/>
                <a:cs typeface="Arial" panose="020B0604020202020204" pitchFamily="34" charset="0"/>
              </a:rPr>
              <a:t>	for policy to reduce emissions and protect health.</a:t>
            </a:r>
          </a:p>
          <a:p>
            <a:endParaRPr lang="en-US" sz="2000" dirty="0">
              <a:solidFill>
                <a:schemeClr val="tx1">
                  <a:lumMod val="75000"/>
                  <a:lumOff val="25000"/>
                </a:schemeClr>
              </a:solidFill>
              <a:latin typeface="Arial" panose="020B0604020202020204" pitchFamily="34" charset="0"/>
              <a:cs typeface="Arial" panose="020B0604020202020204" pitchFamily="34" charset="0"/>
            </a:endParaRPr>
          </a:p>
          <a:p>
            <a:r>
              <a:rPr lang="en-US" sz="2000" dirty="0">
                <a:solidFill>
                  <a:schemeClr val="tx1">
                    <a:lumMod val="75000"/>
                    <a:lumOff val="25000"/>
                  </a:schemeClr>
                </a:solidFill>
                <a:latin typeface="Arial" panose="020B0604020202020204" pitchFamily="34" charset="0"/>
                <a:cs typeface="Arial" panose="020B0604020202020204" pitchFamily="34" charset="0"/>
              </a:rPr>
              <a:t>	</a:t>
            </a:r>
            <a:r>
              <a:rPr lang="en-US" sz="2000" b="1" dirty="0">
                <a:solidFill>
                  <a:schemeClr val="tx1">
                    <a:lumMod val="65000"/>
                    <a:lumOff val="35000"/>
                  </a:schemeClr>
                </a:solidFill>
                <a:latin typeface="Arial" panose="020B0604020202020204" pitchFamily="34" charset="0"/>
                <a:cs typeface="Arial" panose="020B0604020202020204" pitchFamily="34" charset="0"/>
              </a:rPr>
              <a:t>Identification of air quality alert days in near-real time </a:t>
            </a:r>
            <a:br>
              <a:rPr lang="en-US" sz="2000" b="1" dirty="0">
                <a:solidFill>
                  <a:schemeClr val="tx1">
                    <a:lumMod val="65000"/>
                    <a:lumOff val="35000"/>
                  </a:schemeClr>
                </a:solidFill>
                <a:latin typeface="Arial" panose="020B0604020202020204" pitchFamily="34" charset="0"/>
                <a:cs typeface="Arial" panose="020B0604020202020204" pitchFamily="34" charset="0"/>
              </a:rPr>
            </a:br>
            <a:r>
              <a:rPr lang="en-US" sz="2000" b="1" dirty="0">
                <a:solidFill>
                  <a:schemeClr val="tx1">
                    <a:lumMod val="65000"/>
                    <a:lumOff val="35000"/>
                  </a:schemeClr>
                </a:solidFill>
                <a:latin typeface="Arial" panose="020B0604020202020204" pitchFamily="34" charset="0"/>
                <a:cs typeface="Arial" panose="020B0604020202020204" pitchFamily="34" charset="0"/>
              </a:rPr>
              <a:t>	in locations without surface monitors.</a:t>
            </a:r>
          </a:p>
          <a:p>
            <a:endParaRPr lang="en-US" sz="2000" dirty="0">
              <a:solidFill>
                <a:schemeClr val="tx1">
                  <a:lumMod val="75000"/>
                  <a:lumOff val="25000"/>
                </a:schemeClr>
              </a:solidFill>
              <a:latin typeface="Arial" panose="020B0604020202020204" pitchFamily="34" charset="0"/>
              <a:cs typeface="Arial" panose="020B0604020202020204" pitchFamily="34" charset="0"/>
            </a:endParaRPr>
          </a:p>
          <a:p>
            <a:r>
              <a:rPr lang="en-US" sz="2000" dirty="0">
                <a:solidFill>
                  <a:schemeClr val="tx1">
                    <a:lumMod val="75000"/>
                    <a:lumOff val="25000"/>
                  </a:schemeClr>
                </a:solidFill>
                <a:latin typeface="Arial" panose="020B0604020202020204" pitchFamily="34" charset="0"/>
                <a:cs typeface="Arial" panose="020B0604020202020204" pitchFamily="34" charset="0"/>
              </a:rPr>
              <a:t>	</a:t>
            </a:r>
            <a:r>
              <a:rPr lang="en-US" sz="2000" dirty="0">
                <a:solidFill>
                  <a:schemeClr val="bg1">
                    <a:lumMod val="65000"/>
                  </a:schemeClr>
                </a:solidFill>
                <a:latin typeface="Arial" panose="020B0604020202020204" pitchFamily="34" charset="0"/>
                <a:cs typeface="Arial" panose="020B0604020202020204" pitchFamily="34" charset="0"/>
              </a:rPr>
              <a:t>And more!</a:t>
            </a:r>
          </a:p>
        </p:txBody>
      </p:sp>
      <p:sp>
        <p:nvSpPr>
          <p:cNvPr id="7" name="Title 1">
            <a:extLst>
              <a:ext uri="{FF2B5EF4-FFF2-40B4-BE49-F238E27FC236}">
                <a16:creationId xmlns:a16="http://schemas.microsoft.com/office/drawing/2014/main" id="{EFE9FD71-1B87-6A49-B13E-3613AFE243E3}"/>
              </a:ext>
            </a:extLst>
          </p:cNvPr>
          <p:cNvSpPr>
            <a:spLocks noGrp="1"/>
          </p:cNvSpPr>
          <p:nvPr>
            <p:ph type="title"/>
          </p:nvPr>
        </p:nvSpPr>
        <p:spPr>
          <a:xfrm>
            <a:off x="0" y="1"/>
            <a:ext cx="12192000" cy="1135172"/>
          </a:xfrm>
          <a:solidFill>
            <a:schemeClr val="accent1">
              <a:lumMod val="75000"/>
            </a:schemeClr>
          </a:solidFill>
        </p:spPr>
        <p:txBody>
          <a:bodyPr>
            <a:noAutofit/>
          </a:bodyPr>
          <a:lstStyle/>
          <a:p>
            <a:r>
              <a:rPr lang="en-US" sz="2800" dirty="0">
                <a:solidFill>
                  <a:schemeClr val="bg1"/>
                </a:solidFill>
                <a:latin typeface="Arial" panose="020B0604020202020204" pitchFamily="34" charset="0"/>
                <a:cs typeface="Arial" panose="020B0604020202020204" pitchFamily="34" charset="0"/>
              </a:rPr>
              <a:t>There are many exciting applications of </a:t>
            </a:r>
            <a:r>
              <a:rPr lang="en-US" sz="2800" dirty="0" err="1">
                <a:solidFill>
                  <a:schemeClr val="bg1"/>
                </a:solidFill>
                <a:latin typeface="Arial" panose="020B0604020202020204" pitchFamily="34" charset="0"/>
                <a:cs typeface="Arial" panose="020B0604020202020204" pitchFamily="34" charset="0"/>
              </a:rPr>
              <a:t>GeoXO</a:t>
            </a:r>
            <a:r>
              <a:rPr lang="en-US" sz="2800" dirty="0">
                <a:solidFill>
                  <a:schemeClr val="bg1"/>
                </a:solidFill>
                <a:latin typeface="Arial" panose="020B0604020202020204" pitchFamily="34" charset="0"/>
                <a:cs typeface="Arial" panose="020B0604020202020204" pitchFamily="34" charset="0"/>
              </a:rPr>
              <a:t> atmospheric composition data with potential health benefits.</a:t>
            </a:r>
          </a:p>
        </p:txBody>
      </p:sp>
      <p:sp>
        <p:nvSpPr>
          <p:cNvPr id="10" name="Slide Number Placeholder 9">
            <a:extLst>
              <a:ext uri="{FF2B5EF4-FFF2-40B4-BE49-F238E27FC236}">
                <a16:creationId xmlns:a16="http://schemas.microsoft.com/office/drawing/2014/main" id="{90DBE90E-5042-99DF-0D53-6146C6BC651F}"/>
              </a:ext>
            </a:extLst>
          </p:cNvPr>
          <p:cNvSpPr>
            <a:spLocks noGrp="1"/>
          </p:cNvSpPr>
          <p:nvPr>
            <p:ph type="sldNum" sz="quarter" idx="12"/>
          </p:nvPr>
        </p:nvSpPr>
        <p:spPr/>
        <p:txBody>
          <a:bodyPr/>
          <a:lstStyle/>
          <a:p>
            <a:fld id="{9F578351-901A-CD49-8EA5-2C881733D3E2}" type="slidenum">
              <a:rPr lang="en-US" smtClean="0"/>
              <a:t>3</a:t>
            </a:fld>
            <a:endParaRPr lang="en-US"/>
          </a:p>
        </p:txBody>
      </p:sp>
    </p:spTree>
    <p:extLst>
      <p:ext uri="{BB962C8B-B14F-4D97-AF65-F5344CB8AC3E}">
        <p14:creationId xmlns:p14="http://schemas.microsoft.com/office/powerpoint/2010/main" val="234636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8E6E9-8432-A623-D637-AF7846E0E960}"/>
              </a:ext>
            </a:extLst>
          </p:cNvPr>
          <p:cNvPicPr>
            <a:picLocks noChangeAspect="1"/>
          </p:cNvPicPr>
          <p:nvPr/>
        </p:nvPicPr>
        <p:blipFill rotWithShape="1">
          <a:blip r:embed="rId3"/>
          <a:srcRect l="18250" t="31247" r="16583" b="45704"/>
          <a:stretch/>
        </p:blipFill>
        <p:spPr>
          <a:xfrm>
            <a:off x="105860" y="2508057"/>
            <a:ext cx="6470131" cy="3019795"/>
          </a:xfrm>
          <a:prstGeom prst="rect">
            <a:avLst/>
          </a:prstGeom>
        </p:spPr>
      </p:pic>
      <p:sp>
        <p:nvSpPr>
          <p:cNvPr id="2" name="Title 1">
            <a:extLst>
              <a:ext uri="{FF2B5EF4-FFF2-40B4-BE49-F238E27FC236}">
                <a16:creationId xmlns:a16="http://schemas.microsoft.com/office/drawing/2014/main" id="{14D6F665-33EE-364A-B107-D5F26043C6F6}"/>
              </a:ext>
            </a:extLst>
          </p:cNvPr>
          <p:cNvSpPr>
            <a:spLocks noGrp="1"/>
          </p:cNvSpPr>
          <p:nvPr>
            <p:ph type="title"/>
          </p:nvPr>
        </p:nvSpPr>
        <p:spPr>
          <a:xfrm>
            <a:off x="0" y="18256"/>
            <a:ext cx="12192000" cy="1101454"/>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Monitoring networks used for EPA </a:t>
            </a:r>
            <a:r>
              <a:rPr lang="en-US" sz="2800" dirty="0" err="1">
                <a:solidFill>
                  <a:schemeClr val="bg1"/>
                </a:solidFill>
                <a:latin typeface="Arial" panose="020B0604020202020204" pitchFamily="34" charset="0"/>
                <a:cs typeface="Arial" panose="020B0604020202020204" pitchFamily="34" charset="0"/>
              </a:rPr>
              <a:t>NowCast</a:t>
            </a:r>
            <a:r>
              <a:rPr lang="en-US" sz="2800">
                <a:solidFill>
                  <a:schemeClr val="bg1"/>
                </a:solidFill>
                <a:latin typeface="Arial" panose="020B0604020202020204" pitchFamily="34" charset="0"/>
                <a:cs typeface="Arial" panose="020B0604020202020204" pitchFamily="34" charset="0"/>
              </a:rPr>
              <a:t> are </a:t>
            </a:r>
            <a:r>
              <a:rPr lang="en-US" sz="2800" dirty="0">
                <a:solidFill>
                  <a:schemeClr val="bg1"/>
                </a:solidFill>
                <a:latin typeface="Arial" panose="020B0604020202020204" pitchFamily="34" charset="0"/>
                <a:cs typeface="Arial" panose="020B0604020202020204" pitchFamily="34" charset="0"/>
              </a:rPr>
              <a:t>sparse, especially in the west where wildfires have increased short-term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events.</a:t>
            </a:r>
          </a:p>
        </p:txBody>
      </p:sp>
      <p:sp>
        <p:nvSpPr>
          <p:cNvPr id="4" name="Slide Number Placeholder 3">
            <a:extLst>
              <a:ext uri="{FF2B5EF4-FFF2-40B4-BE49-F238E27FC236}">
                <a16:creationId xmlns:a16="http://schemas.microsoft.com/office/drawing/2014/main" id="{C77F4B97-6A03-96C2-E73F-AA8529C685DC}"/>
              </a:ext>
            </a:extLst>
          </p:cNvPr>
          <p:cNvSpPr>
            <a:spLocks noGrp="1"/>
          </p:cNvSpPr>
          <p:nvPr>
            <p:ph type="sldNum" sz="quarter" idx="12"/>
          </p:nvPr>
        </p:nvSpPr>
        <p:spPr/>
        <p:txBody>
          <a:bodyPr/>
          <a:lstStyle/>
          <a:p>
            <a:fld id="{9F578351-901A-CD49-8EA5-2C881733D3E2}" type="slidenum">
              <a:rPr lang="en-US" smtClean="0"/>
              <a:t>4</a:t>
            </a:fld>
            <a:endParaRPr lang="en-US"/>
          </a:p>
        </p:txBody>
      </p:sp>
      <p:sp>
        <p:nvSpPr>
          <p:cNvPr id="22" name="TextBox 21">
            <a:extLst>
              <a:ext uri="{FF2B5EF4-FFF2-40B4-BE49-F238E27FC236}">
                <a16:creationId xmlns:a16="http://schemas.microsoft.com/office/drawing/2014/main" id="{3A0AAB29-2FDE-7AFE-C3EC-930723EDF09A}"/>
              </a:ext>
            </a:extLst>
          </p:cNvPr>
          <p:cNvSpPr txBox="1"/>
          <p:nvPr/>
        </p:nvSpPr>
        <p:spPr>
          <a:xfrm>
            <a:off x="114602" y="6414790"/>
            <a:ext cx="3384223" cy="338554"/>
          </a:xfrm>
          <a:prstGeom prst="rect">
            <a:avLst/>
          </a:prstGeom>
          <a:noFill/>
        </p:spPr>
        <p:txBody>
          <a:bodyPr wrap="square" rtlCol="0">
            <a:spAutoFit/>
          </a:bodyPr>
          <a:lstStyle/>
          <a:p>
            <a:r>
              <a:rPr lang="en-US" sz="1600" dirty="0"/>
              <a:t>Figure from Burke et al., 2022</a:t>
            </a:r>
          </a:p>
        </p:txBody>
      </p:sp>
      <p:sp>
        <p:nvSpPr>
          <p:cNvPr id="23" name="TextBox 22">
            <a:extLst>
              <a:ext uri="{FF2B5EF4-FFF2-40B4-BE49-F238E27FC236}">
                <a16:creationId xmlns:a16="http://schemas.microsoft.com/office/drawing/2014/main" id="{8B850CDA-0DF7-B771-5BE6-B9358AFC5A09}"/>
              </a:ext>
            </a:extLst>
          </p:cNvPr>
          <p:cNvSpPr txBox="1"/>
          <p:nvPr/>
        </p:nvSpPr>
        <p:spPr>
          <a:xfrm>
            <a:off x="379778" y="1538140"/>
            <a:ext cx="4562573" cy="646331"/>
          </a:xfrm>
          <a:prstGeom prst="rect">
            <a:avLst/>
          </a:prstGeom>
          <a:noFill/>
        </p:spPr>
        <p:txBody>
          <a:bodyPr wrap="square" rtlCol="0">
            <a:spAutoFit/>
          </a:bodyPr>
          <a:lstStyle/>
          <a:p>
            <a:pPr algn="ctr"/>
            <a:r>
              <a:rPr lang="en-US" b="1" dirty="0"/>
              <a:t>Decadal change in extreme PM</a:t>
            </a:r>
            <a:r>
              <a:rPr lang="en-US" b="1" baseline="-25000" dirty="0"/>
              <a:t>2.5</a:t>
            </a:r>
            <a:r>
              <a:rPr lang="en-US" b="1" dirty="0"/>
              <a:t> days</a:t>
            </a:r>
          </a:p>
          <a:p>
            <a:pPr algn="ctr"/>
            <a:r>
              <a:rPr lang="en-US" b="1" dirty="0"/>
              <a:t>[2016-2020]  –  [2006-2010]</a:t>
            </a:r>
          </a:p>
        </p:txBody>
      </p:sp>
      <p:sp>
        <p:nvSpPr>
          <p:cNvPr id="25" name="Rectangle 24">
            <a:extLst>
              <a:ext uri="{FF2B5EF4-FFF2-40B4-BE49-F238E27FC236}">
                <a16:creationId xmlns:a16="http://schemas.microsoft.com/office/drawing/2014/main" id="{6395CBB0-F76E-3191-397C-D0541564B2E1}"/>
              </a:ext>
            </a:extLst>
          </p:cNvPr>
          <p:cNvSpPr/>
          <p:nvPr/>
        </p:nvSpPr>
        <p:spPr>
          <a:xfrm>
            <a:off x="11325519" y="3750623"/>
            <a:ext cx="760621" cy="267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85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8E6E9-8432-A623-D637-AF7846E0E960}"/>
              </a:ext>
            </a:extLst>
          </p:cNvPr>
          <p:cNvPicPr>
            <a:picLocks noChangeAspect="1"/>
          </p:cNvPicPr>
          <p:nvPr/>
        </p:nvPicPr>
        <p:blipFill rotWithShape="1">
          <a:blip r:embed="rId3"/>
          <a:srcRect l="18250" t="31247" r="16583" b="45704"/>
          <a:stretch/>
        </p:blipFill>
        <p:spPr>
          <a:xfrm>
            <a:off x="59103" y="2425078"/>
            <a:ext cx="6266921" cy="2924951"/>
          </a:xfrm>
          <a:prstGeom prst="rect">
            <a:avLst/>
          </a:prstGeom>
        </p:spPr>
      </p:pic>
      <p:sp>
        <p:nvSpPr>
          <p:cNvPr id="2" name="Title 1">
            <a:extLst>
              <a:ext uri="{FF2B5EF4-FFF2-40B4-BE49-F238E27FC236}">
                <a16:creationId xmlns:a16="http://schemas.microsoft.com/office/drawing/2014/main" id="{14D6F665-33EE-364A-B107-D5F26043C6F6}"/>
              </a:ext>
            </a:extLst>
          </p:cNvPr>
          <p:cNvSpPr>
            <a:spLocks noGrp="1"/>
          </p:cNvSpPr>
          <p:nvPr>
            <p:ph type="title"/>
          </p:nvPr>
        </p:nvSpPr>
        <p:spPr>
          <a:xfrm>
            <a:off x="0" y="18256"/>
            <a:ext cx="12192000" cy="1101454"/>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Monitoring networks used for EPA </a:t>
            </a:r>
            <a:r>
              <a:rPr lang="en-US" sz="2800" dirty="0" err="1">
                <a:solidFill>
                  <a:schemeClr val="bg1"/>
                </a:solidFill>
                <a:latin typeface="Arial" panose="020B0604020202020204" pitchFamily="34" charset="0"/>
                <a:cs typeface="Arial" panose="020B0604020202020204" pitchFamily="34" charset="0"/>
              </a:rPr>
              <a:t>NowCast</a:t>
            </a:r>
            <a:r>
              <a:rPr lang="en-US" sz="2800" dirty="0">
                <a:solidFill>
                  <a:schemeClr val="bg1"/>
                </a:solidFill>
                <a:latin typeface="Arial" panose="020B0604020202020204" pitchFamily="34" charset="0"/>
                <a:cs typeface="Arial" panose="020B0604020202020204" pitchFamily="34" charset="0"/>
              </a:rPr>
              <a:t> are sparse, especially in the west where wildfires have increased short-term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events.</a:t>
            </a:r>
          </a:p>
        </p:txBody>
      </p:sp>
      <p:sp>
        <p:nvSpPr>
          <p:cNvPr id="4" name="Slide Number Placeholder 3">
            <a:extLst>
              <a:ext uri="{FF2B5EF4-FFF2-40B4-BE49-F238E27FC236}">
                <a16:creationId xmlns:a16="http://schemas.microsoft.com/office/drawing/2014/main" id="{C77F4B97-6A03-96C2-E73F-AA8529C685DC}"/>
              </a:ext>
            </a:extLst>
          </p:cNvPr>
          <p:cNvSpPr>
            <a:spLocks noGrp="1"/>
          </p:cNvSpPr>
          <p:nvPr>
            <p:ph type="sldNum" sz="quarter" idx="12"/>
          </p:nvPr>
        </p:nvSpPr>
        <p:spPr/>
        <p:txBody>
          <a:bodyPr/>
          <a:lstStyle/>
          <a:p>
            <a:fld id="{9F578351-901A-CD49-8EA5-2C881733D3E2}" type="slidenum">
              <a:rPr lang="en-US" smtClean="0"/>
              <a:t>5</a:t>
            </a:fld>
            <a:endParaRPr lang="en-US"/>
          </a:p>
        </p:txBody>
      </p:sp>
      <p:sp>
        <p:nvSpPr>
          <p:cNvPr id="22" name="TextBox 21">
            <a:extLst>
              <a:ext uri="{FF2B5EF4-FFF2-40B4-BE49-F238E27FC236}">
                <a16:creationId xmlns:a16="http://schemas.microsoft.com/office/drawing/2014/main" id="{3A0AAB29-2FDE-7AFE-C3EC-930723EDF09A}"/>
              </a:ext>
            </a:extLst>
          </p:cNvPr>
          <p:cNvSpPr txBox="1"/>
          <p:nvPr/>
        </p:nvSpPr>
        <p:spPr>
          <a:xfrm>
            <a:off x="114602" y="6414790"/>
            <a:ext cx="3384223" cy="338554"/>
          </a:xfrm>
          <a:prstGeom prst="rect">
            <a:avLst/>
          </a:prstGeom>
          <a:noFill/>
        </p:spPr>
        <p:txBody>
          <a:bodyPr wrap="square" rtlCol="0">
            <a:spAutoFit/>
          </a:bodyPr>
          <a:lstStyle/>
          <a:p>
            <a:r>
              <a:rPr lang="en-US" sz="1600" dirty="0"/>
              <a:t>Figure from Burke et al., 2022</a:t>
            </a:r>
          </a:p>
        </p:txBody>
      </p:sp>
      <p:sp>
        <p:nvSpPr>
          <p:cNvPr id="23" name="TextBox 22">
            <a:extLst>
              <a:ext uri="{FF2B5EF4-FFF2-40B4-BE49-F238E27FC236}">
                <a16:creationId xmlns:a16="http://schemas.microsoft.com/office/drawing/2014/main" id="{8B850CDA-0DF7-B771-5BE6-B9358AFC5A09}"/>
              </a:ext>
            </a:extLst>
          </p:cNvPr>
          <p:cNvSpPr txBox="1"/>
          <p:nvPr/>
        </p:nvSpPr>
        <p:spPr>
          <a:xfrm>
            <a:off x="260906" y="1702732"/>
            <a:ext cx="4562573" cy="646331"/>
          </a:xfrm>
          <a:prstGeom prst="rect">
            <a:avLst/>
          </a:prstGeom>
          <a:noFill/>
        </p:spPr>
        <p:txBody>
          <a:bodyPr wrap="square" rtlCol="0">
            <a:spAutoFit/>
          </a:bodyPr>
          <a:lstStyle/>
          <a:p>
            <a:pPr algn="ctr"/>
            <a:r>
              <a:rPr lang="en-US" b="1" dirty="0"/>
              <a:t>Decadal change in extreme PM</a:t>
            </a:r>
            <a:r>
              <a:rPr lang="en-US" b="1" baseline="-25000" dirty="0"/>
              <a:t>2.5</a:t>
            </a:r>
            <a:r>
              <a:rPr lang="en-US" b="1" dirty="0"/>
              <a:t> days</a:t>
            </a:r>
          </a:p>
          <a:p>
            <a:pPr algn="ctr"/>
            <a:r>
              <a:rPr lang="en-US" b="1" dirty="0"/>
              <a:t>[2016-2020]  –  [2006-2010]</a:t>
            </a:r>
          </a:p>
        </p:txBody>
      </p:sp>
      <p:sp>
        <p:nvSpPr>
          <p:cNvPr id="25" name="Rectangle 24">
            <a:extLst>
              <a:ext uri="{FF2B5EF4-FFF2-40B4-BE49-F238E27FC236}">
                <a16:creationId xmlns:a16="http://schemas.microsoft.com/office/drawing/2014/main" id="{6395CBB0-F76E-3191-397C-D0541564B2E1}"/>
              </a:ext>
            </a:extLst>
          </p:cNvPr>
          <p:cNvSpPr/>
          <p:nvPr/>
        </p:nvSpPr>
        <p:spPr>
          <a:xfrm>
            <a:off x="11325519" y="3750623"/>
            <a:ext cx="760621" cy="267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E8B54F-D9FE-DBE3-879A-FA5954DF37CF}"/>
              </a:ext>
            </a:extLst>
          </p:cNvPr>
          <p:cNvSpPr txBox="1"/>
          <p:nvPr/>
        </p:nvSpPr>
        <p:spPr>
          <a:xfrm>
            <a:off x="7861572" y="3977098"/>
            <a:ext cx="198064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[µg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E9FEA64A-D503-4CC1-7AA2-89929CB2ABB0}"/>
              </a:ext>
            </a:extLst>
          </p:cNvPr>
          <p:cNvPicPr>
            <a:picLocks noChangeAspect="1"/>
          </p:cNvPicPr>
          <p:nvPr/>
        </p:nvPicPr>
        <p:blipFill rotWithShape="1">
          <a:blip r:embed="rId4"/>
          <a:srcRect l="18894" t="85286" r="19219" b="2173"/>
          <a:stretch/>
        </p:blipFill>
        <p:spPr>
          <a:xfrm>
            <a:off x="6791208" y="3646116"/>
            <a:ext cx="3898405" cy="409303"/>
          </a:xfrm>
          <a:prstGeom prst="rect">
            <a:avLst/>
          </a:prstGeom>
        </p:spPr>
      </p:pic>
      <p:pic>
        <p:nvPicPr>
          <p:cNvPr id="6" name="Picture 5" descr="Map&#10;&#10;Description automatically generated">
            <a:extLst>
              <a:ext uri="{FF2B5EF4-FFF2-40B4-BE49-F238E27FC236}">
                <a16:creationId xmlns:a16="http://schemas.microsoft.com/office/drawing/2014/main" id="{C845BEB2-2F56-1685-EFF4-993D37399D4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4" b="73347" l="13834" r="88538">
                        <a14:foregroundMark x1="16733" y1="17034" x2="16733" y2="17034"/>
                        <a14:foregroundMark x1="24901" y1="37275" x2="24901" y2="37275"/>
                        <a14:foregroundMark x1="35573" y1="9018" x2="35573" y2="9018"/>
                        <a14:foregroundMark x1="13834" y1="10421" x2="13834" y2="10421"/>
                        <a14:foregroundMark x1="68643" y1="72144" x2="68643" y2="72144"/>
                        <a14:foregroundMark x1="69038" y1="73347" x2="69038" y2="73347"/>
                        <a14:foregroundMark x1="45455" y1="39078" x2="45455" y2="39078"/>
                        <a14:foregroundMark x1="46245" y1="10822" x2="46245" y2="10822"/>
                        <a14:foregroundMark x1="47958" y1="11022" x2="47958" y2="11022"/>
                        <a14:foregroundMark x1="49802" y1="9018" x2="49802" y2="9018"/>
                        <a14:foregroundMark x1="81423" y1="21643" x2="81423" y2="21643"/>
                        <a14:foregroundMark x1="32148" y1="61122" x2="32148" y2="61122"/>
                        <a14:foregroundMark x1="30040" y1="58317" x2="30040" y2="58317"/>
                        <a14:foregroundMark x1="28327" y1="56914" x2="28327" y2="56914"/>
                        <a14:foregroundMark x1="24242" y1="55711" x2="24242" y2="55711"/>
                        <a14:foregroundMark x1="25823" y1="55711" x2="25823" y2="55711"/>
                        <a14:foregroundMark x1="21871" y1="51703" x2="21871" y2="51703"/>
                        <a14:foregroundMark x1="21344" y1="52705" x2="21344" y2="52705"/>
                        <a14:foregroundMark x1="19631" y1="49900" x2="19631" y2="49900"/>
                        <a14:foregroundMark x1="13834" y1="45291" x2="19895" y2="57715"/>
                        <a14:foregroundMark x1="19895" y1="57715" x2="26877" y2="63527"/>
                        <a14:foregroundMark x1="26877" y1="63527" x2="27800" y2="62926"/>
                        <a14:foregroundMark x1="28986" y1="61122" x2="46904" y2="74950"/>
                        <a14:foregroundMark x1="46904" y1="74950" x2="70356" y2="74549"/>
                        <a14:foregroundMark x1="70356" y1="74549" x2="78656" y2="40281"/>
                        <a14:foregroundMark x1="78656" y1="40281" x2="87088" y2="16232"/>
                        <a14:foregroundMark x1="56126" y1="23447" x2="44532" y2="25852"/>
                        <a14:foregroundMark x1="44532" y1="25852" x2="45323" y2="41483"/>
                        <a14:foregroundMark x1="45323" y1="41483" x2="56522" y2="46092"/>
                        <a14:foregroundMark x1="56522" y1="46092" x2="61265" y2="34669"/>
                        <a14:foregroundMark x1="61265" y1="34669" x2="55599" y2="23246"/>
                        <a14:foregroundMark x1="55599" y1="23246" x2="54414" y2="22445"/>
                        <a14:foregroundMark x1="13702" y1="46293" x2="10672" y2="29259"/>
                        <a14:foregroundMark x1="10672" y1="29259" x2="10935" y2="13226"/>
                        <a14:foregroundMark x1="10935" y1="13226" x2="17128" y2="1603"/>
                        <a14:foregroundMark x1="17128" y1="1603" x2="26087" y2="401"/>
                        <a14:foregroundMark x1="26087" y1="401" x2="33465" y2="3808"/>
                        <a14:foregroundMark x1="33465" y1="3808" x2="44401" y2="3808"/>
                        <a14:foregroundMark x1="44401" y1="3808" x2="54150" y2="4208"/>
                        <a14:foregroundMark x1="54150" y1="4208" x2="71014" y2="2605"/>
                        <a14:foregroundMark x1="71014" y1="2605" x2="87088" y2="8818"/>
                        <a14:foregroundMark x1="87088" y1="8818" x2="88669" y2="7816"/>
                        <a14:foregroundMark x1="75889" y1="7816" x2="57181" y2="8016"/>
                        <a14:foregroundMark x1="57181" y1="8016" x2="50329" y2="12224"/>
                        <a14:foregroundMark x1="50329" y1="12224" x2="54282" y2="32665"/>
                        <a14:foregroundMark x1="54282" y1="32665" x2="62451" y2="35872"/>
                        <a14:foregroundMark x1="62451" y1="35872" x2="73781" y2="30661"/>
                        <a14:foregroundMark x1="73781" y1="30661" x2="78261" y2="18036"/>
                        <a14:foregroundMark x1="78261" y1="18036" x2="74440" y2="7214"/>
                        <a14:foregroundMark x1="70356" y1="9820" x2="53491" y2="11222"/>
                        <a14:foregroundMark x1="53491" y1="11222" x2="59157" y2="28056"/>
                        <a14:foregroundMark x1="59157" y1="28056" x2="80632" y2="20240"/>
                        <a14:foregroundMark x1="80632" y1="20240" x2="73650" y2="8617"/>
                        <a14:foregroundMark x1="73650" y1="8617" x2="71146" y2="9018"/>
                        <a14:foregroundMark x1="15415" y1="10220" x2="14097" y2="26253"/>
                        <a14:foregroundMark x1="14097" y1="26253" x2="14361" y2="9619"/>
                        <a14:foregroundMark x1="14361" y1="9619" x2="14361" y2="9619"/>
                      </a14:backgroundRemoval>
                    </a14:imgEffect>
                  </a14:imgLayer>
                </a14:imgProps>
              </a:ext>
            </a:extLst>
          </a:blip>
          <a:srcRect l="12071" t="5955" r="12501" b="22277"/>
          <a:stretch/>
        </p:blipFill>
        <p:spPr>
          <a:xfrm>
            <a:off x="6412756" y="1400287"/>
            <a:ext cx="5088576" cy="2245829"/>
          </a:xfrm>
          <a:prstGeom prst="rect">
            <a:avLst/>
          </a:prstGeom>
        </p:spPr>
      </p:pic>
      <p:sp>
        <p:nvSpPr>
          <p:cNvPr id="7" name="TextBox 6">
            <a:extLst>
              <a:ext uri="{FF2B5EF4-FFF2-40B4-BE49-F238E27FC236}">
                <a16:creationId xmlns:a16="http://schemas.microsoft.com/office/drawing/2014/main" id="{3B409501-3F41-1798-708A-71D03FD7669D}"/>
              </a:ext>
            </a:extLst>
          </p:cNvPr>
          <p:cNvSpPr txBox="1"/>
          <p:nvPr/>
        </p:nvSpPr>
        <p:spPr>
          <a:xfrm>
            <a:off x="6964528" y="1113987"/>
            <a:ext cx="3499513" cy="338554"/>
          </a:xfrm>
          <a:prstGeom prst="rect">
            <a:avLst/>
          </a:prstGeom>
          <a:noFill/>
        </p:spPr>
        <p:txBody>
          <a:bodyPr wrap="square" rtlCol="0">
            <a:spAutoFit/>
          </a:bodyPr>
          <a:lstStyle/>
          <a:p>
            <a:pPr algn="ctr"/>
            <a:r>
              <a:rPr lang="en-US" sz="1600" b="1" dirty="0" err="1"/>
              <a:t>AirNow</a:t>
            </a:r>
            <a:r>
              <a:rPr lang="en-US" sz="1600" b="1" dirty="0"/>
              <a:t> monitor based </a:t>
            </a:r>
            <a:r>
              <a:rPr lang="en-US" sz="1600" b="1" dirty="0" err="1"/>
              <a:t>NowCast</a:t>
            </a:r>
            <a:endParaRPr lang="en-US" sz="1600" b="1" baseline="30000" dirty="0"/>
          </a:p>
        </p:txBody>
      </p:sp>
    </p:spTree>
    <p:extLst>
      <p:ext uri="{BB962C8B-B14F-4D97-AF65-F5344CB8AC3E}">
        <p14:creationId xmlns:p14="http://schemas.microsoft.com/office/powerpoint/2010/main" val="365258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8E6E9-8432-A623-D637-AF7846E0E960}"/>
              </a:ext>
            </a:extLst>
          </p:cNvPr>
          <p:cNvPicPr>
            <a:picLocks noChangeAspect="1"/>
          </p:cNvPicPr>
          <p:nvPr/>
        </p:nvPicPr>
        <p:blipFill rotWithShape="1">
          <a:blip r:embed="rId3"/>
          <a:srcRect l="18250" t="31247" r="16583" b="45704"/>
          <a:stretch/>
        </p:blipFill>
        <p:spPr>
          <a:xfrm>
            <a:off x="59103" y="2425078"/>
            <a:ext cx="6266921" cy="2924951"/>
          </a:xfrm>
          <a:prstGeom prst="rect">
            <a:avLst/>
          </a:prstGeom>
        </p:spPr>
      </p:pic>
      <p:sp>
        <p:nvSpPr>
          <p:cNvPr id="2" name="Title 1">
            <a:extLst>
              <a:ext uri="{FF2B5EF4-FFF2-40B4-BE49-F238E27FC236}">
                <a16:creationId xmlns:a16="http://schemas.microsoft.com/office/drawing/2014/main" id="{14D6F665-33EE-364A-B107-D5F26043C6F6}"/>
              </a:ext>
            </a:extLst>
          </p:cNvPr>
          <p:cNvSpPr>
            <a:spLocks noGrp="1"/>
          </p:cNvSpPr>
          <p:nvPr>
            <p:ph type="title"/>
          </p:nvPr>
        </p:nvSpPr>
        <p:spPr>
          <a:xfrm>
            <a:off x="0" y="18256"/>
            <a:ext cx="12192000" cy="1101454"/>
          </a:xfrm>
          <a:solidFill>
            <a:schemeClr val="accent1">
              <a:lumMod val="75000"/>
            </a:schemeClr>
          </a:solidFill>
        </p:spPr>
        <p:txBody>
          <a:bodyPr>
            <a:normAutofit/>
          </a:bodyPr>
          <a:lstStyle/>
          <a:p>
            <a:r>
              <a:rPr lang="en-US" sz="2800" dirty="0">
                <a:solidFill>
                  <a:schemeClr val="bg1"/>
                </a:solidFill>
                <a:latin typeface="Arial" panose="020B0604020202020204" pitchFamily="34" charset="0"/>
                <a:cs typeface="Arial" panose="020B0604020202020204" pitchFamily="34" charset="0"/>
              </a:rPr>
              <a:t>Monitoring networks used for EPA </a:t>
            </a:r>
            <a:r>
              <a:rPr lang="en-US" sz="2800" dirty="0" err="1">
                <a:solidFill>
                  <a:schemeClr val="bg1"/>
                </a:solidFill>
                <a:latin typeface="Arial" panose="020B0604020202020204" pitchFamily="34" charset="0"/>
                <a:cs typeface="Arial" panose="020B0604020202020204" pitchFamily="34" charset="0"/>
              </a:rPr>
              <a:t>NowCast</a:t>
            </a:r>
            <a:r>
              <a:rPr lang="en-US" sz="2800" dirty="0">
                <a:solidFill>
                  <a:schemeClr val="bg1"/>
                </a:solidFill>
                <a:latin typeface="Arial" panose="020B0604020202020204" pitchFamily="34" charset="0"/>
                <a:cs typeface="Arial" panose="020B0604020202020204" pitchFamily="34" charset="0"/>
              </a:rPr>
              <a:t> are sparse, especially in the west where wildfires have increased short-term PM</a:t>
            </a:r>
            <a:r>
              <a:rPr lang="en-US" sz="2800" baseline="-25000" dirty="0">
                <a:solidFill>
                  <a:schemeClr val="bg1"/>
                </a:solidFill>
                <a:latin typeface="Arial" panose="020B0604020202020204" pitchFamily="34" charset="0"/>
                <a:cs typeface="Arial" panose="020B0604020202020204" pitchFamily="34" charset="0"/>
              </a:rPr>
              <a:t>2.5</a:t>
            </a:r>
            <a:r>
              <a:rPr lang="en-US" sz="2800" dirty="0">
                <a:solidFill>
                  <a:schemeClr val="bg1"/>
                </a:solidFill>
                <a:latin typeface="Arial" panose="020B0604020202020204" pitchFamily="34" charset="0"/>
                <a:cs typeface="Arial" panose="020B0604020202020204" pitchFamily="34" charset="0"/>
              </a:rPr>
              <a:t> events.</a:t>
            </a:r>
          </a:p>
        </p:txBody>
      </p:sp>
      <p:sp>
        <p:nvSpPr>
          <p:cNvPr id="4" name="Slide Number Placeholder 3">
            <a:extLst>
              <a:ext uri="{FF2B5EF4-FFF2-40B4-BE49-F238E27FC236}">
                <a16:creationId xmlns:a16="http://schemas.microsoft.com/office/drawing/2014/main" id="{C77F4B97-6A03-96C2-E73F-AA8529C685DC}"/>
              </a:ext>
            </a:extLst>
          </p:cNvPr>
          <p:cNvSpPr>
            <a:spLocks noGrp="1"/>
          </p:cNvSpPr>
          <p:nvPr>
            <p:ph type="sldNum" sz="quarter" idx="12"/>
          </p:nvPr>
        </p:nvSpPr>
        <p:spPr/>
        <p:txBody>
          <a:bodyPr/>
          <a:lstStyle/>
          <a:p>
            <a:fld id="{9F578351-901A-CD49-8EA5-2C881733D3E2}" type="slidenum">
              <a:rPr lang="en-US" smtClean="0"/>
              <a:t>6</a:t>
            </a:fld>
            <a:endParaRPr lang="en-US"/>
          </a:p>
        </p:txBody>
      </p:sp>
      <p:sp>
        <p:nvSpPr>
          <p:cNvPr id="22" name="TextBox 21">
            <a:extLst>
              <a:ext uri="{FF2B5EF4-FFF2-40B4-BE49-F238E27FC236}">
                <a16:creationId xmlns:a16="http://schemas.microsoft.com/office/drawing/2014/main" id="{3A0AAB29-2FDE-7AFE-C3EC-930723EDF09A}"/>
              </a:ext>
            </a:extLst>
          </p:cNvPr>
          <p:cNvSpPr txBox="1"/>
          <p:nvPr/>
        </p:nvSpPr>
        <p:spPr>
          <a:xfrm>
            <a:off x="114602" y="6414790"/>
            <a:ext cx="3384223" cy="338554"/>
          </a:xfrm>
          <a:prstGeom prst="rect">
            <a:avLst/>
          </a:prstGeom>
          <a:noFill/>
        </p:spPr>
        <p:txBody>
          <a:bodyPr wrap="square" rtlCol="0">
            <a:spAutoFit/>
          </a:bodyPr>
          <a:lstStyle/>
          <a:p>
            <a:r>
              <a:rPr lang="en-US" sz="1600" dirty="0"/>
              <a:t>Figure from Burke et al., 2022</a:t>
            </a:r>
          </a:p>
        </p:txBody>
      </p:sp>
      <p:sp>
        <p:nvSpPr>
          <p:cNvPr id="23" name="TextBox 22">
            <a:extLst>
              <a:ext uri="{FF2B5EF4-FFF2-40B4-BE49-F238E27FC236}">
                <a16:creationId xmlns:a16="http://schemas.microsoft.com/office/drawing/2014/main" id="{8B850CDA-0DF7-B771-5BE6-B9358AFC5A09}"/>
              </a:ext>
            </a:extLst>
          </p:cNvPr>
          <p:cNvSpPr txBox="1"/>
          <p:nvPr/>
        </p:nvSpPr>
        <p:spPr>
          <a:xfrm>
            <a:off x="260906" y="1702732"/>
            <a:ext cx="4562573" cy="646331"/>
          </a:xfrm>
          <a:prstGeom prst="rect">
            <a:avLst/>
          </a:prstGeom>
          <a:noFill/>
        </p:spPr>
        <p:txBody>
          <a:bodyPr wrap="square" rtlCol="0">
            <a:spAutoFit/>
          </a:bodyPr>
          <a:lstStyle/>
          <a:p>
            <a:pPr algn="ctr"/>
            <a:r>
              <a:rPr lang="en-US" b="1" dirty="0"/>
              <a:t>Decadal change in extreme PM</a:t>
            </a:r>
            <a:r>
              <a:rPr lang="en-US" b="1" baseline="-25000" dirty="0"/>
              <a:t>2.5</a:t>
            </a:r>
            <a:r>
              <a:rPr lang="en-US" b="1" dirty="0"/>
              <a:t> days</a:t>
            </a:r>
          </a:p>
          <a:p>
            <a:pPr algn="ctr"/>
            <a:r>
              <a:rPr lang="en-US" b="1" dirty="0"/>
              <a:t>[2016-2020]  –  [2006-2010]</a:t>
            </a:r>
          </a:p>
        </p:txBody>
      </p:sp>
      <p:sp>
        <p:nvSpPr>
          <p:cNvPr id="25" name="Rectangle 24">
            <a:extLst>
              <a:ext uri="{FF2B5EF4-FFF2-40B4-BE49-F238E27FC236}">
                <a16:creationId xmlns:a16="http://schemas.microsoft.com/office/drawing/2014/main" id="{6395CBB0-F76E-3191-397C-D0541564B2E1}"/>
              </a:ext>
            </a:extLst>
          </p:cNvPr>
          <p:cNvSpPr/>
          <p:nvPr/>
        </p:nvSpPr>
        <p:spPr>
          <a:xfrm>
            <a:off x="11325519" y="3750623"/>
            <a:ext cx="760621" cy="267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352DBE1C-6EA2-0DF5-ED47-A4A09B82A0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214" b="73347" l="13834" r="88538">
                        <a14:foregroundMark x1="16733" y1="17034" x2="16733" y2="17034"/>
                        <a14:foregroundMark x1="24901" y1="37275" x2="24901" y2="37275"/>
                        <a14:foregroundMark x1="35573" y1="9018" x2="35573" y2="9018"/>
                        <a14:foregroundMark x1="13834" y1="10421" x2="13834" y2="10421"/>
                        <a14:foregroundMark x1="68643" y1="72144" x2="68643" y2="72144"/>
                        <a14:foregroundMark x1="69038" y1="73347" x2="69038" y2="73347"/>
                        <a14:foregroundMark x1="45455" y1="39078" x2="45455" y2="39078"/>
                        <a14:foregroundMark x1="46245" y1="10822" x2="46245" y2="10822"/>
                        <a14:foregroundMark x1="47958" y1="11022" x2="47958" y2="11022"/>
                        <a14:foregroundMark x1="49802" y1="9018" x2="49802" y2="9018"/>
                        <a14:foregroundMark x1="81423" y1="21643" x2="81423" y2="21643"/>
                        <a14:foregroundMark x1="32148" y1="61122" x2="32148" y2="61122"/>
                        <a14:foregroundMark x1="30040" y1="58317" x2="30040" y2="58317"/>
                        <a14:foregroundMark x1="28327" y1="56914" x2="28327" y2="56914"/>
                        <a14:foregroundMark x1="24242" y1="55711" x2="24242" y2="55711"/>
                        <a14:foregroundMark x1="25823" y1="55711" x2="25823" y2="55711"/>
                        <a14:foregroundMark x1="21871" y1="51703" x2="21871" y2="51703"/>
                        <a14:foregroundMark x1="21344" y1="52705" x2="21344" y2="52705"/>
                        <a14:foregroundMark x1="19631" y1="49900" x2="19631" y2="49900"/>
                        <a14:foregroundMark x1="13834" y1="45291" x2="19895" y2="57715"/>
                        <a14:foregroundMark x1="19895" y1="57715" x2="26877" y2="63527"/>
                        <a14:foregroundMark x1="26877" y1="63527" x2="27800" y2="62926"/>
                        <a14:foregroundMark x1="28986" y1="61122" x2="46904" y2="74950"/>
                        <a14:foregroundMark x1="46904" y1="74950" x2="70356" y2="74549"/>
                        <a14:foregroundMark x1="70356" y1="74549" x2="78656" y2="40281"/>
                        <a14:foregroundMark x1="78656" y1="40281" x2="87088" y2="16232"/>
                        <a14:foregroundMark x1="56126" y1="23447" x2="44532" y2="25852"/>
                        <a14:foregroundMark x1="44532" y1="25852" x2="45323" y2="41483"/>
                        <a14:foregroundMark x1="45323" y1="41483" x2="56522" y2="46092"/>
                        <a14:foregroundMark x1="56522" y1="46092" x2="61265" y2="34669"/>
                        <a14:foregroundMark x1="61265" y1="34669" x2="55599" y2="23246"/>
                        <a14:foregroundMark x1="55599" y1="23246" x2="54414" y2="22445"/>
                        <a14:foregroundMark x1="13702" y1="46293" x2="10672" y2="29259"/>
                        <a14:foregroundMark x1="10672" y1="29259" x2="10935" y2="13226"/>
                        <a14:foregroundMark x1="10935" y1="13226" x2="17128" y2="1603"/>
                        <a14:foregroundMark x1="17128" y1="1603" x2="26087" y2="401"/>
                        <a14:foregroundMark x1="26087" y1="401" x2="33465" y2="3808"/>
                        <a14:foregroundMark x1="33465" y1="3808" x2="44401" y2="3808"/>
                        <a14:foregroundMark x1="44401" y1="3808" x2="54150" y2="4208"/>
                        <a14:foregroundMark x1="54150" y1="4208" x2="71014" y2="2605"/>
                        <a14:foregroundMark x1="71014" y1="2605" x2="87088" y2="8818"/>
                        <a14:foregroundMark x1="87088" y1="8818" x2="88669" y2="7816"/>
                        <a14:foregroundMark x1="75889" y1="7816" x2="57181" y2="8016"/>
                        <a14:foregroundMark x1="57181" y1="8016" x2="50329" y2="12224"/>
                        <a14:foregroundMark x1="50329" y1="12224" x2="54282" y2="32665"/>
                        <a14:foregroundMark x1="54282" y1="32665" x2="62451" y2="35872"/>
                        <a14:foregroundMark x1="62451" y1="35872" x2="73781" y2="30661"/>
                        <a14:foregroundMark x1="73781" y1="30661" x2="78261" y2="18036"/>
                        <a14:foregroundMark x1="78261" y1="18036" x2="74440" y2="7214"/>
                        <a14:foregroundMark x1="70356" y1="9820" x2="53491" y2="11222"/>
                        <a14:foregroundMark x1="53491" y1="11222" x2="59157" y2="28056"/>
                        <a14:foregroundMark x1="59157" y1="28056" x2="80632" y2="20240"/>
                        <a14:foregroundMark x1="80632" y1="20240" x2="73650" y2="8617"/>
                        <a14:foregroundMark x1="73650" y1="8617" x2="71146" y2="9018"/>
                        <a14:foregroundMark x1="15415" y1="10220" x2="14097" y2="26253"/>
                        <a14:foregroundMark x1="14097" y1="26253" x2="14361" y2="9619"/>
                        <a14:foregroundMark x1="14361" y1="9619" x2="14361" y2="9619"/>
                      </a14:backgroundRemoval>
                    </a14:imgEffect>
                  </a14:imgLayer>
                </a14:imgProps>
              </a:ext>
            </a:extLst>
          </a:blip>
          <a:srcRect l="12071" t="5955" r="12501" b="22277"/>
          <a:stretch/>
        </p:blipFill>
        <p:spPr>
          <a:xfrm>
            <a:off x="6412756" y="1400287"/>
            <a:ext cx="5088576" cy="2245829"/>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E2D4CE72-57D4-5923-6B3E-19D02C92D07D}"/>
              </a:ext>
            </a:extLst>
          </p:cNvPr>
          <p:cNvPicPr>
            <a:picLocks noChangeAspect="1"/>
          </p:cNvPicPr>
          <p:nvPr/>
        </p:nvPicPr>
        <p:blipFill rotWithShape="1">
          <a:blip r:embed="rId6"/>
          <a:srcRect b="16519"/>
          <a:stretch/>
        </p:blipFill>
        <p:spPr>
          <a:xfrm>
            <a:off x="6412756" y="3748620"/>
            <a:ext cx="5088576" cy="2201076"/>
          </a:xfrm>
          <a:prstGeom prst="rect">
            <a:avLst/>
          </a:prstGeom>
        </p:spPr>
      </p:pic>
      <p:sp>
        <p:nvSpPr>
          <p:cNvPr id="7" name="TextBox 6">
            <a:extLst>
              <a:ext uri="{FF2B5EF4-FFF2-40B4-BE49-F238E27FC236}">
                <a16:creationId xmlns:a16="http://schemas.microsoft.com/office/drawing/2014/main" id="{1C4CA14C-648F-AB9F-C9F9-C38AEACE55A0}"/>
              </a:ext>
            </a:extLst>
          </p:cNvPr>
          <p:cNvSpPr txBox="1"/>
          <p:nvPr/>
        </p:nvSpPr>
        <p:spPr>
          <a:xfrm>
            <a:off x="6909766" y="3552062"/>
            <a:ext cx="3830945" cy="338554"/>
          </a:xfrm>
          <a:prstGeom prst="rect">
            <a:avLst/>
          </a:prstGeom>
          <a:noFill/>
        </p:spPr>
        <p:txBody>
          <a:bodyPr wrap="square" rtlCol="0">
            <a:spAutoFit/>
          </a:bodyPr>
          <a:lstStyle/>
          <a:p>
            <a:pPr algn="ctr"/>
            <a:r>
              <a:rPr lang="en-US" sz="1600" b="1" dirty="0"/>
              <a:t>Geostationary-satellite based </a:t>
            </a:r>
            <a:r>
              <a:rPr lang="en-US" sz="1600" b="1" dirty="0" err="1"/>
              <a:t>NowCast</a:t>
            </a:r>
            <a:endParaRPr lang="en-US" sz="1600" b="1" dirty="0"/>
          </a:p>
        </p:txBody>
      </p:sp>
      <p:sp>
        <p:nvSpPr>
          <p:cNvPr id="3" name="TextBox 2">
            <a:extLst>
              <a:ext uri="{FF2B5EF4-FFF2-40B4-BE49-F238E27FC236}">
                <a16:creationId xmlns:a16="http://schemas.microsoft.com/office/drawing/2014/main" id="{FD641960-71CA-41E4-829B-360EC8ABD213}"/>
              </a:ext>
            </a:extLst>
          </p:cNvPr>
          <p:cNvSpPr txBox="1"/>
          <p:nvPr/>
        </p:nvSpPr>
        <p:spPr>
          <a:xfrm>
            <a:off x="6964528" y="1113987"/>
            <a:ext cx="3499513" cy="338554"/>
          </a:xfrm>
          <a:prstGeom prst="rect">
            <a:avLst/>
          </a:prstGeom>
          <a:noFill/>
        </p:spPr>
        <p:txBody>
          <a:bodyPr wrap="square" rtlCol="0">
            <a:spAutoFit/>
          </a:bodyPr>
          <a:lstStyle/>
          <a:p>
            <a:pPr algn="ctr"/>
            <a:r>
              <a:rPr lang="en-US" sz="1600" b="1" dirty="0" err="1"/>
              <a:t>AirNow</a:t>
            </a:r>
            <a:r>
              <a:rPr lang="en-US" sz="1600" b="1" dirty="0"/>
              <a:t> monitor based </a:t>
            </a:r>
            <a:r>
              <a:rPr lang="en-US" sz="1600" b="1" dirty="0" err="1"/>
              <a:t>NowCast</a:t>
            </a:r>
            <a:endParaRPr lang="en-US" sz="1600" b="1" baseline="30000" dirty="0"/>
          </a:p>
        </p:txBody>
      </p:sp>
      <p:sp>
        <p:nvSpPr>
          <p:cNvPr id="10" name="TextBox 9">
            <a:extLst>
              <a:ext uri="{FF2B5EF4-FFF2-40B4-BE49-F238E27FC236}">
                <a16:creationId xmlns:a16="http://schemas.microsoft.com/office/drawing/2014/main" id="{E198AE1B-61A6-E082-80BF-ED4015EBC8C1}"/>
              </a:ext>
            </a:extLst>
          </p:cNvPr>
          <p:cNvSpPr txBox="1"/>
          <p:nvPr/>
        </p:nvSpPr>
        <p:spPr>
          <a:xfrm>
            <a:off x="7980130" y="6312410"/>
            <a:ext cx="198064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[µg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C80C03A4-C9D5-2E8C-A75C-883374521D79}"/>
              </a:ext>
            </a:extLst>
          </p:cNvPr>
          <p:cNvPicPr>
            <a:picLocks noChangeAspect="1"/>
          </p:cNvPicPr>
          <p:nvPr/>
        </p:nvPicPr>
        <p:blipFill rotWithShape="1">
          <a:blip r:embed="rId7"/>
          <a:srcRect l="18894" t="85286" r="19219" b="2173"/>
          <a:stretch/>
        </p:blipFill>
        <p:spPr>
          <a:xfrm>
            <a:off x="6909766" y="5981428"/>
            <a:ext cx="3898405" cy="409303"/>
          </a:xfrm>
          <a:prstGeom prst="rect">
            <a:avLst/>
          </a:prstGeom>
        </p:spPr>
      </p:pic>
    </p:spTree>
    <p:extLst>
      <p:ext uri="{BB962C8B-B14F-4D97-AF65-F5344CB8AC3E}">
        <p14:creationId xmlns:p14="http://schemas.microsoft.com/office/powerpoint/2010/main" val="3201308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BAC3-B0BD-04D2-E21B-238977E52E70}"/>
              </a:ext>
            </a:extLst>
          </p:cNvPr>
          <p:cNvSpPr>
            <a:spLocks noGrp="1"/>
          </p:cNvSpPr>
          <p:nvPr>
            <p:ph type="title"/>
          </p:nvPr>
        </p:nvSpPr>
        <p:spPr>
          <a:xfrm>
            <a:off x="0" y="18256"/>
            <a:ext cx="12192000" cy="1028120"/>
          </a:xfrm>
          <a:solidFill>
            <a:schemeClr val="accent1">
              <a:lumMod val="75000"/>
            </a:schemeClr>
          </a:solidFill>
          <a:ln>
            <a:noFill/>
          </a:ln>
        </p:spPr>
        <p:txBody>
          <a:bodyPr>
            <a:normAutofit/>
          </a:bodyPr>
          <a:lstStyle/>
          <a:p>
            <a:r>
              <a:rPr lang="en-US" sz="2800" dirty="0">
                <a:solidFill>
                  <a:schemeClr val="bg1"/>
                </a:solidFill>
                <a:latin typeface="Arial" panose="020B0604020202020204" pitchFamily="34" charset="0"/>
                <a:cs typeface="Arial" panose="020B0604020202020204" pitchFamily="34" charset="0"/>
              </a:rPr>
              <a:t>When aware of poor air quality, people modify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their behavior to reduce exposure.</a:t>
            </a:r>
          </a:p>
        </p:txBody>
      </p:sp>
      <p:sp>
        <p:nvSpPr>
          <p:cNvPr id="4" name="Slide Number Placeholder 3">
            <a:extLst>
              <a:ext uri="{FF2B5EF4-FFF2-40B4-BE49-F238E27FC236}">
                <a16:creationId xmlns:a16="http://schemas.microsoft.com/office/drawing/2014/main" id="{88B373C2-2303-CE30-EEBB-308DA18B9281}"/>
              </a:ext>
            </a:extLst>
          </p:cNvPr>
          <p:cNvSpPr>
            <a:spLocks noGrp="1"/>
          </p:cNvSpPr>
          <p:nvPr>
            <p:ph type="sldNum" sz="quarter" idx="12"/>
          </p:nvPr>
        </p:nvSpPr>
        <p:spPr/>
        <p:txBody>
          <a:bodyPr/>
          <a:lstStyle/>
          <a:p>
            <a:fld id="{9F578351-901A-CD49-8EA5-2C881733D3E2}" type="slidenum">
              <a:rPr lang="en-US" smtClean="0"/>
              <a:t>7</a:t>
            </a:fld>
            <a:endParaRPr lang="en-US"/>
          </a:p>
        </p:txBody>
      </p:sp>
      <p:sp>
        <p:nvSpPr>
          <p:cNvPr id="3" name="TextBox 2">
            <a:extLst>
              <a:ext uri="{FF2B5EF4-FFF2-40B4-BE49-F238E27FC236}">
                <a16:creationId xmlns:a16="http://schemas.microsoft.com/office/drawing/2014/main" id="{5549F06D-7C7B-6A03-ADC0-AEA22F7C043A}"/>
              </a:ext>
            </a:extLst>
          </p:cNvPr>
          <p:cNvSpPr txBox="1"/>
          <p:nvPr/>
        </p:nvSpPr>
        <p:spPr>
          <a:xfrm>
            <a:off x="-1" y="6540798"/>
            <a:ext cx="45284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Graphic adapted from EPA CAIF report, 2021 </a:t>
            </a:r>
          </a:p>
        </p:txBody>
      </p:sp>
      <p:sp>
        <p:nvSpPr>
          <p:cNvPr id="7" name="TextBox 6">
            <a:extLst>
              <a:ext uri="{FF2B5EF4-FFF2-40B4-BE49-F238E27FC236}">
                <a16:creationId xmlns:a16="http://schemas.microsoft.com/office/drawing/2014/main" id="{C4093B69-33DC-DF22-EAEB-B8D11E89A902}"/>
              </a:ext>
            </a:extLst>
          </p:cNvPr>
          <p:cNvSpPr txBox="1"/>
          <p:nvPr/>
        </p:nvSpPr>
        <p:spPr>
          <a:xfrm>
            <a:off x="10674284" y="3252246"/>
            <a:ext cx="1517715" cy="523220"/>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 reduction in PM</a:t>
            </a:r>
            <a:r>
              <a:rPr lang="en-US" sz="1400" b="1" baseline="-25000" dirty="0">
                <a:solidFill>
                  <a:schemeClr val="bg1"/>
                </a:solidFill>
                <a:latin typeface="Arial" panose="020B0604020202020204" pitchFamily="34" charset="0"/>
                <a:cs typeface="Arial" panose="020B0604020202020204" pitchFamily="34" charset="0"/>
              </a:rPr>
              <a:t>2.5</a:t>
            </a:r>
            <a:r>
              <a:rPr lang="en-US" sz="1400" b="1" dirty="0">
                <a:solidFill>
                  <a:schemeClr val="bg1"/>
                </a:solidFill>
                <a:latin typeface="Arial" panose="020B0604020202020204" pitchFamily="34" charset="0"/>
                <a:cs typeface="Arial" panose="020B0604020202020204" pitchFamily="34" charset="0"/>
              </a:rPr>
              <a:t> exposure</a:t>
            </a:r>
          </a:p>
        </p:txBody>
      </p:sp>
      <p:pic>
        <p:nvPicPr>
          <p:cNvPr id="9" name="Picture 8">
            <a:extLst>
              <a:ext uri="{FF2B5EF4-FFF2-40B4-BE49-F238E27FC236}">
                <a16:creationId xmlns:a16="http://schemas.microsoft.com/office/drawing/2014/main" id="{85E9D6EB-4372-3846-2C05-BA613549DB69}"/>
              </a:ext>
            </a:extLst>
          </p:cNvPr>
          <p:cNvPicPr>
            <a:picLocks noChangeAspect="1"/>
          </p:cNvPicPr>
          <p:nvPr/>
        </p:nvPicPr>
        <p:blipFill>
          <a:blip r:embed="rId3"/>
          <a:stretch>
            <a:fillRect/>
          </a:stretch>
        </p:blipFill>
        <p:spPr>
          <a:xfrm>
            <a:off x="139338" y="1834221"/>
            <a:ext cx="2647405" cy="340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447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BAC3-B0BD-04D2-E21B-238977E52E70}"/>
              </a:ext>
            </a:extLst>
          </p:cNvPr>
          <p:cNvSpPr>
            <a:spLocks noGrp="1"/>
          </p:cNvSpPr>
          <p:nvPr>
            <p:ph type="title"/>
          </p:nvPr>
        </p:nvSpPr>
        <p:spPr>
          <a:xfrm>
            <a:off x="0" y="18256"/>
            <a:ext cx="12192000" cy="1028120"/>
          </a:xfrm>
          <a:solidFill>
            <a:schemeClr val="accent1">
              <a:lumMod val="75000"/>
            </a:schemeClr>
          </a:solidFill>
          <a:ln>
            <a:noFill/>
          </a:ln>
        </p:spPr>
        <p:txBody>
          <a:bodyPr>
            <a:normAutofit/>
          </a:bodyPr>
          <a:lstStyle/>
          <a:p>
            <a:r>
              <a:rPr lang="en-US" sz="2800" dirty="0">
                <a:solidFill>
                  <a:schemeClr val="bg1"/>
                </a:solidFill>
                <a:latin typeface="Arial" panose="020B0604020202020204" pitchFamily="34" charset="0"/>
                <a:cs typeface="Arial" panose="020B0604020202020204" pitchFamily="34" charset="0"/>
              </a:rPr>
              <a:t>When aware of poor air quality, people modify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their behavior to reduce exposure.</a:t>
            </a:r>
          </a:p>
        </p:txBody>
      </p:sp>
      <p:sp>
        <p:nvSpPr>
          <p:cNvPr id="4" name="Slide Number Placeholder 3">
            <a:extLst>
              <a:ext uri="{FF2B5EF4-FFF2-40B4-BE49-F238E27FC236}">
                <a16:creationId xmlns:a16="http://schemas.microsoft.com/office/drawing/2014/main" id="{88B373C2-2303-CE30-EEBB-308DA18B9281}"/>
              </a:ext>
            </a:extLst>
          </p:cNvPr>
          <p:cNvSpPr>
            <a:spLocks noGrp="1"/>
          </p:cNvSpPr>
          <p:nvPr>
            <p:ph type="sldNum" sz="quarter" idx="12"/>
          </p:nvPr>
        </p:nvSpPr>
        <p:spPr/>
        <p:txBody>
          <a:bodyPr/>
          <a:lstStyle/>
          <a:p>
            <a:fld id="{9F578351-901A-CD49-8EA5-2C881733D3E2}" type="slidenum">
              <a:rPr lang="en-US" smtClean="0"/>
              <a:t>8</a:t>
            </a:fld>
            <a:endParaRPr lang="en-US"/>
          </a:p>
        </p:txBody>
      </p:sp>
      <p:sp>
        <p:nvSpPr>
          <p:cNvPr id="3" name="TextBox 2">
            <a:extLst>
              <a:ext uri="{FF2B5EF4-FFF2-40B4-BE49-F238E27FC236}">
                <a16:creationId xmlns:a16="http://schemas.microsoft.com/office/drawing/2014/main" id="{5549F06D-7C7B-6A03-ADC0-AEA22F7C043A}"/>
              </a:ext>
            </a:extLst>
          </p:cNvPr>
          <p:cNvSpPr txBox="1"/>
          <p:nvPr/>
        </p:nvSpPr>
        <p:spPr>
          <a:xfrm>
            <a:off x="-1" y="6540798"/>
            <a:ext cx="45284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Graphic adapted from EPA CAIF report, 2021 </a:t>
            </a:r>
          </a:p>
        </p:txBody>
      </p:sp>
      <p:pic>
        <p:nvPicPr>
          <p:cNvPr id="6" name="Picture 5">
            <a:extLst>
              <a:ext uri="{FF2B5EF4-FFF2-40B4-BE49-F238E27FC236}">
                <a16:creationId xmlns:a16="http://schemas.microsoft.com/office/drawing/2014/main" id="{9F9690F6-7200-7ABA-1B29-F1D6794355F5}"/>
              </a:ext>
            </a:extLst>
          </p:cNvPr>
          <p:cNvPicPr>
            <a:picLocks noChangeAspect="1"/>
          </p:cNvPicPr>
          <p:nvPr/>
        </p:nvPicPr>
        <p:blipFill rotWithShape="1">
          <a:blip r:embed="rId3"/>
          <a:srcRect l="8115" t="9347" r="8878" b="59435"/>
          <a:stretch/>
        </p:blipFill>
        <p:spPr>
          <a:xfrm>
            <a:off x="2526115" y="1475692"/>
            <a:ext cx="9934093" cy="4834938"/>
          </a:xfrm>
          <a:prstGeom prst="rect">
            <a:avLst/>
          </a:prstGeom>
        </p:spPr>
      </p:pic>
      <p:sp>
        <p:nvSpPr>
          <p:cNvPr id="5" name="Rounded Rectangle 4">
            <a:extLst>
              <a:ext uri="{FF2B5EF4-FFF2-40B4-BE49-F238E27FC236}">
                <a16:creationId xmlns:a16="http://schemas.microsoft.com/office/drawing/2014/main" id="{C534F168-F69F-9F75-A0ED-4A092B722902}"/>
              </a:ext>
            </a:extLst>
          </p:cNvPr>
          <p:cNvSpPr/>
          <p:nvPr/>
        </p:nvSpPr>
        <p:spPr>
          <a:xfrm>
            <a:off x="10556842" y="2882261"/>
            <a:ext cx="1593915" cy="1263191"/>
          </a:xfrm>
          <a:prstGeom prst="round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TextBox 6">
            <a:extLst>
              <a:ext uri="{FF2B5EF4-FFF2-40B4-BE49-F238E27FC236}">
                <a16:creationId xmlns:a16="http://schemas.microsoft.com/office/drawing/2014/main" id="{C4093B69-33DC-DF22-EAEB-B8D11E89A902}"/>
              </a:ext>
            </a:extLst>
          </p:cNvPr>
          <p:cNvSpPr txBox="1"/>
          <p:nvPr/>
        </p:nvSpPr>
        <p:spPr>
          <a:xfrm>
            <a:off x="10674284" y="3252246"/>
            <a:ext cx="1517715" cy="523220"/>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 reduction in PM</a:t>
            </a:r>
            <a:r>
              <a:rPr lang="en-US" sz="1400" b="1" baseline="-25000" dirty="0">
                <a:solidFill>
                  <a:schemeClr val="bg1"/>
                </a:solidFill>
                <a:latin typeface="Arial" panose="020B0604020202020204" pitchFamily="34" charset="0"/>
                <a:cs typeface="Arial" panose="020B0604020202020204" pitchFamily="34" charset="0"/>
              </a:rPr>
              <a:t>2.5</a:t>
            </a:r>
            <a:r>
              <a:rPr lang="en-US" sz="1400" b="1" dirty="0">
                <a:solidFill>
                  <a:schemeClr val="bg1"/>
                </a:solidFill>
                <a:latin typeface="Arial" panose="020B0604020202020204" pitchFamily="34" charset="0"/>
                <a:cs typeface="Arial" panose="020B0604020202020204" pitchFamily="34" charset="0"/>
              </a:rPr>
              <a:t> exposure</a:t>
            </a:r>
          </a:p>
        </p:txBody>
      </p:sp>
      <p:pic>
        <p:nvPicPr>
          <p:cNvPr id="9" name="Picture 8">
            <a:extLst>
              <a:ext uri="{FF2B5EF4-FFF2-40B4-BE49-F238E27FC236}">
                <a16:creationId xmlns:a16="http://schemas.microsoft.com/office/drawing/2014/main" id="{85E9D6EB-4372-3846-2C05-BA613549DB69}"/>
              </a:ext>
            </a:extLst>
          </p:cNvPr>
          <p:cNvPicPr>
            <a:picLocks noChangeAspect="1"/>
          </p:cNvPicPr>
          <p:nvPr/>
        </p:nvPicPr>
        <p:blipFill>
          <a:blip r:embed="rId4"/>
          <a:stretch>
            <a:fillRect/>
          </a:stretch>
        </p:blipFill>
        <p:spPr>
          <a:xfrm>
            <a:off x="139338" y="1834221"/>
            <a:ext cx="2647405" cy="340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808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41E1729-F589-9BD8-6516-7D4489E7525C}"/>
              </a:ext>
            </a:extLst>
          </p:cNvPr>
          <p:cNvSpPr/>
          <p:nvPr/>
        </p:nvSpPr>
        <p:spPr>
          <a:xfrm>
            <a:off x="122548" y="2129364"/>
            <a:ext cx="1828801" cy="113291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ABAC3-B0BD-04D2-E21B-238977E52E70}"/>
              </a:ext>
            </a:extLst>
          </p:cNvPr>
          <p:cNvSpPr>
            <a:spLocks noGrp="1"/>
          </p:cNvSpPr>
          <p:nvPr>
            <p:ph type="title"/>
          </p:nvPr>
        </p:nvSpPr>
        <p:spPr>
          <a:xfrm>
            <a:off x="0" y="18256"/>
            <a:ext cx="12192000" cy="1028120"/>
          </a:xfrm>
          <a:solidFill>
            <a:schemeClr val="accent1">
              <a:lumMod val="75000"/>
            </a:schemeClr>
          </a:solidFill>
          <a:ln>
            <a:noFill/>
          </a:ln>
        </p:spPr>
        <p:txBody>
          <a:bodyPr>
            <a:normAutofit/>
          </a:bodyPr>
          <a:lstStyle/>
          <a:p>
            <a:r>
              <a:rPr lang="en-US" sz="2800" dirty="0">
                <a:solidFill>
                  <a:schemeClr val="bg1"/>
                </a:solidFill>
                <a:latin typeface="Arial" panose="020B0604020202020204" pitchFamily="34" charset="0"/>
                <a:cs typeface="Arial" panose="020B0604020202020204" pitchFamily="34" charset="0"/>
              </a:rPr>
              <a:t>When aware of poor air quality, people modify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their behavior to reduce exposure.</a:t>
            </a:r>
          </a:p>
        </p:txBody>
      </p:sp>
      <p:sp>
        <p:nvSpPr>
          <p:cNvPr id="4" name="Slide Number Placeholder 3">
            <a:extLst>
              <a:ext uri="{FF2B5EF4-FFF2-40B4-BE49-F238E27FC236}">
                <a16:creationId xmlns:a16="http://schemas.microsoft.com/office/drawing/2014/main" id="{88B373C2-2303-CE30-EEBB-308DA18B9281}"/>
              </a:ext>
            </a:extLst>
          </p:cNvPr>
          <p:cNvSpPr>
            <a:spLocks noGrp="1"/>
          </p:cNvSpPr>
          <p:nvPr>
            <p:ph type="sldNum" sz="quarter" idx="12"/>
          </p:nvPr>
        </p:nvSpPr>
        <p:spPr/>
        <p:txBody>
          <a:bodyPr/>
          <a:lstStyle/>
          <a:p>
            <a:fld id="{9F578351-901A-CD49-8EA5-2C881733D3E2}" type="slidenum">
              <a:rPr lang="en-US" smtClean="0"/>
              <a:t>9</a:t>
            </a:fld>
            <a:endParaRPr lang="en-US"/>
          </a:p>
        </p:txBody>
      </p:sp>
      <p:pic>
        <p:nvPicPr>
          <p:cNvPr id="5" name="Picture 4">
            <a:extLst>
              <a:ext uri="{FF2B5EF4-FFF2-40B4-BE49-F238E27FC236}">
                <a16:creationId xmlns:a16="http://schemas.microsoft.com/office/drawing/2014/main" id="{332D33A4-8216-18A8-F757-353C82A4DB97}"/>
              </a:ext>
            </a:extLst>
          </p:cNvPr>
          <p:cNvPicPr>
            <a:picLocks noChangeAspect="1"/>
          </p:cNvPicPr>
          <p:nvPr/>
        </p:nvPicPr>
        <p:blipFill rotWithShape="1">
          <a:blip r:embed="rId3"/>
          <a:srcRect l="8115" t="9347" r="8878" b="59435"/>
          <a:stretch/>
        </p:blipFill>
        <p:spPr>
          <a:xfrm>
            <a:off x="1951349" y="1415033"/>
            <a:ext cx="9934093" cy="4834938"/>
          </a:xfrm>
          <a:prstGeom prst="rect">
            <a:avLst/>
          </a:prstGeom>
        </p:spPr>
      </p:pic>
      <p:sp>
        <p:nvSpPr>
          <p:cNvPr id="8" name="TextBox 7">
            <a:extLst>
              <a:ext uri="{FF2B5EF4-FFF2-40B4-BE49-F238E27FC236}">
                <a16:creationId xmlns:a16="http://schemas.microsoft.com/office/drawing/2014/main" id="{8788A7AF-072F-C64E-B87C-F7E3E46158AF}"/>
              </a:ext>
            </a:extLst>
          </p:cNvPr>
          <p:cNvSpPr txBox="1"/>
          <p:nvPr/>
        </p:nvSpPr>
        <p:spPr>
          <a:xfrm>
            <a:off x="226243" y="2234154"/>
            <a:ext cx="1847654" cy="923330"/>
          </a:xfrm>
          <a:prstGeom prst="rect">
            <a:avLst/>
          </a:prstGeom>
          <a:noFill/>
        </p:spPr>
        <p:txBody>
          <a:bodyPr wrap="square" rtlCol="0">
            <a:spAutoFit/>
          </a:bodyPr>
          <a:lstStyle/>
          <a:p>
            <a:r>
              <a:rPr lang="en-US" dirty="0">
                <a:ln>
                  <a:solidFill>
                    <a:schemeClr val="bg1"/>
                  </a:solidFill>
                </a:ln>
                <a:solidFill>
                  <a:schemeClr val="bg1"/>
                </a:solidFill>
                <a:latin typeface="+mj-lt"/>
                <a:ea typeface="Verdana" panose="020B0604030504040204" pitchFamily="34" charset="0"/>
                <a:cs typeface="Arial Narrow" panose="020B0604020202020204" pitchFamily="34" charset="0"/>
              </a:rPr>
              <a:t>Satellite-based information on </a:t>
            </a:r>
            <a:br>
              <a:rPr lang="en-US" dirty="0">
                <a:ln>
                  <a:solidFill>
                    <a:schemeClr val="bg1"/>
                  </a:solidFill>
                </a:ln>
                <a:solidFill>
                  <a:schemeClr val="bg1"/>
                </a:solidFill>
                <a:latin typeface="+mj-lt"/>
                <a:ea typeface="Verdana" panose="020B0604030504040204" pitchFamily="34" charset="0"/>
                <a:cs typeface="Arial Narrow" panose="020B0604020202020204" pitchFamily="34" charset="0"/>
              </a:rPr>
            </a:br>
            <a:r>
              <a:rPr lang="en-US" dirty="0">
                <a:ln>
                  <a:solidFill>
                    <a:schemeClr val="bg1"/>
                  </a:solidFill>
                </a:ln>
                <a:solidFill>
                  <a:schemeClr val="bg1"/>
                </a:solidFill>
                <a:latin typeface="+mj-lt"/>
                <a:ea typeface="Verdana" panose="020B0604030504040204" pitchFamily="34" charset="0"/>
                <a:cs typeface="Arial Narrow" panose="020B0604020202020204" pitchFamily="34" charset="0"/>
              </a:rPr>
              <a:t>air quality</a:t>
            </a:r>
          </a:p>
        </p:txBody>
      </p:sp>
      <p:cxnSp>
        <p:nvCxnSpPr>
          <p:cNvPr id="11" name="Straight Arrow Connector 10">
            <a:extLst>
              <a:ext uri="{FF2B5EF4-FFF2-40B4-BE49-F238E27FC236}">
                <a16:creationId xmlns:a16="http://schemas.microsoft.com/office/drawing/2014/main" id="{4B0B6D87-ADE7-9FAD-EE0E-2287DA55C94F}"/>
              </a:ext>
            </a:extLst>
          </p:cNvPr>
          <p:cNvCxnSpPr>
            <a:cxnSpLocks/>
          </p:cNvCxnSpPr>
          <p:nvPr/>
        </p:nvCxnSpPr>
        <p:spPr>
          <a:xfrm>
            <a:off x="2073897" y="2469823"/>
            <a:ext cx="33936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F5001231-D505-1EDC-1911-C3A98D240B60}"/>
              </a:ext>
            </a:extLst>
          </p:cNvPr>
          <p:cNvSpPr/>
          <p:nvPr/>
        </p:nvSpPr>
        <p:spPr>
          <a:xfrm>
            <a:off x="9982200" y="2894027"/>
            <a:ext cx="1593915" cy="1263191"/>
          </a:xfrm>
          <a:prstGeom prst="round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TextBox 6">
            <a:extLst>
              <a:ext uri="{FF2B5EF4-FFF2-40B4-BE49-F238E27FC236}">
                <a16:creationId xmlns:a16="http://schemas.microsoft.com/office/drawing/2014/main" id="{3DFE04FC-193B-9489-0B0D-B86C14611C2C}"/>
              </a:ext>
            </a:extLst>
          </p:cNvPr>
          <p:cNvSpPr txBox="1"/>
          <p:nvPr/>
        </p:nvSpPr>
        <p:spPr>
          <a:xfrm>
            <a:off x="10067040" y="3252247"/>
            <a:ext cx="1517715" cy="523220"/>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 reduction in PM</a:t>
            </a:r>
            <a:r>
              <a:rPr lang="en-US" sz="1400" b="1" baseline="-25000" dirty="0">
                <a:solidFill>
                  <a:schemeClr val="bg1"/>
                </a:solidFill>
                <a:latin typeface="Arial" panose="020B0604020202020204" pitchFamily="34" charset="0"/>
                <a:cs typeface="Arial" panose="020B0604020202020204" pitchFamily="34" charset="0"/>
              </a:rPr>
              <a:t>2.5</a:t>
            </a:r>
            <a:r>
              <a:rPr lang="en-US" sz="1400" b="1" dirty="0">
                <a:solidFill>
                  <a:schemeClr val="bg1"/>
                </a:solidFill>
                <a:latin typeface="Arial" panose="020B0604020202020204" pitchFamily="34" charset="0"/>
                <a:cs typeface="Arial" panose="020B0604020202020204" pitchFamily="34" charset="0"/>
              </a:rPr>
              <a:t> exposure</a:t>
            </a:r>
          </a:p>
        </p:txBody>
      </p:sp>
      <p:sp>
        <p:nvSpPr>
          <p:cNvPr id="10" name="TextBox 9">
            <a:extLst>
              <a:ext uri="{FF2B5EF4-FFF2-40B4-BE49-F238E27FC236}">
                <a16:creationId xmlns:a16="http://schemas.microsoft.com/office/drawing/2014/main" id="{FBFCA0CE-9FBF-8C91-1921-F761BFF9E7F6}"/>
              </a:ext>
            </a:extLst>
          </p:cNvPr>
          <p:cNvSpPr txBox="1"/>
          <p:nvPr/>
        </p:nvSpPr>
        <p:spPr>
          <a:xfrm>
            <a:off x="122548" y="1449033"/>
            <a:ext cx="1529405" cy="646331"/>
          </a:xfrm>
          <a:prstGeom prst="rect">
            <a:avLst/>
          </a:prstGeom>
          <a:noFill/>
        </p:spPr>
        <p:txBody>
          <a:bodyPr wrap="square" rtlCol="0">
            <a:spAutoFit/>
          </a:bodyPr>
          <a:lstStyle/>
          <a:p>
            <a:r>
              <a:rPr lang="en-US" b="1" dirty="0">
                <a:solidFill>
                  <a:srgbClr val="FF0000"/>
                </a:solidFill>
              </a:rPr>
              <a:t>How-to guide, step 1</a:t>
            </a:r>
          </a:p>
        </p:txBody>
      </p:sp>
      <p:sp>
        <p:nvSpPr>
          <p:cNvPr id="12" name="TextBox 11">
            <a:extLst>
              <a:ext uri="{FF2B5EF4-FFF2-40B4-BE49-F238E27FC236}">
                <a16:creationId xmlns:a16="http://schemas.microsoft.com/office/drawing/2014/main" id="{CD87C15E-A75B-A0B9-602C-DA2B8BA4609D}"/>
              </a:ext>
            </a:extLst>
          </p:cNvPr>
          <p:cNvSpPr txBox="1"/>
          <p:nvPr/>
        </p:nvSpPr>
        <p:spPr>
          <a:xfrm>
            <a:off x="-1" y="6540798"/>
            <a:ext cx="45284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Graphic adapted from EPA CAIF report, 2021 </a:t>
            </a:r>
          </a:p>
        </p:txBody>
      </p:sp>
    </p:spTree>
    <p:extLst>
      <p:ext uri="{BB962C8B-B14F-4D97-AF65-F5344CB8AC3E}">
        <p14:creationId xmlns:p14="http://schemas.microsoft.com/office/powerpoint/2010/main" val="4160636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8077</TotalTime>
  <Words>2333</Words>
  <Application>Microsoft Office PowerPoint</Application>
  <PresentationFormat>Widescreen</PresentationFormat>
  <Paragraphs>250</Paragraphs>
  <Slides>26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Cambria Math</vt:lpstr>
      <vt:lpstr>Helvetica</vt:lpstr>
      <vt:lpstr>Slack-Lato</vt:lpstr>
      <vt:lpstr>Tahoma</vt:lpstr>
      <vt:lpstr>Office Theme</vt:lpstr>
      <vt:lpstr>PowerPoint Presentation</vt:lpstr>
      <vt:lpstr>There are many exciting applications of GeoXO atmospheric composition data with potential health benefits.</vt:lpstr>
      <vt:lpstr>There are many exciting applications of GeoXO atmospheric composition data with potential health benefits.</vt:lpstr>
      <vt:lpstr>Monitoring networks used for EPA NowCast are sparse, especially in the west where wildfires have increased short-term PM2.5 events.</vt:lpstr>
      <vt:lpstr>Monitoring networks used for EPA NowCast are sparse, especially in the west where wildfires have increased short-term PM2.5 events.</vt:lpstr>
      <vt:lpstr>Monitoring networks used for EPA NowCast are sparse, especially in the west where wildfires have increased short-term PM2.5 events.</vt:lpstr>
      <vt:lpstr>When aware of poor air quality, people modify  their behavior to reduce exposure.</vt:lpstr>
      <vt:lpstr>When aware of poor air quality, people modify  their behavior to reduce exposure.</vt:lpstr>
      <vt:lpstr>When aware of poor air quality, people modify  their behavior to reduce exposure.</vt:lpstr>
      <vt:lpstr>Step 1: We use two datasets to assess the benefits of geostationary over polar orbiting satellites for identifying air quality alert days.</vt:lpstr>
      <vt:lpstr>Step 1: We use two datasets to assess the benefits of geostationary over polar orbiting satellites for identifying air quality alert days.</vt:lpstr>
      <vt:lpstr>Geostationary-satellite based estimates of surface PM2.5  are able to identify more air quality alert days.</vt:lpstr>
      <vt:lpstr>Geostationary-satellite based estimates of surface PM2.5  are able to identify more air quality alert days.</vt:lpstr>
      <vt:lpstr>Geostationary-satellite based estimates of surface PM2.5  are able to identify more air quality alert days.</vt:lpstr>
      <vt:lpstr>Step 2: We reduce daily PM2.5 exposure by 30% on satellite-identified air quality alert days.</vt:lpstr>
      <vt:lpstr>Step 2: We reduce daily PM2.5 exposure by 30% on satellite-identified air quality alert days.</vt:lpstr>
      <vt:lpstr>Step 2: We reduce daily PM2.5 exposure by 30% on satellite-identified air quality alert days.</vt:lpstr>
      <vt:lpstr>Step 3: Geostationary alerts lead to a larger reduction in annual mean PM2.5 exposure compared to polar orbiting due to additional observations.</vt:lpstr>
      <vt:lpstr>Step 3: Geostationary alerts lead to a larger reduction in annual mean PM2.5 exposure compared to polar orbiting due to additional observations.</vt:lpstr>
      <vt:lpstr>Using evidence from epidemiology studies, we estimate  health benefits of reduced exposure to PM2.5.</vt:lpstr>
      <vt:lpstr>Using evidence from epidemiology studies, we estimate  health benefits of reduced exposure to PM2.5.</vt:lpstr>
      <vt:lpstr>Using evidence from epidemiology studies, we estimate  health benefits of reduced exposure to PM2.5.</vt:lpstr>
      <vt:lpstr>Step 4: We estimate 1,000 additional averted deaths with an economic benefit of over $10 billion from Geostationary-based PM2.5 alerts. </vt:lpstr>
      <vt:lpstr>With high-resolution, daily estimates of surface PM2.5 we can explore disparities in exposure to short-term PM2.5 pollution events.</vt:lpstr>
      <vt:lpstr>We are exploring characteristics of populations exposed  to more alert days which could inform alert systems. </vt:lpstr>
      <vt:lpstr>Conclusions and Implications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O'Dell, Katelyn</dc:creator>
  <cp:lastModifiedBy>Naeger, Aaron (MSFC-ST11)[UAH]</cp:lastModifiedBy>
  <cp:revision>275</cp:revision>
  <dcterms:created xsi:type="dcterms:W3CDTF">2022-10-24T11:32:59Z</dcterms:created>
  <dcterms:modified xsi:type="dcterms:W3CDTF">2023-06-14T21:58:01Z</dcterms:modified>
</cp:coreProperties>
</file>