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embeddedFontLst>
    <p:embeddedFont>
      <p:font typeface="Arial Narrow"/>
      <p:regular r:id="rId16"/>
      <p:bold r:id="rId17"/>
      <p:italic r:id="rId18"/>
      <p:boldItalic r:id="rId19"/>
    </p:embeddedFont>
    <p:embeddedFont>
      <p:font typeface="Helvetica Neue"/>
      <p:regular r:id="rId20"/>
      <p:bold r:id="rId21"/>
      <p:italic r:id="rId22"/>
      <p:boldItalic r:id="rId23"/>
    </p:embeddedFont>
    <p:embeddedFont>
      <p:font typeface="Open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8" roundtripDataSignature="AMtx7miuGYc30nCJnTwexrukItjB3pM2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regular.fntdata"/><Relationship Id="rId22" Type="http://schemas.openxmlformats.org/officeDocument/2006/relationships/font" Target="fonts/HelveticaNeue-italic.fntdata"/><Relationship Id="rId21" Type="http://schemas.openxmlformats.org/officeDocument/2006/relationships/font" Target="fonts/HelveticaNeue-bold.fntdata"/><Relationship Id="rId24" Type="http://schemas.openxmlformats.org/officeDocument/2006/relationships/font" Target="fonts/OpenSans-regular.fntdata"/><Relationship Id="rId23" Type="http://schemas.openxmlformats.org/officeDocument/2006/relationships/font" Target="fonts/HelveticaNeue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OpenSans-italic.fntdata"/><Relationship Id="rId25" Type="http://schemas.openxmlformats.org/officeDocument/2006/relationships/font" Target="fonts/OpenSans-bold.fntdata"/><Relationship Id="rId28" Type="http://customschemas.google.com/relationships/presentationmetadata" Target="metadata"/><Relationship Id="rId27" Type="http://schemas.openxmlformats.org/officeDocument/2006/relationships/font" Target="fonts/OpenSans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ArialNarrow-bold.fntdata"/><Relationship Id="rId16" Type="http://schemas.openxmlformats.org/officeDocument/2006/relationships/font" Target="fonts/ArialNarrow-regular.fntdata"/><Relationship Id="rId19" Type="http://schemas.openxmlformats.org/officeDocument/2006/relationships/font" Target="fonts/ArialNarrow-boldItalic.fntdata"/><Relationship Id="rId18" Type="http://schemas.openxmlformats.org/officeDocument/2006/relationships/font" Target="fonts/ArialNarrow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3cb5ed956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23cb5ed956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3" name="Google Shape;253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9" name="Google Shape;289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3b26f8881f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g23b26f8881f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g23b26f8881f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3b26f8881f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23b26f8881f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g23b26f8881f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3b26f8881f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23b26f8881f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g23b26f8881f_0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7" name="Google Shape;187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7" name="Google Shape;217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/>
          </a:p>
        </p:txBody>
      </p:sp>
      <p:sp>
        <p:nvSpPr>
          <p:cNvPr id="232" name="Google Shape;232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jpg"/><Relationship Id="rId10" Type="http://schemas.openxmlformats.org/officeDocument/2006/relationships/image" Target="../media/image13.png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10.png"/><Relationship Id="rId8" Type="http://schemas.openxmlformats.org/officeDocument/2006/relationships/image" Target="../media/image9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2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5"/>
          <p:cNvSpPr txBox="1"/>
          <p:nvPr>
            <p:ph type="ctrTitle"/>
          </p:nvPr>
        </p:nvSpPr>
        <p:spPr>
          <a:xfrm>
            <a:off x="1135500" y="2873189"/>
            <a:ext cx="10295600" cy="219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mbria"/>
              <a:buNone/>
              <a:defRPr i="0" sz="64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9" name="Google Shape;19;p45"/>
          <p:cNvSpPr txBox="1"/>
          <p:nvPr>
            <p:ph idx="1" type="subTitle"/>
          </p:nvPr>
        </p:nvSpPr>
        <p:spPr>
          <a:xfrm>
            <a:off x="1185367" y="5067451"/>
            <a:ext cx="10295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538CD5"/>
              </a:buClr>
              <a:buSzPts val="1400"/>
              <a:buNone/>
              <a:defRPr b="0" i="0" sz="3200" u="none" cap="none" strike="noStrike">
                <a:solidFill>
                  <a:srgbClr val="538CD5"/>
                </a:solidFill>
              </a:defRPr>
            </a:lvl1pPr>
            <a:lvl2pPr lvl="1" marR="0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b="0" i="0" sz="2667" u="none" cap="none" strike="noStrike">
                <a:solidFill>
                  <a:srgbClr val="888888"/>
                </a:solidFill>
              </a:defRPr>
            </a:lvl2pPr>
            <a:lvl3pPr lvl="2" marR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b="0" i="0" sz="2400" u="none" cap="none" strike="noStrike">
                <a:solidFill>
                  <a:srgbClr val="888888"/>
                </a:solidFill>
              </a:defRPr>
            </a:lvl3pPr>
            <a:lvl4pPr lvl="3" marR="0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b="0" i="0" sz="2133" u="none" cap="none" strike="noStrike">
                <a:solidFill>
                  <a:srgbClr val="888888"/>
                </a:solidFill>
              </a:defRPr>
            </a:lvl4pPr>
            <a:lvl5pPr lvl="4" marR="0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b="0" i="0" sz="2133" u="none" cap="none" strike="noStrike">
                <a:solidFill>
                  <a:srgbClr val="888888"/>
                </a:solidFill>
              </a:defRPr>
            </a:lvl5pPr>
            <a:lvl6pPr lvl="5" marR="0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b="0" i="0" sz="2667" u="none" cap="none" strike="noStrike">
                <a:solidFill>
                  <a:srgbClr val="888888"/>
                </a:solidFill>
              </a:defRPr>
            </a:lvl6pPr>
            <a:lvl7pPr lvl="6" marR="0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b="0" i="0" sz="2667" u="none" cap="none" strike="noStrike">
                <a:solidFill>
                  <a:srgbClr val="888888"/>
                </a:solidFill>
              </a:defRPr>
            </a:lvl7pPr>
            <a:lvl8pPr lvl="7" marR="0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b="0" i="0" sz="2667" u="none" cap="none" strike="noStrike">
                <a:solidFill>
                  <a:srgbClr val="888888"/>
                </a:solidFill>
              </a:defRPr>
            </a:lvl8pPr>
            <a:lvl9pPr lvl="8" marR="0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b="0" i="0" sz="2667" u="none" cap="none" strike="noStrike"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20" name="Google Shape;20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53854" y="1181100"/>
            <a:ext cx="1325401" cy="1325401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10800000" dist="19050">
              <a:srgbClr val="000000">
                <a:alpha val="31372"/>
              </a:srgb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bg>
      <p:bgPr>
        <a:solidFill>
          <a:schemeClr val="dk2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4"/>
          <p:cNvSpPr/>
          <p:nvPr/>
        </p:nvSpPr>
        <p:spPr>
          <a:xfrm>
            <a:off x="585600" y="4268000"/>
            <a:ext cx="11606400" cy="259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54"/>
          <p:cNvSpPr txBox="1"/>
          <p:nvPr>
            <p:ph idx="1" type="subTitle"/>
          </p:nvPr>
        </p:nvSpPr>
        <p:spPr>
          <a:xfrm>
            <a:off x="839500" y="4268009"/>
            <a:ext cx="10628400" cy="8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538CD5"/>
              </a:buClr>
              <a:buSzPts val="3600"/>
              <a:buFont typeface="Cambria"/>
              <a:buNone/>
              <a:defRPr i="1" sz="4800" u="none" cap="none" strike="noStrike">
                <a:solidFill>
                  <a:srgbClr val="538CD5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b="1" i="0" sz="4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b="1" i="0" sz="4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b="1" i="0" sz="4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b="1" i="0" sz="4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b="1" i="0" sz="4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b="1" i="0" sz="4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b="1" i="0" sz="4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b="1" i="0" sz="4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54"/>
          <p:cNvSpPr txBox="1"/>
          <p:nvPr>
            <p:ph type="title"/>
          </p:nvPr>
        </p:nvSpPr>
        <p:spPr>
          <a:xfrm>
            <a:off x="839500" y="3266400"/>
            <a:ext cx="9625600" cy="10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8" name="Google Shape;58;p54"/>
          <p:cNvSpPr txBox="1"/>
          <p:nvPr>
            <p:ph idx="12" type="sldNum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idemodel2">
  <p:cSld name="1_slidemodel2">
    <p:bg>
      <p:bgPr>
        <a:gradFill>
          <a:gsLst>
            <a:gs pos="0">
              <a:srgbClr val="8C8C8C"/>
            </a:gs>
            <a:gs pos="100000">
              <a:srgbClr val="40404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5"/>
          <p:cNvSpPr txBox="1"/>
          <p:nvPr>
            <p:ph type="title"/>
          </p:nvPr>
        </p:nvSpPr>
        <p:spPr>
          <a:xfrm>
            <a:off x="3218672" y="2870633"/>
            <a:ext cx="5932400" cy="71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0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55"/>
          <p:cNvSpPr txBox="1"/>
          <p:nvPr>
            <p:ph idx="12" type="sldNum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 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6"/>
          <p:cNvSpPr txBox="1"/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i="0" sz="4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56"/>
          <p:cNvSpPr txBox="1"/>
          <p:nvPr>
            <p:ph idx="1" type="subTitle"/>
          </p:nvPr>
        </p:nvSpPr>
        <p:spPr>
          <a:xfrm>
            <a:off x="914400" y="3886200"/>
            <a:ext cx="9448800" cy="17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ambria"/>
              <a:buNone/>
              <a:defRPr i="0" sz="3733" u="none" cap="none" strike="noStrik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mbria"/>
              <a:buNone/>
              <a:defRPr i="0" sz="3200" u="none" cap="none" strike="noStrik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i="0" sz="2667" u="none" cap="none" strike="noStrik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i="0" sz="2667" u="none" cap="none" strike="noStrik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i="0" sz="2667" u="none" cap="none" strike="noStrik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i="0" sz="2667" u="none" cap="none" strike="noStrik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i="0" sz="2667" u="none" cap="none" strike="noStrik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i="0" sz="2667" u="none" cap="none" strike="noStrik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i="0" sz="2667" u="none" cap="none" strike="noStrik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65" name="Google Shape;65;p56"/>
          <p:cNvSpPr txBox="1"/>
          <p:nvPr>
            <p:ph idx="12" type="sldNum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0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0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0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0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0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0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0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0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0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60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7"/>
          <p:cNvSpPr/>
          <p:nvPr/>
        </p:nvSpPr>
        <p:spPr>
          <a:xfrm>
            <a:off x="6096000" y="133"/>
            <a:ext cx="6096000" cy="6858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" name="Google Shape;68;p57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57"/>
          <p:cNvSpPr txBox="1"/>
          <p:nvPr>
            <p:ph type="title"/>
          </p:nvPr>
        </p:nvSpPr>
        <p:spPr>
          <a:xfrm>
            <a:off x="677333" y="1834133"/>
            <a:ext cx="5318400" cy="206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○"/>
              <a:defRPr sz="50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■"/>
              <a:defRPr sz="50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●"/>
              <a:defRPr sz="50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○"/>
              <a:defRPr sz="50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■"/>
              <a:defRPr sz="50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●"/>
              <a:defRPr sz="50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○"/>
              <a:defRPr sz="50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■"/>
              <a:defRPr sz="5067"/>
            </a:lvl9pPr>
          </a:lstStyle>
          <a:p/>
        </p:txBody>
      </p:sp>
      <p:sp>
        <p:nvSpPr>
          <p:cNvPr id="70" name="Google Shape;70;p57"/>
          <p:cNvSpPr txBox="1"/>
          <p:nvPr>
            <p:ph idx="1" type="subTitle"/>
          </p:nvPr>
        </p:nvSpPr>
        <p:spPr>
          <a:xfrm>
            <a:off x="677333" y="3993933"/>
            <a:ext cx="53184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71" name="Google Shape;71;p57"/>
          <p:cNvSpPr txBox="1"/>
          <p:nvPr>
            <p:ph idx="2" type="body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85750" lvl="7" marL="3657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>
                <a:solidFill>
                  <a:schemeClr val="lt1"/>
                </a:solidFill>
              </a:defRPr>
            </a:lvl8pPr>
            <a:lvl9pPr indent="-285750" lvl="8" marL="4114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2" name="Google Shape;72;p57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b="0" i="0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b="0" i="0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b="0" i="0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b="0" i="0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b="0" i="0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b="0" i="0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b="0" i="0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b="0" i="0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b="0" i="0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 type="secHead">
  <p:cSld name="SECTION_HEADER">
    <p:bg>
      <p:bgPr>
        <a:solidFill>
          <a:srgbClr val="FFE599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8"/>
          <p:cNvSpPr/>
          <p:nvPr/>
        </p:nvSpPr>
        <p:spPr>
          <a:xfrm>
            <a:off x="585500" y="4268167"/>
            <a:ext cx="11606400" cy="259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58"/>
          <p:cNvSpPr txBox="1"/>
          <p:nvPr>
            <p:ph type="title"/>
          </p:nvPr>
        </p:nvSpPr>
        <p:spPr>
          <a:xfrm>
            <a:off x="1071733" y="3307400"/>
            <a:ext cx="10163200" cy="326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4800"/>
              <a:buNone/>
              <a:defRPr sz="6400">
                <a:solidFill>
                  <a:srgbClr val="0A459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○"/>
              <a:defRPr sz="9066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■"/>
              <a:defRPr sz="9066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●"/>
              <a:defRPr sz="9066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○"/>
              <a:defRPr sz="9066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■"/>
              <a:defRPr sz="9066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●"/>
              <a:defRPr sz="9066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○"/>
              <a:defRPr sz="9066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■"/>
              <a:defRPr sz="9066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58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 header 2">
    <p:bg>
      <p:bgPr>
        <a:solidFill>
          <a:schemeClr val="accent3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9"/>
          <p:cNvSpPr/>
          <p:nvPr/>
        </p:nvSpPr>
        <p:spPr>
          <a:xfrm>
            <a:off x="585500" y="4268167"/>
            <a:ext cx="11606400" cy="259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59"/>
          <p:cNvSpPr txBox="1"/>
          <p:nvPr>
            <p:ph type="title"/>
          </p:nvPr>
        </p:nvSpPr>
        <p:spPr>
          <a:xfrm>
            <a:off x="1071733" y="2405067"/>
            <a:ext cx="10163200" cy="416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4800"/>
              <a:buNone/>
              <a:defRPr sz="6400">
                <a:solidFill>
                  <a:srgbClr val="0A459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○"/>
              <a:defRPr sz="9066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■"/>
              <a:defRPr sz="9066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●"/>
              <a:defRPr sz="9066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○"/>
              <a:defRPr sz="9066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■"/>
              <a:defRPr sz="9066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●"/>
              <a:defRPr sz="9066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○"/>
              <a:defRPr sz="9066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■"/>
              <a:defRPr sz="9066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0" name="Google Shape;80;p59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 header 3">
    <p:bg>
      <p:bgPr>
        <a:solidFill>
          <a:srgbClr val="E06666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0"/>
          <p:cNvSpPr/>
          <p:nvPr/>
        </p:nvSpPr>
        <p:spPr>
          <a:xfrm>
            <a:off x="585500" y="4268167"/>
            <a:ext cx="11606400" cy="259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60"/>
          <p:cNvSpPr txBox="1"/>
          <p:nvPr>
            <p:ph type="title"/>
          </p:nvPr>
        </p:nvSpPr>
        <p:spPr>
          <a:xfrm>
            <a:off x="1071733" y="2405067"/>
            <a:ext cx="10163200" cy="416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4800"/>
              <a:buNone/>
              <a:defRPr sz="6400">
                <a:solidFill>
                  <a:srgbClr val="0A459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○"/>
              <a:defRPr sz="9066">
                <a:solidFill>
                  <a:srgbClr val="0A459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■"/>
              <a:defRPr sz="9066">
                <a:solidFill>
                  <a:srgbClr val="0A459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●"/>
              <a:defRPr sz="9066">
                <a:solidFill>
                  <a:srgbClr val="0A459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○"/>
              <a:defRPr sz="9066">
                <a:solidFill>
                  <a:srgbClr val="0A459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■"/>
              <a:defRPr sz="9066">
                <a:solidFill>
                  <a:srgbClr val="0A459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●"/>
              <a:defRPr sz="9066">
                <a:solidFill>
                  <a:srgbClr val="0A459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○"/>
              <a:defRPr sz="9066">
                <a:solidFill>
                  <a:srgbClr val="0A459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■"/>
              <a:defRPr sz="9066">
                <a:solidFill>
                  <a:srgbClr val="0A4595"/>
                </a:solidFill>
              </a:defRPr>
            </a:lvl9pPr>
          </a:lstStyle>
          <a:p/>
        </p:txBody>
      </p:sp>
      <p:sp>
        <p:nvSpPr>
          <p:cNvPr id="84" name="Google Shape;84;p60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1"/>
          <p:cNvSpPr/>
          <p:nvPr/>
        </p:nvSpPr>
        <p:spPr>
          <a:xfrm>
            <a:off x="-71433" y="-102567"/>
            <a:ext cx="12263600" cy="6998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61"/>
          <p:cNvSpPr txBox="1"/>
          <p:nvPr>
            <p:ph idx="12" type="sldNum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2"/>
          <p:cNvSpPr txBox="1"/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62"/>
          <p:cNvSpPr txBox="1"/>
          <p:nvPr>
            <p:ph idx="1" type="body"/>
          </p:nvPr>
        </p:nvSpPr>
        <p:spPr>
          <a:xfrm>
            <a:off x="609600" y="1535113"/>
            <a:ext cx="5386800" cy="6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60"/>
              <a:buNone/>
              <a:defRPr b="1" sz="3200"/>
            </a:lvl1pPr>
            <a:lvl2pPr indent="-228600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sz="2667"/>
            </a:lvl2pPr>
            <a:lvl3pPr indent="-2286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20"/>
              <a:buNone/>
              <a:defRPr b="1" sz="2400"/>
            </a:lvl3pPr>
            <a:lvl4pPr indent="-228600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sz="2133"/>
            </a:lvl4pPr>
            <a:lvl5pPr indent="-228600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b="1" sz="2133"/>
            </a:lvl5pPr>
            <a:lvl6pPr indent="-228600" lvl="5" marL="2743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b="1" sz="2133"/>
            </a:lvl6pPr>
            <a:lvl7pPr indent="-228600" lvl="6" marL="32004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b="1" sz="2133"/>
            </a:lvl7pPr>
            <a:lvl8pPr indent="-228600" lvl="7" marL="3657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b="1" sz="2133"/>
            </a:lvl8pPr>
            <a:lvl9pPr indent="-228600" lvl="8" marL="411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b="1" sz="2133"/>
            </a:lvl9pPr>
          </a:lstStyle>
          <a:p/>
        </p:txBody>
      </p:sp>
      <p:sp>
        <p:nvSpPr>
          <p:cNvPr id="91" name="Google Shape;91;p62"/>
          <p:cNvSpPr txBox="1"/>
          <p:nvPr>
            <p:ph idx="2" type="body"/>
          </p:nvPr>
        </p:nvSpPr>
        <p:spPr>
          <a:xfrm>
            <a:off x="609600" y="2174875"/>
            <a:ext cx="5386800" cy="39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576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60"/>
              <a:buChar char="•"/>
              <a:defRPr sz="3200"/>
            </a:lvl1pPr>
            <a:lvl2pPr indent="-355600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667"/>
            </a:lvl2pPr>
            <a:lvl3pPr indent="-331469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20"/>
              <a:buChar char="•"/>
              <a:defRPr sz="2400"/>
            </a:lvl3pPr>
            <a:lvl4pPr indent="-330200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2133"/>
            </a:lvl4pPr>
            <a:lvl5pPr indent="-320039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5pPr>
            <a:lvl6pPr indent="-320039" lvl="5" marL="2743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6pPr>
            <a:lvl7pPr indent="-320039" lvl="6" marL="32004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7pPr>
            <a:lvl8pPr indent="-320040" lvl="7" marL="3657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8pPr>
            <a:lvl9pPr indent="-320040" lvl="8" marL="411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9pPr>
          </a:lstStyle>
          <a:p/>
        </p:txBody>
      </p:sp>
      <p:sp>
        <p:nvSpPr>
          <p:cNvPr id="92" name="Google Shape;92;p62"/>
          <p:cNvSpPr txBox="1"/>
          <p:nvPr>
            <p:ph idx="3" type="body"/>
          </p:nvPr>
        </p:nvSpPr>
        <p:spPr>
          <a:xfrm>
            <a:off x="6193367" y="1535113"/>
            <a:ext cx="5389200" cy="6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60"/>
              <a:buNone/>
              <a:defRPr b="1" sz="3200"/>
            </a:lvl1pPr>
            <a:lvl2pPr indent="-228600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sz="2667"/>
            </a:lvl2pPr>
            <a:lvl3pPr indent="-2286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20"/>
              <a:buNone/>
              <a:defRPr b="1" sz="2400"/>
            </a:lvl3pPr>
            <a:lvl4pPr indent="-228600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sz="2133"/>
            </a:lvl4pPr>
            <a:lvl5pPr indent="-228600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b="1" sz="2133"/>
            </a:lvl5pPr>
            <a:lvl6pPr indent="-228600" lvl="5" marL="2743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b="1" sz="2133"/>
            </a:lvl6pPr>
            <a:lvl7pPr indent="-228600" lvl="6" marL="32004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b="1" sz="2133"/>
            </a:lvl7pPr>
            <a:lvl8pPr indent="-228600" lvl="7" marL="3657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b="1" sz="2133"/>
            </a:lvl8pPr>
            <a:lvl9pPr indent="-228600" lvl="8" marL="411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b="1" sz="2133"/>
            </a:lvl9pPr>
          </a:lstStyle>
          <a:p/>
        </p:txBody>
      </p:sp>
      <p:sp>
        <p:nvSpPr>
          <p:cNvPr id="93" name="Google Shape;93;p62"/>
          <p:cNvSpPr txBox="1"/>
          <p:nvPr>
            <p:ph idx="4" type="body"/>
          </p:nvPr>
        </p:nvSpPr>
        <p:spPr>
          <a:xfrm>
            <a:off x="6193367" y="2174875"/>
            <a:ext cx="5389200" cy="39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576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60"/>
              <a:buChar char="•"/>
              <a:defRPr sz="3200"/>
            </a:lvl1pPr>
            <a:lvl2pPr indent="-355600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667"/>
            </a:lvl2pPr>
            <a:lvl3pPr indent="-331469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20"/>
              <a:buChar char="•"/>
              <a:defRPr sz="2400"/>
            </a:lvl3pPr>
            <a:lvl4pPr indent="-330200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2133"/>
            </a:lvl4pPr>
            <a:lvl5pPr indent="-320039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5pPr>
            <a:lvl6pPr indent="-320039" lvl="5" marL="2743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6pPr>
            <a:lvl7pPr indent="-320039" lvl="6" marL="32004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7pPr>
            <a:lvl8pPr indent="-320040" lvl="7" marL="3657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8pPr>
            <a:lvl9pPr indent="-320040" lvl="8" marL="411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9pPr>
          </a:lstStyle>
          <a:p/>
        </p:txBody>
      </p:sp>
      <p:sp>
        <p:nvSpPr>
          <p:cNvPr id="94" name="Google Shape;94;p62"/>
          <p:cNvSpPr txBox="1"/>
          <p:nvPr>
            <p:ph idx="10" type="dt"/>
          </p:nvPr>
        </p:nvSpPr>
        <p:spPr>
          <a:xfrm>
            <a:off x="609600" y="6243637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62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62"/>
          <p:cNvSpPr txBox="1"/>
          <p:nvPr>
            <p:ph idx="12" type="sldNum"/>
          </p:nvPr>
        </p:nvSpPr>
        <p:spPr>
          <a:xfrm>
            <a:off x="8737600" y="6243637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Blank">
  <p:cSld name="7_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3cb5ed9569_0_89"/>
          <p:cNvSpPr txBox="1"/>
          <p:nvPr/>
        </p:nvSpPr>
        <p:spPr>
          <a:xfrm>
            <a:off x="6307282" y="1897026"/>
            <a:ext cx="5859000" cy="18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2F54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Google Shape;99;g23cb5ed9569_0_89"/>
          <p:cNvSpPr txBox="1"/>
          <p:nvPr/>
        </p:nvSpPr>
        <p:spPr>
          <a:xfrm>
            <a:off x="6986387" y="3775301"/>
            <a:ext cx="4842900" cy="22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2F54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" name="Google Shape;100;g23cb5ed9569_0_89"/>
          <p:cNvSpPr txBox="1"/>
          <p:nvPr/>
        </p:nvSpPr>
        <p:spPr>
          <a:xfrm>
            <a:off x="6307282" y="1897026"/>
            <a:ext cx="5859000" cy="18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2F54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g23cb5ed9569_0_89"/>
          <p:cNvSpPr txBox="1"/>
          <p:nvPr/>
        </p:nvSpPr>
        <p:spPr>
          <a:xfrm>
            <a:off x="6986387" y="3775301"/>
            <a:ext cx="4842900" cy="22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2F54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" name="Google Shape;102;g23cb5ed9569_0_89"/>
          <p:cNvPicPr preferRelativeResize="0"/>
          <p:nvPr/>
        </p:nvPicPr>
        <p:blipFill rotWithShape="1">
          <a:blip r:embed="rId2">
            <a:alphaModFix/>
          </a:blip>
          <a:srcRect b="0" l="8642" r="0" t="0"/>
          <a:stretch/>
        </p:blipFill>
        <p:spPr>
          <a:xfrm>
            <a:off x="31899" y="4238427"/>
            <a:ext cx="3564275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23cb5ed9569_0_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3802" y="32203"/>
            <a:ext cx="3255974" cy="244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23cb5ed9569_0_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9680" y="4200486"/>
            <a:ext cx="3505537" cy="26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23cb5ed9569_0_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715" y="237109"/>
            <a:ext cx="2571364" cy="38570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IA_title.png" id="106" name="Google Shape;106;g23cb5ed9569_0_89"/>
          <p:cNvPicPr preferRelativeResize="0"/>
          <p:nvPr/>
        </p:nvPicPr>
        <p:blipFill rotWithShape="1">
          <a:blip r:embed="rId6">
            <a:alphaModFix/>
          </a:blip>
          <a:srcRect b="66732" l="67248" r="733" t="536"/>
          <a:stretch/>
        </p:blipFill>
        <p:spPr>
          <a:xfrm>
            <a:off x="4298653" y="2209420"/>
            <a:ext cx="2228743" cy="22551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mbols of NASA | NASA" id="107" name="Google Shape;107;g23cb5ed9569_0_89"/>
          <p:cNvPicPr preferRelativeResize="0"/>
          <p:nvPr/>
        </p:nvPicPr>
        <p:blipFill rotWithShape="1">
          <a:blip r:embed="rId7">
            <a:alphaModFix/>
          </a:blip>
          <a:srcRect b="6858" l="21197" r="21278" t="4981"/>
          <a:stretch/>
        </p:blipFill>
        <p:spPr>
          <a:xfrm>
            <a:off x="5800952" y="4671"/>
            <a:ext cx="1483877" cy="113707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23cb5ed9569_0_89"/>
          <p:cNvSpPr txBox="1"/>
          <p:nvPr/>
        </p:nvSpPr>
        <p:spPr>
          <a:xfrm>
            <a:off x="466454" y="28362"/>
            <a:ext cx="490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8B8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Building the Pathway from TEMPO to GeoXO</a:t>
            </a:r>
            <a:endParaRPr b="0" i="0" sz="1800" u="none" cap="none" strike="noStrike">
              <a:solidFill>
                <a:srgbClr val="08B81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" name="Google Shape;109;g23cb5ed9569_0_89"/>
          <p:cNvSpPr txBox="1"/>
          <p:nvPr>
            <p:ph idx="1" type="body"/>
          </p:nvPr>
        </p:nvSpPr>
        <p:spPr>
          <a:xfrm>
            <a:off x="7215602" y="2566215"/>
            <a:ext cx="40983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10" name="Google Shape;110;g23cb5ed9569_0_89"/>
          <p:cNvSpPr txBox="1"/>
          <p:nvPr>
            <p:ph idx="2" type="body"/>
          </p:nvPr>
        </p:nvSpPr>
        <p:spPr>
          <a:xfrm>
            <a:off x="7517917" y="4135510"/>
            <a:ext cx="36063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pic>
        <p:nvPicPr>
          <p:cNvPr descr="A picture containing text, outdoor, sky, person&#10;&#10;Description automatically generated" id="111" name="Google Shape;111;g23cb5ed9569_0_89"/>
          <p:cNvPicPr preferRelativeResize="0"/>
          <p:nvPr/>
        </p:nvPicPr>
        <p:blipFill rotWithShape="1">
          <a:blip r:embed="rId8">
            <a:alphaModFix/>
          </a:blip>
          <a:srcRect b="0" l="32161" r="0" t="0"/>
          <a:stretch/>
        </p:blipFill>
        <p:spPr>
          <a:xfrm>
            <a:off x="2361807" y="2613124"/>
            <a:ext cx="2087161" cy="20382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ompass&#10;&#10;Description automatically generated with low confidence" id="112" name="Google Shape;112;g23cb5ed9569_0_8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709835" y="1048901"/>
            <a:ext cx="1876040" cy="14496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&#10;&#10;Description automatically generated" id="113" name="Google Shape;113;g23cb5ed9569_0_8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78692" y="1070698"/>
            <a:ext cx="1466057" cy="13983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, logo&#10;&#10;Description automatically generated" id="114" name="Google Shape;114;g23cb5ed9569_0_8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139674" y="1216617"/>
            <a:ext cx="1100170" cy="11249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icon, company name&#10;&#10;Description automatically generated" id="115" name="Google Shape;115;g23cb5ed9569_0_8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173723" y="85159"/>
            <a:ext cx="990633" cy="99063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23cb5ed9569_0_89"/>
          <p:cNvSpPr txBox="1"/>
          <p:nvPr/>
        </p:nvSpPr>
        <p:spPr>
          <a:xfrm>
            <a:off x="6929236" y="216344"/>
            <a:ext cx="43656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50" u="none" cap="none" strike="noStrike">
                <a:solidFill>
                  <a:srgbClr val="2E75B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Joint Science Meeting for TEMPO, GeoXO ACX, &amp; TOLNet</a:t>
            </a:r>
            <a:endParaRPr b="0" i="0" sz="2050" u="none" cap="none" strike="noStrike">
              <a:solidFill>
                <a:srgbClr val="2E75B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Graphical user interface, website&#10;&#10;Description automatically generated" id="117" name="Google Shape;117;g23cb5ed9569_0_8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709835" y="5948756"/>
            <a:ext cx="5486414" cy="912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6"/>
          <p:cNvSpPr txBox="1"/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" name="Google Shape;23;p4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/>
            </a:lvl3pPr>
            <a:lvl4pPr indent="-317500" lvl="3" marL="18288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0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9"/>
          <p:cNvSpPr txBox="1"/>
          <p:nvPr>
            <p:ph type="title"/>
          </p:nvPr>
        </p:nvSpPr>
        <p:spPr>
          <a:xfrm>
            <a:off x="1382922" y="5896"/>
            <a:ext cx="8403336" cy="10173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2_Title Slid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8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48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" name="Google Shape;35;p48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Only">
  <p:cSld name="3_Title Only">
    <p:bg>
      <p:bgPr>
        <a:solidFill>
          <a:srgbClr val="FFFFFF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1"/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51"/>
          <p:cNvSpPr txBox="1"/>
          <p:nvPr>
            <p:ph type="title"/>
          </p:nvPr>
        </p:nvSpPr>
        <p:spPr>
          <a:xfrm>
            <a:off x="457200" y="1306615"/>
            <a:ext cx="3962400" cy="18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mbria"/>
              <a:buNone/>
              <a:defRPr sz="4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" name="Google Shape;39;p51"/>
          <p:cNvSpPr txBox="1"/>
          <p:nvPr>
            <p:ph idx="1" type="body"/>
          </p:nvPr>
        </p:nvSpPr>
        <p:spPr>
          <a:xfrm>
            <a:off x="5177833" y="1306600"/>
            <a:ext cx="6567600" cy="3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D85C6"/>
              </a:buClr>
              <a:buSzPts val="2400"/>
              <a:buChar char="●"/>
              <a:defRPr>
                <a:solidFill>
                  <a:srgbClr val="3D85C6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800"/>
              <a:buChar char="○"/>
              <a:defRPr sz="2667">
                <a:solidFill>
                  <a:srgbClr val="888888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D85C6"/>
              </a:buClr>
              <a:buSzPts val="1600"/>
              <a:buChar char="■"/>
              <a:defRPr sz="2400">
                <a:solidFill>
                  <a:srgbClr val="3D85C6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4pPr>
            <a:lvl5pPr indent="-304800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200"/>
              <a:buChar char="○"/>
              <a:defRPr sz="2133">
                <a:solidFill>
                  <a:schemeClr val="dk1"/>
                </a:solidFill>
              </a:defRPr>
            </a:lvl5pPr>
            <a:lvl6pPr indent="-304800" lvl="5" marL="2743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200"/>
              <a:buChar char="■"/>
              <a:defRPr sz="1600">
                <a:solidFill>
                  <a:schemeClr val="dk1"/>
                </a:solidFill>
              </a:defRPr>
            </a:lvl6pPr>
            <a:lvl7pPr indent="-304800" lvl="6" marL="3200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200"/>
              <a:buChar char="●"/>
              <a:defRPr sz="1600">
                <a:solidFill>
                  <a:schemeClr val="dk1"/>
                </a:solidFill>
              </a:defRPr>
            </a:lvl7pPr>
            <a:lvl8pPr indent="-304800" lvl="7" marL="3657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200"/>
              <a:buChar char="○"/>
              <a:defRPr sz="1600">
                <a:solidFill>
                  <a:schemeClr val="dk1"/>
                </a:solidFill>
              </a:defRPr>
            </a:lvl8pPr>
            <a:lvl9pPr indent="-304800" lvl="8" marL="4114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2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51"/>
          <p:cNvSpPr txBox="1"/>
          <p:nvPr>
            <p:ph idx="12" type="sldNum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733"/>
              <a:buFont typeface="Open Sans"/>
              <a:buNone/>
              <a:defRPr b="0" i="0" sz="1733" u="none" cap="none" strike="noStrik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bg>
      <p:bgPr>
        <a:solidFill>
          <a:srgbClr val="FFFFFF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2"/>
          <p:cNvSpPr txBox="1"/>
          <p:nvPr>
            <p:ph idx="12" type="sldNum"/>
          </p:nvPr>
        </p:nvSpPr>
        <p:spPr>
          <a:xfrm>
            <a:off x="8737600" y="6356340"/>
            <a:ext cx="3126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52"/>
          <p:cNvSpPr txBox="1"/>
          <p:nvPr>
            <p:ph idx="1" type="body"/>
          </p:nvPr>
        </p:nvSpPr>
        <p:spPr>
          <a:xfrm>
            <a:off x="609600" y="1295400"/>
            <a:ext cx="53848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None/>
              <a:defRPr sz="1867"/>
            </a:lvl1pPr>
            <a:lvl2pPr indent="-342900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○"/>
              <a:defRPr sz="1600"/>
            </a:lvl2pPr>
            <a:lvl3pPr indent="-3302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00"/>
              <a:buChar char="■"/>
              <a:defRPr sz="1467"/>
            </a:lvl3pPr>
            <a:lvl4pPr indent="-317500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00"/>
              <a:buChar char="●"/>
              <a:defRPr sz="1467"/>
            </a:lvl4pPr>
            <a:lvl5pPr indent="-304800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200"/>
              <a:buChar char="○"/>
              <a:defRPr sz="1467"/>
            </a:lvl5pPr>
            <a:lvl6pPr indent="-285750" lvl="5" marL="2743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indent="-285750" lvl="6" marL="3200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indent="-285750" lvl="7" marL="3657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○"/>
              <a:defRPr>
                <a:solidFill>
                  <a:schemeClr val="dk1"/>
                </a:solidFill>
              </a:defRPr>
            </a:lvl8pPr>
            <a:lvl9pPr indent="-285750" lvl="8" marL="4114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52"/>
          <p:cNvSpPr txBox="1"/>
          <p:nvPr>
            <p:ph idx="2" type="body"/>
          </p:nvPr>
        </p:nvSpPr>
        <p:spPr>
          <a:xfrm>
            <a:off x="6197600" y="1295400"/>
            <a:ext cx="53848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None/>
              <a:defRPr sz="1867"/>
            </a:lvl1pPr>
            <a:lvl2pPr indent="-342900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○"/>
              <a:defRPr sz="1600"/>
            </a:lvl2pPr>
            <a:lvl3pPr indent="-3302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00"/>
              <a:buChar char="■"/>
              <a:defRPr sz="1467"/>
            </a:lvl3pPr>
            <a:lvl4pPr indent="-317500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00"/>
              <a:buChar char="●"/>
              <a:defRPr sz="1467"/>
            </a:lvl4pPr>
            <a:lvl5pPr indent="-304800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200"/>
              <a:buChar char="○"/>
              <a:defRPr sz="1467"/>
            </a:lvl5pPr>
            <a:lvl6pPr indent="-285750" lvl="5" marL="2743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indent="-285750" lvl="6" marL="3200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indent="-285750" lvl="7" marL="3657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○"/>
              <a:defRPr>
                <a:solidFill>
                  <a:schemeClr val="dk1"/>
                </a:solidFill>
              </a:defRPr>
            </a:lvl8pPr>
            <a:lvl9pPr indent="-285750" lvl="8" marL="4114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5" name="Google Shape;45;p52"/>
          <p:cNvSpPr txBox="1"/>
          <p:nvPr>
            <p:ph type="title"/>
          </p:nvPr>
        </p:nvSpPr>
        <p:spPr>
          <a:xfrm>
            <a:off x="936200" y="273900"/>
            <a:ext cx="9575600" cy="8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4800"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wo Content">
  <p:cSld name="4_Two Content">
    <p:bg>
      <p:bgPr>
        <a:solidFill>
          <a:srgbClr val="FFFFF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3"/>
          <p:cNvSpPr txBox="1"/>
          <p:nvPr>
            <p:ph type="title"/>
          </p:nvPr>
        </p:nvSpPr>
        <p:spPr>
          <a:xfrm>
            <a:off x="936200" y="273900"/>
            <a:ext cx="9575600" cy="8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4800"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53"/>
          <p:cNvSpPr txBox="1"/>
          <p:nvPr>
            <p:ph idx="10" type="dt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Char char="●"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53"/>
          <p:cNvSpPr txBox="1"/>
          <p:nvPr>
            <p:ph idx="11" type="ftr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Char char="●"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53"/>
          <p:cNvSpPr txBox="1"/>
          <p:nvPr>
            <p:ph idx="12" type="sldNum"/>
          </p:nvPr>
        </p:nvSpPr>
        <p:spPr>
          <a:xfrm>
            <a:off x="8737600" y="6356340"/>
            <a:ext cx="3126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53"/>
          <p:cNvSpPr txBox="1"/>
          <p:nvPr>
            <p:ph idx="1" type="body"/>
          </p:nvPr>
        </p:nvSpPr>
        <p:spPr>
          <a:xfrm>
            <a:off x="609600" y="1295400"/>
            <a:ext cx="35560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●"/>
              <a:defRPr sz="1867"/>
            </a:lvl1pPr>
            <a:lvl2pPr indent="-342900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○"/>
              <a:defRPr sz="1600"/>
            </a:lvl2pPr>
            <a:lvl3pPr indent="-3302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00"/>
              <a:buChar char="■"/>
              <a:defRPr sz="1467"/>
            </a:lvl3pPr>
            <a:lvl4pPr indent="-317500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00"/>
              <a:buChar char="●"/>
              <a:defRPr sz="1467"/>
            </a:lvl4pPr>
            <a:lvl5pPr indent="-304800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200"/>
              <a:buChar char="○"/>
              <a:defRPr sz="1467"/>
            </a:lvl5pPr>
            <a:lvl6pPr indent="-285750" lvl="5" marL="2743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indent="-285750" lvl="6" marL="3200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indent="-285750" lvl="7" marL="3657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○"/>
              <a:defRPr sz="1200">
                <a:solidFill>
                  <a:schemeClr val="dk1"/>
                </a:solidFill>
              </a:defRPr>
            </a:lvl8pPr>
            <a:lvl9pPr indent="-285750" lvl="8" marL="4114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53"/>
          <p:cNvSpPr txBox="1"/>
          <p:nvPr>
            <p:ph idx="2" type="body"/>
          </p:nvPr>
        </p:nvSpPr>
        <p:spPr>
          <a:xfrm>
            <a:off x="4318000" y="1295400"/>
            <a:ext cx="35560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●"/>
              <a:defRPr sz="1867"/>
            </a:lvl1pPr>
            <a:lvl2pPr indent="-342900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○"/>
              <a:defRPr sz="1600"/>
            </a:lvl2pPr>
            <a:lvl3pPr indent="-3302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00"/>
              <a:buChar char="■"/>
              <a:defRPr sz="1467"/>
            </a:lvl3pPr>
            <a:lvl4pPr indent="-317500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00"/>
              <a:buChar char="●"/>
              <a:defRPr sz="1467"/>
            </a:lvl4pPr>
            <a:lvl5pPr indent="-304800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200"/>
              <a:buChar char="○"/>
              <a:defRPr sz="1467"/>
            </a:lvl5pPr>
            <a:lvl6pPr indent="-285750" lvl="5" marL="2743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indent="-285750" lvl="6" marL="3200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indent="-285750" lvl="7" marL="3657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○"/>
              <a:defRPr sz="1200">
                <a:solidFill>
                  <a:schemeClr val="dk1"/>
                </a:solidFill>
              </a:defRPr>
            </a:lvl8pPr>
            <a:lvl9pPr indent="-285750" lvl="8" marL="4114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" name="Google Shape;53;p53"/>
          <p:cNvSpPr txBox="1"/>
          <p:nvPr>
            <p:ph idx="3" type="body"/>
          </p:nvPr>
        </p:nvSpPr>
        <p:spPr>
          <a:xfrm>
            <a:off x="8026400" y="1295400"/>
            <a:ext cx="35560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●"/>
              <a:defRPr sz="1867"/>
            </a:lvl1pPr>
            <a:lvl2pPr indent="-342900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○"/>
              <a:defRPr sz="1600"/>
            </a:lvl2pPr>
            <a:lvl3pPr indent="-3302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00"/>
              <a:buChar char="■"/>
              <a:defRPr sz="1467"/>
            </a:lvl3pPr>
            <a:lvl4pPr indent="-317500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00"/>
              <a:buChar char="●"/>
              <a:defRPr sz="1467"/>
            </a:lvl4pPr>
            <a:lvl5pPr indent="-304800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200"/>
              <a:buChar char="○"/>
              <a:defRPr sz="1467"/>
            </a:lvl5pPr>
            <a:lvl6pPr indent="-285750" lvl="5" marL="2743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indent="-285750" lvl="6" marL="3200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indent="-285750" lvl="7" marL="3657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○"/>
              <a:defRPr sz="1200">
                <a:solidFill>
                  <a:schemeClr val="dk1"/>
                </a:solidFill>
              </a:defRPr>
            </a:lvl8pPr>
            <a:lvl9pPr indent="-285750" lvl="8" marL="4114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9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8.xml"/><Relationship Id="rId21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slideLayout" Target="../slideLayouts/slideLayout17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/>
          <p:nvPr>
            <p:ph type="title"/>
          </p:nvPr>
        </p:nvSpPr>
        <p:spPr>
          <a:xfrm>
            <a:off x="873367" y="268424"/>
            <a:ext cx="9591600" cy="8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mbria"/>
              <a:buNone/>
              <a:defRPr b="1" i="0" sz="3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4"/>
          <p:cNvSpPr txBox="1"/>
          <p:nvPr>
            <p:ph idx="1" type="body"/>
          </p:nvPr>
        </p:nvSpPr>
        <p:spPr>
          <a:xfrm>
            <a:off x="1010000" y="1161075"/>
            <a:ext cx="10572400" cy="49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2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Open Sans"/>
              <a:buChar char="○"/>
              <a:defRPr b="0" i="0" sz="1800" u="none" cap="none" strike="noStrike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■"/>
              <a:defRPr b="0" i="0" sz="1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867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21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■"/>
              <a:defRPr b="0" i="0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921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●"/>
              <a:defRPr b="0" i="0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Char char="○"/>
              <a:defRPr b="0" i="1" sz="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Char char="■"/>
              <a:defRPr b="0" i="1" sz="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2" name="Google Shape;12;p44"/>
          <p:cNvSpPr txBox="1"/>
          <p:nvPr>
            <p:ph idx="12" type="sldNum"/>
          </p:nvPr>
        </p:nvSpPr>
        <p:spPr>
          <a:xfrm>
            <a:off x="8737600" y="6356340"/>
            <a:ext cx="3126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b="0" i="0" sz="16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4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3" y="-3211"/>
            <a:ext cx="5836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44"/>
          <p:cNvSpPr/>
          <p:nvPr/>
        </p:nvSpPr>
        <p:spPr>
          <a:xfrm>
            <a:off x="0" y="6282324"/>
            <a:ext cx="12192000" cy="6096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44"/>
          <p:cNvSpPr txBox="1"/>
          <p:nvPr/>
        </p:nvSpPr>
        <p:spPr>
          <a:xfrm>
            <a:off x="1930400" y="6483539"/>
            <a:ext cx="9652000" cy="2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333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b="0" i="0" lang="en-US" sz="1333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333" u="none" cap="none" strike="noStrik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6" name="Google Shape;16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33704" y="22617"/>
            <a:ext cx="1858284" cy="116752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jpg"/><Relationship Id="rId4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gif"/><Relationship Id="rId6" Type="http://schemas.openxmlformats.org/officeDocument/2006/relationships/image" Target="../media/image25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hyperlink" Target="https://doi.org/10.25923/1s4s-t405" TargetMode="External"/><Relationship Id="rId5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repository.library.noaa.gov/view/noaa/47719" TargetMode="External"/><Relationship Id="rId4" Type="http://schemas.openxmlformats.org/officeDocument/2006/relationships/hyperlink" Target="https://repository.library.noaa.gov/view/noaa/47719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csl.noaa.gov/nacs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www.nesdis.noaa.gov/next-generation/geostationary-extended-observations-geoxo" TargetMode="External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png"/><Relationship Id="rId8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3cb5ed9569_0_0"/>
          <p:cNvSpPr txBox="1"/>
          <p:nvPr>
            <p:ph idx="1" type="body"/>
          </p:nvPr>
        </p:nvSpPr>
        <p:spPr>
          <a:xfrm>
            <a:off x="7031700" y="2566225"/>
            <a:ext cx="5160300" cy="15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NOAA AC Value Assessment Studies: overview</a:t>
            </a:r>
            <a:endParaRPr b="1"/>
          </a:p>
        </p:txBody>
      </p:sp>
      <p:sp>
        <p:nvSpPr>
          <p:cNvPr id="123" name="Google Shape;123;g23cb5ed9569_0_0"/>
          <p:cNvSpPr txBox="1"/>
          <p:nvPr>
            <p:ph idx="2" type="body"/>
          </p:nvPr>
        </p:nvSpPr>
        <p:spPr>
          <a:xfrm>
            <a:off x="6721886" y="4135510"/>
            <a:ext cx="5298000" cy="179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Gregory Frost</a:t>
            </a:r>
            <a:r>
              <a:rPr b="1" baseline="30000" lang="en-US" sz="2800" u="sng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, Shobha Kondragunta</a:t>
            </a:r>
            <a:r>
              <a:rPr baseline="30000" lang="en-US" sz="28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lang="en-US" sz="2800" u="sng">
                <a:latin typeface="Calibri"/>
                <a:ea typeface="Calibri"/>
                <a:cs typeface="Calibri"/>
                <a:sym typeface="Calibri"/>
              </a:rPr>
              <a:t>Monika Kopacz</a:t>
            </a:r>
            <a:r>
              <a:rPr b="1" baseline="30000" lang="en-US" sz="2800" u="sng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, Victoria Breeze</a:t>
            </a:r>
            <a:r>
              <a:rPr baseline="30000" lang="en-US" sz="2800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, Kathryn Mozer</a:t>
            </a:r>
            <a:r>
              <a:rPr baseline="30000" lang="en-US" sz="2800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, Shiv Das</a:t>
            </a:r>
            <a:r>
              <a:rPr baseline="30000" lang="en-US" sz="2800">
                <a:latin typeface="Calibri"/>
                <a:ea typeface="Calibri"/>
                <a:cs typeface="Calibri"/>
                <a:sym typeface="Calibri"/>
              </a:rPr>
              <a:t>1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aseline="30000" i="1" lang="en-US" sz="1900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i="1" lang="en-US" sz="1900">
                <a:latin typeface="Calibri"/>
                <a:ea typeface="Calibri"/>
                <a:cs typeface="Calibri"/>
                <a:sym typeface="Calibri"/>
              </a:rPr>
              <a:t>NOAA Office of Oceanic and Atmospheric Research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aseline="30000" i="1" lang="en-US" sz="19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i="1" lang="en-US" sz="1900"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9"/>
          <p:cNvSpPr txBox="1"/>
          <p:nvPr>
            <p:ph type="title"/>
          </p:nvPr>
        </p:nvSpPr>
        <p:spPr>
          <a:xfrm>
            <a:off x="694060" y="14456"/>
            <a:ext cx="9570080" cy="9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GEO 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capabilities for quantifying air pollution </a:t>
            </a:r>
            <a:endParaRPr/>
          </a:p>
        </p:txBody>
      </p:sp>
      <p:sp>
        <p:nvSpPr>
          <p:cNvPr id="256" name="Google Shape;256;p9"/>
          <p:cNvSpPr/>
          <p:nvPr/>
        </p:nvSpPr>
        <p:spPr>
          <a:xfrm>
            <a:off x="5325371" y="833914"/>
            <a:ext cx="2729013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pollution results in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100,000+ premature deaths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nearly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$1T in damages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U.S. annually, many times greater than damages from extreme weather events. 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9"/>
          <p:cNvSpPr/>
          <p:nvPr/>
        </p:nvSpPr>
        <p:spPr>
          <a:xfrm>
            <a:off x="5325371" y="3436955"/>
            <a:ext cx="2786655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GOES ABI, TEMPO, and GeoXO’s ACX, GXI, and GXS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measure air pollutants that are harmful to human health, informing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emissions estimates, air quality forecasts, and epidemiological studies.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8" name="Google Shape;258;p9"/>
          <p:cNvGrpSpPr/>
          <p:nvPr/>
        </p:nvGrpSpPr>
        <p:grpSpPr>
          <a:xfrm>
            <a:off x="8060831" y="1224025"/>
            <a:ext cx="4099261" cy="3703244"/>
            <a:chOff x="4165275" y="1188361"/>
            <a:chExt cx="3458308" cy="3124216"/>
          </a:xfrm>
        </p:grpSpPr>
        <p:pic>
          <p:nvPicPr>
            <p:cNvPr id="259" name="Google Shape;259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165275" y="1330141"/>
              <a:ext cx="3458308" cy="29824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Google Shape;260;p9"/>
            <p:cNvSpPr txBox="1"/>
            <p:nvPr/>
          </p:nvSpPr>
          <p:spPr>
            <a:xfrm>
              <a:off x="4343655" y="1356362"/>
              <a:ext cx="3101549" cy="261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1" lang="en-US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Goodkind et al., Proc. Natl. Acad. Sci., 2019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9"/>
            <p:cNvSpPr txBox="1"/>
            <p:nvPr/>
          </p:nvSpPr>
          <p:spPr>
            <a:xfrm>
              <a:off x="4194137" y="1188361"/>
              <a:ext cx="3400583" cy="2840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U.S. Damages from Air Pollutants by Source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8580356" y="4467416"/>
            <a:ext cx="2955926" cy="1429119"/>
            <a:chOff x="8580356" y="4467416"/>
            <a:chExt cx="2955926" cy="1429119"/>
          </a:xfrm>
        </p:grpSpPr>
        <p:grpSp>
          <p:nvGrpSpPr>
            <p:cNvPr id="263" name="Google Shape;263;p9"/>
            <p:cNvGrpSpPr/>
            <p:nvPr/>
          </p:nvGrpSpPr>
          <p:grpSpPr>
            <a:xfrm>
              <a:off x="8580356" y="4467416"/>
              <a:ext cx="1816632" cy="1429119"/>
              <a:chOff x="2463800" y="4389844"/>
              <a:chExt cx="1816632" cy="1429119"/>
            </a:xfrm>
          </p:grpSpPr>
          <p:sp>
            <p:nvSpPr>
              <p:cNvPr id="264" name="Google Shape;264;p9"/>
              <p:cNvSpPr/>
              <p:nvPr/>
            </p:nvSpPr>
            <p:spPr>
              <a:xfrm>
                <a:off x="2463800" y="4389844"/>
                <a:ext cx="323850" cy="252281"/>
              </a:xfrm>
              <a:prstGeom prst="rect">
                <a:avLst/>
              </a:prstGeom>
              <a:noFill/>
              <a:ln cap="flat" cmpd="sng" w="12700">
                <a:solidFill>
                  <a:srgbClr val="00B05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3956582" y="4389844"/>
                <a:ext cx="323850" cy="252281"/>
              </a:xfrm>
              <a:prstGeom prst="rect">
                <a:avLst/>
              </a:prstGeom>
              <a:noFill/>
              <a:ln cap="flat" cmpd="sng" w="127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66" name="Google Shape;266;p9"/>
              <p:cNvCxnSpPr>
                <a:stCxn id="264" idx="2"/>
                <a:endCxn id="267" idx="0"/>
              </p:cNvCxnSpPr>
              <p:nvPr/>
            </p:nvCxnSpPr>
            <p:spPr>
              <a:xfrm>
                <a:off x="2625725" y="4642125"/>
                <a:ext cx="531900" cy="533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B05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68" name="Google Shape;268;p9"/>
              <p:cNvCxnSpPr>
                <a:stCxn id="265" idx="2"/>
                <a:endCxn id="267" idx="0"/>
              </p:cNvCxnSpPr>
              <p:nvPr/>
            </p:nvCxnSpPr>
            <p:spPr>
              <a:xfrm flipH="1">
                <a:off x="3157607" y="4642125"/>
                <a:ext cx="960900" cy="533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B05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267" name="Google Shape;267;p9"/>
              <p:cNvSpPr/>
              <p:nvPr/>
            </p:nvSpPr>
            <p:spPr>
              <a:xfrm>
                <a:off x="2893292" y="5175525"/>
                <a:ext cx="528866" cy="6434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en-US" sz="1800" u="none" cap="none" strike="noStrike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ABI GXI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9" name="Google Shape;269;p9"/>
            <p:cNvGrpSpPr/>
            <p:nvPr/>
          </p:nvGrpSpPr>
          <p:grpSpPr>
            <a:xfrm>
              <a:off x="8923256" y="4467416"/>
              <a:ext cx="1746251" cy="1101288"/>
              <a:chOff x="2476500" y="4389844"/>
              <a:chExt cx="1746251" cy="1101288"/>
            </a:xfrm>
          </p:grpSpPr>
          <p:sp>
            <p:nvSpPr>
              <p:cNvPr id="270" name="Google Shape;270;p9"/>
              <p:cNvSpPr/>
              <p:nvPr/>
            </p:nvSpPr>
            <p:spPr>
              <a:xfrm>
                <a:off x="2476500" y="4389844"/>
                <a:ext cx="264433" cy="252281"/>
              </a:xfrm>
              <a:prstGeom prst="rect">
                <a:avLst/>
              </a:prstGeom>
              <a:noFill/>
              <a:ln cap="flat" cmpd="sng" w="12700">
                <a:solidFill>
                  <a:srgbClr val="0070C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3969283" y="4389844"/>
                <a:ext cx="253468" cy="252281"/>
              </a:xfrm>
              <a:prstGeom prst="rect">
                <a:avLst/>
              </a:prstGeom>
              <a:noFill/>
              <a:ln cap="flat" cmpd="sng" w="12700">
                <a:solidFill>
                  <a:srgbClr val="0070C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72" name="Google Shape;272;p9"/>
              <p:cNvCxnSpPr>
                <a:stCxn id="270" idx="2"/>
                <a:endCxn id="273" idx="0"/>
              </p:cNvCxnSpPr>
              <p:nvPr/>
            </p:nvCxnSpPr>
            <p:spPr>
              <a:xfrm>
                <a:off x="2608717" y="4642125"/>
                <a:ext cx="999000" cy="596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70C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74" name="Google Shape;274;p9"/>
              <p:cNvCxnSpPr>
                <a:stCxn id="271" idx="2"/>
                <a:endCxn id="273" idx="0"/>
              </p:cNvCxnSpPr>
              <p:nvPr/>
            </p:nvCxnSpPr>
            <p:spPr>
              <a:xfrm flipH="1">
                <a:off x="3607617" y="4642125"/>
                <a:ext cx="488400" cy="596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70C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273" name="Google Shape;273;p9"/>
              <p:cNvSpPr/>
              <p:nvPr/>
            </p:nvSpPr>
            <p:spPr>
              <a:xfrm>
                <a:off x="3316473" y="5238851"/>
                <a:ext cx="582472" cy="2522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en-US" sz="1800" u="none" cap="none" strike="noStrike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GXS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5" name="Google Shape;275;p9"/>
            <p:cNvGrpSpPr/>
            <p:nvPr/>
          </p:nvGrpSpPr>
          <p:grpSpPr>
            <a:xfrm>
              <a:off x="9211049" y="4467416"/>
              <a:ext cx="2325233" cy="1423007"/>
              <a:chOff x="1897518" y="4389844"/>
              <a:chExt cx="2325233" cy="1423007"/>
            </a:xfrm>
          </p:grpSpPr>
          <p:sp>
            <p:nvSpPr>
              <p:cNvPr id="276" name="Google Shape;276;p9"/>
              <p:cNvSpPr/>
              <p:nvPr/>
            </p:nvSpPr>
            <p:spPr>
              <a:xfrm>
                <a:off x="1897518" y="4389844"/>
                <a:ext cx="843416" cy="252281"/>
              </a:xfrm>
              <a:prstGeom prst="rect">
                <a:avLst/>
              </a:prstGeom>
              <a:noFill/>
              <a:ln cap="flat" cmpd="sng" w="127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9"/>
              <p:cNvSpPr/>
              <p:nvPr/>
            </p:nvSpPr>
            <p:spPr>
              <a:xfrm>
                <a:off x="3388900" y="4389844"/>
                <a:ext cx="833851" cy="252281"/>
              </a:xfrm>
              <a:prstGeom prst="rect">
                <a:avLst/>
              </a:prstGeom>
              <a:noFill/>
              <a:ln cap="flat" cmpd="sng" w="127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78" name="Google Shape;278;p9"/>
              <p:cNvCxnSpPr>
                <a:stCxn id="276" idx="2"/>
                <a:endCxn id="279" idx="0"/>
              </p:cNvCxnSpPr>
              <p:nvPr/>
            </p:nvCxnSpPr>
            <p:spPr>
              <a:xfrm>
                <a:off x="2319226" y="4642125"/>
                <a:ext cx="1337400" cy="527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80" name="Google Shape;280;p9"/>
              <p:cNvCxnSpPr>
                <a:stCxn id="277" idx="2"/>
                <a:endCxn id="279" idx="0"/>
              </p:cNvCxnSpPr>
              <p:nvPr/>
            </p:nvCxnSpPr>
            <p:spPr>
              <a:xfrm flipH="1">
                <a:off x="3656425" y="4642125"/>
                <a:ext cx="149400" cy="527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279" name="Google Shape;279;p9"/>
              <p:cNvSpPr/>
              <p:nvPr/>
            </p:nvSpPr>
            <p:spPr>
              <a:xfrm>
                <a:off x="3212185" y="5169413"/>
                <a:ext cx="888628" cy="6434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en-US" sz="1800" u="none" cap="none" strike="noStrike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TEMPO ACX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1" name="Google Shape;281;p9"/>
          <p:cNvGrpSpPr/>
          <p:nvPr/>
        </p:nvGrpSpPr>
        <p:grpSpPr>
          <a:xfrm>
            <a:off x="687882" y="3207059"/>
            <a:ext cx="4539646" cy="2773681"/>
            <a:chOff x="5079548" y="1095955"/>
            <a:chExt cx="4422532" cy="2702125"/>
          </a:xfrm>
        </p:grpSpPr>
        <p:pic>
          <p:nvPicPr>
            <p:cNvPr id="282" name="Google Shape;282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67006" y="1301262"/>
              <a:ext cx="4247617" cy="2186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9"/>
            <p:cNvSpPr txBox="1"/>
            <p:nvPr/>
          </p:nvSpPr>
          <p:spPr>
            <a:xfrm>
              <a:off x="5681822" y="1095955"/>
              <a:ext cx="32179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Annual U.S. premature mortality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4" name="Google Shape;284;p9"/>
            <p:cNvPicPr preferRelativeResize="0"/>
            <p:nvPr/>
          </p:nvPicPr>
          <p:blipFill rotWithShape="1">
            <a:blip r:embed="rId5">
              <a:alphaModFix/>
            </a:blip>
            <a:srcRect b="-25309" l="0" r="0" t="0"/>
            <a:stretch/>
          </p:blipFill>
          <p:spPr>
            <a:xfrm>
              <a:off x="5079548" y="3424996"/>
              <a:ext cx="4422532" cy="3730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5" name="Google Shape;28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4060" y="877260"/>
            <a:ext cx="4637757" cy="2246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"/>
          <p:cNvSpPr txBox="1"/>
          <p:nvPr>
            <p:ph type="title"/>
          </p:nvPr>
        </p:nvSpPr>
        <p:spPr>
          <a:xfrm>
            <a:off x="784070" y="0"/>
            <a:ext cx="9639630" cy="1090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LEO AC data help to quantify rapid changes to emissions</a:t>
            </a:r>
            <a:endParaRPr/>
          </a:p>
        </p:txBody>
      </p:sp>
      <p:pic>
        <p:nvPicPr>
          <p:cNvPr id="292" name="Google Shape;29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136" y="1902286"/>
            <a:ext cx="5219407" cy="352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1880" y="1902286"/>
            <a:ext cx="5306305" cy="3536494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1"/>
          <p:cNvSpPr txBox="1"/>
          <p:nvPr/>
        </p:nvSpPr>
        <p:spPr>
          <a:xfrm>
            <a:off x="784070" y="5838652"/>
            <a:ext cx="1140793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S. Kondragunta, Z. Wei, B. McDonald, D. Goldberg, D. Tong, </a:t>
            </a: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Fingerprints of a new normal urban air quality in the United States</a:t>
            </a:r>
            <a:r>
              <a:rPr b="0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JGR-Atmospheres, 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1"/>
          <p:cNvSpPr/>
          <p:nvPr/>
        </p:nvSpPr>
        <p:spPr>
          <a:xfrm>
            <a:off x="784070" y="782133"/>
            <a:ext cx="1004753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Lower on-road NO</a:t>
            </a:r>
            <a:r>
              <a:rPr b="1" baseline="-25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emissions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resulting from COVID-19 pandemic lockdowns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correlated with changes in low-Earth-orbit satellite NO</a:t>
            </a:r>
            <a:r>
              <a:rPr b="1" baseline="-25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providing opportunities to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and optimize near-real-time emissions applications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6659" y="943396"/>
            <a:ext cx="8018681" cy="450193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"/>
          <p:cNvSpPr txBox="1"/>
          <p:nvPr>
            <p:ph type="title"/>
          </p:nvPr>
        </p:nvSpPr>
        <p:spPr>
          <a:xfrm>
            <a:off x="-7449" y="-2955"/>
            <a:ext cx="12215737" cy="9527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GeoXO’s Multi-Instrument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Synergy (</a:t>
            </a: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and value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) for Atmospheric Composition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7918330" y="4142543"/>
            <a:ext cx="2050390" cy="247128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/>
          <p:nvPr/>
        </p:nvSpPr>
        <p:spPr>
          <a:xfrm>
            <a:off x="2263242" y="4142543"/>
            <a:ext cx="2050390" cy="247128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/>
          <p:nvPr/>
        </p:nvSpPr>
        <p:spPr>
          <a:xfrm>
            <a:off x="4804142" y="4142543"/>
            <a:ext cx="2615823" cy="225239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"/>
          <p:cNvSpPr/>
          <p:nvPr/>
        </p:nvSpPr>
        <p:spPr>
          <a:xfrm>
            <a:off x="4955906" y="4389672"/>
            <a:ext cx="2280186" cy="225238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"/>
          <p:cNvSpPr/>
          <p:nvPr/>
        </p:nvSpPr>
        <p:spPr>
          <a:xfrm>
            <a:off x="45525" y="2518115"/>
            <a:ext cx="2368446" cy="1600438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Vis/IR Imager (GXI)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Fire detection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Fire radiative power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Aerosol type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Aerosol optical depth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Aerosol concentration </a:t>
            </a:r>
            <a:endParaRPr b="1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"/>
          <p:cNvSpPr/>
          <p:nvPr/>
        </p:nvSpPr>
        <p:spPr>
          <a:xfrm>
            <a:off x="9795708" y="2499397"/>
            <a:ext cx="2368446" cy="1600438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Vis/IR Imager (GXI)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Fire detection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Fire radiative power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Aerosol type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Aerosol optical depth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Aerosol concentration </a:t>
            </a:r>
            <a:endParaRPr b="1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"/>
          <p:cNvSpPr/>
          <p:nvPr/>
        </p:nvSpPr>
        <p:spPr>
          <a:xfrm>
            <a:off x="9902994" y="4856617"/>
            <a:ext cx="2273715" cy="1631216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IR Sounder (GXS)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Ozone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Carbon monoxide</a:t>
            </a:r>
            <a:endParaRPr b="0" i="0" sz="16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Carbon dioxide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Ammonia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Isoprene</a:t>
            </a:r>
            <a:endParaRPr b="0" i="0" sz="18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7" name="Google Shape;137;p2"/>
          <p:cNvGrpSpPr/>
          <p:nvPr/>
        </p:nvGrpSpPr>
        <p:grpSpPr>
          <a:xfrm>
            <a:off x="6774513" y="4850959"/>
            <a:ext cx="3118507" cy="1588953"/>
            <a:chOff x="8393153" y="2453269"/>
            <a:chExt cx="3695958" cy="1883177"/>
          </a:xfrm>
        </p:grpSpPr>
        <p:pic>
          <p:nvPicPr>
            <p:cNvPr id="138" name="Google Shape;138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393153" y="2453269"/>
              <a:ext cx="3695958" cy="18831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2"/>
            <p:cNvSpPr txBox="1"/>
            <p:nvPr/>
          </p:nvSpPr>
          <p:spPr>
            <a:xfrm>
              <a:off x="8393153" y="4047402"/>
              <a:ext cx="3382258" cy="2890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rPr b="1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 total column, CrIS on NOAA-20, 14 Sep 2020</a:t>
              </a:r>
              <a:endParaRPr b="1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2"/>
          <p:cNvGrpSpPr/>
          <p:nvPr/>
        </p:nvGrpSpPr>
        <p:grpSpPr>
          <a:xfrm>
            <a:off x="106625" y="799805"/>
            <a:ext cx="2633055" cy="1711559"/>
            <a:chOff x="106625" y="647405"/>
            <a:chExt cx="2633055" cy="1711559"/>
          </a:xfrm>
        </p:grpSpPr>
        <p:sp>
          <p:nvSpPr>
            <p:cNvPr id="141" name="Google Shape;141;p2"/>
            <p:cNvSpPr txBox="1"/>
            <p:nvPr/>
          </p:nvSpPr>
          <p:spPr>
            <a:xfrm>
              <a:off x="195189" y="647405"/>
              <a:ext cx="2455926" cy="14615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rPr b="1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PM2.5 derived from GOES ABI AOD</a:t>
              </a:r>
              <a:endParaRPr b="1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2" name="Google Shape;142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6625" y="805556"/>
              <a:ext cx="2633055" cy="15534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" name="Google Shape;143;p2"/>
          <p:cNvGrpSpPr/>
          <p:nvPr/>
        </p:nvGrpSpPr>
        <p:grpSpPr>
          <a:xfrm>
            <a:off x="9558945" y="806334"/>
            <a:ext cx="2633055" cy="1686340"/>
            <a:chOff x="9558945" y="653934"/>
            <a:chExt cx="2633055" cy="1686340"/>
          </a:xfrm>
        </p:grpSpPr>
        <p:sp>
          <p:nvSpPr>
            <p:cNvPr id="144" name="Google Shape;144;p2"/>
            <p:cNvSpPr txBox="1"/>
            <p:nvPr/>
          </p:nvSpPr>
          <p:spPr>
            <a:xfrm>
              <a:off x="9814854" y="653934"/>
              <a:ext cx="2121236" cy="13980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US" sz="1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PM2.5 derived from GOES ABI AOD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5" name="Google Shape;145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558945" y="786866"/>
              <a:ext cx="2633055" cy="15534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" name="Google Shape;146;p2"/>
          <p:cNvSpPr txBox="1"/>
          <p:nvPr/>
        </p:nvSpPr>
        <p:spPr>
          <a:xfrm>
            <a:off x="11614974" y="6492875"/>
            <a:ext cx="5770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72521" y="4850959"/>
            <a:ext cx="3692347" cy="193899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"/>
          <p:cNvSpPr/>
          <p:nvPr/>
        </p:nvSpPr>
        <p:spPr>
          <a:xfrm>
            <a:off x="27451" y="4856617"/>
            <a:ext cx="2864263" cy="1600438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UV/Vis Spectrometer (ACX)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Ozone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Nitrogen dioxide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Sulfur dioxide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Formaldehyde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Aerosol layer height</a:t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3b26f8881f_0_15"/>
          <p:cNvSpPr txBox="1"/>
          <p:nvPr>
            <p:ph type="title"/>
          </p:nvPr>
        </p:nvSpPr>
        <p:spPr>
          <a:xfrm>
            <a:off x="838200" y="1365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GeoXO timeline and planning process</a:t>
            </a:r>
            <a:endParaRPr/>
          </a:p>
        </p:txBody>
      </p:sp>
      <p:sp>
        <p:nvSpPr>
          <p:cNvPr id="155" name="Google Shape;155;g23b26f8881f_0_15"/>
          <p:cNvSpPr txBox="1"/>
          <p:nvPr>
            <p:ph idx="1" type="body"/>
          </p:nvPr>
        </p:nvSpPr>
        <p:spPr>
          <a:xfrm>
            <a:off x="3502400" y="1516425"/>
            <a:ext cx="57144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</a:pPr>
            <a:r>
              <a:rPr b="1" lang="en-US"/>
              <a:t>Value assessment report for AC</a:t>
            </a:r>
            <a:r>
              <a:rPr lang="en-US"/>
              <a:t> science and application ideas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cxnSp>
        <p:nvCxnSpPr>
          <p:cNvPr id="156" name="Google Shape;156;g23b26f8881f_0_15"/>
          <p:cNvCxnSpPr/>
          <p:nvPr/>
        </p:nvCxnSpPr>
        <p:spPr>
          <a:xfrm>
            <a:off x="2967625" y="1369525"/>
            <a:ext cx="41700" cy="45234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57" name="Google Shape;157;g23b26f8881f_0_15"/>
          <p:cNvSpPr txBox="1"/>
          <p:nvPr/>
        </p:nvSpPr>
        <p:spPr>
          <a:xfrm>
            <a:off x="771025" y="1654850"/>
            <a:ext cx="2049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October 2020</a:t>
            </a:r>
            <a:endParaRPr b="0" i="0" sz="2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8" name="Google Shape;158;g23b26f8881f_0_15"/>
          <p:cNvSpPr txBox="1"/>
          <p:nvPr/>
        </p:nvSpPr>
        <p:spPr>
          <a:xfrm>
            <a:off x="826825" y="3299813"/>
            <a:ext cx="2049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January 2021</a:t>
            </a:r>
            <a:endParaRPr b="0" i="0" sz="2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" name="Google Shape;159;g23b26f8881f_0_15"/>
          <p:cNvSpPr txBox="1"/>
          <p:nvPr/>
        </p:nvSpPr>
        <p:spPr>
          <a:xfrm>
            <a:off x="826825" y="4930425"/>
            <a:ext cx="2049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August 2021</a:t>
            </a:r>
            <a:endParaRPr b="0" i="0" sz="2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60" name="Google Shape;160;g23b26f8881f_0_15"/>
          <p:cNvGrpSpPr/>
          <p:nvPr/>
        </p:nvGrpSpPr>
        <p:grpSpPr>
          <a:xfrm>
            <a:off x="9216775" y="1196807"/>
            <a:ext cx="2523795" cy="3236743"/>
            <a:chOff x="118198" y="2538577"/>
            <a:chExt cx="3169800" cy="3911945"/>
          </a:xfrm>
        </p:grpSpPr>
        <p:pic>
          <p:nvPicPr>
            <p:cNvPr id="161" name="Google Shape;161;g23b26f8881f_0_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60956" y="2538577"/>
              <a:ext cx="2684198" cy="3563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" name="Google Shape;162;g23b26f8881f_0_15"/>
            <p:cNvSpPr/>
            <p:nvPr/>
          </p:nvSpPr>
          <p:spPr>
            <a:xfrm>
              <a:off x="118198" y="6111822"/>
              <a:ext cx="3169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sng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https://doi.org/10.25923/1s4s-t405</a:t>
              </a:r>
              <a:endParaRPr b="0" i="0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3" name="Google Shape;163;g23b26f8881f_0_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11500" y="2707402"/>
            <a:ext cx="3551200" cy="199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23b26f8881f_0_15"/>
          <p:cNvSpPr txBox="1"/>
          <p:nvPr/>
        </p:nvSpPr>
        <p:spPr>
          <a:xfrm>
            <a:off x="6962700" y="3039650"/>
            <a:ext cx="25239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Proposed constellation </a:t>
            </a:r>
            <a:r>
              <a:rPr b="0" i="0" lang="en-US" sz="2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based on costs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23b26f8881f_0_15"/>
          <p:cNvSpPr txBox="1"/>
          <p:nvPr/>
        </p:nvSpPr>
        <p:spPr>
          <a:xfrm>
            <a:off x="3481225" y="5131700"/>
            <a:ext cx="84282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Begin values studies</a:t>
            </a:r>
            <a:r>
              <a:rPr b="0" i="0" lang="en-US" sz="2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calculating benefits of AC obs; economic analysis and external community engagement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3b26f8881f_0_22"/>
          <p:cNvSpPr txBox="1"/>
          <p:nvPr/>
        </p:nvSpPr>
        <p:spPr>
          <a:xfrm>
            <a:off x="830125" y="185175"/>
            <a:ext cx="5701200" cy="56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GeoXO program office supported </a:t>
            </a:r>
            <a:r>
              <a:rPr b="1" i="0" lang="en-US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projects</a:t>
            </a:r>
            <a:r>
              <a:rPr b="0" i="0" lang="en-US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study the </a:t>
            </a:r>
            <a:r>
              <a:rPr b="1" i="0" lang="en-US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socioeconomic benefits </a:t>
            </a:r>
            <a:r>
              <a:rPr b="0" i="0" lang="en-US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atmospheric composition observations focused on</a:t>
            </a:r>
            <a:endParaRPr b="0" i="0" sz="2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AutoNum type="arabicPeriod"/>
            </a:pPr>
            <a:r>
              <a:rPr b="0" i="0" lang="en-US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Improving monitoring of </a:t>
            </a:r>
            <a:r>
              <a:rPr b="1" i="0" lang="en-US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PM2.5</a:t>
            </a:r>
            <a:endParaRPr b="1" i="0" sz="2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AutoNum type="arabicPeriod"/>
            </a:pPr>
            <a:r>
              <a:rPr b="0" i="0" lang="en-US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Updating </a:t>
            </a:r>
            <a:r>
              <a:rPr b="1" i="0" lang="en-US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emissions in near-real-time </a:t>
            </a:r>
            <a:r>
              <a:rPr b="0" i="0" lang="en-US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 data assimilation</a:t>
            </a:r>
            <a:endParaRPr b="0" i="0" sz="2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AutoNum type="arabicPeriod"/>
            </a:pPr>
            <a:r>
              <a:rPr b="1" i="0" lang="en-US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 exposure</a:t>
            </a:r>
            <a:r>
              <a:rPr b="0" i="0" lang="en-US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estimates and risk factors, improved understanding of environmental justice, etc. </a:t>
            </a:r>
            <a:endParaRPr b="0" i="0" sz="2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2" name="Google Shape;172;g23b26f8881f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5200" y="1357125"/>
            <a:ext cx="5271876" cy="31640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3b26f8881f_0_22"/>
          <p:cNvSpPr txBox="1"/>
          <p:nvPr/>
        </p:nvSpPr>
        <p:spPr>
          <a:xfrm>
            <a:off x="6979325" y="4744400"/>
            <a:ext cx="49998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 brings extraordinary volume of observations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3b26f8881f_0_33"/>
          <p:cNvSpPr txBox="1"/>
          <p:nvPr/>
        </p:nvSpPr>
        <p:spPr>
          <a:xfrm>
            <a:off x="830125" y="375475"/>
            <a:ext cx="5153100" cy="6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GeoXO Program commissioned an analysis of the economic benefits of the mission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 identified 175 value chains that could be informed by GeoXO data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 carried out 9 economic studies addressing 44 of these 175 value chains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 that GeoXO’s benefits/costs ratio is 3.1 – 5.5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GeoXO’s air quality benefits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account for &gt; 86% of the total annual benefits of the mission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 full report for details:</a:t>
            </a:r>
            <a:r>
              <a:rPr b="0" i="1" lang="en-US" sz="2400" u="none" cap="none" strike="noStrike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1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https://repository.library.noaa.gov/view/noaa/47719</a:t>
            </a:r>
            <a:endParaRPr b="0" i="0" sz="1800" u="sng" cap="none" strike="noStrike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0" name="Google Shape;180;g23b26f8881f_0_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35625" y="152400"/>
            <a:ext cx="5903976" cy="3112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23b26f8881f_0_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11825" y="2938747"/>
            <a:ext cx="5776439" cy="328837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23b26f8881f_0_33"/>
          <p:cNvSpPr txBox="1"/>
          <p:nvPr/>
        </p:nvSpPr>
        <p:spPr>
          <a:xfrm>
            <a:off x="426550" y="31925"/>
            <a:ext cx="65898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124163"/>
                </a:solidFill>
                <a:latin typeface="Cambria"/>
                <a:ea typeface="Cambria"/>
                <a:cs typeface="Cambria"/>
                <a:sym typeface="Cambria"/>
              </a:rPr>
              <a:t>Cost-benefit analysis of GeoXO program</a:t>
            </a:r>
            <a:endParaRPr b="0" i="0" sz="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" name="Google Shape;183;g23b26f8881f_0_33"/>
          <p:cNvSpPr txBox="1"/>
          <p:nvPr/>
        </p:nvSpPr>
        <p:spPr>
          <a:xfrm>
            <a:off x="10462375" y="6026575"/>
            <a:ext cx="180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Credit: Jeff Atkins</a:t>
            </a:r>
            <a:endParaRPr b="0" i="1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"/>
          <p:cNvSpPr txBox="1"/>
          <p:nvPr>
            <p:ph type="title"/>
          </p:nvPr>
        </p:nvSpPr>
        <p:spPr>
          <a:xfrm>
            <a:off x="693964" y="5896"/>
            <a:ext cx="9092294" cy="10173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For more information…</a:t>
            </a:r>
            <a:endParaRPr/>
          </a:p>
        </p:txBody>
      </p:sp>
      <p:sp>
        <p:nvSpPr>
          <p:cNvPr id="190" name="Google Shape;190;p16"/>
          <p:cNvSpPr txBox="1"/>
          <p:nvPr/>
        </p:nvSpPr>
        <p:spPr>
          <a:xfrm>
            <a:off x="3731756" y="2409438"/>
            <a:ext cx="4107788" cy="1323439"/>
          </a:xfrm>
          <a:prstGeom prst="rect">
            <a:avLst/>
          </a:prstGeom>
          <a:noFill/>
          <a:ln cap="flat" cmpd="sng" w="1905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Atmospheric Composition from Space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https://csl.noaa.gov/nacs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152" y="3948218"/>
            <a:ext cx="4107788" cy="2298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97203" y="3954503"/>
            <a:ext cx="3952046" cy="22862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9,460 Asthma Stock Photos, Pictures &amp; Royalty-Free Images - iStock" id="193" name="Google Shape;193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8762646" y="3954503"/>
            <a:ext cx="3429354" cy="228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0641" y="868418"/>
            <a:ext cx="3086085" cy="3086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16"/>
          <p:cNvGrpSpPr/>
          <p:nvPr/>
        </p:nvGrpSpPr>
        <p:grpSpPr>
          <a:xfrm>
            <a:off x="8563989" y="2409438"/>
            <a:ext cx="3429354" cy="1384995"/>
            <a:chOff x="8749249" y="2574511"/>
            <a:chExt cx="3429354" cy="1384995"/>
          </a:xfrm>
        </p:grpSpPr>
        <p:pic>
          <p:nvPicPr>
            <p:cNvPr id="196" name="Google Shape;196;p1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789512" y="2594466"/>
              <a:ext cx="1341600" cy="1345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97;p16"/>
            <p:cNvSpPr/>
            <p:nvPr/>
          </p:nvSpPr>
          <p:spPr>
            <a:xfrm>
              <a:off x="10278666" y="2574511"/>
              <a:ext cx="1899937" cy="1384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n-US" sz="2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NOAA Pathfinder Initiative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8749249" y="2574511"/>
              <a:ext cx="3429354" cy="1379992"/>
            </a:xfrm>
            <a:prstGeom prst="rect">
              <a:avLst/>
            </a:prstGeom>
            <a:noFill/>
            <a:ln cap="flat" cmpd="sng" w="25400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16"/>
          <p:cNvSpPr/>
          <p:nvPr/>
        </p:nvSpPr>
        <p:spPr>
          <a:xfrm>
            <a:off x="3731756" y="677379"/>
            <a:ext cx="8466774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GeoXO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https://www.nesdis.noaa.gov/next-generation/geostationary-extended-observations-geoxo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"/>
          <p:cNvSpPr txBox="1"/>
          <p:nvPr>
            <p:ph type="title"/>
          </p:nvPr>
        </p:nvSpPr>
        <p:spPr>
          <a:xfrm>
            <a:off x="846211" y="0"/>
            <a:ext cx="8403336" cy="10173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GEO data offer new insights on aerosols</a:t>
            </a:r>
            <a:endParaRPr/>
          </a:p>
        </p:txBody>
      </p:sp>
      <p:sp>
        <p:nvSpPr>
          <p:cNvPr id="205" name="Google Shape;205;p13"/>
          <p:cNvSpPr/>
          <p:nvPr/>
        </p:nvSpPr>
        <p:spPr>
          <a:xfrm>
            <a:off x="903514" y="5585507"/>
            <a:ext cx="1013621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GeoXO Value Study: </a:t>
            </a: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Advancing Aerosol Layer Height Retrieval for Surface PM2.5 Monitoring</a:t>
            </a:r>
            <a:endParaRPr b="1" i="1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PI: </a:t>
            </a: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 Wang</a:t>
            </a:r>
            <a:r>
              <a:rPr b="0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Co-I: </a:t>
            </a: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Shobha Kondragunta</a:t>
            </a:r>
            <a:endParaRPr b="1" i="1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3"/>
          <p:cNvSpPr txBox="1"/>
          <p:nvPr/>
        </p:nvSpPr>
        <p:spPr>
          <a:xfrm>
            <a:off x="846211" y="844282"/>
            <a:ext cx="1070802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 and ACX offer the opportunity to develop and apply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GEO aerosol products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like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 layer height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derived from EPIC/DSCOVR observations, that will improve the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understanding and prediction of aerosols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they evolve throughout the day at the surface and aloft.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7" name="Google Shape;207;p13"/>
          <p:cNvGrpSpPr/>
          <p:nvPr/>
        </p:nvGrpSpPr>
        <p:grpSpPr>
          <a:xfrm>
            <a:off x="715780" y="1981198"/>
            <a:ext cx="11272928" cy="3269556"/>
            <a:chOff x="715780" y="1981198"/>
            <a:chExt cx="11272928" cy="3269556"/>
          </a:xfrm>
        </p:grpSpPr>
        <p:pic>
          <p:nvPicPr>
            <p:cNvPr id="208" name="Google Shape;208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15780" y="2257659"/>
              <a:ext cx="3726343" cy="2993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87679" y="2257658"/>
              <a:ext cx="3726343" cy="2993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62364" y="2257658"/>
              <a:ext cx="3726344" cy="29930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13"/>
            <p:cNvSpPr txBox="1"/>
            <p:nvPr/>
          </p:nvSpPr>
          <p:spPr>
            <a:xfrm>
              <a:off x="2135784" y="1981198"/>
              <a:ext cx="886333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1818 UTC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3"/>
            <p:cNvSpPr txBox="1"/>
            <p:nvPr/>
          </p:nvSpPr>
          <p:spPr>
            <a:xfrm>
              <a:off x="5907685" y="1981198"/>
              <a:ext cx="886012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2006 UTC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3"/>
            <p:cNvSpPr txBox="1"/>
            <p:nvPr/>
          </p:nvSpPr>
          <p:spPr>
            <a:xfrm>
              <a:off x="9682530" y="1981198"/>
              <a:ext cx="886012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2154 UTC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"/>
          <p:cNvSpPr txBox="1"/>
          <p:nvPr>
            <p:ph type="title"/>
          </p:nvPr>
        </p:nvSpPr>
        <p:spPr>
          <a:xfrm>
            <a:off x="780584" y="-2108"/>
            <a:ext cx="4991076" cy="15350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GEO AC data enable faster emissions updates than LEO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2"/>
          <p:cNvSpPr txBox="1"/>
          <p:nvPr/>
        </p:nvSpPr>
        <p:spPr>
          <a:xfrm>
            <a:off x="839159" y="4732464"/>
            <a:ext cx="3981612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GeoXO Value Study: </a:t>
            </a: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Value of GeoXO Atmospheric Composition Observations for Emissions Updating and Air Quality Forecasting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PI: </a:t>
            </a: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Brian McDonald</a:t>
            </a:r>
            <a:r>
              <a:rPr b="0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Co-Is: </a:t>
            </a: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Chia-Hua Hsu, Arthur Mizzi, Daven Henze</a:t>
            </a:r>
            <a:endParaRPr b="1" i="1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780584" y="1540760"/>
            <a:ext cx="4795522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 and ACX will allow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rapid generation of near-real-time emissions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faster assessment of unexpected emissions trends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likely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air quality forecasts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compared with LEO AC datasets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2" name="Google Shape;222;p12"/>
          <p:cNvGrpSpPr/>
          <p:nvPr/>
        </p:nvGrpSpPr>
        <p:grpSpPr>
          <a:xfrm>
            <a:off x="6096001" y="367834"/>
            <a:ext cx="5573869" cy="2698931"/>
            <a:chOff x="704171" y="2109482"/>
            <a:chExt cx="5573869" cy="2698931"/>
          </a:xfrm>
        </p:grpSpPr>
        <p:sp>
          <p:nvSpPr>
            <p:cNvPr id="223" name="Google Shape;223;p12"/>
            <p:cNvSpPr txBox="1"/>
            <p:nvPr/>
          </p:nvSpPr>
          <p:spPr>
            <a:xfrm>
              <a:off x="1547825" y="2109482"/>
              <a:ext cx="3891925" cy="6173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April 2020 NOx Emissions Differences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1" lang="en-US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Business-as-usual (BAU) – COVID-19 period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4" name="Google Shape;224;p12"/>
            <p:cNvPicPr preferRelativeResize="0"/>
            <p:nvPr/>
          </p:nvPicPr>
          <p:blipFill rotWithShape="1">
            <a:blip r:embed="rId3">
              <a:alphaModFix/>
            </a:blip>
            <a:srcRect b="0" l="0" r="0" t="9707"/>
            <a:stretch/>
          </p:blipFill>
          <p:spPr>
            <a:xfrm>
              <a:off x="704171" y="2588386"/>
              <a:ext cx="5391829" cy="22200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12"/>
            <p:cNvSpPr txBox="1"/>
            <p:nvPr/>
          </p:nvSpPr>
          <p:spPr>
            <a:xfrm rot="-5400000">
              <a:off x="5258746" y="3417189"/>
              <a:ext cx="1709640" cy="328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E(NO</a:t>
              </a:r>
              <a:r>
                <a:rPr b="0" baseline="-25000" i="0" lang="en-US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</a:t>
              </a:r>
              <a:r>
                <a:rPr b="0" i="0" lang="en-US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),  mole/km</a:t>
              </a:r>
              <a:r>
                <a:rPr b="0" baseline="30000" i="0" lang="en-US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b="0" i="0" lang="en-US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/h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2"/>
          <p:cNvGrpSpPr/>
          <p:nvPr/>
        </p:nvGrpSpPr>
        <p:grpSpPr>
          <a:xfrm>
            <a:off x="5576106" y="3171976"/>
            <a:ext cx="6292681" cy="3096776"/>
            <a:chOff x="5602141" y="2962027"/>
            <a:chExt cx="6292681" cy="3096776"/>
          </a:xfrm>
        </p:grpSpPr>
        <p:pic>
          <p:nvPicPr>
            <p:cNvPr id="227" name="Google Shape;227;p12"/>
            <p:cNvPicPr preferRelativeResize="0"/>
            <p:nvPr/>
          </p:nvPicPr>
          <p:blipFill rotWithShape="1">
            <a:blip r:embed="rId4">
              <a:alphaModFix/>
            </a:blip>
            <a:srcRect b="50279" l="0" r="0" t="800"/>
            <a:stretch/>
          </p:blipFill>
          <p:spPr>
            <a:xfrm>
              <a:off x="5602141" y="3419639"/>
              <a:ext cx="6292681" cy="2639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12"/>
            <p:cNvSpPr txBox="1"/>
            <p:nvPr/>
          </p:nvSpPr>
          <p:spPr>
            <a:xfrm>
              <a:off x="6639652" y="2962027"/>
              <a:ext cx="4287041" cy="6463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NOx Emissions in April 2020</a:t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1" lang="en-US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True = COVID-19 period, BAU = Business-as-usual,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1" lang="en-US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TEMPO = BAU adjusted using TEMPO proxy data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 txBox="1"/>
          <p:nvPr>
            <p:ph type="title"/>
          </p:nvPr>
        </p:nvSpPr>
        <p:spPr>
          <a:xfrm>
            <a:off x="677869" y="-5940"/>
            <a:ext cx="9492643" cy="103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GEO AC data enhance pollution exposure studies</a:t>
            </a:r>
            <a:endParaRPr/>
          </a:p>
        </p:txBody>
      </p:sp>
      <p:sp>
        <p:nvSpPr>
          <p:cNvPr id="235" name="Google Shape;235;p14"/>
          <p:cNvSpPr/>
          <p:nvPr/>
        </p:nvSpPr>
        <p:spPr>
          <a:xfrm>
            <a:off x="708758" y="826912"/>
            <a:ext cx="1123222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 and GeoXO observations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enhanced estimates of exposure, more timely pollution alerts,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improved assessment of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aerosol-attributable health impacts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compared with LEO observations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4"/>
          <p:cNvSpPr txBox="1"/>
          <p:nvPr/>
        </p:nvSpPr>
        <p:spPr>
          <a:xfrm>
            <a:off x="6492324" y="5552347"/>
            <a:ext cx="537341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GeoXO Value Study:</a:t>
            </a: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Value of GeoXO Atmospheric Composition Data for Estimating Air Pollution-Related Health Impacts</a:t>
            </a:r>
            <a:endParaRPr b="1" i="1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PI: </a:t>
            </a: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Susan Anenberg</a:t>
            </a:r>
            <a:r>
              <a:rPr b="0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Co-Is: </a:t>
            </a: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Katelyn O’Dell, Gaige Kerr, Dan Goldberg</a:t>
            </a:r>
            <a:endParaRPr b="1" i="1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7" name="Google Shape;237;p14"/>
          <p:cNvGrpSpPr/>
          <p:nvPr/>
        </p:nvGrpSpPr>
        <p:grpSpPr>
          <a:xfrm>
            <a:off x="708759" y="1697869"/>
            <a:ext cx="4021810" cy="4478131"/>
            <a:chOff x="6517099" y="308735"/>
            <a:chExt cx="5468112" cy="6088533"/>
          </a:xfrm>
        </p:grpSpPr>
        <p:pic>
          <p:nvPicPr>
            <p:cNvPr id="238" name="Google Shape;238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517099" y="308735"/>
              <a:ext cx="5468112" cy="3120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17099" y="2923813"/>
              <a:ext cx="5468112" cy="31198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14"/>
            <p:cNvSpPr txBox="1"/>
            <p:nvPr/>
          </p:nvSpPr>
          <p:spPr>
            <a:xfrm>
              <a:off x="10906978" y="2346203"/>
              <a:ext cx="794154" cy="3766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4"/>
            <p:cNvSpPr txBox="1"/>
            <p:nvPr/>
          </p:nvSpPr>
          <p:spPr>
            <a:xfrm>
              <a:off x="10906974" y="4594672"/>
              <a:ext cx="1073548" cy="8787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GEO sampled as LEO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4"/>
            <p:cNvSpPr txBox="1"/>
            <p:nvPr/>
          </p:nvSpPr>
          <p:spPr>
            <a:xfrm>
              <a:off x="8133002" y="5996498"/>
              <a:ext cx="2123915" cy="400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Number of Days</a:t>
              </a:r>
              <a:endParaRPr b="1" baseline="3000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3" name="Google Shape;243;p14"/>
          <p:cNvSpPr txBox="1"/>
          <p:nvPr/>
        </p:nvSpPr>
        <p:spPr>
          <a:xfrm>
            <a:off x="4776044" y="1697869"/>
            <a:ext cx="1668299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 Zhang et al., </a:t>
            </a: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Nowcasting applications of geostationary satellite hourly surface PM2.5 data</a:t>
            </a:r>
            <a:r>
              <a:rPr b="0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Weather and Forecasting,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4" name="Google Shape;244;p14"/>
          <p:cNvGrpSpPr/>
          <p:nvPr/>
        </p:nvGrpSpPr>
        <p:grpSpPr>
          <a:xfrm>
            <a:off x="7461433" y="1664806"/>
            <a:ext cx="3471026" cy="3752193"/>
            <a:chOff x="6200222" y="1066800"/>
            <a:chExt cx="4881434" cy="5276850"/>
          </a:xfrm>
        </p:grpSpPr>
        <p:pic>
          <p:nvPicPr>
            <p:cNvPr descr="https://lh3.googleusercontent.com/6coqQfyIARSQYW2k0-X1t00KxUP97adX7S8ZuPhqUSS0Ho3KotbF_7c5cgZfVAxDWcjfCWbZmDvtEpfTK1S_9EdCxRDehnIkRBb8iftpDHrr6AhRfB3OtnT4occPE__IXADk0AhKjzo_3hwQTJGfpeM" id="245" name="Google Shape;245;p14"/>
            <p:cNvPicPr preferRelativeResize="0"/>
            <p:nvPr/>
          </p:nvPicPr>
          <p:blipFill rotWithShape="1">
            <a:blip r:embed="rId5">
              <a:alphaModFix/>
            </a:blip>
            <a:srcRect b="8262" l="47802" r="8588" t="6966"/>
            <a:stretch/>
          </p:blipFill>
          <p:spPr>
            <a:xfrm>
              <a:off x="6200222" y="1066800"/>
              <a:ext cx="4881434" cy="52768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6" name="Google Shape;246;p14"/>
            <p:cNvGrpSpPr/>
            <p:nvPr/>
          </p:nvGrpSpPr>
          <p:grpSpPr>
            <a:xfrm>
              <a:off x="9405257" y="2214514"/>
              <a:ext cx="1676399" cy="1088576"/>
              <a:chOff x="9405257" y="2214514"/>
              <a:chExt cx="1676399" cy="1088576"/>
            </a:xfrm>
          </p:grpSpPr>
          <p:cxnSp>
            <p:nvCxnSpPr>
              <p:cNvPr id="247" name="Google Shape;247;p14"/>
              <p:cNvCxnSpPr/>
              <p:nvPr/>
            </p:nvCxnSpPr>
            <p:spPr>
              <a:xfrm>
                <a:off x="11049000" y="2214514"/>
                <a:ext cx="0" cy="1088576"/>
              </a:xfrm>
              <a:prstGeom prst="straightConnector1">
                <a:avLst/>
              </a:prstGeom>
              <a:noFill/>
              <a:ln cap="flat" cmpd="sng" w="76200">
                <a:solidFill>
                  <a:srgbClr val="FF0000"/>
                </a:solidFill>
                <a:prstDash val="solid"/>
                <a:round/>
                <a:headEnd len="med" w="med" type="triangle"/>
                <a:tailEnd len="med" w="med" type="triangle"/>
              </a:ln>
            </p:spPr>
          </p:cxnSp>
          <p:cxnSp>
            <p:nvCxnSpPr>
              <p:cNvPr id="248" name="Google Shape;248;p14"/>
              <p:cNvCxnSpPr/>
              <p:nvPr/>
            </p:nvCxnSpPr>
            <p:spPr>
              <a:xfrm>
                <a:off x="9405257" y="3303090"/>
                <a:ext cx="1643743" cy="0"/>
              </a:xfrm>
              <a:prstGeom prst="straightConnector1">
                <a:avLst/>
              </a:prstGeom>
              <a:noFill/>
              <a:ln cap="flat" cmpd="sng" w="762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49" name="Google Shape;249;p14"/>
              <p:cNvCxnSpPr/>
              <p:nvPr/>
            </p:nvCxnSpPr>
            <p:spPr>
              <a:xfrm>
                <a:off x="9437913" y="2214514"/>
                <a:ext cx="1643743" cy="0"/>
              </a:xfrm>
              <a:prstGeom prst="straightConnector1">
                <a:avLst/>
              </a:prstGeom>
              <a:noFill/>
              <a:ln cap="flat" cmpd="sng" w="762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ue Business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2020-09-23T15:46:48Z</dcterms:created>
  <dc:creator>Gregory J Frost</dc:creator>
</cp:coreProperties>
</file>