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Lst>
  <p:notesMasterIdLst>
    <p:notesMasterId r:id="rId18"/>
  </p:notesMasterIdLst>
  <p:sldIdLst>
    <p:sldId id="309" r:id="rId6"/>
    <p:sldId id="442" r:id="rId7"/>
    <p:sldId id="441" r:id="rId8"/>
    <p:sldId id="325" r:id="rId9"/>
    <p:sldId id="256" r:id="rId10"/>
    <p:sldId id="450" r:id="rId11"/>
    <p:sldId id="503" r:id="rId12"/>
    <p:sldId id="506" r:id="rId13"/>
    <p:sldId id="507" r:id="rId14"/>
    <p:sldId id="524" r:id="rId15"/>
    <p:sldId id="339" r:id="rId16"/>
    <p:sldId id="9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0FB8A-AD80-2A43-881A-D098C768E280}" v="51" dt="2023-04-23T23:43:23.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p:restoredTop sz="90748"/>
  </p:normalViewPr>
  <p:slideViewPr>
    <p:cSldViewPr snapToGrid="0">
      <p:cViewPr varScale="1">
        <p:scale>
          <a:sx n="58" d="100"/>
          <a:sy n="58" d="100"/>
        </p:scale>
        <p:origin x="9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2A7D5-6383-6442-A706-4FC5EFFC1625}" type="datetimeFigureOut">
              <a:rPr lang="en-US" smtClean="0"/>
              <a:t>4/30/2023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40261-62E8-F249-AFF4-E78CCC58C796}" type="slidenum">
              <a:rPr lang="en-US" smtClean="0"/>
              <a:t>‹#›</a:t>
            </a:fld>
            <a:endParaRPr lang="en-US"/>
          </a:p>
        </p:txBody>
      </p:sp>
    </p:spTree>
    <p:extLst>
      <p:ext uri="{BB962C8B-B14F-4D97-AF65-F5344CB8AC3E}">
        <p14:creationId xmlns:p14="http://schemas.microsoft.com/office/powerpoint/2010/main" val="660016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603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NOAA’s operational geostationary satellite estimates of hourly surface fine particulate matter concentrations, we also investigated to see how many days in a year do we have air quality standard violated?  When we did this study using geo vs. </a:t>
            </a:r>
            <a:r>
              <a:rPr lang="en-US" dirty="0" err="1"/>
              <a:t>leo</a:t>
            </a:r>
            <a:r>
              <a:rPr lang="en-US" dirty="0"/>
              <a:t>, we quickly found that the information content from geo is so much more than </a:t>
            </a:r>
            <a:r>
              <a:rPr lang="en-US" dirty="0" err="1"/>
              <a:t>leo</a:t>
            </a:r>
            <a:r>
              <a:rPr lang="en-US" dirty="0"/>
              <a:t> due to density of observations.  Again, most of the air quality standard violations are in the west because that is where most of the fire activity is.  In the east, due to pollution control strategies, we no longer see air quality standard violations.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497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and next slide show why having geostationary satellite data are beneficial.  NOAA has been flying an imager for several decades and now we have an advanced baseline imager with onboard calibration that can provide good aerosol retrievals.  For air quality applications, we converted the aerosol optical depth to surface fine particulate matter concentrations to conduct some scientific studies.  This map shows what time of the day pollution peaks.  Indeed, consistent with our understanding of planetary boundary layer dynamics, sources, and chemistry pollution peaks either in the late evening or early morning associated with rush hour traffic.  Whereas in the west where wildfires dominate fine particulate pollution, it peaks during the day because fires have strong diurnal variation and peak during the day.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321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r>
              <a:rPr lang="en-US" dirty="0"/>
              <a:t>spatial resolution</a:t>
            </a:r>
          </a:p>
        </p:txBody>
      </p:sp>
      <p:sp>
        <p:nvSpPr>
          <p:cNvPr id="4" name="Slide Number Placeholder 3"/>
          <p:cNvSpPr>
            <a:spLocks noGrp="1"/>
          </p:cNvSpPr>
          <p:nvPr>
            <p:ph type="sldNum" sz="quarter" idx="5"/>
          </p:nvPr>
        </p:nvSpPr>
        <p:spPr/>
        <p:txBody>
          <a:bodyPr/>
          <a:lstStyle/>
          <a:p>
            <a:fld id="{B3C64D7C-964D-B945-82FB-B99D3055EE18}" type="slidenum">
              <a:rPr lang="en-US" smtClean="0"/>
              <a:t>6</a:t>
            </a:fld>
            <a:endParaRPr lang="en-US"/>
          </a:p>
        </p:txBody>
      </p:sp>
    </p:spTree>
    <p:extLst>
      <p:ext uri="{BB962C8B-B14F-4D97-AF65-F5344CB8AC3E}">
        <p14:creationId xmlns:p14="http://schemas.microsoft.com/office/powerpoint/2010/main" val="142895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53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on the figure: AOCH, PM2.5</a:t>
            </a:r>
          </a:p>
          <a:p>
            <a:r>
              <a:rPr lang="en-US" dirty="0"/>
              <a:t>UVAI no info.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055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046E-A0FF-A947-CB00-B9336FC9F2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2A4910-9BB2-2F7F-6833-54A96D345E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EBE97-1EDF-482D-5935-B93E81557EC4}"/>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5" name="Footer Placeholder 4">
            <a:extLst>
              <a:ext uri="{FF2B5EF4-FFF2-40B4-BE49-F238E27FC236}">
                <a16:creationId xmlns:a16="http://schemas.microsoft.com/office/drawing/2014/main" id="{F0B77296-5260-6250-F7B6-E4A2882A7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6375B-CD42-8832-BC73-0EEB06156ACF}"/>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3031896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E305-4E6E-07F1-D305-5346FD7A16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172349-8FB1-F093-F352-C9164710AC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3A005-056A-484F-FEEA-62365F73D053}"/>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5" name="Footer Placeholder 4">
            <a:extLst>
              <a:ext uri="{FF2B5EF4-FFF2-40B4-BE49-F238E27FC236}">
                <a16:creationId xmlns:a16="http://schemas.microsoft.com/office/drawing/2014/main" id="{B72B9CCA-5302-7A76-60AB-E0D2F7258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B8401-A8C7-B578-AB64-800005D1D9BA}"/>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138139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85738B-A405-2D17-D57D-24969B7B3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8607AC-B6BD-BFC8-FF9B-B0FF9317F9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960DC-FB43-3BEF-BFC6-7E2C2729EA02}"/>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5" name="Footer Placeholder 4">
            <a:extLst>
              <a:ext uri="{FF2B5EF4-FFF2-40B4-BE49-F238E27FC236}">
                <a16:creationId xmlns:a16="http://schemas.microsoft.com/office/drawing/2014/main" id="{1EDF2537-E34C-D582-9D15-DB73E2682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78BED-DDE8-F0D3-8130-F3AE1A43AC56}"/>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3889718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2" indent="0" algn="ctr">
              <a:buNone/>
              <a:defRPr/>
            </a:lvl2pPr>
            <a:lvl3pPr marL="914364" indent="0" algn="ctr">
              <a:buNone/>
              <a:defRPr/>
            </a:lvl3pPr>
            <a:lvl4pPr marL="1371545" indent="0" algn="ctr">
              <a:buNone/>
              <a:defRPr/>
            </a:lvl4pPr>
            <a:lvl5pPr marL="1828727" indent="0" algn="ctr">
              <a:buNone/>
              <a:defRPr/>
            </a:lvl5pPr>
            <a:lvl6pPr marL="2285909" indent="0" algn="ctr">
              <a:buNone/>
              <a:defRPr/>
            </a:lvl6pPr>
            <a:lvl7pPr marL="2743091" indent="0" algn="ctr">
              <a:buNone/>
              <a:defRPr/>
            </a:lvl7pPr>
            <a:lvl8pPr marL="3200272" indent="0" algn="ctr">
              <a:buNone/>
              <a:defRPr/>
            </a:lvl8pPr>
            <a:lvl9pPr marL="365745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213549"/>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31890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2" indent="0">
              <a:buNone/>
              <a:defRPr sz="1800"/>
            </a:lvl2pPr>
            <a:lvl3pPr marL="914364" indent="0">
              <a:buNone/>
              <a:defRPr sz="1600"/>
            </a:lvl3pPr>
            <a:lvl4pPr marL="1371545" indent="0">
              <a:buNone/>
              <a:defRPr sz="1400"/>
            </a:lvl4pPr>
            <a:lvl5pPr marL="1828727" indent="0">
              <a:buNone/>
              <a:defRPr sz="1400"/>
            </a:lvl5pPr>
            <a:lvl6pPr marL="2285909" indent="0">
              <a:buNone/>
              <a:defRPr sz="1400"/>
            </a:lvl6pPr>
            <a:lvl7pPr marL="2743091" indent="0">
              <a:buNone/>
              <a:defRPr sz="1400"/>
            </a:lvl7pPr>
            <a:lvl8pPr marL="3200272" indent="0">
              <a:buNone/>
              <a:defRPr sz="1400"/>
            </a:lvl8pPr>
            <a:lvl9pPr marL="365745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90436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88721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93839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782913"/>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07979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31088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84C5-04DE-8550-4618-E4BC416F3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B5E418-89FC-1585-50ED-FCD4E72CF0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4BBD5-6C4C-6C22-E0BE-52C9D49B9F62}"/>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5" name="Footer Placeholder 4">
            <a:extLst>
              <a:ext uri="{FF2B5EF4-FFF2-40B4-BE49-F238E27FC236}">
                <a16:creationId xmlns:a16="http://schemas.microsoft.com/office/drawing/2014/main" id="{ED868443-3F9D-9172-6A03-5E82603D4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ED2D1-A89C-BEBA-9350-5E15090A66F0}"/>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557480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99783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21413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533400"/>
            <a:ext cx="2692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533400"/>
            <a:ext cx="78740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294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11475" indent="0" algn="ctr">
              <a:buNone/>
              <a:defRPr/>
            </a:lvl2pPr>
            <a:lvl3pPr marL="822952" indent="0" algn="ctr">
              <a:buNone/>
              <a:defRPr/>
            </a:lvl3pPr>
            <a:lvl4pPr marL="1234428" indent="0" algn="ctr">
              <a:buNone/>
              <a:defRPr/>
            </a:lvl4pPr>
            <a:lvl5pPr marL="1645904" indent="0" algn="ctr">
              <a:buNone/>
              <a:defRPr/>
            </a:lvl5pPr>
            <a:lvl6pPr marL="2057380" indent="0" algn="ctr">
              <a:buNone/>
              <a:defRPr/>
            </a:lvl6pPr>
            <a:lvl7pPr marL="2468855" indent="0" algn="ctr">
              <a:buNone/>
              <a:defRPr/>
            </a:lvl7pPr>
            <a:lvl8pPr marL="2880331" indent="0" algn="ctr">
              <a:buNone/>
              <a:defRPr/>
            </a:lvl8pPr>
            <a:lvl9pPr marL="329180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78021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090548"/>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lvl1pPr>
            <a:lvl2pPr marL="411475" indent="0">
              <a:buNone/>
              <a:defRPr sz="1620"/>
            </a:lvl2pPr>
            <a:lvl3pPr marL="822952" indent="0">
              <a:buNone/>
              <a:defRPr sz="1440"/>
            </a:lvl3pPr>
            <a:lvl4pPr marL="1234428" indent="0">
              <a:buNone/>
              <a:defRPr sz="1260"/>
            </a:lvl4pPr>
            <a:lvl5pPr marL="1645904" indent="0">
              <a:buNone/>
              <a:defRPr sz="1260"/>
            </a:lvl5pPr>
            <a:lvl6pPr marL="2057380" indent="0">
              <a:buNone/>
              <a:defRPr sz="1260"/>
            </a:lvl6pPr>
            <a:lvl7pPr marL="2468855" indent="0">
              <a:buNone/>
              <a:defRPr sz="1260"/>
            </a:lvl7pPr>
            <a:lvl8pPr marL="2880331" indent="0">
              <a:buNone/>
              <a:defRPr sz="1260"/>
            </a:lvl8pPr>
            <a:lvl9pPr marL="3291808" indent="0">
              <a:buNone/>
              <a:defRPr sz="126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765521"/>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809575"/>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160" b="1"/>
            </a:lvl1pPr>
            <a:lvl2pPr marL="411475" indent="0">
              <a:buNone/>
              <a:defRPr sz="1800" b="1"/>
            </a:lvl2pPr>
            <a:lvl3pPr marL="822952" indent="0">
              <a:buNone/>
              <a:defRPr sz="1620" b="1"/>
            </a:lvl3pPr>
            <a:lvl4pPr marL="1234428" indent="0">
              <a:buNone/>
              <a:defRPr sz="1440" b="1"/>
            </a:lvl4pPr>
            <a:lvl5pPr marL="1645904" indent="0">
              <a:buNone/>
              <a:defRPr sz="1440" b="1"/>
            </a:lvl5pPr>
            <a:lvl6pPr marL="2057380" indent="0">
              <a:buNone/>
              <a:defRPr sz="1440" b="1"/>
            </a:lvl6pPr>
            <a:lvl7pPr marL="2468855" indent="0">
              <a:buNone/>
              <a:defRPr sz="1440" b="1"/>
            </a:lvl7pPr>
            <a:lvl8pPr marL="2880331" indent="0">
              <a:buNone/>
              <a:defRPr sz="1440" b="1"/>
            </a:lvl8pPr>
            <a:lvl9pPr marL="3291808"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160" b="1"/>
            </a:lvl1pPr>
            <a:lvl2pPr marL="411475" indent="0">
              <a:buNone/>
              <a:defRPr sz="1800" b="1"/>
            </a:lvl2pPr>
            <a:lvl3pPr marL="822952" indent="0">
              <a:buNone/>
              <a:defRPr sz="1620" b="1"/>
            </a:lvl3pPr>
            <a:lvl4pPr marL="1234428" indent="0">
              <a:buNone/>
              <a:defRPr sz="1440" b="1"/>
            </a:lvl4pPr>
            <a:lvl5pPr marL="1645904" indent="0">
              <a:buNone/>
              <a:defRPr sz="1440" b="1"/>
            </a:lvl5pPr>
            <a:lvl6pPr marL="2057380" indent="0">
              <a:buNone/>
              <a:defRPr sz="1440" b="1"/>
            </a:lvl6pPr>
            <a:lvl7pPr marL="2468855" indent="0">
              <a:buNone/>
              <a:defRPr sz="1440" b="1"/>
            </a:lvl7pPr>
            <a:lvl8pPr marL="2880331" indent="0">
              <a:buNone/>
              <a:defRPr sz="1440" b="1"/>
            </a:lvl8pPr>
            <a:lvl9pPr marL="3291808"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2607528"/>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20622"/>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89435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128C-5B7E-F76A-AB61-F4F6DF5F6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AD7E63-1384-12B3-63DC-98678DD09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5A691-7F61-6018-C069-5D9CFE861B2A}"/>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5" name="Footer Placeholder 4">
            <a:extLst>
              <a:ext uri="{FF2B5EF4-FFF2-40B4-BE49-F238E27FC236}">
                <a16:creationId xmlns:a16="http://schemas.microsoft.com/office/drawing/2014/main" id="{A312831E-64B4-B53E-1CCC-7B1760816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EFEAD-A51A-EAD3-BCDB-AD8C6AD9CA5B}"/>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102210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260"/>
            </a:lvl1pPr>
            <a:lvl2pPr marL="411475" indent="0">
              <a:buNone/>
              <a:defRPr sz="1080"/>
            </a:lvl2pPr>
            <a:lvl3pPr marL="822952" indent="0">
              <a:buNone/>
              <a:defRPr sz="900"/>
            </a:lvl3pPr>
            <a:lvl4pPr marL="1234428" indent="0">
              <a:buNone/>
              <a:defRPr sz="810"/>
            </a:lvl4pPr>
            <a:lvl5pPr marL="1645904" indent="0">
              <a:buNone/>
              <a:defRPr sz="810"/>
            </a:lvl5pPr>
            <a:lvl6pPr marL="2057380" indent="0">
              <a:buNone/>
              <a:defRPr sz="810"/>
            </a:lvl6pPr>
            <a:lvl7pPr marL="2468855" indent="0">
              <a:buNone/>
              <a:defRPr sz="810"/>
            </a:lvl7pPr>
            <a:lvl8pPr marL="2880331" indent="0">
              <a:buNone/>
              <a:defRPr sz="810"/>
            </a:lvl8pPr>
            <a:lvl9pPr marL="3291808" indent="0">
              <a:buNone/>
              <a:defRPr sz="81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179506"/>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880"/>
            </a:lvl1pPr>
            <a:lvl2pPr marL="411475" indent="0">
              <a:buNone/>
              <a:defRPr sz="2520"/>
            </a:lvl2pPr>
            <a:lvl3pPr marL="822952" indent="0">
              <a:buNone/>
              <a:defRPr sz="2160"/>
            </a:lvl3pPr>
            <a:lvl4pPr marL="1234428" indent="0">
              <a:buNone/>
              <a:defRPr sz="1800"/>
            </a:lvl4pPr>
            <a:lvl5pPr marL="1645904" indent="0">
              <a:buNone/>
              <a:defRPr sz="1800"/>
            </a:lvl5pPr>
            <a:lvl6pPr marL="2057380" indent="0">
              <a:buNone/>
              <a:defRPr sz="1800"/>
            </a:lvl6pPr>
            <a:lvl7pPr marL="2468855" indent="0">
              <a:buNone/>
              <a:defRPr sz="1800"/>
            </a:lvl7pPr>
            <a:lvl8pPr marL="2880331" indent="0">
              <a:buNone/>
              <a:defRPr sz="1800"/>
            </a:lvl8pPr>
            <a:lvl9pPr marL="3291808"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260"/>
            </a:lvl1pPr>
            <a:lvl2pPr marL="411475" indent="0">
              <a:buNone/>
              <a:defRPr sz="1080"/>
            </a:lvl2pPr>
            <a:lvl3pPr marL="822952" indent="0">
              <a:buNone/>
              <a:defRPr sz="900"/>
            </a:lvl3pPr>
            <a:lvl4pPr marL="1234428" indent="0">
              <a:buNone/>
              <a:defRPr sz="810"/>
            </a:lvl4pPr>
            <a:lvl5pPr marL="1645904" indent="0">
              <a:buNone/>
              <a:defRPr sz="810"/>
            </a:lvl5pPr>
            <a:lvl6pPr marL="2057380" indent="0">
              <a:buNone/>
              <a:defRPr sz="810"/>
            </a:lvl6pPr>
            <a:lvl7pPr marL="2468855" indent="0">
              <a:buNone/>
              <a:defRPr sz="810"/>
            </a:lvl7pPr>
            <a:lvl8pPr marL="2880331" indent="0">
              <a:buNone/>
              <a:defRPr sz="810"/>
            </a:lvl8pPr>
            <a:lvl9pPr marL="3291808" indent="0">
              <a:buNone/>
              <a:defRPr sz="81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81125"/>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238503"/>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533400"/>
            <a:ext cx="2692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533400"/>
            <a:ext cx="78740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804631"/>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5" indent="0" algn="ctr">
              <a:buNone/>
              <a:defRPr/>
            </a:lvl2pPr>
            <a:lvl3pPr marL="914390" indent="0" algn="ctr">
              <a:buNone/>
              <a:defRPr/>
            </a:lvl3pPr>
            <a:lvl4pPr marL="1371587" indent="0" algn="ctr">
              <a:buNone/>
              <a:defRPr/>
            </a:lvl4pPr>
            <a:lvl5pPr marL="1828782" indent="0" algn="ctr">
              <a:buNone/>
              <a:defRPr/>
            </a:lvl5pPr>
            <a:lvl6pPr marL="2285977" indent="0" algn="ctr">
              <a:buNone/>
              <a:defRPr/>
            </a:lvl6pPr>
            <a:lvl7pPr marL="2743172" indent="0" algn="ctr">
              <a:buNone/>
              <a:defRPr/>
            </a:lvl7pPr>
            <a:lvl8pPr marL="3200368" indent="0" algn="ctr">
              <a:buNone/>
              <a:defRPr/>
            </a:lvl8pPr>
            <a:lvl9pPr marL="365756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684277"/>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08285"/>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95" indent="0">
              <a:buNone/>
              <a:defRPr sz="1800"/>
            </a:lvl2pPr>
            <a:lvl3pPr marL="914390" indent="0">
              <a:buNone/>
              <a:defRPr sz="1600"/>
            </a:lvl3pPr>
            <a:lvl4pPr marL="1371587" indent="0">
              <a:buNone/>
              <a:defRPr sz="1400"/>
            </a:lvl4pPr>
            <a:lvl5pPr marL="1828782" indent="0">
              <a:buNone/>
              <a:defRPr sz="1400"/>
            </a:lvl5pPr>
            <a:lvl6pPr marL="2285977" indent="0">
              <a:buNone/>
              <a:defRPr sz="1400"/>
            </a:lvl6pPr>
            <a:lvl7pPr marL="2743172" indent="0">
              <a:buNone/>
              <a:defRPr sz="1400"/>
            </a:lvl7pPr>
            <a:lvl8pPr marL="3200368" indent="0">
              <a:buNone/>
              <a:defRPr sz="1400"/>
            </a:lvl8pPr>
            <a:lvl9pPr marL="365756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137777"/>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878360"/>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3904"/>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86663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129A-A8FB-C864-DC7D-D3A8969BD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D7830A-D19B-6405-CEA0-01009C6167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C06BD-11E1-71DA-E91C-51ECE70FC0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568308-4C29-9982-FE89-4646F9665C6D}"/>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6" name="Footer Placeholder 5">
            <a:extLst>
              <a:ext uri="{FF2B5EF4-FFF2-40B4-BE49-F238E27FC236}">
                <a16:creationId xmlns:a16="http://schemas.microsoft.com/office/drawing/2014/main" id="{32D28AD4-B4CD-C056-03E5-A255791FC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7E276-351F-DB2E-66F3-AB1847249106}"/>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3449284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727336"/>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3990300"/>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90" indent="0">
              <a:buNone/>
              <a:defRPr sz="2400"/>
            </a:lvl3pPr>
            <a:lvl4pPr marL="1371587" indent="0">
              <a:buNone/>
              <a:defRPr sz="2000"/>
            </a:lvl4pPr>
            <a:lvl5pPr marL="1828782" indent="0">
              <a:buNone/>
              <a:defRPr sz="2000"/>
            </a:lvl5pPr>
            <a:lvl6pPr marL="2285977" indent="0">
              <a:buNone/>
              <a:defRPr sz="2000"/>
            </a:lvl6pPr>
            <a:lvl7pPr marL="2743172" indent="0">
              <a:buNone/>
              <a:defRPr sz="2000"/>
            </a:lvl7pPr>
            <a:lvl8pPr marL="3200368" indent="0">
              <a:buNone/>
              <a:defRPr sz="2000"/>
            </a:lvl8pPr>
            <a:lvl9pPr marL="3657564"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185088"/>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030156"/>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533400"/>
            <a:ext cx="2692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533400"/>
            <a:ext cx="78740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030857"/>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2" name="TextBox 1"/>
          <p:cNvSpPr txBox="1"/>
          <p:nvPr userDrawn="1"/>
        </p:nvSpPr>
        <p:spPr>
          <a:xfrm>
            <a:off x="285750" y="5889724"/>
            <a:ext cx="4229100" cy="307777"/>
          </a:xfrm>
          <a:prstGeom prst="rect">
            <a:avLst/>
          </a:prstGeom>
          <a:noFill/>
        </p:spPr>
        <p:txBody>
          <a:bodyPr wrap="square" rtlCol="0">
            <a:spAutoFit/>
          </a:bodyPr>
          <a:lstStyle/>
          <a:p>
            <a:r>
              <a:rPr lang="en-US" b="1" i="1" dirty="0">
                <a:solidFill>
                  <a:schemeClr val="bg1"/>
                </a:solidFill>
              </a:rPr>
              <a:t>Center for Satellite Applications and Research</a:t>
            </a:r>
          </a:p>
        </p:txBody>
      </p:sp>
    </p:spTree>
    <p:extLst>
      <p:ext uri="{BB962C8B-B14F-4D97-AF65-F5344CB8AC3E}">
        <p14:creationId xmlns:p14="http://schemas.microsoft.com/office/powerpoint/2010/main" val="2961748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49FA-A7CB-DB87-EA4F-B2212EA8F3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9ACF2D-7377-A675-F639-999CDA6A15EC}"/>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4" name="Footer Placeholder 3">
            <a:extLst>
              <a:ext uri="{FF2B5EF4-FFF2-40B4-BE49-F238E27FC236}">
                <a16:creationId xmlns:a16="http://schemas.microsoft.com/office/drawing/2014/main" id="{17B88FBC-C3E5-C821-A83E-BD6059CA43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745A0B-D84A-AFFD-CDA6-9970694ECA60}"/>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234915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979E-6B20-B1B4-3B00-C9F01E81A4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D7634-59C7-2DD6-F6DB-A95E483DB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C0DA7-8968-046B-26BA-3304104A4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935D7-B439-D310-8B78-25C95FB41F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87F08-1B74-5FFE-3715-988A2EAD94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1D4A1-724C-D9AD-D505-02DE0049ADA2}"/>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8" name="Footer Placeholder 7">
            <a:extLst>
              <a:ext uri="{FF2B5EF4-FFF2-40B4-BE49-F238E27FC236}">
                <a16:creationId xmlns:a16="http://schemas.microsoft.com/office/drawing/2014/main" id="{FFB75D7B-4488-378A-3DD9-E141A4E1F3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A6F17C-ECA4-8F9E-F468-A3AE3EED5455}"/>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381321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49FA-A7CB-DB87-EA4F-B2212EA8F3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9ACF2D-7377-A675-F639-999CDA6A15EC}"/>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4" name="Footer Placeholder 3">
            <a:extLst>
              <a:ext uri="{FF2B5EF4-FFF2-40B4-BE49-F238E27FC236}">
                <a16:creationId xmlns:a16="http://schemas.microsoft.com/office/drawing/2014/main" id="{17B88FBC-C3E5-C821-A83E-BD6059CA43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745A0B-D84A-AFFD-CDA6-9970694ECA60}"/>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121715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7903FB-DFCA-49B8-B80E-B724B6767AA9}"/>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3" name="Footer Placeholder 2">
            <a:extLst>
              <a:ext uri="{FF2B5EF4-FFF2-40B4-BE49-F238E27FC236}">
                <a16:creationId xmlns:a16="http://schemas.microsoft.com/office/drawing/2014/main" id="{F163382D-C6AC-0148-5197-F26451CF5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4FCCC3-8CD0-CFA2-C69D-CDC27C50FB2F}"/>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50683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137F-AAFF-A991-3824-137D0E76F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492020-E94B-58DA-53F9-F002530074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45900-F119-1D43-547B-3F0589E519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1F660-D489-F614-4FD7-1B90A18B8EAF}"/>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6" name="Footer Placeholder 5">
            <a:extLst>
              <a:ext uri="{FF2B5EF4-FFF2-40B4-BE49-F238E27FC236}">
                <a16:creationId xmlns:a16="http://schemas.microsoft.com/office/drawing/2014/main" id="{847C2A3B-78B3-92A6-4A5E-B5E175F35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92244-72A7-6BE4-B776-4068F90DD606}"/>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374374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65DC-DB63-9F94-0592-5719202DF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BA0D73-E5FA-4803-FBDC-6BA86026CE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6A9970-8272-7366-5A91-20A31F873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57775-74C8-1EBD-6B85-DB6DD6C57694}"/>
              </a:ext>
            </a:extLst>
          </p:cNvPr>
          <p:cNvSpPr>
            <a:spLocks noGrp="1"/>
          </p:cNvSpPr>
          <p:nvPr>
            <p:ph type="dt" sz="half" idx="10"/>
          </p:nvPr>
        </p:nvSpPr>
        <p:spPr/>
        <p:txBody>
          <a:bodyPr/>
          <a:lstStyle/>
          <a:p>
            <a:fld id="{E6818485-1D6D-4E46-98EF-A73E508948AC}" type="datetimeFigureOut">
              <a:rPr lang="en-US" smtClean="0"/>
              <a:t>4/30/2023</a:t>
            </a:fld>
            <a:endParaRPr lang="en-US"/>
          </a:p>
        </p:txBody>
      </p:sp>
      <p:sp>
        <p:nvSpPr>
          <p:cNvPr id="6" name="Footer Placeholder 5">
            <a:extLst>
              <a:ext uri="{FF2B5EF4-FFF2-40B4-BE49-F238E27FC236}">
                <a16:creationId xmlns:a16="http://schemas.microsoft.com/office/drawing/2014/main" id="{73A878D1-C5C1-492F-24EC-D781D525BD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D8DDD-7F29-0BC2-5556-2E6109D29F6D}"/>
              </a:ext>
            </a:extLst>
          </p:cNvPr>
          <p:cNvSpPr>
            <a:spLocks noGrp="1"/>
          </p:cNvSpPr>
          <p:nvPr>
            <p:ph type="sldNum" sz="quarter" idx="12"/>
          </p:nvPr>
        </p:nvSpPr>
        <p:spPr/>
        <p:txBody>
          <a:bodyPr/>
          <a:lstStyle/>
          <a:p>
            <a:fld id="{43C83A23-CE30-C940-A946-5159ECB79E79}" type="slidenum">
              <a:rPr lang="en-US" smtClean="0"/>
              <a:t>‹#›</a:t>
            </a:fld>
            <a:endParaRPr lang="en-US"/>
          </a:p>
        </p:txBody>
      </p:sp>
    </p:spTree>
    <p:extLst>
      <p:ext uri="{BB962C8B-B14F-4D97-AF65-F5344CB8AC3E}">
        <p14:creationId xmlns:p14="http://schemas.microsoft.com/office/powerpoint/2010/main" val="334313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DB406-1D07-4A5B-4D76-BBF805A8A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9C79F0-CAD5-61D1-789E-38AB3FCD4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FF143-414E-C713-BAA4-C10289A62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18485-1D6D-4E46-98EF-A73E508948AC}" type="datetimeFigureOut">
              <a:rPr lang="en-US" smtClean="0"/>
              <a:t>4/30/2023</a:t>
            </a:fld>
            <a:endParaRPr lang="en-US"/>
          </a:p>
        </p:txBody>
      </p:sp>
      <p:sp>
        <p:nvSpPr>
          <p:cNvPr id="5" name="Footer Placeholder 4">
            <a:extLst>
              <a:ext uri="{FF2B5EF4-FFF2-40B4-BE49-F238E27FC236}">
                <a16:creationId xmlns:a16="http://schemas.microsoft.com/office/drawing/2014/main" id="{11DAC168-9526-B46D-B1F3-8D83F1607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F06351-95C6-626D-02C0-000F7627E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83A23-CE30-C940-A946-5159ECB79E79}" type="slidenum">
              <a:rPr lang="en-US" smtClean="0"/>
              <a:t>‹#›</a:t>
            </a:fld>
            <a:endParaRPr lang="en-US"/>
          </a:p>
        </p:txBody>
      </p:sp>
    </p:spTree>
    <p:extLst>
      <p:ext uri="{BB962C8B-B14F-4D97-AF65-F5344CB8AC3E}">
        <p14:creationId xmlns:p14="http://schemas.microsoft.com/office/powerpoint/2010/main" val="1147409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533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defTabSz="914364"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defTabSz="914364"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364"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914364"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67066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1" fontAlgn="base" hangingPunct="1">
        <a:spcBef>
          <a:spcPct val="0"/>
        </a:spcBef>
        <a:spcAft>
          <a:spcPct val="0"/>
        </a:spcAft>
        <a:defRPr sz="2600"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457182"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6pPr>
      <a:lvl7pPr marL="914364"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7pPr>
      <a:lvl8pPr marL="1371545"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8pPr>
      <a:lvl9pPr marL="1828727"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9pPr>
    </p:titleStyle>
    <p:bodyStyle>
      <a:lvl1pPr marL="342887" indent="-342887"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742920" indent="-285738" algn="l" rtl="0" eaLnBrk="1" fontAlgn="base" hangingPunct="1">
        <a:spcBef>
          <a:spcPct val="20000"/>
        </a:spcBef>
        <a:spcAft>
          <a:spcPct val="0"/>
        </a:spcAft>
        <a:buChar char="–"/>
        <a:defRPr b="1">
          <a:solidFill>
            <a:srgbClr val="000000"/>
          </a:solidFill>
          <a:latin typeface="+mn-lt"/>
          <a:ea typeface="ＭＳ Ｐゴシック" charset="-128"/>
        </a:defRPr>
      </a:lvl2pPr>
      <a:lvl3pPr marL="1142954" indent="-228590" algn="l" rtl="0" eaLnBrk="1" fontAlgn="base" hangingPunct="1">
        <a:spcBef>
          <a:spcPct val="20000"/>
        </a:spcBef>
        <a:spcAft>
          <a:spcPct val="0"/>
        </a:spcAft>
        <a:buChar char="•"/>
        <a:defRPr b="1">
          <a:solidFill>
            <a:srgbClr val="000000"/>
          </a:solidFill>
          <a:latin typeface="+mn-lt"/>
          <a:ea typeface="ＭＳ Ｐゴシック" charset="-128"/>
        </a:defRPr>
      </a:lvl3pPr>
      <a:lvl4pPr marL="1600136" indent="-228590" algn="l" rtl="0" eaLnBrk="1" fontAlgn="base" hangingPunct="1">
        <a:spcBef>
          <a:spcPct val="20000"/>
        </a:spcBef>
        <a:spcAft>
          <a:spcPct val="0"/>
        </a:spcAft>
        <a:buChar char="–"/>
        <a:defRPr b="1">
          <a:solidFill>
            <a:srgbClr val="000000"/>
          </a:solidFill>
          <a:latin typeface="+mn-lt"/>
          <a:ea typeface="ＭＳ Ｐゴシック" charset="-128"/>
        </a:defRPr>
      </a:lvl4pPr>
      <a:lvl5pPr marL="2057317" indent="-228590" algn="l" rtl="0" eaLnBrk="1" fontAlgn="base" hangingPunct="1">
        <a:spcBef>
          <a:spcPct val="20000"/>
        </a:spcBef>
        <a:spcAft>
          <a:spcPct val="0"/>
        </a:spcAft>
        <a:buChar char="»"/>
        <a:defRPr b="1">
          <a:solidFill>
            <a:srgbClr val="000000"/>
          </a:solidFill>
          <a:latin typeface="+mn-lt"/>
          <a:ea typeface="ＭＳ Ｐゴシック" charset="-128"/>
        </a:defRPr>
      </a:lvl5pPr>
      <a:lvl6pPr marL="2514499" indent="-228590" algn="l" rtl="0" eaLnBrk="1" fontAlgn="base" hangingPunct="1">
        <a:spcBef>
          <a:spcPct val="20000"/>
        </a:spcBef>
        <a:spcAft>
          <a:spcPct val="0"/>
        </a:spcAft>
        <a:buChar char="»"/>
        <a:defRPr b="1">
          <a:solidFill>
            <a:schemeClr val="accent2"/>
          </a:solidFill>
          <a:latin typeface="+mn-lt"/>
        </a:defRPr>
      </a:lvl6pPr>
      <a:lvl7pPr marL="2971681" indent="-228590" algn="l" rtl="0" eaLnBrk="1" fontAlgn="base" hangingPunct="1">
        <a:spcBef>
          <a:spcPct val="20000"/>
        </a:spcBef>
        <a:spcAft>
          <a:spcPct val="0"/>
        </a:spcAft>
        <a:buChar char="»"/>
        <a:defRPr b="1">
          <a:solidFill>
            <a:schemeClr val="accent2"/>
          </a:solidFill>
          <a:latin typeface="+mn-lt"/>
        </a:defRPr>
      </a:lvl7pPr>
      <a:lvl8pPr marL="3428863" indent="-228590" algn="l" rtl="0" eaLnBrk="1" fontAlgn="base" hangingPunct="1">
        <a:spcBef>
          <a:spcPct val="20000"/>
        </a:spcBef>
        <a:spcAft>
          <a:spcPct val="0"/>
        </a:spcAft>
        <a:buChar char="»"/>
        <a:defRPr b="1">
          <a:solidFill>
            <a:schemeClr val="accent2"/>
          </a:solidFill>
          <a:latin typeface="+mn-lt"/>
        </a:defRPr>
      </a:lvl8pPr>
      <a:lvl9pPr marL="3886044" indent="-228590"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533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60" b="0">
                <a:latin typeface="Times New Roman" charset="0"/>
              </a:defRPr>
            </a:lvl1pPr>
          </a:lstStyle>
          <a:p>
            <a:pPr defTabSz="82295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60" b="0">
                <a:latin typeface="Times New Roman" charset="0"/>
              </a:defRPr>
            </a:lvl1pPr>
          </a:lstStyle>
          <a:p>
            <a:pPr defTabSz="82295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60" b="0">
                <a:latin typeface="Times New Roman" charset="0"/>
              </a:defRPr>
            </a:lvl1pPr>
          </a:lstStyle>
          <a:p>
            <a:pPr defTabSz="822952"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822952"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38778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txStyles>
    <p:titleStyle>
      <a:lvl1pPr algn="ctr" rtl="0" eaLnBrk="1" fontAlgn="base" hangingPunct="1">
        <a:spcBef>
          <a:spcPct val="0"/>
        </a:spcBef>
        <a:spcAft>
          <a:spcPct val="0"/>
        </a:spcAft>
        <a:defRPr sz="2340"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411475"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defRPr>
      </a:lvl6pPr>
      <a:lvl7pPr marL="822952"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defRPr>
      </a:lvl7pPr>
      <a:lvl8pPr marL="1234428"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defRPr>
      </a:lvl8pPr>
      <a:lvl9pPr marL="1645904" algn="ctr" rtl="0" eaLnBrk="1" fontAlgn="base" hangingPunct="1">
        <a:spcBef>
          <a:spcPct val="0"/>
        </a:spcBef>
        <a:spcAft>
          <a:spcPct val="0"/>
        </a:spcAft>
        <a:defRPr sz="2160" b="1">
          <a:solidFill>
            <a:schemeClr val="accent2"/>
          </a:solidFill>
          <a:effectLst>
            <a:outerShdw blurRad="38100" dist="38100" dir="2700000" algn="tl">
              <a:srgbClr val="C0C0C0"/>
            </a:outerShdw>
          </a:effectLst>
          <a:latin typeface="Helvetica" charset="0"/>
        </a:defRPr>
      </a:lvl9pPr>
    </p:titleStyle>
    <p:bodyStyle>
      <a:lvl1pPr marL="308606" indent="-308606"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668648" indent="-257173" algn="l" rtl="0" eaLnBrk="1" fontAlgn="base" hangingPunct="1">
        <a:spcBef>
          <a:spcPct val="20000"/>
        </a:spcBef>
        <a:spcAft>
          <a:spcPct val="0"/>
        </a:spcAft>
        <a:buChar char="–"/>
        <a:defRPr b="1">
          <a:solidFill>
            <a:srgbClr val="000000"/>
          </a:solidFill>
          <a:latin typeface="+mn-lt"/>
          <a:ea typeface="ＭＳ Ｐゴシック" charset="-128"/>
        </a:defRPr>
      </a:lvl2pPr>
      <a:lvl3pPr marL="1028689" indent="-205739" algn="l" rtl="0" eaLnBrk="1" fontAlgn="base" hangingPunct="1">
        <a:spcBef>
          <a:spcPct val="20000"/>
        </a:spcBef>
        <a:spcAft>
          <a:spcPct val="0"/>
        </a:spcAft>
        <a:buChar char="•"/>
        <a:defRPr b="1">
          <a:solidFill>
            <a:srgbClr val="000000"/>
          </a:solidFill>
          <a:latin typeface="+mn-lt"/>
          <a:ea typeface="ＭＳ Ｐゴシック" charset="-128"/>
        </a:defRPr>
      </a:lvl3pPr>
      <a:lvl4pPr marL="1440166" indent="-205739" algn="l" rtl="0" eaLnBrk="1" fontAlgn="base" hangingPunct="1">
        <a:spcBef>
          <a:spcPct val="20000"/>
        </a:spcBef>
        <a:spcAft>
          <a:spcPct val="0"/>
        </a:spcAft>
        <a:buChar char="–"/>
        <a:defRPr b="1">
          <a:solidFill>
            <a:srgbClr val="000000"/>
          </a:solidFill>
          <a:latin typeface="+mn-lt"/>
          <a:ea typeface="ＭＳ Ｐゴシック" charset="-128"/>
        </a:defRPr>
      </a:lvl4pPr>
      <a:lvl5pPr marL="1851642" indent="-205739" algn="l" rtl="0" eaLnBrk="1" fontAlgn="base" hangingPunct="1">
        <a:spcBef>
          <a:spcPct val="20000"/>
        </a:spcBef>
        <a:spcAft>
          <a:spcPct val="0"/>
        </a:spcAft>
        <a:buChar char="»"/>
        <a:defRPr b="1">
          <a:solidFill>
            <a:srgbClr val="000000"/>
          </a:solidFill>
          <a:latin typeface="+mn-lt"/>
          <a:ea typeface="ＭＳ Ｐゴシック" charset="-128"/>
        </a:defRPr>
      </a:lvl5pPr>
      <a:lvl6pPr marL="2263117" indent="-205739" algn="l" rtl="0" eaLnBrk="1" fontAlgn="base" hangingPunct="1">
        <a:spcBef>
          <a:spcPct val="20000"/>
        </a:spcBef>
        <a:spcAft>
          <a:spcPct val="0"/>
        </a:spcAft>
        <a:buChar char="»"/>
        <a:defRPr b="1">
          <a:solidFill>
            <a:schemeClr val="accent2"/>
          </a:solidFill>
          <a:latin typeface="+mn-lt"/>
        </a:defRPr>
      </a:lvl6pPr>
      <a:lvl7pPr marL="2674594" indent="-205739" algn="l" rtl="0" eaLnBrk="1" fontAlgn="base" hangingPunct="1">
        <a:spcBef>
          <a:spcPct val="20000"/>
        </a:spcBef>
        <a:spcAft>
          <a:spcPct val="0"/>
        </a:spcAft>
        <a:buChar char="»"/>
        <a:defRPr b="1">
          <a:solidFill>
            <a:schemeClr val="accent2"/>
          </a:solidFill>
          <a:latin typeface="+mn-lt"/>
        </a:defRPr>
      </a:lvl7pPr>
      <a:lvl8pPr marL="3086069" indent="-205739" algn="l" rtl="0" eaLnBrk="1" fontAlgn="base" hangingPunct="1">
        <a:spcBef>
          <a:spcPct val="20000"/>
        </a:spcBef>
        <a:spcAft>
          <a:spcPct val="0"/>
        </a:spcAft>
        <a:buChar char="»"/>
        <a:defRPr b="1">
          <a:solidFill>
            <a:schemeClr val="accent2"/>
          </a:solidFill>
          <a:latin typeface="+mn-lt"/>
        </a:defRPr>
      </a:lvl8pPr>
      <a:lvl9pPr marL="3497546" indent="-205739"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822952" rtl="0" eaLnBrk="1" latinLnBrk="0" hangingPunct="1">
        <a:defRPr sz="1620" kern="1200">
          <a:solidFill>
            <a:schemeClr val="tx1"/>
          </a:solidFill>
          <a:latin typeface="+mn-lt"/>
          <a:ea typeface="+mn-ea"/>
          <a:cs typeface="+mn-cs"/>
        </a:defRPr>
      </a:lvl1pPr>
      <a:lvl2pPr marL="411475" algn="l" defTabSz="822952" rtl="0" eaLnBrk="1" latinLnBrk="0" hangingPunct="1">
        <a:defRPr sz="1620" kern="1200">
          <a:solidFill>
            <a:schemeClr val="tx1"/>
          </a:solidFill>
          <a:latin typeface="+mn-lt"/>
          <a:ea typeface="+mn-ea"/>
          <a:cs typeface="+mn-cs"/>
        </a:defRPr>
      </a:lvl2pPr>
      <a:lvl3pPr marL="822952" algn="l" defTabSz="822952" rtl="0" eaLnBrk="1" latinLnBrk="0" hangingPunct="1">
        <a:defRPr sz="1620" kern="1200">
          <a:solidFill>
            <a:schemeClr val="tx1"/>
          </a:solidFill>
          <a:latin typeface="+mn-lt"/>
          <a:ea typeface="+mn-ea"/>
          <a:cs typeface="+mn-cs"/>
        </a:defRPr>
      </a:lvl3pPr>
      <a:lvl4pPr marL="1234428" algn="l" defTabSz="822952" rtl="0" eaLnBrk="1" latinLnBrk="0" hangingPunct="1">
        <a:defRPr sz="1620" kern="1200">
          <a:solidFill>
            <a:schemeClr val="tx1"/>
          </a:solidFill>
          <a:latin typeface="+mn-lt"/>
          <a:ea typeface="+mn-ea"/>
          <a:cs typeface="+mn-cs"/>
        </a:defRPr>
      </a:lvl4pPr>
      <a:lvl5pPr marL="1645904" algn="l" defTabSz="822952" rtl="0" eaLnBrk="1" latinLnBrk="0" hangingPunct="1">
        <a:defRPr sz="1620" kern="1200">
          <a:solidFill>
            <a:schemeClr val="tx1"/>
          </a:solidFill>
          <a:latin typeface="+mn-lt"/>
          <a:ea typeface="+mn-ea"/>
          <a:cs typeface="+mn-cs"/>
        </a:defRPr>
      </a:lvl5pPr>
      <a:lvl6pPr marL="2057380" algn="l" defTabSz="822952" rtl="0" eaLnBrk="1" latinLnBrk="0" hangingPunct="1">
        <a:defRPr sz="1620" kern="1200">
          <a:solidFill>
            <a:schemeClr val="tx1"/>
          </a:solidFill>
          <a:latin typeface="+mn-lt"/>
          <a:ea typeface="+mn-ea"/>
          <a:cs typeface="+mn-cs"/>
        </a:defRPr>
      </a:lvl6pPr>
      <a:lvl7pPr marL="2468855" algn="l" defTabSz="822952" rtl="0" eaLnBrk="1" latinLnBrk="0" hangingPunct="1">
        <a:defRPr sz="1620" kern="1200">
          <a:solidFill>
            <a:schemeClr val="tx1"/>
          </a:solidFill>
          <a:latin typeface="+mn-lt"/>
          <a:ea typeface="+mn-ea"/>
          <a:cs typeface="+mn-cs"/>
        </a:defRPr>
      </a:lvl7pPr>
      <a:lvl8pPr marL="2880331" algn="l" defTabSz="822952" rtl="0" eaLnBrk="1" latinLnBrk="0" hangingPunct="1">
        <a:defRPr sz="1620" kern="1200">
          <a:solidFill>
            <a:schemeClr val="tx1"/>
          </a:solidFill>
          <a:latin typeface="+mn-lt"/>
          <a:ea typeface="+mn-ea"/>
          <a:cs typeface="+mn-cs"/>
        </a:defRPr>
      </a:lvl8pPr>
      <a:lvl9pPr marL="3291808" algn="l" defTabSz="822952"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533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defTabSz="91439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defTabSz="91439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390"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91439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30748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txStyles>
    <p:titleStyle>
      <a:lvl1pPr algn="ctr" rtl="0" eaLnBrk="1" fontAlgn="base" hangingPunct="1">
        <a:spcBef>
          <a:spcPct val="0"/>
        </a:spcBef>
        <a:spcAft>
          <a:spcPct val="0"/>
        </a:spcAft>
        <a:defRPr sz="2600"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457195"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6pPr>
      <a:lvl7pPr marL="91439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7pPr>
      <a:lvl8pPr marL="1371587"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8pPr>
      <a:lvl9pPr marL="1828782"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9pPr>
    </p:titleStyle>
    <p:bodyStyle>
      <a:lvl1pPr marL="342896" indent="-342896"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742943" indent="-285748" algn="l" rtl="0" eaLnBrk="1" fontAlgn="base" hangingPunct="1">
        <a:spcBef>
          <a:spcPct val="20000"/>
        </a:spcBef>
        <a:spcAft>
          <a:spcPct val="0"/>
        </a:spcAft>
        <a:buChar char="–"/>
        <a:defRPr b="1">
          <a:solidFill>
            <a:srgbClr val="000000"/>
          </a:solidFill>
          <a:latin typeface="+mn-lt"/>
          <a:ea typeface="ＭＳ Ｐゴシック" charset="-128"/>
        </a:defRPr>
      </a:lvl2pPr>
      <a:lvl3pPr marL="1142988" indent="-228598" algn="l" rtl="0" eaLnBrk="1" fontAlgn="base" hangingPunct="1">
        <a:spcBef>
          <a:spcPct val="20000"/>
        </a:spcBef>
        <a:spcAft>
          <a:spcPct val="0"/>
        </a:spcAft>
        <a:buChar char="•"/>
        <a:defRPr b="1">
          <a:solidFill>
            <a:srgbClr val="000000"/>
          </a:solidFill>
          <a:latin typeface="+mn-lt"/>
          <a:ea typeface="ＭＳ Ｐゴシック" charset="-128"/>
        </a:defRPr>
      </a:lvl3pPr>
      <a:lvl4pPr marL="1600184" indent="-228598" algn="l" rtl="0" eaLnBrk="1" fontAlgn="base" hangingPunct="1">
        <a:spcBef>
          <a:spcPct val="20000"/>
        </a:spcBef>
        <a:spcAft>
          <a:spcPct val="0"/>
        </a:spcAft>
        <a:buChar char="–"/>
        <a:defRPr b="1">
          <a:solidFill>
            <a:srgbClr val="000000"/>
          </a:solidFill>
          <a:latin typeface="+mn-lt"/>
          <a:ea typeface="ＭＳ Ｐゴシック" charset="-128"/>
        </a:defRPr>
      </a:lvl4pPr>
      <a:lvl5pPr marL="2057380" indent="-228598" algn="l" rtl="0" eaLnBrk="1" fontAlgn="base" hangingPunct="1">
        <a:spcBef>
          <a:spcPct val="20000"/>
        </a:spcBef>
        <a:spcAft>
          <a:spcPct val="0"/>
        </a:spcAft>
        <a:buChar char="»"/>
        <a:defRPr b="1">
          <a:solidFill>
            <a:srgbClr val="000000"/>
          </a:solidFill>
          <a:latin typeface="+mn-lt"/>
          <a:ea typeface="ＭＳ Ｐゴシック" charset="-128"/>
        </a:defRPr>
      </a:lvl5pPr>
      <a:lvl6pPr marL="2514575" indent="-228598" algn="l" rtl="0" eaLnBrk="1" fontAlgn="base" hangingPunct="1">
        <a:spcBef>
          <a:spcPct val="20000"/>
        </a:spcBef>
        <a:spcAft>
          <a:spcPct val="0"/>
        </a:spcAft>
        <a:buChar char="»"/>
        <a:defRPr b="1">
          <a:solidFill>
            <a:schemeClr val="accent2"/>
          </a:solidFill>
          <a:latin typeface="+mn-lt"/>
        </a:defRPr>
      </a:lvl6pPr>
      <a:lvl7pPr marL="2971770" indent="-228598" algn="l" rtl="0" eaLnBrk="1" fontAlgn="base" hangingPunct="1">
        <a:spcBef>
          <a:spcPct val="20000"/>
        </a:spcBef>
        <a:spcAft>
          <a:spcPct val="0"/>
        </a:spcAft>
        <a:buChar char="»"/>
        <a:defRPr b="1">
          <a:solidFill>
            <a:schemeClr val="accent2"/>
          </a:solidFill>
          <a:latin typeface="+mn-lt"/>
        </a:defRPr>
      </a:lvl7pPr>
      <a:lvl8pPr marL="3428965" indent="-228598" algn="l" rtl="0" eaLnBrk="1" fontAlgn="base" hangingPunct="1">
        <a:spcBef>
          <a:spcPct val="20000"/>
        </a:spcBef>
        <a:spcAft>
          <a:spcPct val="0"/>
        </a:spcAft>
        <a:buChar char="»"/>
        <a:defRPr b="1">
          <a:solidFill>
            <a:schemeClr val="accent2"/>
          </a:solidFill>
          <a:latin typeface="+mn-lt"/>
        </a:defRPr>
      </a:lvl8pPr>
      <a:lvl9pPr marL="3886162" indent="-228598"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7" name="Google Shape;693;p53">
            <a:extLst>
              <a:ext uri="{FF2B5EF4-FFF2-40B4-BE49-F238E27FC236}">
                <a16:creationId xmlns:a16="http://schemas.microsoft.com/office/drawing/2014/main" id="{03E89C42-732C-1241-9B49-4619D0C4CEF3}"/>
              </a:ext>
            </a:extLst>
          </p:cNvPr>
          <p:cNvSpPr/>
          <p:nvPr userDrawn="1"/>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Google Shape;1113;p65">
            <a:extLst>
              <a:ext uri="{FF2B5EF4-FFF2-40B4-BE49-F238E27FC236}">
                <a16:creationId xmlns:a16="http://schemas.microsoft.com/office/drawing/2014/main" id="{1A7EA037-2FCF-8045-A312-144B72FD55CB}"/>
              </a:ext>
            </a:extLst>
          </p:cNvPr>
          <p:cNvPicPr preferRelativeResize="0"/>
          <p:nvPr userDrawn="1"/>
        </p:nvPicPr>
        <p:blipFill rotWithShape="1">
          <a:blip r:embed="rId4">
            <a:alphaModFix/>
          </a:blip>
          <a:srcRect/>
          <a:stretch/>
        </p:blipFill>
        <p:spPr>
          <a:xfrm>
            <a:off x="0" y="3864"/>
            <a:ext cx="5681471" cy="6863523"/>
          </a:xfrm>
          <a:prstGeom prst="rect">
            <a:avLst/>
          </a:prstGeom>
          <a:noFill/>
          <a:ln>
            <a:noFill/>
          </a:ln>
        </p:spPr>
      </p:pic>
      <p:pic>
        <p:nvPicPr>
          <p:cNvPr id="9" name="Google Shape;696;p53">
            <a:extLst>
              <a:ext uri="{FF2B5EF4-FFF2-40B4-BE49-F238E27FC236}">
                <a16:creationId xmlns:a16="http://schemas.microsoft.com/office/drawing/2014/main" id="{EBB395FA-1E5F-B14D-9D95-B739E542B2A5}"/>
              </a:ext>
            </a:extLst>
          </p:cNvPr>
          <p:cNvPicPr preferRelativeResize="0"/>
          <p:nvPr userDrawn="1"/>
        </p:nvPicPr>
        <p:blipFill rotWithShape="1">
          <a:blip r:embed="rId5">
            <a:alphaModFix/>
          </a:blip>
          <a:srcRect/>
          <a:stretch/>
        </p:blipFill>
        <p:spPr>
          <a:xfrm>
            <a:off x="2694571" y="2949241"/>
            <a:ext cx="2064886" cy="2064886"/>
          </a:xfrm>
          <a:prstGeom prst="rect">
            <a:avLst/>
          </a:prstGeom>
          <a:noFill/>
          <a:ln>
            <a:noFill/>
          </a:ln>
        </p:spPr>
      </p:pic>
      <p:sp>
        <p:nvSpPr>
          <p:cNvPr id="10" name="Google Shape;701;p53">
            <a:extLst>
              <a:ext uri="{FF2B5EF4-FFF2-40B4-BE49-F238E27FC236}">
                <a16:creationId xmlns:a16="http://schemas.microsoft.com/office/drawing/2014/main" id="{1D03E609-44EC-BC47-A4B7-05ADA0D3891B}"/>
              </a:ext>
            </a:extLst>
          </p:cNvPr>
          <p:cNvSpPr txBox="1"/>
          <p:nvPr userDrawn="1"/>
        </p:nvSpPr>
        <p:spPr>
          <a:xfrm>
            <a:off x="407916" y="4795552"/>
            <a:ext cx="4174358" cy="1039693"/>
          </a:xfrm>
          <a:prstGeom prst="rect">
            <a:avLst/>
          </a:prstGeom>
          <a:noFill/>
          <a:ln>
            <a:noFill/>
          </a:ln>
        </p:spPr>
        <p:txBody>
          <a:bodyPr spcFirstLastPara="1" wrap="square" lIns="0" tIns="0" rIns="0" bIns="0" anchor="t" anchorCtr="0">
            <a:noAutofit/>
          </a:bodyPr>
          <a:lstStyle/>
          <a:p>
            <a:r>
              <a:rPr lang="en-US" sz="2400" dirty="0">
                <a:solidFill>
                  <a:schemeClr val="bg1"/>
                </a:solidFill>
                <a:latin typeface="Calibri" panose="020F0502020204030204" pitchFamily="34" charset="0"/>
                <a:cs typeface="Calibri" panose="020F0502020204030204" pitchFamily="34" charset="0"/>
              </a:rPr>
              <a:t>NOAA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National Satellite and Information Service</a:t>
            </a:r>
          </a:p>
        </p:txBody>
      </p:sp>
      <p:pic>
        <p:nvPicPr>
          <p:cNvPr id="11" name="Google Shape;703;p53">
            <a:extLst>
              <a:ext uri="{FF2B5EF4-FFF2-40B4-BE49-F238E27FC236}">
                <a16:creationId xmlns:a16="http://schemas.microsoft.com/office/drawing/2014/main" id="{411923B4-1641-7D4D-A84A-4540E5B2A267}"/>
              </a:ext>
            </a:extLst>
          </p:cNvPr>
          <p:cNvPicPr preferRelativeResize="0"/>
          <p:nvPr userDrawn="1"/>
        </p:nvPicPr>
        <p:blipFill>
          <a:blip r:embed="rId6">
            <a:alphaModFix/>
          </a:blip>
          <a:stretch>
            <a:fillRect/>
          </a:stretch>
        </p:blipFill>
        <p:spPr>
          <a:xfrm>
            <a:off x="1797978" y="-6531"/>
            <a:ext cx="2554425" cy="2322609"/>
          </a:xfrm>
          <a:prstGeom prst="rect">
            <a:avLst/>
          </a:prstGeom>
          <a:noFill/>
          <a:ln>
            <a:noFill/>
          </a:ln>
        </p:spPr>
      </p:pic>
    </p:spTree>
    <p:extLst>
      <p:ext uri="{BB962C8B-B14F-4D97-AF65-F5344CB8AC3E}">
        <p14:creationId xmlns:p14="http://schemas.microsoft.com/office/powerpoint/2010/main" val="2859684457"/>
      </p:ext>
    </p:extLst>
  </p:cSld>
  <p:clrMap bg1="lt1" tx1="dk1" bg2="dk2" tx2="lt2" accent1="accent1" accent2="accent2" accent3="accent3" accent4="accent4" accent5="accent5" accent6="accent6" hlink="hlink" folHlink="folHlink"/>
  <p:sldLayoutIdLst>
    <p:sldLayoutId id="2147483697" r:id="rId1"/>
    <p:sldLayoutId id="214748369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53">
            <a:extLst>
              <a:ext uri="{FF2B5EF4-FFF2-40B4-BE49-F238E27FC236}">
                <a16:creationId xmlns:a16="http://schemas.microsoft.com/office/drawing/2014/main" id="{5CE4EDA1-1988-994A-9536-69AFC572FC3E}"/>
              </a:ext>
            </a:extLst>
          </p:cNvPr>
          <p:cNvSpPr txBox="1"/>
          <p:nvPr/>
        </p:nvSpPr>
        <p:spPr>
          <a:xfrm>
            <a:off x="5000691" y="2215771"/>
            <a:ext cx="7008126" cy="1454221"/>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cs typeface="Arial"/>
                <a:sym typeface="Arial"/>
              </a:rPr>
              <a:t>Nowcasting applications of geostationary satellite hourly surface PM2.5 data</a:t>
            </a:r>
            <a:endParaRPr kumimoji="0" lang="en-US" sz="49600" b="0" i="0" u="none" strike="noStrike" kern="0" cap="none" spc="0" normalizeH="0" baseline="0" noProof="0" dirty="0">
              <a:ln>
                <a:noFill/>
              </a:ln>
              <a:solidFill>
                <a:srgbClr val="FF0000"/>
              </a:solidFill>
              <a:effectLst/>
              <a:uLnTx/>
              <a:uFillTx/>
              <a:latin typeface="Arial"/>
              <a:cs typeface="Arial"/>
              <a:sym typeface="Arial"/>
            </a:endParaRPr>
          </a:p>
        </p:txBody>
      </p:sp>
      <p:sp>
        <p:nvSpPr>
          <p:cNvPr id="5" name="Google Shape;702;p53">
            <a:extLst>
              <a:ext uri="{FF2B5EF4-FFF2-40B4-BE49-F238E27FC236}">
                <a16:creationId xmlns:a16="http://schemas.microsoft.com/office/drawing/2014/main" id="{CA8B16E1-4B13-4F4B-9151-E12185097568}"/>
              </a:ext>
            </a:extLst>
          </p:cNvPr>
          <p:cNvSpPr txBox="1"/>
          <p:nvPr/>
        </p:nvSpPr>
        <p:spPr>
          <a:xfrm>
            <a:off x="5000691" y="3863608"/>
            <a:ext cx="6481512" cy="8024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H. Zhang</a:t>
            </a:r>
            <a:r>
              <a:rPr kumimoji="0" lang="en-US" sz="1800" b="1" i="0" u="none" strike="noStrike" kern="0" cap="none" spc="0" normalizeH="0" baseline="30000" noProof="0" dirty="0">
                <a:ln>
                  <a:noFill/>
                </a:ln>
                <a:solidFill>
                  <a:srgbClr val="000000"/>
                </a:solidFill>
                <a:effectLst/>
                <a:uLnTx/>
                <a:uFillTx/>
                <a:latin typeface="Arial"/>
                <a:cs typeface="Arial"/>
                <a:sym typeface="Arial"/>
              </a:rPr>
              <a:t>1</a:t>
            </a:r>
            <a:r>
              <a:rPr kumimoji="0" lang="en-US" sz="1800" b="1" i="0" u="none" strike="noStrike" kern="0" cap="none" spc="0" normalizeH="0" baseline="0" noProof="0" dirty="0">
                <a:ln>
                  <a:noFill/>
                </a:ln>
                <a:solidFill>
                  <a:srgbClr val="000000"/>
                </a:solidFill>
                <a:effectLst/>
                <a:uLnTx/>
                <a:uFillTx/>
                <a:latin typeface="Arial"/>
                <a:cs typeface="Arial"/>
                <a:sym typeface="Arial"/>
              </a:rPr>
              <a:t>, Z. Wei</a:t>
            </a:r>
            <a:r>
              <a:rPr kumimoji="0" lang="en-US" sz="1800" b="1" i="0" u="none" strike="noStrike" kern="0" cap="none" spc="0" normalizeH="0" baseline="30000" noProof="0" dirty="0">
                <a:ln>
                  <a:noFill/>
                </a:ln>
                <a:solidFill>
                  <a:srgbClr val="000000"/>
                </a:solidFill>
                <a:effectLst/>
                <a:uLnTx/>
                <a:uFillTx/>
                <a:latin typeface="Arial"/>
                <a:cs typeface="Arial"/>
                <a:sym typeface="Arial"/>
              </a:rPr>
              <a:t>1</a:t>
            </a:r>
            <a:r>
              <a:rPr kumimoji="0" lang="en-US" sz="1800" b="1" i="0" u="none" strike="noStrike" kern="0" cap="none" spc="0" normalizeH="0" baseline="0" noProof="0" dirty="0">
                <a:ln>
                  <a:noFill/>
                </a:ln>
                <a:solidFill>
                  <a:srgbClr val="000000"/>
                </a:solidFill>
                <a:effectLst/>
                <a:uLnTx/>
                <a:uFillTx/>
                <a:latin typeface="Arial"/>
                <a:cs typeface="Arial"/>
                <a:sym typeface="Arial"/>
              </a:rPr>
              <a:t>, B. Henderson</a:t>
            </a:r>
            <a:r>
              <a:rPr kumimoji="0" lang="en-US" sz="1800" b="1" i="0" u="none" strike="noStrike" kern="0" cap="none" spc="0" normalizeH="0" baseline="30000" noProof="0" dirty="0">
                <a:ln>
                  <a:noFill/>
                </a:ln>
                <a:solidFill>
                  <a:srgbClr val="000000"/>
                </a:solidFill>
                <a:effectLst/>
                <a:uLnTx/>
                <a:uFillTx/>
                <a:latin typeface="Arial"/>
                <a:cs typeface="Arial"/>
                <a:sym typeface="Arial"/>
              </a:rPr>
              <a:t>2</a:t>
            </a:r>
            <a:r>
              <a:rPr kumimoji="0" lang="en-US" sz="1800" b="1" i="0" u="none" strike="noStrike" kern="0" cap="none" spc="0" normalizeH="0" baseline="0" noProof="0" dirty="0">
                <a:ln>
                  <a:noFill/>
                </a:ln>
                <a:solidFill>
                  <a:srgbClr val="000000"/>
                </a:solidFill>
                <a:effectLst/>
                <a:uLnTx/>
                <a:uFillTx/>
                <a:latin typeface="Arial"/>
                <a:cs typeface="Arial"/>
                <a:sym typeface="Arial"/>
              </a:rPr>
              <a:t>, S. Anenberg</a:t>
            </a:r>
            <a:r>
              <a:rPr kumimoji="0" lang="en-US" sz="1800" b="1" i="0" u="none" strike="noStrike" kern="0" cap="none" spc="0" normalizeH="0" baseline="30000" noProof="0" dirty="0">
                <a:ln>
                  <a:noFill/>
                </a:ln>
                <a:solidFill>
                  <a:srgbClr val="000000"/>
                </a:solidFill>
                <a:effectLst/>
                <a:uLnTx/>
                <a:uFillTx/>
                <a:latin typeface="Arial"/>
                <a:cs typeface="Arial"/>
                <a:sym typeface="Arial"/>
              </a:rPr>
              <a:t>3</a:t>
            </a:r>
            <a:r>
              <a:rPr kumimoji="0" lang="en-US" sz="1800" b="1" i="0" u="none" strike="noStrike" kern="0" cap="none" spc="0" normalizeH="0" baseline="0" noProof="0" dirty="0">
                <a:ln>
                  <a:noFill/>
                </a:ln>
                <a:solidFill>
                  <a:srgbClr val="000000"/>
                </a:solidFill>
                <a:effectLst/>
                <a:uLnTx/>
                <a:uFillTx/>
                <a:latin typeface="Arial"/>
                <a:cs typeface="Arial"/>
                <a:sym typeface="Arial"/>
              </a:rPr>
              <a:t>, K. O’Dell</a:t>
            </a:r>
            <a:r>
              <a:rPr kumimoji="0" lang="en-US" sz="1800" b="1" i="0" u="none" strike="noStrike" kern="0" cap="none" spc="0" normalizeH="0" baseline="30000" noProof="0" dirty="0">
                <a:ln>
                  <a:noFill/>
                </a:ln>
                <a:solidFill>
                  <a:srgbClr val="000000"/>
                </a:solidFill>
                <a:effectLst/>
                <a:uLnTx/>
                <a:uFillTx/>
                <a:latin typeface="Arial"/>
                <a:cs typeface="Arial"/>
                <a:sym typeface="Arial"/>
              </a:rPr>
              <a:t>3</a:t>
            </a:r>
            <a:r>
              <a:rPr kumimoji="0" lang="en-US" sz="1800" b="1" i="0" u="none" strike="noStrike" kern="0" cap="none" spc="0" normalizeH="0" baseline="0" noProof="0" dirty="0">
                <a:ln>
                  <a:noFill/>
                </a:ln>
                <a:solidFill>
                  <a:srgbClr val="000000"/>
                </a:solidFill>
                <a:effectLst/>
                <a:uLnTx/>
                <a:uFillTx/>
                <a:latin typeface="Arial"/>
                <a:cs typeface="Arial"/>
                <a:sym typeface="Arial"/>
              </a:rPr>
              <a:t>, S. Kondragunta</a:t>
            </a:r>
            <a:r>
              <a:rPr kumimoji="0" lang="en-US" sz="1800" b="1" i="0" u="none" strike="noStrike" kern="0" cap="none" spc="0" normalizeH="0" baseline="30000" noProof="0" dirty="0">
                <a:ln>
                  <a:noFill/>
                </a:ln>
                <a:solidFill>
                  <a:srgbClr val="000000"/>
                </a:solidFill>
                <a:effectLst/>
                <a:uLnTx/>
                <a:uFillTx/>
                <a:latin typeface="Arial"/>
                <a:cs typeface="Arial"/>
                <a:sym typeface="Arial"/>
              </a:rPr>
              <a:t>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ea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30000" noProof="0" dirty="0">
                <a:ln>
                  <a:noFill/>
                </a:ln>
                <a:solidFill>
                  <a:srgbClr val="2F5496"/>
                </a:solidFill>
                <a:effectLst/>
                <a:uLnTx/>
                <a:uFillTx/>
                <a:latin typeface="Calibri"/>
                <a:ea typeface="Calibri"/>
                <a:cs typeface="Calibri"/>
                <a:sym typeface="Calibri"/>
              </a:rPr>
              <a:t>Published in Weather and Forecasting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30000" noProof="0" dirty="0">
                <a:ln>
                  <a:noFill/>
                </a:ln>
                <a:solidFill>
                  <a:srgbClr val="2F5496"/>
                </a:solidFill>
                <a:effectLst/>
                <a:uLnTx/>
                <a:uFillTx/>
                <a:latin typeface="Calibri"/>
                <a:ea typeface="Calibri"/>
                <a:cs typeface="Calibri"/>
                <a:sym typeface="Calibri"/>
              </a:rPr>
              <a:t>https://doi.org/10.1175/WAF-D-22-0114.1</a:t>
            </a:r>
            <a:endParaRPr kumimoji="0" lang="sv-SE" sz="3200" b="1" i="0" u="none" strike="noStrike" kern="0" cap="none" spc="0" normalizeH="0" baseline="30000" noProof="0" dirty="0">
              <a:ln>
                <a:noFill/>
              </a:ln>
              <a:solidFill>
                <a:srgbClr val="2F5496"/>
              </a:solidFill>
              <a:effectLst/>
              <a:uLnTx/>
              <a:uFillTx/>
              <a:latin typeface="Calibri"/>
              <a:ea typeface="Calibri"/>
              <a:cs typeface="Calibri"/>
              <a:sym typeface="Calibri"/>
            </a:endParaRPr>
          </a:p>
        </p:txBody>
      </p:sp>
      <p:sp>
        <p:nvSpPr>
          <p:cNvPr id="3" name="Rectangle 2"/>
          <p:cNvSpPr/>
          <p:nvPr/>
        </p:nvSpPr>
        <p:spPr>
          <a:xfrm>
            <a:off x="304801" y="6391673"/>
            <a:ext cx="4419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Disclaimer: The scientific results and conclusions, as well as any views or opinions expressed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herein, are those of the author(s) and do not necessarily reflect those of NOAA 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the Department of Commerce.</a:t>
            </a:r>
          </a:p>
        </p:txBody>
      </p:sp>
      <p:pic>
        <p:nvPicPr>
          <p:cNvPr id="6" name="Picture 5">
            <a:extLst>
              <a:ext uri="{FF2B5EF4-FFF2-40B4-BE49-F238E27FC236}">
                <a16:creationId xmlns:a16="http://schemas.microsoft.com/office/drawing/2014/main" id="{2ACCA07C-1D05-41A2-AA2D-55B246B3D414}"/>
              </a:ext>
            </a:extLst>
          </p:cNvPr>
          <p:cNvPicPr>
            <a:picLocks noChangeAspect="1"/>
          </p:cNvPicPr>
          <p:nvPr/>
        </p:nvPicPr>
        <p:blipFill>
          <a:blip r:embed="rId3"/>
          <a:stretch>
            <a:fillRect/>
          </a:stretch>
        </p:blipFill>
        <p:spPr>
          <a:xfrm>
            <a:off x="9713976" y="-293913"/>
            <a:ext cx="2478024" cy="1914837"/>
          </a:xfrm>
          <a:prstGeom prst="rect">
            <a:avLst/>
          </a:prstGeom>
        </p:spPr>
      </p:pic>
      <p:sp>
        <p:nvSpPr>
          <p:cNvPr id="4" name="TextBox 3">
            <a:extLst>
              <a:ext uri="{FF2B5EF4-FFF2-40B4-BE49-F238E27FC236}">
                <a16:creationId xmlns:a16="http://schemas.microsoft.com/office/drawing/2014/main" id="{36517890-ED8D-4EF0-AABE-70B6D9E75D2A}"/>
              </a:ext>
            </a:extLst>
          </p:cNvPr>
          <p:cNvSpPr txBox="1"/>
          <p:nvPr/>
        </p:nvSpPr>
        <p:spPr>
          <a:xfrm>
            <a:off x="5086350" y="5372100"/>
            <a:ext cx="6438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30000" noProof="0" dirty="0">
                <a:ln>
                  <a:noFill/>
                </a:ln>
                <a:solidFill>
                  <a:srgbClr val="000000"/>
                </a:solidFill>
                <a:effectLst/>
                <a:uLnTx/>
                <a:uFillTx/>
                <a:latin typeface="Arial"/>
                <a:cs typeface="Arial"/>
                <a:sym typeface="Arial"/>
              </a:rPr>
              <a:t>1</a:t>
            </a:r>
            <a:r>
              <a:rPr kumimoji="0" lang="en-US" sz="1400" b="1" i="0" u="none" strike="noStrike" kern="0" cap="none" spc="0" normalizeH="0" baseline="0" noProof="0" dirty="0">
                <a:ln>
                  <a:noFill/>
                </a:ln>
                <a:solidFill>
                  <a:srgbClr val="000000"/>
                </a:solidFill>
                <a:effectLst/>
                <a:uLnTx/>
                <a:uFillTx/>
                <a:latin typeface="Arial"/>
                <a:cs typeface="Arial"/>
                <a:sym typeface="Arial"/>
              </a:rPr>
              <a:t>IMSG@NOAA | </a:t>
            </a:r>
            <a:r>
              <a:rPr kumimoji="0" lang="en-US" sz="1400" b="1" i="0" u="none" strike="noStrike" kern="0" cap="none" spc="0" normalizeH="0" baseline="30000" noProof="0" dirty="0">
                <a:ln>
                  <a:noFill/>
                </a:ln>
                <a:solidFill>
                  <a:srgbClr val="000000"/>
                </a:solidFill>
                <a:effectLst/>
                <a:uLnTx/>
                <a:uFillTx/>
                <a:latin typeface="Arial"/>
                <a:cs typeface="Arial"/>
                <a:sym typeface="Arial"/>
              </a:rPr>
              <a:t>2</a:t>
            </a:r>
            <a:r>
              <a:rPr kumimoji="0" lang="en-US" sz="1400" b="1" i="0" u="none" strike="noStrike" kern="0" cap="none" spc="0" normalizeH="0" baseline="0" noProof="0" dirty="0">
                <a:ln>
                  <a:noFill/>
                </a:ln>
                <a:solidFill>
                  <a:srgbClr val="000000"/>
                </a:solidFill>
                <a:effectLst/>
                <a:uLnTx/>
                <a:uFillTx/>
                <a:latin typeface="Arial"/>
                <a:cs typeface="Arial"/>
                <a:sym typeface="Arial"/>
              </a:rPr>
              <a:t>EPA | </a:t>
            </a:r>
            <a:r>
              <a:rPr kumimoji="0" lang="en-US" sz="1400" b="1" i="0" u="none" strike="noStrike" kern="0" cap="none" spc="0" normalizeH="0" baseline="30000" noProof="0" dirty="0">
                <a:ln>
                  <a:noFill/>
                </a:ln>
                <a:solidFill>
                  <a:srgbClr val="000000"/>
                </a:solidFill>
                <a:effectLst/>
                <a:uLnTx/>
                <a:uFillTx/>
                <a:latin typeface="Arial"/>
                <a:cs typeface="Arial"/>
                <a:sym typeface="Arial"/>
              </a:rPr>
              <a:t>3</a:t>
            </a:r>
            <a:r>
              <a:rPr kumimoji="0" lang="en-US" sz="1400" b="1" i="0" u="none" strike="noStrike" kern="0" cap="none" spc="0" normalizeH="0" baseline="0" noProof="0" dirty="0">
                <a:ln>
                  <a:noFill/>
                </a:ln>
                <a:solidFill>
                  <a:srgbClr val="000000"/>
                </a:solidFill>
                <a:effectLst/>
                <a:uLnTx/>
                <a:uFillTx/>
                <a:latin typeface="Arial"/>
                <a:cs typeface="Arial"/>
                <a:sym typeface="Arial"/>
              </a:rPr>
              <a:t>GWU | </a:t>
            </a:r>
            <a:r>
              <a:rPr kumimoji="0" lang="en-US" sz="1400" b="1" i="0" u="none" strike="noStrike" kern="0" cap="none" spc="0" normalizeH="0" baseline="30000" noProof="0" dirty="0">
                <a:ln>
                  <a:noFill/>
                </a:ln>
                <a:solidFill>
                  <a:srgbClr val="000000"/>
                </a:solidFill>
                <a:effectLst/>
                <a:uLnTx/>
                <a:uFillTx/>
                <a:latin typeface="Arial"/>
                <a:cs typeface="Arial"/>
                <a:sym typeface="Arial"/>
              </a:rPr>
              <a:t>4</a:t>
            </a:r>
            <a:r>
              <a:rPr kumimoji="0" lang="en-US" sz="1400" b="1" i="0" u="none" strike="noStrike" kern="0" cap="none" spc="0" normalizeH="0" baseline="0" noProof="0" dirty="0">
                <a:ln>
                  <a:noFill/>
                </a:ln>
                <a:solidFill>
                  <a:srgbClr val="000000"/>
                </a:solidFill>
                <a:effectLst/>
                <a:uLnTx/>
                <a:uFillTx/>
                <a:latin typeface="Arial"/>
                <a:cs typeface="Arial"/>
                <a:sym typeface="Arial"/>
              </a:rPr>
              <a:t>NOAA</a:t>
            </a:r>
          </a:p>
        </p:txBody>
      </p:sp>
    </p:spTree>
    <p:extLst>
      <p:ext uri="{BB962C8B-B14F-4D97-AF65-F5344CB8AC3E}">
        <p14:creationId xmlns:p14="http://schemas.microsoft.com/office/powerpoint/2010/main" val="182012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4FD2-E296-B543-81C4-C64EC6DCA695}"/>
              </a:ext>
            </a:extLst>
          </p:cNvPr>
          <p:cNvPicPr/>
          <p:nvPr/>
        </p:nvPicPr>
        <p:blipFill rotWithShape="1">
          <a:blip r:embed="rId2">
            <a:extLst>
              <a:ext uri="{28A0092B-C50C-407E-A947-70E740481C1C}">
                <a14:useLocalDpi xmlns:a14="http://schemas.microsoft.com/office/drawing/2010/main" val="0"/>
              </a:ext>
            </a:extLst>
          </a:blip>
          <a:srcRect b="39662"/>
          <a:stretch/>
        </p:blipFill>
        <p:spPr>
          <a:xfrm>
            <a:off x="1789176" y="2016251"/>
            <a:ext cx="8641080" cy="4642866"/>
          </a:xfrm>
          <a:prstGeom prst="rect">
            <a:avLst/>
          </a:prstGeom>
        </p:spPr>
      </p:pic>
      <p:sp>
        <p:nvSpPr>
          <p:cNvPr id="5" name="Title 1">
            <a:extLst>
              <a:ext uri="{FF2B5EF4-FFF2-40B4-BE49-F238E27FC236}">
                <a16:creationId xmlns:a16="http://schemas.microsoft.com/office/drawing/2014/main" id="{9B751172-410B-B242-9D33-69A452CEB667}"/>
              </a:ext>
            </a:extLst>
          </p:cNvPr>
          <p:cNvSpPr>
            <a:spLocks noGrp="1"/>
          </p:cNvSpPr>
          <p:nvPr>
            <p:ph type="title"/>
          </p:nvPr>
        </p:nvSpPr>
        <p:spPr>
          <a:xfrm>
            <a:off x="1391412" y="-99030"/>
            <a:ext cx="9326880" cy="1143000"/>
          </a:xfrm>
        </p:spPr>
        <p:txBody>
          <a:bodyPr/>
          <a:lstStyle/>
          <a:p>
            <a:r>
              <a:rPr lang="en-US" dirty="0"/>
              <a:t>Demonstration for societal benefits</a:t>
            </a:r>
          </a:p>
        </p:txBody>
      </p:sp>
      <p:sp>
        <p:nvSpPr>
          <p:cNvPr id="6" name="TextBox 5">
            <a:extLst>
              <a:ext uri="{FF2B5EF4-FFF2-40B4-BE49-F238E27FC236}">
                <a16:creationId xmlns:a16="http://schemas.microsoft.com/office/drawing/2014/main" id="{153EC478-41C0-E749-9842-A9315E30FFE3}"/>
              </a:ext>
            </a:extLst>
          </p:cNvPr>
          <p:cNvSpPr txBox="1"/>
          <p:nvPr/>
        </p:nvSpPr>
        <p:spPr>
          <a:xfrm>
            <a:off x="760476" y="723589"/>
            <a:ext cx="10698480" cy="1274195"/>
          </a:xfrm>
          <a:prstGeom prst="rect">
            <a:avLst/>
          </a:prstGeom>
          <a:noFill/>
        </p:spPr>
        <p:txBody>
          <a:bodyPr wrap="square" rtlCol="0">
            <a:spAutoFit/>
          </a:bodyPr>
          <a:lstStyle/>
          <a:p>
            <a:pPr marL="342900" indent="-342900" defTabSz="548640">
              <a:buFont typeface="Arial" panose="020B0604020202020204" pitchFamily="34" charset="0"/>
              <a:buChar char="•"/>
            </a:pPr>
            <a:r>
              <a:rPr lang="en-US" sz="1920" dirty="0">
                <a:solidFill>
                  <a:srgbClr val="000000"/>
                </a:solidFill>
                <a:latin typeface="Helvetica"/>
              </a:rPr>
              <a:t>Air quality forecast is needed by the state/local communities to make advisories/decisions for mitigating public exposure to air pollution.</a:t>
            </a:r>
          </a:p>
          <a:p>
            <a:pPr marL="342900" indent="-342900" defTabSz="548640">
              <a:buFont typeface="Arial" panose="020B0604020202020204" pitchFamily="34" charset="0"/>
              <a:buChar char="•"/>
            </a:pPr>
            <a:r>
              <a:rPr lang="en-US" sz="1920" dirty="0">
                <a:solidFill>
                  <a:srgbClr val="000000"/>
                </a:solidFill>
                <a:latin typeface="Helvetica"/>
              </a:rPr>
              <a:t>Aerosol layer height is one of the most needed information air quality mangers wants (based on HAQAST group discussion on air quality forecast in smoke conditions).  </a:t>
            </a:r>
          </a:p>
        </p:txBody>
      </p:sp>
    </p:spTree>
    <p:extLst>
      <p:ext uri="{BB962C8B-B14F-4D97-AF65-F5344CB8AC3E}">
        <p14:creationId xmlns:p14="http://schemas.microsoft.com/office/powerpoint/2010/main" val="255400250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0BB9-3C1F-0C4B-9CB6-1AA3CF7EC673}"/>
              </a:ext>
            </a:extLst>
          </p:cNvPr>
          <p:cNvSpPr>
            <a:spLocks noGrp="1"/>
          </p:cNvSpPr>
          <p:nvPr>
            <p:ph type="title"/>
          </p:nvPr>
        </p:nvSpPr>
        <p:spPr>
          <a:xfrm>
            <a:off x="1335950" y="149152"/>
            <a:ext cx="9464040" cy="715914"/>
          </a:xfrm>
        </p:spPr>
        <p:txBody>
          <a:bodyPr>
            <a:normAutofit/>
          </a:bodyPr>
          <a:lstStyle/>
          <a:p>
            <a:r>
              <a:rPr lang="en-US" sz="2880" dirty="0"/>
              <a:t>Hourly mapping of smoke height</a:t>
            </a:r>
          </a:p>
        </p:txBody>
      </p:sp>
      <p:pic>
        <p:nvPicPr>
          <p:cNvPr id="4" name="Content Placeholder 21" descr="Calendar&#10;&#10;Description automatically generated">
            <a:extLst>
              <a:ext uri="{FF2B5EF4-FFF2-40B4-BE49-F238E27FC236}">
                <a16:creationId xmlns:a16="http://schemas.microsoft.com/office/drawing/2014/main" id="{2EDD5F3C-7A8D-0244-A695-B480964253DB}"/>
              </a:ext>
            </a:extLst>
          </p:cNvPr>
          <p:cNvPicPr>
            <a:picLocks noGrp="1" noChangeAspect="1"/>
          </p:cNvPicPr>
          <p:nvPr>
            <p:ph idx="1"/>
          </p:nvPr>
        </p:nvPicPr>
        <p:blipFill>
          <a:blip r:embed="rId3"/>
          <a:stretch>
            <a:fillRect/>
          </a:stretch>
        </p:blipFill>
        <p:spPr>
          <a:xfrm>
            <a:off x="5346076" y="1173161"/>
            <a:ext cx="6061228" cy="5535688"/>
          </a:xfrm>
        </p:spPr>
      </p:pic>
      <p:sp>
        <p:nvSpPr>
          <p:cNvPr id="5" name="TextBox 4">
            <a:extLst>
              <a:ext uri="{FF2B5EF4-FFF2-40B4-BE49-F238E27FC236}">
                <a16:creationId xmlns:a16="http://schemas.microsoft.com/office/drawing/2014/main" id="{792ED339-07A3-A646-92D7-451865785E3B}"/>
              </a:ext>
            </a:extLst>
          </p:cNvPr>
          <p:cNvSpPr txBox="1"/>
          <p:nvPr/>
        </p:nvSpPr>
        <p:spPr>
          <a:xfrm>
            <a:off x="370662" y="1473151"/>
            <a:ext cx="4407464" cy="3896451"/>
          </a:xfrm>
          <a:prstGeom prst="rect">
            <a:avLst/>
          </a:prstGeom>
          <a:noFill/>
        </p:spPr>
        <p:txBody>
          <a:bodyPr wrap="square" rtlCol="0">
            <a:spAutoFit/>
          </a:bodyPr>
          <a:lstStyle/>
          <a:p>
            <a:pPr marL="342900" indent="-342900" defTabSz="548640">
              <a:buFont typeface="Arial" panose="020B0604020202020204" pitchFamily="34" charset="0"/>
              <a:buChar char="•"/>
              <a:defRPr/>
            </a:pPr>
            <a:r>
              <a:rPr lang="en-US" sz="2160" dirty="0">
                <a:solidFill>
                  <a:srgbClr val="000000"/>
                </a:solidFill>
                <a:latin typeface="Helvetica"/>
              </a:rPr>
              <a:t>Algorithm Revisions</a:t>
            </a:r>
          </a:p>
          <a:p>
            <a:pPr marL="891540" lvl="1" indent="-342900" defTabSz="548640">
              <a:buFont typeface="System Font Regular"/>
              <a:buChar char="−"/>
              <a:defRPr/>
            </a:pPr>
            <a:r>
              <a:rPr lang="en-US" sz="1680" dirty="0">
                <a:solidFill>
                  <a:srgbClr val="000000"/>
                </a:solidFill>
                <a:latin typeface="Helvetica"/>
              </a:rPr>
              <a:t>vicarious calibration based on TROPOMI data</a:t>
            </a:r>
          </a:p>
          <a:p>
            <a:pPr marL="891540" lvl="1" indent="-342900" defTabSz="548640">
              <a:buFont typeface="System Font Regular"/>
              <a:buChar char="−"/>
              <a:defRPr/>
            </a:pPr>
            <a:r>
              <a:rPr lang="en-US" sz="1680" dirty="0">
                <a:solidFill>
                  <a:srgbClr val="000000"/>
                </a:solidFill>
                <a:latin typeface="Helvetica"/>
              </a:rPr>
              <a:t>adjust cloud mask so that thick smokes would not be misclassified as clouds</a:t>
            </a:r>
          </a:p>
          <a:p>
            <a:pPr marL="891540" lvl="1" indent="-342900" defTabSz="548640">
              <a:buFont typeface="System Font Regular"/>
              <a:buChar char="−"/>
              <a:defRPr/>
            </a:pPr>
            <a:endParaRPr lang="en-US" sz="1680" dirty="0">
              <a:solidFill>
                <a:srgbClr val="000000"/>
              </a:solidFill>
              <a:latin typeface="Helvetica"/>
            </a:endParaRPr>
          </a:p>
          <a:p>
            <a:pPr marL="342900" indent="-342900" defTabSz="548640">
              <a:buFont typeface="Arial" panose="020B0604020202020204" pitchFamily="34" charset="0"/>
              <a:buChar char="•"/>
              <a:defRPr/>
            </a:pPr>
            <a:r>
              <a:rPr lang="en-US" sz="2160" dirty="0">
                <a:solidFill>
                  <a:srgbClr val="000000"/>
                </a:solidFill>
                <a:latin typeface="Helvetica"/>
              </a:rPr>
              <a:t>Descending smoke heights lead to increasing PM</a:t>
            </a:r>
            <a:r>
              <a:rPr lang="en-US" sz="2160" baseline="-25000" dirty="0">
                <a:solidFill>
                  <a:srgbClr val="000000"/>
                </a:solidFill>
                <a:latin typeface="Helvetica"/>
              </a:rPr>
              <a:t>2.5</a:t>
            </a:r>
          </a:p>
          <a:p>
            <a:pPr marL="342900" indent="-342900" defTabSz="548640">
              <a:buFont typeface="Arial" panose="020B0604020202020204" pitchFamily="34" charset="0"/>
              <a:buChar char="•"/>
              <a:defRPr/>
            </a:pPr>
            <a:endParaRPr lang="en-US" sz="1680" dirty="0">
              <a:solidFill>
                <a:srgbClr val="000000"/>
              </a:solidFill>
              <a:latin typeface="Helvetica"/>
            </a:endParaRPr>
          </a:p>
          <a:p>
            <a:pPr marL="342900" indent="-342900" defTabSz="548640">
              <a:buFont typeface="Arial" panose="020B0604020202020204" pitchFamily="34" charset="0"/>
              <a:buChar char="•"/>
              <a:defRPr/>
            </a:pPr>
            <a:r>
              <a:rPr lang="en-US" sz="2160" dirty="0">
                <a:solidFill>
                  <a:srgbClr val="000000"/>
                </a:solidFill>
                <a:latin typeface="Helvetica"/>
              </a:rPr>
              <a:t>Positive vertical pressure velocity indicates descending air motion</a:t>
            </a:r>
          </a:p>
        </p:txBody>
      </p:sp>
      <p:sp>
        <p:nvSpPr>
          <p:cNvPr id="10" name="TextBox 9">
            <a:extLst>
              <a:ext uri="{FF2B5EF4-FFF2-40B4-BE49-F238E27FC236}">
                <a16:creationId xmlns:a16="http://schemas.microsoft.com/office/drawing/2014/main" id="{7078FF0B-2BE1-3445-A196-1B9756C4792C}"/>
              </a:ext>
            </a:extLst>
          </p:cNvPr>
          <p:cNvSpPr txBox="1"/>
          <p:nvPr/>
        </p:nvSpPr>
        <p:spPr>
          <a:xfrm>
            <a:off x="753293" y="5977687"/>
            <a:ext cx="4108267" cy="351635"/>
          </a:xfrm>
          <a:prstGeom prst="rect">
            <a:avLst/>
          </a:prstGeom>
          <a:noFill/>
        </p:spPr>
        <p:txBody>
          <a:bodyPr wrap="square">
            <a:spAutoFit/>
          </a:bodyPr>
          <a:lstStyle/>
          <a:p>
            <a:pPr defTabSz="855878"/>
            <a:r>
              <a:rPr lang="en-US" sz="1685" dirty="0">
                <a:solidFill>
                  <a:srgbClr val="000000"/>
                </a:solidFill>
                <a:latin typeface="Helvetica"/>
              </a:rPr>
              <a:t>Lu, Z. et al., 2022</a:t>
            </a:r>
          </a:p>
        </p:txBody>
      </p:sp>
    </p:spTree>
    <p:extLst>
      <p:ext uri="{BB962C8B-B14F-4D97-AF65-F5344CB8AC3E}">
        <p14:creationId xmlns:p14="http://schemas.microsoft.com/office/powerpoint/2010/main" val="2520307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2521-2497-7C56-7CF7-51F86AFFB7CE}"/>
              </a:ext>
            </a:extLst>
          </p:cNvPr>
          <p:cNvSpPr>
            <a:spLocks noGrp="1"/>
          </p:cNvSpPr>
          <p:nvPr>
            <p:ph type="title"/>
          </p:nvPr>
        </p:nvSpPr>
        <p:spPr>
          <a:xfrm>
            <a:off x="914400" y="336631"/>
            <a:ext cx="10363200" cy="842174"/>
          </a:xfrm>
        </p:spPr>
        <p:txBody>
          <a:bodyPr/>
          <a:lstStyle/>
          <a:p>
            <a:pPr algn="l"/>
            <a:r>
              <a:rPr lang="en-US" dirty="0"/>
              <a:t>Summary</a:t>
            </a:r>
          </a:p>
        </p:txBody>
      </p:sp>
      <p:sp>
        <p:nvSpPr>
          <p:cNvPr id="3" name="Content Placeholder 2">
            <a:extLst>
              <a:ext uri="{FF2B5EF4-FFF2-40B4-BE49-F238E27FC236}">
                <a16:creationId xmlns:a16="http://schemas.microsoft.com/office/drawing/2014/main" id="{BB8A8656-9DB0-FDCB-56C0-31882288930E}"/>
              </a:ext>
            </a:extLst>
          </p:cNvPr>
          <p:cNvSpPr>
            <a:spLocks noGrp="1"/>
          </p:cNvSpPr>
          <p:nvPr>
            <p:ph idx="1"/>
          </p:nvPr>
        </p:nvSpPr>
        <p:spPr>
          <a:xfrm>
            <a:off x="793214" y="1140280"/>
            <a:ext cx="6246564" cy="4863296"/>
          </a:xfrm>
        </p:spPr>
        <p:txBody>
          <a:bodyPr/>
          <a:lstStyle/>
          <a:p>
            <a:r>
              <a:rPr lang="en-US" dirty="0"/>
              <a:t>Demonstrated capabilities of aerosol layer height retrievals</a:t>
            </a:r>
          </a:p>
          <a:p>
            <a:pPr lvl="1"/>
            <a:r>
              <a:rPr lang="en-US" dirty="0"/>
              <a:t>Using TROPOMI and EPIC showed that O2 B band is extremely useful for aerosol layer height retrieval over vegetated surface. </a:t>
            </a:r>
          </a:p>
          <a:p>
            <a:r>
              <a:rPr lang="en-US" dirty="0"/>
              <a:t>Applications</a:t>
            </a:r>
          </a:p>
          <a:p>
            <a:pPr lvl="1"/>
            <a:r>
              <a:rPr lang="en-US" dirty="0"/>
              <a:t>PM2.5 monitoring</a:t>
            </a:r>
          </a:p>
          <a:p>
            <a:pPr lvl="1"/>
            <a:r>
              <a:rPr lang="en-US" dirty="0"/>
              <a:t>Plume injection height</a:t>
            </a:r>
          </a:p>
          <a:p>
            <a:pPr lvl="1"/>
            <a:r>
              <a:rPr lang="en-US" dirty="0"/>
              <a:t>Assimilation of AOD along with layer height in air quality models</a:t>
            </a:r>
          </a:p>
          <a:p>
            <a:r>
              <a:rPr lang="en-US" dirty="0"/>
              <a:t>Ongoing research</a:t>
            </a:r>
          </a:p>
          <a:p>
            <a:pPr lvl="1"/>
            <a:r>
              <a:rPr lang="en-US" dirty="0"/>
              <a:t>Provide AOCH data from EPIC and TROPOMI to various groups  (NOAA and several universities have requested the data from us)</a:t>
            </a:r>
          </a:p>
          <a:p>
            <a:pPr lvl="1"/>
            <a:r>
              <a:rPr lang="en-US" dirty="0"/>
              <a:t>Work with NOAA to refine the algorithm and further show the utility of AOCH and aerosol vertical profiles for the surface PM2.5 estimates and predictions. </a:t>
            </a:r>
          </a:p>
          <a:p>
            <a:pPr marL="457182" lvl="1" indent="0">
              <a:buNone/>
            </a:pPr>
            <a:endParaRPr lang="en-US" dirty="0"/>
          </a:p>
        </p:txBody>
      </p:sp>
      <p:pic>
        <p:nvPicPr>
          <p:cNvPr id="4" name="Picture 3">
            <a:extLst>
              <a:ext uri="{FF2B5EF4-FFF2-40B4-BE49-F238E27FC236}">
                <a16:creationId xmlns:a16="http://schemas.microsoft.com/office/drawing/2014/main" id="{B4435F71-B40D-412C-8F50-F6C0E47D5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673" y="3248946"/>
            <a:ext cx="4160520" cy="2754630"/>
          </a:xfrm>
          <a:prstGeom prst="rect">
            <a:avLst/>
          </a:prstGeom>
        </p:spPr>
      </p:pic>
      <p:pic>
        <p:nvPicPr>
          <p:cNvPr id="5" name="Picture 4">
            <a:extLst>
              <a:ext uri="{FF2B5EF4-FFF2-40B4-BE49-F238E27FC236}">
                <a16:creationId xmlns:a16="http://schemas.microsoft.com/office/drawing/2014/main" id="{B6AA0246-2411-4619-AD9D-63C6F4BA5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673" y="102316"/>
            <a:ext cx="4160520" cy="2754630"/>
          </a:xfrm>
          <a:prstGeom prst="rect">
            <a:avLst/>
          </a:prstGeom>
        </p:spPr>
      </p:pic>
      <p:sp>
        <p:nvSpPr>
          <p:cNvPr id="6" name="TextBox 5">
            <a:extLst>
              <a:ext uri="{FF2B5EF4-FFF2-40B4-BE49-F238E27FC236}">
                <a16:creationId xmlns:a16="http://schemas.microsoft.com/office/drawing/2014/main" id="{857C5AE4-F49A-4E23-9068-77CE7F57FF27}"/>
              </a:ext>
            </a:extLst>
          </p:cNvPr>
          <p:cNvSpPr txBox="1"/>
          <p:nvPr/>
        </p:nvSpPr>
        <p:spPr>
          <a:xfrm>
            <a:off x="7623673" y="6025610"/>
            <a:ext cx="4667297" cy="646331"/>
          </a:xfrm>
          <a:prstGeom prst="rect">
            <a:avLst/>
          </a:prstGeom>
          <a:noFill/>
        </p:spPr>
        <p:txBody>
          <a:bodyPr wrap="square" rtlCol="0">
            <a:spAutoFit/>
          </a:bodyPr>
          <a:lstStyle/>
          <a:p>
            <a:r>
              <a:rPr lang="en-US" dirty="0"/>
              <a:t>AQM is the NWS soon-to-be operational new version of the CMAQ model</a:t>
            </a:r>
          </a:p>
        </p:txBody>
      </p:sp>
    </p:spTree>
    <p:extLst>
      <p:ext uri="{BB962C8B-B14F-4D97-AF65-F5344CB8AC3E}">
        <p14:creationId xmlns:p14="http://schemas.microsoft.com/office/powerpoint/2010/main" val="401767023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D9D354-1C3E-4A6B-AF4F-BD226453C4B3}"/>
              </a:ext>
            </a:extLst>
          </p:cNvPr>
          <p:cNvPicPr>
            <a:picLocks noChangeAspect="1"/>
          </p:cNvPicPr>
          <p:nvPr/>
        </p:nvPicPr>
        <p:blipFill>
          <a:blip r:embed="rId3"/>
          <a:stretch>
            <a:fillRect/>
          </a:stretch>
        </p:blipFill>
        <p:spPr>
          <a:xfrm>
            <a:off x="7924904" y="618420"/>
            <a:ext cx="3727461" cy="2239311"/>
          </a:xfrm>
          <a:prstGeom prst="rect">
            <a:avLst/>
          </a:prstGeom>
        </p:spPr>
      </p:pic>
      <p:grpSp>
        <p:nvGrpSpPr>
          <p:cNvPr id="4" name="Google Shape;223;p8">
            <a:extLst>
              <a:ext uri="{FF2B5EF4-FFF2-40B4-BE49-F238E27FC236}">
                <a16:creationId xmlns:a16="http://schemas.microsoft.com/office/drawing/2014/main" id="{13852A62-890E-463B-9998-BBAF87D5B2AF}"/>
              </a:ext>
            </a:extLst>
          </p:cNvPr>
          <p:cNvGrpSpPr/>
          <p:nvPr/>
        </p:nvGrpSpPr>
        <p:grpSpPr>
          <a:xfrm>
            <a:off x="674395" y="750355"/>
            <a:ext cx="4947122" cy="5479988"/>
            <a:chOff x="6517099" y="308735"/>
            <a:chExt cx="5468112" cy="6057095"/>
          </a:xfrm>
        </p:grpSpPr>
        <p:pic>
          <p:nvPicPr>
            <p:cNvPr id="5" name="Google Shape;224;p8">
              <a:extLst>
                <a:ext uri="{FF2B5EF4-FFF2-40B4-BE49-F238E27FC236}">
                  <a16:creationId xmlns:a16="http://schemas.microsoft.com/office/drawing/2014/main" id="{573A2D45-030F-4A5C-9C10-D07C1BD60E82}"/>
                </a:ext>
              </a:extLst>
            </p:cNvPr>
            <p:cNvPicPr preferRelativeResize="0"/>
            <p:nvPr/>
          </p:nvPicPr>
          <p:blipFill rotWithShape="1">
            <a:blip r:embed="rId4">
              <a:alphaModFix/>
            </a:blip>
            <a:srcRect/>
            <a:stretch/>
          </p:blipFill>
          <p:spPr>
            <a:xfrm>
              <a:off x="6517099" y="308735"/>
              <a:ext cx="5468112" cy="3120265"/>
            </a:xfrm>
            <a:prstGeom prst="rect">
              <a:avLst/>
            </a:prstGeom>
            <a:noFill/>
            <a:ln>
              <a:noFill/>
            </a:ln>
          </p:spPr>
        </p:pic>
        <p:pic>
          <p:nvPicPr>
            <p:cNvPr id="6" name="Google Shape;225;p8">
              <a:extLst>
                <a:ext uri="{FF2B5EF4-FFF2-40B4-BE49-F238E27FC236}">
                  <a16:creationId xmlns:a16="http://schemas.microsoft.com/office/drawing/2014/main" id="{8FD1B925-F8AA-4826-B676-7F7FF0B946FA}"/>
                </a:ext>
              </a:extLst>
            </p:cNvPr>
            <p:cNvPicPr preferRelativeResize="0"/>
            <p:nvPr/>
          </p:nvPicPr>
          <p:blipFill rotWithShape="1">
            <a:blip r:embed="rId5">
              <a:alphaModFix/>
            </a:blip>
            <a:srcRect/>
            <a:stretch/>
          </p:blipFill>
          <p:spPr>
            <a:xfrm>
              <a:off x="6517099" y="2923813"/>
              <a:ext cx="5468112" cy="3119820"/>
            </a:xfrm>
            <a:prstGeom prst="rect">
              <a:avLst/>
            </a:prstGeom>
            <a:noFill/>
            <a:ln>
              <a:noFill/>
            </a:ln>
          </p:spPr>
        </p:pic>
        <p:sp>
          <p:nvSpPr>
            <p:cNvPr id="7" name="Google Shape;226;p8">
              <a:extLst>
                <a:ext uri="{FF2B5EF4-FFF2-40B4-BE49-F238E27FC236}">
                  <a16:creationId xmlns:a16="http://schemas.microsoft.com/office/drawing/2014/main" id="{1E724856-228B-41CF-BBF1-FA318B5E980F}"/>
                </a:ext>
              </a:extLst>
            </p:cNvPr>
            <p:cNvSpPr txBox="1"/>
            <p:nvPr/>
          </p:nvSpPr>
          <p:spPr>
            <a:xfrm>
              <a:off x="10775637" y="2192357"/>
              <a:ext cx="969484" cy="3076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27;p8">
              <a:extLst>
                <a:ext uri="{FF2B5EF4-FFF2-40B4-BE49-F238E27FC236}">
                  <a16:creationId xmlns:a16="http://schemas.microsoft.com/office/drawing/2014/main" id="{7DECF0CC-342A-4808-A71C-5B239C8F5E0D}"/>
                </a:ext>
              </a:extLst>
            </p:cNvPr>
            <p:cNvSpPr txBox="1"/>
            <p:nvPr/>
          </p:nvSpPr>
          <p:spPr>
            <a:xfrm>
              <a:off x="10674649" y="4816862"/>
              <a:ext cx="1310562" cy="7179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GEO sampled as LEO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8;p8">
              <a:extLst>
                <a:ext uri="{FF2B5EF4-FFF2-40B4-BE49-F238E27FC236}">
                  <a16:creationId xmlns:a16="http://schemas.microsoft.com/office/drawing/2014/main" id="{13CFE740-E043-433E-939B-E8F5DDFD4C7E}"/>
                </a:ext>
              </a:extLst>
            </p:cNvPr>
            <p:cNvSpPr txBox="1"/>
            <p:nvPr/>
          </p:nvSpPr>
          <p:spPr>
            <a:xfrm>
              <a:off x="8457645" y="5996498"/>
              <a:ext cx="179927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Number of Days</a:t>
              </a:r>
              <a:endParaRPr kumimoji="0" sz="1400" b="1" i="0" u="none" strike="noStrike" kern="0" cap="none" spc="0" normalizeH="0" baseline="30000" noProof="0">
                <a:ln>
                  <a:noFill/>
                </a:ln>
                <a:solidFill>
                  <a:srgbClr val="000000"/>
                </a:solidFill>
                <a:effectLst/>
                <a:uLnTx/>
                <a:uFillTx/>
                <a:latin typeface="Arial"/>
                <a:ea typeface="Arial"/>
                <a:cs typeface="Arial"/>
                <a:sym typeface="Arial"/>
              </a:endParaRPr>
            </a:p>
          </p:txBody>
        </p:sp>
      </p:grpSp>
      <p:sp>
        <p:nvSpPr>
          <p:cNvPr id="10" name="Google Shape;229;p8">
            <a:extLst>
              <a:ext uri="{FF2B5EF4-FFF2-40B4-BE49-F238E27FC236}">
                <a16:creationId xmlns:a16="http://schemas.microsoft.com/office/drawing/2014/main" id="{06E7996E-F8F3-4096-A5B3-2487F237D9BD}"/>
              </a:ext>
            </a:extLst>
          </p:cNvPr>
          <p:cNvSpPr txBox="1"/>
          <p:nvPr/>
        </p:nvSpPr>
        <p:spPr>
          <a:xfrm>
            <a:off x="5798726" y="3059018"/>
            <a:ext cx="614934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GEO</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imager observations provide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better estimates of fine particulate pollution</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(PM2.5) and the resulting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exposure of harmful levels of pollution compared to LEO or surface observations</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230;p8">
            <a:extLst>
              <a:ext uri="{FF2B5EF4-FFF2-40B4-BE49-F238E27FC236}">
                <a16:creationId xmlns:a16="http://schemas.microsoft.com/office/drawing/2014/main" id="{6CA79BB6-BEEA-4326-A463-6CCBE7B133B0}"/>
              </a:ext>
            </a:extLst>
          </p:cNvPr>
          <p:cNvSpPr txBox="1"/>
          <p:nvPr/>
        </p:nvSpPr>
        <p:spPr>
          <a:xfrm rot="16200000">
            <a:off x="-1778807" y="2639410"/>
            <a:ext cx="416778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Zhang et al., </a:t>
            </a:r>
            <a:r>
              <a:rPr kumimoji="0" lang="en-US" sz="1400" b="1" i="1" u="none" strike="noStrike" kern="0" cap="none" spc="0" normalizeH="0" baseline="0" noProof="0" dirty="0">
                <a:ln>
                  <a:noFill/>
                </a:ln>
                <a:solidFill>
                  <a:srgbClr val="000000"/>
                </a:solidFill>
                <a:effectLst/>
                <a:uLnTx/>
                <a:uFillTx/>
                <a:latin typeface="Calibri"/>
                <a:ea typeface="Calibri"/>
                <a:cs typeface="Calibri"/>
                <a:sym typeface="Calibri"/>
              </a:rPr>
              <a:t>Nowcasting applications of geostationary satellite hourly surface PM2.5 data</a:t>
            </a: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 Weather and Forecasting, 2022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232;p8">
            <a:extLst>
              <a:ext uri="{FF2B5EF4-FFF2-40B4-BE49-F238E27FC236}">
                <a16:creationId xmlns:a16="http://schemas.microsoft.com/office/drawing/2014/main" id="{DCD5AC05-17CD-4121-A689-AD6EAF588C81}"/>
              </a:ext>
            </a:extLst>
          </p:cNvPr>
          <p:cNvSpPr/>
          <p:nvPr/>
        </p:nvSpPr>
        <p:spPr>
          <a:xfrm>
            <a:off x="2296886" y="166077"/>
            <a:ext cx="8754291" cy="72042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Calibri"/>
                <a:ea typeface="Calibri"/>
                <a:cs typeface="Calibri"/>
                <a:sym typeface="Calibri"/>
              </a:rPr>
              <a:t>Value of Geostationary Satellite Observations of Air Quality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33;p8">
            <a:extLst>
              <a:ext uri="{FF2B5EF4-FFF2-40B4-BE49-F238E27FC236}">
                <a16:creationId xmlns:a16="http://schemas.microsoft.com/office/drawing/2014/main" id="{466C37A9-3DD1-4FBB-950F-CACD64D1122A}"/>
              </a:ext>
            </a:extLst>
          </p:cNvPr>
          <p:cNvSpPr txBox="1"/>
          <p:nvPr/>
        </p:nvSpPr>
        <p:spPr>
          <a:xfrm>
            <a:off x="5798726" y="4259306"/>
            <a:ext cx="6149340" cy="20312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Calibri"/>
                <a:ea typeface="Calibri"/>
                <a:cs typeface="Calibri"/>
                <a:sym typeface="Calibri"/>
              </a:rPr>
              <a:t>Example: 2020 </a:t>
            </a:r>
            <a:r>
              <a:rPr kumimoji="0" lang="en-US" sz="1800" b="0" i="1" u="none" strike="noStrike" kern="0" cap="none" spc="0" normalizeH="0" baseline="0" noProof="0" dirty="0" err="1">
                <a:ln>
                  <a:noFill/>
                </a:ln>
                <a:solidFill>
                  <a:srgbClr val="000000"/>
                </a:solidFill>
                <a:effectLst/>
                <a:uLnTx/>
                <a:uFillTx/>
                <a:latin typeface="Calibri"/>
                <a:ea typeface="Calibri"/>
                <a:cs typeface="Calibri"/>
                <a:sym typeface="Calibri"/>
              </a:rPr>
              <a:t>Gigafire</a:t>
            </a:r>
            <a:r>
              <a:rPr kumimoji="0" lang="en-US" sz="1800" b="0" i="1" u="none" strike="noStrike" kern="0" cap="none" spc="0" normalizeH="0" baseline="0" noProof="0" dirty="0">
                <a:ln>
                  <a:noFill/>
                </a:ln>
                <a:solidFill>
                  <a:srgbClr val="000000"/>
                </a:solidFill>
                <a:effectLst/>
                <a:uLnTx/>
                <a:uFillTx/>
                <a:latin typeface="Calibri"/>
                <a:ea typeface="Calibri"/>
                <a:cs typeface="Calibri"/>
                <a:sym typeface="Calibri"/>
              </a:rPr>
              <a:t> event</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On a daily basis, about 40% more people would be  informed about harmful air quality using GEO observations compared with LEO data.</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On an hourly basis, 10 times as many people would be informed about air pollution using GEO observations compared with surface-based data. </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6172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30;p8">
            <a:extLst>
              <a:ext uri="{FF2B5EF4-FFF2-40B4-BE49-F238E27FC236}">
                <a16:creationId xmlns:a16="http://schemas.microsoft.com/office/drawing/2014/main" id="{6CA79BB6-BEEA-4326-A463-6CCBE7B133B0}"/>
              </a:ext>
            </a:extLst>
          </p:cNvPr>
          <p:cNvSpPr txBox="1"/>
          <p:nvPr/>
        </p:nvSpPr>
        <p:spPr>
          <a:xfrm>
            <a:off x="2845254" y="5969775"/>
            <a:ext cx="609600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Zhang et al., </a:t>
            </a:r>
            <a:r>
              <a:rPr kumimoji="0" lang="en-US" sz="1400" b="1" i="1" u="none" strike="noStrike" kern="0" cap="none" spc="0" normalizeH="0" baseline="0" noProof="0" dirty="0">
                <a:ln>
                  <a:noFill/>
                </a:ln>
                <a:solidFill>
                  <a:srgbClr val="000000"/>
                </a:solidFill>
                <a:effectLst/>
                <a:uLnTx/>
                <a:uFillTx/>
                <a:latin typeface="Calibri"/>
                <a:ea typeface="Calibri"/>
                <a:cs typeface="Calibri"/>
                <a:sym typeface="Calibri"/>
              </a:rPr>
              <a:t>Nowcasting applications of geostationary satellite hourly surface PM2.5 data</a:t>
            </a: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 Weather and Forecasting, 2022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232;p8">
            <a:extLst>
              <a:ext uri="{FF2B5EF4-FFF2-40B4-BE49-F238E27FC236}">
                <a16:creationId xmlns:a16="http://schemas.microsoft.com/office/drawing/2014/main" id="{DCD5AC05-17CD-4121-A689-AD6EAF588C81}"/>
              </a:ext>
            </a:extLst>
          </p:cNvPr>
          <p:cNvSpPr/>
          <p:nvPr/>
        </p:nvSpPr>
        <p:spPr>
          <a:xfrm>
            <a:off x="2296886" y="166077"/>
            <a:ext cx="8754291" cy="72042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Calibri"/>
                <a:ea typeface="Calibri"/>
                <a:cs typeface="Calibri"/>
                <a:sym typeface="Calibri"/>
              </a:rPr>
              <a:t>Value of Geostationary Satellite Observations of Air Quality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57619279-9023-4DFC-AE14-B84F96125E79}"/>
              </a:ext>
            </a:extLst>
          </p:cNvPr>
          <p:cNvPicPr>
            <a:picLocks noChangeAspect="1"/>
          </p:cNvPicPr>
          <p:nvPr/>
        </p:nvPicPr>
        <p:blipFill>
          <a:blip r:embed="rId3"/>
          <a:stretch>
            <a:fillRect/>
          </a:stretch>
        </p:blipFill>
        <p:spPr>
          <a:xfrm>
            <a:off x="1844031" y="920491"/>
            <a:ext cx="8503937" cy="5017018"/>
          </a:xfrm>
          <a:prstGeom prst="rect">
            <a:avLst/>
          </a:prstGeom>
        </p:spPr>
      </p:pic>
      <p:pic>
        <p:nvPicPr>
          <p:cNvPr id="14" name="Picture 13">
            <a:extLst>
              <a:ext uri="{FF2B5EF4-FFF2-40B4-BE49-F238E27FC236}">
                <a16:creationId xmlns:a16="http://schemas.microsoft.com/office/drawing/2014/main" id="{7D92B6C5-A1F5-432F-AF4E-D2A011380D6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847088" y="923544"/>
            <a:ext cx="8622792" cy="5020056"/>
          </a:xfrm>
          <a:prstGeom prst="rect">
            <a:avLst/>
          </a:prstGeom>
        </p:spPr>
      </p:pic>
      <p:pic>
        <p:nvPicPr>
          <p:cNvPr id="5" name="Picture 4">
            <a:extLst>
              <a:ext uri="{FF2B5EF4-FFF2-40B4-BE49-F238E27FC236}">
                <a16:creationId xmlns:a16="http://schemas.microsoft.com/office/drawing/2014/main" id="{A1698011-6D9C-43A3-8D79-9DF28F4E290B}"/>
              </a:ext>
            </a:extLst>
          </p:cNvPr>
          <p:cNvPicPr>
            <a:picLocks/>
          </p:cNvPicPr>
          <p:nvPr/>
        </p:nvPicPr>
        <p:blipFill>
          <a:blip r:embed="rId5"/>
          <a:stretch>
            <a:fillRect/>
          </a:stretch>
        </p:blipFill>
        <p:spPr>
          <a:xfrm>
            <a:off x="1844030" y="920491"/>
            <a:ext cx="8622792" cy="5017018"/>
          </a:xfrm>
          <a:prstGeom prst="rect">
            <a:avLst/>
          </a:prstGeom>
        </p:spPr>
      </p:pic>
    </p:spTree>
    <p:extLst>
      <p:ext uri="{BB962C8B-B14F-4D97-AF65-F5344CB8AC3E}">
        <p14:creationId xmlns:p14="http://schemas.microsoft.com/office/powerpoint/2010/main" val="42407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C5A09F1-B041-4CD5-BC5B-79B4516613B4}"/>
              </a:ext>
            </a:extLst>
          </p:cNvPr>
          <p:cNvGrpSpPr/>
          <p:nvPr/>
        </p:nvGrpSpPr>
        <p:grpSpPr>
          <a:xfrm>
            <a:off x="3080870" y="-94092"/>
            <a:ext cx="6305501" cy="4787278"/>
            <a:chOff x="3510528" y="213685"/>
            <a:chExt cx="5687131" cy="3951563"/>
          </a:xfrm>
        </p:grpSpPr>
        <p:grpSp>
          <p:nvGrpSpPr>
            <p:cNvPr id="10" name="Group 9">
              <a:extLst>
                <a:ext uri="{FF2B5EF4-FFF2-40B4-BE49-F238E27FC236}">
                  <a16:creationId xmlns:a16="http://schemas.microsoft.com/office/drawing/2014/main" id="{56037C33-C314-48DC-B3C5-46BA6AF07CB7}"/>
                </a:ext>
              </a:extLst>
            </p:cNvPr>
            <p:cNvGrpSpPr/>
            <p:nvPr/>
          </p:nvGrpSpPr>
          <p:grpSpPr>
            <a:xfrm>
              <a:off x="3510528" y="367573"/>
              <a:ext cx="5687131" cy="3797675"/>
              <a:chOff x="3510528" y="347564"/>
              <a:chExt cx="5687131" cy="3797675"/>
            </a:xfrm>
          </p:grpSpPr>
          <p:pic>
            <p:nvPicPr>
              <p:cNvPr id="5" name="Picture 4">
                <a:extLst>
                  <a:ext uri="{FF2B5EF4-FFF2-40B4-BE49-F238E27FC236}">
                    <a16:creationId xmlns:a16="http://schemas.microsoft.com/office/drawing/2014/main" id="{68E4D73E-8451-464D-AF31-0F1991405DAB}"/>
                  </a:ext>
                </a:extLst>
              </p:cNvPr>
              <p:cNvPicPr>
                <a:picLocks noChangeAspect="1"/>
              </p:cNvPicPr>
              <p:nvPr/>
            </p:nvPicPr>
            <p:blipFill rotWithShape="1">
              <a:blip r:embed="rId2"/>
              <a:srcRect l="25036" t="91894" r="17630" b="4602"/>
              <a:stretch/>
            </p:blipFill>
            <p:spPr>
              <a:xfrm>
                <a:off x="3728633" y="3648742"/>
                <a:ext cx="5250921" cy="188720"/>
              </a:xfrm>
              <a:prstGeom prst="rect">
                <a:avLst/>
              </a:prstGeom>
            </p:spPr>
          </p:pic>
          <p:pic>
            <p:nvPicPr>
              <p:cNvPr id="6" name="Picture 5">
                <a:extLst>
                  <a:ext uri="{FF2B5EF4-FFF2-40B4-BE49-F238E27FC236}">
                    <a16:creationId xmlns:a16="http://schemas.microsoft.com/office/drawing/2014/main" id="{42E7A2BC-91BF-4985-87BB-EEBF2C8ED641}"/>
                  </a:ext>
                </a:extLst>
              </p:cNvPr>
              <p:cNvPicPr>
                <a:picLocks noChangeAspect="1"/>
              </p:cNvPicPr>
              <p:nvPr/>
            </p:nvPicPr>
            <p:blipFill rotWithShape="1">
              <a:blip r:embed="rId2"/>
              <a:srcRect l="605" t="7812" r="1245" b="10042"/>
              <a:stretch/>
            </p:blipFill>
            <p:spPr>
              <a:xfrm>
                <a:off x="3510528" y="347564"/>
                <a:ext cx="5369874" cy="3279433"/>
              </a:xfrm>
              <a:prstGeom prst="rect">
                <a:avLst/>
              </a:prstGeom>
            </p:spPr>
          </p:pic>
          <p:sp>
            <p:nvSpPr>
              <p:cNvPr id="8" name="TextBox 7">
                <a:extLst>
                  <a:ext uri="{FF2B5EF4-FFF2-40B4-BE49-F238E27FC236}">
                    <a16:creationId xmlns:a16="http://schemas.microsoft.com/office/drawing/2014/main" id="{AF67B39F-E584-4C02-B2F4-AE179F130804}"/>
                  </a:ext>
                </a:extLst>
              </p:cNvPr>
              <p:cNvSpPr txBox="1"/>
              <p:nvPr/>
            </p:nvSpPr>
            <p:spPr>
              <a:xfrm>
                <a:off x="3855903" y="3837462"/>
                <a:ext cx="418641" cy="307777"/>
              </a:xfrm>
              <a:prstGeom prst="rect">
                <a:avLst/>
              </a:prstGeom>
              <a:noFill/>
            </p:spPr>
            <p:txBody>
              <a:bodyPr wrap="square" rtlCol="0">
                <a:spAutoFit/>
              </a:bodyPr>
              <a:lstStyle/>
              <a:p>
                <a:r>
                  <a:rPr lang="en-US" dirty="0"/>
                  <a:t>0</a:t>
                </a:r>
              </a:p>
            </p:txBody>
          </p:sp>
          <p:sp>
            <p:nvSpPr>
              <p:cNvPr id="9" name="TextBox 8">
                <a:extLst>
                  <a:ext uri="{FF2B5EF4-FFF2-40B4-BE49-F238E27FC236}">
                    <a16:creationId xmlns:a16="http://schemas.microsoft.com/office/drawing/2014/main" id="{A9C59E9E-AADA-4009-A6DD-8B394CB4F820}"/>
                  </a:ext>
                </a:extLst>
              </p:cNvPr>
              <p:cNvSpPr txBox="1"/>
              <p:nvPr/>
            </p:nvSpPr>
            <p:spPr>
              <a:xfrm>
                <a:off x="8681474" y="3820672"/>
                <a:ext cx="516185" cy="307777"/>
              </a:xfrm>
              <a:prstGeom prst="rect">
                <a:avLst/>
              </a:prstGeom>
              <a:noFill/>
            </p:spPr>
            <p:txBody>
              <a:bodyPr wrap="square" rtlCol="0">
                <a:spAutoFit/>
              </a:bodyPr>
              <a:lstStyle/>
              <a:p>
                <a:r>
                  <a:rPr lang="en-US" dirty="0"/>
                  <a:t>4.0</a:t>
                </a:r>
              </a:p>
            </p:txBody>
          </p:sp>
        </p:grpSp>
        <p:sp>
          <p:nvSpPr>
            <p:cNvPr id="11" name="TextBox 10">
              <a:extLst>
                <a:ext uri="{FF2B5EF4-FFF2-40B4-BE49-F238E27FC236}">
                  <a16:creationId xmlns:a16="http://schemas.microsoft.com/office/drawing/2014/main" id="{EAA21D7E-0264-44AE-8101-A2F1BD61345D}"/>
                </a:ext>
              </a:extLst>
            </p:cNvPr>
            <p:cNvSpPr txBox="1"/>
            <p:nvPr/>
          </p:nvSpPr>
          <p:spPr>
            <a:xfrm>
              <a:off x="3941071" y="213685"/>
              <a:ext cx="1078992" cy="307777"/>
            </a:xfrm>
            <a:prstGeom prst="rect">
              <a:avLst/>
            </a:prstGeom>
            <a:noFill/>
          </p:spPr>
          <p:txBody>
            <a:bodyPr wrap="square" rtlCol="0">
              <a:spAutoFit/>
            </a:bodyPr>
            <a:lstStyle/>
            <a:p>
              <a:r>
                <a:rPr lang="en-US" dirty="0"/>
                <a:t>9/15/2020</a:t>
              </a:r>
            </a:p>
          </p:txBody>
        </p:sp>
      </p:grpSp>
      <p:pic>
        <p:nvPicPr>
          <p:cNvPr id="4" name="Picture 2" descr="Fire pixel density (number of pixels per square kilometers) for 14 Aug – 14 Sept 2020">
            <a:extLst>
              <a:ext uri="{FF2B5EF4-FFF2-40B4-BE49-F238E27FC236}">
                <a16:creationId xmlns:a16="http://schemas.microsoft.com/office/drawing/2014/main" id="{BC4963D5-ED4E-4620-819B-DDEAA38482A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3510528"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A723D9F-24D0-4A03-80CD-F019222B77A7}"/>
              </a:ext>
            </a:extLst>
          </p:cNvPr>
          <p:cNvSpPr txBox="1"/>
          <p:nvPr/>
        </p:nvSpPr>
        <p:spPr>
          <a:xfrm>
            <a:off x="3795030" y="4506751"/>
            <a:ext cx="8053331" cy="769441"/>
          </a:xfrm>
          <a:prstGeom prst="rect">
            <a:avLst/>
          </a:prstGeom>
          <a:noFill/>
        </p:spPr>
        <p:txBody>
          <a:bodyPr wrap="square" rtlCol="0">
            <a:spAutoFit/>
          </a:bodyPr>
          <a:lstStyle/>
          <a:p>
            <a:pPr algn="ctr"/>
            <a:r>
              <a:rPr lang="en-US" sz="4400" b="1" dirty="0">
                <a:solidFill>
                  <a:srgbClr val="C00000"/>
                </a:solidFill>
              </a:rPr>
              <a:t>Extreme Fires of 2020</a:t>
            </a:r>
            <a:endParaRPr lang="en-US" sz="2800" dirty="0"/>
          </a:p>
        </p:txBody>
      </p:sp>
      <p:sp>
        <p:nvSpPr>
          <p:cNvPr id="14" name="Rectangle 13">
            <a:extLst>
              <a:ext uri="{FF2B5EF4-FFF2-40B4-BE49-F238E27FC236}">
                <a16:creationId xmlns:a16="http://schemas.microsoft.com/office/drawing/2014/main" id="{19151C19-4D81-42FA-ABAC-EAC6891B1CFF}"/>
              </a:ext>
            </a:extLst>
          </p:cNvPr>
          <p:cNvSpPr/>
          <p:nvPr/>
        </p:nvSpPr>
        <p:spPr>
          <a:xfrm>
            <a:off x="4926044" y="5296771"/>
            <a:ext cx="6121174" cy="584775"/>
          </a:xfrm>
          <a:prstGeom prst="rect">
            <a:avLst/>
          </a:prstGeom>
        </p:spPr>
        <p:txBody>
          <a:bodyPr wrap="square">
            <a:spAutoFit/>
          </a:bodyPr>
          <a:lstStyle/>
          <a:p>
            <a:pPr algn="ctr"/>
            <a:r>
              <a:rPr lang="en-US" sz="1600" b="1" dirty="0">
                <a:latin typeface="Times New Roman" panose="02020603050405020304" pitchFamily="18" charset="0"/>
                <a:ea typeface="DengXian Light" panose="020B0503020204020204" pitchFamily="2" charset="-122"/>
                <a:cs typeface="Times New Roman" panose="02020603050405020304" pitchFamily="18" charset="0"/>
              </a:rPr>
              <a:t>NOAA satellites follow the smoke journey: https://www.star.nesdis.noaa.gov/star/news2020_202010Smoke.php</a:t>
            </a:r>
            <a:endParaRPr lang="en-US" sz="1400" dirty="0">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E82481C2-AC32-4C17-9E5E-528AD24CE383}"/>
              </a:ext>
            </a:extLst>
          </p:cNvPr>
          <p:cNvPicPr>
            <a:picLocks noChangeAspect="1"/>
          </p:cNvPicPr>
          <p:nvPr/>
        </p:nvPicPr>
        <p:blipFill>
          <a:blip r:embed="rId4"/>
          <a:stretch>
            <a:fillRect/>
          </a:stretch>
        </p:blipFill>
        <p:spPr>
          <a:xfrm>
            <a:off x="8284565" y="0"/>
            <a:ext cx="3676707" cy="3813198"/>
          </a:xfrm>
          <a:prstGeom prst="rect">
            <a:avLst/>
          </a:prstGeom>
        </p:spPr>
      </p:pic>
      <p:sp>
        <p:nvSpPr>
          <p:cNvPr id="2" name="TextBox 1">
            <a:extLst>
              <a:ext uri="{FF2B5EF4-FFF2-40B4-BE49-F238E27FC236}">
                <a16:creationId xmlns:a16="http://schemas.microsoft.com/office/drawing/2014/main" id="{6216DA6A-A0BB-4638-9CBC-4A2816DD22F6}"/>
              </a:ext>
            </a:extLst>
          </p:cNvPr>
          <p:cNvSpPr txBox="1"/>
          <p:nvPr/>
        </p:nvSpPr>
        <p:spPr>
          <a:xfrm>
            <a:off x="6094476" y="3287929"/>
            <a:ext cx="1892155" cy="430887"/>
          </a:xfrm>
          <a:prstGeom prst="rect">
            <a:avLst/>
          </a:prstGeom>
          <a:noFill/>
        </p:spPr>
        <p:txBody>
          <a:bodyPr wrap="square" rtlCol="0">
            <a:spAutoFit/>
          </a:bodyPr>
          <a:lstStyle/>
          <a:p>
            <a:r>
              <a:rPr lang="en-US" sz="1050" dirty="0"/>
              <a:t>SNPP VIIRS AOD.  Figure from Li et al., GRL, 2021</a:t>
            </a:r>
          </a:p>
        </p:txBody>
      </p:sp>
      <p:sp>
        <p:nvSpPr>
          <p:cNvPr id="3" name="TextBox 2">
            <a:extLst>
              <a:ext uri="{FF2B5EF4-FFF2-40B4-BE49-F238E27FC236}">
                <a16:creationId xmlns:a16="http://schemas.microsoft.com/office/drawing/2014/main" id="{33178846-BE3B-4E36-A628-88CAF51FEDED}"/>
              </a:ext>
            </a:extLst>
          </p:cNvPr>
          <p:cNvSpPr txBox="1"/>
          <p:nvPr/>
        </p:nvSpPr>
        <p:spPr>
          <a:xfrm>
            <a:off x="4345388" y="6159062"/>
            <a:ext cx="8053331" cy="369332"/>
          </a:xfrm>
          <a:prstGeom prst="rect">
            <a:avLst/>
          </a:prstGeom>
          <a:noFill/>
        </p:spPr>
        <p:txBody>
          <a:bodyPr wrap="square" rtlCol="0">
            <a:spAutoFit/>
          </a:bodyPr>
          <a:lstStyle/>
          <a:p>
            <a:r>
              <a:rPr lang="en-US" dirty="0">
                <a:highlight>
                  <a:srgbClr val="FFFF00"/>
                </a:highlight>
              </a:rPr>
              <a:t>At what altitude is the smoke and how is it impacting surface air quality?</a:t>
            </a:r>
          </a:p>
        </p:txBody>
      </p:sp>
    </p:spTree>
    <p:extLst>
      <p:ext uri="{BB962C8B-B14F-4D97-AF65-F5344CB8AC3E}">
        <p14:creationId xmlns:p14="http://schemas.microsoft.com/office/powerpoint/2010/main" val="176260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37E96E-264E-A996-87E5-BB3B3D37155E}"/>
              </a:ext>
            </a:extLst>
          </p:cNvPr>
          <p:cNvSpPr>
            <a:spLocks noGrp="1"/>
          </p:cNvSpPr>
          <p:nvPr>
            <p:ph type="ctrTitle"/>
          </p:nvPr>
        </p:nvSpPr>
        <p:spPr>
          <a:xfrm>
            <a:off x="1315655" y="-335666"/>
            <a:ext cx="10247454" cy="3495554"/>
          </a:xfrm>
        </p:spPr>
        <p:txBody>
          <a:bodyPr>
            <a:normAutofit/>
          </a:bodyPr>
          <a:lstStyle/>
          <a:p>
            <a:r>
              <a:rPr lang="en-US" sz="3600" b="1" dirty="0">
                <a:solidFill>
                  <a:srgbClr val="0432FF"/>
                </a:solidFill>
                <a:latin typeface="Helvetica" pitchFamily="2" charset="0"/>
              </a:rPr>
              <a:t>NOAA </a:t>
            </a:r>
            <a:r>
              <a:rPr lang="en-US" sz="3600" b="1" dirty="0" err="1">
                <a:solidFill>
                  <a:srgbClr val="0432FF"/>
                </a:solidFill>
                <a:latin typeface="Helvetica" pitchFamily="2" charset="0"/>
              </a:rPr>
              <a:t>GeoXO</a:t>
            </a:r>
            <a:r>
              <a:rPr lang="en-US" sz="3600" b="1" dirty="0">
                <a:solidFill>
                  <a:srgbClr val="0432FF"/>
                </a:solidFill>
                <a:latin typeface="Helvetica" pitchFamily="2" charset="0"/>
              </a:rPr>
              <a:t> ACX Instrument Value Study: Advancing Aerosol Layer Height Retrieval for Surface PM2.5 Monitoring</a:t>
            </a:r>
            <a:br>
              <a:rPr lang="en-US" dirty="0">
                <a:effectLst/>
                <a:latin typeface="Helvetica" pitchFamily="2" charset="0"/>
              </a:rPr>
            </a:br>
            <a:endParaRPr lang="en-US" dirty="0">
              <a:latin typeface="Helvetica" pitchFamily="2" charset="0"/>
            </a:endParaRPr>
          </a:p>
        </p:txBody>
      </p:sp>
      <p:sp>
        <p:nvSpPr>
          <p:cNvPr id="9" name="Subtitle 2">
            <a:extLst>
              <a:ext uri="{FF2B5EF4-FFF2-40B4-BE49-F238E27FC236}">
                <a16:creationId xmlns:a16="http://schemas.microsoft.com/office/drawing/2014/main" id="{DA676017-5231-F80C-346C-10345F370B15}"/>
              </a:ext>
            </a:extLst>
          </p:cNvPr>
          <p:cNvSpPr txBox="1">
            <a:spLocks/>
          </p:cNvSpPr>
          <p:nvPr/>
        </p:nvSpPr>
        <p:spPr bwMode="auto">
          <a:xfrm>
            <a:off x="2321009" y="2588654"/>
            <a:ext cx="7549979" cy="35803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b="1">
                <a:solidFill>
                  <a:srgbClr val="000000"/>
                </a:solidFill>
                <a:latin typeface="+mn-lt"/>
                <a:ea typeface="ＭＳ Ｐゴシック" charset="-128"/>
                <a:cs typeface="ＭＳ Ｐゴシック" charset="-128"/>
              </a:defRPr>
            </a:lvl1pPr>
            <a:lvl2pPr marL="380996" indent="0" algn="ctr" rtl="0" eaLnBrk="1" fontAlgn="base" hangingPunct="1">
              <a:spcBef>
                <a:spcPct val="20000"/>
              </a:spcBef>
              <a:spcAft>
                <a:spcPct val="0"/>
              </a:spcAft>
              <a:buNone/>
              <a:defRPr b="1">
                <a:solidFill>
                  <a:srgbClr val="000000"/>
                </a:solidFill>
                <a:latin typeface="+mn-lt"/>
                <a:ea typeface="ＭＳ Ｐゴシック" charset="-128"/>
              </a:defRPr>
            </a:lvl2pPr>
            <a:lvl3pPr marL="761992" indent="0" algn="ctr" rtl="0" eaLnBrk="1" fontAlgn="base" hangingPunct="1">
              <a:spcBef>
                <a:spcPct val="20000"/>
              </a:spcBef>
              <a:spcAft>
                <a:spcPct val="0"/>
              </a:spcAft>
              <a:buNone/>
              <a:defRPr b="1">
                <a:solidFill>
                  <a:srgbClr val="000000"/>
                </a:solidFill>
                <a:latin typeface="+mn-lt"/>
                <a:ea typeface="ＭＳ Ｐゴシック" charset="-128"/>
              </a:defRPr>
            </a:lvl3pPr>
            <a:lvl4pPr marL="1142989" indent="0" algn="ctr" rtl="0" eaLnBrk="1" fontAlgn="base" hangingPunct="1">
              <a:spcBef>
                <a:spcPct val="20000"/>
              </a:spcBef>
              <a:spcAft>
                <a:spcPct val="0"/>
              </a:spcAft>
              <a:buNone/>
              <a:defRPr b="1">
                <a:solidFill>
                  <a:srgbClr val="000000"/>
                </a:solidFill>
                <a:latin typeface="+mn-lt"/>
                <a:ea typeface="ＭＳ Ｐゴシック" charset="-128"/>
              </a:defRPr>
            </a:lvl4pPr>
            <a:lvl5pPr marL="1523985" indent="0" algn="ctr" rtl="0" eaLnBrk="1" fontAlgn="base" hangingPunct="1">
              <a:spcBef>
                <a:spcPct val="20000"/>
              </a:spcBef>
              <a:spcAft>
                <a:spcPct val="0"/>
              </a:spcAft>
              <a:buNone/>
              <a:defRPr b="1">
                <a:solidFill>
                  <a:srgbClr val="000000"/>
                </a:solidFill>
                <a:latin typeface="+mn-lt"/>
                <a:ea typeface="ＭＳ Ｐゴシック" charset="-128"/>
              </a:defRPr>
            </a:lvl5pPr>
            <a:lvl6pPr marL="1904981" indent="0" algn="ctr" rtl="0" eaLnBrk="1" fontAlgn="base" hangingPunct="1">
              <a:spcBef>
                <a:spcPct val="20000"/>
              </a:spcBef>
              <a:spcAft>
                <a:spcPct val="0"/>
              </a:spcAft>
              <a:buNone/>
              <a:defRPr b="1">
                <a:solidFill>
                  <a:schemeClr val="accent2"/>
                </a:solidFill>
                <a:latin typeface="+mn-lt"/>
              </a:defRPr>
            </a:lvl6pPr>
            <a:lvl7pPr marL="2285977" indent="0" algn="ctr" rtl="0" eaLnBrk="1" fontAlgn="base" hangingPunct="1">
              <a:spcBef>
                <a:spcPct val="20000"/>
              </a:spcBef>
              <a:spcAft>
                <a:spcPct val="0"/>
              </a:spcAft>
              <a:buNone/>
              <a:defRPr b="1">
                <a:solidFill>
                  <a:schemeClr val="accent2"/>
                </a:solidFill>
                <a:latin typeface="+mn-lt"/>
              </a:defRPr>
            </a:lvl7pPr>
            <a:lvl8pPr marL="2666973" indent="0" algn="ctr" rtl="0" eaLnBrk="1" fontAlgn="base" hangingPunct="1">
              <a:spcBef>
                <a:spcPct val="20000"/>
              </a:spcBef>
              <a:spcAft>
                <a:spcPct val="0"/>
              </a:spcAft>
              <a:buNone/>
              <a:defRPr b="1">
                <a:solidFill>
                  <a:schemeClr val="accent2"/>
                </a:solidFill>
                <a:latin typeface="+mn-lt"/>
              </a:defRPr>
            </a:lvl8pPr>
            <a:lvl9pPr marL="3047970" indent="0" algn="ctr" rtl="0" eaLnBrk="1" fontAlgn="base" hangingPunct="1">
              <a:spcBef>
                <a:spcPct val="20000"/>
              </a:spcBef>
              <a:spcAft>
                <a:spcPct val="0"/>
              </a:spcAft>
              <a:buNone/>
              <a:defRPr b="1">
                <a:solidFill>
                  <a:schemeClr val="accent2"/>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Helvetica"/>
                <a:ea typeface="ＭＳ Ｐゴシック" charset="-128"/>
              </a:rPr>
              <a:t>Jun Wang, Zhendong Lu, Xi Chen</a:t>
            </a:r>
          </a:p>
          <a:p>
            <a:pPr marL="0" marR="0" lvl="0" indent="0" algn="ctr" defTabSz="914400" rtl="0" eaLnBrk="1" fontAlgn="base" latinLnBrk="0" hangingPunct="1">
              <a:lnSpc>
                <a:spcPct val="100000"/>
              </a:lnSpc>
              <a:spcBef>
                <a:spcPts val="480"/>
              </a:spcBef>
              <a:spcAft>
                <a:spcPts val="120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Helvetica"/>
                <a:ea typeface="ＭＳ Ｐゴシック" charset="-128"/>
              </a:rPr>
              <a:t>College of Engineering, The University of Iowa</a:t>
            </a:r>
          </a:p>
          <a:p>
            <a:pPr marL="0" marR="0" lvl="0" indent="0" algn="ctr" defTabSz="914400" rtl="0" eaLnBrk="1" fontAlgn="base" latinLnBrk="0" hangingPunct="1">
              <a:lnSpc>
                <a:spcPct val="100000"/>
              </a:lnSpc>
              <a:spcBef>
                <a:spcPts val="480"/>
              </a:spcBef>
              <a:spcAft>
                <a:spcPts val="1200"/>
              </a:spcAft>
              <a:buClrTx/>
              <a:buSzTx/>
              <a:buFontTx/>
              <a:buNone/>
              <a:tabLst/>
              <a:defRPr/>
            </a:pPr>
            <a:endParaRPr lang="en-US" sz="2000" b="0" kern="0" dirty="0">
              <a:latin typeface="Helvetica"/>
            </a:endParaRPr>
          </a:p>
          <a:p>
            <a:pPr marL="0" marR="0" lvl="0" indent="0" algn="ctr" defTabSz="914400" rtl="0" eaLnBrk="1" fontAlgn="base" latinLnBrk="0" hangingPunct="1">
              <a:lnSpc>
                <a:spcPct val="100000"/>
              </a:lnSpc>
              <a:spcBef>
                <a:spcPts val="480"/>
              </a:spcBef>
              <a:spcAft>
                <a:spcPts val="1200"/>
              </a:spcAft>
              <a:buClrTx/>
              <a:buSzTx/>
              <a:buFontTx/>
              <a:buNone/>
              <a:tabLst/>
              <a:defRPr/>
            </a:pPr>
            <a:r>
              <a:rPr kumimoji="0" lang="en-US" sz="2000" i="0" u="none" strike="noStrike" kern="0" cap="none" spc="0" normalizeH="0" baseline="0" noProof="0" dirty="0">
                <a:ln>
                  <a:noFill/>
                </a:ln>
                <a:solidFill>
                  <a:srgbClr val="000000"/>
                </a:solidFill>
                <a:effectLst/>
                <a:uLnTx/>
                <a:uFillTx/>
                <a:latin typeface="Helvetica"/>
                <a:ea typeface="ＭＳ Ｐゴシック" charset="-128"/>
              </a:rPr>
              <a:t>Shobha </a:t>
            </a:r>
            <a:r>
              <a:rPr kumimoji="0" lang="en-US" sz="2000" i="0" u="none" strike="noStrike" kern="0" cap="none" spc="0" normalizeH="0" baseline="0" noProof="0" dirty="0" err="1">
                <a:ln>
                  <a:noFill/>
                </a:ln>
                <a:solidFill>
                  <a:srgbClr val="000000"/>
                </a:solidFill>
                <a:effectLst/>
                <a:uLnTx/>
                <a:uFillTx/>
                <a:latin typeface="Helvetica"/>
                <a:ea typeface="ＭＳ Ｐゴシック" charset="-128"/>
              </a:rPr>
              <a:t>Kondragunta</a:t>
            </a:r>
            <a:r>
              <a:rPr lang="en-US" sz="2000" kern="0" dirty="0">
                <a:latin typeface="Helvetica"/>
              </a:rPr>
              <a:t>, Hai Zhang</a:t>
            </a:r>
          </a:p>
          <a:p>
            <a:pPr marL="0" marR="0" lvl="0" indent="0" algn="ctr" defTabSz="914400" rtl="0" eaLnBrk="1" fontAlgn="base" latinLnBrk="0" hangingPunct="1">
              <a:lnSpc>
                <a:spcPct val="100000"/>
              </a:lnSpc>
              <a:spcBef>
                <a:spcPts val="480"/>
              </a:spcBef>
              <a:spcAft>
                <a:spcPts val="120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Helvetica"/>
                <a:ea typeface="ＭＳ Ｐゴシック" charset="-128"/>
              </a:rPr>
              <a:t>NOAA NESDIS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2000" kern="0" dirty="0">
              <a:latin typeface="Helvetica"/>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000" kern="0" dirty="0">
                <a:latin typeface="Helvetica"/>
              </a:rPr>
              <a:t>April</a:t>
            </a:r>
            <a:r>
              <a:rPr kumimoji="0" lang="en-US" sz="2000" b="1" i="0" u="none" strike="noStrike" kern="0" cap="none" spc="0" normalizeH="0" baseline="0" noProof="0" dirty="0">
                <a:ln>
                  <a:noFill/>
                </a:ln>
                <a:solidFill>
                  <a:srgbClr val="000000"/>
                </a:solidFill>
                <a:effectLst/>
                <a:uLnTx/>
                <a:uFillTx/>
                <a:latin typeface="Helvetica"/>
                <a:ea typeface="ＭＳ Ｐゴシック" charset="-128"/>
              </a:rPr>
              <a:t> 2023</a:t>
            </a:r>
          </a:p>
        </p:txBody>
      </p:sp>
    </p:spTree>
    <p:extLst>
      <p:ext uri="{BB962C8B-B14F-4D97-AF65-F5344CB8AC3E}">
        <p14:creationId xmlns:p14="http://schemas.microsoft.com/office/powerpoint/2010/main" val="27444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BD5F03-45F3-C643-8271-A42E03AA1BE3}"/>
              </a:ext>
            </a:extLst>
          </p:cNvPr>
          <p:cNvSpPr txBox="1">
            <a:spLocks/>
          </p:cNvSpPr>
          <p:nvPr/>
        </p:nvSpPr>
        <p:spPr bwMode="auto">
          <a:xfrm>
            <a:off x="301621" y="-189158"/>
            <a:ext cx="11588757" cy="1143000"/>
          </a:xfrm>
          <a:prstGeom prst="rect">
            <a:avLst/>
          </a:prstGeom>
          <a:noFill/>
          <a:ln w="9525">
            <a:noFill/>
            <a:miter lim="800000"/>
            <a:headEnd/>
            <a:tailEnd/>
          </a:ln>
          <a:effectLst/>
        </p:spPr>
        <p:txBody>
          <a:bodyPr vert="horz" wrap="square" lIns="109728" tIns="54864" rIns="109728" bIns="54864" numCol="1" anchor="ctr" anchorCtr="0" compatLnSpc="1">
            <a:prstTxWarp prst="textNoShape">
              <a:avLst/>
            </a:prstTxWarp>
          </a:bodyPr>
          <a:lstStyle>
            <a:lvl1pPr algn="ctr" rtl="0" eaLnBrk="1" fontAlgn="base" hangingPunct="1">
              <a:spcBef>
                <a:spcPct val="0"/>
              </a:spcBef>
              <a:spcAft>
                <a:spcPct val="0"/>
              </a:spcAft>
              <a:defRPr sz="2167"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80996"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6pPr>
            <a:lvl7pPr marL="761992"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7pPr>
            <a:lvl8pPr marL="1142989"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8pPr>
            <a:lvl9pPr marL="1523985"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9pPr>
          </a:lstStyle>
          <a:p>
            <a:pPr defTabSz="1097280">
              <a:defRPr/>
            </a:pPr>
            <a:r>
              <a:rPr lang="en-US" sz="2880" kern="0" dirty="0">
                <a:solidFill>
                  <a:srgbClr val="3333CC"/>
                </a:solidFill>
                <a:latin typeface="Helvetica"/>
              </a:rPr>
              <a:t>Techniques for sensing aerosol vertical distribution from space</a:t>
            </a:r>
          </a:p>
        </p:txBody>
      </p:sp>
      <p:sp>
        <p:nvSpPr>
          <p:cNvPr id="27" name="Rectangle 26">
            <a:extLst>
              <a:ext uri="{FF2B5EF4-FFF2-40B4-BE49-F238E27FC236}">
                <a16:creationId xmlns:a16="http://schemas.microsoft.com/office/drawing/2014/main" id="{ED2CE852-B89F-1136-0981-6C1153F30177}"/>
              </a:ext>
            </a:extLst>
          </p:cNvPr>
          <p:cNvSpPr/>
          <p:nvPr/>
        </p:nvSpPr>
        <p:spPr>
          <a:xfrm>
            <a:off x="205075" y="1864049"/>
            <a:ext cx="6724569" cy="3693319"/>
          </a:xfrm>
          <a:prstGeom prst="rect">
            <a:avLst/>
          </a:prstGeom>
        </p:spPr>
        <p:txBody>
          <a:bodyPr wrap="square">
            <a:spAutoFit/>
          </a:bodyPr>
          <a:lstStyle/>
          <a:p>
            <a:pPr defTabSz="713232">
              <a:defRPr/>
            </a:pPr>
            <a:r>
              <a:rPr lang="en-US" b="1" dirty="0">
                <a:solidFill>
                  <a:srgbClr val="000000"/>
                </a:solidFill>
                <a:latin typeface="Helvetica"/>
              </a:rPr>
              <a:t>Active</a:t>
            </a:r>
          </a:p>
          <a:p>
            <a:pPr marL="356616" lvl="1" defTabSz="713232">
              <a:buFontTx/>
              <a:buChar char="-"/>
              <a:defRPr/>
            </a:pPr>
            <a:r>
              <a:rPr lang="en-US" i="1" u="sng" dirty="0">
                <a:solidFill>
                  <a:srgbClr val="000000"/>
                </a:solidFill>
                <a:latin typeface="Helvetica"/>
              </a:rPr>
              <a:t>Lida</a:t>
            </a:r>
            <a:r>
              <a:rPr lang="en-US" dirty="0">
                <a:solidFill>
                  <a:srgbClr val="000000"/>
                </a:solidFill>
                <a:latin typeface="Helvetica"/>
              </a:rPr>
              <a:t>r such as CALIOP and </a:t>
            </a:r>
            <a:r>
              <a:rPr lang="en-US" dirty="0">
                <a:solidFill>
                  <a:srgbClr val="FF0000"/>
                </a:solidFill>
                <a:latin typeface="Helvetica"/>
              </a:rPr>
              <a:t>CATS</a:t>
            </a:r>
            <a:endParaRPr lang="en-US" dirty="0">
              <a:solidFill>
                <a:srgbClr val="000000"/>
              </a:solidFill>
              <a:latin typeface="Helvetica"/>
            </a:endParaRPr>
          </a:p>
          <a:p>
            <a:pPr indent="-238115" defTabSz="713232">
              <a:defRPr/>
            </a:pPr>
            <a:endParaRPr lang="en-US" b="1" dirty="0">
              <a:solidFill>
                <a:srgbClr val="000000"/>
              </a:solidFill>
              <a:latin typeface="Helvetica"/>
            </a:endParaRPr>
          </a:p>
          <a:p>
            <a:pPr indent="-238115" defTabSz="713232">
              <a:defRPr/>
            </a:pPr>
            <a:r>
              <a:rPr lang="en-US" b="1" dirty="0">
                <a:solidFill>
                  <a:srgbClr val="000000"/>
                </a:solidFill>
                <a:latin typeface="Helvetica"/>
              </a:rPr>
              <a:t>Passive</a:t>
            </a:r>
          </a:p>
          <a:p>
            <a:pPr marL="642366" lvl="1" indent="-285750" defTabSz="713232">
              <a:buFont typeface="Arial" panose="020B0604020202020204" pitchFamily="34" charset="0"/>
              <a:buChar char="•"/>
              <a:defRPr/>
            </a:pPr>
            <a:r>
              <a:rPr lang="en-US" i="1" u="sng" dirty="0">
                <a:solidFill>
                  <a:srgbClr val="000000"/>
                </a:solidFill>
                <a:latin typeface="Helvetica"/>
              </a:rPr>
              <a:t>Limb/ occultation </a:t>
            </a:r>
            <a:r>
              <a:rPr lang="en-US" dirty="0">
                <a:solidFill>
                  <a:srgbClr val="000000">
                    <a:lumMod val="95000"/>
                    <a:lumOff val="5000"/>
                  </a:srgbClr>
                </a:solidFill>
                <a:latin typeface="Helvetica"/>
              </a:rPr>
              <a:t>:</a:t>
            </a:r>
            <a:r>
              <a:rPr lang="en-US" dirty="0">
                <a:solidFill>
                  <a:srgbClr val="FF0000"/>
                </a:solidFill>
                <a:latin typeface="Helvetica"/>
              </a:rPr>
              <a:t>  </a:t>
            </a:r>
            <a:r>
              <a:rPr lang="en-US" dirty="0">
                <a:solidFill>
                  <a:srgbClr val="000000"/>
                </a:solidFill>
                <a:latin typeface="Helvetica"/>
              </a:rPr>
              <a:t>SAGE, OMPS</a:t>
            </a:r>
            <a:endParaRPr lang="en-US" dirty="0">
              <a:solidFill>
                <a:srgbClr val="FF0000"/>
              </a:solidFill>
              <a:latin typeface="Helvetica"/>
            </a:endParaRPr>
          </a:p>
          <a:p>
            <a:pPr marL="642366" lvl="1" indent="-285750" defTabSz="713232">
              <a:buFont typeface="Arial" panose="020B0604020202020204" pitchFamily="34" charset="0"/>
              <a:buChar char="•"/>
              <a:defRPr/>
            </a:pPr>
            <a:r>
              <a:rPr lang="en-US" i="1" u="sng" dirty="0">
                <a:solidFill>
                  <a:srgbClr val="000000"/>
                </a:solidFill>
                <a:latin typeface="Helvetica"/>
              </a:rPr>
              <a:t>Stereo photogrammetry </a:t>
            </a:r>
            <a:r>
              <a:rPr lang="en-US" dirty="0">
                <a:solidFill>
                  <a:srgbClr val="000000"/>
                </a:solidFill>
                <a:latin typeface="Helvetica"/>
              </a:rPr>
              <a:t>: ATSR, MISR</a:t>
            </a:r>
          </a:p>
          <a:p>
            <a:pPr marL="642366" lvl="1" indent="-285750" defTabSz="713232">
              <a:buFont typeface="Arial" panose="020B0604020202020204" pitchFamily="34" charset="0"/>
              <a:buChar char="•"/>
              <a:defRPr/>
            </a:pPr>
            <a:r>
              <a:rPr lang="en-US" i="1" u="sng" dirty="0">
                <a:solidFill>
                  <a:srgbClr val="000000"/>
                </a:solidFill>
                <a:latin typeface="Helvetica"/>
              </a:rPr>
              <a:t>UV, Deep Blue + Polarization </a:t>
            </a:r>
            <a:r>
              <a:rPr lang="en-US" dirty="0">
                <a:solidFill>
                  <a:srgbClr val="000000"/>
                </a:solidFill>
                <a:latin typeface="Helvetica"/>
              </a:rPr>
              <a:t>: </a:t>
            </a:r>
            <a:r>
              <a:rPr lang="en-US" b="1" dirty="0">
                <a:solidFill>
                  <a:srgbClr val="000000"/>
                </a:solidFill>
                <a:latin typeface="Helvetica"/>
              </a:rPr>
              <a:t>OMI, TROPOMI POLDER/PARASOL</a:t>
            </a:r>
          </a:p>
          <a:p>
            <a:pPr marL="642366" lvl="1" indent="-285750" defTabSz="713232">
              <a:buFont typeface="Arial" panose="020B0604020202020204" pitchFamily="34" charset="0"/>
              <a:buChar char="•"/>
              <a:defRPr/>
            </a:pPr>
            <a:r>
              <a:rPr lang="en-US" i="1" u="sng" dirty="0">
                <a:solidFill>
                  <a:srgbClr val="FF0000"/>
                </a:solidFill>
                <a:latin typeface="Helvetica"/>
              </a:rPr>
              <a:t>Oxygen absorption spectroscopy</a:t>
            </a:r>
            <a:r>
              <a:rPr lang="en-US" i="1" dirty="0">
                <a:solidFill>
                  <a:srgbClr val="000000"/>
                </a:solidFill>
                <a:latin typeface="Helvetica"/>
              </a:rPr>
              <a:t>: </a:t>
            </a:r>
            <a:r>
              <a:rPr lang="en-US" dirty="0">
                <a:solidFill>
                  <a:srgbClr val="000000">
                    <a:lumMod val="95000"/>
                    <a:lumOff val="5000"/>
                  </a:srgbClr>
                </a:solidFill>
                <a:latin typeface="Helvetica"/>
              </a:rPr>
              <a:t>POLDER and MERIS, OMI, TROPOMI, SCIAMACHY; </a:t>
            </a:r>
            <a:r>
              <a:rPr lang="en-US" b="1" dirty="0">
                <a:solidFill>
                  <a:srgbClr val="FF0000"/>
                </a:solidFill>
                <a:latin typeface="Helvetica"/>
              </a:rPr>
              <a:t>EPIC/DSCOVR</a:t>
            </a:r>
            <a:r>
              <a:rPr lang="en-US" dirty="0">
                <a:solidFill>
                  <a:srgbClr val="FF0000"/>
                </a:solidFill>
                <a:latin typeface="Helvetica"/>
              </a:rPr>
              <a:t>, </a:t>
            </a:r>
            <a:r>
              <a:rPr lang="en-US" b="1" dirty="0">
                <a:solidFill>
                  <a:srgbClr val="FF0000"/>
                </a:solidFill>
                <a:latin typeface="Helvetica"/>
              </a:rPr>
              <a:t>GEMS, TEMPO</a:t>
            </a:r>
          </a:p>
          <a:p>
            <a:pPr marL="642366" lvl="1" indent="-285750" defTabSz="713232">
              <a:buFont typeface="Arial" panose="020B0604020202020204" pitchFamily="34" charset="0"/>
              <a:buChar char="•"/>
              <a:defRPr/>
            </a:pPr>
            <a:r>
              <a:rPr lang="en-US" i="1" u="sng" dirty="0">
                <a:solidFill>
                  <a:srgbClr val="000000"/>
                </a:solidFill>
                <a:latin typeface="Helvetica"/>
              </a:rPr>
              <a:t>Infrared</a:t>
            </a:r>
            <a:r>
              <a:rPr lang="en-US" i="1" dirty="0">
                <a:solidFill>
                  <a:srgbClr val="000000"/>
                </a:solidFill>
                <a:latin typeface="Helvetica"/>
              </a:rPr>
              <a:t>:</a:t>
            </a:r>
            <a:r>
              <a:rPr lang="en-US" dirty="0">
                <a:solidFill>
                  <a:srgbClr val="000000"/>
                </a:solidFill>
                <a:latin typeface="Helvetica"/>
              </a:rPr>
              <a:t> dust and smoke, MODIS, VIIRS, AIRS…</a:t>
            </a:r>
            <a:endParaRPr lang="en-US" dirty="0">
              <a:solidFill>
                <a:srgbClr val="FF0000"/>
              </a:solidFill>
              <a:latin typeface="Helvetica"/>
            </a:endParaRPr>
          </a:p>
          <a:p>
            <a:pPr defTabSz="713232">
              <a:defRPr/>
            </a:pPr>
            <a:endParaRPr lang="en-US" b="1" dirty="0">
              <a:solidFill>
                <a:srgbClr val="000000"/>
              </a:solidFill>
              <a:latin typeface="Helvetica"/>
            </a:endParaRPr>
          </a:p>
        </p:txBody>
      </p:sp>
      <p:sp>
        <p:nvSpPr>
          <p:cNvPr id="28" name="TextBox 27">
            <a:extLst>
              <a:ext uri="{FF2B5EF4-FFF2-40B4-BE49-F238E27FC236}">
                <a16:creationId xmlns:a16="http://schemas.microsoft.com/office/drawing/2014/main" id="{26CCEBF6-2300-EC7F-0844-BEAD1EB8C9CA}"/>
              </a:ext>
            </a:extLst>
          </p:cNvPr>
          <p:cNvSpPr txBox="1"/>
          <p:nvPr/>
        </p:nvSpPr>
        <p:spPr>
          <a:xfrm>
            <a:off x="4074481" y="744502"/>
            <a:ext cx="4552930" cy="646331"/>
          </a:xfrm>
          <a:prstGeom prst="rect">
            <a:avLst/>
          </a:prstGeom>
          <a:noFill/>
        </p:spPr>
        <p:txBody>
          <a:bodyPr wrap="square" rtlCol="0">
            <a:sp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Helvetica"/>
                <a:ea typeface="+mn-ea"/>
                <a:cs typeface="+mn-cs"/>
              </a:rPr>
              <a:t>Diurnal</a:t>
            </a:r>
            <a:r>
              <a:rPr kumimoji="0" lang="en-US" b="0" i="0" u="none" strike="noStrike" kern="1200" cap="none" spc="0" normalizeH="0" baseline="0" noProof="0" dirty="0">
                <a:ln>
                  <a:noFill/>
                </a:ln>
                <a:solidFill>
                  <a:srgbClr val="000000"/>
                </a:solidFill>
                <a:effectLst/>
                <a:uLnTx/>
                <a:uFillTx/>
                <a:latin typeface="Helvetica"/>
                <a:ea typeface="+mn-ea"/>
                <a:cs typeface="+mn-cs"/>
              </a:rPr>
              <a:t> </a:t>
            </a:r>
            <a:r>
              <a:rPr kumimoji="0" lang="en-US" b="0" i="0" u="none" strike="noStrike" kern="1200" cap="none" spc="0" normalizeH="0" baseline="0" noProof="0" dirty="0">
                <a:ln>
                  <a:noFill/>
                </a:ln>
                <a:solidFill>
                  <a:srgbClr val="FF0000"/>
                </a:solidFill>
                <a:effectLst/>
                <a:uLnTx/>
                <a:uFillTx/>
                <a:latin typeface="Helvetica"/>
                <a:ea typeface="+mn-ea"/>
                <a:cs typeface="+mn-cs"/>
              </a:rPr>
              <a:t>variation</a:t>
            </a:r>
          </a:p>
          <a:p>
            <a:pPr marL="0" marR="0" lvl="0" indent="0" algn="ctr" defTabSz="713232" rtl="0" eaLnBrk="1" fontAlgn="auto" latinLnBrk="0" hangingPunct="1">
              <a:lnSpc>
                <a:spcPct val="100000"/>
              </a:lnSpc>
              <a:spcBef>
                <a:spcPts val="0"/>
              </a:spcBef>
              <a:spcAft>
                <a:spcPts val="0"/>
              </a:spcAft>
              <a:buClrTx/>
              <a:buSzTx/>
              <a:buFontTx/>
              <a:buNone/>
              <a:tabLst/>
              <a:defRPr/>
            </a:pPr>
            <a:r>
              <a:rPr lang="en-US" b="1" dirty="0">
                <a:latin typeface="Helvetica"/>
              </a:rPr>
              <a:t>Full spatial, regional/global coverage</a:t>
            </a:r>
            <a:endParaRPr kumimoji="0" lang="en-US" b="1" i="0" u="none" strike="noStrike" kern="1200" cap="none" spc="0" normalizeH="0" baseline="0" noProof="0" dirty="0">
              <a:ln>
                <a:noFill/>
              </a:ln>
              <a:effectLst/>
              <a:uLnTx/>
              <a:uFillTx/>
              <a:latin typeface="Helvetica"/>
              <a:ea typeface="+mn-ea"/>
              <a:cs typeface="+mn-cs"/>
            </a:endParaRPr>
          </a:p>
        </p:txBody>
      </p:sp>
      <p:sp>
        <p:nvSpPr>
          <p:cNvPr id="30" name="TextBox 29">
            <a:extLst>
              <a:ext uri="{FF2B5EF4-FFF2-40B4-BE49-F238E27FC236}">
                <a16:creationId xmlns:a16="http://schemas.microsoft.com/office/drawing/2014/main" id="{67C12E58-FAF5-B42F-0A59-160C0E4E7578}"/>
              </a:ext>
            </a:extLst>
          </p:cNvPr>
          <p:cNvSpPr txBox="1"/>
          <p:nvPr/>
        </p:nvSpPr>
        <p:spPr>
          <a:xfrm>
            <a:off x="2350159" y="1269320"/>
            <a:ext cx="2687781" cy="523220"/>
          </a:xfrm>
          <a:prstGeom prst="rect">
            <a:avLst/>
          </a:prstGeom>
          <a:noFill/>
        </p:spPr>
        <p:txBody>
          <a:bodyPr wrap="square" rtlCol="0">
            <a:spAutoFit/>
          </a:bodyPr>
          <a:lstStyle/>
          <a:p>
            <a:r>
              <a:rPr lang="en-US" sz="2800" b="1" dirty="0"/>
              <a:t>2020s</a:t>
            </a:r>
          </a:p>
        </p:txBody>
      </p:sp>
      <p:sp>
        <p:nvSpPr>
          <p:cNvPr id="31" name="TextBox 30">
            <a:extLst>
              <a:ext uri="{FF2B5EF4-FFF2-40B4-BE49-F238E27FC236}">
                <a16:creationId xmlns:a16="http://schemas.microsoft.com/office/drawing/2014/main" id="{06F42D66-2FC5-89A7-0635-EA31FC7FC5F8}"/>
              </a:ext>
            </a:extLst>
          </p:cNvPr>
          <p:cNvSpPr txBox="1"/>
          <p:nvPr/>
        </p:nvSpPr>
        <p:spPr>
          <a:xfrm>
            <a:off x="6464613" y="1487914"/>
            <a:ext cx="930063" cy="461665"/>
          </a:xfrm>
          <a:prstGeom prst="rect">
            <a:avLst/>
          </a:prstGeom>
          <a:noFill/>
        </p:spPr>
        <p:txBody>
          <a:bodyPr wrap="none" rtlCol="0">
            <a:spAutoFit/>
          </a:bodyPr>
          <a:lstStyle/>
          <a:p>
            <a:r>
              <a:rPr lang="en-US" sz="2400" b="1" dirty="0">
                <a:solidFill>
                  <a:schemeClr val="bg1"/>
                </a:solidFill>
              </a:rPr>
              <a:t>2030s</a:t>
            </a:r>
          </a:p>
        </p:txBody>
      </p:sp>
      <p:sp>
        <p:nvSpPr>
          <p:cNvPr id="32" name="TextBox 31">
            <a:extLst>
              <a:ext uri="{FF2B5EF4-FFF2-40B4-BE49-F238E27FC236}">
                <a16:creationId xmlns:a16="http://schemas.microsoft.com/office/drawing/2014/main" id="{59750BB7-E4B0-BD09-E6D2-FEB114DE3F23}"/>
              </a:ext>
            </a:extLst>
          </p:cNvPr>
          <p:cNvSpPr txBox="1"/>
          <p:nvPr/>
        </p:nvSpPr>
        <p:spPr>
          <a:xfrm>
            <a:off x="8662047" y="1249376"/>
            <a:ext cx="2687781" cy="523220"/>
          </a:xfrm>
          <a:prstGeom prst="rect">
            <a:avLst/>
          </a:prstGeom>
          <a:noFill/>
        </p:spPr>
        <p:txBody>
          <a:bodyPr wrap="square" rtlCol="0">
            <a:spAutoFit/>
          </a:bodyPr>
          <a:lstStyle/>
          <a:p>
            <a:r>
              <a:rPr lang="en-US" sz="2800" b="1" dirty="0">
                <a:solidFill>
                  <a:srgbClr val="FF0000"/>
                </a:solidFill>
              </a:rPr>
              <a:t>2030s</a:t>
            </a:r>
          </a:p>
        </p:txBody>
      </p:sp>
      <p:cxnSp>
        <p:nvCxnSpPr>
          <p:cNvPr id="34" name="Straight Arrow Connector 33">
            <a:extLst>
              <a:ext uri="{FF2B5EF4-FFF2-40B4-BE49-F238E27FC236}">
                <a16:creationId xmlns:a16="http://schemas.microsoft.com/office/drawing/2014/main" id="{4F9C2195-F149-89BB-DF1F-A85D9215B531}"/>
              </a:ext>
            </a:extLst>
          </p:cNvPr>
          <p:cNvCxnSpPr>
            <a:cxnSpLocks/>
          </p:cNvCxnSpPr>
          <p:nvPr/>
        </p:nvCxnSpPr>
        <p:spPr>
          <a:xfrm>
            <a:off x="4818824" y="1533614"/>
            <a:ext cx="2554350" cy="5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27C20A5-513D-DD0E-DFF9-456A6AF462FE}"/>
              </a:ext>
            </a:extLst>
          </p:cNvPr>
          <p:cNvSpPr txBox="1"/>
          <p:nvPr/>
        </p:nvSpPr>
        <p:spPr>
          <a:xfrm>
            <a:off x="478970" y="5611110"/>
            <a:ext cx="11234057" cy="923330"/>
          </a:xfrm>
          <a:prstGeom prst="rect">
            <a:avLst/>
          </a:prstGeom>
          <a:noFill/>
        </p:spPr>
        <p:txBody>
          <a:bodyPr wrap="square" rtlCol="0">
            <a:spAutoFit/>
          </a:bodyPr>
          <a:lstStyle/>
          <a:p>
            <a:r>
              <a:rPr lang="en-US" b="1" dirty="0">
                <a:latin typeface="Helvetica" pitchFamily="2" charset="0"/>
              </a:rPr>
              <a:t>Oxygen absorption spectroscopy is the only technique that can work at both thick and moderate-thin aerosol optical depth conditions for both absorbing and non- or weak-absorbing aerosols (which is contrast with UV technique that can only be applied to strong absorption aerosols. </a:t>
            </a:r>
          </a:p>
        </p:txBody>
      </p:sp>
      <p:pic>
        <p:nvPicPr>
          <p:cNvPr id="5" name="Content Placeholder 4">
            <a:extLst>
              <a:ext uri="{FF2B5EF4-FFF2-40B4-BE49-F238E27FC236}">
                <a16:creationId xmlns:a16="http://schemas.microsoft.com/office/drawing/2014/main" id="{598E3524-D8B4-4FC6-A177-207011ED6504}"/>
              </a:ext>
            </a:extLst>
          </p:cNvPr>
          <p:cNvPicPr>
            <a:picLocks noGrp="1" noChangeAspect="1"/>
          </p:cNvPicPr>
          <p:nvPr>
            <p:ph idx="1"/>
          </p:nvPr>
        </p:nvPicPr>
        <p:blipFill>
          <a:blip r:embed="rId3"/>
          <a:stretch>
            <a:fillRect/>
          </a:stretch>
        </p:blipFill>
        <p:spPr>
          <a:xfrm>
            <a:off x="6663460" y="1772596"/>
            <a:ext cx="5323465" cy="2994449"/>
          </a:xfrm>
        </p:spPr>
      </p:pic>
    </p:spTree>
    <p:extLst>
      <p:ext uri="{BB962C8B-B14F-4D97-AF65-F5344CB8AC3E}">
        <p14:creationId xmlns:p14="http://schemas.microsoft.com/office/powerpoint/2010/main" val="74859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F018-134A-DE41-BC23-9F9E46652153}"/>
              </a:ext>
            </a:extLst>
          </p:cNvPr>
          <p:cNvSpPr>
            <a:spLocks noGrp="1"/>
          </p:cNvSpPr>
          <p:nvPr>
            <p:ph type="title"/>
          </p:nvPr>
        </p:nvSpPr>
        <p:spPr>
          <a:xfrm>
            <a:off x="1288990" y="416110"/>
            <a:ext cx="9326880" cy="1143000"/>
          </a:xfrm>
        </p:spPr>
        <p:txBody>
          <a:bodyPr/>
          <a:lstStyle/>
          <a:p>
            <a:r>
              <a:rPr lang="en-US" dirty="0"/>
              <a:t>Oxygen absorption spectroscopy</a:t>
            </a:r>
            <a:br>
              <a:rPr lang="en-US" dirty="0"/>
            </a:br>
            <a:endParaRPr lang="en-US" dirty="0"/>
          </a:p>
        </p:txBody>
      </p:sp>
      <p:grpSp>
        <p:nvGrpSpPr>
          <p:cNvPr id="3" name="Group 2">
            <a:extLst>
              <a:ext uri="{FF2B5EF4-FFF2-40B4-BE49-F238E27FC236}">
                <a16:creationId xmlns:a16="http://schemas.microsoft.com/office/drawing/2014/main" id="{817DAB0E-E773-EC4D-9E99-308621221DB3}"/>
              </a:ext>
            </a:extLst>
          </p:cNvPr>
          <p:cNvGrpSpPr/>
          <p:nvPr/>
        </p:nvGrpSpPr>
        <p:grpSpPr>
          <a:xfrm>
            <a:off x="1711017" y="1286132"/>
            <a:ext cx="7849626" cy="5976763"/>
            <a:chOff x="722235" y="710874"/>
            <a:chExt cx="7743897" cy="5584505"/>
          </a:xfrm>
        </p:grpSpPr>
        <p:sp>
          <p:nvSpPr>
            <p:cNvPr id="4" name="TextBox 3">
              <a:extLst>
                <a:ext uri="{FF2B5EF4-FFF2-40B4-BE49-F238E27FC236}">
                  <a16:creationId xmlns:a16="http://schemas.microsoft.com/office/drawing/2014/main" id="{1773897D-5EF8-CD4A-8293-A5A29395E6B7}"/>
                </a:ext>
              </a:extLst>
            </p:cNvPr>
            <p:cNvSpPr txBox="1"/>
            <p:nvPr/>
          </p:nvSpPr>
          <p:spPr>
            <a:xfrm>
              <a:off x="4034657" y="4828737"/>
              <a:ext cx="1493169" cy="1466642"/>
            </a:xfrm>
            <a:prstGeom prst="rect">
              <a:avLst/>
            </a:prstGeom>
            <a:noFill/>
          </p:spPr>
          <p:txBody>
            <a:bodyPr wrap="none" rtlCol="0">
              <a:spAutoFit/>
            </a:bodyPr>
            <a:lstStyle/>
            <a:p>
              <a:pPr defTabSz="548640"/>
              <a:r>
                <a:rPr lang="en-US" sz="4800" b="1" dirty="0">
                  <a:solidFill>
                    <a:srgbClr val="0200FF"/>
                  </a:solidFill>
                  <a:latin typeface="Helvetica"/>
                </a:rPr>
                <a:t>I</a:t>
              </a:r>
              <a:r>
                <a:rPr lang="en-US" sz="4800" b="1" baseline="-25000" dirty="0">
                  <a:solidFill>
                    <a:srgbClr val="0200FF"/>
                  </a:solidFill>
                  <a:latin typeface="Helvetica"/>
                </a:rPr>
                <a:t>1</a:t>
              </a:r>
              <a:r>
                <a:rPr lang="en-US" sz="4800" b="1" dirty="0">
                  <a:solidFill>
                    <a:srgbClr val="0200FF"/>
                  </a:solidFill>
                  <a:latin typeface="Helvetica"/>
                </a:rPr>
                <a:t>&gt; I</a:t>
              </a:r>
              <a:r>
                <a:rPr lang="en-US" sz="4800" b="1" baseline="-25000" dirty="0">
                  <a:solidFill>
                    <a:srgbClr val="0200FF"/>
                  </a:solidFill>
                  <a:latin typeface="Helvetica"/>
                </a:rPr>
                <a:t>2</a:t>
              </a:r>
            </a:p>
            <a:p>
              <a:pPr defTabSz="548640"/>
              <a:r>
                <a:rPr lang="en-US" sz="4800" b="1" dirty="0">
                  <a:solidFill>
                    <a:srgbClr val="000000"/>
                  </a:solidFill>
                  <a:latin typeface="Helvetica"/>
                </a:rPr>
                <a:t> </a:t>
              </a:r>
              <a:endParaRPr lang="en-US" sz="4800" b="1" baseline="-25000" dirty="0">
                <a:solidFill>
                  <a:srgbClr val="000000"/>
                </a:solidFill>
                <a:latin typeface="Helvetica"/>
              </a:endParaRPr>
            </a:p>
          </p:txBody>
        </p:sp>
        <p:grpSp>
          <p:nvGrpSpPr>
            <p:cNvPr id="5" name="Group 4">
              <a:extLst>
                <a:ext uri="{FF2B5EF4-FFF2-40B4-BE49-F238E27FC236}">
                  <a16:creationId xmlns:a16="http://schemas.microsoft.com/office/drawing/2014/main" id="{FE41D48E-1214-9047-A72A-059FAABC576E}"/>
                </a:ext>
              </a:extLst>
            </p:cNvPr>
            <p:cNvGrpSpPr/>
            <p:nvPr/>
          </p:nvGrpSpPr>
          <p:grpSpPr>
            <a:xfrm>
              <a:off x="722235" y="710874"/>
              <a:ext cx="7743897" cy="4268767"/>
              <a:chOff x="722235" y="710874"/>
              <a:chExt cx="7743897" cy="4268767"/>
            </a:xfrm>
          </p:grpSpPr>
          <p:sp>
            <p:nvSpPr>
              <p:cNvPr id="6" name="Rectangle 5">
                <a:extLst>
                  <a:ext uri="{FF2B5EF4-FFF2-40B4-BE49-F238E27FC236}">
                    <a16:creationId xmlns:a16="http://schemas.microsoft.com/office/drawing/2014/main" id="{4B020D59-AFE5-164C-8553-AFE629C87093}"/>
                  </a:ext>
                </a:extLst>
              </p:cNvPr>
              <p:cNvSpPr/>
              <p:nvPr/>
            </p:nvSpPr>
            <p:spPr>
              <a:xfrm>
                <a:off x="1516565" y="2285754"/>
                <a:ext cx="2542141" cy="2541517"/>
              </a:xfrm>
              <a:prstGeom prst="rect">
                <a:avLst/>
              </a:prstGeom>
              <a:solidFill>
                <a:srgbClr val="00B6FA">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620">
                  <a:solidFill>
                    <a:srgbClr val="FFFFFF"/>
                  </a:solidFill>
                  <a:latin typeface="Helvetica"/>
                </a:endParaRPr>
              </a:p>
            </p:txBody>
          </p:sp>
          <p:pic>
            <p:nvPicPr>
              <p:cNvPr id="7" name="Picture 6">
                <a:extLst>
                  <a:ext uri="{FF2B5EF4-FFF2-40B4-BE49-F238E27FC236}">
                    <a16:creationId xmlns:a16="http://schemas.microsoft.com/office/drawing/2014/main" id="{EEEABEAA-2128-A847-B174-33D5C24C74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0794"/>
                        </a14:imgEffect>
                        <a14:imgEffect>
                          <a14:saturation sat="174000"/>
                        </a14:imgEffect>
                        <a14:imgEffect>
                          <a14:brightnessContrast bright="-40000" contrast="20000"/>
                        </a14:imgEffect>
                      </a14:imgLayer>
                    </a14:imgProps>
                  </a:ext>
                </a:extLst>
              </a:blip>
              <a:stretch>
                <a:fillRect/>
              </a:stretch>
            </p:blipFill>
            <p:spPr>
              <a:xfrm>
                <a:off x="1780590" y="3075788"/>
                <a:ext cx="1829943" cy="721213"/>
              </a:xfrm>
              <a:prstGeom prst="rect">
                <a:avLst/>
              </a:prstGeom>
            </p:spPr>
          </p:pic>
          <p:pic>
            <p:nvPicPr>
              <p:cNvPr id="8" name="Picture 7">
                <a:extLst>
                  <a:ext uri="{FF2B5EF4-FFF2-40B4-BE49-F238E27FC236}">
                    <a16:creationId xmlns:a16="http://schemas.microsoft.com/office/drawing/2014/main" id="{E3895251-CC34-3544-81E2-FA95209874ED}"/>
                  </a:ext>
                </a:extLst>
              </p:cNvPr>
              <p:cNvPicPr>
                <a:picLocks noChangeAspect="1"/>
              </p:cNvPicPr>
              <p:nvPr/>
            </p:nvPicPr>
            <p:blipFill>
              <a:blip r:embed="rId4"/>
              <a:stretch>
                <a:fillRect/>
              </a:stretch>
            </p:blipFill>
            <p:spPr>
              <a:xfrm rot="20898110">
                <a:off x="3017201" y="1291457"/>
                <a:ext cx="970796" cy="796917"/>
              </a:xfrm>
              <a:prstGeom prst="rect">
                <a:avLst/>
              </a:prstGeom>
            </p:spPr>
          </p:pic>
          <p:sp>
            <p:nvSpPr>
              <p:cNvPr id="9" name="Rectangle 8">
                <a:extLst>
                  <a:ext uri="{FF2B5EF4-FFF2-40B4-BE49-F238E27FC236}">
                    <a16:creationId xmlns:a16="http://schemas.microsoft.com/office/drawing/2014/main" id="{76390A52-79C2-F441-BFBB-477ABD86C635}"/>
                  </a:ext>
                </a:extLst>
              </p:cNvPr>
              <p:cNvSpPr/>
              <p:nvPr/>
            </p:nvSpPr>
            <p:spPr>
              <a:xfrm>
                <a:off x="1516564" y="4827271"/>
                <a:ext cx="2542141" cy="152370"/>
              </a:xfrm>
              <a:prstGeom prst="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620">
                  <a:solidFill>
                    <a:srgbClr val="FFFFFF"/>
                  </a:solidFill>
                  <a:latin typeface="Helvetica"/>
                </a:endParaRPr>
              </a:p>
            </p:txBody>
          </p:sp>
          <p:sp>
            <p:nvSpPr>
              <p:cNvPr id="10" name="TextBox 9">
                <a:extLst>
                  <a:ext uri="{FF2B5EF4-FFF2-40B4-BE49-F238E27FC236}">
                    <a16:creationId xmlns:a16="http://schemas.microsoft.com/office/drawing/2014/main" id="{99E8973D-AB8D-504B-898D-9AC6D09E9E66}"/>
                  </a:ext>
                </a:extLst>
              </p:cNvPr>
              <p:cNvSpPr txBox="1"/>
              <p:nvPr/>
            </p:nvSpPr>
            <p:spPr>
              <a:xfrm>
                <a:off x="1978437" y="3358326"/>
                <a:ext cx="1736441" cy="327838"/>
              </a:xfrm>
              <a:prstGeom prst="rect">
                <a:avLst/>
              </a:prstGeom>
              <a:noFill/>
            </p:spPr>
            <p:txBody>
              <a:bodyPr wrap="square" rtlCol="0">
                <a:spAutoFit/>
              </a:bodyPr>
              <a:lstStyle/>
              <a:p>
                <a:pPr defTabSz="548640"/>
                <a:r>
                  <a:rPr lang="en-US" sz="1680" b="1" dirty="0">
                    <a:solidFill>
                      <a:srgbClr val="000000"/>
                    </a:solidFill>
                    <a:latin typeface="Helvetica"/>
                  </a:rPr>
                  <a:t>Aerosol plume</a:t>
                </a:r>
              </a:p>
            </p:txBody>
          </p:sp>
          <p:pic>
            <p:nvPicPr>
              <p:cNvPr id="11" name="Picture 10">
                <a:extLst>
                  <a:ext uri="{FF2B5EF4-FFF2-40B4-BE49-F238E27FC236}">
                    <a16:creationId xmlns:a16="http://schemas.microsoft.com/office/drawing/2014/main" id="{2F73545F-4F6C-F444-A2A2-CEE31517E450}"/>
                  </a:ext>
                </a:extLst>
              </p:cNvPr>
              <p:cNvPicPr>
                <a:picLocks noChangeAspect="1"/>
              </p:cNvPicPr>
              <p:nvPr/>
            </p:nvPicPr>
            <p:blipFill>
              <a:blip r:embed="rId5"/>
              <a:stretch>
                <a:fillRect/>
              </a:stretch>
            </p:blipFill>
            <p:spPr>
              <a:xfrm>
                <a:off x="1097988" y="1275394"/>
                <a:ext cx="1062138" cy="811261"/>
              </a:xfrm>
              <a:prstGeom prst="rect">
                <a:avLst/>
              </a:prstGeom>
            </p:spPr>
          </p:pic>
          <p:sp>
            <p:nvSpPr>
              <p:cNvPr id="12" name="TextBox 11">
                <a:extLst>
                  <a:ext uri="{FF2B5EF4-FFF2-40B4-BE49-F238E27FC236}">
                    <a16:creationId xmlns:a16="http://schemas.microsoft.com/office/drawing/2014/main" id="{593FD568-AA17-3545-8B48-95CC53F1A48D}"/>
                  </a:ext>
                </a:extLst>
              </p:cNvPr>
              <p:cNvSpPr txBox="1"/>
              <p:nvPr/>
            </p:nvSpPr>
            <p:spPr>
              <a:xfrm>
                <a:off x="3657320" y="816461"/>
                <a:ext cx="575950" cy="776458"/>
              </a:xfrm>
              <a:prstGeom prst="rect">
                <a:avLst/>
              </a:prstGeom>
              <a:noFill/>
            </p:spPr>
            <p:txBody>
              <a:bodyPr wrap="none" rtlCol="0">
                <a:spAutoFit/>
              </a:bodyPr>
              <a:lstStyle/>
              <a:p>
                <a:pPr defTabSz="548640"/>
                <a:r>
                  <a:rPr lang="en-US" sz="4800" b="1" dirty="0">
                    <a:solidFill>
                      <a:srgbClr val="0200FF"/>
                    </a:solidFill>
                    <a:latin typeface="Helvetica"/>
                  </a:rPr>
                  <a:t>I</a:t>
                </a:r>
                <a:r>
                  <a:rPr lang="en-US" sz="4800" b="1" baseline="-25000" dirty="0">
                    <a:solidFill>
                      <a:srgbClr val="0200FF"/>
                    </a:solidFill>
                    <a:latin typeface="Helvetica"/>
                  </a:rPr>
                  <a:t>1</a:t>
                </a:r>
              </a:p>
            </p:txBody>
          </p:sp>
          <p:sp>
            <p:nvSpPr>
              <p:cNvPr id="13" name="TextBox 12">
                <a:extLst>
                  <a:ext uri="{FF2B5EF4-FFF2-40B4-BE49-F238E27FC236}">
                    <a16:creationId xmlns:a16="http://schemas.microsoft.com/office/drawing/2014/main" id="{6A44904D-0BD1-644B-960A-3560F5B37A50}"/>
                  </a:ext>
                </a:extLst>
              </p:cNvPr>
              <p:cNvSpPr txBox="1"/>
              <p:nvPr/>
            </p:nvSpPr>
            <p:spPr>
              <a:xfrm>
                <a:off x="722235" y="741691"/>
                <a:ext cx="575950" cy="776458"/>
              </a:xfrm>
              <a:prstGeom prst="rect">
                <a:avLst/>
              </a:prstGeom>
              <a:noFill/>
            </p:spPr>
            <p:txBody>
              <a:bodyPr wrap="none" rtlCol="0">
                <a:spAutoFit/>
              </a:bodyPr>
              <a:lstStyle/>
              <a:p>
                <a:pPr defTabSz="548640"/>
                <a:r>
                  <a:rPr lang="en-US" sz="4800" b="1">
                    <a:solidFill>
                      <a:srgbClr val="000000"/>
                    </a:solidFill>
                    <a:latin typeface="Helvetica"/>
                  </a:rPr>
                  <a:t>I</a:t>
                </a:r>
                <a:r>
                  <a:rPr lang="en-US" sz="4800" b="1" baseline="-25000">
                    <a:solidFill>
                      <a:srgbClr val="000000"/>
                    </a:solidFill>
                    <a:latin typeface="Helvetica"/>
                  </a:rPr>
                  <a:t>0</a:t>
                </a:r>
                <a:endParaRPr lang="en-US" sz="4800" b="1" baseline="-25000" dirty="0">
                  <a:solidFill>
                    <a:srgbClr val="000000"/>
                  </a:solidFill>
                  <a:latin typeface="Helvetica"/>
                </a:endParaRPr>
              </a:p>
            </p:txBody>
          </p:sp>
          <p:sp>
            <p:nvSpPr>
              <p:cNvPr id="14" name="TextBox 13">
                <a:extLst>
                  <a:ext uri="{FF2B5EF4-FFF2-40B4-BE49-F238E27FC236}">
                    <a16:creationId xmlns:a16="http://schemas.microsoft.com/office/drawing/2014/main" id="{3CB09749-4215-3845-96E8-419B428D38EF}"/>
                  </a:ext>
                </a:extLst>
              </p:cNvPr>
              <p:cNvSpPr txBox="1"/>
              <p:nvPr/>
            </p:nvSpPr>
            <p:spPr>
              <a:xfrm>
                <a:off x="2729329" y="3709069"/>
                <a:ext cx="495299" cy="707439"/>
              </a:xfrm>
              <a:prstGeom prst="rect">
                <a:avLst/>
              </a:prstGeom>
              <a:noFill/>
            </p:spPr>
            <p:txBody>
              <a:bodyPr wrap="none" rtlCol="0">
                <a:spAutoFit/>
              </a:bodyPr>
              <a:lstStyle/>
              <a:p>
                <a:pPr defTabSz="548640"/>
                <a:r>
                  <a:rPr lang="en-US" sz="2160" b="1" dirty="0">
                    <a:solidFill>
                      <a:srgbClr val="000000"/>
                    </a:solidFill>
                    <a:latin typeface="Helvetica"/>
                  </a:rPr>
                  <a:t> </a:t>
                </a:r>
              </a:p>
              <a:p>
                <a:pPr defTabSz="548640"/>
                <a:r>
                  <a:rPr lang="en-US" sz="2160" b="1" dirty="0">
                    <a:solidFill>
                      <a:srgbClr val="000000"/>
                    </a:solidFill>
                    <a:latin typeface="Helvetica"/>
                  </a:rPr>
                  <a:t>O</a:t>
                </a:r>
                <a:r>
                  <a:rPr lang="en-US" sz="2160" b="1" baseline="-25000" dirty="0">
                    <a:solidFill>
                      <a:srgbClr val="000000"/>
                    </a:solidFill>
                    <a:latin typeface="Helvetica"/>
                  </a:rPr>
                  <a:t>2</a:t>
                </a:r>
              </a:p>
            </p:txBody>
          </p:sp>
          <p:grpSp>
            <p:nvGrpSpPr>
              <p:cNvPr id="15" name="Group 14">
                <a:extLst>
                  <a:ext uri="{FF2B5EF4-FFF2-40B4-BE49-F238E27FC236}">
                    <a16:creationId xmlns:a16="http://schemas.microsoft.com/office/drawing/2014/main" id="{62161E14-AC75-C54C-B8F3-F04CE95D4C8A}"/>
                  </a:ext>
                </a:extLst>
              </p:cNvPr>
              <p:cNvGrpSpPr/>
              <p:nvPr/>
            </p:nvGrpSpPr>
            <p:grpSpPr>
              <a:xfrm>
                <a:off x="2245645" y="3643824"/>
                <a:ext cx="307984" cy="1184180"/>
                <a:chOff x="2245645" y="3643824"/>
                <a:chExt cx="307984" cy="1184180"/>
              </a:xfrm>
            </p:grpSpPr>
            <p:cxnSp>
              <p:nvCxnSpPr>
                <p:cNvPr id="39" name="Straight Arrow Connector 38">
                  <a:extLst>
                    <a:ext uri="{FF2B5EF4-FFF2-40B4-BE49-F238E27FC236}">
                      <a16:creationId xmlns:a16="http://schemas.microsoft.com/office/drawing/2014/main" id="{3A098BDB-4BCC-9648-B91C-9381575A1B8B}"/>
                    </a:ext>
                  </a:extLst>
                </p:cNvPr>
                <p:cNvCxnSpPr/>
                <p:nvPr/>
              </p:nvCxnSpPr>
              <p:spPr>
                <a:xfrm>
                  <a:off x="2245645" y="3675734"/>
                  <a:ext cx="307984" cy="1151537"/>
                </a:xfrm>
                <a:prstGeom prst="straightConnector1">
                  <a:avLst/>
                </a:prstGeom>
                <a:ln w="3492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riangle 39">
                  <a:extLst>
                    <a:ext uri="{FF2B5EF4-FFF2-40B4-BE49-F238E27FC236}">
                      <a16:creationId xmlns:a16="http://schemas.microsoft.com/office/drawing/2014/main" id="{7986E03E-DCF3-1C42-A2F1-B0D17E186725}"/>
                    </a:ext>
                  </a:extLst>
                </p:cNvPr>
                <p:cNvSpPr/>
                <p:nvPr/>
              </p:nvSpPr>
              <p:spPr bwMode="auto">
                <a:xfrm>
                  <a:off x="2358894" y="3643824"/>
                  <a:ext cx="89876" cy="1184180"/>
                </a:xfrm>
                <a:prstGeom prst="triangle">
                  <a:avLst/>
                </a:prstGeom>
                <a:solidFill>
                  <a:schemeClr val="tx1"/>
                </a:solidFill>
                <a:ln w="9525" cap="flat" cmpd="sng" algn="ctr">
                  <a:solidFill>
                    <a:schemeClr val="tx1"/>
                  </a:solidFill>
                  <a:prstDash val="solid"/>
                  <a:round/>
                  <a:headEnd type="none" w="med" len="med"/>
                  <a:tailEnd type="none" w="med" len="med"/>
                </a:ln>
                <a:effectLst/>
                <a:scene3d>
                  <a:camera prst="orthographicFront">
                    <a:rot lat="0" lon="0" rev="11700001"/>
                  </a:camera>
                  <a:lightRig rig="threePt" dir="t"/>
                </a:scene3d>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160" b="1">
                    <a:solidFill>
                      <a:srgbClr val="000000"/>
                    </a:solidFill>
                    <a:latin typeface="Helvetica" charset="0"/>
                  </a:endParaRPr>
                </a:p>
              </p:txBody>
            </p:sp>
          </p:grpSp>
          <p:sp>
            <p:nvSpPr>
              <p:cNvPr id="16" name="Triangle 15">
                <a:extLst>
                  <a:ext uri="{FF2B5EF4-FFF2-40B4-BE49-F238E27FC236}">
                    <a16:creationId xmlns:a16="http://schemas.microsoft.com/office/drawing/2014/main" id="{F40764B0-D812-4E41-8C68-3BF2E41DADE6}"/>
                  </a:ext>
                </a:extLst>
              </p:cNvPr>
              <p:cNvSpPr/>
              <p:nvPr/>
            </p:nvSpPr>
            <p:spPr bwMode="auto">
              <a:xfrm>
                <a:off x="1935564" y="2062091"/>
                <a:ext cx="251186" cy="1294769"/>
              </a:xfrm>
              <a:prstGeom prst="triangle">
                <a:avLst/>
              </a:prstGeom>
              <a:solidFill>
                <a:schemeClr val="tx1"/>
              </a:solidFill>
              <a:ln w="9525" cap="flat" cmpd="sng" algn="ctr">
                <a:solidFill>
                  <a:schemeClr val="tx1"/>
                </a:solidFill>
                <a:prstDash val="solid"/>
                <a:round/>
                <a:headEnd type="none" w="med" len="med"/>
                <a:tailEnd type="none" w="med" len="med"/>
              </a:ln>
              <a:effectLst/>
              <a:scene3d>
                <a:camera prst="orthographicFront">
                  <a:rot lat="0" lon="0" rev="11700001"/>
                </a:camera>
                <a:lightRig rig="threePt" dir="t"/>
              </a:scene3d>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160" b="1">
                  <a:solidFill>
                    <a:srgbClr val="000000"/>
                  </a:solidFill>
                  <a:latin typeface="Helvetica" charset="0"/>
                </a:endParaRPr>
              </a:p>
            </p:txBody>
          </p:sp>
          <p:cxnSp>
            <p:nvCxnSpPr>
              <p:cNvPr id="17" name="Straight Arrow Connector 16">
                <a:extLst>
                  <a:ext uri="{FF2B5EF4-FFF2-40B4-BE49-F238E27FC236}">
                    <a16:creationId xmlns:a16="http://schemas.microsoft.com/office/drawing/2014/main" id="{52303275-3399-F54D-8047-9DB76810B581}"/>
                  </a:ext>
                </a:extLst>
              </p:cNvPr>
              <p:cNvCxnSpPr/>
              <p:nvPr/>
            </p:nvCxnSpPr>
            <p:spPr>
              <a:xfrm>
                <a:off x="1863122" y="2086655"/>
                <a:ext cx="375333" cy="1302236"/>
              </a:xfrm>
              <a:prstGeom prst="straightConnector1">
                <a:avLst/>
              </a:prstGeom>
              <a:ln w="889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FCCC3DF-4EC7-454B-9B46-2A15DB768D2E}"/>
                  </a:ext>
                </a:extLst>
              </p:cNvPr>
              <p:cNvGrpSpPr/>
              <p:nvPr/>
            </p:nvGrpSpPr>
            <p:grpSpPr>
              <a:xfrm rot="13748243">
                <a:off x="2602901" y="2087380"/>
                <a:ext cx="307984" cy="1184180"/>
                <a:chOff x="2245645" y="3643824"/>
                <a:chExt cx="307984" cy="1184180"/>
              </a:xfrm>
            </p:grpSpPr>
            <p:cxnSp>
              <p:nvCxnSpPr>
                <p:cNvPr id="37" name="Straight Arrow Connector 36">
                  <a:extLst>
                    <a:ext uri="{FF2B5EF4-FFF2-40B4-BE49-F238E27FC236}">
                      <a16:creationId xmlns:a16="http://schemas.microsoft.com/office/drawing/2014/main" id="{E7D1708F-5086-1147-94D4-BB5A82E328D3}"/>
                    </a:ext>
                  </a:extLst>
                </p:cNvPr>
                <p:cNvCxnSpPr/>
                <p:nvPr/>
              </p:nvCxnSpPr>
              <p:spPr>
                <a:xfrm>
                  <a:off x="2245645" y="3675734"/>
                  <a:ext cx="307984" cy="1151537"/>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riangle 37">
                  <a:extLst>
                    <a:ext uri="{FF2B5EF4-FFF2-40B4-BE49-F238E27FC236}">
                      <a16:creationId xmlns:a16="http://schemas.microsoft.com/office/drawing/2014/main" id="{E34F5410-8A3D-FD40-8C74-B8049882AD37}"/>
                    </a:ext>
                  </a:extLst>
                </p:cNvPr>
                <p:cNvSpPr/>
                <p:nvPr/>
              </p:nvSpPr>
              <p:spPr bwMode="auto">
                <a:xfrm>
                  <a:off x="2358894" y="3643824"/>
                  <a:ext cx="89876" cy="1184180"/>
                </a:xfrm>
                <a:prstGeom prst="triangle">
                  <a:avLst/>
                </a:prstGeom>
                <a:solidFill>
                  <a:schemeClr val="tx1"/>
                </a:solidFill>
                <a:ln w="9525" cap="flat" cmpd="sng" algn="ctr">
                  <a:solidFill>
                    <a:schemeClr val="tx1"/>
                  </a:solidFill>
                  <a:prstDash val="solid"/>
                  <a:round/>
                  <a:headEnd type="none" w="med" len="med"/>
                  <a:tailEnd type="none" w="med" len="med"/>
                </a:ln>
                <a:effectLst/>
                <a:scene3d>
                  <a:camera prst="orthographicFront">
                    <a:rot lat="0" lon="0" rev="11700001"/>
                  </a:camera>
                  <a:lightRig rig="threePt" dir="t"/>
                </a:scene3d>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160" b="1">
                    <a:solidFill>
                      <a:srgbClr val="000000"/>
                    </a:solidFill>
                    <a:latin typeface="Helvetica" charset="0"/>
                  </a:endParaRPr>
                </a:p>
              </p:txBody>
            </p:sp>
          </p:grpSp>
          <p:pic>
            <p:nvPicPr>
              <p:cNvPr id="19" name="Picture 18">
                <a:extLst>
                  <a:ext uri="{FF2B5EF4-FFF2-40B4-BE49-F238E27FC236}">
                    <a16:creationId xmlns:a16="http://schemas.microsoft.com/office/drawing/2014/main" id="{DF22329A-1EE8-7D40-87E0-21D9E5D2122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12383" y="4346373"/>
                <a:ext cx="342021" cy="462589"/>
              </a:xfrm>
              <a:prstGeom prst="rect">
                <a:avLst/>
              </a:prstGeom>
            </p:spPr>
          </p:pic>
          <p:sp>
            <p:nvSpPr>
              <p:cNvPr id="20" name="TextBox 19">
                <a:extLst>
                  <a:ext uri="{FF2B5EF4-FFF2-40B4-BE49-F238E27FC236}">
                    <a16:creationId xmlns:a16="http://schemas.microsoft.com/office/drawing/2014/main" id="{F3C82772-CA36-284D-B606-B77E983CC59D}"/>
                  </a:ext>
                </a:extLst>
              </p:cNvPr>
              <p:cNvSpPr txBox="1"/>
              <p:nvPr/>
            </p:nvSpPr>
            <p:spPr>
              <a:xfrm>
                <a:off x="1597612" y="2314874"/>
                <a:ext cx="495299" cy="707439"/>
              </a:xfrm>
              <a:prstGeom prst="rect">
                <a:avLst/>
              </a:prstGeom>
              <a:noFill/>
            </p:spPr>
            <p:txBody>
              <a:bodyPr wrap="none" rtlCol="0">
                <a:spAutoFit/>
              </a:bodyPr>
              <a:lstStyle/>
              <a:p>
                <a:pPr defTabSz="548640"/>
                <a:r>
                  <a:rPr lang="en-US" sz="2160" b="1" dirty="0">
                    <a:solidFill>
                      <a:srgbClr val="000000"/>
                    </a:solidFill>
                    <a:latin typeface="Helvetica"/>
                  </a:rPr>
                  <a:t> </a:t>
                </a:r>
              </a:p>
              <a:p>
                <a:pPr defTabSz="548640"/>
                <a:r>
                  <a:rPr lang="en-US" sz="2160" b="1" dirty="0">
                    <a:solidFill>
                      <a:srgbClr val="000000"/>
                    </a:solidFill>
                    <a:latin typeface="Helvetica"/>
                  </a:rPr>
                  <a:t>O</a:t>
                </a:r>
                <a:r>
                  <a:rPr lang="en-US" sz="2160" b="1" baseline="-25000" dirty="0">
                    <a:solidFill>
                      <a:srgbClr val="000000"/>
                    </a:solidFill>
                    <a:latin typeface="Helvetica"/>
                  </a:rPr>
                  <a:t>2</a:t>
                </a:r>
              </a:p>
            </p:txBody>
          </p:sp>
          <p:sp>
            <p:nvSpPr>
              <p:cNvPr id="21" name="Rectangle 20">
                <a:extLst>
                  <a:ext uri="{FF2B5EF4-FFF2-40B4-BE49-F238E27FC236}">
                    <a16:creationId xmlns:a16="http://schemas.microsoft.com/office/drawing/2014/main" id="{55ADD17F-7AD8-194C-9A9A-BE9A002E9A3B}"/>
                  </a:ext>
                </a:extLst>
              </p:cNvPr>
              <p:cNvSpPr/>
              <p:nvPr/>
            </p:nvSpPr>
            <p:spPr>
              <a:xfrm>
                <a:off x="5749426" y="2254937"/>
                <a:ext cx="2542141" cy="2541517"/>
              </a:xfrm>
              <a:prstGeom prst="rect">
                <a:avLst/>
              </a:prstGeom>
              <a:solidFill>
                <a:srgbClr val="00B6FA">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620">
                  <a:solidFill>
                    <a:srgbClr val="FFFFFF"/>
                  </a:solidFill>
                  <a:latin typeface="Helvetica"/>
                </a:endParaRPr>
              </a:p>
            </p:txBody>
          </p:sp>
          <p:pic>
            <p:nvPicPr>
              <p:cNvPr id="22" name="Picture 21">
                <a:extLst>
                  <a:ext uri="{FF2B5EF4-FFF2-40B4-BE49-F238E27FC236}">
                    <a16:creationId xmlns:a16="http://schemas.microsoft.com/office/drawing/2014/main" id="{87683682-FAC4-7A44-BCA6-C03CB94696D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0794"/>
                        </a14:imgEffect>
                        <a14:imgEffect>
                          <a14:saturation sat="174000"/>
                        </a14:imgEffect>
                        <a14:imgEffect>
                          <a14:brightnessContrast bright="-40000" contrast="20000"/>
                        </a14:imgEffect>
                      </a14:imgLayer>
                    </a14:imgProps>
                  </a:ext>
                </a:extLst>
              </a:blip>
              <a:stretch>
                <a:fillRect/>
              </a:stretch>
            </p:blipFill>
            <p:spPr>
              <a:xfrm>
                <a:off x="6101282" y="3546020"/>
                <a:ext cx="1829943" cy="721213"/>
              </a:xfrm>
              <a:prstGeom prst="rect">
                <a:avLst/>
              </a:prstGeom>
            </p:spPr>
          </p:pic>
          <p:pic>
            <p:nvPicPr>
              <p:cNvPr id="23" name="Picture 22">
                <a:extLst>
                  <a:ext uri="{FF2B5EF4-FFF2-40B4-BE49-F238E27FC236}">
                    <a16:creationId xmlns:a16="http://schemas.microsoft.com/office/drawing/2014/main" id="{9F83C8B1-524A-3A4B-81E5-0A27043F3F4D}"/>
                  </a:ext>
                </a:extLst>
              </p:cNvPr>
              <p:cNvPicPr>
                <a:picLocks noChangeAspect="1"/>
              </p:cNvPicPr>
              <p:nvPr/>
            </p:nvPicPr>
            <p:blipFill>
              <a:blip r:embed="rId4"/>
              <a:stretch>
                <a:fillRect/>
              </a:stretch>
            </p:blipFill>
            <p:spPr>
              <a:xfrm rot="20898110">
                <a:off x="7250062" y="1260640"/>
                <a:ext cx="970796" cy="796917"/>
              </a:xfrm>
              <a:prstGeom prst="rect">
                <a:avLst/>
              </a:prstGeom>
            </p:spPr>
          </p:pic>
          <p:sp>
            <p:nvSpPr>
              <p:cNvPr id="24" name="Rectangle 23">
                <a:extLst>
                  <a:ext uri="{FF2B5EF4-FFF2-40B4-BE49-F238E27FC236}">
                    <a16:creationId xmlns:a16="http://schemas.microsoft.com/office/drawing/2014/main" id="{E6DBD8B7-34D4-1D4D-BEB8-D608750D739A}"/>
                  </a:ext>
                </a:extLst>
              </p:cNvPr>
              <p:cNvSpPr/>
              <p:nvPr/>
            </p:nvSpPr>
            <p:spPr>
              <a:xfrm>
                <a:off x="5749425" y="4796454"/>
                <a:ext cx="2542141" cy="152370"/>
              </a:xfrm>
              <a:prstGeom prst="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620">
                  <a:solidFill>
                    <a:srgbClr val="FFFFFF"/>
                  </a:solidFill>
                  <a:latin typeface="Helvetica"/>
                </a:endParaRPr>
              </a:p>
            </p:txBody>
          </p:sp>
          <p:sp>
            <p:nvSpPr>
              <p:cNvPr id="25" name="TextBox 24">
                <a:extLst>
                  <a:ext uri="{FF2B5EF4-FFF2-40B4-BE49-F238E27FC236}">
                    <a16:creationId xmlns:a16="http://schemas.microsoft.com/office/drawing/2014/main" id="{6871328F-27C5-874C-86C4-CD377A59DCB4}"/>
                  </a:ext>
                </a:extLst>
              </p:cNvPr>
              <p:cNvSpPr txBox="1"/>
              <p:nvPr/>
            </p:nvSpPr>
            <p:spPr>
              <a:xfrm>
                <a:off x="6279636" y="3721855"/>
                <a:ext cx="1736441" cy="327838"/>
              </a:xfrm>
              <a:prstGeom prst="rect">
                <a:avLst/>
              </a:prstGeom>
              <a:noFill/>
            </p:spPr>
            <p:txBody>
              <a:bodyPr wrap="square" rtlCol="0">
                <a:spAutoFit/>
              </a:bodyPr>
              <a:lstStyle/>
              <a:p>
                <a:pPr defTabSz="548640"/>
                <a:r>
                  <a:rPr lang="en-US" sz="1680" b="1" dirty="0">
                    <a:solidFill>
                      <a:srgbClr val="000000"/>
                    </a:solidFill>
                    <a:latin typeface="Helvetica"/>
                  </a:rPr>
                  <a:t>Aerosol plume</a:t>
                </a:r>
              </a:p>
            </p:txBody>
          </p:sp>
          <p:pic>
            <p:nvPicPr>
              <p:cNvPr id="26" name="Picture 25">
                <a:extLst>
                  <a:ext uri="{FF2B5EF4-FFF2-40B4-BE49-F238E27FC236}">
                    <a16:creationId xmlns:a16="http://schemas.microsoft.com/office/drawing/2014/main" id="{2FF80E3E-BC81-344A-BF13-D46F25B618B6}"/>
                  </a:ext>
                </a:extLst>
              </p:cNvPr>
              <p:cNvPicPr>
                <a:picLocks noChangeAspect="1"/>
              </p:cNvPicPr>
              <p:nvPr/>
            </p:nvPicPr>
            <p:blipFill>
              <a:blip r:embed="rId5"/>
              <a:stretch>
                <a:fillRect/>
              </a:stretch>
            </p:blipFill>
            <p:spPr>
              <a:xfrm>
                <a:off x="5330849" y="1244577"/>
                <a:ext cx="1062138" cy="811261"/>
              </a:xfrm>
              <a:prstGeom prst="rect">
                <a:avLst/>
              </a:prstGeom>
            </p:spPr>
          </p:pic>
          <p:sp>
            <p:nvSpPr>
              <p:cNvPr id="27" name="TextBox 26">
                <a:extLst>
                  <a:ext uri="{FF2B5EF4-FFF2-40B4-BE49-F238E27FC236}">
                    <a16:creationId xmlns:a16="http://schemas.microsoft.com/office/drawing/2014/main" id="{224B93EA-E05E-B84C-A80E-02ED694FAD38}"/>
                  </a:ext>
                </a:extLst>
              </p:cNvPr>
              <p:cNvSpPr txBox="1"/>
              <p:nvPr/>
            </p:nvSpPr>
            <p:spPr>
              <a:xfrm>
                <a:off x="7890182" y="785645"/>
                <a:ext cx="575950" cy="776458"/>
              </a:xfrm>
              <a:prstGeom prst="rect">
                <a:avLst/>
              </a:prstGeom>
              <a:noFill/>
            </p:spPr>
            <p:txBody>
              <a:bodyPr wrap="none" rtlCol="0">
                <a:spAutoFit/>
              </a:bodyPr>
              <a:lstStyle/>
              <a:p>
                <a:pPr defTabSz="548640"/>
                <a:r>
                  <a:rPr lang="en-US" sz="4800" b="1" dirty="0">
                    <a:solidFill>
                      <a:srgbClr val="0200FF"/>
                    </a:solidFill>
                    <a:latin typeface="Helvetica"/>
                  </a:rPr>
                  <a:t>I</a:t>
                </a:r>
                <a:r>
                  <a:rPr lang="en-US" sz="4800" b="1" baseline="-25000" dirty="0">
                    <a:solidFill>
                      <a:srgbClr val="0200FF"/>
                    </a:solidFill>
                    <a:latin typeface="Helvetica"/>
                  </a:rPr>
                  <a:t>2</a:t>
                </a:r>
              </a:p>
            </p:txBody>
          </p:sp>
          <p:sp>
            <p:nvSpPr>
              <p:cNvPr id="28" name="TextBox 27">
                <a:extLst>
                  <a:ext uri="{FF2B5EF4-FFF2-40B4-BE49-F238E27FC236}">
                    <a16:creationId xmlns:a16="http://schemas.microsoft.com/office/drawing/2014/main" id="{5733F1D0-3899-5545-A947-A4A5DD5622D6}"/>
                  </a:ext>
                </a:extLst>
              </p:cNvPr>
              <p:cNvSpPr txBox="1"/>
              <p:nvPr/>
            </p:nvSpPr>
            <p:spPr>
              <a:xfrm>
                <a:off x="4955096" y="710874"/>
                <a:ext cx="575950" cy="776458"/>
              </a:xfrm>
              <a:prstGeom prst="rect">
                <a:avLst/>
              </a:prstGeom>
              <a:noFill/>
            </p:spPr>
            <p:txBody>
              <a:bodyPr wrap="none" rtlCol="0">
                <a:spAutoFit/>
              </a:bodyPr>
              <a:lstStyle/>
              <a:p>
                <a:pPr defTabSz="548640"/>
                <a:r>
                  <a:rPr lang="en-US" sz="4800" b="1">
                    <a:solidFill>
                      <a:srgbClr val="000000"/>
                    </a:solidFill>
                    <a:latin typeface="Helvetica"/>
                  </a:rPr>
                  <a:t>I</a:t>
                </a:r>
                <a:r>
                  <a:rPr lang="en-US" sz="4800" b="1" baseline="-25000">
                    <a:solidFill>
                      <a:srgbClr val="000000"/>
                    </a:solidFill>
                    <a:latin typeface="Helvetica"/>
                  </a:rPr>
                  <a:t>0</a:t>
                </a:r>
                <a:endParaRPr lang="en-US" sz="4800" b="1" baseline="-25000" dirty="0">
                  <a:solidFill>
                    <a:srgbClr val="000000"/>
                  </a:solidFill>
                  <a:latin typeface="Helvetica"/>
                </a:endParaRPr>
              </a:p>
            </p:txBody>
          </p:sp>
          <p:sp>
            <p:nvSpPr>
              <p:cNvPr id="29" name="TextBox 28">
                <a:extLst>
                  <a:ext uri="{FF2B5EF4-FFF2-40B4-BE49-F238E27FC236}">
                    <a16:creationId xmlns:a16="http://schemas.microsoft.com/office/drawing/2014/main" id="{AECD3E0E-309A-B841-847C-CCAB652E05AF}"/>
                  </a:ext>
                </a:extLst>
              </p:cNvPr>
              <p:cNvSpPr txBox="1"/>
              <p:nvPr/>
            </p:nvSpPr>
            <p:spPr>
              <a:xfrm>
                <a:off x="7246019" y="4004312"/>
                <a:ext cx="495299" cy="707439"/>
              </a:xfrm>
              <a:prstGeom prst="rect">
                <a:avLst/>
              </a:prstGeom>
              <a:noFill/>
            </p:spPr>
            <p:txBody>
              <a:bodyPr wrap="none" rtlCol="0">
                <a:spAutoFit/>
              </a:bodyPr>
              <a:lstStyle/>
              <a:p>
                <a:pPr defTabSz="548640"/>
                <a:r>
                  <a:rPr lang="en-US" sz="2160" b="1" dirty="0">
                    <a:solidFill>
                      <a:srgbClr val="000000"/>
                    </a:solidFill>
                    <a:latin typeface="Helvetica"/>
                  </a:rPr>
                  <a:t> </a:t>
                </a:r>
              </a:p>
              <a:p>
                <a:pPr defTabSz="548640"/>
                <a:r>
                  <a:rPr lang="en-US" sz="2160" b="1" dirty="0">
                    <a:solidFill>
                      <a:srgbClr val="000000"/>
                    </a:solidFill>
                    <a:latin typeface="Helvetica"/>
                  </a:rPr>
                  <a:t>O</a:t>
                </a:r>
                <a:r>
                  <a:rPr lang="en-US" sz="2160" b="1" baseline="-25000" dirty="0">
                    <a:solidFill>
                      <a:srgbClr val="000000"/>
                    </a:solidFill>
                    <a:latin typeface="Helvetica"/>
                  </a:rPr>
                  <a:t>2</a:t>
                </a:r>
              </a:p>
            </p:txBody>
          </p:sp>
          <p:pic>
            <p:nvPicPr>
              <p:cNvPr id="30" name="Picture 29">
                <a:extLst>
                  <a:ext uri="{FF2B5EF4-FFF2-40B4-BE49-F238E27FC236}">
                    <a16:creationId xmlns:a16="http://schemas.microsoft.com/office/drawing/2014/main" id="{9718B0A7-3913-E049-B825-2CB44342839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66564" y="4346373"/>
                <a:ext cx="328110" cy="443774"/>
              </a:xfrm>
              <a:prstGeom prst="rect">
                <a:avLst/>
              </a:prstGeom>
            </p:spPr>
          </p:pic>
          <p:sp>
            <p:nvSpPr>
              <p:cNvPr id="31" name="TextBox 30">
                <a:extLst>
                  <a:ext uri="{FF2B5EF4-FFF2-40B4-BE49-F238E27FC236}">
                    <a16:creationId xmlns:a16="http://schemas.microsoft.com/office/drawing/2014/main" id="{608E6B9E-48DB-2047-A050-8C779D451178}"/>
                  </a:ext>
                </a:extLst>
              </p:cNvPr>
              <p:cNvSpPr txBox="1"/>
              <p:nvPr/>
            </p:nvSpPr>
            <p:spPr>
              <a:xfrm>
                <a:off x="5830474" y="2284057"/>
                <a:ext cx="495299" cy="707439"/>
              </a:xfrm>
              <a:prstGeom prst="rect">
                <a:avLst/>
              </a:prstGeom>
              <a:noFill/>
            </p:spPr>
            <p:txBody>
              <a:bodyPr wrap="none" rtlCol="0">
                <a:spAutoFit/>
              </a:bodyPr>
              <a:lstStyle/>
              <a:p>
                <a:pPr defTabSz="548640"/>
                <a:r>
                  <a:rPr lang="en-US" sz="2160" b="1" dirty="0">
                    <a:solidFill>
                      <a:srgbClr val="000000"/>
                    </a:solidFill>
                    <a:latin typeface="Helvetica"/>
                  </a:rPr>
                  <a:t> </a:t>
                </a:r>
              </a:p>
              <a:p>
                <a:pPr defTabSz="548640"/>
                <a:r>
                  <a:rPr lang="en-US" sz="2160" b="1" dirty="0">
                    <a:solidFill>
                      <a:srgbClr val="000000"/>
                    </a:solidFill>
                    <a:latin typeface="Helvetica"/>
                  </a:rPr>
                  <a:t>O</a:t>
                </a:r>
                <a:r>
                  <a:rPr lang="en-US" sz="2160" b="1" baseline="-25000" dirty="0">
                    <a:solidFill>
                      <a:srgbClr val="000000"/>
                    </a:solidFill>
                    <a:latin typeface="Helvetica"/>
                  </a:rPr>
                  <a:t>2</a:t>
                </a:r>
              </a:p>
            </p:txBody>
          </p:sp>
          <p:grpSp>
            <p:nvGrpSpPr>
              <p:cNvPr id="32" name="Group 31">
                <a:extLst>
                  <a:ext uri="{FF2B5EF4-FFF2-40B4-BE49-F238E27FC236}">
                    <a16:creationId xmlns:a16="http://schemas.microsoft.com/office/drawing/2014/main" id="{02370E03-6893-B341-8D55-838C3424774C}"/>
                  </a:ext>
                </a:extLst>
              </p:cNvPr>
              <p:cNvGrpSpPr/>
              <p:nvPr/>
            </p:nvGrpSpPr>
            <p:grpSpPr>
              <a:xfrm>
                <a:off x="6235146" y="2089252"/>
                <a:ext cx="402273" cy="1540588"/>
                <a:chOff x="4817178" y="2178371"/>
                <a:chExt cx="402273" cy="1540588"/>
              </a:xfrm>
            </p:grpSpPr>
            <p:cxnSp>
              <p:nvCxnSpPr>
                <p:cNvPr id="35" name="Straight Arrow Connector 34">
                  <a:extLst>
                    <a:ext uri="{FF2B5EF4-FFF2-40B4-BE49-F238E27FC236}">
                      <a16:creationId xmlns:a16="http://schemas.microsoft.com/office/drawing/2014/main" id="{6FA71FA8-B6F4-CC45-9DDC-05F5F3987E42}"/>
                    </a:ext>
                  </a:extLst>
                </p:cNvPr>
                <p:cNvCxnSpPr/>
                <p:nvPr/>
              </p:nvCxnSpPr>
              <p:spPr>
                <a:xfrm>
                  <a:off x="4817178" y="2209351"/>
                  <a:ext cx="402273" cy="1509608"/>
                </a:xfrm>
                <a:prstGeom prst="straightConnector1">
                  <a:avLst/>
                </a:prstGeom>
                <a:ln w="444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riangle 35">
                  <a:extLst>
                    <a:ext uri="{FF2B5EF4-FFF2-40B4-BE49-F238E27FC236}">
                      <a16:creationId xmlns:a16="http://schemas.microsoft.com/office/drawing/2014/main" id="{06511EC5-B8A8-664E-A1B9-D2E712A3B14F}"/>
                    </a:ext>
                  </a:extLst>
                </p:cNvPr>
                <p:cNvSpPr/>
                <p:nvPr/>
              </p:nvSpPr>
              <p:spPr bwMode="auto">
                <a:xfrm>
                  <a:off x="4861967" y="2178371"/>
                  <a:ext cx="275490" cy="1533327"/>
                </a:xfrm>
                <a:prstGeom prst="triangle">
                  <a:avLst/>
                </a:prstGeom>
                <a:solidFill>
                  <a:schemeClr val="tx1"/>
                </a:solidFill>
                <a:ln w="0" cap="flat" cmpd="sng" algn="ctr">
                  <a:solidFill>
                    <a:schemeClr val="tx1"/>
                  </a:solidFill>
                  <a:prstDash val="solid"/>
                  <a:round/>
                  <a:headEnd type="none" w="med" len="med"/>
                  <a:tailEnd type="none" w="med" len="med"/>
                </a:ln>
                <a:effectLst/>
                <a:scene3d>
                  <a:camera prst="orthographicFront">
                    <a:rot lat="0" lon="0" rev="11700001"/>
                  </a:camera>
                  <a:lightRig rig="threePt" dir="t"/>
                </a:scene3d>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160" b="1">
                    <a:solidFill>
                      <a:srgbClr val="000000"/>
                    </a:solidFill>
                    <a:latin typeface="Helvetica" charset="0"/>
                  </a:endParaRPr>
                </a:p>
              </p:txBody>
            </p:sp>
          </p:grpSp>
          <p:pic>
            <p:nvPicPr>
              <p:cNvPr id="33" name="Picture 32">
                <a:extLst>
                  <a:ext uri="{FF2B5EF4-FFF2-40B4-BE49-F238E27FC236}">
                    <a16:creationId xmlns:a16="http://schemas.microsoft.com/office/drawing/2014/main" id="{AA2891F7-7B54-4143-AEEA-E9E7C67498B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646066">
                <a:off x="6946269" y="1887653"/>
                <a:ext cx="416581" cy="1691803"/>
              </a:xfrm>
              <a:prstGeom prst="rect">
                <a:avLst/>
              </a:prstGeom>
            </p:spPr>
          </p:pic>
          <p:pic>
            <p:nvPicPr>
              <p:cNvPr id="34" name="Picture 33">
                <a:extLst>
                  <a:ext uri="{FF2B5EF4-FFF2-40B4-BE49-F238E27FC236}">
                    <a16:creationId xmlns:a16="http://schemas.microsoft.com/office/drawing/2014/main" id="{EF9087BE-116C-9147-8584-36FD0FC1B8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6425616">
                <a:off x="6453176" y="4233630"/>
                <a:ext cx="675161" cy="488960"/>
              </a:xfrm>
              <a:prstGeom prst="rect">
                <a:avLst/>
              </a:prstGeom>
            </p:spPr>
          </p:pic>
        </p:grpSp>
      </p:grpSp>
    </p:spTree>
    <p:extLst>
      <p:ext uri="{BB962C8B-B14F-4D97-AF65-F5344CB8AC3E}">
        <p14:creationId xmlns:p14="http://schemas.microsoft.com/office/powerpoint/2010/main" val="119772853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B4F189-3084-C444-965B-2A8DEC173CEE}"/>
              </a:ext>
            </a:extLst>
          </p:cNvPr>
          <p:cNvPicPr/>
          <p:nvPr/>
        </p:nvPicPr>
        <p:blipFill rotWithShape="1">
          <a:blip r:embed="rId3">
            <a:extLst>
              <a:ext uri="{28A0092B-C50C-407E-A947-70E740481C1C}">
                <a14:useLocalDpi xmlns:a14="http://schemas.microsoft.com/office/drawing/2010/main" val="0"/>
              </a:ext>
            </a:extLst>
          </a:blip>
          <a:srcRect l="-1463" t="61020" r="1463" b="-2150"/>
          <a:stretch/>
        </p:blipFill>
        <p:spPr>
          <a:xfrm>
            <a:off x="534542" y="1400245"/>
            <a:ext cx="10660942" cy="4971907"/>
          </a:xfrm>
          <a:prstGeom prst="rect">
            <a:avLst/>
          </a:prstGeom>
        </p:spPr>
      </p:pic>
      <p:sp>
        <p:nvSpPr>
          <p:cNvPr id="2" name="Title 1">
            <a:extLst>
              <a:ext uri="{FF2B5EF4-FFF2-40B4-BE49-F238E27FC236}">
                <a16:creationId xmlns:a16="http://schemas.microsoft.com/office/drawing/2014/main" id="{53526003-41BB-6447-B3CE-E49912B72EC2}"/>
              </a:ext>
            </a:extLst>
          </p:cNvPr>
          <p:cNvSpPr>
            <a:spLocks noGrp="1"/>
          </p:cNvSpPr>
          <p:nvPr>
            <p:ph type="title"/>
          </p:nvPr>
        </p:nvSpPr>
        <p:spPr>
          <a:xfrm>
            <a:off x="1432560" y="48287"/>
            <a:ext cx="9326880" cy="1143000"/>
          </a:xfrm>
        </p:spPr>
        <p:txBody>
          <a:bodyPr/>
          <a:lstStyle/>
          <a:p>
            <a:r>
              <a:rPr lang="en-US" dirty="0"/>
              <a:t>Enabled by TROPOMI (as a proxy for </a:t>
            </a:r>
            <a:r>
              <a:rPr lang="en-US" dirty="0" err="1"/>
              <a:t>GeoXO</a:t>
            </a:r>
            <a:r>
              <a:rPr lang="en-US" dirty="0"/>
              <a:t>)</a:t>
            </a:r>
          </a:p>
        </p:txBody>
      </p:sp>
      <p:cxnSp>
        <p:nvCxnSpPr>
          <p:cNvPr id="8" name="Straight Arrow Connector 7">
            <a:extLst>
              <a:ext uri="{FF2B5EF4-FFF2-40B4-BE49-F238E27FC236}">
                <a16:creationId xmlns:a16="http://schemas.microsoft.com/office/drawing/2014/main" id="{6E249830-9B18-AE41-9A72-8A1DD8586BF6}"/>
              </a:ext>
            </a:extLst>
          </p:cNvPr>
          <p:cNvCxnSpPr>
            <a:cxnSpLocks/>
          </p:cNvCxnSpPr>
          <p:nvPr/>
        </p:nvCxnSpPr>
        <p:spPr bwMode="auto">
          <a:xfrm flipV="1">
            <a:off x="6396308" y="2287883"/>
            <a:ext cx="681468" cy="4735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7450AFA3-1A5D-A944-94D4-0CBE4DFD09A9}"/>
              </a:ext>
            </a:extLst>
          </p:cNvPr>
          <p:cNvSpPr txBox="1"/>
          <p:nvPr/>
        </p:nvSpPr>
        <p:spPr>
          <a:xfrm>
            <a:off x="5593562" y="2592182"/>
            <a:ext cx="1143481" cy="757130"/>
          </a:xfrm>
          <a:prstGeom prst="rect">
            <a:avLst/>
          </a:prstGeom>
          <a:noFill/>
        </p:spPr>
        <p:txBody>
          <a:bodyPr wrap="square" rtlCol="0">
            <a:spAutoFit/>
          </a:bodyPr>
          <a:lstStyle/>
          <a:p>
            <a:pPr defTabSz="548640"/>
            <a:r>
              <a:rPr lang="en-US" sz="1440" dirty="0">
                <a:solidFill>
                  <a:srgbClr val="000000"/>
                </a:solidFill>
                <a:latin typeface="Helvetica"/>
              </a:rPr>
              <a:t>VIIRS classifies as cloud</a:t>
            </a:r>
          </a:p>
        </p:txBody>
      </p:sp>
      <p:sp>
        <p:nvSpPr>
          <p:cNvPr id="15" name="TextBox 14">
            <a:extLst>
              <a:ext uri="{FF2B5EF4-FFF2-40B4-BE49-F238E27FC236}">
                <a16:creationId xmlns:a16="http://schemas.microsoft.com/office/drawing/2014/main" id="{27D25849-C991-8F4A-9963-F66D084F97E5}"/>
              </a:ext>
            </a:extLst>
          </p:cNvPr>
          <p:cNvSpPr txBox="1"/>
          <p:nvPr/>
        </p:nvSpPr>
        <p:spPr>
          <a:xfrm>
            <a:off x="1674153" y="867045"/>
            <a:ext cx="827471" cy="387798"/>
          </a:xfrm>
          <a:prstGeom prst="rect">
            <a:avLst/>
          </a:prstGeom>
          <a:noFill/>
        </p:spPr>
        <p:txBody>
          <a:bodyPr wrap="none" rtlCol="0">
            <a:spAutoFit/>
          </a:bodyPr>
          <a:lstStyle/>
          <a:p>
            <a:pPr defTabSz="548640"/>
            <a:r>
              <a:rPr lang="en-US" sz="1920" dirty="0">
                <a:solidFill>
                  <a:srgbClr val="000000"/>
                </a:solidFill>
                <a:latin typeface="Helvetica"/>
              </a:rPr>
              <a:t>VIIRS</a:t>
            </a:r>
          </a:p>
        </p:txBody>
      </p:sp>
      <p:sp>
        <p:nvSpPr>
          <p:cNvPr id="16" name="TextBox 15">
            <a:extLst>
              <a:ext uri="{FF2B5EF4-FFF2-40B4-BE49-F238E27FC236}">
                <a16:creationId xmlns:a16="http://schemas.microsoft.com/office/drawing/2014/main" id="{5F43AE9C-18D0-7B46-B744-DE1AF1CB269B}"/>
              </a:ext>
            </a:extLst>
          </p:cNvPr>
          <p:cNvSpPr txBox="1"/>
          <p:nvPr/>
        </p:nvSpPr>
        <p:spPr>
          <a:xfrm>
            <a:off x="3980241" y="887109"/>
            <a:ext cx="1375698" cy="387798"/>
          </a:xfrm>
          <a:prstGeom prst="rect">
            <a:avLst/>
          </a:prstGeom>
          <a:noFill/>
        </p:spPr>
        <p:txBody>
          <a:bodyPr wrap="none" rtlCol="0">
            <a:spAutoFit/>
          </a:bodyPr>
          <a:lstStyle/>
          <a:p>
            <a:pPr defTabSz="548640"/>
            <a:r>
              <a:rPr lang="en-US" sz="1920" dirty="0">
                <a:solidFill>
                  <a:srgbClr val="000000"/>
                </a:solidFill>
                <a:latin typeface="Helvetica"/>
              </a:rPr>
              <a:t>This study </a:t>
            </a:r>
          </a:p>
        </p:txBody>
      </p:sp>
      <p:sp>
        <p:nvSpPr>
          <p:cNvPr id="17" name="TextBox 16">
            <a:extLst>
              <a:ext uri="{FF2B5EF4-FFF2-40B4-BE49-F238E27FC236}">
                <a16:creationId xmlns:a16="http://schemas.microsoft.com/office/drawing/2014/main" id="{94632006-A7E7-444B-9007-7CBA638E92E5}"/>
              </a:ext>
            </a:extLst>
          </p:cNvPr>
          <p:cNvSpPr txBox="1"/>
          <p:nvPr/>
        </p:nvSpPr>
        <p:spPr>
          <a:xfrm>
            <a:off x="6114295" y="878394"/>
            <a:ext cx="1688283" cy="387798"/>
          </a:xfrm>
          <a:prstGeom prst="rect">
            <a:avLst/>
          </a:prstGeom>
          <a:noFill/>
        </p:spPr>
        <p:txBody>
          <a:bodyPr wrap="none" rtlCol="0">
            <a:spAutoFit/>
          </a:bodyPr>
          <a:lstStyle/>
          <a:p>
            <a:pPr defTabSz="548640"/>
            <a:r>
              <a:rPr lang="en-US" sz="1920" dirty="0">
                <a:solidFill>
                  <a:srgbClr val="000000"/>
                </a:solidFill>
                <a:latin typeface="Helvetica"/>
              </a:rPr>
              <a:t>KNMI product</a:t>
            </a:r>
          </a:p>
        </p:txBody>
      </p:sp>
      <p:sp>
        <p:nvSpPr>
          <p:cNvPr id="18" name="TextBox 17">
            <a:extLst>
              <a:ext uri="{FF2B5EF4-FFF2-40B4-BE49-F238E27FC236}">
                <a16:creationId xmlns:a16="http://schemas.microsoft.com/office/drawing/2014/main" id="{2C51ECC1-5BFA-2A4A-94AA-4B7F02DDFF6B}"/>
              </a:ext>
            </a:extLst>
          </p:cNvPr>
          <p:cNvSpPr txBox="1"/>
          <p:nvPr/>
        </p:nvSpPr>
        <p:spPr>
          <a:xfrm>
            <a:off x="8801638" y="887109"/>
            <a:ext cx="2640203" cy="683264"/>
          </a:xfrm>
          <a:prstGeom prst="rect">
            <a:avLst/>
          </a:prstGeom>
          <a:noFill/>
        </p:spPr>
        <p:txBody>
          <a:bodyPr wrap="square" rtlCol="0">
            <a:spAutoFit/>
          </a:bodyPr>
          <a:lstStyle/>
          <a:p>
            <a:pPr defTabSz="548640"/>
            <a:r>
              <a:rPr lang="en-US" sz="1920" dirty="0">
                <a:solidFill>
                  <a:srgbClr val="000000"/>
                </a:solidFill>
                <a:latin typeface="Helvetica"/>
              </a:rPr>
              <a:t>CALIOP overlaid with AOCH retrievals</a:t>
            </a:r>
          </a:p>
        </p:txBody>
      </p:sp>
      <p:sp>
        <p:nvSpPr>
          <p:cNvPr id="19" name="TextBox 18">
            <a:extLst>
              <a:ext uri="{FF2B5EF4-FFF2-40B4-BE49-F238E27FC236}">
                <a16:creationId xmlns:a16="http://schemas.microsoft.com/office/drawing/2014/main" id="{E604A7A3-7ACB-8348-95B2-1C8802D1B115}"/>
              </a:ext>
            </a:extLst>
          </p:cNvPr>
          <p:cNvSpPr txBox="1"/>
          <p:nvPr/>
        </p:nvSpPr>
        <p:spPr>
          <a:xfrm>
            <a:off x="7613412" y="6093762"/>
            <a:ext cx="2448106" cy="350865"/>
          </a:xfrm>
          <a:prstGeom prst="rect">
            <a:avLst/>
          </a:prstGeom>
          <a:solidFill>
            <a:schemeClr val="bg1"/>
          </a:solidFill>
        </p:spPr>
        <p:txBody>
          <a:bodyPr wrap="none" rtlCol="0">
            <a:spAutoFit/>
          </a:bodyPr>
          <a:lstStyle/>
          <a:p>
            <a:pPr defTabSz="548640"/>
            <a:r>
              <a:rPr lang="en-US" sz="1680" dirty="0">
                <a:solidFill>
                  <a:srgbClr val="000000"/>
                </a:solidFill>
                <a:latin typeface="Helvetica"/>
              </a:rPr>
              <a:t>Chen et al., 2021, RSE.</a:t>
            </a:r>
          </a:p>
        </p:txBody>
      </p:sp>
      <p:cxnSp>
        <p:nvCxnSpPr>
          <p:cNvPr id="4" name="Straight Arrow Connector 3">
            <a:extLst>
              <a:ext uri="{FF2B5EF4-FFF2-40B4-BE49-F238E27FC236}">
                <a16:creationId xmlns:a16="http://schemas.microsoft.com/office/drawing/2014/main" id="{EAAEEA29-94B5-8F4F-BE25-75AF2E87FFBC}"/>
              </a:ext>
            </a:extLst>
          </p:cNvPr>
          <p:cNvCxnSpPr/>
          <p:nvPr/>
        </p:nvCxnSpPr>
        <p:spPr bwMode="auto">
          <a:xfrm flipH="1" flipV="1">
            <a:off x="10339255" y="3018895"/>
            <a:ext cx="111967" cy="282718"/>
          </a:xfrm>
          <a:prstGeom prst="straightConnector1">
            <a:avLst/>
          </a:prstGeom>
          <a:solidFill>
            <a:schemeClr val="accent1"/>
          </a:solidFill>
          <a:ln w="9525" cap="flat" cmpd="sng" algn="ctr">
            <a:solidFill>
              <a:srgbClr val="FF00E7"/>
            </a:solidFill>
            <a:prstDash val="solid"/>
            <a:round/>
            <a:headEnd type="none" w="med" len="med"/>
            <a:tailEnd type="triangle"/>
          </a:ln>
          <a:effectLst/>
        </p:spPr>
      </p:cxnSp>
      <p:sp>
        <p:nvSpPr>
          <p:cNvPr id="5" name="TextBox 4">
            <a:extLst>
              <a:ext uri="{FF2B5EF4-FFF2-40B4-BE49-F238E27FC236}">
                <a16:creationId xmlns:a16="http://schemas.microsoft.com/office/drawing/2014/main" id="{AC04BCBB-F5E0-4E43-91A8-87F3FCFBD9E5}"/>
              </a:ext>
            </a:extLst>
          </p:cNvPr>
          <p:cNvSpPr txBox="1"/>
          <p:nvPr/>
        </p:nvSpPr>
        <p:spPr>
          <a:xfrm>
            <a:off x="10137876" y="3319134"/>
            <a:ext cx="646331" cy="313932"/>
          </a:xfrm>
          <a:prstGeom prst="rect">
            <a:avLst/>
          </a:prstGeom>
          <a:noFill/>
        </p:spPr>
        <p:txBody>
          <a:bodyPr wrap="none" rtlCol="0">
            <a:spAutoFit/>
          </a:bodyPr>
          <a:lstStyle/>
          <a:p>
            <a:pPr defTabSz="548640"/>
            <a:r>
              <a:rPr lang="en-US" sz="1440" dirty="0">
                <a:solidFill>
                  <a:srgbClr val="FF0000"/>
                </a:solidFill>
                <a:latin typeface="Helvetica"/>
              </a:rPr>
              <a:t>KNMI</a:t>
            </a:r>
          </a:p>
        </p:txBody>
      </p:sp>
      <p:cxnSp>
        <p:nvCxnSpPr>
          <p:cNvPr id="7" name="Straight Arrow Connector 6">
            <a:extLst>
              <a:ext uri="{FF2B5EF4-FFF2-40B4-BE49-F238E27FC236}">
                <a16:creationId xmlns:a16="http://schemas.microsoft.com/office/drawing/2014/main" id="{5AC8B9C8-348A-6841-A20F-CB766242DD24}"/>
              </a:ext>
            </a:extLst>
          </p:cNvPr>
          <p:cNvCxnSpPr/>
          <p:nvPr/>
        </p:nvCxnSpPr>
        <p:spPr bwMode="auto">
          <a:xfrm flipH="1">
            <a:off x="10209858" y="2592183"/>
            <a:ext cx="152098" cy="286819"/>
          </a:xfrm>
          <a:prstGeom prst="straightConnector1">
            <a:avLst/>
          </a:prstGeom>
          <a:solidFill>
            <a:schemeClr val="accent1"/>
          </a:solidFill>
          <a:ln w="9525" cap="flat" cmpd="sng" algn="ctr">
            <a:solidFill>
              <a:srgbClr val="1FF1F1"/>
            </a:solidFill>
            <a:prstDash val="solid"/>
            <a:round/>
            <a:headEnd type="none" w="med" len="med"/>
            <a:tailEnd type="triangle"/>
          </a:ln>
          <a:effectLst/>
        </p:spPr>
      </p:cxnSp>
      <p:sp>
        <p:nvSpPr>
          <p:cNvPr id="20" name="TextBox 19">
            <a:extLst>
              <a:ext uri="{FF2B5EF4-FFF2-40B4-BE49-F238E27FC236}">
                <a16:creationId xmlns:a16="http://schemas.microsoft.com/office/drawing/2014/main" id="{A9C3C748-167A-A445-A946-312C278E50B3}"/>
              </a:ext>
            </a:extLst>
          </p:cNvPr>
          <p:cNvSpPr txBox="1"/>
          <p:nvPr/>
        </p:nvSpPr>
        <p:spPr>
          <a:xfrm>
            <a:off x="9830908" y="2287787"/>
            <a:ext cx="1027845" cy="313932"/>
          </a:xfrm>
          <a:prstGeom prst="rect">
            <a:avLst/>
          </a:prstGeom>
          <a:noFill/>
        </p:spPr>
        <p:txBody>
          <a:bodyPr wrap="none" rtlCol="0">
            <a:spAutoFit/>
          </a:bodyPr>
          <a:lstStyle/>
          <a:p>
            <a:pPr defTabSz="548640"/>
            <a:r>
              <a:rPr lang="en-US" sz="1440" dirty="0">
                <a:solidFill>
                  <a:srgbClr val="00B0F0"/>
                </a:solidFill>
                <a:latin typeface="Helvetica"/>
              </a:rPr>
              <a:t>This study</a:t>
            </a:r>
          </a:p>
        </p:txBody>
      </p:sp>
    </p:spTree>
    <p:extLst>
      <p:ext uri="{BB962C8B-B14F-4D97-AF65-F5344CB8AC3E}">
        <p14:creationId xmlns:p14="http://schemas.microsoft.com/office/powerpoint/2010/main" val="355061263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0772-07D3-8146-90CD-F1DB14D7D762}"/>
              </a:ext>
            </a:extLst>
          </p:cNvPr>
          <p:cNvSpPr>
            <a:spLocks noGrp="1"/>
          </p:cNvSpPr>
          <p:nvPr>
            <p:ph type="title"/>
          </p:nvPr>
        </p:nvSpPr>
        <p:spPr>
          <a:xfrm>
            <a:off x="1432560" y="239689"/>
            <a:ext cx="9326880" cy="1143000"/>
          </a:xfrm>
        </p:spPr>
        <p:txBody>
          <a:bodyPr/>
          <a:lstStyle/>
          <a:p>
            <a:r>
              <a:rPr lang="en-US" dirty="0"/>
              <a:t>Validation </a:t>
            </a:r>
          </a:p>
        </p:txBody>
      </p:sp>
      <p:pic>
        <p:nvPicPr>
          <p:cNvPr id="4" name="Picture 3">
            <a:extLst>
              <a:ext uri="{FF2B5EF4-FFF2-40B4-BE49-F238E27FC236}">
                <a16:creationId xmlns:a16="http://schemas.microsoft.com/office/drawing/2014/main" id="{E167CA91-8F17-1746-9B0D-35C4022B918C}"/>
              </a:ext>
            </a:extLst>
          </p:cNvPr>
          <p:cNvPicPr/>
          <p:nvPr/>
        </p:nvPicPr>
        <p:blipFill rotWithShape="1">
          <a:blip r:embed="rId2"/>
          <a:srcRect l="35893" t="9629"/>
          <a:stretch/>
        </p:blipFill>
        <p:spPr>
          <a:xfrm>
            <a:off x="644252" y="1461746"/>
            <a:ext cx="6368639" cy="3119357"/>
          </a:xfrm>
          <a:prstGeom prst="rect">
            <a:avLst/>
          </a:prstGeom>
        </p:spPr>
      </p:pic>
      <p:pic>
        <p:nvPicPr>
          <p:cNvPr id="5" name="Picture 4">
            <a:extLst>
              <a:ext uri="{FF2B5EF4-FFF2-40B4-BE49-F238E27FC236}">
                <a16:creationId xmlns:a16="http://schemas.microsoft.com/office/drawing/2014/main" id="{8825CE33-3599-BC4D-9599-B520C7C88D9D}"/>
              </a:ext>
            </a:extLst>
          </p:cNvPr>
          <p:cNvPicPr/>
          <p:nvPr/>
        </p:nvPicPr>
        <p:blipFill>
          <a:blip r:embed="rId3"/>
          <a:stretch>
            <a:fillRect/>
          </a:stretch>
        </p:blipFill>
        <p:spPr>
          <a:xfrm>
            <a:off x="7012890" y="1303631"/>
            <a:ext cx="4142152" cy="3435588"/>
          </a:xfrm>
          <a:prstGeom prst="rect">
            <a:avLst/>
          </a:prstGeom>
        </p:spPr>
      </p:pic>
      <p:sp>
        <p:nvSpPr>
          <p:cNvPr id="6" name="TextBox 5">
            <a:extLst>
              <a:ext uri="{FF2B5EF4-FFF2-40B4-BE49-F238E27FC236}">
                <a16:creationId xmlns:a16="http://schemas.microsoft.com/office/drawing/2014/main" id="{DF757C8B-8AC4-A045-A7E1-4964E39446B7}"/>
              </a:ext>
            </a:extLst>
          </p:cNvPr>
          <p:cNvSpPr txBox="1"/>
          <p:nvPr/>
        </p:nvSpPr>
        <p:spPr>
          <a:xfrm>
            <a:off x="1274766" y="4818276"/>
            <a:ext cx="9642468" cy="1569660"/>
          </a:xfrm>
          <a:prstGeom prst="rect">
            <a:avLst/>
          </a:prstGeom>
          <a:noFill/>
        </p:spPr>
        <p:txBody>
          <a:bodyPr wrap="square" rtlCol="0">
            <a:spAutoFit/>
          </a:bodyPr>
          <a:lstStyle/>
          <a:p>
            <a:pPr marL="342900" indent="-342900" defTabSz="548640">
              <a:buFont typeface="Arial" panose="020B0604020202020204" pitchFamily="34" charset="0"/>
              <a:buChar char="•"/>
            </a:pPr>
            <a:r>
              <a:rPr lang="en-US" sz="1920" dirty="0">
                <a:solidFill>
                  <a:srgbClr val="000000"/>
                </a:solidFill>
                <a:latin typeface="Helvetica"/>
              </a:rPr>
              <a:t>TROPOMI operational ALH product based on O2 A-band has 1.5 km low bias (Nanda et al., 2020)</a:t>
            </a:r>
          </a:p>
          <a:p>
            <a:pPr marL="342900" indent="-342900" defTabSz="548640">
              <a:buFont typeface="Arial" panose="020B0604020202020204" pitchFamily="34" charset="0"/>
              <a:buChar char="•"/>
            </a:pPr>
            <a:endParaRPr lang="en-US" sz="1920" dirty="0">
              <a:solidFill>
                <a:srgbClr val="000000"/>
              </a:solidFill>
              <a:latin typeface="Helvetica"/>
            </a:endParaRPr>
          </a:p>
          <a:p>
            <a:pPr marL="342900" indent="-342900" defTabSz="548640">
              <a:buFont typeface="Arial" panose="020B0604020202020204" pitchFamily="34" charset="0"/>
              <a:buChar char="•"/>
            </a:pPr>
            <a:r>
              <a:rPr lang="en-US" sz="1920" dirty="0">
                <a:solidFill>
                  <a:srgbClr val="000000"/>
                </a:solidFill>
                <a:latin typeface="Helvetica"/>
              </a:rPr>
              <a:t>This study using O2 A- and B-bands has mean bias of nearly zero in AOCH. </a:t>
            </a:r>
          </a:p>
          <a:p>
            <a:pPr defTabSz="548640"/>
            <a:endParaRPr lang="en-US" sz="1920" dirty="0">
              <a:solidFill>
                <a:srgbClr val="000000"/>
              </a:solidFill>
              <a:latin typeface="Helvetica"/>
            </a:endParaRPr>
          </a:p>
        </p:txBody>
      </p:sp>
    </p:spTree>
    <p:extLst>
      <p:ext uri="{BB962C8B-B14F-4D97-AF65-F5344CB8AC3E}">
        <p14:creationId xmlns:p14="http://schemas.microsoft.com/office/powerpoint/2010/main" val="3308294540"/>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apter2" id="{04932088-7011-3444-8FC0-DEA7CF8AFE75}" vid="{9EBC7C1F-F31D-A340-B936-AACD87507856}"/>
    </a:ext>
  </a:extLst>
</a:theme>
</file>

<file path=ppt/theme/theme4.xml><?xml version="1.0" encoding="utf-8"?>
<a:theme xmlns:a="http://schemas.openxmlformats.org/drawingml/2006/main" name="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2FD25F75-46D5-8A42-AEDB-1F7F00C492B2}" vid="{2E328289-0710-4A44-A63D-BA0E9309B1D5}"/>
    </a:ext>
  </a:ext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1046</Words>
  <Application>Microsoft Office PowerPoint</Application>
  <PresentationFormat>Widescreen</PresentationFormat>
  <Paragraphs>117</Paragraphs>
  <Slides>12</Slides>
  <Notes>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12</vt:i4>
      </vt:variant>
    </vt:vector>
  </HeadingPairs>
  <TitlesOfParts>
    <vt:vector size="25" baseType="lpstr">
      <vt:lpstr>DengXian Light</vt:lpstr>
      <vt:lpstr>ＭＳ Ｐゴシック</vt:lpstr>
      <vt:lpstr>Arial</vt:lpstr>
      <vt:lpstr>Calibri</vt:lpstr>
      <vt:lpstr>Calibri Light</vt:lpstr>
      <vt:lpstr>Helvetica</vt:lpstr>
      <vt:lpstr>System Font Regular</vt:lpstr>
      <vt:lpstr>Times New Roman</vt:lpstr>
      <vt:lpstr>Office Theme</vt:lpstr>
      <vt:lpstr>1_Default Theme</vt:lpstr>
      <vt:lpstr>2_Default Theme</vt:lpstr>
      <vt:lpstr>Default Theme</vt:lpstr>
      <vt:lpstr>1_Office Theme</vt:lpstr>
      <vt:lpstr>PowerPoint Presentation</vt:lpstr>
      <vt:lpstr>PowerPoint Presentation</vt:lpstr>
      <vt:lpstr>PowerPoint Presentation</vt:lpstr>
      <vt:lpstr>PowerPoint Presentation</vt:lpstr>
      <vt:lpstr>NOAA GeoXO ACX Instrument Value Study: Advancing Aerosol Layer Height Retrieval for Surface PM2.5 Monitoring </vt:lpstr>
      <vt:lpstr>PowerPoint Presentation</vt:lpstr>
      <vt:lpstr>Oxygen absorption spectroscopy </vt:lpstr>
      <vt:lpstr>Enabled by TROPOMI (as a proxy for GeoXO)</vt:lpstr>
      <vt:lpstr>Validation </vt:lpstr>
      <vt:lpstr>Demonstration for societal benefits</vt:lpstr>
      <vt:lpstr>Hourly mapping of smoke height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Bi-monthly report on U. IOWA's progress</dc:title>
  <dc:creator>Lu, Zhendong</dc:creator>
  <cp:lastModifiedBy>Shobha Kondragunta</cp:lastModifiedBy>
  <cp:revision>16</cp:revision>
  <dcterms:created xsi:type="dcterms:W3CDTF">2023-02-26T22:13:49Z</dcterms:created>
  <dcterms:modified xsi:type="dcterms:W3CDTF">2023-05-01T02:23:53Z</dcterms:modified>
</cp:coreProperties>
</file>