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6" r:id="rId2"/>
    <p:sldMasterId id="2147483660" r:id="rId3"/>
  </p:sldMasterIdLst>
  <p:notesMasterIdLst>
    <p:notesMasterId r:id="rId19"/>
  </p:notesMasterIdLst>
  <p:sldIdLst>
    <p:sldId id="309" r:id="rId4"/>
    <p:sldId id="5364" r:id="rId5"/>
    <p:sldId id="443" r:id="rId6"/>
    <p:sldId id="5361" r:id="rId7"/>
    <p:sldId id="319" r:id="rId8"/>
    <p:sldId id="5362" r:id="rId9"/>
    <p:sldId id="444" r:id="rId10"/>
    <p:sldId id="5366" r:id="rId11"/>
    <p:sldId id="5368" r:id="rId12"/>
    <p:sldId id="263" r:id="rId13"/>
    <p:sldId id="442" r:id="rId14"/>
    <p:sldId id="5369" r:id="rId15"/>
    <p:sldId id="5370" r:id="rId16"/>
    <p:sldId id="5371" r:id="rId17"/>
    <p:sldId id="5373"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03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85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GeoXO</a:t>
            </a:r>
            <a:r>
              <a:rPr lang="en-US" dirty="0"/>
              <a:t> ACX attributes are similar to NASA’s TEMPO instrument.  GEMS which is already in orbit does not have the second visible detector to do boundary layer ozone and aerosol layer height using oxygen absorption.  NOAA is working with GEMS data and adapting some of its algorithms to run on GEMS radiances in preparation for TEMPO and ACX.  The diurnal variations of NO2 over Seoul, New York, and Los Angeles shows the complexity of understanding air quality issues as these are region specific and source specific.</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432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3552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NOAA’s operational geostationary satellite estimates of hourly surface fine particulate matter concentrations, we also investigated to see how many days in a year do we have air quality standard violated?  When we did this study using geo vs. </a:t>
            </a:r>
            <a:r>
              <a:rPr lang="en-US" dirty="0" err="1"/>
              <a:t>leo</a:t>
            </a:r>
            <a:r>
              <a:rPr lang="en-US" dirty="0"/>
              <a:t>, we quickly found that the information content from geo is so much more than </a:t>
            </a:r>
            <a:r>
              <a:rPr lang="en-US" dirty="0" err="1"/>
              <a:t>leo</a:t>
            </a:r>
            <a:r>
              <a:rPr lang="en-US" dirty="0"/>
              <a:t> due to density of observations.  Again, most of the air quality standard violations are in the west because that is where most of the fire activity is.  In the east, due to pollution control strategies, we no longer see air quality standard violations.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465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2" name="TextBox 1"/>
          <p:cNvSpPr txBox="1"/>
          <p:nvPr userDrawn="1"/>
        </p:nvSpPr>
        <p:spPr>
          <a:xfrm>
            <a:off x="285750" y="5889724"/>
            <a:ext cx="4229100" cy="307777"/>
          </a:xfrm>
          <a:prstGeom prst="rect">
            <a:avLst/>
          </a:prstGeom>
          <a:noFill/>
        </p:spPr>
        <p:txBody>
          <a:bodyPr wrap="square" rtlCol="0">
            <a:spAutoFit/>
          </a:bodyPr>
          <a:lstStyle/>
          <a:p>
            <a:r>
              <a:rPr lang="en-US" b="1" i="1" dirty="0">
                <a:solidFill>
                  <a:schemeClr val="bg1"/>
                </a:solidFill>
              </a:rPr>
              <a:t>Center for Satellite Applications and Research</a:t>
            </a:r>
          </a:p>
        </p:txBody>
      </p:sp>
    </p:spTree>
    <p:extLst>
      <p:ext uri="{BB962C8B-B14F-4D97-AF65-F5344CB8AC3E}">
        <p14:creationId xmlns:p14="http://schemas.microsoft.com/office/powerpoint/2010/main" val="158507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16E3DA-B8B2-46BF-A9F8-4AB85F548734}" type="datetime1">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35BBC-6D4D-4499-ABE4-AFD1D306B38F}" type="slidenum">
              <a:rPr lang="en-US" smtClean="0"/>
              <a:pPr/>
              <a:t>‹#›</a:t>
            </a:fld>
            <a:endParaRPr lang="en-US" dirty="0"/>
          </a:p>
        </p:txBody>
      </p:sp>
    </p:spTree>
    <p:extLst>
      <p:ext uri="{BB962C8B-B14F-4D97-AF65-F5344CB8AC3E}">
        <p14:creationId xmlns:p14="http://schemas.microsoft.com/office/powerpoint/2010/main" val="360494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7585DA-B0B8-414E-8CA7-97D66125BA6C}" type="datetime1">
              <a:rPr lang="en-US" smtClean="0"/>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2789919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97B3C6-404D-4198-81E4-DD7B6E0EBFD1}" type="datetime1">
              <a:rPr lang="en-US" smtClean="0"/>
              <a:t>4/30/2023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409702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2922" y="5896"/>
            <a:ext cx="8403336" cy="101736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E3BAE50-80FA-424A-A317-38F713681FB0}" type="datetime1">
              <a:rPr lang="en-US" smtClean="0"/>
              <a:t>4/30/2023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22848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39664-830F-4C99-8674-180EF4CEA875}" type="datetime1">
              <a:rPr lang="en-US" smtClean="0"/>
              <a:t>4/30/2023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113568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BBFA-9D49-481D-BFE8-47DF6C14D22D}" type="datetime1">
              <a:rPr lang="en-US" smtClean="0"/>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4242374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0109"/>
            <a:ext cx="3932237" cy="914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557DF-73CB-406C-A59E-CCE49CC05BD0}" type="datetime1">
              <a:rPr lang="en-US" smtClean="0"/>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979779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160837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Alternate Interio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1FAB-83CB-DA42-B371-342944B72488}"/>
              </a:ext>
            </a:extLst>
          </p:cNvPr>
          <p:cNvSpPr>
            <a:spLocks noGrp="1"/>
          </p:cNvSpPr>
          <p:nvPr>
            <p:ph type="title"/>
          </p:nvPr>
        </p:nvSpPr>
        <p:spPr/>
        <p:txBody>
          <a:bodyPr/>
          <a:lstStyle>
            <a:lvl1pPr algn="ct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73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lternate Interio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1FAB-83CB-DA42-B371-342944B72488}"/>
              </a:ext>
            </a:extLst>
          </p:cNvPr>
          <p:cNvSpPr>
            <a:spLocks noGrp="1"/>
          </p:cNvSpPr>
          <p:nvPr>
            <p:ph type="title"/>
          </p:nvPr>
        </p:nvSpPr>
        <p:spPr/>
        <p:txBody>
          <a:bodyPr/>
          <a:lstStyle>
            <a:lvl1pPr algn="ct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54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D49-C4F3-A149-9CC2-3823D3911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90AEC-D69D-1541-922A-1F4FD6B557C5}"/>
              </a:ext>
            </a:extLst>
          </p:cNvPr>
          <p:cNvSpPr>
            <a:spLocks noGrp="1"/>
          </p:cNvSpPr>
          <p:nvPr>
            <p:ph sz="half" idx="1"/>
          </p:nvPr>
        </p:nvSpPr>
        <p:spPr>
          <a:xfrm>
            <a:off x="838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E029B-3EE2-5842-A4F9-54785714BD94}"/>
              </a:ext>
            </a:extLst>
          </p:cNvPr>
          <p:cNvSpPr>
            <a:spLocks noGrp="1"/>
          </p:cNvSpPr>
          <p:nvPr>
            <p:ph sz="half" idx="2"/>
          </p:nvPr>
        </p:nvSpPr>
        <p:spPr>
          <a:xfrm>
            <a:off x="6172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75B36-22B2-9E4C-9902-3F418BD31D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7734D80-0737-BB41-9167-5EA7025039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BA11C9-2D68-D141-A155-D2713D944BED}"/>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97823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864-A6D0-1B4B-B794-2240F2084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080A52-2E94-A549-9FE3-1C399875A33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9014D38-0CF4-264E-ACA6-131B9D269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A0BDDE-9060-1443-9974-93C88717B158}"/>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96352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2493-1BE5-4037-BCA5-290A138257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5FF860-D6B0-418C-98EA-1519FA0164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997AB6-ECCC-442D-BDA7-B3F34A5B0335}"/>
              </a:ext>
            </a:extLst>
          </p:cNvPr>
          <p:cNvSpPr>
            <a:spLocks noGrp="1"/>
          </p:cNvSpPr>
          <p:nvPr>
            <p:ph type="dt" sz="half" idx="10"/>
          </p:nvPr>
        </p:nvSpPr>
        <p:spPr/>
        <p:txBody>
          <a:bodyPr/>
          <a:lstStyle/>
          <a:p>
            <a:fld id="{7FB2E49E-26B7-4E91-A047-4E694A8C1DFA}" type="datetimeFigureOut">
              <a:rPr lang="en-US" smtClean="0"/>
              <a:t>4/30/2023</a:t>
            </a:fld>
            <a:endParaRPr lang="en-US"/>
          </a:p>
        </p:txBody>
      </p:sp>
      <p:sp>
        <p:nvSpPr>
          <p:cNvPr id="5" name="Footer Placeholder 4">
            <a:extLst>
              <a:ext uri="{FF2B5EF4-FFF2-40B4-BE49-F238E27FC236}">
                <a16:creationId xmlns:a16="http://schemas.microsoft.com/office/drawing/2014/main" id="{C5E17036-1252-49D8-AE59-4AE1BC1B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D51F-474A-467D-BB01-C5882AF61539}"/>
              </a:ext>
            </a:extLst>
          </p:cNvPr>
          <p:cNvSpPr>
            <a:spLocks noGrp="1"/>
          </p:cNvSpPr>
          <p:nvPr>
            <p:ph type="sldNum" sz="quarter" idx="12"/>
          </p:nvPr>
        </p:nvSpPr>
        <p:spPr/>
        <p:txBody>
          <a:bodyPr/>
          <a:lstStyle/>
          <a:p>
            <a:fld id="{2E10F814-DF24-48DB-AF57-86634E02D8FA}" type="slidenum">
              <a:rPr lang="en-US" smtClean="0"/>
              <a:t>‹#›</a:t>
            </a:fld>
            <a:endParaRPr lang="en-US"/>
          </a:p>
        </p:txBody>
      </p:sp>
    </p:spTree>
    <p:extLst>
      <p:ext uri="{BB962C8B-B14F-4D97-AF65-F5344CB8AC3E}">
        <p14:creationId xmlns:p14="http://schemas.microsoft.com/office/powerpoint/2010/main" val="157725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16EC5E-38D5-4F63-8C1E-0B631CDF29F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82862B0-3E74-4398-BE22-8698CC8BFD2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707E1F-66D0-448D-9649-E39ADF88DF3C}"/>
              </a:ext>
            </a:extLst>
          </p:cNvPr>
          <p:cNvSpPr>
            <a:spLocks noGrp="1"/>
          </p:cNvSpPr>
          <p:nvPr>
            <p:ph type="sldNum" sz="quarter" idx="12"/>
          </p:nvPr>
        </p:nvSpPr>
        <p:spPr/>
        <p:txBody>
          <a:bodyPr/>
          <a:lstStyle/>
          <a:p>
            <a:fld id="{346CC32A-CF4D-4BC9-895F-9584CF043655}" type="slidenum">
              <a:rPr lang="en-US" smtClean="0"/>
              <a:t>‹#›</a:t>
            </a:fld>
            <a:endParaRPr lang="en-US"/>
          </a:p>
        </p:txBody>
      </p:sp>
    </p:spTree>
    <p:extLst>
      <p:ext uri="{BB962C8B-B14F-4D97-AF65-F5344CB8AC3E}">
        <p14:creationId xmlns:p14="http://schemas.microsoft.com/office/powerpoint/2010/main" val="170039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89632" y="130524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389632" y="378491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59ECF-BDE7-4227-9874-FA1E35774D8B}" type="datetime1">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pPr/>
              <a:t>‹#›</a:t>
            </a:fld>
            <a:endParaRPr lang="en-US" dirty="0"/>
          </a:p>
        </p:txBody>
      </p:sp>
      <p:sp>
        <p:nvSpPr>
          <p:cNvPr id="8" name="Rectangle 7"/>
          <p:cNvSpPr/>
          <p:nvPr userDrawn="1"/>
        </p:nvSpPr>
        <p:spPr>
          <a:xfrm>
            <a:off x="0" y="0"/>
            <a:ext cx="1743456" cy="1780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855" y="415587"/>
            <a:ext cx="3372599" cy="2453661"/>
          </a:xfrm>
          <a:prstGeom prst="rect">
            <a:avLst/>
          </a:prstGeom>
        </p:spPr>
      </p:pic>
    </p:spTree>
    <p:extLst>
      <p:ext uri="{BB962C8B-B14F-4D97-AF65-F5344CB8AC3E}">
        <p14:creationId xmlns:p14="http://schemas.microsoft.com/office/powerpoint/2010/main" val="245143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55B91-963B-43DE-AB70-C388A04FC5CE}" type="datetime1">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965226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4.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7.gi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6.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3.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Google Shape;1113;p65">
            <a:extLst>
              <a:ext uri="{FF2B5EF4-FFF2-40B4-BE49-F238E27FC236}">
                <a16:creationId xmlns:a16="http://schemas.microsoft.com/office/drawing/2014/main" id="{1A7EA037-2FCF-8045-A312-144B72FD55CB}"/>
              </a:ext>
            </a:extLst>
          </p:cNvPr>
          <p:cNvPicPr preferRelativeResize="0"/>
          <p:nvPr userDrawn="1"/>
        </p:nvPicPr>
        <p:blipFill rotWithShape="1">
          <a:blip r:embed="rId4">
            <a:alphaModFix/>
          </a:blip>
          <a:srcRect/>
          <a:stretch/>
        </p:blipFill>
        <p:spPr>
          <a:xfrm>
            <a:off x="0" y="3864"/>
            <a:ext cx="5681471" cy="6863523"/>
          </a:xfrm>
          <a:prstGeom prst="rect">
            <a:avLst/>
          </a:prstGeom>
          <a:noFill/>
          <a:ln>
            <a:noFill/>
          </a:ln>
        </p:spPr>
      </p:pic>
      <p:pic>
        <p:nvPicPr>
          <p:cNvPr id="9" name="Google Shape;696;p53">
            <a:extLst>
              <a:ext uri="{FF2B5EF4-FFF2-40B4-BE49-F238E27FC236}">
                <a16:creationId xmlns:a16="http://schemas.microsoft.com/office/drawing/2014/main" id="{EBB395FA-1E5F-B14D-9D95-B739E542B2A5}"/>
              </a:ext>
            </a:extLst>
          </p:cNvPr>
          <p:cNvPicPr preferRelativeResize="0"/>
          <p:nvPr userDrawn="1"/>
        </p:nvPicPr>
        <p:blipFill rotWithShape="1">
          <a:blip r:embed="rId5">
            <a:alphaModFix/>
          </a:blip>
          <a:srcRect/>
          <a:stretch/>
        </p:blipFill>
        <p:spPr>
          <a:xfrm>
            <a:off x="2694571" y="2949241"/>
            <a:ext cx="2064886" cy="2064886"/>
          </a:xfrm>
          <a:prstGeom prst="rect">
            <a:avLst/>
          </a:prstGeom>
          <a:noFill/>
          <a:ln>
            <a:noFill/>
          </a:ln>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4795552"/>
            <a:ext cx="4174358" cy="1039693"/>
          </a:xfrm>
          <a:prstGeom prst="rect">
            <a:avLst/>
          </a:prstGeom>
          <a:noFill/>
          <a:ln>
            <a:noFill/>
          </a:ln>
        </p:spPr>
        <p:txBody>
          <a:bodyPr spcFirstLastPara="1" wrap="square" lIns="0" tIns="0" rIns="0" bIns="0" anchor="t" anchorCtr="0">
            <a:noAutofit/>
          </a:bodyPr>
          <a:lstStyle/>
          <a:p>
            <a:r>
              <a:rPr lang="en-US" sz="2400" dirty="0">
                <a:solidFill>
                  <a:schemeClr val="bg1"/>
                </a:solidFill>
                <a:latin typeface="Calibri" panose="020F0502020204030204" pitchFamily="34" charset="0"/>
                <a:cs typeface="Calibri" panose="020F0502020204030204" pitchFamily="34" charset="0"/>
              </a:rPr>
              <a:t>NOAA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National Satellite and Information Service</a:t>
            </a:r>
          </a:p>
        </p:txBody>
      </p:sp>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6">
            <a:alphaModFix/>
          </a:blip>
          <a:stretch>
            <a:fillRect/>
          </a:stretch>
        </p:blipFill>
        <p:spPr>
          <a:xfrm>
            <a:off x="1797978" y="-6531"/>
            <a:ext cx="2554425" cy="2322609"/>
          </a:xfrm>
          <a:prstGeom prst="rect">
            <a:avLst/>
          </a:prstGeom>
          <a:noFill/>
          <a:ln>
            <a:noFill/>
          </a:ln>
        </p:spPr>
      </p:pic>
    </p:spTree>
    <p:extLst>
      <p:ext uri="{BB962C8B-B14F-4D97-AF65-F5344CB8AC3E}">
        <p14:creationId xmlns:p14="http://schemas.microsoft.com/office/powerpoint/2010/main" val="1689498834"/>
      </p:ext>
    </p:extLst>
  </p:cSld>
  <p:clrMap bg1="lt1" tx1="dk1" bg2="dk2" tx2="lt2" accent1="accent1" accent2="accent2" accent3="accent3" accent4="accent4" accent5="accent5" accent6="accent6" hlink="hlink" folHlink="folHlink"/>
  <p:sldLayoutIdLst>
    <p:sldLayoutId id="2147483655" r:id="rId1"/>
    <p:sldLayoutId id="214748367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0060EF-81F1-4141-8E1B-CC190331A11D}"/>
              </a:ext>
            </a:extLst>
          </p:cNvPr>
          <p:cNvPicPr>
            <a:picLocks noChangeAspect="1"/>
          </p:cNvPicPr>
          <p:nvPr userDrawn="1"/>
        </p:nvPicPr>
        <p:blipFill>
          <a:blip r:embed="rId7"/>
          <a:stretch>
            <a:fillRect/>
          </a:stretch>
        </p:blipFill>
        <p:spPr>
          <a:xfrm>
            <a:off x="0" y="6420050"/>
            <a:ext cx="11658600" cy="457200"/>
          </a:xfrm>
          <a:prstGeom prst="rect">
            <a:avLst/>
          </a:prstGeom>
        </p:spPr>
      </p:pic>
      <p:sp>
        <p:nvSpPr>
          <p:cNvPr id="2" name="Title Placeholder 1">
            <a:extLst>
              <a:ext uri="{FF2B5EF4-FFF2-40B4-BE49-F238E27FC236}">
                <a16:creationId xmlns:a16="http://schemas.microsoft.com/office/drawing/2014/main" id="{94873B46-884B-E84F-B974-E245A71D7735}"/>
              </a:ext>
            </a:extLst>
          </p:cNvPr>
          <p:cNvSpPr>
            <a:spLocks noGrp="1"/>
          </p:cNvSpPr>
          <p:nvPr>
            <p:ph type="title"/>
          </p:nvPr>
        </p:nvSpPr>
        <p:spPr>
          <a:xfrm>
            <a:off x="1435324" y="64947"/>
            <a:ext cx="9833008" cy="818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5"/>
            <a:ext cx="10515600" cy="51609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1" i="0" smtClean="0">
                <a:solidFill>
                  <a:srgbClr val="CCCCCC"/>
                </a:solidFill>
                <a:latin typeface="Calibri" panose="020F0502020204030204" pitchFamily="34" charset="0"/>
                <a:cs typeface="Calibri" panose="020F0502020204030204" pitchFamily="34" charset="0"/>
              </a:rPr>
              <a:pPr algn="r"/>
              <a:t>‹#›</a:t>
            </a:fld>
            <a:endParaRPr lang="en-US" b="1" i="0" dirty="0">
              <a:solidFill>
                <a:srgbClr val="CCCCCC"/>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D8FC5F0E-928F-7C44-8531-56CA711FA974}"/>
              </a:ext>
            </a:extLst>
          </p:cNvPr>
          <p:cNvGrpSpPr/>
          <p:nvPr userDrawn="1"/>
        </p:nvGrpSpPr>
        <p:grpSpPr>
          <a:xfrm>
            <a:off x="108830" y="6112041"/>
            <a:ext cx="667507" cy="667507"/>
            <a:chOff x="310960" y="5520595"/>
            <a:chExt cx="1239704" cy="1239704"/>
          </a:xfrm>
        </p:grpSpPr>
        <p:sp>
          <p:nvSpPr>
            <p:cNvPr id="10" name="Oval 9">
              <a:extLst>
                <a:ext uri="{FF2B5EF4-FFF2-40B4-BE49-F238E27FC236}">
                  <a16:creationId xmlns:a16="http://schemas.microsoft.com/office/drawing/2014/main" id="{1D8F3A59-92FC-4C40-9173-BACB393D3BCE}"/>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Google Shape;713;p54">
              <a:extLst>
                <a:ext uri="{FF2B5EF4-FFF2-40B4-BE49-F238E27FC236}">
                  <a16:creationId xmlns:a16="http://schemas.microsoft.com/office/drawing/2014/main" id="{EBE35BB8-2E8D-1941-AAF6-36AED8EF9E09}"/>
                </a:ext>
              </a:extLst>
            </p:cNvPr>
            <p:cNvPicPr preferRelativeResize="0"/>
            <p:nvPr userDrawn="1"/>
          </p:nvPicPr>
          <p:blipFill rotWithShape="1">
            <a:blip r:embed="rId8">
              <a:alphaModFix/>
            </a:blip>
            <a:srcRect/>
            <a:stretch/>
          </p:blipFill>
          <p:spPr>
            <a:xfrm>
              <a:off x="352776" y="5562411"/>
              <a:ext cx="1156072" cy="1156072"/>
            </a:xfrm>
            <a:prstGeom prst="rect">
              <a:avLst/>
            </a:prstGeom>
            <a:noFill/>
            <a:ln>
              <a:noFill/>
            </a:ln>
          </p:spPr>
        </p:pic>
      </p:grpSp>
      <p:sp>
        <p:nvSpPr>
          <p:cNvPr id="12" name="TextBox 11">
            <a:extLst>
              <a:ext uri="{FF2B5EF4-FFF2-40B4-BE49-F238E27FC236}">
                <a16:creationId xmlns:a16="http://schemas.microsoft.com/office/drawing/2014/main" id="{485E15D8-BD0F-5F47-96B2-1ECAD9B7D893}"/>
              </a:ext>
            </a:extLst>
          </p:cNvPr>
          <p:cNvSpPr txBox="1"/>
          <p:nvPr userDrawn="1"/>
        </p:nvSpPr>
        <p:spPr>
          <a:xfrm>
            <a:off x="923667" y="6485276"/>
            <a:ext cx="7663063" cy="307777"/>
          </a:xfrm>
          <a:prstGeom prst="rect">
            <a:avLst/>
          </a:prstGeom>
          <a:noFill/>
        </p:spPr>
        <p:txBody>
          <a:bodyPr wrap="square" rtlCol="0">
            <a:spAutoFit/>
          </a:bodyPr>
          <a:lstStyle/>
          <a:p>
            <a:r>
              <a:rPr lang="en-US" sz="1400" b="0" i="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13" name="TextBox 12">
            <a:extLst>
              <a:ext uri="{FF2B5EF4-FFF2-40B4-BE49-F238E27FC236}">
                <a16:creationId xmlns:a16="http://schemas.microsoft.com/office/drawing/2014/main" id="{1FC5EF8B-F04E-FC47-BBD1-771F726C8457}"/>
              </a:ext>
            </a:extLst>
          </p:cNvPr>
          <p:cNvSpPr txBox="1"/>
          <p:nvPr userDrawn="1"/>
        </p:nvSpPr>
        <p:spPr>
          <a:xfrm>
            <a:off x="7036067" y="6492875"/>
            <a:ext cx="4325752" cy="307777"/>
          </a:xfrm>
          <a:prstGeom prst="rect">
            <a:avLst/>
          </a:prstGeom>
          <a:noFill/>
        </p:spPr>
        <p:txBody>
          <a:bodyPr wrap="square" rtlCol="0">
            <a:spAutoFit/>
          </a:bodyPr>
          <a:lstStyle/>
          <a:p>
            <a:pPr algn="r"/>
            <a:r>
              <a:rPr lang="en-US" sz="1400" b="0" i="0" dirty="0">
                <a:solidFill>
                  <a:schemeClr val="bg1"/>
                </a:solidFill>
                <a:latin typeface="Calibri" panose="020F0502020204030204" pitchFamily="34" charset="0"/>
                <a:cs typeface="Calibri" panose="020F0502020204030204" pitchFamily="34" charset="0"/>
              </a:rPr>
              <a:t>TEMPO/</a:t>
            </a:r>
            <a:r>
              <a:rPr lang="en-US" sz="1400" b="0" i="0" dirty="0" err="1">
                <a:solidFill>
                  <a:schemeClr val="bg1"/>
                </a:solidFill>
                <a:latin typeface="Calibri" panose="020F0502020204030204" pitchFamily="34" charset="0"/>
                <a:cs typeface="Calibri" panose="020F0502020204030204" pitchFamily="34" charset="0"/>
              </a:rPr>
              <a:t>GeoXO</a:t>
            </a:r>
            <a:r>
              <a:rPr lang="en-US" sz="1400" b="0" i="0" dirty="0">
                <a:solidFill>
                  <a:schemeClr val="bg1"/>
                </a:solidFill>
                <a:latin typeface="Calibri" panose="020F0502020204030204" pitchFamily="34" charset="0"/>
                <a:cs typeface="Calibri" panose="020F0502020204030204" pitchFamily="34" charset="0"/>
              </a:rPr>
              <a:t>/TOLNET Meeting 1-5 May 2023</a:t>
            </a:r>
          </a:p>
        </p:txBody>
      </p:sp>
      <p:sp>
        <p:nvSpPr>
          <p:cNvPr id="15" name="Rectangle 14">
            <a:extLst>
              <a:ext uri="{FF2B5EF4-FFF2-40B4-BE49-F238E27FC236}">
                <a16:creationId xmlns:a16="http://schemas.microsoft.com/office/drawing/2014/main" id="{3D4FDF60-65E1-6143-92C8-2356F51BD003}"/>
              </a:ext>
            </a:extLst>
          </p:cNvPr>
          <p:cNvSpPr/>
          <p:nvPr userDrawn="1"/>
        </p:nvSpPr>
        <p:spPr>
          <a:xfrm>
            <a:off x="0" y="1"/>
            <a:ext cx="923667" cy="708024"/>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Google Shape;693;p53">
            <a:extLst>
              <a:ext uri="{FF2B5EF4-FFF2-40B4-BE49-F238E27FC236}">
                <a16:creationId xmlns:a16="http://schemas.microsoft.com/office/drawing/2014/main" id="{597BC08F-8901-B043-AD40-0CBFF7BF4FC2}"/>
              </a:ext>
            </a:extLst>
          </p:cNvPr>
          <p:cNvSpPr/>
          <p:nvPr userDrawn="1"/>
        </p:nvSpPr>
        <p:spPr>
          <a:xfrm>
            <a:off x="923668" y="-7597"/>
            <a:ext cx="492382" cy="71562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Google Shape;703;p53">
            <a:extLst>
              <a:ext uri="{FF2B5EF4-FFF2-40B4-BE49-F238E27FC236}">
                <a16:creationId xmlns:a16="http://schemas.microsoft.com/office/drawing/2014/main" id="{F684540E-0D7B-3B49-B466-B32A09E7D896}"/>
              </a:ext>
            </a:extLst>
          </p:cNvPr>
          <p:cNvPicPr preferRelativeResize="0"/>
          <p:nvPr userDrawn="1"/>
        </p:nvPicPr>
        <p:blipFill rotWithShape="1">
          <a:blip r:embed="rId9">
            <a:alphaModFix/>
          </a:blip>
          <a:srcRect b="3811"/>
          <a:stretch/>
        </p:blipFill>
        <p:spPr>
          <a:xfrm>
            <a:off x="219223" y="1"/>
            <a:ext cx="1216101" cy="708024"/>
          </a:xfrm>
          <a:prstGeom prst="rect">
            <a:avLst/>
          </a:prstGeom>
          <a:noFill/>
          <a:ln>
            <a:noFill/>
          </a:ln>
        </p:spPr>
      </p:pic>
      <p:pic>
        <p:nvPicPr>
          <p:cNvPr id="5" name="Picture 4">
            <a:extLst>
              <a:ext uri="{FF2B5EF4-FFF2-40B4-BE49-F238E27FC236}">
                <a16:creationId xmlns:a16="http://schemas.microsoft.com/office/drawing/2014/main" id="{0B6EEEA5-ACE4-4117-B87F-B77E8117874D}"/>
              </a:ext>
            </a:extLst>
          </p:cNvPr>
          <p:cNvPicPr>
            <a:picLocks noChangeAspect="1"/>
          </p:cNvPicPr>
          <p:nvPr userDrawn="1"/>
        </p:nvPicPr>
        <p:blipFill>
          <a:blip r:embed="rId10"/>
          <a:stretch>
            <a:fillRect/>
          </a:stretch>
        </p:blipFill>
        <p:spPr>
          <a:xfrm>
            <a:off x="10756676" y="-268818"/>
            <a:ext cx="1563624" cy="1208255"/>
          </a:xfrm>
          <a:prstGeom prst="rect">
            <a:avLst/>
          </a:prstGeom>
        </p:spPr>
      </p:pic>
    </p:spTree>
    <p:extLst>
      <p:ext uri="{BB962C8B-B14F-4D97-AF65-F5344CB8AC3E}">
        <p14:creationId xmlns:p14="http://schemas.microsoft.com/office/powerpoint/2010/main" val="25165670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72" r:id="rId4"/>
    <p:sldLayoutId id="2147483673" r:id="rId5"/>
  </p:sldLayoutIdLst>
  <p:hf hdr="0" ftr="0" dt="0"/>
  <p:txStyles>
    <p:titleStyle>
      <a:lvl1pPr algn="l" defTabSz="914400" rtl="0" eaLnBrk="1" latinLnBrk="0" hangingPunct="1">
        <a:lnSpc>
          <a:spcPct val="90000"/>
        </a:lnSpc>
        <a:spcBef>
          <a:spcPct val="0"/>
        </a:spcBef>
        <a:buNone/>
        <a:defRPr sz="4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4960" y="185739"/>
            <a:ext cx="7461504" cy="681428"/>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E589-4548-426B-B6F5-279D560E35E2}" type="datetime1">
              <a:rPr lang="en-US" smtClean="0"/>
              <a:t>4/30/2023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err="1"/>
              <a:t>x.x</a:t>
            </a:r>
            <a:r>
              <a:rPr lang="en-US" dirty="0"/>
              <a:t>-</a:t>
            </a:r>
            <a:fld id="{14035BBC-6D4D-4499-ABE4-AFD1D306B38F}" type="slidenum">
              <a:rPr lang="en-US" smtClean="0"/>
              <a:pPr/>
              <a:t>‹#›</a:t>
            </a:fld>
            <a:endParaRPr lang="en-US" dirty="0"/>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53831" y="54121"/>
            <a:ext cx="962721" cy="768840"/>
          </a:xfrm>
          <a:prstGeom prst="rect">
            <a:avLst/>
          </a:prstGeom>
        </p:spPr>
      </p:pic>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16552" y="9916"/>
            <a:ext cx="857250" cy="857250"/>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793" y="91580"/>
            <a:ext cx="1257834" cy="731381"/>
          </a:xfrm>
          <a:prstGeom prst="rect">
            <a:avLst/>
          </a:prstGeom>
        </p:spPr>
      </p:pic>
    </p:spTree>
    <p:extLst>
      <p:ext uri="{BB962C8B-B14F-4D97-AF65-F5344CB8AC3E}">
        <p14:creationId xmlns:p14="http://schemas.microsoft.com/office/powerpoint/2010/main" val="2500564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hyperlink" Target="https://doi.org/10.1002/2016JD02485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038791" y="1588287"/>
            <a:ext cx="7008126" cy="1454221"/>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Arial"/>
                <a:cs typeface="Arial"/>
                <a:sym typeface="Arial"/>
              </a:rPr>
              <a:t>GeoXO</a:t>
            </a:r>
            <a:r>
              <a:rPr kumimoji="0" lang="en-US" sz="4400" b="0" i="0" u="none" strike="noStrike" kern="0" cap="none" spc="0" normalizeH="0" baseline="0" noProof="0" dirty="0">
                <a:ln>
                  <a:noFill/>
                </a:ln>
                <a:solidFill>
                  <a:srgbClr val="000000"/>
                </a:solidFill>
                <a:effectLst/>
                <a:uLnTx/>
                <a:uFillTx/>
                <a:latin typeface="Arial"/>
                <a:cs typeface="Arial"/>
                <a:sym typeface="Arial"/>
              </a:rPr>
              <a:t> Atmospheric Composition Capabilities</a:t>
            </a:r>
            <a:endParaRPr kumimoji="0" lang="en-US" sz="49600" b="0" i="0" u="none" strike="noStrike" kern="0" cap="none" spc="0" normalizeH="0" baseline="0" noProof="0" dirty="0">
              <a:ln>
                <a:noFill/>
              </a:ln>
              <a:solidFill>
                <a:srgbClr val="FF0000"/>
              </a:solidFill>
              <a:effectLst/>
              <a:uLnTx/>
              <a:uFillTx/>
              <a:latin typeface="Arial"/>
              <a:cs typeface="Arial"/>
              <a:sym typeface="Arial"/>
            </a:endParaRP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5130648" y="3074215"/>
            <a:ext cx="6481512" cy="42890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Presented by Shobha Kondragunta</a:t>
            </a:r>
            <a:endParaRPr kumimoji="0" lang="sv-SE" sz="3200" b="1" i="0" u="none" strike="noStrike" kern="0" cap="none" spc="0" normalizeH="0" baseline="30000" noProof="0" dirty="0">
              <a:ln>
                <a:noFill/>
              </a:ln>
              <a:solidFill>
                <a:srgbClr val="2F5496"/>
              </a:solidFill>
              <a:effectLst/>
              <a:uLnTx/>
              <a:uFillTx/>
              <a:latin typeface="Calibri"/>
              <a:ea typeface="Calibri"/>
              <a:cs typeface="Calibri"/>
              <a:sym typeface="Calibri"/>
            </a:endParaRPr>
          </a:p>
        </p:txBody>
      </p:sp>
      <p:sp>
        <p:nvSpPr>
          <p:cNvPr id="3" name="Rectangle 2"/>
          <p:cNvSpPr/>
          <p:nvPr/>
        </p:nvSpPr>
        <p:spPr>
          <a:xfrm>
            <a:off x="304801" y="6391673"/>
            <a:ext cx="4419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Disclaimer: The scientific results and conclusions, as well as any views or opinions expressed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herein, are those of the author(s) and do not necessarily reflect those of NOAA 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the Department of Commerce.</a:t>
            </a:r>
          </a:p>
        </p:txBody>
      </p:sp>
      <p:pic>
        <p:nvPicPr>
          <p:cNvPr id="6" name="Picture 5">
            <a:extLst>
              <a:ext uri="{FF2B5EF4-FFF2-40B4-BE49-F238E27FC236}">
                <a16:creationId xmlns:a16="http://schemas.microsoft.com/office/drawing/2014/main" id="{2ACCA07C-1D05-41A2-AA2D-55B246B3D414}"/>
              </a:ext>
            </a:extLst>
          </p:cNvPr>
          <p:cNvPicPr>
            <a:picLocks noChangeAspect="1"/>
          </p:cNvPicPr>
          <p:nvPr/>
        </p:nvPicPr>
        <p:blipFill>
          <a:blip r:embed="rId3"/>
          <a:stretch>
            <a:fillRect/>
          </a:stretch>
        </p:blipFill>
        <p:spPr>
          <a:xfrm>
            <a:off x="9713976" y="-293913"/>
            <a:ext cx="2478024" cy="1914837"/>
          </a:xfrm>
          <a:prstGeom prst="rect">
            <a:avLst/>
          </a:prstGeom>
        </p:spPr>
      </p:pic>
      <p:pic>
        <p:nvPicPr>
          <p:cNvPr id="7" name="Picture 6">
            <a:extLst>
              <a:ext uri="{FF2B5EF4-FFF2-40B4-BE49-F238E27FC236}">
                <a16:creationId xmlns:a16="http://schemas.microsoft.com/office/drawing/2014/main" id="{27FD5839-BC24-4E20-B469-C76BF5DA1276}"/>
              </a:ext>
            </a:extLst>
          </p:cNvPr>
          <p:cNvPicPr>
            <a:picLocks noChangeAspect="1"/>
          </p:cNvPicPr>
          <p:nvPr/>
        </p:nvPicPr>
        <p:blipFill>
          <a:blip r:embed="rId4"/>
          <a:stretch>
            <a:fillRect/>
          </a:stretch>
        </p:blipFill>
        <p:spPr>
          <a:xfrm>
            <a:off x="4814314" y="4484914"/>
            <a:ext cx="2545548" cy="2373086"/>
          </a:xfrm>
          <a:prstGeom prst="rect">
            <a:avLst/>
          </a:prstGeom>
        </p:spPr>
      </p:pic>
      <p:pic>
        <p:nvPicPr>
          <p:cNvPr id="8" name="Picture 7">
            <a:extLst>
              <a:ext uri="{FF2B5EF4-FFF2-40B4-BE49-F238E27FC236}">
                <a16:creationId xmlns:a16="http://schemas.microsoft.com/office/drawing/2014/main" id="{E743D714-B57F-4A03-B303-5089D088C0FE}"/>
              </a:ext>
            </a:extLst>
          </p:cNvPr>
          <p:cNvPicPr>
            <a:picLocks noChangeAspect="1"/>
          </p:cNvPicPr>
          <p:nvPr/>
        </p:nvPicPr>
        <p:blipFill>
          <a:blip r:embed="rId5"/>
          <a:stretch>
            <a:fillRect/>
          </a:stretch>
        </p:blipFill>
        <p:spPr>
          <a:xfrm>
            <a:off x="7359862" y="4464093"/>
            <a:ext cx="2189699" cy="2414728"/>
          </a:xfrm>
          <a:prstGeom prst="rect">
            <a:avLst/>
          </a:prstGeom>
        </p:spPr>
      </p:pic>
      <p:pic>
        <p:nvPicPr>
          <p:cNvPr id="9" name="Picture 8">
            <a:extLst>
              <a:ext uri="{FF2B5EF4-FFF2-40B4-BE49-F238E27FC236}">
                <a16:creationId xmlns:a16="http://schemas.microsoft.com/office/drawing/2014/main" id="{3B695641-26F4-4630-8E3D-6B4E50C51B20}"/>
              </a:ext>
            </a:extLst>
          </p:cNvPr>
          <p:cNvPicPr>
            <a:picLocks noChangeAspect="1"/>
          </p:cNvPicPr>
          <p:nvPr/>
        </p:nvPicPr>
        <p:blipFill>
          <a:blip r:embed="rId6"/>
          <a:stretch>
            <a:fillRect/>
          </a:stretch>
        </p:blipFill>
        <p:spPr>
          <a:xfrm>
            <a:off x="9549561" y="4464093"/>
            <a:ext cx="2261024" cy="2417328"/>
          </a:xfrm>
          <a:prstGeom prst="rect">
            <a:avLst/>
          </a:prstGeom>
        </p:spPr>
      </p:pic>
      <p:sp>
        <p:nvSpPr>
          <p:cNvPr id="11" name="TextBox 10">
            <a:extLst>
              <a:ext uri="{FF2B5EF4-FFF2-40B4-BE49-F238E27FC236}">
                <a16:creationId xmlns:a16="http://schemas.microsoft.com/office/drawing/2014/main" id="{071BF8AB-EC32-4BD0-BC24-353DC3B6BCB7}"/>
              </a:ext>
            </a:extLst>
          </p:cNvPr>
          <p:cNvSpPr txBox="1"/>
          <p:nvPr/>
        </p:nvSpPr>
        <p:spPr>
          <a:xfrm>
            <a:off x="4724401" y="4100443"/>
            <a:ext cx="25455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Joanna Joiner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Instrument Scientist</a:t>
            </a:r>
          </a:p>
        </p:txBody>
      </p:sp>
      <p:sp>
        <p:nvSpPr>
          <p:cNvPr id="12" name="TextBox 11">
            <a:extLst>
              <a:ext uri="{FF2B5EF4-FFF2-40B4-BE49-F238E27FC236}">
                <a16:creationId xmlns:a16="http://schemas.microsoft.com/office/drawing/2014/main" id="{3FEE075D-62EF-4B70-A8F1-D2B0E0C6E0AF}"/>
              </a:ext>
            </a:extLst>
          </p:cNvPr>
          <p:cNvSpPr txBox="1"/>
          <p:nvPr/>
        </p:nvSpPr>
        <p:spPr>
          <a:xfrm>
            <a:off x="7269949" y="4097843"/>
            <a:ext cx="26914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Shobha Kondragunta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Product Scientist</a:t>
            </a:r>
          </a:p>
        </p:txBody>
      </p:sp>
      <p:sp>
        <p:nvSpPr>
          <p:cNvPr id="13" name="TextBox 12">
            <a:extLst>
              <a:ext uri="{FF2B5EF4-FFF2-40B4-BE49-F238E27FC236}">
                <a16:creationId xmlns:a16="http://schemas.microsoft.com/office/drawing/2014/main" id="{0705F78F-6C56-4602-A87E-684D264C1227}"/>
              </a:ext>
            </a:extLst>
          </p:cNvPr>
          <p:cNvSpPr txBox="1"/>
          <p:nvPr/>
        </p:nvSpPr>
        <p:spPr>
          <a:xfrm>
            <a:off x="9502556" y="4100443"/>
            <a:ext cx="25455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Greg Frost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User Scientist</a:t>
            </a:r>
          </a:p>
        </p:txBody>
      </p:sp>
    </p:spTree>
    <p:extLst>
      <p:ext uri="{BB962C8B-B14F-4D97-AF65-F5344CB8AC3E}">
        <p14:creationId xmlns:p14="http://schemas.microsoft.com/office/powerpoint/2010/main" val="182012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p:nvPr/>
        </p:nvSpPr>
        <p:spPr>
          <a:xfrm>
            <a:off x="2776973" y="206949"/>
            <a:ext cx="73241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GEMS Aerosol Product Features (Jan-July 2021)</a:t>
            </a:r>
            <a:endParaRPr dirty="0"/>
          </a:p>
        </p:txBody>
      </p:sp>
      <p:sp>
        <p:nvSpPr>
          <p:cNvPr id="170" name="Google Shape;170;p7"/>
          <p:cNvSpPr txBox="1"/>
          <p:nvPr/>
        </p:nvSpPr>
        <p:spPr>
          <a:xfrm>
            <a:off x="494192" y="3860614"/>
            <a:ext cx="5728447" cy="25853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PM2.5, AOD and ALH matchup dataset</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For both AOD and PM2.5, no tails.  Very few AOD values greater than 1.75 and very few PM2.5 values greater than 200 µg/m</a:t>
            </a:r>
            <a:r>
              <a:rPr lang="en-US" sz="1800" baseline="30000" dirty="0">
                <a:solidFill>
                  <a:schemeClr val="dk1"/>
                </a:solidFill>
                <a:latin typeface="Calibri"/>
                <a:ea typeface="Calibri"/>
                <a:cs typeface="Calibri"/>
                <a:sym typeface="Calibri"/>
              </a:rPr>
              <a:t>3</a:t>
            </a:r>
            <a:r>
              <a:rPr lang="en-US" sz="1800" dirty="0">
                <a:solidFill>
                  <a:schemeClr val="dk1"/>
                </a:solidFill>
                <a:latin typeface="Calibri"/>
                <a:ea typeface="Calibri"/>
                <a:cs typeface="Calibri"/>
                <a:sym typeface="Calibri"/>
              </a:rPr>
              <a:t>. </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Dynamic range of ALH is between 0 and 4 km. Peak at about 2 km, but mostly below 2 km.</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The 2D plot shows that PM2.5 increases with increasing AOD for ALH below 2 km.   High PM2.5 values between 2 and 4 km when AOD is low appear to be data artifacts.</a:t>
            </a:r>
            <a:endParaRPr dirty="0"/>
          </a:p>
        </p:txBody>
      </p:sp>
      <p:pic>
        <p:nvPicPr>
          <p:cNvPr id="171" name="Google Shape;171;p7"/>
          <p:cNvPicPr preferRelativeResize="0"/>
          <p:nvPr/>
        </p:nvPicPr>
        <p:blipFill rotWithShape="1">
          <a:blip r:embed="rId3">
            <a:alphaModFix/>
          </a:blip>
          <a:srcRect/>
          <a:stretch/>
        </p:blipFill>
        <p:spPr>
          <a:xfrm>
            <a:off x="-61268" y="730169"/>
            <a:ext cx="4304261" cy="3228196"/>
          </a:xfrm>
          <a:prstGeom prst="rect">
            <a:avLst/>
          </a:prstGeom>
          <a:noFill/>
          <a:ln>
            <a:noFill/>
          </a:ln>
        </p:spPr>
      </p:pic>
      <p:pic>
        <p:nvPicPr>
          <p:cNvPr id="172" name="Google Shape;172;p7"/>
          <p:cNvPicPr preferRelativeResize="0"/>
          <p:nvPr/>
        </p:nvPicPr>
        <p:blipFill rotWithShape="1">
          <a:blip r:embed="rId4">
            <a:alphaModFix/>
          </a:blip>
          <a:srcRect/>
          <a:stretch/>
        </p:blipFill>
        <p:spPr>
          <a:xfrm>
            <a:off x="4024663" y="822377"/>
            <a:ext cx="4050983" cy="3038237"/>
          </a:xfrm>
          <a:prstGeom prst="rect">
            <a:avLst/>
          </a:prstGeom>
          <a:noFill/>
          <a:ln>
            <a:noFill/>
          </a:ln>
        </p:spPr>
      </p:pic>
      <p:pic>
        <p:nvPicPr>
          <p:cNvPr id="173" name="Google Shape;173;p7"/>
          <p:cNvPicPr preferRelativeResize="0"/>
          <p:nvPr/>
        </p:nvPicPr>
        <p:blipFill rotWithShape="1">
          <a:blip r:embed="rId5">
            <a:alphaModFix/>
          </a:blip>
          <a:srcRect/>
          <a:stretch/>
        </p:blipFill>
        <p:spPr>
          <a:xfrm>
            <a:off x="7983955" y="762957"/>
            <a:ext cx="4050983" cy="3038237"/>
          </a:xfrm>
          <a:prstGeom prst="rect">
            <a:avLst/>
          </a:prstGeom>
          <a:noFill/>
          <a:ln>
            <a:noFill/>
          </a:ln>
        </p:spPr>
      </p:pic>
      <p:pic>
        <p:nvPicPr>
          <p:cNvPr id="174" name="Google Shape;174;p7"/>
          <p:cNvPicPr preferRelativeResize="0"/>
          <p:nvPr/>
        </p:nvPicPr>
        <p:blipFill rotWithShape="1">
          <a:blip r:embed="rId6">
            <a:alphaModFix/>
          </a:blip>
          <a:srcRect/>
          <a:stretch/>
        </p:blipFill>
        <p:spPr>
          <a:xfrm>
            <a:off x="6129465" y="3728930"/>
            <a:ext cx="4304260" cy="3038238"/>
          </a:xfrm>
          <a:prstGeom prst="rect">
            <a:avLst/>
          </a:prstGeom>
          <a:noFill/>
          <a:ln>
            <a:noFill/>
          </a:ln>
        </p:spPr>
      </p:pic>
      <p:sp>
        <p:nvSpPr>
          <p:cNvPr id="9" name="TextBox 8">
            <a:extLst>
              <a:ext uri="{FF2B5EF4-FFF2-40B4-BE49-F238E27FC236}">
                <a16:creationId xmlns:a16="http://schemas.microsoft.com/office/drawing/2014/main" id="{9AA58AEA-C33C-43EE-8E95-FE52F781070E}"/>
              </a:ext>
            </a:extLst>
          </p:cNvPr>
          <p:cNvSpPr txBox="1"/>
          <p:nvPr/>
        </p:nvSpPr>
        <p:spPr>
          <a:xfrm>
            <a:off x="11279398" y="4870217"/>
            <a:ext cx="1027049" cy="1815882"/>
          </a:xfrm>
          <a:prstGeom prst="rect">
            <a:avLst/>
          </a:prstGeom>
          <a:noFill/>
        </p:spPr>
        <p:txBody>
          <a:bodyPr wrap="square" rtlCol="0">
            <a:spAutoFit/>
          </a:bodyPr>
          <a:lstStyle/>
          <a:p>
            <a:r>
              <a:rPr lang="en-US" b="1" i="1" dirty="0"/>
              <a:t>GEMS data from NIER; Analysis by Hai Zhang (IMSG at NOAA)</a:t>
            </a:r>
          </a:p>
        </p:txBody>
      </p:sp>
      <p:pic>
        <p:nvPicPr>
          <p:cNvPr id="10" name="Picture 9">
            <a:extLst>
              <a:ext uri="{FF2B5EF4-FFF2-40B4-BE49-F238E27FC236}">
                <a16:creationId xmlns:a16="http://schemas.microsoft.com/office/drawing/2014/main" id="{4ABA9517-4ADE-4C16-BE6B-3C1074ED8F53}"/>
              </a:ext>
            </a:extLst>
          </p:cNvPr>
          <p:cNvPicPr>
            <a:picLocks noChangeAspect="1"/>
          </p:cNvPicPr>
          <p:nvPr/>
        </p:nvPicPr>
        <p:blipFill>
          <a:blip r:embed="rId7"/>
          <a:stretch>
            <a:fillRect/>
          </a:stretch>
        </p:blipFill>
        <p:spPr>
          <a:xfrm>
            <a:off x="10390892" y="5550933"/>
            <a:ext cx="960120" cy="8950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D9D354-1C3E-4A6B-AF4F-BD226453C4B3}"/>
              </a:ext>
            </a:extLst>
          </p:cNvPr>
          <p:cNvPicPr>
            <a:picLocks noChangeAspect="1"/>
          </p:cNvPicPr>
          <p:nvPr/>
        </p:nvPicPr>
        <p:blipFill>
          <a:blip r:embed="rId3"/>
          <a:stretch>
            <a:fillRect/>
          </a:stretch>
        </p:blipFill>
        <p:spPr>
          <a:xfrm>
            <a:off x="7924904" y="618420"/>
            <a:ext cx="3727461" cy="2239311"/>
          </a:xfrm>
          <a:prstGeom prst="rect">
            <a:avLst/>
          </a:prstGeom>
        </p:spPr>
      </p:pic>
      <p:grpSp>
        <p:nvGrpSpPr>
          <p:cNvPr id="4" name="Google Shape;223;p8">
            <a:extLst>
              <a:ext uri="{FF2B5EF4-FFF2-40B4-BE49-F238E27FC236}">
                <a16:creationId xmlns:a16="http://schemas.microsoft.com/office/drawing/2014/main" id="{13852A62-890E-463B-9998-BBAF87D5B2AF}"/>
              </a:ext>
            </a:extLst>
          </p:cNvPr>
          <p:cNvGrpSpPr/>
          <p:nvPr/>
        </p:nvGrpSpPr>
        <p:grpSpPr>
          <a:xfrm>
            <a:off x="674395" y="750355"/>
            <a:ext cx="4947122" cy="5479988"/>
            <a:chOff x="6517099" y="308735"/>
            <a:chExt cx="5468112" cy="6057095"/>
          </a:xfrm>
        </p:grpSpPr>
        <p:pic>
          <p:nvPicPr>
            <p:cNvPr id="5" name="Google Shape;224;p8">
              <a:extLst>
                <a:ext uri="{FF2B5EF4-FFF2-40B4-BE49-F238E27FC236}">
                  <a16:creationId xmlns:a16="http://schemas.microsoft.com/office/drawing/2014/main" id="{573A2D45-030F-4A5C-9C10-D07C1BD60E82}"/>
                </a:ext>
              </a:extLst>
            </p:cNvPr>
            <p:cNvPicPr preferRelativeResize="0"/>
            <p:nvPr/>
          </p:nvPicPr>
          <p:blipFill rotWithShape="1">
            <a:blip r:embed="rId4">
              <a:alphaModFix/>
            </a:blip>
            <a:srcRect/>
            <a:stretch/>
          </p:blipFill>
          <p:spPr>
            <a:xfrm>
              <a:off x="6517099" y="308735"/>
              <a:ext cx="5468112" cy="3120265"/>
            </a:xfrm>
            <a:prstGeom prst="rect">
              <a:avLst/>
            </a:prstGeom>
            <a:noFill/>
            <a:ln>
              <a:noFill/>
            </a:ln>
          </p:spPr>
        </p:pic>
        <p:pic>
          <p:nvPicPr>
            <p:cNvPr id="6" name="Google Shape;225;p8">
              <a:extLst>
                <a:ext uri="{FF2B5EF4-FFF2-40B4-BE49-F238E27FC236}">
                  <a16:creationId xmlns:a16="http://schemas.microsoft.com/office/drawing/2014/main" id="{8FD1B925-F8AA-4826-B676-7F7FF0B946FA}"/>
                </a:ext>
              </a:extLst>
            </p:cNvPr>
            <p:cNvPicPr preferRelativeResize="0"/>
            <p:nvPr/>
          </p:nvPicPr>
          <p:blipFill rotWithShape="1">
            <a:blip r:embed="rId5">
              <a:alphaModFix/>
            </a:blip>
            <a:srcRect/>
            <a:stretch/>
          </p:blipFill>
          <p:spPr>
            <a:xfrm>
              <a:off x="6517099" y="2923813"/>
              <a:ext cx="5468112" cy="3119820"/>
            </a:xfrm>
            <a:prstGeom prst="rect">
              <a:avLst/>
            </a:prstGeom>
            <a:noFill/>
            <a:ln>
              <a:noFill/>
            </a:ln>
          </p:spPr>
        </p:pic>
        <p:sp>
          <p:nvSpPr>
            <p:cNvPr id="7" name="Google Shape;226;p8">
              <a:extLst>
                <a:ext uri="{FF2B5EF4-FFF2-40B4-BE49-F238E27FC236}">
                  <a16:creationId xmlns:a16="http://schemas.microsoft.com/office/drawing/2014/main" id="{1E724856-228B-41CF-BBF1-FA318B5E980F}"/>
                </a:ext>
              </a:extLst>
            </p:cNvPr>
            <p:cNvSpPr txBox="1"/>
            <p:nvPr/>
          </p:nvSpPr>
          <p:spPr>
            <a:xfrm>
              <a:off x="10775637" y="2192357"/>
              <a:ext cx="969484" cy="3076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27;p8">
              <a:extLst>
                <a:ext uri="{FF2B5EF4-FFF2-40B4-BE49-F238E27FC236}">
                  <a16:creationId xmlns:a16="http://schemas.microsoft.com/office/drawing/2014/main" id="{7DECF0CC-342A-4808-A71C-5B239C8F5E0D}"/>
                </a:ext>
              </a:extLst>
            </p:cNvPr>
            <p:cNvSpPr txBox="1"/>
            <p:nvPr/>
          </p:nvSpPr>
          <p:spPr>
            <a:xfrm>
              <a:off x="10674649" y="4816862"/>
              <a:ext cx="1310562" cy="7179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GEO sampled as LEO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8;p8">
              <a:extLst>
                <a:ext uri="{FF2B5EF4-FFF2-40B4-BE49-F238E27FC236}">
                  <a16:creationId xmlns:a16="http://schemas.microsoft.com/office/drawing/2014/main" id="{13CFE740-E043-433E-939B-E8F5DDFD4C7E}"/>
                </a:ext>
              </a:extLst>
            </p:cNvPr>
            <p:cNvSpPr txBox="1"/>
            <p:nvPr/>
          </p:nvSpPr>
          <p:spPr>
            <a:xfrm>
              <a:off x="8457645" y="5996498"/>
              <a:ext cx="17992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Number of Days</a:t>
              </a:r>
              <a:endParaRPr kumimoji="0" sz="1400" b="1" i="0" u="none" strike="noStrike" kern="0" cap="none" spc="0" normalizeH="0" baseline="30000" noProof="0">
                <a:ln>
                  <a:noFill/>
                </a:ln>
                <a:solidFill>
                  <a:srgbClr val="000000"/>
                </a:solidFill>
                <a:effectLst/>
                <a:uLnTx/>
                <a:uFillTx/>
                <a:latin typeface="Arial"/>
                <a:ea typeface="Arial"/>
                <a:cs typeface="Arial"/>
                <a:sym typeface="Arial"/>
              </a:endParaRPr>
            </a:p>
          </p:txBody>
        </p:sp>
      </p:grpSp>
      <p:sp>
        <p:nvSpPr>
          <p:cNvPr id="10" name="Google Shape;229;p8">
            <a:extLst>
              <a:ext uri="{FF2B5EF4-FFF2-40B4-BE49-F238E27FC236}">
                <a16:creationId xmlns:a16="http://schemas.microsoft.com/office/drawing/2014/main" id="{06E7996E-F8F3-4096-A5B3-2487F237D9BD}"/>
              </a:ext>
            </a:extLst>
          </p:cNvPr>
          <p:cNvSpPr txBox="1"/>
          <p:nvPr/>
        </p:nvSpPr>
        <p:spPr>
          <a:xfrm>
            <a:off x="5798726" y="3059018"/>
            <a:ext cx="614934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GEO</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imager observations provide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better estimates of fine particulate pollution</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(PM2.5) and the resulting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exposure of harmful levels of pollution compared to LEO or surface observations</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230;p8">
            <a:extLst>
              <a:ext uri="{FF2B5EF4-FFF2-40B4-BE49-F238E27FC236}">
                <a16:creationId xmlns:a16="http://schemas.microsoft.com/office/drawing/2014/main" id="{6CA79BB6-BEEA-4326-A463-6CCBE7B133B0}"/>
              </a:ext>
            </a:extLst>
          </p:cNvPr>
          <p:cNvSpPr txBox="1"/>
          <p:nvPr/>
        </p:nvSpPr>
        <p:spPr>
          <a:xfrm rot="16200000">
            <a:off x="-1778807" y="2639410"/>
            <a:ext cx="416778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Zhang et al., </a:t>
            </a:r>
            <a:r>
              <a:rPr kumimoji="0" lang="en-US" sz="1400" b="1" i="1" u="none" strike="noStrike" kern="0" cap="none" spc="0" normalizeH="0" baseline="0" noProof="0" dirty="0">
                <a:ln>
                  <a:noFill/>
                </a:ln>
                <a:solidFill>
                  <a:srgbClr val="000000"/>
                </a:solidFill>
                <a:effectLst/>
                <a:uLnTx/>
                <a:uFillTx/>
                <a:latin typeface="Calibri"/>
                <a:ea typeface="Calibri"/>
                <a:cs typeface="Calibri"/>
                <a:sym typeface="Calibri"/>
              </a:rPr>
              <a:t>Nowcasting applications of geostationary satellite hourly surface PM2.5 data</a:t>
            </a: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 Weather and Forecasting, 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232;p8">
            <a:extLst>
              <a:ext uri="{FF2B5EF4-FFF2-40B4-BE49-F238E27FC236}">
                <a16:creationId xmlns:a16="http://schemas.microsoft.com/office/drawing/2014/main" id="{DCD5AC05-17CD-4121-A689-AD6EAF588C81}"/>
              </a:ext>
            </a:extLst>
          </p:cNvPr>
          <p:cNvSpPr/>
          <p:nvPr/>
        </p:nvSpPr>
        <p:spPr>
          <a:xfrm>
            <a:off x="2296886" y="166077"/>
            <a:ext cx="8754291" cy="72042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a:ea typeface="Calibri"/>
                <a:cs typeface="Calibri"/>
                <a:sym typeface="Calibri"/>
              </a:rPr>
              <a:t>Value of Geostationary Satellite Observations of Air Quality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33;p8">
            <a:extLst>
              <a:ext uri="{FF2B5EF4-FFF2-40B4-BE49-F238E27FC236}">
                <a16:creationId xmlns:a16="http://schemas.microsoft.com/office/drawing/2014/main" id="{466C37A9-3DD1-4FBB-950F-CACD64D1122A}"/>
              </a:ext>
            </a:extLst>
          </p:cNvPr>
          <p:cNvSpPr txBox="1"/>
          <p:nvPr/>
        </p:nvSpPr>
        <p:spPr>
          <a:xfrm>
            <a:off x="5798726" y="4259306"/>
            <a:ext cx="6149340" cy="20312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rPr>
              <a:t>Example: 2020 </a:t>
            </a:r>
            <a:r>
              <a:rPr kumimoji="0" lang="en-US" sz="1800" b="0" i="1" u="none" strike="noStrike" kern="0" cap="none" spc="0" normalizeH="0" baseline="0" noProof="0" dirty="0" err="1">
                <a:ln>
                  <a:noFill/>
                </a:ln>
                <a:solidFill>
                  <a:srgbClr val="000000"/>
                </a:solidFill>
                <a:effectLst/>
                <a:uLnTx/>
                <a:uFillTx/>
                <a:latin typeface="Calibri"/>
                <a:ea typeface="Calibri"/>
                <a:cs typeface="Calibri"/>
                <a:sym typeface="Calibri"/>
              </a:rPr>
              <a:t>Gigafire</a:t>
            </a:r>
            <a:r>
              <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rPr>
              <a:t> event</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On a daily basis, about 40% more people would be  informed about harmful air quality using GEO observations compared with LEO data.</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On an hourly basis, 10 times as many people would be informed about air pollution using GEO observations compared with surface-based data.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500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710FD-36A8-4078-8174-CF95159DEE17}"/>
              </a:ext>
            </a:extLst>
          </p:cNvPr>
          <p:cNvSpPr>
            <a:spLocks noGrp="1"/>
          </p:cNvSpPr>
          <p:nvPr>
            <p:ph type="title"/>
          </p:nvPr>
        </p:nvSpPr>
        <p:spPr/>
        <p:txBody>
          <a:bodyPr/>
          <a:lstStyle/>
          <a:p>
            <a:pPr algn="ctr"/>
            <a:r>
              <a:rPr lang="en-US" dirty="0"/>
              <a:t>Preparing for </a:t>
            </a:r>
            <a:r>
              <a:rPr lang="en-US" dirty="0" err="1"/>
              <a:t>GeoXO</a:t>
            </a:r>
            <a:r>
              <a:rPr lang="en-US" dirty="0"/>
              <a:t> ACX</a:t>
            </a:r>
          </a:p>
        </p:txBody>
      </p:sp>
      <p:sp>
        <p:nvSpPr>
          <p:cNvPr id="3" name="TextBox 2">
            <a:extLst>
              <a:ext uri="{FF2B5EF4-FFF2-40B4-BE49-F238E27FC236}">
                <a16:creationId xmlns:a16="http://schemas.microsoft.com/office/drawing/2014/main" id="{3A9CB477-D194-48F1-8915-3152A7D3CAD9}"/>
              </a:ext>
            </a:extLst>
          </p:cNvPr>
          <p:cNvSpPr txBox="1"/>
          <p:nvPr/>
        </p:nvSpPr>
        <p:spPr>
          <a:xfrm>
            <a:off x="347833" y="1091980"/>
            <a:ext cx="4028224" cy="5016758"/>
          </a:xfrm>
          <a:prstGeom prst="rect">
            <a:avLst/>
          </a:prstGeom>
          <a:noFill/>
        </p:spPr>
        <p:txBody>
          <a:bodyPr wrap="square" rtlCol="0">
            <a:spAutoFit/>
          </a:bodyPr>
          <a:lstStyle/>
          <a:p>
            <a:r>
              <a:rPr lang="en-US" sz="1600" dirty="0"/>
              <a:t>NOAA is taking an enterprise approach to developing algorithms for retrievals of atmospheric composition products</a:t>
            </a:r>
          </a:p>
          <a:p>
            <a:endParaRPr lang="en-US" sz="1600" dirty="0"/>
          </a:p>
          <a:p>
            <a:r>
              <a:rPr lang="en-US" sz="1600" dirty="0"/>
              <a:t>Algorithm is satellite and sensor agnostic</a:t>
            </a:r>
          </a:p>
          <a:p>
            <a:endParaRPr lang="en-US" sz="1600" dirty="0"/>
          </a:p>
          <a:p>
            <a:r>
              <a:rPr lang="en-US" sz="1600" dirty="0"/>
              <a:t>Algorithms under development</a:t>
            </a:r>
          </a:p>
          <a:p>
            <a:pPr marL="285750" indent="-285750">
              <a:buFont typeface="Arial" panose="020B0604020202020204" pitchFamily="34" charset="0"/>
              <a:buChar char="•"/>
            </a:pPr>
            <a:r>
              <a:rPr lang="en-US" sz="1600" dirty="0"/>
              <a:t>Total ozone</a:t>
            </a:r>
          </a:p>
          <a:p>
            <a:pPr marL="285750" indent="-285750">
              <a:buFont typeface="Arial" panose="020B0604020202020204" pitchFamily="34" charset="0"/>
              <a:buChar char="•"/>
            </a:pPr>
            <a:r>
              <a:rPr lang="en-US" sz="1600" dirty="0"/>
              <a:t>Tropospheric Nitrogen Dioxide column</a:t>
            </a:r>
          </a:p>
          <a:p>
            <a:pPr marL="285750" indent="-285750">
              <a:buFont typeface="Arial" panose="020B0604020202020204" pitchFamily="34" charset="0"/>
              <a:buChar char="•"/>
            </a:pPr>
            <a:r>
              <a:rPr lang="en-US" sz="1600" dirty="0"/>
              <a:t>Suite of aerosol products including aerosol Optical Depth, Aerosol Layer Height, Aerosol Index (UV and VIS), Composition (Single Scattering Albedo), smoke/dust mask</a:t>
            </a:r>
          </a:p>
          <a:p>
            <a:pPr marL="285750" indent="-285750">
              <a:buFont typeface="Arial" panose="020B0604020202020204" pitchFamily="34" charset="0"/>
              <a:buChar char="•"/>
            </a:pPr>
            <a:endParaRPr lang="en-US" sz="1600" dirty="0"/>
          </a:p>
          <a:p>
            <a:r>
              <a:rPr lang="en-US" sz="1600" dirty="0"/>
              <a:t>Platforms/sensors</a:t>
            </a:r>
          </a:p>
          <a:p>
            <a:pPr marL="285750" indent="-285750">
              <a:buFont typeface="Arial" panose="020B0604020202020204" pitchFamily="34" charset="0"/>
              <a:buChar char="•"/>
            </a:pPr>
            <a:r>
              <a:rPr lang="en-US" sz="1600" dirty="0"/>
              <a:t>GEO: GEMS, TEMPO, ABI, AHI, Sentinel-4</a:t>
            </a:r>
          </a:p>
          <a:p>
            <a:pPr marL="285750" indent="-285750">
              <a:buFont typeface="Arial" panose="020B0604020202020204" pitchFamily="34" charset="0"/>
              <a:buChar char="•"/>
            </a:pPr>
            <a:r>
              <a:rPr lang="en-US" sz="1600" dirty="0"/>
              <a:t>LEO: OMPS, VIIRS, TROPOMI, </a:t>
            </a:r>
            <a:r>
              <a:rPr lang="en-US" sz="1600" dirty="0" err="1"/>
              <a:t>metImage</a:t>
            </a:r>
            <a:r>
              <a:rPr lang="en-US" sz="1600" dirty="0"/>
              <a:t>, UVN</a:t>
            </a:r>
          </a:p>
        </p:txBody>
      </p:sp>
      <p:pic>
        <p:nvPicPr>
          <p:cNvPr id="5" name="Picture 4">
            <a:extLst>
              <a:ext uri="{FF2B5EF4-FFF2-40B4-BE49-F238E27FC236}">
                <a16:creationId xmlns:a16="http://schemas.microsoft.com/office/drawing/2014/main" id="{E732CEBE-32C7-4875-854F-A449864E9A6B}"/>
              </a:ext>
            </a:extLst>
          </p:cNvPr>
          <p:cNvPicPr>
            <a:picLocks noChangeAspect="1"/>
          </p:cNvPicPr>
          <p:nvPr/>
        </p:nvPicPr>
        <p:blipFill>
          <a:blip r:embed="rId2"/>
          <a:stretch>
            <a:fillRect/>
          </a:stretch>
        </p:blipFill>
        <p:spPr>
          <a:xfrm>
            <a:off x="5029201" y="1091980"/>
            <a:ext cx="6032727" cy="4037110"/>
          </a:xfrm>
          <a:prstGeom prst="rect">
            <a:avLst/>
          </a:prstGeom>
        </p:spPr>
      </p:pic>
      <p:sp>
        <p:nvSpPr>
          <p:cNvPr id="6" name="Rectangle 5">
            <a:extLst>
              <a:ext uri="{FF2B5EF4-FFF2-40B4-BE49-F238E27FC236}">
                <a16:creationId xmlns:a16="http://schemas.microsoft.com/office/drawing/2014/main" id="{BFC5DD3A-22CB-4DD1-A081-811056C846DC}"/>
              </a:ext>
            </a:extLst>
          </p:cNvPr>
          <p:cNvSpPr/>
          <p:nvPr/>
        </p:nvSpPr>
        <p:spPr>
          <a:xfrm>
            <a:off x="5280592" y="5129090"/>
            <a:ext cx="6096000" cy="954107"/>
          </a:xfrm>
          <a:prstGeom prst="rect">
            <a:avLst/>
          </a:prstGeom>
        </p:spPr>
        <p:txBody>
          <a:bodyPr>
            <a:spAutoFit/>
          </a:bodyPr>
          <a:lstStyle/>
          <a:p>
            <a:r>
              <a:rPr lang="en-US" dirty="0">
                <a:solidFill>
                  <a:srgbClr val="212121"/>
                </a:solidFill>
                <a:latin typeface="Roboto"/>
              </a:rPr>
              <a:t>Huang X, Yang K, Kondragunta S, Wei Z, Valin L, </a:t>
            </a:r>
            <a:r>
              <a:rPr lang="en-US" dirty="0" err="1">
                <a:solidFill>
                  <a:srgbClr val="212121"/>
                </a:solidFill>
                <a:latin typeface="Roboto"/>
              </a:rPr>
              <a:t>Szykman</a:t>
            </a:r>
            <a:r>
              <a:rPr lang="en-US" dirty="0">
                <a:solidFill>
                  <a:srgbClr val="212121"/>
                </a:solidFill>
                <a:latin typeface="Roboto"/>
              </a:rPr>
              <a:t> J, Goldberg M. NO</a:t>
            </a:r>
            <a:r>
              <a:rPr lang="en-US" baseline="-25000" dirty="0">
                <a:solidFill>
                  <a:srgbClr val="212121"/>
                </a:solidFill>
                <a:latin typeface="Roboto"/>
              </a:rPr>
              <a:t>2</a:t>
            </a:r>
            <a:r>
              <a:rPr lang="en-US" dirty="0">
                <a:solidFill>
                  <a:srgbClr val="212121"/>
                </a:solidFill>
                <a:latin typeface="Roboto"/>
              </a:rPr>
              <a:t> retrievals from NOAA-20 OMPS: Algorithm, evaluation, and observations of drastic changes during COVID-19. Atmos Environ (1994). 2022 Sep 5:119367. </a:t>
            </a:r>
            <a:r>
              <a:rPr lang="en-US" dirty="0" err="1">
                <a:solidFill>
                  <a:srgbClr val="212121"/>
                </a:solidFill>
                <a:latin typeface="Roboto"/>
              </a:rPr>
              <a:t>doi</a:t>
            </a:r>
            <a:r>
              <a:rPr lang="en-US" dirty="0">
                <a:solidFill>
                  <a:srgbClr val="212121"/>
                </a:solidFill>
                <a:latin typeface="Roboto"/>
              </a:rPr>
              <a:t>: 10.1016/j.atmosenv.2022.119367</a:t>
            </a:r>
            <a:endParaRPr lang="en-US" dirty="0"/>
          </a:p>
        </p:txBody>
      </p:sp>
      <p:sp>
        <p:nvSpPr>
          <p:cNvPr id="4" name="TextBox 3">
            <a:extLst>
              <a:ext uri="{FF2B5EF4-FFF2-40B4-BE49-F238E27FC236}">
                <a16:creationId xmlns:a16="http://schemas.microsoft.com/office/drawing/2014/main" id="{4123E41C-6D4F-4D48-A863-9859C009C0C4}"/>
              </a:ext>
            </a:extLst>
          </p:cNvPr>
          <p:cNvSpPr txBox="1"/>
          <p:nvPr/>
        </p:nvSpPr>
        <p:spPr>
          <a:xfrm>
            <a:off x="1251857" y="6083197"/>
            <a:ext cx="3526972" cy="307777"/>
          </a:xfrm>
          <a:prstGeom prst="rect">
            <a:avLst/>
          </a:prstGeom>
          <a:noFill/>
        </p:spPr>
        <p:txBody>
          <a:bodyPr wrap="square" rtlCol="0">
            <a:spAutoFit/>
          </a:bodyPr>
          <a:lstStyle/>
          <a:p>
            <a:r>
              <a:rPr lang="en-US" b="1" dirty="0"/>
              <a:t>NO</a:t>
            </a:r>
            <a:r>
              <a:rPr lang="en-US" b="1" baseline="-25000" dirty="0"/>
              <a:t>2</a:t>
            </a:r>
            <a:r>
              <a:rPr lang="en-US" b="1" dirty="0"/>
              <a:t> algorithm PI: Kai Yang (UMD)</a:t>
            </a:r>
          </a:p>
        </p:txBody>
      </p:sp>
    </p:spTree>
    <p:extLst>
      <p:ext uri="{BB962C8B-B14F-4D97-AF65-F5344CB8AC3E}">
        <p14:creationId xmlns:p14="http://schemas.microsoft.com/office/powerpoint/2010/main" val="11719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710FD-36A8-4078-8174-CF95159DEE17}"/>
              </a:ext>
            </a:extLst>
          </p:cNvPr>
          <p:cNvSpPr>
            <a:spLocks noGrp="1"/>
          </p:cNvSpPr>
          <p:nvPr>
            <p:ph type="title"/>
          </p:nvPr>
        </p:nvSpPr>
        <p:spPr/>
        <p:txBody>
          <a:bodyPr/>
          <a:lstStyle/>
          <a:p>
            <a:pPr algn="ctr"/>
            <a:r>
              <a:rPr lang="en-US" dirty="0"/>
              <a:t>Preparing for </a:t>
            </a:r>
            <a:r>
              <a:rPr lang="en-US" dirty="0" err="1"/>
              <a:t>GeoXO</a:t>
            </a:r>
            <a:r>
              <a:rPr lang="en-US" dirty="0"/>
              <a:t> ACX</a:t>
            </a:r>
          </a:p>
        </p:txBody>
      </p:sp>
      <p:pic>
        <p:nvPicPr>
          <p:cNvPr id="7" name="Content Placeholder 4">
            <a:extLst>
              <a:ext uri="{FF2B5EF4-FFF2-40B4-BE49-F238E27FC236}">
                <a16:creationId xmlns:a16="http://schemas.microsoft.com/office/drawing/2014/main" id="{DA7153CC-1A8F-4C00-9D98-46834EA703FE}"/>
              </a:ext>
            </a:extLst>
          </p:cNvPr>
          <p:cNvPicPr>
            <a:picLocks noChangeAspect="1"/>
          </p:cNvPicPr>
          <p:nvPr/>
        </p:nvPicPr>
        <p:blipFill rotWithShape="1">
          <a:blip r:embed="rId2">
            <a:extLst>
              <a:ext uri="{28A0092B-C50C-407E-A947-70E740481C1C}">
                <a14:useLocalDpi xmlns:a14="http://schemas.microsoft.com/office/drawing/2010/main" val="0"/>
              </a:ext>
            </a:extLst>
          </a:blip>
          <a:srcRect l="7728" r="7133"/>
          <a:stretch/>
        </p:blipFill>
        <p:spPr>
          <a:xfrm>
            <a:off x="4430486" y="1374216"/>
            <a:ext cx="7761514" cy="4358878"/>
          </a:xfrm>
          <a:prstGeom prst="rect">
            <a:avLst/>
          </a:prstGeom>
        </p:spPr>
      </p:pic>
      <p:sp>
        <p:nvSpPr>
          <p:cNvPr id="8" name="TextBox 7">
            <a:extLst>
              <a:ext uri="{FF2B5EF4-FFF2-40B4-BE49-F238E27FC236}">
                <a16:creationId xmlns:a16="http://schemas.microsoft.com/office/drawing/2014/main" id="{FB84E940-5EC5-46EC-8933-D70DC7CB7953}"/>
              </a:ext>
            </a:extLst>
          </p:cNvPr>
          <p:cNvSpPr txBox="1"/>
          <p:nvPr/>
        </p:nvSpPr>
        <p:spPr>
          <a:xfrm>
            <a:off x="5352989" y="1040623"/>
            <a:ext cx="1666068" cy="307777"/>
          </a:xfrm>
          <a:prstGeom prst="rect">
            <a:avLst/>
          </a:prstGeom>
          <a:noFill/>
        </p:spPr>
        <p:txBody>
          <a:bodyPr wrap="square" rtlCol="0">
            <a:spAutoFit/>
          </a:bodyPr>
          <a:lstStyle/>
          <a:p>
            <a:r>
              <a:rPr lang="en-US" b="1" dirty="0"/>
              <a:t>NOAA Algorithm</a:t>
            </a:r>
          </a:p>
        </p:txBody>
      </p:sp>
      <p:sp>
        <p:nvSpPr>
          <p:cNvPr id="9" name="TextBox 8">
            <a:extLst>
              <a:ext uri="{FF2B5EF4-FFF2-40B4-BE49-F238E27FC236}">
                <a16:creationId xmlns:a16="http://schemas.microsoft.com/office/drawing/2014/main" id="{6FA303BE-A60A-4F9A-B9AA-62132036448C}"/>
              </a:ext>
            </a:extLst>
          </p:cNvPr>
          <p:cNvSpPr txBox="1"/>
          <p:nvPr/>
        </p:nvSpPr>
        <p:spPr>
          <a:xfrm>
            <a:off x="9420002" y="1066439"/>
            <a:ext cx="1666068" cy="307777"/>
          </a:xfrm>
          <a:prstGeom prst="rect">
            <a:avLst/>
          </a:prstGeom>
          <a:noFill/>
        </p:spPr>
        <p:txBody>
          <a:bodyPr wrap="square" rtlCol="0">
            <a:spAutoFit/>
          </a:bodyPr>
          <a:lstStyle/>
          <a:p>
            <a:r>
              <a:rPr lang="en-US" b="1" dirty="0"/>
              <a:t>NIER Operational</a:t>
            </a:r>
          </a:p>
        </p:txBody>
      </p:sp>
      <p:sp>
        <p:nvSpPr>
          <p:cNvPr id="10" name="TextBox 9">
            <a:extLst>
              <a:ext uri="{FF2B5EF4-FFF2-40B4-BE49-F238E27FC236}">
                <a16:creationId xmlns:a16="http://schemas.microsoft.com/office/drawing/2014/main" id="{42C0D680-D488-47CE-AD80-D2159769D2AE}"/>
              </a:ext>
            </a:extLst>
          </p:cNvPr>
          <p:cNvSpPr txBox="1"/>
          <p:nvPr/>
        </p:nvSpPr>
        <p:spPr>
          <a:xfrm>
            <a:off x="1741714" y="6069692"/>
            <a:ext cx="3526972" cy="307777"/>
          </a:xfrm>
          <a:prstGeom prst="rect">
            <a:avLst/>
          </a:prstGeom>
          <a:noFill/>
        </p:spPr>
        <p:txBody>
          <a:bodyPr wrap="square" rtlCol="0">
            <a:spAutoFit/>
          </a:bodyPr>
          <a:lstStyle/>
          <a:p>
            <a:r>
              <a:rPr lang="en-US" b="1" dirty="0"/>
              <a:t>O</a:t>
            </a:r>
            <a:r>
              <a:rPr lang="en-US" b="1" baseline="-25000" dirty="0"/>
              <a:t>3</a:t>
            </a:r>
            <a:r>
              <a:rPr lang="en-US" b="1" dirty="0"/>
              <a:t> algorithm PI: Larry Flynn (NOAA)</a:t>
            </a:r>
          </a:p>
        </p:txBody>
      </p:sp>
      <p:sp>
        <p:nvSpPr>
          <p:cNvPr id="11" name="TextBox 10">
            <a:extLst>
              <a:ext uri="{FF2B5EF4-FFF2-40B4-BE49-F238E27FC236}">
                <a16:creationId xmlns:a16="http://schemas.microsoft.com/office/drawing/2014/main" id="{326E45C6-DF4C-4D5F-9EEB-7D3D608FAD1D}"/>
              </a:ext>
            </a:extLst>
          </p:cNvPr>
          <p:cNvSpPr txBox="1"/>
          <p:nvPr/>
        </p:nvSpPr>
        <p:spPr>
          <a:xfrm>
            <a:off x="347833" y="1091980"/>
            <a:ext cx="4028224" cy="5016758"/>
          </a:xfrm>
          <a:prstGeom prst="rect">
            <a:avLst/>
          </a:prstGeom>
          <a:noFill/>
        </p:spPr>
        <p:txBody>
          <a:bodyPr wrap="square" rtlCol="0">
            <a:spAutoFit/>
          </a:bodyPr>
          <a:lstStyle/>
          <a:p>
            <a:r>
              <a:rPr lang="en-US" sz="1600" dirty="0"/>
              <a:t>NOAA is taking an enterprise approach to developing algorithms for retrievals of atmospheric composition products</a:t>
            </a:r>
          </a:p>
          <a:p>
            <a:endParaRPr lang="en-US" sz="1600" dirty="0"/>
          </a:p>
          <a:p>
            <a:r>
              <a:rPr lang="en-US" sz="1600" dirty="0"/>
              <a:t>Algorithm is satellite and sensor agnostic</a:t>
            </a:r>
          </a:p>
          <a:p>
            <a:endParaRPr lang="en-US" sz="1600" dirty="0"/>
          </a:p>
          <a:p>
            <a:r>
              <a:rPr lang="en-US" sz="1600" dirty="0"/>
              <a:t>Algorithms under development</a:t>
            </a:r>
          </a:p>
          <a:p>
            <a:pPr marL="285750" indent="-285750">
              <a:buFont typeface="Arial" panose="020B0604020202020204" pitchFamily="34" charset="0"/>
              <a:buChar char="•"/>
            </a:pPr>
            <a:r>
              <a:rPr lang="en-US" sz="1600" dirty="0"/>
              <a:t>Total ozone</a:t>
            </a:r>
          </a:p>
          <a:p>
            <a:pPr marL="285750" indent="-285750">
              <a:buFont typeface="Arial" panose="020B0604020202020204" pitchFamily="34" charset="0"/>
              <a:buChar char="•"/>
            </a:pPr>
            <a:r>
              <a:rPr lang="en-US" sz="1600" dirty="0"/>
              <a:t>Tropospheric Nitrogen Dioxide column</a:t>
            </a:r>
          </a:p>
          <a:p>
            <a:pPr marL="285750" indent="-285750">
              <a:buFont typeface="Arial" panose="020B0604020202020204" pitchFamily="34" charset="0"/>
              <a:buChar char="•"/>
            </a:pPr>
            <a:r>
              <a:rPr lang="en-US" sz="1600" dirty="0"/>
              <a:t>Suite of aerosol products including aerosol Optical Depth, Aerosol Layer Height, Aerosol Index (UV and VIS), Composition (Single Scattering Albedo), smoke/dust mask</a:t>
            </a:r>
          </a:p>
          <a:p>
            <a:pPr marL="285750" indent="-285750">
              <a:buFont typeface="Arial" panose="020B0604020202020204" pitchFamily="34" charset="0"/>
              <a:buChar char="•"/>
            </a:pPr>
            <a:endParaRPr lang="en-US" sz="1600" dirty="0"/>
          </a:p>
          <a:p>
            <a:r>
              <a:rPr lang="en-US" sz="1600" dirty="0"/>
              <a:t>Platforms/sensors</a:t>
            </a:r>
          </a:p>
          <a:p>
            <a:pPr marL="285750" indent="-285750">
              <a:buFont typeface="Arial" panose="020B0604020202020204" pitchFamily="34" charset="0"/>
              <a:buChar char="•"/>
            </a:pPr>
            <a:r>
              <a:rPr lang="en-US" sz="1600" dirty="0"/>
              <a:t>GEO: GEMS, TEMPO, ABI, AHI, Sentinel-4</a:t>
            </a:r>
          </a:p>
          <a:p>
            <a:pPr marL="285750" indent="-285750">
              <a:buFont typeface="Arial" panose="020B0604020202020204" pitchFamily="34" charset="0"/>
              <a:buChar char="•"/>
            </a:pPr>
            <a:r>
              <a:rPr lang="en-US" sz="1600" dirty="0"/>
              <a:t>LEO: OMPS, VIIRS, TROPOMI, </a:t>
            </a:r>
            <a:r>
              <a:rPr lang="en-US" sz="1600" dirty="0" err="1"/>
              <a:t>metImage</a:t>
            </a:r>
            <a:r>
              <a:rPr lang="en-US" sz="1600" dirty="0"/>
              <a:t>, UVN</a:t>
            </a:r>
          </a:p>
        </p:txBody>
      </p:sp>
    </p:spTree>
    <p:extLst>
      <p:ext uri="{BB962C8B-B14F-4D97-AF65-F5344CB8AC3E}">
        <p14:creationId xmlns:p14="http://schemas.microsoft.com/office/powerpoint/2010/main" val="34981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710FD-36A8-4078-8174-CF95159DEE17}"/>
              </a:ext>
            </a:extLst>
          </p:cNvPr>
          <p:cNvSpPr>
            <a:spLocks noGrp="1"/>
          </p:cNvSpPr>
          <p:nvPr>
            <p:ph type="title"/>
          </p:nvPr>
        </p:nvSpPr>
        <p:spPr/>
        <p:txBody>
          <a:bodyPr/>
          <a:lstStyle/>
          <a:p>
            <a:pPr algn="ctr"/>
            <a:r>
              <a:rPr lang="en-US" dirty="0"/>
              <a:t>Preparing for </a:t>
            </a:r>
            <a:r>
              <a:rPr lang="en-US" dirty="0" err="1"/>
              <a:t>GeoXO</a:t>
            </a:r>
            <a:r>
              <a:rPr lang="en-US" dirty="0"/>
              <a:t> ACX</a:t>
            </a:r>
          </a:p>
        </p:txBody>
      </p:sp>
      <p:pic>
        <p:nvPicPr>
          <p:cNvPr id="10" name="Picture 9">
            <a:extLst>
              <a:ext uri="{FF2B5EF4-FFF2-40B4-BE49-F238E27FC236}">
                <a16:creationId xmlns:a16="http://schemas.microsoft.com/office/drawing/2014/main" id="{EEF76A22-8D7A-45E1-8F71-A9CA5617D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660" y="897513"/>
            <a:ext cx="4526272" cy="2560021"/>
          </a:xfrm>
          <a:prstGeom prst="rect">
            <a:avLst/>
          </a:prstGeom>
        </p:spPr>
      </p:pic>
      <p:pic>
        <p:nvPicPr>
          <p:cNvPr id="11" name="Picture 10">
            <a:extLst>
              <a:ext uri="{FF2B5EF4-FFF2-40B4-BE49-F238E27FC236}">
                <a16:creationId xmlns:a16="http://schemas.microsoft.com/office/drawing/2014/main" id="{40450D22-BC3C-4403-8886-28DDF9BEC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116" y="3639949"/>
            <a:ext cx="4455816" cy="2520171"/>
          </a:xfrm>
          <a:prstGeom prst="rect">
            <a:avLst/>
          </a:prstGeom>
        </p:spPr>
      </p:pic>
      <p:sp>
        <p:nvSpPr>
          <p:cNvPr id="6" name="TextBox 5">
            <a:extLst>
              <a:ext uri="{FF2B5EF4-FFF2-40B4-BE49-F238E27FC236}">
                <a16:creationId xmlns:a16="http://schemas.microsoft.com/office/drawing/2014/main" id="{6685BFE1-BAA2-4E08-B283-169B4CD27E41}"/>
              </a:ext>
            </a:extLst>
          </p:cNvPr>
          <p:cNvSpPr txBox="1"/>
          <p:nvPr/>
        </p:nvSpPr>
        <p:spPr>
          <a:xfrm>
            <a:off x="1513114" y="5988908"/>
            <a:ext cx="4024744" cy="307777"/>
          </a:xfrm>
          <a:prstGeom prst="rect">
            <a:avLst/>
          </a:prstGeom>
          <a:noFill/>
        </p:spPr>
        <p:txBody>
          <a:bodyPr wrap="square" rtlCol="0">
            <a:spAutoFit/>
          </a:bodyPr>
          <a:lstStyle/>
          <a:p>
            <a:r>
              <a:rPr lang="en-US" b="1" dirty="0"/>
              <a:t>Aerosol algorithms PI: Shobha Kondragunta</a:t>
            </a:r>
          </a:p>
        </p:txBody>
      </p:sp>
      <p:sp>
        <p:nvSpPr>
          <p:cNvPr id="7" name="TextBox 6">
            <a:extLst>
              <a:ext uri="{FF2B5EF4-FFF2-40B4-BE49-F238E27FC236}">
                <a16:creationId xmlns:a16="http://schemas.microsoft.com/office/drawing/2014/main" id="{AA1C811D-BA73-4D3B-A766-ADE7BB72D5E2}"/>
              </a:ext>
            </a:extLst>
          </p:cNvPr>
          <p:cNvSpPr txBox="1"/>
          <p:nvPr/>
        </p:nvSpPr>
        <p:spPr>
          <a:xfrm>
            <a:off x="396829" y="972150"/>
            <a:ext cx="4028224" cy="5016758"/>
          </a:xfrm>
          <a:prstGeom prst="rect">
            <a:avLst/>
          </a:prstGeom>
          <a:noFill/>
        </p:spPr>
        <p:txBody>
          <a:bodyPr wrap="square" rtlCol="0">
            <a:spAutoFit/>
          </a:bodyPr>
          <a:lstStyle/>
          <a:p>
            <a:r>
              <a:rPr lang="en-US" sz="1600" dirty="0"/>
              <a:t>NOAA is taking an enterprise approach to developing algorithms for retrievals of atmospheric composition products</a:t>
            </a:r>
          </a:p>
          <a:p>
            <a:endParaRPr lang="en-US" sz="1600" dirty="0"/>
          </a:p>
          <a:p>
            <a:r>
              <a:rPr lang="en-US" sz="1600" dirty="0"/>
              <a:t>Algorithm is satellite and sensor agnostic</a:t>
            </a:r>
          </a:p>
          <a:p>
            <a:endParaRPr lang="en-US" sz="1600" dirty="0"/>
          </a:p>
          <a:p>
            <a:r>
              <a:rPr lang="en-US" sz="1600" dirty="0"/>
              <a:t>Algorithms under development</a:t>
            </a:r>
          </a:p>
          <a:p>
            <a:pPr marL="285750" indent="-285750">
              <a:buFont typeface="Arial" panose="020B0604020202020204" pitchFamily="34" charset="0"/>
              <a:buChar char="•"/>
            </a:pPr>
            <a:r>
              <a:rPr lang="en-US" sz="1600" dirty="0"/>
              <a:t>Total ozone</a:t>
            </a:r>
          </a:p>
          <a:p>
            <a:pPr marL="285750" indent="-285750">
              <a:buFont typeface="Arial" panose="020B0604020202020204" pitchFamily="34" charset="0"/>
              <a:buChar char="•"/>
            </a:pPr>
            <a:r>
              <a:rPr lang="en-US" sz="1600" dirty="0"/>
              <a:t>Tropospheric Nitrogen Dioxide column</a:t>
            </a:r>
          </a:p>
          <a:p>
            <a:pPr marL="285750" indent="-285750">
              <a:buFont typeface="Arial" panose="020B0604020202020204" pitchFamily="34" charset="0"/>
              <a:buChar char="•"/>
            </a:pPr>
            <a:r>
              <a:rPr lang="en-US" sz="1600" dirty="0"/>
              <a:t>Suite of aerosol products including aerosol Optical Depth, Aerosol Layer Height, Aerosol Index (UV and VIS), Composition (Single Scattering Albedo), smoke/dust mask</a:t>
            </a:r>
          </a:p>
          <a:p>
            <a:pPr marL="285750" indent="-285750">
              <a:buFont typeface="Arial" panose="020B0604020202020204" pitchFamily="34" charset="0"/>
              <a:buChar char="•"/>
            </a:pPr>
            <a:endParaRPr lang="en-US" sz="1600" dirty="0"/>
          </a:p>
          <a:p>
            <a:r>
              <a:rPr lang="en-US" sz="1600" dirty="0"/>
              <a:t>Platforms/sensors</a:t>
            </a:r>
          </a:p>
          <a:p>
            <a:pPr marL="285750" indent="-285750">
              <a:buFont typeface="Arial" panose="020B0604020202020204" pitchFamily="34" charset="0"/>
              <a:buChar char="•"/>
            </a:pPr>
            <a:r>
              <a:rPr lang="en-US" sz="1600" dirty="0"/>
              <a:t>GEO: GEMS, TEMPO, ABI, AHI, Sentinel-4</a:t>
            </a:r>
          </a:p>
          <a:p>
            <a:pPr marL="285750" indent="-285750">
              <a:buFont typeface="Arial" panose="020B0604020202020204" pitchFamily="34" charset="0"/>
              <a:buChar char="•"/>
            </a:pPr>
            <a:r>
              <a:rPr lang="en-US" sz="1600" dirty="0"/>
              <a:t>LEO: OMPS, VIIRS, TROPOMI, </a:t>
            </a:r>
            <a:r>
              <a:rPr lang="en-US" sz="1600" dirty="0" err="1"/>
              <a:t>metImage</a:t>
            </a:r>
            <a:r>
              <a:rPr lang="en-US" sz="1600" dirty="0"/>
              <a:t>, UVN</a:t>
            </a:r>
          </a:p>
        </p:txBody>
      </p:sp>
      <p:sp>
        <p:nvSpPr>
          <p:cNvPr id="4" name="Rectangle 3">
            <a:extLst>
              <a:ext uri="{FF2B5EF4-FFF2-40B4-BE49-F238E27FC236}">
                <a16:creationId xmlns:a16="http://schemas.microsoft.com/office/drawing/2014/main" id="{257C60EF-5713-4F25-97E0-D4FF3E8B633A}"/>
              </a:ext>
            </a:extLst>
          </p:cNvPr>
          <p:cNvSpPr/>
          <p:nvPr/>
        </p:nvSpPr>
        <p:spPr>
          <a:xfrm>
            <a:off x="4793927" y="1812749"/>
            <a:ext cx="2351314" cy="2154436"/>
          </a:xfrm>
          <a:prstGeom prst="rect">
            <a:avLst/>
          </a:prstGeom>
        </p:spPr>
        <p:txBody>
          <a:bodyPr wrap="square">
            <a:spAutoFit/>
          </a:bodyPr>
          <a:lstStyle/>
          <a:p>
            <a:r>
              <a:rPr lang="en-US" sz="1200" dirty="0">
                <a:solidFill>
                  <a:srgbClr val="1C1D1E"/>
                </a:solidFill>
                <a:latin typeface="Open Sans"/>
              </a:rPr>
              <a:t>Zhang, H., Kondragunta, S., Laszlo, I., Liu, H., Remer, L. A., Huang, J., </a:t>
            </a:r>
            <a:r>
              <a:rPr lang="en-US" sz="1200" dirty="0" err="1">
                <a:solidFill>
                  <a:srgbClr val="1C1D1E"/>
                </a:solidFill>
                <a:latin typeface="Open Sans"/>
              </a:rPr>
              <a:t>Superczynski</a:t>
            </a:r>
            <a:r>
              <a:rPr lang="en-US" sz="1200" dirty="0">
                <a:solidFill>
                  <a:srgbClr val="1C1D1E"/>
                </a:solidFill>
                <a:latin typeface="Open Sans"/>
              </a:rPr>
              <a:t>, S., and </a:t>
            </a:r>
            <a:r>
              <a:rPr lang="en-US" sz="1200" dirty="0" err="1">
                <a:solidFill>
                  <a:srgbClr val="1C1D1E"/>
                </a:solidFill>
                <a:latin typeface="Open Sans"/>
              </a:rPr>
              <a:t>Ciren</a:t>
            </a:r>
            <a:r>
              <a:rPr lang="en-US" sz="1200" dirty="0">
                <a:solidFill>
                  <a:srgbClr val="1C1D1E"/>
                </a:solidFill>
                <a:latin typeface="Open Sans"/>
              </a:rPr>
              <a:t>, P. (2016), An enhanced VIIRS aerosol optical thickness (AOT) retrieval algorithm over land using a global surface reflectance ratio database, </a:t>
            </a:r>
            <a:r>
              <a:rPr lang="en-US" sz="1200" i="1" dirty="0">
                <a:solidFill>
                  <a:srgbClr val="1C1D1E"/>
                </a:solidFill>
                <a:latin typeface="Open Sans"/>
              </a:rPr>
              <a:t>J. </a:t>
            </a:r>
            <a:r>
              <a:rPr lang="en-US" sz="1200" i="1" dirty="0" err="1">
                <a:solidFill>
                  <a:srgbClr val="1C1D1E"/>
                </a:solidFill>
                <a:latin typeface="Open Sans"/>
              </a:rPr>
              <a:t>Geophys</a:t>
            </a:r>
            <a:r>
              <a:rPr lang="en-US" sz="1200" i="1" dirty="0">
                <a:solidFill>
                  <a:srgbClr val="1C1D1E"/>
                </a:solidFill>
                <a:latin typeface="Open Sans"/>
              </a:rPr>
              <a:t>. Res. Atmos.</a:t>
            </a:r>
            <a:r>
              <a:rPr lang="en-US" sz="1200" dirty="0">
                <a:solidFill>
                  <a:srgbClr val="1C1D1E"/>
                </a:solidFill>
                <a:latin typeface="Open Sans"/>
              </a:rPr>
              <a:t>, 121, 10,717– 10,738, doi:</a:t>
            </a:r>
            <a:r>
              <a:rPr lang="en-US" sz="1200" dirty="0">
                <a:solidFill>
                  <a:srgbClr val="005274"/>
                </a:solidFill>
                <a:latin typeface="Open Sans"/>
                <a:hlinkClick r:id="rId4" tooltip="Link to external resource: 10.1002/2016JD024859"/>
              </a:rPr>
              <a:t>10.1002/2016JD024859</a:t>
            </a:r>
            <a:r>
              <a:rPr lang="en-US" dirty="0">
                <a:solidFill>
                  <a:srgbClr val="1C1D1E"/>
                </a:solidFill>
                <a:latin typeface="Open Sans"/>
              </a:rPr>
              <a:t>.</a:t>
            </a:r>
            <a:endParaRPr lang="en-US" dirty="0"/>
          </a:p>
        </p:txBody>
      </p:sp>
    </p:spTree>
    <p:extLst>
      <p:ext uri="{BB962C8B-B14F-4D97-AF65-F5344CB8AC3E}">
        <p14:creationId xmlns:p14="http://schemas.microsoft.com/office/powerpoint/2010/main" val="23157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C62F-E24B-46F5-AF5C-F43DA836BD63}"/>
              </a:ext>
            </a:extLst>
          </p:cNvPr>
          <p:cNvSpPr>
            <a:spLocks noGrp="1"/>
          </p:cNvSpPr>
          <p:nvPr>
            <p:ph type="title"/>
          </p:nvPr>
        </p:nvSpPr>
        <p:spPr/>
        <p:txBody>
          <a:bodyPr/>
          <a:lstStyle/>
          <a:p>
            <a:r>
              <a:rPr lang="en-US" dirty="0"/>
              <a:t>NOAA Talks/Posters Recommended</a:t>
            </a:r>
          </a:p>
        </p:txBody>
      </p:sp>
      <p:sp>
        <p:nvSpPr>
          <p:cNvPr id="3" name="Content Placeholder 2">
            <a:extLst>
              <a:ext uri="{FF2B5EF4-FFF2-40B4-BE49-F238E27FC236}">
                <a16:creationId xmlns:a16="http://schemas.microsoft.com/office/drawing/2014/main" id="{5331D986-CCE6-4155-AA23-B1EB0BF0154F}"/>
              </a:ext>
            </a:extLst>
          </p:cNvPr>
          <p:cNvSpPr>
            <a:spLocks noGrp="1"/>
          </p:cNvSpPr>
          <p:nvPr>
            <p:ph idx="1"/>
          </p:nvPr>
        </p:nvSpPr>
        <p:spPr/>
        <p:txBody>
          <a:bodyPr/>
          <a:lstStyle/>
          <a:p>
            <a:r>
              <a:rPr lang="en-US" dirty="0"/>
              <a:t>Aerosol Session May 3 Wednesday 4 PM</a:t>
            </a:r>
          </a:p>
          <a:p>
            <a:pPr lvl="1"/>
            <a:r>
              <a:rPr lang="en-US" dirty="0" err="1"/>
              <a:t>Pubu</a:t>
            </a:r>
            <a:r>
              <a:rPr lang="en-US" dirty="0"/>
              <a:t> </a:t>
            </a:r>
            <a:r>
              <a:rPr lang="en-US" dirty="0" err="1"/>
              <a:t>Ciren</a:t>
            </a:r>
            <a:r>
              <a:rPr lang="en-US" dirty="0"/>
              <a:t> will present on hybrid (imager/spectrometer) algorithm for smoke and dust detection</a:t>
            </a:r>
          </a:p>
          <a:p>
            <a:r>
              <a:rPr lang="en-US" dirty="0"/>
              <a:t>Advancements in Environmental Health Applications with TEMPO Session May 4 Thursday 2:30 PM</a:t>
            </a:r>
          </a:p>
          <a:p>
            <a:pPr lvl="1"/>
            <a:r>
              <a:rPr lang="en-US" dirty="0"/>
              <a:t>Shobha Kondragunta will present “data provider perspective on PM2.5 applications”</a:t>
            </a:r>
          </a:p>
          <a:p>
            <a:r>
              <a:rPr lang="en-US" dirty="0"/>
              <a:t>PM2.5 Estimates over Eastern Asia from GEMS Aerosol Optical Depth and Aerosol Layer Height by Hai Zhang</a:t>
            </a:r>
          </a:p>
          <a:p>
            <a:r>
              <a:rPr lang="en-US" dirty="0"/>
              <a:t>Evaluation of GEMS Tropospheric NO2 Product over Northern China Region by </a:t>
            </a:r>
            <a:r>
              <a:rPr lang="en-US" dirty="0" err="1"/>
              <a:t>Zigang</a:t>
            </a:r>
            <a:r>
              <a:rPr lang="en-US" dirty="0"/>
              <a:t> Wei</a:t>
            </a:r>
          </a:p>
          <a:p>
            <a:endParaRPr lang="en-US" dirty="0"/>
          </a:p>
        </p:txBody>
      </p:sp>
    </p:spTree>
    <p:extLst>
      <p:ext uri="{BB962C8B-B14F-4D97-AF65-F5344CB8AC3E}">
        <p14:creationId xmlns:p14="http://schemas.microsoft.com/office/powerpoint/2010/main" val="1774491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8EF32F-E2BA-4CD4-8CB2-989ECD20978A}"/>
              </a:ext>
            </a:extLst>
          </p:cNvPr>
          <p:cNvGrpSpPr/>
          <p:nvPr/>
        </p:nvGrpSpPr>
        <p:grpSpPr>
          <a:xfrm>
            <a:off x="136552" y="487879"/>
            <a:ext cx="4876800" cy="5486400"/>
            <a:chOff x="0" y="0"/>
            <a:chExt cx="4876800" cy="5486400"/>
          </a:xfrm>
        </p:grpSpPr>
        <p:pic>
          <p:nvPicPr>
            <p:cNvPr id="4" name="Picture 3">
              <a:extLst>
                <a:ext uri="{FF2B5EF4-FFF2-40B4-BE49-F238E27FC236}">
                  <a16:creationId xmlns:a16="http://schemas.microsoft.com/office/drawing/2014/main" id="{5E81534B-2A5B-46CF-8233-33EEBB4EEE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 cy="1828800"/>
            </a:xfrm>
            <a:prstGeom prst="rect">
              <a:avLst/>
            </a:prstGeom>
          </p:spPr>
        </p:pic>
        <p:pic>
          <p:nvPicPr>
            <p:cNvPr id="5" name="Picture 4">
              <a:extLst>
                <a:ext uri="{FF2B5EF4-FFF2-40B4-BE49-F238E27FC236}">
                  <a16:creationId xmlns:a16="http://schemas.microsoft.com/office/drawing/2014/main" id="{EC0E744B-B116-47BC-A46C-04824C31898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5" y="1828800"/>
              <a:ext cx="2437765" cy="1828800"/>
            </a:xfrm>
            <a:prstGeom prst="rect">
              <a:avLst/>
            </a:prstGeom>
          </p:spPr>
        </p:pic>
        <p:pic>
          <p:nvPicPr>
            <p:cNvPr id="6" name="Picture 5" descr="C:\Users\Shobha.Kondragunta\AppData\Local\Temp\1\IMG-9451.jpg">
              <a:extLst>
                <a:ext uri="{FF2B5EF4-FFF2-40B4-BE49-F238E27FC236}">
                  <a16:creationId xmlns:a16="http://schemas.microsoft.com/office/drawing/2014/main" id="{9A6C73DA-4973-4AAF-A65A-93E18C5ACC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57600"/>
              <a:ext cx="2440940" cy="1828800"/>
            </a:xfrm>
            <a:prstGeom prst="rect">
              <a:avLst/>
            </a:prstGeom>
            <a:noFill/>
            <a:ln>
              <a:noFill/>
            </a:ln>
          </p:spPr>
        </p:pic>
        <p:pic>
          <p:nvPicPr>
            <p:cNvPr id="7" name="Picture 6">
              <a:extLst>
                <a:ext uri="{FF2B5EF4-FFF2-40B4-BE49-F238E27FC236}">
                  <a16:creationId xmlns:a16="http://schemas.microsoft.com/office/drawing/2014/main" id="{3B952131-0ACB-4D34-A4AD-A576B52B2A1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38400" y="0"/>
              <a:ext cx="2438400" cy="1828800"/>
            </a:xfrm>
            <a:prstGeom prst="rect">
              <a:avLst/>
            </a:prstGeom>
          </p:spPr>
        </p:pic>
        <p:pic>
          <p:nvPicPr>
            <p:cNvPr id="8" name="Picture 7">
              <a:extLst>
                <a:ext uri="{FF2B5EF4-FFF2-40B4-BE49-F238E27FC236}">
                  <a16:creationId xmlns:a16="http://schemas.microsoft.com/office/drawing/2014/main" id="{3CA574F7-004A-4798-B584-375C20FFBB5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438400" y="1828800"/>
              <a:ext cx="2438400" cy="1828800"/>
            </a:xfrm>
            <a:prstGeom prst="rect">
              <a:avLst/>
            </a:prstGeom>
          </p:spPr>
        </p:pic>
        <p:pic>
          <p:nvPicPr>
            <p:cNvPr id="9" name="Picture 8">
              <a:extLst>
                <a:ext uri="{FF2B5EF4-FFF2-40B4-BE49-F238E27FC236}">
                  <a16:creationId xmlns:a16="http://schemas.microsoft.com/office/drawing/2014/main" id="{7A6F4378-E285-47C1-98CC-34A43627C4B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438400" y="3657600"/>
              <a:ext cx="2438400" cy="1828800"/>
            </a:xfrm>
            <a:prstGeom prst="rect">
              <a:avLst/>
            </a:prstGeom>
          </p:spPr>
        </p:pic>
      </p:grpSp>
      <p:pic>
        <p:nvPicPr>
          <p:cNvPr id="1026" name="Picture 2" descr="NASA’s Tropospheric Emissions: Monitoring of Pollution (TEMPO) instrument launched 12:30 a.m. EDT Friday, April 7 as a payload on Intelsat 40E aboard a SpaceX Falcon 9 rocket from Cape Canaveral Space Force Station in Florida.">
            <a:extLst>
              <a:ext uri="{FF2B5EF4-FFF2-40B4-BE49-F238E27FC236}">
                <a16:creationId xmlns:a16="http://schemas.microsoft.com/office/drawing/2014/main" id="{BAC17545-8148-48E8-81E2-9A0858C75A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988" y="1140278"/>
            <a:ext cx="6638544" cy="38415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A786262-79EA-4E37-BF0E-C82963A6FAC0}"/>
              </a:ext>
            </a:extLst>
          </p:cNvPr>
          <p:cNvSpPr/>
          <p:nvPr/>
        </p:nvSpPr>
        <p:spPr>
          <a:xfrm>
            <a:off x="5420260" y="1291615"/>
            <a:ext cx="6096000" cy="253916"/>
          </a:xfrm>
          <a:prstGeom prst="rect">
            <a:avLst/>
          </a:prstGeom>
        </p:spPr>
        <p:txBody>
          <a:bodyPr>
            <a:spAutoFit/>
          </a:bodyPr>
          <a:lstStyle/>
          <a:p>
            <a:r>
              <a:rPr lang="en-US" sz="1050" dirty="0">
                <a:solidFill>
                  <a:schemeClr val="bg1"/>
                </a:solidFill>
              </a:rPr>
              <a:t>https://www.nasa.gov/press-release/nasa-s-high-resolution-air-quality-control-instrument-launches</a:t>
            </a:r>
          </a:p>
        </p:txBody>
      </p:sp>
      <p:pic>
        <p:nvPicPr>
          <p:cNvPr id="1028" name="Picture 4" descr="Congratulations Message Calligraphy, Celebrate Party Blur Colorful Abstract  Background Decoration Paper Confetti Falling Scatter, Stock Vector -  Illustration of date, greeting: 134212036">
            <a:extLst>
              <a:ext uri="{FF2B5EF4-FFF2-40B4-BE49-F238E27FC236}">
                <a16:creationId xmlns:a16="http://schemas.microsoft.com/office/drawing/2014/main" id="{3DB04F23-7BA1-4786-BA4B-0E77ACD368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3810" b="39524"/>
          <a:stretch/>
        </p:blipFill>
        <p:spPr bwMode="auto">
          <a:xfrm>
            <a:off x="5420260" y="5322944"/>
            <a:ext cx="6202735" cy="12591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2E246D3-3E05-4373-BF44-883DB84DAAA2}"/>
              </a:ext>
            </a:extLst>
          </p:cNvPr>
          <p:cNvSpPr txBox="1"/>
          <p:nvPr/>
        </p:nvSpPr>
        <p:spPr>
          <a:xfrm>
            <a:off x="64420" y="5952508"/>
            <a:ext cx="4948932" cy="261610"/>
          </a:xfrm>
          <a:prstGeom prst="rect">
            <a:avLst/>
          </a:prstGeom>
          <a:noFill/>
        </p:spPr>
        <p:txBody>
          <a:bodyPr wrap="square" rtlCol="0">
            <a:spAutoFit/>
          </a:bodyPr>
          <a:lstStyle/>
          <a:p>
            <a:r>
              <a:rPr lang="en-US" sz="1100" b="1" i="1" dirty="0"/>
              <a:t>Photo credit: Greg Frost, Nick </a:t>
            </a:r>
            <a:r>
              <a:rPr lang="en-US" sz="1100" b="1" i="1" dirty="0" err="1"/>
              <a:t>Krotkov</a:t>
            </a:r>
            <a:r>
              <a:rPr lang="en-US" sz="1100" b="1" i="1" dirty="0"/>
              <a:t>, Shobha Kondragunta</a:t>
            </a:r>
          </a:p>
        </p:txBody>
      </p:sp>
    </p:spTree>
    <p:extLst>
      <p:ext uri="{BB962C8B-B14F-4D97-AF65-F5344CB8AC3E}">
        <p14:creationId xmlns:p14="http://schemas.microsoft.com/office/powerpoint/2010/main" val="80119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8;p50">
            <a:extLst>
              <a:ext uri="{FF2B5EF4-FFF2-40B4-BE49-F238E27FC236}">
                <a16:creationId xmlns:a16="http://schemas.microsoft.com/office/drawing/2014/main" id="{274AEAB3-ED75-4C90-AA83-0E0DEBD43F86}"/>
              </a:ext>
            </a:extLst>
          </p:cNvPr>
          <p:cNvPicPr preferRelativeResize="0">
            <a:picLocks noChangeAspect="1"/>
          </p:cNvPicPr>
          <p:nvPr/>
        </p:nvPicPr>
        <p:blipFill>
          <a:blip r:embed="rId3">
            <a:alphaModFix/>
          </a:blip>
          <a:stretch>
            <a:fillRect/>
          </a:stretch>
        </p:blipFill>
        <p:spPr>
          <a:xfrm>
            <a:off x="737821" y="337459"/>
            <a:ext cx="10485351" cy="6012702"/>
          </a:xfrm>
          <a:prstGeom prst="rect">
            <a:avLst/>
          </a:prstGeom>
          <a:noFill/>
          <a:ln>
            <a:noFill/>
          </a:ln>
        </p:spPr>
      </p:pic>
    </p:spTree>
    <p:extLst>
      <p:ext uri="{BB962C8B-B14F-4D97-AF65-F5344CB8AC3E}">
        <p14:creationId xmlns:p14="http://schemas.microsoft.com/office/powerpoint/2010/main" val="311937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73D3-0B8A-4741-A919-9359A8DB9B8A}"/>
              </a:ext>
            </a:extLst>
          </p:cNvPr>
          <p:cNvSpPr>
            <a:spLocks noGrp="1"/>
          </p:cNvSpPr>
          <p:nvPr>
            <p:ph type="title"/>
          </p:nvPr>
        </p:nvSpPr>
        <p:spPr>
          <a:xfrm>
            <a:off x="3764174" y="77022"/>
            <a:ext cx="5368247" cy="818782"/>
          </a:xfrm>
        </p:spPr>
        <p:txBody>
          <a:bodyPr/>
          <a:lstStyle/>
          <a:p>
            <a:r>
              <a:rPr lang="en-US" dirty="0" err="1"/>
              <a:t>GeoXO</a:t>
            </a:r>
            <a:r>
              <a:rPr lang="en-US" dirty="0"/>
              <a:t> ACX Instrument</a:t>
            </a:r>
          </a:p>
        </p:txBody>
      </p:sp>
      <p:graphicFrame>
        <p:nvGraphicFramePr>
          <p:cNvPr id="4" name="Google Shape;137;p4">
            <a:extLst>
              <a:ext uri="{FF2B5EF4-FFF2-40B4-BE49-F238E27FC236}">
                <a16:creationId xmlns:a16="http://schemas.microsoft.com/office/drawing/2014/main" id="{AA8EED00-0D41-44BC-A5AA-E324B244A1FE}"/>
              </a:ext>
            </a:extLst>
          </p:cNvPr>
          <p:cNvGraphicFramePr/>
          <p:nvPr>
            <p:extLst>
              <p:ext uri="{D42A27DB-BD31-4B8C-83A1-F6EECF244321}">
                <p14:modId xmlns:p14="http://schemas.microsoft.com/office/powerpoint/2010/main" val="3947198039"/>
              </p:ext>
            </p:extLst>
          </p:nvPr>
        </p:nvGraphicFramePr>
        <p:xfrm>
          <a:off x="401258" y="1184275"/>
          <a:ext cx="5798576" cy="4726169"/>
        </p:xfrm>
        <a:graphic>
          <a:graphicData uri="http://schemas.openxmlformats.org/drawingml/2006/table">
            <a:tbl>
              <a:tblPr firstRow="1" bandRow="1">
                <a:noFill/>
              </a:tblPr>
              <a:tblGrid>
                <a:gridCol w="977056">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1378016">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3026904">
                  <a:extLst>
                    <a:ext uri="{9D8B030D-6E8A-4147-A177-3AD203B41FA5}">
                      <a16:colId xmlns:a16="http://schemas.microsoft.com/office/drawing/2014/main" val="20004"/>
                    </a:ext>
                  </a:extLst>
                </a:gridCol>
              </a:tblGrid>
              <a:tr h="717093">
                <a:tc>
                  <a:txBody>
                    <a:bodyPr/>
                    <a:lstStyle/>
                    <a:p>
                      <a:pPr marL="0" marR="0" lvl="0" indent="0" algn="ctr" rtl="0">
                        <a:lnSpc>
                          <a:spcPct val="100000"/>
                        </a:lnSpc>
                        <a:spcBef>
                          <a:spcPts val="0"/>
                        </a:spcBef>
                        <a:spcAft>
                          <a:spcPts val="0"/>
                        </a:spcAft>
                        <a:buNone/>
                      </a:pPr>
                      <a:r>
                        <a:rPr lang="en-US" sz="1600" b="1" u="none" strike="noStrike" cap="none">
                          <a:latin typeface="+mn-lt"/>
                          <a:ea typeface="Calibri"/>
                          <a:cs typeface="Calibri"/>
                          <a:sym typeface="Calibri"/>
                        </a:rPr>
                        <a:t>Attribute</a:t>
                      </a:r>
                      <a:endParaRPr sz="1600" b="1">
                        <a:latin typeface="+mn-lt"/>
                      </a:endParaRPr>
                    </a:p>
                  </a:txBody>
                  <a:tcPr marL="91450" marR="91450" marT="45725" marB="45725"/>
                </a:tc>
                <a:tc>
                  <a:txBody>
                    <a:bodyPr/>
                    <a:lstStyle/>
                    <a:p>
                      <a:pPr marL="0" marR="0" lvl="0" indent="0" algn="ctr" rtl="0">
                        <a:lnSpc>
                          <a:spcPct val="100000"/>
                        </a:lnSpc>
                        <a:spcBef>
                          <a:spcPts val="0"/>
                        </a:spcBef>
                        <a:spcAft>
                          <a:spcPts val="0"/>
                        </a:spcAft>
                        <a:buNone/>
                      </a:pPr>
                      <a:endParaRPr sz="1600" b="1" u="none" strike="noStrike" cap="none">
                        <a:latin typeface="+mn-lt"/>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en-US" sz="1600" b="1" u="none" strike="noStrike" cap="none" dirty="0">
                          <a:latin typeface="+mn-lt"/>
                          <a:ea typeface="Calibri"/>
                          <a:cs typeface="Calibri"/>
                          <a:sym typeface="Calibri"/>
                        </a:rPr>
                        <a:t>What</a:t>
                      </a:r>
                      <a:endParaRPr sz="1600" b="1" dirty="0">
                        <a:latin typeface="+mn-lt"/>
                      </a:endParaRPr>
                    </a:p>
                  </a:txBody>
                  <a:tcPr marL="91450" marR="91450" marT="45725" marB="45725"/>
                </a:tc>
                <a:tc>
                  <a:txBody>
                    <a:bodyPr/>
                    <a:lstStyle/>
                    <a:p>
                      <a:pPr marL="0" marR="0" lvl="0" indent="0" algn="ctr" rtl="0">
                        <a:lnSpc>
                          <a:spcPct val="100000"/>
                        </a:lnSpc>
                        <a:spcBef>
                          <a:spcPts val="0"/>
                        </a:spcBef>
                        <a:spcAft>
                          <a:spcPts val="0"/>
                        </a:spcAft>
                        <a:buNone/>
                      </a:pPr>
                      <a:endParaRPr sz="1600" b="1" u="none" strike="noStrike" cap="none">
                        <a:latin typeface="+mn-lt"/>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en-US" sz="1600" b="1" u="none" strike="noStrike" cap="none" dirty="0">
                          <a:latin typeface="+mn-lt"/>
                          <a:ea typeface="Calibri"/>
                          <a:cs typeface="Calibri"/>
                          <a:sym typeface="Calibri"/>
                        </a:rPr>
                        <a:t>Why</a:t>
                      </a:r>
                      <a:endParaRPr sz="1600" b="1" dirty="0">
                        <a:latin typeface="+mn-lt"/>
                      </a:endParaRPr>
                    </a:p>
                  </a:txBody>
                  <a:tcPr marL="91450" marR="91450" marT="45725" marB="45725"/>
                </a:tc>
                <a:extLst>
                  <a:ext uri="{0D108BD9-81ED-4DB2-BD59-A6C34878D82A}">
                    <a16:rowId xmlns:a16="http://schemas.microsoft.com/office/drawing/2014/main" val="10000"/>
                  </a:ext>
                </a:extLst>
              </a:tr>
              <a:tr h="820130">
                <a:tc>
                  <a:txBody>
                    <a:bodyPr/>
                    <a:lstStyle/>
                    <a:p>
                      <a:pPr marL="0" marR="0" lvl="0" indent="0" algn="l" rtl="0">
                        <a:lnSpc>
                          <a:spcPct val="100000"/>
                        </a:lnSpc>
                        <a:spcBef>
                          <a:spcPts val="0"/>
                        </a:spcBef>
                        <a:spcAft>
                          <a:spcPts val="0"/>
                        </a:spcAft>
                        <a:buNone/>
                      </a:pPr>
                      <a:r>
                        <a:rPr lang="en-US" sz="1200" u="none" strike="noStrike" cap="none">
                          <a:latin typeface="+mn-lt"/>
                          <a:ea typeface="Calibri"/>
                          <a:cs typeface="Calibri"/>
                          <a:sym typeface="Calibri"/>
                        </a:rPr>
                        <a:t>Coverage</a:t>
                      </a:r>
                      <a:endParaRPr sz="1200">
                        <a:latin typeface="+mn-lt"/>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US" sz="1200" b="0" u="none" strike="noStrike" cap="none">
                          <a:solidFill>
                            <a:schemeClr val="dk1"/>
                          </a:solidFill>
                          <a:latin typeface="+mn-lt"/>
                          <a:ea typeface="Calibri"/>
                          <a:cs typeface="Calibri"/>
                          <a:sym typeface="Calibri"/>
                        </a:rPr>
                        <a:t>CONUS, southern Canada, northern Mexico, Caribbean</a:t>
                      </a:r>
                      <a:endParaRPr sz="1200" b="0" u="none" strike="noStrike" cap="none">
                        <a:solidFill>
                          <a:schemeClr val="dk1"/>
                        </a:solidFill>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latin typeface="+mn-lt"/>
                          <a:ea typeface="Calibri"/>
                          <a:cs typeface="Calibri"/>
                          <a:sym typeface="Calibri"/>
                        </a:rPr>
                        <a:t>Hourly inputs to national air quality, hazard and fire forecasting capabilities and warnings.</a:t>
                      </a:r>
                      <a:endParaRPr sz="1200">
                        <a:latin typeface="+mn-lt"/>
                      </a:endParaRPr>
                    </a:p>
                  </a:txBody>
                  <a:tcPr marL="91450" marR="91450" marT="45725" marB="45725"/>
                </a:tc>
                <a:extLst>
                  <a:ext uri="{0D108BD9-81ED-4DB2-BD59-A6C34878D82A}">
                    <a16:rowId xmlns:a16="http://schemas.microsoft.com/office/drawing/2014/main" val="10001"/>
                  </a:ext>
                </a:extLst>
              </a:tr>
              <a:tr h="672458">
                <a:tc>
                  <a:txBody>
                    <a:bodyPr/>
                    <a:lstStyle/>
                    <a:p>
                      <a:pPr marL="0" marR="0" lvl="0" indent="0" algn="l" rtl="0">
                        <a:lnSpc>
                          <a:spcPct val="100000"/>
                        </a:lnSpc>
                        <a:spcBef>
                          <a:spcPts val="0"/>
                        </a:spcBef>
                        <a:spcAft>
                          <a:spcPts val="0"/>
                        </a:spcAft>
                        <a:buNone/>
                      </a:pPr>
                      <a:r>
                        <a:rPr lang="en-US" sz="1200" u="none" strike="noStrike" cap="none">
                          <a:latin typeface="+mn-lt"/>
                          <a:ea typeface="Calibri"/>
                          <a:cs typeface="Calibri"/>
                          <a:sym typeface="Calibri"/>
                        </a:rPr>
                        <a:t>Spatial Resolution</a:t>
                      </a:r>
                      <a:endParaRPr sz="1200">
                        <a:latin typeface="+mn-lt"/>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mn-lt"/>
                          <a:ea typeface="Calibri"/>
                          <a:cs typeface="Calibri"/>
                          <a:sym typeface="Calibri"/>
                        </a:rPr>
                        <a:t>8x3 km</a:t>
                      </a:r>
                      <a:r>
                        <a:rPr lang="en-US" sz="1200" u="none" strike="noStrike" cap="none" baseline="30000">
                          <a:solidFill>
                            <a:schemeClr val="dk1"/>
                          </a:solidFill>
                          <a:latin typeface="+mn-lt"/>
                          <a:ea typeface="Calibri"/>
                          <a:cs typeface="Calibri"/>
                          <a:sym typeface="Calibri"/>
                        </a:rPr>
                        <a:t>2</a:t>
                      </a:r>
                      <a:r>
                        <a:rPr lang="en-US" sz="1200" u="none" strike="noStrike" cap="none">
                          <a:solidFill>
                            <a:schemeClr val="dk1"/>
                          </a:solidFill>
                          <a:latin typeface="+mn-lt"/>
                          <a:ea typeface="Calibri"/>
                          <a:cs typeface="Calibri"/>
                          <a:sym typeface="Calibri"/>
                        </a:rPr>
                        <a:t> @ nadir</a:t>
                      </a:r>
                      <a:endParaRPr sz="1200">
                        <a:latin typeface="+mn-lt"/>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200" u="none" strike="noStrike" cap="none" dirty="0">
                          <a:latin typeface="+mn-lt"/>
                          <a:ea typeface="Calibri"/>
                          <a:cs typeface="Calibri"/>
                          <a:sym typeface="Calibri"/>
                        </a:rPr>
                        <a:t>Resolve sources, including cities, highway corridors, airports, oil/gas fields, large point sources like fires and power plants.</a:t>
                      </a:r>
                      <a:endParaRPr sz="1200" dirty="0">
                        <a:latin typeface="+mn-lt"/>
                      </a:endParaRPr>
                    </a:p>
                  </a:txBody>
                  <a:tcPr marL="91450" marR="91450" marT="45725" marB="45725"/>
                </a:tc>
                <a:extLst>
                  <a:ext uri="{0D108BD9-81ED-4DB2-BD59-A6C34878D82A}">
                    <a16:rowId xmlns:a16="http://schemas.microsoft.com/office/drawing/2014/main" val="10002"/>
                  </a:ext>
                </a:extLst>
              </a:tr>
              <a:tr h="1302713">
                <a:tc>
                  <a:txBody>
                    <a:bodyPr/>
                    <a:lstStyle/>
                    <a:p>
                      <a:pPr marL="0" marR="0" lvl="0" indent="0" algn="l" rtl="0">
                        <a:lnSpc>
                          <a:spcPct val="100000"/>
                        </a:lnSpc>
                        <a:spcBef>
                          <a:spcPts val="0"/>
                        </a:spcBef>
                        <a:spcAft>
                          <a:spcPts val="0"/>
                        </a:spcAft>
                        <a:buNone/>
                      </a:pPr>
                      <a:r>
                        <a:rPr lang="en-US" sz="1200" u="none" strike="noStrike" cap="none">
                          <a:latin typeface="+mn-lt"/>
                          <a:ea typeface="Calibri"/>
                          <a:cs typeface="Calibri"/>
                          <a:sym typeface="Calibri"/>
                        </a:rPr>
                        <a:t>Temporal Resolution</a:t>
                      </a:r>
                      <a:endParaRPr sz="1200">
                        <a:latin typeface="+mn-lt"/>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latin typeface="+mn-lt"/>
                          <a:ea typeface="Calibri"/>
                          <a:cs typeface="Calibri"/>
                          <a:sym typeface="Calibri"/>
                        </a:rPr>
                        <a:t>60 min</a:t>
                      </a:r>
                      <a:endParaRPr sz="1200" dirty="0">
                        <a:latin typeface="+mn-lt"/>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latin typeface="+mn-lt"/>
                          <a:ea typeface="Calibri"/>
                          <a:cs typeface="Calibri"/>
                          <a:sym typeface="Calibri"/>
                        </a:rPr>
                        <a:t>Capture diurnal variations in pollution emissions, photochemistry, and exposure. Detect episodic events like wildfires and volcanoes. </a:t>
                      </a:r>
                      <a:endParaRPr sz="1200" dirty="0">
                        <a:latin typeface="+mn-lt"/>
                      </a:endParaRPr>
                    </a:p>
                    <a:p>
                      <a:pPr marL="0" marR="0" lvl="0" indent="0" algn="l" rtl="0">
                        <a:lnSpc>
                          <a:spcPct val="100000"/>
                        </a:lnSpc>
                        <a:spcBef>
                          <a:spcPts val="0"/>
                        </a:spcBef>
                        <a:spcAft>
                          <a:spcPts val="0"/>
                        </a:spcAft>
                        <a:buNone/>
                      </a:pPr>
                      <a:r>
                        <a:rPr lang="en-US" sz="1200" u="none" strike="noStrike" cap="none" dirty="0">
                          <a:latin typeface="+mn-lt"/>
                          <a:ea typeface="Calibri"/>
                          <a:cs typeface="Calibri"/>
                          <a:sym typeface="Calibri"/>
                        </a:rPr>
                        <a:t>Select for cloud-free conditions. </a:t>
                      </a:r>
                      <a:endParaRPr sz="1200" dirty="0">
                        <a:latin typeface="+mn-lt"/>
                      </a:endParaRPr>
                    </a:p>
                    <a:p>
                      <a:pPr marL="0" marR="0" lvl="0" indent="0" algn="l" rtl="0">
                        <a:lnSpc>
                          <a:spcPct val="100000"/>
                        </a:lnSpc>
                        <a:spcBef>
                          <a:spcPts val="0"/>
                        </a:spcBef>
                        <a:spcAft>
                          <a:spcPts val="0"/>
                        </a:spcAft>
                        <a:buNone/>
                      </a:pPr>
                      <a:r>
                        <a:rPr lang="en-US" sz="1200" u="none" strike="noStrike" cap="none" dirty="0">
                          <a:latin typeface="+mn-lt"/>
                          <a:ea typeface="Calibri"/>
                          <a:cs typeface="Calibri"/>
                          <a:sym typeface="Calibri"/>
                        </a:rPr>
                        <a:t>Increase geographic coverage compared with LEO or surface observations.</a:t>
                      </a:r>
                      <a:endParaRPr sz="1200" u="none" strike="noStrike" cap="none" dirty="0">
                        <a:latin typeface="+mn-lt"/>
                        <a:ea typeface="Calibri"/>
                        <a:cs typeface="Calibri"/>
                        <a:sym typeface="Calibri"/>
                      </a:endParaRPr>
                    </a:p>
                  </a:txBody>
                  <a:tcPr marL="91450" marR="91450" marT="45725" marB="45725"/>
                </a:tc>
                <a:extLst>
                  <a:ext uri="{0D108BD9-81ED-4DB2-BD59-A6C34878D82A}">
                    <a16:rowId xmlns:a16="http://schemas.microsoft.com/office/drawing/2014/main" val="10003"/>
                  </a:ext>
                </a:extLst>
              </a:tr>
              <a:tr h="1144878">
                <a:tc>
                  <a:txBody>
                    <a:bodyPr/>
                    <a:lstStyle/>
                    <a:p>
                      <a:pPr marL="0" marR="0" lvl="0" indent="0" algn="l" rtl="0">
                        <a:lnSpc>
                          <a:spcPct val="100000"/>
                        </a:lnSpc>
                        <a:spcBef>
                          <a:spcPts val="0"/>
                        </a:spcBef>
                        <a:spcAft>
                          <a:spcPts val="0"/>
                        </a:spcAft>
                        <a:buNone/>
                      </a:pPr>
                      <a:r>
                        <a:rPr lang="en-US" sz="1200" u="none" strike="noStrike" cap="none" dirty="0">
                          <a:latin typeface="+mn-lt"/>
                          <a:ea typeface="Calibri"/>
                          <a:cs typeface="Calibri"/>
                          <a:sym typeface="Calibri"/>
                        </a:rPr>
                        <a:t>Spectral Coverage / Resolution</a:t>
                      </a:r>
                      <a:endParaRPr sz="1200" u="none" strike="noStrike" cap="none" dirty="0">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US" sz="1200" u="none" strike="noStrike" cap="none" dirty="0">
                          <a:solidFill>
                            <a:schemeClr val="dk1"/>
                          </a:solidFill>
                          <a:latin typeface="+mn-lt"/>
                          <a:ea typeface="Calibri"/>
                          <a:cs typeface="Calibri"/>
                          <a:sym typeface="Calibri"/>
                        </a:rPr>
                        <a:t>UV: 300-500 nm</a:t>
                      </a:r>
                      <a:br>
                        <a:rPr lang="en-US" sz="1200" u="none" strike="noStrike" cap="none" dirty="0">
                          <a:solidFill>
                            <a:schemeClr val="dk1"/>
                          </a:solidFill>
                          <a:latin typeface="+mn-lt"/>
                          <a:ea typeface="Calibri"/>
                          <a:cs typeface="Calibri"/>
                          <a:sym typeface="Calibri"/>
                        </a:rPr>
                      </a:br>
                      <a:r>
                        <a:rPr lang="en-US" sz="1200" u="none" strike="noStrike" cap="none" dirty="0">
                          <a:solidFill>
                            <a:schemeClr val="dk1"/>
                          </a:solidFill>
                          <a:latin typeface="+mn-lt"/>
                          <a:ea typeface="Calibri"/>
                          <a:cs typeface="Calibri"/>
                          <a:sym typeface="Calibri"/>
                        </a:rPr>
                        <a:t>Vis: </a:t>
                      </a:r>
                      <a:r>
                        <a:rPr lang="en-US" sz="1200" b="0" u="none" strike="noStrike" cap="none" dirty="0">
                          <a:solidFill>
                            <a:schemeClr val="dk1"/>
                          </a:solidFill>
                          <a:latin typeface="+mn-lt"/>
                          <a:ea typeface="Calibri"/>
                          <a:cs typeface="Calibri"/>
                          <a:sym typeface="Calibri"/>
                        </a:rPr>
                        <a:t>540-740 nm </a:t>
                      </a:r>
                      <a:endParaRPr sz="1200" b="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1200" b="0" u="none" strike="noStrike" cap="none" dirty="0">
                          <a:solidFill>
                            <a:schemeClr val="dk1"/>
                          </a:solidFill>
                          <a:latin typeface="+mn-lt"/>
                          <a:ea typeface="Calibri"/>
                          <a:cs typeface="Calibri"/>
                          <a:sym typeface="Calibri"/>
                        </a:rPr>
                        <a:t>Both @ 0.6 nm </a:t>
                      </a:r>
                      <a:endParaRPr sz="1200" b="0" u="none" strike="noStrike" cap="none" dirty="0">
                        <a:solidFill>
                          <a:schemeClr val="dk1"/>
                        </a:solidFill>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endParaRPr sz="1200" u="none" strike="noStrike" cap="none">
                        <a:latin typeface="+mn-lt"/>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200" u="none" strike="noStrike" cap="none" dirty="0">
                          <a:latin typeface="+mn-lt"/>
                          <a:ea typeface="Calibri"/>
                          <a:cs typeface="Calibri"/>
                          <a:sym typeface="Calibri"/>
                        </a:rPr>
                        <a:t>UV: ozone, nitrogen dioxide, formaldehyde, sulfur dioxide, absorption aerosol optical depth. </a:t>
                      </a:r>
                      <a:endParaRPr sz="1200" dirty="0">
                        <a:latin typeface="+mn-lt"/>
                      </a:endParaRPr>
                    </a:p>
                    <a:p>
                      <a:pPr marL="0" marR="0" lvl="0" indent="0" algn="l" rtl="0">
                        <a:lnSpc>
                          <a:spcPct val="100000"/>
                        </a:lnSpc>
                        <a:spcBef>
                          <a:spcPts val="0"/>
                        </a:spcBef>
                        <a:spcAft>
                          <a:spcPts val="0"/>
                        </a:spcAft>
                        <a:buClr>
                          <a:srgbClr val="000000"/>
                        </a:buClr>
                        <a:buSzPts val="1600"/>
                        <a:buFont typeface="Arial"/>
                        <a:buNone/>
                      </a:pPr>
                      <a:r>
                        <a:rPr lang="en-US" sz="1200" u="none" strike="noStrike" cap="none" dirty="0">
                          <a:latin typeface="+mn-lt"/>
                          <a:ea typeface="Calibri"/>
                          <a:cs typeface="Calibri"/>
                          <a:sym typeface="Calibri"/>
                        </a:rPr>
                        <a:t>Vis: cloud/aerosol layer height, PBL ozone, vegetation. </a:t>
                      </a:r>
                      <a:endParaRPr sz="1200" u="none" strike="noStrike" cap="none" dirty="0">
                        <a:latin typeface="+mn-lt"/>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pic>
        <p:nvPicPr>
          <p:cNvPr id="28" name="Picture 27">
            <a:extLst>
              <a:ext uri="{FF2B5EF4-FFF2-40B4-BE49-F238E27FC236}">
                <a16:creationId xmlns:a16="http://schemas.microsoft.com/office/drawing/2014/main" id="{3AEC77D4-4E73-46C1-9E7B-F4DBAC9C1775}"/>
              </a:ext>
            </a:extLst>
          </p:cNvPr>
          <p:cNvPicPr>
            <a:picLocks noChangeAspect="1"/>
          </p:cNvPicPr>
          <p:nvPr/>
        </p:nvPicPr>
        <p:blipFill>
          <a:blip r:embed="rId3"/>
          <a:stretch>
            <a:fillRect/>
          </a:stretch>
        </p:blipFill>
        <p:spPr>
          <a:xfrm>
            <a:off x="6615238" y="776061"/>
            <a:ext cx="5175504" cy="2870788"/>
          </a:xfrm>
          <a:prstGeom prst="rect">
            <a:avLst/>
          </a:prstGeom>
        </p:spPr>
      </p:pic>
      <p:pic>
        <p:nvPicPr>
          <p:cNvPr id="3" name="Picture 2">
            <a:extLst>
              <a:ext uri="{FF2B5EF4-FFF2-40B4-BE49-F238E27FC236}">
                <a16:creationId xmlns:a16="http://schemas.microsoft.com/office/drawing/2014/main" id="{BB8E7C11-81DB-4F3A-88DE-94D0599D2A89}"/>
              </a:ext>
            </a:extLst>
          </p:cNvPr>
          <p:cNvPicPr>
            <a:picLocks noChangeAspect="1"/>
          </p:cNvPicPr>
          <p:nvPr/>
        </p:nvPicPr>
        <p:blipFill>
          <a:blip r:embed="rId4"/>
          <a:stretch>
            <a:fillRect/>
          </a:stretch>
        </p:blipFill>
        <p:spPr>
          <a:xfrm>
            <a:off x="7434941" y="3699341"/>
            <a:ext cx="4212773" cy="3158659"/>
          </a:xfrm>
          <a:prstGeom prst="rect">
            <a:avLst/>
          </a:prstGeom>
        </p:spPr>
      </p:pic>
      <p:sp>
        <p:nvSpPr>
          <p:cNvPr id="5" name="Rectangle 4">
            <a:extLst>
              <a:ext uri="{FF2B5EF4-FFF2-40B4-BE49-F238E27FC236}">
                <a16:creationId xmlns:a16="http://schemas.microsoft.com/office/drawing/2014/main" id="{F8B756D6-002E-4DFA-82C8-789240E40809}"/>
              </a:ext>
            </a:extLst>
          </p:cNvPr>
          <p:cNvSpPr/>
          <p:nvPr/>
        </p:nvSpPr>
        <p:spPr>
          <a:xfrm>
            <a:off x="3189514" y="4147457"/>
            <a:ext cx="2122715" cy="2068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5520A-D0C2-41A2-8976-91B73B432091}"/>
              </a:ext>
            </a:extLst>
          </p:cNvPr>
          <p:cNvSpPr/>
          <p:nvPr/>
        </p:nvSpPr>
        <p:spPr>
          <a:xfrm>
            <a:off x="3189513" y="3443944"/>
            <a:ext cx="2460173" cy="20290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9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96" y="2274840"/>
            <a:ext cx="5039258" cy="3876353"/>
          </a:xfrm>
          <a:prstGeom prst="rect">
            <a:avLst/>
          </a:prstGeom>
        </p:spPr>
      </p:pic>
      <p:sp>
        <p:nvSpPr>
          <p:cNvPr id="3" name="TextBox 2">
            <a:extLst>
              <a:ext uri="{FF2B5EF4-FFF2-40B4-BE49-F238E27FC236}">
                <a16:creationId xmlns:a16="http://schemas.microsoft.com/office/drawing/2014/main" id="{0038BDA3-5AF3-4349-9087-D2669CBF9BFA}"/>
              </a:ext>
            </a:extLst>
          </p:cNvPr>
          <p:cNvSpPr txBox="1"/>
          <p:nvPr/>
        </p:nvSpPr>
        <p:spPr>
          <a:xfrm>
            <a:off x="6096000" y="5874194"/>
            <a:ext cx="6219876" cy="553998"/>
          </a:xfrm>
          <a:prstGeom prst="rect">
            <a:avLst/>
          </a:prstGeom>
          <a:noFill/>
        </p:spPr>
        <p:txBody>
          <a:bodyPr wrap="square" rtlCol="0">
            <a:spAutoFit/>
          </a:bodyPr>
          <a:lstStyle/>
          <a:p>
            <a:r>
              <a:rPr lang="en-US" sz="1000" b="1" i="1" dirty="0"/>
              <a:t>Li, F., X. Zhang, S. Kondragunta, X. Lu, I. </a:t>
            </a:r>
            <a:r>
              <a:rPr lang="en-US" sz="1000" b="1" i="1" dirty="0" err="1"/>
              <a:t>Csiszar</a:t>
            </a:r>
            <a:r>
              <a:rPr lang="en-US" sz="1000" b="1" i="1" dirty="0"/>
              <a:t>, and C. Schmidt, Hourly biomass burning emissions product from blended geostationary and polar-orbiting satellites for air quality forecasting applications, RSE, 2022</a:t>
            </a:r>
          </a:p>
        </p:txBody>
      </p:sp>
      <p:sp>
        <p:nvSpPr>
          <p:cNvPr id="8" name="Title 1">
            <a:extLst>
              <a:ext uri="{FF2B5EF4-FFF2-40B4-BE49-F238E27FC236}">
                <a16:creationId xmlns:a16="http://schemas.microsoft.com/office/drawing/2014/main" id="{5D5FF059-989C-4E49-8664-4B14614FCFD2}"/>
              </a:ext>
            </a:extLst>
          </p:cNvPr>
          <p:cNvSpPr txBox="1">
            <a:spLocks/>
          </p:cNvSpPr>
          <p:nvPr/>
        </p:nvSpPr>
        <p:spPr>
          <a:xfrm>
            <a:off x="3518704" y="361992"/>
            <a:ext cx="6192713" cy="818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accent5">
                    <a:lumMod val="50000"/>
                  </a:schemeClr>
                </a:solidFill>
                <a:latin typeface="+mj-lt"/>
                <a:ea typeface="+mj-ea"/>
                <a:cs typeface="+mj-cs"/>
              </a:defRPr>
            </a:lvl1pPr>
          </a:lstStyle>
          <a:p>
            <a:pPr>
              <a:buClrTx/>
              <a:buFontTx/>
            </a:pPr>
            <a:r>
              <a:rPr lang="en-US" sz="3600" dirty="0">
                <a:latin typeface="+mn-lt"/>
              </a:rPr>
              <a:t>Aerosol spatial and temporal variability</a:t>
            </a:r>
          </a:p>
        </p:txBody>
      </p:sp>
      <p:sp>
        <p:nvSpPr>
          <p:cNvPr id="9" name="TextBox 8">
            <a:extLst>
              <a:ext uri="{FF2B5EF4-FFF2-40B4-BE49-F238E27FC236}">
                <a16:creationId xmlns:a16="http://schemas.microsoft.com/office/drawing/2014/main" id="{5B43761B-1098-447D-B235-3B0287F565ED}"/>
              </a:ext>
            </a:extLst>
          </p:cNvPr>
          <p:cNvSpPr txBox="1"/>
          <p:nvPr/>
        </p:nvSpPr>
        <p:spPr>
          <a:xfrm>
            <a:off x="337574" y="839199"/>
            <a:ext cx="4408046"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Sources and sinks</a:t>
            </a:r>
          </a:p>
          <a:p>
            <a:pPr marL="285750" indent="-285750">
              <a:buFont typeface="Arial" panose="020B0604020202020204" pitchFamily="34" charset="0"/>
              <a:buChar char="•"/>
            </a:pPr>
            <a:r>
              <a:rPr lang="en-US" sz="2800" dirty="0"/>
              <a:t>Meteorology</a:t>
            </a:r>
          </a:p>
          <a:p>
            <a:pPr marL="285750" indent="-285750">
              <a:buFont typeface="Arial" panose="020B0604020202020204" pitchFamily="34" charset="0"/>
              <a:buChar char="•"/>
            </a:pPr>
            <a:r>
              <a:rPr lang="en-US" sz="2800" dirty="0"/>
              <a:t>Chemistry</a:t>
            </a:r>
          </a:p>
        </p:txBody>
      </p:sp>
      <p:pic>
        <p:nvPicPr>
          <p:cNvPr id="10" name="Google Shape;212;p2">
            <a:extLst>
              <a:ext uri="{FF2B5EF4-FFF2-40B4-BE49-F238E27FC236}">
                <a16:creationId xmlns:a16="http://schemas.microsoft.com/office/drawing/2014/main" id="{8B6A4638-4E69-44DB-9CDB-4F78AF2ED51A}"/>
              </a:ext>
            </a:extLst>
          </p:cNvPr>
          <p:cNvPicPr>
            <a:picLocks noChangeAspect="1"/>
          </p:cNvPicPr>
          <p:nvPr/>
        </p:nvPicPr>
        <p:blipFill rotWithShape="1">
          <a:blip r:embed="rId3">
            <a:alphaModFix/>
          </a:blip>
          <a:srcRect/>
          <a:stretch/>
        </p:blipFill>
        <p:spPr>
          <a:xfrm>
            <a:off x="6473623" y="1209257"/>
            <a:ext cx="5212080" cy="3003759"/>
          </a:xfrm>
          <a:prstGeom prst="rect">
            <a:avLst/>
          </a:prstGeom>
          <a:noFill/>
          <a:ln>
            <a:noFill/>
          </a:ln>
        </p:spPr>
      </p:pic>
      <p:pic>
        <p:nvPicPr>
          <p:cNvPr id="11" name="Picture 10">
            <a:extLst>
              <a:ext uri="{FF2B5EF4-FFF2-40B4-BE49-F238E27FC236}">
                <a16:creationId xmlns:a16="http://schemas.microsoft.com/office/drawing/2014/main" id="{0F3907B2-ED22-45BA-BB33-0422FA844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213" y="2858909"/>
            <a:ext cx="6199632" cy="2789834"/>
          </a:xfrm>
          <a:prstGeom prst="rect">
            <a:avLst/>
          </a:prstGeom>
        </p:spPr>
      </p:pic>
    </p:spTree>
    <p:extLst>
      <p:ext uri="{BB962C8B-B14F-4D97-AF65-F5344CB8AC3E}">
        <p14:creationId xmlns:p14="http://schemas.microsoft.com/office/powerpoint/2010/main" val="37052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0513" y="170728"/>
            <a:ext cx="11290974" cy="919033"/>
          </a:xfrm>
        </p:spPr>
        <p:txBody>
          <a:bodyPr>
            <a:noAutofit/>
          </a:bodyPr>
          <a:lstStyle/>
          <a:p>
            <a:pPr algn="ctr"/>
            <a:r>
              <a:rPr lang="en-US" sz="3600" dirty="0" err="1"/>
              <a:t>GeoXO</a:t>
            </a:r>
            <a:r>
              <a:rPr lang="en-US" sz="3600" dirty="0"/>
              <a:t> atmospheric composition will be a multi-instrument strategy for various NOAA applications</a:t>
            </a:r>
          </a:p>
        </p:txBody>
      </p:sp>
      <p:sp>
        <p:nvSpPr>
          <p:cNvPr id="6" name="Slide Number Placeholder 5"/>
          <p:cNvSpPr>
            <a:spLocks noGrp="1"/>
          </p:cNvSpPr>
          <p:nvPr>
            <p:ph type="sldNum" sz="quarter" idx="12"/>
          </p:nvPr>
        </p:nvSpPr>
        <p:spPr>
          <a:xfrm>
            <a:off x="9344926" y="6434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B11CD8E-C861-4B2E-B3AF-E955A4954199}"/>
              </a:ext>
            </a:extLst>
          </p:cNvPr>
          <p:cNvGrpSpPr/>
          <p:nvPr/>
        </p:nvGrpSpPr>
        <p:grpSpPr>
          <a:xfrm>
            <a:off x="1208312" y="1382487"/>
            <a:ext cx="3135086" cy="2954973"/>
            <a:chOff x="1349829" y="2677886"/>
            <a:chExt cx="3135086" cy="2954973"/>
          </a:xfrm>
        </p:grpSpPr>
        <p:sp>
          <p:nvSpPr>
            <p:cNvPr id="2" name="Rectangle 1">
              <a:extLst>
                <a:ext uri="{FF2B5EF4-FFF2-40B4-BE49-F238E27FC236}">
                  <a16:creationId xmlns:a16="http://schemas.microsoft.com/office/drawing/2014/main" id="{AD244F92-0930-46AE-A70B-15C5CD692B65}"/>
                </a:ext>
              </a:extLst>
            </p:cNvPr>
            <p:cNvSpPr/>
            <p:nvPr/>
          </p:nvSpPr>
          <p:spPr>
            <a:xfrm>
              <a:off x="1349829" y="4332514"/>
              <a:ext cx="2667000" cy="63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IMAGER</a:t>
              </a:r>
              <a:endParaRPr lang="en-US" sz="1200" b="1" dirty="0"/>
            </a:p>
          </p:txBody>
        </p:sp>
        <p:sp>
          <p:nvSpPr>
            <p:cNvPr id="3" name="Oval 2">
              <a:extLst>
                <a:ext uri="{FF2B5EF4-FFF2-40B4-BE49-F238E27FC236}">
                  <a16:creationId xmlns:a16="http://schemas.microsoft.com/office/drawing/2014/main" id="{70CAC564-49E0-46A6-9432-831C569B5DB9}"/>
                </a:ext>
              </a:extLst>
            </p:cNvPr>
            <p:cNvSpPr/>
            <p:nvPr/>
          </p:nvSpPr>
          <p:spPr>
            <a:xfrm>
              <a:off x="3418115" y="4609602"/>
              <a:ext cx="1066800" cy="1023257"/>
            </a:xfrm>
            <a:prstGeom prst="ellipse">
              <a:avLst/>
            </a:prstGeom>
            <a:blipFill>
              <a:blip r:embed="rId4">
                <a:extLst>
                  <a:ext uri="{28A0092B-C50C-407E-A947-70E740481C1C}">
                    <a14:useLocalDpi xmlns:a14="http://schemas.microsoft.com/office/drawing/2010/main" val="0"/>
                  </a:ext>
                </a:extLst>
              </a:blip>
              <a:stretch>
                <a:fillRect l="-34000" r="-3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3338D29-C43E-4356-9CC1-F712A0A6B663}"/>
                </a:ext>
              </a:extLst>
            </p:cNvPr>
            <p:cNvSpPr/>
            <p:nvPr/>
          </p:nvSpPr>
          <p:spPr>
            <a:xfrm>
              <a:off x="1349829" y="2677886"/>
              <a:ext cx="2667000" cy="1654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736B7AC6-C1A3-4139-B894-85169B7DCF76}"/>
                </a:ext>
              </a:extLst>
            </p:cNvPr>
            <p:cNvSpPr/>
            <p:nvPr/>
          </p:nvSpPr>
          <p:spPr>
            <a:xfrm>
              <a:off x="1524001" y="2742080"/>
              <a:ext cx="2427514" cy="1191095"/>
            </a:xfrm>
            <a:prstGeom prst="rect">
              <a:avLst/>
            </a:prstGeom>
          </p:spPr>
          <p:txBody>
            <a:bodyPr wrap="square">
              <a:spAutoFit/>
            </a:bodyPr>
            <a:lstStyle/>
            <a:p>
              <a:pPr marL="171450" lvl="1" indent="-171450" defTabSz="755650">
                <a:lnSpc>
                  <a:spcPct val="90000"/>
                </a:lnSpc>
                <a:spcBef>
                  <a:spcPct val="0"/>
                </a:spcBef>
                <a:spcAft>
                  <a:spcPct val="15000"/>
                </a:spcAft>
                <a:buClrTx/>
                <a:buFont typeface="Arial" panose="020B0604020202020204" pitchFamily="34" charset="0"/>
                <a:buChar char="•"/>
              </a:pPr>
              <a:r>
                <a:rPr lang="en-US" kern="1200" dirty="0">
                  <a:solidFill>
                    <a:prstClr val="black"/>
                  </a:solidFill>
                  <a:latin typeface="Calibri" panose="020F0502020204030204" pitchFamily="34" charset="0"/>
                  <a:ea typeface="Calibri"/>
                  <a:cs typeface="Calibri" panose="020F0502020204030204" pitchFamily="34" charset="0"/>
                  <a:sym typeface="Calibri"/>
                </a:rPr>
                <a:t>Fire detection</a:t>
              </a:r>
              <a:endParaRPr lang="en-US" kern="1200" dirty="0"/>
            </a:p>
            <a:p>
              <a:pPr marL="171450" lvl="1" indent="-171450" defTabSz="755650">
                <a:lnSpc>
                  <a:spcPct val="90000"/>
                </a:lnSpc>
                <a:spcBef>
                  <a:spcPct val="0"/>
                </a:spcBef>
                <a:spcAft>
                  <a:spcPct val="15000"/>
                </a:spcAft>
                <a:buChar char="•"/>
              </a:pPr>
              <a:r>
                <a:rPr lang="en-US" kern="1200" dirty="0">
                  <a:solidFill>
                    <a:prstClr val="black"/>
                  </a:solidFill>
                  <a:latin typeface="Calibri" panose="020F0502020204030204" pitchFamily="34" charset="0"/>
                  <a:ea typeface="Calibri"/>
                  <a:cs typeface="Calibri" panose="020F0502020204030204" pitchFamily="34" charset="0"/>
                  <a:sym typeface="Calibri"/>
                </a:rPr>
                <a:t>Fire radiative power</a:t>
              </a:r>
            </a:p>
            <a:p>
              <a:pPr marL="171450" lvl="1" indent="-171450" defTabSz="755650">
                <a:lnSpc>
                  <a:spcPct val="90000"/>
                </a:lnSpc>
                <a:spcBef>
                  <a:spcPct val="0"/>
                </a:spcBef>
                <a:spcAft>
                  <a:spcPct val="15000"/>
                </a:spcAft>
                <a:buChar char="•"/>
              </a:pPr>
              <a:r>
                <a:rPr lang="en-US" kern="1200" dirty="0">
                  <a:solidFill>
                    <a:prstClr val="black"/>
                  </a:solidFill>
                  <a:latin typeface="Calibri" panose="020F0502020204030204" pitchFamily="34" charset="0"/>
                  <a:cs typeface="Calibri" panose="020F0502020204030204" pitchFamily="34" charset="0"/>
                </a:rPr>
                <a:t>Aerosol type</a:t>
              </a:r>
            </a:p>
            <a:p>
              <a:pPr marL="171450" lvl="1" indent="-171450" defTabSz="755650">
                <a:lnSpc>
                  <a:spcPct val="90000"/>
                </a:lnSpc>
                <a:spcBef>
                  <a:spcPct val="0"/>
                </a:spcBef>
                <a:spcAft>
                  <a:spcPct val="15000"/>
                </a:spcAft>
                <a:buChar char="•"/>
              </a:pPr>
              <a:r>
                <a:rPr lang="en-US" kern="1200" dirty="0">
                  <a:solidFill>
                    <a:prstClr val="black"/>
                  </a:solidFill>
                  <a:latin typeface="Calibri" panose="020F0502020204030204" pitchFamily="34" charset="0"/>
                  <a:cs typeface="Calibri" panose="020F0502020204030204" pitchFamily="34" charset="0"/>
                </a:rPr>
                <a:t>Aerosol optical depth</a:t>
              </a:r>
            </a:p>
            <a:p>
              <a:pPr marL="171450" lvl="1" indent="-171450" defTabSz="755650">
                <a:lnSpc>
                  <a:spcPct val="90000"/>
                </a:lnSpc>
                <a:spcBef>
                  <a:spcPct val="0"/>
                </a:spcBef>
                <a:spcAft>
                  <a:spcPct val="15000"/>
                </a:spcAft>
                <a:buChar char="•"/>
              </a:pPr>
              <a:r>
                <a:rPr lang="en-US" kern="1200" dirty="0">
                  <a:solidFill>
                    <a:prstClr val="black"/>
                  </a:solidFill>
                  <a:latin typeface="Calibri" panose="020F0502020204030204" pitchFamily="34" charset="0"/>
                  <a:cs typeface="Calibri" panose="020F0502020204030204" pitchFamily="34" charset="0"/>
                </a:rPr>
                <a:t>Aerosol concentration </a:t>
              </a:r>
              <a:endParaRPr lang="en-US" kern="1200" dirty="0"/>
            </a:p>
          </p:txBody>
        </p:sp>
      </p:grpSp>
      <p:grpSp>
        <p:nvGrpSpPr>
          <p:cNvPr id="11" name="Group 10">
            <a:extLst>
              <a:ext uri="{FF2B5EF4-FFF2-40B4-BE49-F238E27FC236}">
                <a16:creationId xmlns:a16="http://schemas.microsoft.com/office/drawing/2014/main" id="{CA79E0F2-70E0-429C-BB7A-7B289F692619}"/>
              </a:ext>
            </a:extLst>
          </p:cNvPr>
          <p:cNvGrpSpPr/>
          <p:nvPr/>
        </p:nvGrpSpPr>
        <p:grpSpPr>
          <a:xfrm>
            <a:off x="4441369" y="1382487"/>
            <a:ext cx="3233057" cy="2954974"/>
            <a:chOff x="3995054" y="1741717"/>
            <a:chExt cx="3233057" cy="2954974"/>
          </a:xfrm>
        </p:grpSpPr>
        <p:grpSp>
          <p:nvGrpSpPr>
            <p:cNvPr id="16" name="Group 15">
              <a:extLst>
                <a:ext uri="{FF2B5EF4-FFF2-40B4-BE49-F238E27FC236}">
                  <a16:creationId xmlns:a16="http://schemas.microsoft.com/office/drawing/2014/main" id="{9589E0A6-56E3-4948-9441-0B98A68920FB}"/>
                </a:ext>
              </a:extLst>
            </p:cNvPr>
            <p:cNvGrpSpPr/>
            <p:nvPr/>
          </p:nvGrpSpPr>
          <p:grpSpPr>
            <a:xfrm>
              <a:off x="3995054" y="1741717"/>
              <a:ext cx="2667000" cy="2286000"/>
              <a:chOff x="1349829" y="2677886"/>
              <a:chExt cx="2667000" cy="2286000"/>
            </a:xfrm>
          </p:grpSpPr>
          <p:sp>
            <p:nvSpPr>
              <p:cNvPr id="17" name="Rectangle 16">
                <a:extLst>
                  <a:ext uri="{FF2B5EF4-FFF2-40B4-BE49-F238E27FC236}">
                    <a16:creationId xmlns:a16="http://schemas.microsoft.com/office/drawing/2014/main" id="{E0130423-B2DB-47EF-979A-3DF4BA5179F0}"/>
                  </a:ext>
                </a:extLst>
              </p:cNvPr>
              <p:cNvSpPr/>
              <p:nvPr/>
            </p:nvSpPr>
            <p:spPr>
              <a:xfrm>
                <a:off x="1349829" y="4332514"/>
                <a:ext cx="2667000" cy="63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SOUNDER</a:t>
                </a:r>
                <a:endParaRPr lang="en-US" sz="1200" b="1" dirty="0"/>
              </a:p>
            </p:txBody>
          </p:sp>
          <p:sp>
            <p:nvSpPr>
              <p:cNvPr id="19" name="Rectangle 18">
                <a:extLst>
                  <a:ext uri="{FF2B5EF4-FFF2-40B4-BE49-F238E27FC236}">
                    <a16:creationId xmlns:a16="http://schemas.microsoft.com/office/drawing/2014/main" id="{FB918416-9446-4B58-858F-D1AB70D26A46}"/>
                  </a:ext>
                </a:extLst>
              </p:cNvPr>
              <p:cNvSpPr/>
              <p:nvPr/>
            </p:nvSpPr>
            <p:spPr>
              <a:xfrm>
                <a:off x="1349829" y="2677886"/>
                <a:ext cx="2667000" cy="1654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5ADF6A99-45F3-4B6B-9DCD-97EF6EA3FE1C}"/>
                  </a:ext>
                </a:extLst>
              </p:cNvPr>
              <p:cNvSpPr/>
              <p:nvPr/>
            </p:nvSpPr>
            <p:spPr>
              <a:xfrm>
                <a:off x="1529443" y="2763624"/>
                <a:ext cx="2427514" cy="1169551"/>
              </a:xfrm>
              <a:prstGeom prst="rect">
                <a:avLst/>
              </a:prstGeom>
            </p:spPr>
            <p:txBody>
              <a:bodyPr wrap="square">
                <a:spAutoFit/>
              </a:bodyPr>
              <a:lstStyle/>
              <a:p>
                <a:pPr marL="285750" lvl="0" indent="-285750">
                  <a:buClrTx/>
                  <a:buSzTx/>
                  <a:buFont typeface="Arial" panose="020B0604020202020204" pitchFamily="34" charset="0"/>
                  <a:buChar char="•"/>
                </a:pPr>
                <a:r>
                  <a:rPr lang="en-US" dirty="0">
                    <a:solidFill>
                      <a:prstClr val="black"/>
                    </a:solidFill>
                    <a:latin typeface="Calibri" panose="020F0502020204030204" pitchFamily="34" charset="0"/>
                    <a:ea typeface="Calibri"/>
                    <a:cs typeface="Calibri" panose="020F0502020204030204" pitchFamily="34" charset="0"/>
                    <a:sym typeface="Calibri"/>
                  </a:rPr>
                  <a:t>Ozone</a:t>
                </a:r>
                <a:r>
                  <a:rPr lang="en-US" dirty="0">
                    <a:solidFill>
                      <a:prstClr val="black"/>
                    </a:solidFill>
                    <a:latin typeface="Calibri" panose="020F0502020204030204" pitchFamily="34" charset="0"/>
                    <a:cs typeface="Calibri" panose="020F0502020204030204" pitchFamily="34" charset="0"/>
                    <a:sym typeface="Calibri"/>
                  </a:rPr>
                  <a:t> </a:t>
                </a:r>
                <a:endParaRPr lang="en-US" dirty="0"/>
              </a:p>
              <a:p>
                <a:pPr marL="285750" lvl="0" indent="-285750">
                  <a:buFont typeface="Arial" panose="020B0604020202020204" pitchFamily="34" charset="0"/>
                  <a:buChar char="•"/>
                </a:pPr>
                <a:r>
                  <a:rPr lang="en-US" dirty="0">
                    <a:solidFill>
                      <a:prstClr val="black"/>
                    </a:solidFill>
                    <a:latin typeface="Calibri" panose="020F0502020204030204" pitchFamily="34" charset="0"/>
                    <a:ea typeface="Calibri"/>
                    <a:cs typeface="Calibri" panose="020F0502020204030204" pitchFamily="34" charset="0"/>
                    <a:sym typeface="Calibri"/>
                  </a:rPr>
                  <a:t>Carbon monoxide</a:t>
                </a:r>
                <a:endParaRPr lang="en-US" dirty="0">
                  <a:solidFill>
                    <a:prstClr val="black"/>
                  </a:solidFill>
                  <a:latin typeface="Calibri" panose="020F0502020204030204" pitchFamily="34" charset="0"/>
                  <a:cs typeface="Calibri" panose="020F0502020204030204" pitchFamily="34" charset="0"/>
                  <a:sym typeface="Calibri"/>
                </a:endParaRPr>
              </a:p>
              <a:p>
                <a:pPr marL="285750" lvl="0" indent="-285750">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sym typeface="Calibri"/>
                  </a:rPr>
                  <a:t>Carbon dioxide</a:t>
                </a:r>
              </a:p>
              <a:p>
                <a:pPr marL="285750" lvl="0" indent="-285750">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sym typeface="Calibri"/>
                  </a:rPr>
                  <a:t>Ammonia</a:t>
                </a:r>
              </a:p>
              <a:p>
                <a:pPr marL="285750" lvl="0" indent="-285750">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sym typeface="Calibri"/>
                  </a:rPr>
                  <a:t>Isoprene</a:t>
                </a:r>
                <a:endParaRPr lang="en-US" dirty="0"/>
              </a:p>
            </p:txBody>
          </p:sp>
        </p:grpSp>
        <p:sp>
          <p:nvSpPr>
            <p:cNvPr id="29" name="Oval 28">
              <a:extLst>
                <a:ext uri="{FF2B5EF4-FFF2-40B4-BE49-F238E27FC236}">
                  <a16:creationId xmlns:a16="http://schemas.microsoft.com/office/drawing/2014/main" id="{A3EA2B05-4CFF-417F-9AE8-E63FD53A9C77}"/>
                </a:ext>
              </a:extLst>
            </p:cNvPr>
            <p:cNvSpPr/>
            <p:nvPr/>
          </p:nvSpPr>
          <p:spPr>
            <a:xfrm>
              <a:off x="6161311" y="3673434"/>
              <a:ext cx="1066800" cy="1023257"/>
            </a:xfrm>
            <a:prstGeom prst="ellipse">
              <a:avLst/>
            </a:prstGeom>
            <a:blipFill>
              <a:blip r:embed="rId5"/>
              <a:stretch>
                <a:fillRect l="-34000" r="-3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449932E2-2827-4244-9B3E-0E44D7FD43F7}"/>
              </a:ext>
            </a:extLst>
          </p:cNvPr>
          <p:cNvGrpSpPr/>
          <p:nvPr/>
        </p:nvGrpSpPr>
        <p:grpSpPr>
          <a:xfrm>
            <a:off x="7794167" y="1371601"/>
            <a:ext cx="3461654" cy="2954975"/>
            <a:chOff x="3995054" y="1741717"/>
            <a:chExt cx="3461654" cy="2954975"/>
          </a:xfrm>
        </p:grpSpPr>
        <p:grpSp>
          <p:nvGrpSpPr>
            <p:cNvPr id="33" name="Group 32">
              <a:extLst>
                <a:ext uri="{FF2B5EF4-FFF2-40B4-BE49-F238E27FC236}">
                  <a16:creationId xmlns:a16="http://schemas.microsoft.com/office/drawing/2014/main" id="{DEAE853E-8B1C-469C-BA05-3C36A6E3DD90}"/>
                </a:ext>
              </a:extLst>
            </p:cNvPr>
            <p:cNvGrpSpPr/>
            <p:nvPr/>
          </p:nvGrpSpPr>
          <p:grpSpPr>
            <a:xfrm>
              <a:off x="3995054" y="1741717"/>
              <a:ext cx="2667000" cy="2286000"/>
              <a:chOff x="1349829" y="2677886"/>
              <a:chExt cx="2667000" cy="2286000"/>
            </a:xfrm>
          </p:grpSpPr>
          <p:sp>
            <p:nvSpPr>
              <p:cNvPr id="35" name="Rectangle 34">
                <a:extLst>
                  <a:ext uri="{FF2B5EF4-FFF2-40B4-BE49-F238E27FC236}">
                    <a16:creationId xmlns:a16="http://schemas.microsoft.com/office/drawing/2014/main" id="{C4C39B64-3A5D-45DB-BF66-AA5E9B040F63}"/>
                  </a:ext>
                </a:extLst>
              </p:cNvPr>
              <p:cNvSpPr/>
              <p:nvPr/>
            </p:nvSpPr>
            <p:spPr>
              <a:xfrm>
                <a:off x="1349829" y="4332514"/>
                <a:ext cx="2667000" cy="63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SPECTROMETER</a:t>
                </a:r>
                <a:endParaRPr lang="en-US" sz="1200" b="1" dirty="0"/>
              </a:p>
            </p:txBody>
          </p:sp>
          <p:sp>
            <p:nvSpPr>
              <p:cNvPr id="36" name="Rectangle 35">
                <a:extLst>
                  <a:ext uri="{FF2B5EF4-FFF2-40B4-BE49-F238E27FC236}">
                    <a16:creationId xmlns:a16="http://schemas.microsoft.com/office/drawing/2014/main" id="{6AD303EF-DE20-470C-8E2B-D84A3FFE4E78}"/>
                  </a:ext>
                </a:extLst>
              </p:cNvPr>
              <p:cNvSpPr/>
              <p:nvPr/>
            </p:nvSpPr>
            <p:spPr>
              <a:xfrm>
                <a:off x="1349829" y="2677886"/>
                <a:ext cx="2667000" cy="1654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a:extLst>
                  <a:ext uri="{FF2B5EF4-FFF2-40B4-BE49-F238E27FC236}">
                    <a16:creationId xmlns:a16="http://schemas.microsoft.com/office/drawing/2014/main" id="{4E46DE5B-D47F-4487-B637-5B4BC7CA2A99}"/>
                  </a:ext>
                </a:extLst>
              </p:cNvPr>
              <p:cNvSpPr/>
              <p:nvPr/>
            </p:nvSpPr>
            <p:spPr>
              <a:xfrm>
                <a:off x="1589315" y="2745574"/>
                <a:ext cx="2427514" cy="1600438"/>
              </a:xfrm>
              <a:prstGeom prst="rect">
                <a:avLst/>
              </a:prstGeom>
            </p:spPr>
            <p:txBody>
              <a:bodyPr wrap="square">
                <a:spAutoFit/>
              </a:bodyPr>
              <a:lstStyle/>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Ozone</a:t>
                </a:r>
              </a:p>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Nitrogen dioxide</a:t>
                </a:r>
              </a:p>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Sulfur dioxide</a:t>
                </a:r>
              </a:p>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Formaldehyde</a:t>
                </a:r>
              </a:p>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Aerosol layer height</a:t>
                </a:r>
              </a:p>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UV AI</a:t>
                </a:r>
              </a:p>
              <a:p>
                <a:pPr marL="285750" lvl="0" indent="-285750">
                  <a:buClrTx/>
                  <a:buFont typeface="Arial" panose="020B0604020202020204" pitchFamily="34" charset="0"/>
                  <a:buChar char="•"/>
                  <a:defRPr/>
                </a:pPr>
                <a:r>
                  <a:rPr lang="en-US" kern="1200" dirty="0">
                    <a:solidFill>
                      <a:prstClr val="black"/>
                    </a:solidFill>
                    <a:latin typeface="Calibri" panose="020F0502020204030204" pitchFamily="34" charset="0"/>
                    <a:cs typeface="Calibri" panose="020F0502020204030204" pitchFamily="34" charset="0"/>
                    <a:sym typeface="Calibri"/>
                  </a:rPr>
                  <a:t>UV aerosol optical depth</a:t>
                </a:r>
                <a:endParaRPr lang="en-US" kern="1200" dirty="0">
                  <a:latin typeface="Calibri" panose="020F0502020204030204" pitchFamily="34" charset="0"/>
                  <a:cs typeface="Calibri" panose="020F0502020204030204" pitchFamily="34" charset="0"/>
                </a:endParaRPr>
              </a:p>
            </p:txBody>
          </p:sp>
        </p:grpSp>
        <p:sp>
          <p:nvSpPr>
            <p:cNvPr id="34" name="Oval 33">
              <a:extLst>
                <a:ext uri="{FF2B5EF4-FFF2-40B4-BE49-F238E27FC236}">
                  <a16:creationId xmlns:a16="http://schemas.microsoft.com/office/drawing/2014/main" id="{62CAE7CD-30F5-43C3-8CDC-4C4B13078B6E}"/>
                </a:ext>
              </a:extLst>
            </p:cNvPr>
            <p:cNvSpPr/>
            <p:nvPr/>
          </p:nvSpPr>
          <p:spPr>
            <a:xfrm>
              <a:off x="6389908" y="3673435"/>
              <a:ext cx="1066800" cy="1023257"/>
            </a:xfrm>
            <a:prstGeom prst="ellipse">
              <a:avLst/>
            </a:prstGeom>
            <a:blipFill>
              <a:blip r:embed="rId6"/>
              <a:stretch>
                <a:fillRect l="-34000" r="-3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4" name="Table 13">
            <a:extLst>
              <a:ext uri="{FF2B5EF4-FFF2-40B4-BE49-F238E27FC236}">
                <a16:creationId xmlns:a16="http://schemas.microsoft.com/office/drawing/2014/main" id="{CBF340D8-3341-4BEF-9781-D84D20E5ABB7}"/>
              </a:ext>
            </a:extLst>
          </p:cNvPr>
          <p:cNvGraphicFramePr>
            <a:graphicFrameLocks noGrp="1"/>
          </p:cNvGraphicFramePr>
          <p:nvPr>
            <p:extLst>
              <p:ext uri="{D42A27DB-BD31-4B8C-83A1-F6EECF244321}">
                <p14:modId xmlns:p14="http://schemas.microsoft.com/office/powerpoint/2010/main" val="3396599528"/>
              </p:ext>
            </p:extLst>
          </p:nvPr>
        </p:nvGraphicFramePr>
        <p:xfrm>
          <a:off x="3708398" y="4436832"/>
          <a:ext cx="4575626" cy="2250440"/>
        </p:xfrm>
        <a:graphic>
          <a:graphicData uri="http://schemas.openxmlformats.org/drawingml/2006/table">
            <a:tbl>
              <a:tblPr firstRow="1" bandRow="1">
                <a:tableStyleId>{0660B408-B3CF-4A94-85FC-2B1E0A45F4A2}</a:tableStyleId>
              </a:tblPr>
              <a:tblGrid>
                <a:gridCol w="4575626">
                  <a:extLst>
                    <a:ext uri="{9D8B030D-6E8A-4147-A177-3AD203B41FA5}">
                      <a16:colId xmlns:a16="http://schemas.microsoft.com/office/drawing/2014/main" val="2558492452"/>
                    </a:ext>
                  </a:extLst>
                </a:gridCol>
              </a:tblGrid>
              <a:tr h="370840">
                <a:tc>
                  <a:txBody>
                    <a:bodyPr/>
                    <a:lstStyle/>
                    <a:p>
                      <a:pPr algn="ctr"/>
                      <a:r>
                        <a:rPr lang="en-US" sz="2000" dirty="0"/>
                        <a:t>Applications</a:t>
                      </a:r>
                    </a:p>
                  </a:txBody>
                  <a:tcPr/>
                </a:tc>
                <a:extLst>
                  <a:ext uri="{0D108BD9-81ED-4DB2-BD59-A6C34878D82A}">
                    <a16:rowId xmlns:a16="http://schemas.microsoft.com/office/drawing/2014/main" val="1265315812"/>
                  </a:ext>
                </a:extLst>
              </a:tr>
              <a:tr h="370840">
                <a:tc>
                  <a:txBody>
                    <a:bodyPr/>
                    <a:lstStyle/>
                    <a:p>
                      <a:r>
                        <a:rPr lang="en-US" sz="1400" dirty="0"/>
                        <a:t>Near real time emissions | Air quality forecasting</a:t>
                      </a:r>
                    </a:p>
                  </a:txBody>
                  <a:tcPr/>
                </a:tc>
                <a:extLst>
                  <a:ext uri="{0D108BD9-81ED-4DB2-BD59-A6C34878D82A}">
                    <a16:rowId xmlns:a16="http://schemas.microsoft.com/office/drawing/2014/main" val="3004087426"/>
                  </a:ext>
                </a:extLst>
              </a:tr>
              <a:tr h="370840">
                <a:tc>
                  <a:txBody>
                    <a:bodyPr/>
                    <a:lstStyle/>
                    <a:p>
                      <a:r>
                        <a:rPr lang="en-US" sz="1400" dirty="0"/>
                        <a:t>Air quality monitoring | Fire weather forecasting</a:t>
                      </a:r>
                    </a:p>
                  </a:txBody>
                  <a:tcPr/>
                </a:tc>
                <a:extLst>
                  <a:ext uri="{0D108BD9-81ED-4DB2-BD59-A6C34878D82A}">
                    <a16:rowId xmlns:a16="http://schemas.microsoft.com/office/drawing/2014/main" val="155089001"/>
                  </a:ext>
                </a:extLst>
              </a:tr>
              <a:tr h="370840">
                <a:tc>
                  <a:txBody>
                    <a:bodyPr/>
                    <a:lstStyle/>
                    <a:p>
                      <a:r>
                        <a:rPr lang="en-US" sz="1400" dirty="0"/>
                        <a:t>Fire emissions monitoring | Ozone monitoring</a:t>
                      </a:r>
                    </a:p>
                  </a:txBody>
                  <a:tcPr/>
                </a:tc>
                <a:extLst>
                  <a:ext uri="{0D108BD9-81ED-4DB2-BD59-A6C34878D82A}">
                    <a16:rowId xmlns:a16="http://schemas.microsoft.com/office/drawing/2014/main" val="720876864"/>
                  </a:ext>
                </a:extLst>
              </a:tr>
              <a:tr h="370840">
                <a:tc>
                  <a:txBody>
                    <a:bodyPr/>
                    <a:lstStyle/>
                    <a:p>
                      <a:r>
                        <a:rPr lang="en-US" sz="1400" dirty="0"/>
                        <a:t>Hazards forecasting | Greenhouse gas monitoring</a:t>
                      </a:r>
                    </a:p>
                  </a:txBody>
                  <a:tcPr/>
                </a:tc>
                <a:extLst>
                  <a:ext uri="{0D108BD9-81ED-4DB2-BD59-A6C34878D82A}">
                    <a16:rowId xmlns:a16="http://schemas.microsoft.com/office/drawing/2014/main" val="2756731003"/>
                  </a:ext>
                </a:extLst>
              </a:tr>
              <a:tr h="370840">
                <a:tc>
                  <a:txBody>
                    <a:bodyPr/>
                    <a:lstStyle/>
                    <a:p>
                      <a:r>
                        <a:rPr lang="en-US" sz="1400" dirty="0"/>
                        <a:t>Climate modeling and earth system science research</a:t>
                      </a:r>
                    </a:p>
                  </a:txBody>
                  <a:tcPr/>
                </a:tc>
                <a:extLst>
                  <a:ext uri="{0D108BD9-81ED-4DB2-BD59-A6C34878D82A}">
                    <a16:rowId xmlns:a16="http://schemas.microsoft.com/office/drawing/2014/main" val="457727961"/>
                  </a:ext>
                </a:extLst>
              </a:tr>
            </a:tbl>
          </a:graphicData>
        </a:graphic>
      </p:graphicFrame>
    </p:spTree>
    <p:custDataLst>
      <p:tags r:id="rId1"/>
    </p:custDataLst>
    <p:extLst>
      <p:ext uri="{BB962C8B-B14F-4D97-AF65-F5344CB8AC3E}">
        <p14:creationId xmlns:p14="http://schemas.microsoft.com/office/powerpoint/2010/main" val="2525379065"/>
      </p:ext>
    </p:extLst>
  </p:cSld>
  <p:clrMapOvr>
    <a:masterClrMapping/>
  </p:clrMapOvr>
  <mc:AlternateContent xmlns:mc="http://schemas.openxmlformats.org/markup-compatibility/2006" xmlns:p14="http://schemas.microsoft.com/office/powerpoint/2010/main">
    <mc:Choice Requires="p14">
      <p:transition spd="slow" p14:dur="2000" advTm="71787"/>
    </mc:Choice>
    <mc:Fallback xmlns="">
      <p:transition spd="slow" advTm="717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DBABA81-C7B4-4B07-AE94-F97E3FC9737A}"/>
              </a:ext>
            </a:extLst>
          </p:cNvPr>
          <p:cNvGraphicFramePr>
            <a:graphicFrameLocks noGrp="1"/>
          </p:cNvGraphicFramePr>
          <p:nvPr>
            <p:extLst>
              <p:ext uri="{D42A27DB-BD31-4B8C-83A1-F6EECF244321}">
                <p14:modId xmlns:p14="http://schemas.microsoft.com/office/powerpoint/2010/main" val="1177726031"/>
              </p:ext>
            </p:extLst>
          </p:nvPr>
        </p:nvGraphicFramePr>
        <p:xfrm>
          <a:off x="781050" y="1011489"/>
          <a:ext cx="10629899" cy="5296857"/>
        </p:xfrm>
        <a:graphic>
          <a:graphicData uri="http://schemas.openxmlformats.org/drawingml/2006/table">
            <a:tbl>
              <a:tblPr bandRow="1">
                <a:tableStyleId>{5C22544A-7EE6-4342-B048-85BDC9FD1C3A}</a:tableStyleId>
              </a:tblPr>
              <a:tblGrid>
                <a:gridCol w="2849813">
                  <a:extLst>
                    <a:ext uri="{9D8B030D-6E8A-4147-A177-3AD203B41FA5}">
                      <a16:colId xmlns:a16="http://schemas.microsoft.com/office/drawing/2014/main" val="2442335304"/>
                    </a:ext>
                  </a:extLst>
                </a:gridCol>
                <a:gridCol w="7780086">
                  <a:extLst>
                    <a:ext uri="{9D8B030D-6E8A-4147-A177-3AD203B41FA5}">
                      <a16:colId xmlns:a16="http://schemas.microsoft.com/office/drawing/2014/main" val="1308768355"/>
                    </a:ext>
                  </a:extLst>
                </a:gridCol>
              </a:tblGrid>
              <a:tr h="0">
                <a:tc>
                  <a:txBody>
                    <a:bodyPr/>
                    <a:lstStyle/>
                    <a:p>
                      <a:pPr marL="0" marR="0" algn="ctr">
                        <a:lnSpc>
                          <a:spcPct val="115000"/>
                        </a:lnSpc>
                        <a:spcBef>
                          <a:spcPts val="0"/>
                        </a:spcBef>
                        <a:spcAft>
                          <a:spcPts val="0"/>
                        </a:spcAft>
                      </a:pPr>
                      <a:r>
                        <a:rPr lang="en-US" sz="1600" b="1">
                          <a:effectLst/>
                        </a:rPr>
                        <a:t>Application Area</a:t>
                      </a:r>
                      <a:endParaRPr lang="en-US" sz="1600" b="1">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pPr>
                      <a:r>
                        <a:rPr lang="en-US" sz="1600" b="1" dirty="0">
                          <a:effectLst/>
                        </a:rPr>
                        <a:t>Satellite Products</a:t>
                      </a:r>
                      <a:endParaRPr lang="en-US" sz="1600" b="1"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978080941"/>
                  </a:ext>
                </a:extLst>
              </a:tr>
              <a:tr h="0">
                <a:tc>
                  <a:txBody>
                    <a:bodyPr/>
                    <a:lstStyle/>
                    <a:p>
                      <a:pPr marL="0" marR="0">
                        <a:lnSpc>
                          <a:spcPct val="115000"/>
                        </a:lnSpc>
                        <a:spcBef>
                          <a:spcPts val="0"/>
                        </a:spcBef>
                        <a:spcAft>
                          <a:spcPts val="0"/>
                        </a:spcAft>
                      </a:pPr>
                      <a:r>
                        <a:rPr lang="en-US" sz="1600">
                          <a:effectLst/>
                        </a:rPr>
                        <a:t>Near-real-time emissions monitoring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NO</a:t>
                      </a:r>
                      <a:r>
                        <a:rPr lang="en-US" sz="1000" baseline="-25000">
                          <a:effectLst/>
                        </a:rPr>
                        <a:t>2</a:t>
                      </a:r>
                      <a:r>
                        <a:rPr lang="en-US" sz="1600">
                          <a:effectLst/>
                        </a:rPr>
                        <a:t>, CH</a:t>
                      </a:r>
                      <a:r>
                        <a:rPr lang="en-US" sz="1000" baseline="-25000">
                          <a:effectLst/>
                        </a:rPr>
                        <a:t>2</a:t>
                      </a:r>
                      <a:r>
                        <a:rPr lang="en-US" sz="1600">
                          <a:effectLst/>
                        </a:rPr>
                        <a:t>O, CO, SO</a:t>
                      </a:r>
                      <a:r>
                        <a:rPr lang="en-US" sz="1000" baseline="-25000">
                          <a:effectLst/>
                        </a:rPr>
                        <a:t>2</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938985660"/>
                  </a:ext>
                </a:extLst>
              </a:tr>
              <a:tr h="0">
                <a:tc>
                  <a:txBody>
                    <a:bodyPr/>
                    <a:lstStyle/>
                    <a:p>
                      <a:pPr marL="0" marR="0">
                        <a:lnSpc>
                          <a:spcPct val="115000"/>
                        </a:lnSpc>
                        <a:spcBef>
                          <a:spcPts val="0"/>
                        </a:spcBef>
                        <a:spcAft>
                          <a:spcPts val="0"/>
                        </a:spcAft>
                      </a:pPr>
                      <a:r>
                        <a:rPr lang="en-US" sz="1600">
                          <a:effectLst/>
                        </a:rPr>
                        <a:t>Air quality forecasting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O</a:t>
                      </a:r>
                      <a:r>
                        <a:rPr lang="en-US" sz="1000" baseline="-25000">
                          <a:effectLst/>
                        </a:rPr>
                        <a:t>3</a:t>
                      </a:r>
                      <a:r>
                        <a:rPr lang="en-US" sz="1600">
                          <a:effectLst/>
                        </a:rPr>
                        <a:t>, NO</a:t>
                      </a:r>
                      <a:r>
                        <a:rPr lang="en-US" sz="1000" baseline="-25000">
                          <a:effectLst/>
                        </a:rPr>
                        <a:t>2</a:t>
                      </a:r>
                      <a:r>
                        <a:rPr lang="en-US" sz="1600">
                          <a:effectLst/>
                        </a:rPr>
                        <a:t>, CH</a:t>
                      </a:r>
                      <a:r>
                        <a:rPr lang="en-US" sz="1000" baseline="-25000">
                          <a:effectLst/>
                        </a:rPr>
                        <a:t>2</a:t>
                      </a:r>
                      <a:r>
                        <a:rPr lang="en-US" sz="1600">
                          <a:effectLst/>
                        </a:rPr>
                        <a:t>O, CO, SO</a:t>
                      </a:r>
                      <a:r>
                        <a:rPr lang="en-US" sz="1000" baseline="-25000">
                          <a:effectLst/>
                        </a:rPr>
                        <a:t>2</a:t>
                      </a:r>
                      <a:r>
                        <a:rPr lang="en-US" sz="1600">
                          <a:effectLst/>
                        </a:rPr>
                        <a:t>, C</a:t>
                      </a:r>
                      <a:r>
                        <a:rPr lang="en-US" sz="1600" baseline="-25000">
                          <a:effectLst/>
                        </a:rPr>
                        <a:t>2</a:t>
                      </a:r>
                      <a:r>
                        <a:rPr lang="en-US" sz="1600">
                          <a:effectLst/>
                        </a:rPr>
                        <a:t>H</a:t>
                      </a:r>
                      <a:r>
                        <a:rPr lang="en-US" sz="1000" baseline="-25000">
                          <a:effectLst/>
                        </a:rPr>
                        <a:t>2</a:t>
                      </a:r>
                      <a:r>
                        <a:rPr lang="en-US" sz="1600">
                          <a:effectLst/>
                        </a:rPr>
                        <a:t>O</a:t>
                      </a:r>
                      <a:r>
                        <a:rPr lang="en-US" sz="1000" baseline="-25000">
                          <a:effectLst/>
                        </a:rPr>
                        <a:t>2</a:t>
                      </a:r>
                      <a:r>
                        <a:rPr lang="en-US" sz="1600">
                          <a:effectLst/>
                        </a:rPr>
                        <a:t>, CO, AOD, UV AOD, PM</a:t>
                      </a:r>
                      <a:r>
                        <a:rPr lang="en-US" sz="1600" baseline="-25000">
                          <a:effectLst/>
                        </a:rPr>
                        <a:t>2.5</a:t>
                      </a:r>
                      <a:r>
                        <a:rPr lang="en-US" sz="1600">
                          <a:effectLst/>
                        </a:rPr>
                        <a:t>, aerosol layer height, radiative fluxes</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55689791"/>
                  </a:ext>
                </a:extLst>
              </a:tr>
              <a:tr h="0">
                <a:tc>
                  <a:txBody>
                    <a:bodyPr/>
                    <a:lstStyle/>
                    <a:p>
                      <a:pPr marL="0" marR="0">
                        <a:lnSpc>
                          <a:spcPct val="115000"/>
                        </a:lnSpc>
                        <a:spcBef>
                          <a:spcPts val="0"/>
                        </a:spcBef>
                        <a:spcAft>
                          <a:spcPts val="0"/>
                        </a:spcAft>
                      </a:pPr>
                      <a:r>
                        <a:rPr lang="en-US" sz="1600">
                          <a:effectLst/>
                        </a:rPr>
                        <a:t>Air quality monitoring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O</a:t>
                      </a:r>
                      <a:r>
                        <a:rPr lang="en-US" sz="1000" baseline="-25000">
                          <a:effectLst/>
                        </a:rPr>
                        <a:t>3</a:t>
                      </a:r>
                      <a:r>
                        <a:rPr lang="en-US" sz="1600">
                          <a:effectLst/>
                        </a:rPr>
                        <a:t>, NO</a:t>
                      </a:r>
                      <a:r>
                        <a:rPr lang="en-US" sz="1000" baseline="-25000">
                          <a:effectLst/>
                        </a:rPr>
                        <a:t>2</a:t>
                      </a:r>
                      <a:r>
                        <a:rPr lang="en-US" sz="1600">
                          <a:effectLst/>
                        </a:rPr>
                        <a:t>, CH</a:t>
                      </a:r>
                      <a:r>
                        <a:rPr lang="en-US" sz="1000" baseline="-25000">
                          <a:effectLst/>
                        </a:rPr>
                        <a:t>2</a:t>
                      </a:r>
                      <a:r>
                        <a:rPr lang="en-US" sz="1600">
                          <a:effectLst/>
                        </a:rPr>
                        <a:t>O, CO, SO</a:t>
                      </a:r>
                      <a:r>
                        <a:rPr lang="en-US" sz="1000" baseline="-25000">
                          <a:effectLst/>
                        </a:rPr>
                        <a:t>2</a:t>
                      </a:r>
                      <a:r>
                        <a:rPr lang="en-US" sz="1600">
                          <a:effectLst/>
                        </a:rPr>
                        <a:t>, C</a:t>
                      </a:r>
                      <a:r>
                        <a:rPr lang="en-US" sz="1600" baseline="-25000">
                          <a:effectLst/>
                        </a:rPr>
                        <a:t>2</a:t>
                      </a:r>
                      <a:r>
                        <a:rPr lang="en-US" sz="1600">
                          <a:effectLst/>
                        </a:rPr>
                        <a:t>H</a:t>
                      </a:r>
                      <a:r>
                        <a:rPr lang="en-US" sz="1000" baseline="-25000">
                          <a:effectLst/>
                        </a:rPr>
                        <a:t>2</a:t>
                      </a:r>
                      <a:r>
                        <a:rPr lang="en-US" sz="1600">
                          <a:effectLst/>
                        </a:rPr>
                        <a:t>O</a:t>
                      </a:r>
                      <a:r>
                        <a:rPr lang="en-US" sz="1000" baseline="-25000">
                          <a:effectLst/>
                        </a:rPr>
                        <a:t>2</a:t>
                      </a:r>
                      <a:r>
                        <a:rPr lang="en-US" sz="1600">
                          <a:effectLst/>
                        </a:rPr>
                        <a:t>, CO, AOD, UV AOD, PM</a:t>
                      </a:r>
                      <a:r>
                        <a:rPr lang="en-US" sz="1600" baseline="-25000">
                          <a:effectLst/>
                        </a:rPr>
                        <a:t>2.5</a:t>
                      </a:r>
                      <a:r>
                        <a:rPr lang="en-US" sz="1600">
                          <a:effectLst/>
                        </a:rPr>
                        <a:t>, aerosol imagery, UV aerosol index, aerosol layer height</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61348457"/>
                  </a:ext>
                </a:extLst>
              </a:tr>
              <a:tr h="0">
                <a:tc>
                  <a:txBody>
                    <a:bodyPr/>
                    <a:lstStyle/>
                    <a:p>
                      <a:pPr marL="0" marR="0">
                        <a:lnSpc>
                          <a:spcPct val="115000"/>
                        </a:lnSpc>
                        <a:spcBef>
                          <a:spcPts val="0"/>
                        </a:spcBef>
                        <a:spcAft>
                          <a:spcPts val="0"/>
                        </a:spcAft>
                      </a:pPr>
                      <a:r>
                        <a:rPr lang="en-US" sz="1600">
                          <a:effectLst/>
                        </a:rPr>
                        <a:t>Fire weather forecasting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Fire detections, fire radiative power, smoke plume height</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719505690"/>
                  </a:ext>
                </a:extLst>
              </a:tr>
              <a:tr h="0">
                <a:tc>
                  <a:txBody>
                    <a:bodyPr/>
                    <a:lstStyle/>
                    <a:p>
                      <a:pPr marL="0" marR="0">
                        <a:lnSpc>
                          <a:spcPct val="115000"/>
                        </a:lnSpc>
                        <a:spcBef>
                          <a:spcPts val="0"/>
                        </a:spcBef>
                        <a:spcAft>
                          <a:spcPts val="0"/>
                        </a:spcAft>
                      </a:pPr>
                      <a:r>
                        <a:rPr lang="en-US" sz="1600">
                          <a:effectLst/>
                        </a:rPr>
                        <a:t>Fire emissions monitoring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Fire detections, fire radiative power</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516671738"/>
                  </a:ext>
                </a:extLst>
              </a:tr>
              <a:tr h="0">
                <a:tc>
                  <a:txBody>
                    <a:bodyPr/>
                    <a:lstStyle/>
                    <a:p>
                      <a:pPr marL="0" marR="0">
                        <a:lnSpc>
                          <a:spcPct val="115000"/>
                        </a:lnSpc>
                        <a:spcBef>
                          <a:spcPts val="0"/>
                        </a:spcBef>
                        <a:spcAft>
                          <a:spcPts val="0"/>
                        </a:spcAft>
                      </a:pPr>
                      <a:r>
                        <a:rPr lang="en-US" sz="1600">
                          <a:effectLst/>
                        </a:rPr>
                        <a:t>Hazards forecasting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Fire detections, dust detection, smoke detection, SO</a:t>
                      </a:r>
                      <a:r>
                        <a:rPr lang="en-US" sz="1000" baseline="-25000">
                          <a:effectLst/>
                        </a:rPr>
                        <a:t>2</a:t>
                      </a:r>
                      <a:r>
                        <a:rPr lang="en-US" sz="1600">
                          <a:effectLst/>
                        </a:rPr>
                        <a:t>, volcanic ash</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61294746"/>
                  </a:ext>
                </a:extLst>
              </a:tr>
              <a:tr h="0">
                <a:tc>
                  <a:txBody>
                    <a:bodyPr/>
                    <a:lstStyle/>
                    <a:p>
                      <a:pPr marL="0" marR="0">
                        <a:lnSpc>
                          <a:spcPct val="115000"/>
                        </a:lnSpc>
                        <a:spcBef>
                          <a:spcPts val="0"/>
                        </a:spcBef>
                        <a:spcAft>
                          <a:spcPts val="0"/>
                        </a:spcAft>
                      </a:pPr>
                      <a:r>
                        <a:rPr lang="en-US" sz="1600">
                          <a:effectLst/>
                        </a:rPr>
                        <a:t>Greenhouse gas monitoring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dirty="0">
                          <a:effectLst/>
                        </a:rPr>
                        <a:t>CH</a:t>
                      </a:r>
                      <a:r>
                        <a:rPr lang="en-US" sz="1000" baseline="-25000" dirty="0">
                          <a:effectLst/>
                        </a:rPr>
                        <a:t>4</a:t>
                      </a:r>
                      <a:r>
                        <a:rPr lang="en-US" sz="1600" dirty="0">
                          <a:effectLst/>
                        </a:rPr>
                        <a:t>, CO</a:t>
                      </a:r>
                      <a:r>
                        <a:rPr lang="en-US" sz="1000" baseline="-25000" dirty="0">
                          <a:effectLst/>
                        </a:rPr>
                        <a:t>2</a:t>
                      </a:r>
                      <a:r>
                        <a:rPr lang="en-US" sz="1600" dirty="0">
                          <a:effectLst/>
                        </a:rPr>
                        <a:t>, O</a:t>
                      </a:r>
                      <a:r>
                        <a:rPr lang="en-US" sz="1000" baseline="-25000" dirty="0">
                          <a:effectLst/>
                        </a:rPr>
                        <a:t>3</a:t>
                      </a:r>
                      <a:endParaRPr lang="en-US" sz="16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979782868"/>
                  </a:ext>
                </a:extLst>
              </a:tr>
              <a:tr h="0">
                <a:tc>
                  <a:txBody>
                    <a:bodyPr/>
                    <a:lstStyle/>
                    <a:p>
                      <a:pPr marL="0" marR="0">
                        <a:lnSpc>
                          <a:spcPct val="115000"/>
                        </a:lnSpc>
                        <a:spcBef>
                          <a:spcPts val="0"/>
                        </a:spcBef>
                        <a:spcAft>
                          <a:spcPts val="0"/>
                        </a:spcAft>
                      </a:pPr>
                      <a:r>
                        <a:rPr lang="en-US" sz="1600">
                          <a:effectLst/>
                        </a:rPr>
                        <a:t>Stratospheric ozone monitoring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a:effectLst/>
                        </a:rPr>
                        <a:t>O</a:t>
                      </a:r>
                      <a:r>
                        <a:rPr lang="en-US" sz="1000" baseline="-25000">
                          <a:effectLst/>
                        </a:rPr>
                        <a:t>3</a:t>
                      </a:r>
                      <a:r>
                        <a:rPr lang="en-US" sz="1600">
                          <a:effectLst/>
                        </a:rPr>
                        <a:t> vertical profile</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16475119"/>
                  </a:ext>
                </a:extLst>
              </a:tr>
              <a:tr h="0">
                <a:tc>
                  <a:txBody>
                    <a:bodyPr/>
                    <a:lstStyle/>
                    <a:p>
                      <a:pPr marL="0" marR="0">
                        <a:lnSpc>
                          <a:spcPct val="115000"/>
                        </a:lnSpc>
                        <a:spcBef>
                          <a:spcPts val="0"/>
                        </a:spcBef>
                        <a:spcAft>
                          <a:spcPts val="0"/>
                        </a:spcAft>
                      </a:pPr>
                      <a:r>
                        <a:rPr lang="en-US" sz="1600">
                          <a:effectLst/>
                        </a:rPr>
                        <a:t>Climate modeling and Earth system modeling</a:t>
                      </a:r>
                      <a:endParaRPr lang="en-US" sz="1600">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600" dirty="0">
                          <a:effectLst/>
                        </a:rPr>
                        <a:t>NO</a:t>
                      </a:r>
                      <a:r>
                        <a:rPr lang="en-US" sz="1000" baseline="-25000" dirty="0">
                          <a:effectLst/>
                        </a:rPr>
                        <a:t>2</a:t>
                      </a:r>
                      <a:r>
                        <a:rPr lang="en-US" sz="1600" dirty="0">
                          <a:effectLst/>
                        </a:rPr>
                        <a:t>, CO, O</a:t>
                      </a:r>
                      <a:r>
                        <a:rPr lang="en-US" sz="1000" baseline="-25000" dirty="0">
                          <a:effectLst/>
                        </a:rPr>
                        <a:t>3</a:t>
                      </a:r>
                      <a:r>
                        <a:rPr lang="en-US" sz="1600" dirty="0">
                          <a:effectLst/>
                        </a:rPr>
                        <a:t>, O</a:t>
                      </a:r>
                      <a:r>
                        <a:rPr lang="en-US" sz="1000" baseline="-25000" dirty="0">
                          <a:effectLst/>
                        </a:rPr>
                        <a:t>3</a:t>
                      </a:r>
                      <a:r>
                        <a:rPr lang="en-US" sz="1600" dirty="0">
                          <a:effectLst/>
                        </a:rPr>
                        <a:t> profile, CH</a:t>
                      </a:r>
                      <a:r>
                        <a:rPr lang="en-US" sz="1000" baseline="-25000" dirty="0">
                          <a:effectLst/>
                        </a:rPr>
                        <a:t>2</a:t>
                      </a:r>
                      <a:r>
                        <a:rPr lang="en-US" sz="1600" dirty="0">
                          <a:effectLst/>
                        </a:rPr>
                        <a:t>O, AOD, NH</a:t>
                      </a:r>
                      <a:r>
                        <a:rPr lang="en-US" sz="1000" baseline="-25000" dirty="0">
                          <a:effectLst/>
                        </a:rPr>
                        <a:t>3</a:t>
                      </a:r>
                      <a:r>
                        <a:rPr lang="en-US" sz="1600" dirty="0">
                          <a:effectLst/>
                        </a:rPr>
                        <a:t>, CH</a:t>
                      </a:r>
                      <a:r>
                        <a:rPr lang="en-US" sz="1000" baseline="-25000" dirty="0">
                          <a:effectLst/>
                        </a:rPr>
                        <a:t>4</a:t>
                      </a:r>
                      <a:r>
                        <a:rPr lang="en-US" sz="1600" dirty="0">
                          <a:effectLst/>
                        </a:rPr>
                        <a:t>, Isoprene, stratospheric aerosols, TOA radiation, land cover, UVAOD, aerosol layer height, fire detection, fire radiative power, smoke injection height, dust detection, volcanic ash, Solar Induced Fluorescence, surface and profile of radiative fluxes</a:t>
                      </a:r>
                      <a:endParaRPr lang="en-US" sz="16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031866112"/>
                  </a:ext>
                </a:extLst>
              </a:tr>
            </a:tbl>
          </a:graphicData>
        </a:graphic>
      </p:graphicFrame>
    </p:spTree>
    <p:extLst>
      <p:ext uri="{BB962C8B-B14F-4D97-AF65-F5344CB8AC3E}">
        <p14:creationId xmlns:p14="http://schemas.microsoft.com/office/powerpoint/2010/main" val="352641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710FD-36A8-4078-8174-CF95159DEE17}"/>
              </a:ext>
            </a:extLst>
          </p:cNvPr>
          <p:cNvSpPr>
            <a:spLocks noGrp="1"/>
          </p:cNvSpPr>
          <p:nvPr>
            <p:ph type="title"/>
          </p:nvPr>
        </p:nvSpPr>
        <p:spPr/>
        <p:txBody>
          <a:bodyPr/>
          <a:lstStyle/>
          <a:p>
            <a:pPr algn="ctr"/>
            <a:r>
              <a:rPr lang="en-US" dirty="0"/>
              <a:t>Preparing for </a:t>
            </a:r>
            <a:r>
              <a:rPr lang="en-US" dirty="0" err="1"/>
              <a:t>GeoXO</a:t>
            </a:r>
            <a:r>
              <a:rPr lang="en-US" dirty="0"/>
              <a:t> ACX</a:t>
            </a:r>
          </a:p>
        </p:txBody>
      </p:sp>
      <p:grpSp>
        <p:nvGrpSpPr>
          <p:cNvPr id="7" name="Group 6">
            <a:extLst>
              <a:ext uri="{FF2B5EF4-FFF2-40B4-BE49-F238E27FC236}">
                <a16:creationId xmlns:a16="http://schemas.microsoft.com/office/drawing/2014/main" id="{55F91A9C-A0F5-4DA3-B7B3-6EABB848C1EC}"/>
              </a:ext>
            </a:extLst>
          </p:cNvPr>
          <p:cNvGrpSpPr/>
          <p:nvPr/>
        </p:nvGrpSpPr>
        <p:grpSpPr>
          <a:xfrm>
            <a:off x="76855" y="432781"/>
            <a:ext cx="3409295" cy="5606069"/>
            <a:chOff x="76855" y="432781"/>
            <a:chExt cx="3409295" cy="5606069"/>
          </a:xfrm>
        </p:grpSpPr>
        <p:grpSp>
          <p:nvGrpSpPr>
            <p:cNvPr id="6" name="Group 5">
              <a:extLst>
                <a:ext uri="{FF2B5EF4-FFF2-40B4-BE49-F238E27FC236}">
                  <a16:creationId xmlns:a16="http://schemas.microsoft.com/office/drawing/2014/main" id="{0A82D1F5-B34D-43C6-A042-28EC78EE2738}"/>
                </a:ext>
              </a:extLst>
            </p:cNvPr>
            <p:cNvGrpSpPr/>
            <p:nvPr/>
          </p:nvGrpSpPr>
          <p:grpSpPr>
            <a:xfrm>
              <a:off x="600075" y="883729"/>
              <a:ext cx="2886075" cy="5155121"/>
              <a:chOff x="114300" y="883729"/>
              <a:chExt cx="2886075" cy="5155121"/>
            </a:xfrm>
          </p:grpSpPr>
          <p:pic>
            <p:nvPicPr>
              <p:cNvPr id="4098" name="Picture 2" descr="KNMI - TROPOspheric Monitoring Instrument (TROPOMI)">
                <a:extLst>
                  <a:ext uri="{FF2B5EF4-FFF2-40B4-BE49-F238E27FC236}">
                    <a16:creationId xmlns:a16="http://schemas.microsoft.com/office/drawing/2014/main" id="{8092EF4C-D7F7-4D3B-8F8E-9B6F93A76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24" y="1042988"/>
                <a:ext cx="24384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MS -">
                <a:extLst>
                  <a:ext uri="{FF2B5EF4-FFF2-40B4-BE49-F238E27FC236}">
                    <a16:creationId xmlns:a16="http://schemas.microsoft.com/office/drawing/2014/main" id="{C3F9F68E-8D29-44A4-96C9-65DD87B66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99" y="3078672"/>
                <a:ext cx="24955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mpo logo">
                <a:extLst>
                  <a:ext uri="{FF2B5EF4-FFF2-40B4-BE49-F238E27FC236}">
                    <a16:creationId xmlns:a16="http://schemas.microsoft.com/office/drawing/2014/main" id="{654D8153-7D87-49C9-9754-0F0844A93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99" y="4523806"/>
                <a:ext cx="1238250" cy="1181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EC57A48-878F-498A-B4A7-6ABF7AFDC5BB}"/>
                  </a:ext>
                </a:extLst>
              </p:cNvPr>
              <p:cNvSpPr/>
              <p:nvPr/>
            </p:nvSpPr>
            <p:spPr>
              <a:xfrm>
                <a:off x="114300" y="883729"/>
                <a:ext cx="2886075" cy="51551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D60EC5E9-F244-4F4B-A469-D0BE14181669}"/>
                </a:ext>
              </a:extLst>
            </p:cNvPr>
            <p:cNvSpPr txBox="1"/>
            <p:nvPr/>
          </p:nvSpPr>
          <p:spPr>
            <a:xfrm rot="16200000">
              <a:off x="-861685" y="1371321"/>
              <a:ext cx="2400300" cy="523220"/>
            </a:xfrm>
            <a:prstGeom prst="rect">
              <a:avLst/>
            </a:prstGeom>
            <a:noFill/>
          </p:spPr>
          <p:txBody>
            <a:bodyPr wrap="square" rtlCol="0">
              <a:spAutoFit/>
            </a:bodyPr>
            <a:lstStyle/>
            <a:p>
              <a:r>
                <a:rPr lang="en-US" sz="2800" b="1" dirty="0"/>
                <a:t>Proxy Data</a:t>
              </a:r>
              <a:endParaRPr lang="en-US" b="1" dirty="0"/>
            </a:p>
          </p:txBody>
        </p:sp>
      </p:grpSp>
      <p:sp>
        <p:nvSpPr>
          <p:cNvPr id="8" name="TextBox 7">
            <a:extLst>
              <a:ext uri="{FF2B5EF4-FFF2-40B4-BE49-F238E27FC236}">
                <a16:creationId xmlns:a16="http://schemas.microsoft.com/office/drawing/2014/main" id="{BFF39339-3102-45D2-AE65-A538BAF0C7DD}"/>
              </a:ext>
            </a:extLst>
          </p:cNvPr>
          <p:cNvSpPr txBox="1"/>
          <p:nvPr/>
        </p:nvSpPr>
        <p:spPr>
          <a:xfrm>
            <a:off x="4038600" y="1042988"/>
            <a:ext cx="7553325" cy="1600438"/>
          </a:xfrm>
          <a:prstGeom prst="rect">
            <a:avLst/>
          </a:prstGeom>
          <a:noFill/>
        </p:spPr>
        <p:txBody>
          <a:bodyPr wrap="square" rtlCol="0">
            <a:spAutoFit/>
          </a:bodyPr>
          <a:lstStyle/>
          <a:p>
            <a:pPr marL="285750" indent="-285750">
              <a:buFont typeface="Arial" panose="020B0604020202020204" pitchFamily="34" charset="0"/>
              <a:buChar char="•"/>
            </a:pPr>
            <a:r>
              <a:rPr lang="en-US" dirty="0"/>
              <a:t>Analyzing GEMS aerosol and trace gas products to understand retrieval performance issues</a:t>
            </a:r>
          </a:p>
          <a:p>
            <a:pPr marL="285750" indent="-285750">
              <a:buFont typeface="Arial" panose="020B0604020202020204" pitchFamily="34" charset="0"/>
              <a:buChar char="•"/>
            </a:pPr>
            <a:r>
              <a:rPr lang="en-US" dirty="0"/>
              <a:t>Adapting NOAA enterprise processing system algorithms to run on GEMS and TROPOMI L1B data</a:t>
            </a:r>
          </a:p>
          <a:p>
            <a:pPr marL="285750" indent="-285750">
              <a:buFont typeface="Arial" panose="020B0604020202020204" pitchFamily="34" charset="0"/>
              <a:buChar char="•"/>
            </a:pPr>
            <a:r>
              <a:rPr lang="en-US" dirty="0"/>
              <a:t>Assessing GEMS L1B data for calibration issues</a:t>
            </a:r>
          </a:p>
          <a:p>
            <a:pPr marL="285750" indent="-285750">
              <a:buFont typeface="Arial" panose="020B0604020202020204" pitchFamily="34" charset="0"/>
              <a:buChar char="•"/>
            </a:pPr>
            <a:r>
              <a:rPr lang="en-US" dirty="0"/>
              <a:t>Adapting Ozone Mapping and Profiler Suite (OMPS) and Visible Infrared Imaging Radiometer Suite (VIIRS) trace gas and aerosol algorithms to GEMS and TROPOMI</a:t>
            </a:r>
          </a:p>
        </p:txBody>
      </p:sp>
      <p:pic>
        <p:nvPicPr>
          <p:cNvPr id="12" name="Picture 11">
            <a:extLst>
              <a:ext uri="{FF2B5EF4-FFF2-40B4-BE49-F238E27FC236}">
                <a16:creationId xmlns:a16="http://schemas.microsoft.com/office/drawing/2014/main" id="{D83EE7CD-A4B3-4D27-BCEC-157A1E744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849" y="2919413"/>
            <a:ext cx="3456432" cy="2370642"/>
          </a:xfrm>
          <a:prstGeom prst="rect">
            <a:avLst/>
          </a:prstGeom>
        </p:spPr>
      </p:pic>
      <p:pic>
        <p:nvPicPr>
          <p:cNvPr id="13" name="Picture 12">
            <a:extLst>
              <a:ext uri="{FF2B5EF4-FFF2-40B4-BE49-F238E27FC236}">
                <a16:creationId xmlns:a16="http://schemas.microsoft.com/office/drawing/2014/main" id="{ACA0709E-BA36-4DC1-A576-DE617075D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2627" y="3026100"/>
            <a:ext cx="3456432" cy="2370642"/>
          </a:xfrm>
          <a:prstGeom prst="rect">
            <a:avLst/>
          </a:prstGeom>
        </p:spPr>
      </p:pic>
      <p:grpSp>
        <p:nvGrpSpPr>
          <p:cNvPr id="10" name="Group 9">
            <a:extLst>
              <a:ext uri="{FF2B5EF4-FFF2-40B4-BE49-F238E27FC236}">
                <a16:creationId xmlns:a16="http://schemas.microsoft.com/office/drawing/2014/main" id="{59FAD0C8-66C9-41B8-9EC8-35A9C643FDDC}"/>
              </a:ext>
            </a:extLst>
          </p:cNvPr>
          <p:cNvGrpSpPr/>
          <p:nvPr/>
        </p:nvGrpSpPr>
        <p:grpSpPr>
          <a:xfrm>
            <a:off x="7809070" y="5016244"/>
            <a:ext cx="4382930" cy="1521991"/>
            <a:chOff x="7809070" y="5016244"/>
            <a:chExt cx="4382930" cy="1521991"/>
          </a:xfrm>
        </p:grpSpPr>
        <p:sp>
          <p:nvSpPr>
            <p:cNvPr id="14" name="TextBox 13">
              <a:extLst>
                <a:ext uri="{FF2B5EF4-FFF2-40B4-BE49-F238E27FC236}">
                  <a16:creationId xmlns:a16="http://schemas.microsoft.com/office/drawing/2014/main" id="{E78CC4DC-901C-47FC-9885-913B727D0DF0}"/>
                </a:ext>
              </a:extLst>
            </p:cNvPr>
            <p:cNvSpPr txBox="1"/>
            <p:nvPr/>
          </p:nvSpPr>
          <p:spPr>
            <a:xfrm>
              <a:off x="7809070" y="5712716"/>
              <a:ext cx="3241141" cy="523220"/>
            </a:xfrm>
            <a:prstGeom prst="rect">
              <a:avLst/>
            </a:prstGeom>
            <a:noFill/>
          </p:spPr>
          <p:txBody>
            <a:bodyPr wrap="square" rtlCol="0">
              <a:spAutoFit/>
            </a:bodyPr>
            <a:lstStyle/>
            <a:p>
              <a:r>
                <a:rPr lang="en-US" b="1" i="1" dirty="0"/>
                <a:t>GEMS data from NIER; Analysis by </a:t>
              </a:r>
              <a:r>
                <a:rPr lang="en-US" b="1" i="1" dirty="0" err="1"/>
                <a:t>Zigang</a:t>
              </a:r>
              <a:r>
                <a:rPr lang="en-US" b="1" i="1" dirty="0"/>
                <a:t> Wei (IMSG at NOAA)</a:t>
              </a:r>
            </a:p>
          </p:txBody>
        </p:sp>
        <p:pic>
          <p:nvPicPr>
            <p:cNvPr id="9" name="Picture 8">
              <a:extLst>
                <a:ext uri="{FF2B5EF4-FFF2-40B4-BE49-F238E27FC236}">
                  <a16:creationId xmlns:a16="http://schemas.microsoft.com/office/drawing/2014/main" id="{7B7256F4-9F4D-42F0-8483-ECE8CE7CBC68}"/>
                </a:ext>
              </a:extLst>
            </p:cNvPr>
            <p:cNvPicPr>
              <a:picLocks noChangeAspect="1"/>
            </p:cNvPicPr>
            <p:nvPr/>
          </p:nvPicPr>
          <p:blipFill>
            <a:blip r:embed="rId7"/>
            <a:stretch>
              <a:fillRect/>
            </a:stretch>
          </p:blipFill>
          <p:spPr>
            <a:xfrm>
              <a:off x="11149584" y="5016244"/>
              <a:ext cx="1042416" cy="1521991"/>
            </a:xfrm>
            <a:prstGeom prst="rect">
              <a:avLst/>
            </a:prstGeom>
          </p:spPr>
        </p:pic>
      </p:grpSp>
    </p:spTree>
    <p:extLst>
      <p:ext uri="{BB962C8B-B14F-4D97-AF65-F5344CB8AC3E}">
        <p14:creationId xmlns:p14="http://schemas.microsoft.com/office/powerpoint/2010/main" val="359742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564EE-3339-4533-B447-D90E060F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81" y="1499328"/>
            <a:ext cx="3410712" cy="3309278"/>
          </a:xfrm>
          <a:prstGeom prst="rect">
            <a:avLst/>
          </a:prstGeom>
        </p:spPr>
      </p:pic>
      <p:pic>
        <p:nvPicPr>
          <p:cNvPr id="6" name="Picture 5">
            <a:extLst>
              <a:ext uri="{FF2B5EF4-FFF2-40B4-BE49-F238E27FC236}">
                <a16:creationId xmlns:a16="http://schemas.microsoft.com/office/drawing/2014/main" id="{517D5431-11A5-4D24-93AA-40085FD28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041" y="1499328"/>
            <a:ext cx="3410712" cy="3309278"/>
          </a:xfrm>
          <a:prstGeom prst="rect">
            <a:avLst/>
          </a:prstGeom>
        </p:spPr>
      </p:pic>
      <p:sp>
        <p:nvSpPr>
          <p:cNvPr id="2" name="TextBox 1">
            <a:extLst>
              <a:ext uri="{FF2B5EF4-FFF2-40B4-BE49-F238E27FC236}">
                <a16:creationId xmlns:a16="http://schemas.microsoft.com/office/drawing/2014/main" id="{32B7AFEC-6569-4FFB-8C30-4A98A4951D05}"/>
              </a:ext>
            </a:extLst>
          </p:cNvPr>
          <p:cNvSpPr txBox="1"/>
          <p:nvPr/>
        </p:nvSpPr>
        <p:spPr>
          <a:xfrm>
            <a:off x="1053900" y="5508013"/>
            <a:ext cx="3241141" cy="523220"/>
          </a:xfrm>
          <a:prstGeom prst="rect">
            <a:avLst/>
          </a:prstGeom>
          <a:noFill/>
        </p:spPr>
        <p:txBody>
          <a:bodyPr wrap="square" rtlCol="0">
            <a:spAutoFit/>
          </a:bodyPr>
          <a:lstStyle/>
          <a:p>
            <a:r>
              <a:rPr lang="en-US" b="1" i="1" dirty="0"/>
              <a:t>GEMS data from NIER; Analysis by </a:t>
            </a:r>
            <a:r>
              <a:rPr lang="en-US" b="1" i="1" dirty="0" err="1"/>
              <a:t>Zigang</a:t>
            </a:r>
            <a:r>
              <a:rPr lang="en-US" b="1" i="1" dirty="0"/>
              <a:t> Wei (IMSG at NOAA)</a:t>
            </a:r>
          </a:p>
        </p:txBody>
      </p:sp>
      <p:sp>
        <p:nvSpPr>
          <p:cNvPr id="7" name="Google Shape;168;p7">
            <a:extLst>
              <a:ext uri="{FF2B5EF4-FFF2-40B4-BE49-F238E27FC236}">
                <a16:creationId xmlns:a16="http://schemas.microsoft.com/office/drawing/2014/main" id="{0E55E302-1514-4AB6-9866-FEABABF26E47}"/>
              </a:ext>
            </a:extLst>
          </p:cNvPr>
          <p:cNvSpPr txBox="1"/>
          <p:nvPr/>
        </p:nvSpPr>
        <p:spPr>
          <a:xfrm>
            <a:off x="1854398" y="252208"/>
            <a:ext cx="559550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GEMS tropNO</a:t>
            </a:r>
            <a:r>
              <a:rPr lang="en-US" sz="2800" b="1" baseline="-25000" dirty="0">
                <a:solidFill>
                  <a:schemeClr val="dk1"/>
                </a:solidFill>
                <a:latin typeface="Calibri"/>
                <a:ea typeface="Calibri"/>
                <a:cs typeface="Calibri"/>
                <a:sym typeface="Calibri"/>
              </a:rPr>
              <a:t>2</a:t>
            </a:r>
            <a:r>
              <a:rPr lang="en-US" sz="2800" b="1" dirty="0">
                <a:solidFill>
                  <a:schemeClr val="dk1"/>
                </a:solidFill>
                <a:latin typeface="Calibri"/>
                <a:ea typeface="Calibri"/>
                <a:cs typeface="Calibri"/>
                <a:sym typeface="Calibri"/>
              </a:rPr>
              <a:t> Product Features</a:t>
            </a:r>
            <a:endParaRPr dirty="0"/>
          </a:p>
        </p:txBody>
      </p:sp>
      <p:sp>
        <p:nvSpPr>
          <p:cNvPr id="8" name="Rectangle 7">
            <a:extLst>
              <a:ext uri="{FF2B5EF4-FFF2-40B4-BE49-F238E27FC236}">
                <a16:creationId xmlns:a16="http://schemas.microsoft.com/office/drawing/2014/main" id="{867909E5-796E-4DEB-9B95-C326FB3A2400}"/>
              </a:ext>
            </a:extLst>
          </p:cNvPr>
          <p:cNvSpPr/>
          <p:nvPr/>
        </p:nvSpPr>
        <p:spPr>
          <a:xfrm>
            <a:off x="8103653" y="723900"/>
            <a:ext cx="3888322" cy="48577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EFA4796-08ED-4250-874D-31D8CCCEB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387" y="885825"/>
            <a:ext cx="3410712" cy="3309278"/>
          </a:xfrm>
          <a:prstGeom prst="rect">
            <a:avLst/>
          </a:prstGeom>
        </p:spPr>
      </p:pic>
      <p:sp>
        <p:nvSpPr>
          <p:cNvPr id="10" name="TextBox 9">
            <a:extLst>
              <a:ext uri="{FF2B5EF4-FFF2-40B4-BE49-F238E27FC236}">
                <a16:creationId xmlns:a16="http://schemas.microsoft.com/office/drawing/2014/main" id="{51EFA346-FF57-4F34-8395-1307FF26193D}"/>
              </a:ext>
            </a:extLst>
          </p:cNvPr>
          <p:cNvSpPr txBox="1"/>
          <p:nvPr/>
        </p:nvSpPr>
        <p:spPr>
          <a:xfrm>
            <a:off x="8383387" y="4367801"/>
            <a:ext cx="3410712" cy="954107"/>
          </a:xfrm>
          <a:prstGeom prst="rect">
            <a:avLst/>
          </a:prstGeom>
          <a:noFill/>
          <a:ln w="38100">
            <a:solidFill>
              <a:schemeClr val="bg1"/>
            </a:solidFill>
          </a:ln>
        </p:spPr>
        <p:txBody>
          <a:bodyPr wrap="square" rtlCol="0">
            <a:spAutoFit/>
          </a:bodyPr>
          <a:lstStyle/>
          <a:p>
            <a:r>
              <a:rPr lang="en-US" dirty="0">
                <a:solidFill>
                  <a:schemeClr val="bg1"/>
                </a:solidFill>
              </a:rPr>
              <a:t>Diurnal amplitude of GEMS tropNO</a:t>
            </a:r>
            <a:r>
              <a:rPr lang="en-US" baseline="-25000" dirty="0">
                <a:solidFill>
                  <a:schemeClr val="bg1"/>
                </a:solidFill>
              </a:rPr>
              <a:t>2</a:t>
            </a:r>
            <a:r>
              <a:rPr lang="en-US" dirty="0">
                <a:solidFill>
                  <a:schemeClr val="bg1"/>
                </a:solidFill>
              </a:rPr>
              <a:t> appears to be a better indicator of source regions than daily mean tropNO</a:t>
            </a:r>
            <a:r>
              <a:rPr lang="en-US" baseline="-25000" dirty="0">
                <a:solidFill>
                  <a:schemeClr val="bg1"/>
                </a:solidFill>
              </a:rPr>
              <a:t>2</a:t>
            </a:r>
            <a:r>
              <a:rPr lang="en-US" dirty="0">
                <a:solidFill>
                  <a:schemeClr val="bg1"/>
                </a:solidFill>
              </a:rPr>
              <a:t> or tropNO</a:t>
            </a:r>
            <a:r>
              <a:rPr lang="en-US" baseline="-25000" dirty="0">
                <a:solidFill>
                  <a:schemeClr val="bg1"/>
                </a:solidFill>
              </a:rPr>
              <a:t>2</a:t>
            </a:r>
            <a:r>
              <a:rPr lang="en-US" dirty="0">
                <a:solidFill>
                  <a:schemeClr val="bg1"/>
                </a:solidFill>
              </a:rPr>
              <a:t> at any given time of the day.</a:t>
            </a:r>
          </a:p>
        </p:txBody>
      </p:sp>
      <p:pic>
        <p:nvPicPr>
          <p:cNvPr id="14" name="Picture 13">
            <a:extLst>
              <a:ext uri="{FF2B5EF4-FFF2-40B4-BE49-F238E27FC236}">
                <a16:creationId xmlns:a16="http://schemas.microsoft.com/office/drawing/2014/main" id="{2BA6B7A8-9BE3-438B-88BE-69C8A9949CAD}"/>
              </a:ext>
            </a:extLst>
          </p:cNvPr>
          <p:cNvPicPr>
            <a:picLocks noChangeAspect="1"/>
          </p:cNvPicPr>
          <p:nvPr/>
        </p:nvPicPr>
        <p:blipFill>
          <a:blip r:embed="rId5"/>
          <a:stretch>
            <a:fillRect/>
          </a:stretch>
        </p:blipFill>
        <p:spPr>
          <a:xfrm>
            <a:off x="0" y="5358672"/>
            <a:ext cx="1042416" cy="1521991"/>
          </a:xfrm>
          <a:prstGeom prst="rect">
            <a:avLst/>
          </a:prstGeom>
        </p:spPr>
      </p:pic>
    </p:spTree>
    <p:extLst>
      <p:ext uri="{BB962C8B-B14F-4D97-AF65-F5344CB8AC3E}">
        <p14:creationId xmlns:p14="http://schemas.microsoft.com/office/powerpoint/2010/main" val="3137057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Interior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2669</TotalTime>
  <Words>1656</Words>
  <Application>Microsoft Office PowerPoint</Application>
  <PresentationFormat>Widescreen</PresentationFormat>
  <Paragraphs>172</Paragraphs>
  <Slides>15</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Courier New</vt:lpstr>
      <vt:lpstr>Open Sans</vt:lpstr>
      <vt:lpstr>Roboto</vt:lpstr>
      <vt:lpstr>System Font Regular</vt:lpstr>
      <vt:lpstr>Office Theme</vt:lpstr>
      <vt:lpstr>Alternate Interior </vt:lpstr>
      <vt:lpstr>1_Office Theme</vt:lpstr>
      <vt:lpstr>PowerPoint Presentation</vt:lpstr>
      <vt:lpstr>PowerPoint Presentation</vt:lpstr>
      <vt:lpstr>PowerPoint Presentation</vt:lpstr>
      <vt:lpstr>GeoXO ACX Instrument</vt:lpstr>
      <vt:lpstr>PowerPoint Presentation</vt:lpstr>
      <vt:lpstr>GeoXO atmospheric composition will be a multi-instrument strategy for various NOAA applications</vt:lpstr>
      <vt:lpstr>PowerPoint Presentation</vt:lpstr>
      <vt:lpstr>Preparing for GeoXO ACX</vt:lpstr>
      <vt:lpstr>PowerPoint Presentation</vt:lpstr>
      <vt:lpstr>PowerPoint Presentation</vt:lpstr>
      <vt:lpstr>PowerPoint Presentation</vt:lpstr>
      <vt:lpstr>Preparing for GeoXO ACX</vt:lpstr>
      <vt:lpstr>Preparing for GeoXO ACX</vt:lpstr>
      <vt:lpstr>Preparing for GeoXO ACX</vt:lpstr>
      <vt:lpstr>NOAA Talks/Posters Recommended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SIT-37 Presentation Template and Guidance</dc:title>
  <dc:creator>Ben Veihelmann</dc:creator>
  <cp:lastModifiedBy>Shobha Kondragunta</cp:lastModifiedBy>
  <cp:revision>94</cp:revision>
  <dcterms:modified xsi:type="dcterms:W3CDTF">2023-05-01T01:22:43Z</dcterms:modified>
</cp:coreProperties>
</file>