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jLSeYoQ6sMTXBQ9bSJNHCECma8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ED68E26-C4A5-4A8E-A7AB-C35F55319396}">
  <a:tblStyle styleId="{8ED68E26-C4A5-4A8E-A7AB-C35F5531939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HelveticaNeue-regular.fntdata"/><Relationship Id="rId21" Type="http://schemas.openxmlformats.org/officeDocument/2006/relationships/slide" Target="slides/slide16.xml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jpg"/><Relationship Id="rId10" Type="http://schemas.openxmlformats.org/officeDocument/2006/relationships/image" Target="../media/image12.png"/><Relationship Id="rId13" Type="http://schemas.openxmlformats.org/officeDocument/2006/relationships/image" Target="../media/image4.png"/><Relationship Id="rId1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2.jpg"/><Relationship Id="rId4" Type="http://schemas.openxmlformats.org/officeDocument/2006/relationships/image" Target="../media/image5.jpg"/><Relationship Id="rId9" Type="http://schemas.openxmlformats.org/officeDocument/2006/relationships/image" Target="../media/image9.png"/><Relationship Id="rId5" Type="http://schemas.openxmlformats.org/officeDocument/2006/relationships/image" Target="../media/image10.jpg"/><Relationship Id="rId6" Type="http://schemas.openxmlformats.org/officeDocument/2006/relationships/image" Target="../media/image8.jpg"/><Relationship Id="rId7" Type="http://schemas.openxmlformats.org/officeDocument/2006/relationships/image" Target="../media/image1.png"/><Relationship Id="rId8" Type="http://schemas.openxmlformats.org/officeDocument/2006/relationships/image" Target="../media/image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Blank">
  <p:cSld name="7_Blank">
    <p:bg>
      <p:bgPr>
        <a:gradFill>
          <a:gsLst>
            <a:gs pos="0">
              <a:schemeClr val="lt1"/>
            </a:gs>
            <a:gs pos="33000">
              <a:schemeClr val="lt1"/>
            </a:gs>
            <a:gs pos="52000">
              <a:srgbClr val="BBD6EE"/>
            </a:gs>
            <a:gs pos="100000">
              <a:srgbClr val="BBD6EE"/>
            </a:gs>
          </a:gsLst>
          <a:lin ang="10800000" scaled="0"/>
        </a:gra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/>
        </p:nvSpPr>
        <p:spPr>
          <a:xfrm>
            <a:off x="6307282" y="1897026"/>
            <a:ext cx="5859041" cy="1894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2F54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Google Shape;17;p18"/>
          <p:cNvSpPr txBox="1"/>
          <p:nvPr/>
        </p:nvSpPr>
        <p:spPr>
          <a:xfrm>
            <a:off x="6986387" y="3775301"/>
            <a:ext cx="4842770" cy="2217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2F54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Google Shape;18;p18"/>
          <p:cNvSpPr txBox="1"/>
          <p:nvPr/>
        </p:nvSpPr>
        <p:spPr>
          <a:xfrm>
            <a:off x="6307282" y="1897026"/>
            <a:ext cx="5859041" cy="1894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2F54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Google Shape;19;p18"/>
          <p:cNvSpPr txBox="1"/>
          <p:nvPr/>
        </p:nvSpPr>
        <p:spPr>
          <a:xfrm>
            <a:off x="6986387" y="3775301"/>
            <a:ext cx="4842770" cy="2217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2F549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" name="Google Shape;20;p18"/>
          <p:cNvPicPr preferRelativeResize="0"/>
          <p:nvPr/>
        </p:nvPicPr>
        <p:blipFill rotWithShape="1">
          <a:blip r:embed="rId2">
            <a:alphaModFix/>
          </a:blip>
          <a:srcRect b="0" l="8642" r="0" t="0"/>
          <a:stretch/>
        </p:blipFill>
        <p:spPr>
          <a:xfrm>
            <a:off x="31899" y="4238427"/>
            <a:ext cx="3564274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3802" y="32203"/>
            <a:ext cx="3255975" cy="2441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9680" y="4200486"/>
            <a:ext cx="3505537" cy="2629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15" y="237109"/>
            <a:ext cx="2571365" cy="38570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IA_title.png" id="24" name="Google Shape;24;p18"/>
          <p:cNvPicPr preferRelativeResize="0"/>
          <p:nvPr/>
        </p:nvPicPr>
        <p:blipFill rotWithShape="1">
          <a:blip r:embed="rId6">
            <a:alphaModFix/>
          </a:blip>
          <a:srcRect b="66732" l="67247" r="735" t="537"/>
          <a:stretch/>
        </p:blipFill>
        <p:spPr>
          <a:xfrm>
            <a:off x="4298653" y="2209420"/>
            <a:ext cx="2228743" cy="22551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ymbols of NASA | NASA" id="25" name="Google Shape;25;p18"/>
          <p:cNvPicPr preferRelativeResize="0"/>
          <p:nvPr/>
        </p:nvPicPr>
        <p:blipFill rotWithShape="1">
          <a:blip r:embed="rId7">
            <a:alphaModFix/>
          </a:blip>
          <a:srcRect b="6861" l="21198" r="21276" t="4979"/>
          <a:stretch/>
        </p:blipFill>
        <p:spPr>
          <a:xfrm>
            <a:off x="5800952" y="4671"/>
            <a:ext cx="1483877" cy="113707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8"/>
          <p:cNvSpPr txBox="1"/>
          <p:nvPr/>
        </p:nvSpPr>
        <p:spPr>
          <a:xfrm>
            <a:off x="466454" y="28362"/>
            <a:ext cx="49037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8B81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Building the Pathway from TEMPO to GeoXO</a:t>
            </a:r>
            <a:endParaRPr b="0" i="0" sz="1800" u="none" cap="none" strike="noStrike">
              <a:solidFill>
                <a:srgbClr val="08B81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27;p18"/>
          <p:cNvSpPr txBox="1"/>
          <p:nvPr>
            <p:ph idx="1" type="body"/>
          </p:nvPr>
        </p:nvSpPr>
        <p:spPr>
          <a:xfrm>
            <a:off x="7215602" y="2566215"/>
            <a:ext cx="4098282" cy="9120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2" type="body"/>
          </p:nvPr>
        </p:nvSpPr>
        <p:spPr>
          <a:xfrm>
            <a:off x="7517917" y="4135510"/>
            <a:ext cx="3606292" cy="6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text, outdoor, sky, person&#10;&#10;Description automatically generated" id="29" name="Google Shape;29;p18"/>
          <p:cNvPicPr preferRelativeResize="0"/>
          <p:nvPr/>
        </p:nvPicPr>
        <p:blipFill rotWithShape="1">
          <a:blip r:embed="rId8">
            <a:alphaModFix/>
          </a:blip>
          <a:srcRect b="0" l="32161" r="0" t="0"/>
          <a:stretch/>
        </p:blipFill>
        <p:spPr>
          <a:xfrm>
            <a:off x="2361807" y="2613124"/>
            <a:ext cx="2087161" cy="20382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compass&#10;&#10;Description automatically generated with low confidence" id="30" name="Google Shape;30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709835" y="1048901"/>
            <a:ext cx="1876041" cy="14496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31" name="Google Shape;31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478692" y="1070698"/>
            <a:ext cx="1466057" cy="13983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, logo&#10;&#10;Description automatically generated" id="32" name="Google Shape;32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139674" y="1216617"/>
            <a:ext cx="1100170" cy="11249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icon, company name&#10;&#10;Description automatically generated" id="33" name="Google Shape;33;p1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1173723" y="85159"/>
            <a:ext cx="990633" cy="99063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8"/>
          <p:cNvSpPr txBox="1"/>
          <p:nvPr/>
        </p:nvSpPr>
        <p:spPr>
          <a:xfrm>
            <a:off x="6929236" y="216344"/>
            <a:ext cx="4365597" cy="758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50" u="none" cap="none" strike="noStrike">
                <a:solidFill>
                  <a:srgbClr val="2E75B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Joint Science Meeting for TEMPO, GeoXO ACX, &amp; TOLNet</a:t>
            </a:r>
            <a:endParaRPr b="0" i="0" sz="2050" u="none" cap="none" strike="noStrike">
              <a:solidFill>
                <a:srgbClr val="2E75B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Graphical user interface, website&#10;&#10;Description automatically generated" id="35" name="Google Shape;35;p1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709835" y="5948756"/>
            <a:ext cx="5486415" cy="912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Only">
  <p:cSld name="4_Title Only">
    <p:bg>
      <p:bgPr>
        <a:gradFill>
          <a:gsLst>
            <a:gs pos="0">
              <a:srgbClr val="FEFEFE">
                <a:alpha val="74901"/>
              </a:srgbClr>
            </a:gs>
            <a:gs pos="75000">
              <a:srgbClr val="FEFEFE">
                <a:alpha val="74901"/>
              </a:srgbClr>
            </a:gs>
            <a:gs pos="100000">
              <a:srgbClr val="83B3DF">
                <a:alpha val="74901"/>
              </a:srgbClr>
            </a:gs>
          </a:gsLst>
          <a:lin ang="16200000" scaled="0"/>
        </a:gra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idx="12" type="sldNum"/>
          </p:nvPr>
        </p:nvSpPr>
        <p:spPr>
          <a:xfrm>
            <a:off x="11630345" y="6365294"/>
            <a:ext cx="4361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Tempo logo" id="38" name="Google Shape;3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6658" y="164800"/>
            <a:ext cx="870374" cy="82756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9"/>
          <p:cNvSpPr txBox="1"/>
          <p:nvPr>
            <p:ph idx="1" type="body"/>
          </p:nvPr>
        </p:nvSpPr>
        <p:spPr>
          <a:xfrm>
            <a:off x="1283882" y="164800"/>
            <a:ext cx="9250326" cy="761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2" type="body"/>
          </p:nvPr>
        </p:nvSpPr>
        <p:spPr>
          <a:xfrm>
            <a:off x="354013" y="1268413"/>
            <a:ext cx="11499850" cy="4852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close-up of a compass&#10;&#10;Description automatically generated with low confidence" id="41" name="Google Shape;4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4385" y="10255"/>
            <a:ext cx="1470969" cy="1136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/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5" name="Google Shape;45;p20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22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/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1" type="body"/>
          </p:nvPr>
        </p:nvSpPr>
        <p:spPr>
          <a:xfrm>
            <a:off x="839789" y="1681164"/>
            <a:ext cx="515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24"/>
          <p:cNvSpPr txBox="1"/>
          <p:nvPr>
            <p:ph idx="2" type="body"/>
          </p:nvPr>
        </p:nvSpPr>
        <p:spPr>
          <a:xfrm>
            <a:off x="839789" y="2505075"/>
            <a:ext cx="515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3" type="body"/>
          </p:nvPr>
        </p:nvSpPr>
        <p:spPr>
          <a:xfrm>
            <a:off x="6172200" y="1681164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5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3.png"/><Relationship Id="rId4" Type="http://schemas.openxmlformats.org/officeDocument/2006/relationships/image" Target="../media/image29.png"/><Relationship Id="rId5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Relationship Id="rId4" Type="http://schemas.openxmlformats.org/officeDocument/2006/relationships/image" Target="../media/image45.png"/><Relationship Id="rId5" Type="http://schemas.openxmlformats.org/officeDocument/2006/relationships/image" Target="../media/image28.png"/><Relationship Id="rId6" Type="http://schemas.openxmlformats.org/officeDocument/2006/relationships/image" Target="../media/image30.png"/><Relationship Id="rId7" Type="http://schemas.openxmlformats.org/officeDocument/2006/relationships/image" Target="../media/image4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Relationship Id="rId4" Type="http://schemas.openxmlformats.org/officeDocument/2006/relationships/image" Target="../media/image31.png"/><Relationship Id="rId5" Type="http://schemas.openxmlformats.org/officeDocument/2006/relationships/image" Target="../media/image34.png"/><Relationship Id="rId6" Type="http://schemas.openxmlformats.org/officeDocument/2006/relationships/image" Target="../media/image46.png"/><Relationship Id="rId7" Type="http://schemas.openxmlformats.org/officeDocument/2006/relationships/image" Target="../media/image3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9.png"/><Relationship Id="rId4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4.png"/><Relationship Id="rId4" Type="http://schemas.openxmlformats.org/officeDocument/2006/relationships/image" Target="../media/image3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png"/><Relationship Id="rId4" Type="http://schemas.openxmlformats.org/officeDocument/2006/relationships/image" Target="../media/image4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8.png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5" Type="http://schemas.openxmlformats.org/officeDocument/2006/relationships/image" Target="../media/image20.png"/><Relationship Id="rId6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>
            <p:ph idx="1" type="body"/>
          </p:nvPr>
        </p:nvSpPr>
        <p:spPr>
          <a:xfrm>
            <a:off x="7271922" y="2722490"/>
            <a:ext cx="4098282" cy="9120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None/>
            </a:pPr>
            <a:r>
              <a:rPr b="1" lang="en-US" sz="3200">
                <a:solidFill>
                  <a:srgbClr val="2E75B5"/>
                </a:solidFill>
              </a:rPr>
              <a:t>GeoXO </a:t>
            </a:r>
            <a:r>
              <a:rPr lang="en-US" sz="3200">
                <a:solidFill>
                  <a:srgbClr val="2E75B5"/>
                </a:solidFill>
              </a:rPr>
              <a:t>Atmospheric Composition (ACX) Instrument Studies</a:t>
            </a:r>
            <a:endParaRPr/>
          </a:p>
        </p:txBody>
      </p:sp>
      <p:sp>
        <p:nvSpPr>
          <p:cNvPr id="86" name="Google Shape;86;p1"/>
          <p:cNvSpPr txBox="1"/>
          <p:nvPr>
            <p:ph idx="2" type="body"/>
          </p:nvPr>
        </p:nvSpPr>
        <p:spPr>
          <a:xfrm>
            <a:off x="7517916" y="4135509"/>
            <a:ext cx="3852288" cy="11222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Joanna Joiner, Monica Cook, Aaron Pearlman, Boryana Efremova, Frank Padula, Emery Bacon, Joel McCorkel, Erin Farrell, Monica Coakley, Pete Armstrong, Phil Driggers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 txBox="1"/>
          <p:nvPr>
            <p:ph idx="1" type="body"/>
          </p:nvPr>
        </p:nvSpPr>
        <p:spPr>
          <a:xfrm>
            <a:off x="1283882" y="164800"/>
            <a:ext cx="9250326" cy="761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NO</a:t>
            </a:r>
            <a:r>
              <a:rPr baseline="-25000" lang="en-US"/>
              <a:t>2</a:t>
            </a:r>
            <a:r>
              <a:rPr lang="en-US"/>
              <a:t> Column Fractional Error, March 20 (equinox) used to map errors</a:t>
            </a:r>
            <a:endParaRPr/>
          </a:p>
        </p:txBody>
      </p:sp>
      <p:pic>
        <p:nvPicPr>
          <p:cNvPr id="205" name="Google Shape;20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1921" y="3926459"/>
            <a:ext cx="3918679" cy="26124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Google Shape;206;p10"/>
          <p:cNvCxnSpPr/>
          <p:nvPr/>
        </p:nvCxnSpPr>
        <p:spPr>
          <a:xfrm>
            <a:off x="3891368" y="4844716"/>
            <a:ext cx="952095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207" name="Google Shape;20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8288" y="3840480"/>
            <a:ext cx="3909656" cy="2606437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0"/>
          <p:cNvSpPr txBox="1"/>
          <p:nvPr/>
        </p:nvSpPr>
        <p:spPr>
          <a:xfrm>
            <a:off x="81860" y="2013284"/>
            <a:ext cx="7265423" cy="1277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GAMF is translated to NO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slant column fractional error using statistics from location/time of day simulations.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simulations assume an instrument SNR slightly exceeding the ACX requirements.</a:t>
            </a:r>
            <a:endParaRPr/>
          </a:p>
        </p:txBody>
      </p:sp>
      <p:sp>
        <p:nvSpPr>
          <p:cNvPr id="209" name="Google Shape;209;p10"/>
          <p:cNvSpPr txBox="1"/>
          <p:nvPr/>
        </p:nvSpPr>
        <p:spPr>
          <a:xfrm>
            <a:off x="7938232" y="1910923"/>
            <a:ext cx="252659" cy="80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0"/>
          <p:cNvSpPr txBox="1"/>
          <p:nvPr/>
        </p:nvSpPr>
        <p:spPr>
          <a:xfrm>
            <a:off x="352436" y="3803091"/>
            <a:ext cx="3362135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GAMF</a:t>
            </a:r>
            <a:endParaRPr/>
          </a:p>
        </p:txBody>
      </p:sp>
      <p:sp>
        <p:nvSpPr>
          <p:cNvPr id="211" name="Google Shape;211;p10"/>
          <p:cNvSpPr txBox="1"/>
          <p:nvPr/>
        </p:nvSpPr>
        <p:spPr>
          <a:xfrm>
            <a:off x="4779399" y="3892620"/>
            <a:ext cx="3362135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column fractional error</a:t>
            </a:r>
            <a:endParaRPr/>
          </a:p>
        </p:txBody>
      </p:sp>
      <p:cxnSp>
        <p:nvCxnSpPr>
          <p:cNvPr id="212" name="Google Shape;212;p10"/>
          <p:cNvCxnSpPr>
            <a:stCxn id="208" idx="3"/>
          </p:cNvCxnSpPr>
          <p:nvPr/>
        </p:nvCxnSpPr>
        <p:spPr>
          <a:xfrm flipH="1">
            <a:off x="6857983" y="2651921"/>
            <a:ext cx="489300" cy="10920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213" name="Google Shape;21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7812" y="1083227"/>
            <a:ext cx="4428577" cy="332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0"/>
          <p:cNvSpPr txBox="1"/>
          <p:nvPr/>
        </p:nvSpPr>
        <p:spPr>
          <a:xfrm>
            <a:off x="7461587" y="1817650"/>
            <a:ext cx="252659" cy="80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 txBox="1"/>
          <p:nvPr>
            <p:ph idx="1" type="body"/>
          </p:nvPr>
        </p:nvSpPr>
        <p:spPr>
          <a:xfrm>
            <a:off x="1283882" y="164800"/>
            <a:ext cx="9250326" cy="761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ACX Scanning Availability Example: June 21 (summer solstice) </a:t>
            </a:r>
            <a:endParaRPr/>
          </a:p>
        </p:txBody>
      </p:sp>
      <p:pic>
        <p:nvPicPr>
          <p:cNvPr descr="Chart&#10;&#10;Description automatically generated" id="220" name="Google Shape;22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1918" y="4193737"/>
            <a:ext cx="3730752" cy="2487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396" y="4206032"/>
            <a:ext cx="3730752" cy="24871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 with low confidence" id="222" name="Google Shape;222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11918" y="1633417"/>
            <a:ext cx="3730752" cy="24871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, radar chart&#10;&#10;Description automatically generated" id="223" name="Google Shape;223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18158" y="4193737"/>
            <a:ext cx="3730752" cy="24871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&#10;&#10;Description automatically generated" id="224" name="Google Shape;224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18158" y="1633417"/>
            <a:ext cx="3730752" cy="248716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 txBox="1"/>
          <p:nvPr/>
        </p:nvSpPr>
        <p:spPr>
          <a:xfrm>
            <a:off x="290704" y="4135670"/>
            <a:ext cx="3362135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column fractional error</a:t>
            </a:r>
            <a:endParaRPr/>
          </a:p>
        </p:txBody>
      </p:sp>
      <p:sp>
        <p:nvSpPr>
          <p:cNvPr id="226" name="Google Shape;226;p11"/>
          <p:cNvSpPr txBox="1"/>
          <p:nvPr/>
        </p:nvSpPr>
        <p:spPr>
          <a:xfrm>
            <a:off x="4198742" y="4135670"/>
            <a:ext cx="3362135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GAMF</a:t>
            </a:r>
            <a:endParaRPr/>
          </a:p>
        </p:txBody>
      </p:sp>
      <p:sp>
        <p:nvSpPr>
          <p:cNvPr id="227" name="Google Shape;227;p11"/>
          <p:cNvSpPr txBox="1"/>
          <p:nvPr/>
        </p:nvSpPr>
        <p:spPr>
          <a:xfrm>
            <a:off x="4280535" y="1560265"/>
            <a:ext cx="3362135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Availability (hrs)</a:t>
            </a:r>
            <a:endParaRPr/>
          </a:p>
        </p:txBody>
      </p:sp>
      <p:sp>
        <p:nvSpPr>
          <p:cNvPr id="228" name="Google Shape;228;p11"/>
          <p:cNvSpPr txBox="1"/>
          <p:nvPr/>
        </p:nvSpPr>
        <p:spPr>
          <a:xfrm>
            <a:off x="8372570" y="4141342"/>
            <a:ext cx="3362135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time (UTC-7)</a:t>
            </a:r>
            <a:endParaRPr/>
          </a:p>
        </p:txBody>
      </p:sp>
      <p:sp>
        <p:nvSpPr>
          <p:cNvPr id="229" name="Google Shape;229;p11"/>
          <p:cNvSpPr txBox="1"/>
          <p:nvPr/>
        </p:nvSpPr>
        <p:spPr>
          <a:xfrm>
            <a:off x="8372570" y="1561851"/>
            <a:ext cx="3362135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time (UTC-7)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"/>
          <p:cNvSpPr txBox="1"/>
          <p:nvPr>
            <p:ph idx="1" type="body"/>
          </p:nvPr>
        </p:nvSpPr>
        <p:spPr>
          <a:xfrm>
            <a:off x="1283882" y="164800"/>
            <a:ext cx="9250326" cy="761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ACX Scanning Availability Example: Dec. 21 (winter solstice) </a:t>
            </a:r>
            <a:endParaRPr/>
          </a:p>
        </p:txBody>
      </p:sp>
      <p:pic>
        <p:nvPicPr>
          <p:cNvPr descr="Chart&#10;&#10;Description automatically generated" id="235" name="Google Shape;23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8768" y="4206032"/>
            <a:ext cx="3730752" cy="2487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206032"/>
            <a:ext cx="3730752" cy="24871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" id="237" name="Google Shape;23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58768" y="1645712"/>
            <a:ext cx="3730752" cy="24871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" id="238" name="Google Shape;238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65008" y="4206032"/>
            <a:ext cx="3730752" cy="24871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" id="239" name="Google Shape;239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65008" y="1645712"/>
            <a:ext cx="3730752" cy="248716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2"/>
          <p:cNvSpPr txBox="1"/>
          <p:nvPr/>
        </p:nvSpPr>
        <p:spPr>
          <a:xfrm>
            <a:off x="146240" y="4146887"/>
            <a:ext cx="3362135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baseline="-25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column fractional error</a:t>
            </a:r>
            <a:endParaRPr/>
          </a:p>
        </p:txBody>
      </p:sp>
      <p:sp>
        <p:nvSpPr>
          <p:cNvPr id="241" name="Google Shape;241;p12"/>
          <p:cNvSpPr txBox="1"/>
          <p:nvPr/>
        </p:nvSpPr>
        <p:spPr>
          <a:xfrm>
            <a:off x="4145592" y="4147965"/>
            <a:ext cx="3362135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GAMF</a:t>
            </a:r>
            <a:endParaRPr/>
          </a:p>
        </p:txBody>
      </p:sp>
      <p:sp>
        <p:nvSpPr>
          <p:cNvPr id="242" name="Google Shape;242;p12"/>
          <p:cNvSpPr txBox="1"/>
          <p:nvPr/>
        </p:nvSpPr>
        <p:spPr>
          <a:xfrm>
            <a:off x="4227385" y="1572560"/>
            <a:ext cx="3362135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Availability (hrs)</a:t>
            </a:r>
            <a:endParaRPr/>
          </a:p>
        </p:txBody>
      </p:sp>
      <p:sp>
        <p:nvSpPr>
          <p:cNvPr id="243" name="Google Shape;243;p12"/>
          <p:cNvSpPr txBox="1"/>
          <p:nvPr/>
        </p:nvSpPr>
        <p:spPr>
          <a:xfrm>
            <a:off x="8065008" y="1572560"/>
            <a:ext cx="3362135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Start time (UTC-7)</a:t>
            </a:r>
            <a:endParaRPr/>
          </a:p>
        </p:txBody>
      </p:sp>
      <p:sp>
        <p:nvSpPr>
          <p:cNvPr id="244" name="Google Shape;244;p12"/>
          <p:cNvSpPr txBox="1"/>
          <p:nvPr/>
        </p:nvSpPr>
        <p:spPr>
          <a:xfrm>
            <a:off x="8319420" y="4210789"/>
            <a:ext cx="3362135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time (UTC-7)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"/>
          <p:cNvSpPr txBox="1"/>
          <p:nvPr>
            <p:ph idx="1" type="body"/>
          </p:nvPr>
        </p:nvSpPr>
        <p:spPr>
          <a:xfrm>
            <a:off x="1283882" y="164800"/>
            <a:ext cx="9250326" cy="761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Scanning, Equinox  March 20</a:t>
            </a:r>
            <a:endParaRPr/>
          </a:p>
        </p:txBody>
      </p:sp>
      <p:pic>
        <p:nvPicPr>
          <p:cNvPr descr="Chart&#10;&#10;Description automatically generated" id="250" name="Google Shape;25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" y="2834640"/>
            <a:ext cx="54864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3"/>
          <p:cNvSpPr/>
          <p:nvPr/>
        </p:nvSpPr>
        <p:spPr>
          <a:xfrm>
            <a:off x="221512" y="2253344"/>
            <a:ext cx="5257800" cy="4465096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3"/>
          <p:cNvSpPr txBox="1"/>
          <p:nvPr/>
        </p:nvSpPr>
        <p:spPr>
          <a:xfrm>
            <a:off x="925286" y="1143000"/>
            <a:ext cx="1091837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EW Scan: (i) start at East-most available (at least one pixel meets selection criterium) location;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(ii) scan available region until reaching a vertical scan where all pixels are unavailable;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	(iii) repeat.</a:t>
            </a:r>
            <a:endParaRPr/>
          </a:p>
        </p:txBody>
      </p:sp>
      <p:sp>
        <p:nvSpPr>
          <p:cNvPr id="253" name="Google Shape;253;p13"/>
          <p:cNvSpPr txBox="1"/>
          <p:nvPr/>
        </p:nvSpPr>
        <p:spPr>
          <a:xfrm>
            <a:off x="1045030" y="2427514"/>
            <a:ext cx="366459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Collected data: 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of visits per pixel meeting criterium</a:t>
            </a:r>
            <a:endParaRPr/>
          </a:p>
        </p:txBody>
      </p:sp>
      <p:pic>
        <p:nvPicPr>
          <p:cNvPr descr="Chart&#10;&#10;Description automatically generated" id="254" name="Google Shape;25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3065" y="2427514"/>
            <a:ext cx="4928616" cy="3696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"/>
          <p:cNvSpPr txBox="1"/>
          <p:nvPr>
            <p:ph idx="1" type="body"/>
          </p:nvPr>
        </p:nvSpPr>
        <p:spPr>
          <a:xfrm>
            <a:off x="1283882" y="164800"/>
            <a:ext cx="9250326" cy="761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Scanning, Summer Solstice: June 21</a:t>
            </a:r>
            <a:endParaRPr/>
          </a:p>
        </p:txBody>
      </p:sp>
      <p:pic>
        <p:nvPicPr>
          <p:cNvPr descr="A picture containing chart&#10;&#10;Description automatically generated" id="260" name="Google Shape;2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748" y="2220277"/>
            <a:ext cx="54864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4"/>
          <p:cNvSpPr/>
          <p:nvPr/>
        </p:nvSpPr>
        <p:spPr>
          <a:xfrm>
            <a:off x="350100" y="1638981"/>
            <a:ext cx="5257800" cy="4465096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4"/>
          <p:cNvSpPr txBox="1"/>
          <p:nvPr/>
        </p:nvSpPr>
        <p:spPr>
          <a:xfrm>
            <a:off x="1173618" y="1813151"/>
            <a:ext cx="366459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Collected data: 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of visits per pixel meeting criterium</a:t>
            </a:r>
            <a:endParaRPr/>
          </a:p>
        </p:txBody>
      </p:sp>
      <p:pic>
        <p:nvPicPr>
          <p:cNvPr descr="Chart, histogram&#10;&#10;Description automatically generated" id="263" name="Google Shape;26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50747" y="2049231"/>
            <a:ext cx="4859460" cy="3644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"/>
          <p:cNvSpPr txBox="1"/>
          <p:nvPr>
            <p:ph idx="1" type="body"/>
          </p:nvPr>
        </p:nvSpPr>
        <p:spPr>
          <a:xfrm>
            <a:off x="1283882" y="164800"/>
            <a:ext cx="9250326" cy="761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Scanning, Winter Solstice Dec. 21</a:t>
            </a:r>
            <a:endParaRPr/>
          </a:p>
        </p:txBody>
      </p:sp>
      <p:pic>
        <p:nvPicPr>
          <p:cNvPr descr="A picture containing chart&#10;&#10;Description automatically generated" id="269" name="Google Shape;26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" y="2834640"/>
            <a:ext cx="54864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5"/>
          <p:cNvSpPr/>
          <p:nvPr/>
        </p:nvSpPr>
        <p:spPr>
          <a:xfrm>
            <a:off x="248426" y="2015828"/>
            <a:ext cx="5257800" cy="4465096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5"/>
          <p:cNvSpPr txBox="1"/>
          <p:nvPr/>
        </p:nvSpPr>
        <p:spPr>
          <a:xfrm>
            <a:off x="1045030" y="2427514"/>
            <a:ext cx="366459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Collected data: 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 of visits per pixel meeting criterium</a:t>
            </a:r>
            <a:endParaRPr/>
          </a:p>
        </p:txBody>
      </p:sp>
      <p:pic>
        <p:nvPicPr>
          <p:cNvPr descr="Chart, histogram&#10;&#10;Description automatically generated" id="272" name="Google Shape;27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49329" y="2427514"/>
            <a:ext cx="4855633" cy="364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6"/>
          <p:cNvSpPr txBox="1"/>
          <p:nvPr>
            <p:ph idx="1" type="body"/>
          </p:nvPr>
        </p:nvSpPr>
        <p:spPr>
          <a:xfrm>
            <a:off x="1283882" y="164800"/>
            <a:ext cx="9250326" cy="761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278" name="Google Shape;278;p16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to end simulation system has been used to examine and guide SNR requirements (see poster by Monica Cook for details)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Simulations used to assess availability and expected quality of observations and variations with time of year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Polarization sensitivity (PS) studies are continuing and will address impacts on O</a:t>
            </a:r>
            <a:r>
              <a:rPr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SO</a:t>
            </a:r>
            <a:r>
              <a:rPr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well as NO</a:t>
            </a:r>
            <a:r>
              <a:rPr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(published results in Pearlman et al., AMT, 2022) will include spectral dependence of PS and examine different ways to correct for it provided it has been well characterized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work on availability will build in expected cloudiness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idx="1" type="body"/>
          </p:nvPr>
        </p:nvSpPr>
        <p:spPr>
          <a:xfrm>
            <a:off x="1283882" y="164800"/>
            <a:ext cx="9250326" cy="761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ACX Driving Requirements</a:t>
            </a:r>
            <a:endParaRPr/>
          </a:p>
        </p:txBody>
      </p:sp>
      <p:sp>
        <p:nvSpPr>
          <p:cNvPr id="92" name="Google Shape;92;p2"/>
          <p:cNvSpPr txBox="1"/>
          <p:nvPr>
            <p:ph idx="2" type="body"/>
          </p:nvPr>
        </p:nvSpPr>
        <p:spPr>
          <a:xfrm>
            <a:off x="354013" y="1268413"/>
            <a:ext cx="11499850" cy="4852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93" name="Google Shape;93;p2"/>
          <p:cNvSpPr txBox="1"/>
          <p:nvPr>
            <p:ph idx="12" type="sldNum"/>
          </p:nvPr>
        </p:nvSpPr>
        <p:spPr>
          <a:xfrm>
            <a:off x="8610600" y="648494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94" name="Google Shape;94;p2"/>
          <p:cNvGraphicFramePr/>
          <p:nvPr/>
        </p:nvGraphicFramePr>
        <p:xfrm>
          <a:off x="13608" y="98693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{8ED68E26-C4A5-4A8E-A7AB-C35F55319396}</a:tableStyleId>
              </a:tblPr>
              <a:tblGrid>
                <a:gridCol w="2689075"/>
                <a:gridCol w="4457700"/>
                <a:gridCol w="4357225"/>
                <a:gridCol w="208275"/>
              </a:tblGrid>
              <a:tr h="371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Parameters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XORWG (GeoXO Operational Requirements Working Group)</a:t>
                      </a:r>
                      <a:r>
                        <a:rPr lang="en-US" sz="2000"/>
                        <a:t> </a:t>
                      </a:r>
                      <a:r>
                        <a:rPr lang="en-US" sz="2000"/>
                        <a:t>Baseline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Current Status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/>
                </a:tc>
              </a:tr>
              <a:tr h="288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/>
                        <a:t>Spatial resolution</a:t>
                      </a:r>
                      <a:r>
                        <a:rPr b="1" lang="en-US" sz="1400"/>
                        <a:t> </a:t>
                      </a:r>
                      <a:endParaRPr b="1"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 u="none" strike="noStrike">
                          <a:solidFill>
                            <a:schemeClr val="dk1"/>
                          </a:solidFill>
                        </a:rPr>
                        <a:t>8.1x3.1 km</a:t>
                      </a:r>
                      <a:r>
                        <a:rPr baseline="30000" lang="en-US" sz="1400" u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-US" sz="1400" u="none" strike="noStrike">
                          <a:solidFill>
                            <a:schemeClr val="dk1"/>
                          </a:solidFill>
                        </a:rPr>
                        <a:t> at nadir</a:t>
                      </a:r>
                      <a:endParaRPr sz="14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5 x 5 km</a:t>
                      </a:r>
                      <a:r>
                        <a:rPr baseline="30000" lang="en-US" sz="140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 equivalent IFOV</a:t>
                      </a: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 at nadir</a:t>
                      </a:r>
                      <a:endParaRPr sz="14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780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/>
                        <a:t>Coverage area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-US" sz="1400" u="none" strike="noStrike">
                          <a:solidFill>
                            <a:schemeClr val="dk1"/>
                          </a:solidFill>
                        </a:rPr>
                        <a:t>4.82</a:t>
                      </a:r>
                      <a:r>
                        <a:rPr b="0" baseline="30000" lang="en-US" sz="1400" u="none" strike="noStrike">
                          <a:solidFill>
                            <a:schemeClr val="dk1"/>
                          </a:solidFill>
                        </a:rPr>
                        <a:t>o </a:t>
                      </a:r>
                      <a:r>
                        <a:rPr b="0" lang="en-US" sz="1400" u="none" strike="noStrike">
                          <a:solidFill>
                            <a:schemeClr val="dk1"/>
                          </a:solidFill>
                        </a:rPr>
                        <a:t>x 8.38</a:t>
                      </a:r>
                      <a:r>
                        <a:rPr b="0" baseline="30000" lang="en-US" sz="1400" u="none" strike="noStrike">
                          <a:solidFill>
                            <a:schemeClr val="dk1"/>
                          </a:solidFill>
                        </a:rPr>
                        <a:t>o</a:t>
                      </a:r>
                      <a:r>
                        <a:rPr b="0" lang="en-US" sz="1400" u="none" strike="noStrike">
                          <a:solidFill>
                            <a:schemeClr val="dk1"/>
                          </a:solidFill>
                        </a:rPr>
                        <a:t> around </a:t>
                      </a:r>
                      <a:r>
                        <a:rPr b="0" lang="en-US" sz="1400">
                          <a:solidFill>
                            <a:schemeClr val="dk1"/>
                          </a:solidFill>
                        </a:rPr>
                        <a:t>Greater North America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-US" sz="1400">
                          <a:solidFill>
                            <a:schemeClr val="dk1"/>
                          </a:solidFill>
                        </a:rPr>
                        <a:t>A rectangle 8.0215° x 4.8129°, the equivalent at nadir of 5000 km E/W x 3000 km N/S, nominally centered at 30° N and 105° W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285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/>
                        <a:t>Revisit Period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Hourly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60-minute revisit during</a:t>
                      </a: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 daylight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546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/>
                        <a:t>Spectral</a:t>
                      </a:r>
                      <a:r>
                        <a:rPr b="1" lang="en-US" sz="1400"/>
                        <a:t> characteristics </a:t>
                      </a:r>
                      <a:endParaRPr b="1" sz="1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300-500 nm @ FWHM 0.6 nm (3 samples per FWHM)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300 – 500 nm and 540 – 740 nm at 0.6 nm spectral resolution (FWHM)  and 0.2 nm sampling</a:t>
                      </a:r>
                      <a:endParaRPr sz="1400" strike="sng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strike="sng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2087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</a:rPr>
                        <a:t>SNR</a:t>
                      </a: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b="1" lang="en-US" sz="1400">
                          <a:solidFill>
                            <a:schemeClr val="dk1"/>
                          </a:solidFill>
                        </a:rPr>
                        <a:t>(nominal radiance levels)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Set consistent</a:t>
                      </a: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 with GEMS and TEMPO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≥ 20 @ 0.300um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≥ 90 @ 0.306um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≥ 1400 @ 0.325um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≥ 1650 @ 0.355um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≥</a:t>
                      </a: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1100 @ 0.390 um</a:t>
                      </a: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 </a:t>
                      </a:r>
                      <a:endParaRPr sz="1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≥</a:t>
                      </a: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1250 @ 0.500 um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≥</a:t>
                      </a: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1250 @ 0.540 um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≥ 1250 @ 0.635 um</a:t>
                      </a: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 </a:t>
                      </a:r>
                      <a:endParaRPr sz="14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≥ 810 @ 0.685 um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≥ 900 @ 0.740 um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None/>
                      </a:pPr>
                      <a:r>
                        <a:rPr b="1" lang="en-US" sz="1400">
                          <a:solidFill>
                            <a:schemeClr val="dk1"/>
                          </a:solidFill>
                        </a:rPr>
                        <a:t>***With some relief in the UV and for deep solar and absorption lines as displayed on the following chart.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sz="14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9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lang="en-US" sz="1400"/>
                        <a:t>Polarization Sensitivity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Not called out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Trade</a:t>
                      </a: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 study to examine impact of less than </a:t>
                      </a:r>
                      <a:r>
                        <a:rPr lang="en-US" sz="1400">
                          <a:solidFill>
                            <a:schemeClr val="dk1"/>
                          </a:solidFill>
                        </a:rPr>
                        <a:t>5% requirement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>
            <p:ph idx="1" type="body"/>
          </p:nvPr>
        </p:nvSpPr>
        <p:spPr>
          <a:xfrm>
            <a:off x="1283882" y="164800"/>
            <a:ext cx="9250326" cy="761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/>
              <a:t>ACX SNR requirement – </a:t>
            </a:r>
            <a:r>
              <a:rPr b="0" i="0" lang="en-US" sz="3200">
                <a:solidFill>
                  <a:srgbClr val="4D5156"/>
                </a:solidFill>
                <a:latin typeface="Calibri"/>
                <a:ea typeface="Calibri"/>
                <a:cs typeface="Calibri"/>
                <a:sym typeface="Calibri"/>
              </a:rPr>
              <a:t>Performance and Operational Requirements Document (PORD) </a:t>
            </a:r>
            <a:endParaRPr/>
          </a:p>
        </p:txBody>
      </p:sp>
      <p:sp>
        <p:nvSpPr>
          <p:cNvPr id="100" name="Google Shape;100;p3"/>
          <p:cNvSpPr txBox="1"/>
          <p:nvPr>
            <p:ph idx="12" type="sldNum"/>
          </p:nvPr>
        </p:nvSpPr>
        <p:spPr>
          <a:xfrm>
            <a:off x="8610600" y="648494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 b="4799" l="7378" r="6466" t="7888"/>
          <a:stretch/>
        </p:blipFill>
        <p:spPr>
          <a:xfrm>
            <a:off x="5043501" y="3055723"/>
            <a:ext cx="6788784" cy="337082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/>
          <p:nvPr/>
        </p:nvSpPr>
        <p:spPr>
          <a:xfrm>
            <a:off x="606056" y="1020726"/>
            <a:ext cx="1138552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Relief in the UV range and for deep features at absorption lines throughout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ACX science team analysis fed into UV relaxation </a:t>
            </a:r>
            <a:endParaRPr/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0102" y="2074648"/>
            <a:ext cx="246697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29250" y="1921599"/>
            <a:ext cx="3617285" cy="117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6">
            <a:alphaModFix/>
          </a:blip>
          <a:srcRect b="0" l="7023" r="3555" t="0"/>
          <a:stretch/>
        </p:blipFill>
        <p:spPr>
          <a:xfrm>
            <a:off x="122973" y="2984906"/>
            <a:ext cx="4761235" cy="3512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>
            <p:ph idx="1" type="body"/>
          </p:nvPr>
        </p:nvSpPr>
        <p:spPr>
          <a:xfrm>
            <a:off x="1283882" y="164800"/>
            <a:ext cx="9250326" cy="761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ACX Phase A Studies</a:t>
            </a:r>
            <a:endParaRPr/>
          </a:p>
        </p:txBody>
      </p:sp>
      <p:sp>
        <p:nvSpPr>
          <p:cNvPr id="111" name="Google Shape;111;p4"/>
          <p:cNvSpPr txBox="1"/>
          <p:nvPr/>
        </p:nvSpPr>
        <p:spPr>
          <a:xfrm>
            <a:off x="838200" y="1339702"/>
            <a:ext cx="10515600" cy="4837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 A Study contracts were awarded to Raytheon and Ball Aerospace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Phase A Studies are 12 months long and used to refine the instrument design concepts and help the Government mature the requirements for the eventual flight instrument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Reviews with vendors will be held in mid-May of 2023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 A has been successful in helping the Government mature the requirements going into the Flight implementation phase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Currently targeting issuing the request for proposals for the flight contract for late fourth quarter of this fiscal year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>
            <p:ph idx="1" type="body"/>
          </p:nvPr>
        </p:nvSpPr>
        <p:spPr>
          <a:xfrm>
            <a:off x="1283882" y="164800"/>
            <a:ext cx="9250326" cy="761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ACX simulation studies</a:t>
            </a:r>
            <a:endParaRPr/>
          </a:p>
        </p:txBody>
      </p:sp>
      <p:sp>
        <p:nvSpPr>
          <p:cNvPr id="117" name="Google Shape;117;p5"/>
          <p:cNvSpPr txBox="1"/>
          <p:nvPr/>
        </p:nvSpPr>
        <p:spPr>
          <a:xfrm>
            <a:off x="838200" y="1339702"/>
            <a:ext cx="10515600" cy="4837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 of SNR on retrievals (focus on short UV wavelengths)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 of location and time of day on retrievals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Combining SNR results and location/time of day to map retrieval errors for different times of year and examine potential scanning scenarios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Effects of polarization sensitivity (PS) on retrievals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Currently adding clouds to “availability” maps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>
            <p:ph idx="1" type="body"/>
          </p:nvPr>
        </p:nvSpPr>
        <p:spPr>
          <a:xfrm>
            <a:off x="1283882" y="241000"/>
            <a:ext cx="92502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Diurnal Variability in Simulated NO</a:t>
            </a:r>
            <a:r>
              <a:rPr b="1" baseline="-25000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Retrieval Performance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23" name="Google Shape;123;p6"/>
          <p:cNvSpPr/>
          <p:nvPr/>
        </p:nvSpPr>
        <p:spPr>
          <a:xfrm>
            <a:off x="3484269" y="2737107"/>
            <a:ext cx="1188720" cy="27432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Urban</a:t>
            </a:r>
            <a:endParaRPr/>
          </a:p>
        </p:txBody>
      </p:sp>
      <p:cxnSp>
        <p:nvCxnSpPr>
          <p:cNvPr id="124" name="Google Shape;124;p6"/>
          <p:cNvCxnSpPr/>
          <p:nvPr/>
        </p:nvCxnSpPr>
        <p:spPr>
          <a:xfrm>
            <a:off x="4078629" y="2985472"/>
            <a:ext cx="0" cy="279333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6"/>
          <p:cNvCxnSpPr/>
          <p:nvPr/>
        </p:nvCxnSpPr>
        <p:spPr>
          <a:xfrm rot="10800000">
            <a:off x="4078629" y="3482854"/>
            <a:ext cx="0" cy="293001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6"/>
          <p:cNvCxnSpPr>
            <a:stCxn id="127" idx="2"/>
            <a:endCxn id="128" idx="0"/>
          </p:cNvCxnSpPr>
          <p:nvPr/>
        </p:nvCxnSpPr>
        <p:spPr>
          <a:xfrm>
            <a:off x="4078629" y="3906574"/>
            <a:ext cx="487200" cy="172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" name="Google Shape;129;p6"/>
          <p:cNvCxnSpPr>
            <a:stCxn id="130" idx="0"/>
            <a:endCxn id="131" idx="2"/>
          </p:cNvCxnSpPr>
          <p:nvPr/>
        </p:nvCxnSpPr>
        <p:spPr>
          <a:xfrm rot="10800000">
            <a:off x="4078629" y="4812809"/>
            <a:ext cx="0" cy="1767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6"/>
          <p:cNvSpPr/>
          <p:nvPr/>
        </p:nvSpPr>
        <p:spPr>
          <a:xfrm>
            <a:off x="3484268" y="3187587"/>
            <a:ext cx="1188719" cy="274320"/>
          </a:xfrm>
          <a:prstGeom prst="roundRect">
            <a:avLst>
              <a:gd fmla="val 16667" name="adj"/>
            </a:avLst>
          </a:prstGeom>
          <a:solidFill>
            <a:srgbClr val="2E75B5"/>
          </a:solidFill>
          <a:ln cap="flat" cmpd="sng" w="127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Urban</a:t>
            </a:r>
            <a:endParaRPr/>
          </a:p>
        </p:txBody>
      </p:sp>
      <p:cxnSp>
        <p:nvCxnSpPr>
          <p:cNvPr id="133" name="Google Shape;133;p6"/>
          <p:cNvCxnSpPr>
            <a:stCxn id="131" idx="0"/>
            <a:endCxn id="134" idx="2"/>
          </p:cNvCxnSpPr>
          <p:nvPr/>
        </p:nvCxnSpPr>
        <p:spPr>
          <a:xfrm rot="10800000">
            <a:off x="3591429" y="4353637"/>
            <a:ext cx="487200" cy="184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" name="Google Shape;135;p6"/>
          <p:cNvCxnSpPr>
            <a:stCxn id="128" idx="2"/>
            <a:endCxn id="131" idx="0"/>
          </p:cNvCxnSpPr>
          <p:nvPr/>
        </p:nvCxnSpPr>
        <p:spPr>
          <a:xfrm flipH="1">
            <a:off x="4078571" y="4353768"/>
            <a:ext cx="487200" cy="184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1" name="Google Shape;131;p6"/>
          <p:cNvSpPr/>
          <p:nvPr/>
        </p:nvSpPr>
        <p:spPr>
          <a:xfrm>
            <a:off x="3429104" y="4538437"/>
            <a:ext cx="1299050" cy="27432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boundary layer</a:t>
            </a:r>
            <a:endParaRPr/>
          </a:p>
        </p:txBody>
      </p:sp>
      <p:grpSp>
        <p:nvGrpSpPr>
          <p:cNvPr id="136" name="Google Shape;136;p6"/>
          <p:cNvGrpSpPr/>
          <p:nvPr/>
        </p:nvGrpSpPr>
        <p:grpSpPr>
          <a:xfrm>
            <a:off x="3157148" y="4079448"/>
            <a:ext cx="1842963" cy="274320"/>
            <a:chOff x="2847001" y="5279115"/>
            <a:chExt cx="1842963" cy="274320"/>
          </a:xfrm>
        </p:grpSpPr>
        <p:sp>
          <p:nvSpPr>
            <p:cNvPr id="128" name="Google Shape;128;p6"/>
            <p:cNvSpPr/>
            <p:nvPr/>
          </p:nvSpPr>
          <p:spPr>
            <a:xfrm>
              <a:off x="3821284" y="5279115"/>
              <a:ext cx="868680" cy="274320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high</a:t>
              </a: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2847001" y="5279115"/>
              <a:ext cx="868680" cy="274320"/>
            </a:xfrm>
            <a:prstGeom prst="roundRect">
              <a:avLst>
                <a:gd fmla="val 16667" name="adj"/>
              </a:avLst>
            </a:prstGeom>
            <a:solidFill>
              <a:srgbClr val="ED7D31">
                <a:alpha val="8000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medium</a:t>
              </a:r>
              <a:endParaRPr/>
            </a:p>
          </p:txBody>
        </p:sp>
      </p:grpSp>
      <p:sp>
        <p:nvSpPr>
          <p:cNvPr id="127" name="Google Shape;127;p6"/>
          <p:cNvSpPr/>
          <p:nvPr/>
        </p:nvSpPr>
        <p:spPr>
          <a:xfrm>
            <a:off x="3374318" y="3632254"/>
            <a:ext cx="1408622" cy="27432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 Standard</a:t>
            </a: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3621429" y="4989509"/>
            <a:ext cx="914400" cy="27432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b="1" baseline="-2500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cxnSp>
        <p:nvCxnSpPr>
          <p:cNvPr id="137" name="Google Shape;137;p6"/>
          <p:cNvCxnSpPr>
            <a:stCxn id="138" idx="2"/>
            <a:endCxn id="123" idx="0"/>
          </p:cNvCxnSpPr>
          <p:nvPr/>
        </p:nvCxnSpPr>
        <p:spPr>
          <a:xfrm>
            <a:off x="2732770" y="2547297"/>
            <a:ext cx="1345800" cy="1899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6"/>
          <p:cNvCxnSpPr>
            <a:stCxn id="140" idx="2"/>
            <a:endCxn id="123" idx="0"/>
          </p:cNvCxnSpPr>
          <p:nvPr/>
        </p:nvCxnSpPr>
        <p:spPr>
          <a:xfrm flipH="1">
            <a:off x="4078688" y="2547297"/>
            <a:ext cx="1345800" cy="1899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41" name="Google Shape;141;p6"/>
          <p:cNvGrpSpPr/>
          <p:nvPr/>
        </p:nvGrpSpPr>
        <p:grpSpPr>
          <a:xfrm>
            <a:off x="2138410" y="2272977"/>
            <a:ext cx="3880438" cy="287970"/>
            <a:chOff x="1157058" y="2865727"/>
            <a:chExt cx="3880438" cy="287970"/>
          </a:xfrm>
        </p:grpSpPr>
        <p:sp>
          <p:nvSpPr>
            <p:cNvPr id="138" name="Google Shape;138;p6"/>
            <p:cNvSpPr/>
            <p:nvPr/>
          </p:nvSpPr>
          <p:spPr>
            <a:xfrm>
              <a:off x="1157058" y="2865727"/>
              <a:ext cx="1188720" cy="274320"/>
            </a:xfrm>
            <a:prstGeom prst="roundRect">
              <a:avLst>
                <a:gd fmla="val 16667" name="adj"/>
              </a:avLst>
            </a:prstGeom>
            <a:solidFill>
              <a:srgbClr val="DDEA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March 20</a:t>
              </a: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3848776" y="2865727"/>
              <a:ext cx="1188720" cy="274320"/>
            </a:xfrm>
            <a:prstGeom prst="roundRect">
              <a:avLst>
                <a:gd fmla="val 16667" name="adj"/>
              </a:avLst>
            </a:prstGeom>
            <a:solidFill>
              <a:srgbClr val="DDEA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December 20</a:t>
              </a: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2502917" y="2879377"/>
              <a:ext cx="1188720" cy="274320"/>
            </a:xfrm>
            <a:prstGeom prst="roundRect">
              <a:avLst>
                <a:gd fmla="val 16667" name="adj"/>
              </a:avLst>
            </a:prstGeom>
            <a:solidFill>
              <a:srgbClr val="DDEA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June 21</a:t>
              </a:r>
              <a:endParaRPr/>
            </a:p>
          </p:txBody>
        </p:sp>
      </p:grpSp>
      <p:cxnSp>
        <p:nvCxnSpPr>
          <p:cNvPr id="143" name="Google Shape;143;p6"/>
          <p:cNvCxnSpPr>
            <a:stCxn id="127" idx="2"/>
            <a:endCxn id="134" idx="0"/>
          </p:cNvCxnSpPr>
          <p:nvPr/>
        </p:nvCxnSpPr>
        <p:spPr>
          <a:xfrm flipH="1">
            <a:off x="3591429" y="3906574"/>
            <a:ext cx="487200" cy="172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" name="Google Shape;144;p6"/>
          <p:cNvCxnSpPr>
            <a:stCxn id="142" idx="2"/>
            <a:endCxn id="123" idx="0"/>
          </p:cNvCxnSpPr>
          <p:nvPr/>
        </p:nvCxnSpPr>
        <p:spPr>
          <a:xfrm>
            <a:off x="4078629" y="2560947"/>
            <a:ext cx="0" cy="1761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5" name="Google Shape;145;p6"/>
          <p:cNvPicPr preferRelativeResize="0"/>
          <p:nvPr/>
        </p:nvPicPr>
        <p:blipFill rotWithShape="1">
          <a:blip r:embed="rId3">
            <a:alphaModFix/>
          </a:blip>
          <a:srcRect b="10952" l="8584" r="14893" t="15237"/>
          <a:stretch/>
        </p:blipFill>
        <p:spPr>
          <a:xfrm>
            <a:off x="6173154" y="1752729"/>
            <a:ext cx="5900201" cy="29611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6"/>
          <p:cNvCxnSpPr>
            <a:stCxn id="145" idx="2"/>
            <a:endCxn id="142" idx="0"/>
          </p:cNvCxnSpPr>
          <p:nvPr/>
        </p:nvCxnSpPr>
        <p:spPr>
          <a:xfrm rot="10800000">
            <a:off x="4078755" y="2286584"/>
            <a:ext cx="5044500" cy="24273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" name="Google Shape;147;p6"/>
          <p:cNvCxnSpPr>
            <a:stCxn id="145" idx="2"/>
            <a:endCxn id="138" idx="0"/>
          </p:cNvCxnSpPr>
          <p:nvPr/>
        </p:nvCxnSpPr>
        <p:spPr>
          <a:xfrm rot="10800000">
            <a:off x="2732655" y="2273084"/>
            <a:ext cx="6390600" cy="244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" name="Google Shape;148;p6"/>
          <p:cNvCxnSpPr>
            <a:stCxn id="145" idx="2"/>
            <a:endCxn id="140" idx="0"/>
          </p:cNvCxnSpPr>
          <p:nvPr/>
        </p:nvCxnSpPr>
        <p:spPr>
          <a:xfrm rot="10800000">
            <a:off x="5424555" y="2273084"/>
            <a:ext cx="3698700" cy="244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9" name="Google Shape;149;p6"/>
          <p:cNvSpPr/>
          <p:nvPr/>
        </p:nvSpPr>
        <p:spPr>
          <a:xfrm>
            <a:off x="668399" y="1553853"/>
            <a:ext cx="4625787" cy="374768"/>
          </a:xfrm>
          <a:prstGeom prst="roundRect">
            <a:avLst>
              <a:gd fmla="val 2793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 Locations Across CONUS, All Daylight Hours</a:t>
            </a:r>
            <a:endParaRPr/>
          </a:p>
        </p:txBody>
      </p:sp>
      <p:sp>
        <p:nvSpPr>
          <p:cNvPr id="150" name="Google Shape;150;p6"/>
          <p:cNvSpPr/>
          <p:nvPr/>
        </p:nvSpPr>
        <p:spPr>
          <a:xfrm>
            <a:off x="709168" y="2782827"/>
            <a:ext cx="1892808" cy="18288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MODTRAN default aerosol</a:t>
            </a:r>
            <a:endParaRPr/>
          </a:p>
        </p:txBody>
      </p:sp>
      <p:sp>
        <p:nvSpPr>
          <p:cNvPr id="151" name="Google Shape;151;p6"/>
          <p:cNvSpPr/>
          <p:nvPr/>
        </p:nvSpPr>
        <p:spPr>
          <a:xfrm>
            <a:off x="709168" y="3677974"/>
            <a:ext cx="1892808" cy="18288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MODTRAN standard atmosphere</a:t>
            </a:r>
            <a:endParaRPr/>
          </a:p>
        </p:txBody>
      </p:sp>
      <p:sp>
        <p:nvSpPr>
          <p:cNvPr id="152" name="Google Shape;152;p6"/>
          <p:cNvSpPr/>
          <p:nvPr/>
        </p:nvSpPr>
        <p:spPr>
          <a:xfrm>
            <a:off x="668399" y="4492717"/>
            <a:ext cx="1933577" cy="27432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constituent height in profile</a:t>
            </a: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709168" y="3233307"/>
            <a:ext cx="1892808" cy="18288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surface reflectance</a:t>
            </a:r>
            <a:endParaRPr b="1" i="1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709168" y="5035229"/>
            <a:ext cx="1892808" cy="182880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trace gas constituent</a:t>
            </a:r>
            <a:endParaRPr/>
          </a:p>
        </p:txBody>
      </p:sp>
      <p:sp>
        <p:nvSpPr>
          <p:cNvPr id="155" name="Google Shape;155;p6"/>
          <p:cNvSpPr/>
          <p:nvPr/>
        </p:nvSpPr>
        <p:spPr>
          <a:xfrm>
            <a:off x="709168" y="4125168"/>
            <a:ext cx="1892808" cy="18288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column amount</a:t>
            </a:r>
            <a:endParaRPr/>
          </a:p>
        </p:txBody>
      </p:sp>
      <p:sp>
        <p:nvSpPr>
          <p:cNvPr id="156" name="Google Shape;156;p6"/>
          <p:cNvSpPr txBox="1"/>
          <p:nvPr/>
        </p:nvSpPr>
        <p:spPr>
          <a:xfrm>
            <a:off x="233886" y="5388338"/>
            <a:ext cx="10738913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6213" lvl="0" marL="1762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extended study to include retrievals in Boston simulated for three surfaces/aerosols and three atmospheres (three radiance levels, all daylight hours)</a:t>
            </a:r>
            <a:endParaRPr/>
          </a:p>
          <a:p>
            <a:pPr indent="-114300" lvl="1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Surface/Aerosol: urban, water, vegetation</a:t>
            </a:r>
            <a:endParaRPr/>
          </a:p>
          <a:p>
            <a:pPr indent="-114300" lvl="1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Atmospheres: US standard, tropical, subarctic winter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/>
          <p:nvPr>
            <p:ph idx="1" type="body"/>
          </p:nvPr>
        </p:nvSpPr>
        <p:spPr>
          <a:xfrm>
            <a:off x="1283882" y="241000"/>
            <a:ext cx="92502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Diurnal Variability in Simulated NO</a:t>
            </a:r>
            <a:r>
              <a:rPr b="1" baseline="-25000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Retrieval Performance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62" name="Google Shape;162;p7"/>
          <p:cNvSpPr txBox="1"/>
          <p:nvPr/>
        </p:nvSpPr>
        <p:spPr>
          <a:xfrm>
            <a:off x="23202" y="1607250"/>
            <a:ext cx="5799650" cy="3751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6213" lvl="0" marL="17621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shown for medium amount of NO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  <a:p>
            <a:pPr indent="-176213" lvl="0" marL="17621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dates and locations can be modeled together</a:t>
            </a:r>
            <a:endParaRPr/>
          </a:p>
          <a:p>
            <a:pPr indent="-176213" lvl="0" marL="17621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Fractional Error vs Solar Zenith Angle (SZA) was fit with an exponential model</a:t>
            </a:r>
            <a:endParaRPr/>
          </a:p>
          <a:p>
            <a:pPr indent="-176213" lvl="0" marL="17621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Fractional Error vs Geometric Air Mass Factor (GAMF) was fit with a logarithmic model</a:t>
            </a:r>
            <a:endParaRPr/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1078" y="1319437"/>
            <a:ext cx="6187326" cy="464164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 txBox="1"/>
          <p:nvPr/>
        </p:nvSpPr>
        <p:spPr>
          <a:xfrm>
            <a:off x="1665194" y="5033812"/>
            <a:ext cx="3099208" cy="42832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4285" l="-4489" r="0" t="-571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65" name="Google Shape;165;p7"/>
          <p:cNvSpPr txBox="1"/>
          <p:nvPr/>
        </p:nvSpPr>
        <p:spPr>
          <a:xfrm>
            <a:off x="1880849" y="5602439"/>
            <a:ext cx="2667898" cy="640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lang="en-US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SZA = solar zenith angle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lang="en-US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VZA = view (satellite) zenith angle</a:t>
            </a:r>
            <a:endParaRPr/>
          </a:p>
        </p:txBody>
      </p:sp>
      <p:sp>
        <p:nvSpPr>
          <p:cNvPr id="166" name="Google Shape;166;p7"/>
          <p:cNvSpPr txBox="1"/>
          <p:nvPr/>
        </p:nvSpPr>
        <p:spPr>
          <a:xfrm>
            <a:off x="5871078" y="2700338"/>
            <a:ext cx="252659" cy="80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 txBox="1"/>
          <p:nvPr>
            <p:ph idx="1" type="body"/>
          </p:nvPr>
        </p:nvSpPr>
        <p:spPr>
          <a:xfrm>
            <a:off x="1283882" y="164800"/>
            <a:ext cx="9250326" cy="761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Geometrical Air Mass Factor threshold</a:t>
            </a:r>
            <a:endParaRPr/>
          </a:p>
        </p:txBody>
      </p:sp>
      <p:grpSp>
        <p:nvGrpSpPr>
          <p:cNvPr id="172" name="Google Shape;172;p8"/>
          <p:cNvGrpSpPr/>
          <p:nvPr/>
        </p:nvGrpSpPr>
        <p:grpSpPr>
          <a:xfrm>
            <a:off x="3215568" y="1619960"/>
            <a:ext cx="5408675" cy="4507230"/>
            <a:chOff x="3215567" y="1107111"/>
            <a:chExt cx="5408675" cy="4507230"/>
          </a:xfrm>
        </p:grpSpPr>
        <p:grpSp>
          <p:nvGrpSpPr>
            <p:cNvPr id="173" name="Google Shape;173;p8"/>
            <p:cNvGrpSpPr/>
            <p:nvPr/>
          </p:nvGrpSpPr>
          <p:grpSpPr>
            <a:xfrm>
              <a:off x="3215567" y="1107111"/>
              <a:ext cx="5408675" cy="4507230"/>
              <a:chOff x="3215567" y="1107111"/>
              <a:chExt cx="5408675" cy="4507230"/>
            </a:xfrm>
          </p:grpSpPr>
          <p:pic>
            <p:nvPicPr>
              <p:cNvPr descr="Chart&#10;&#10;Description automatically generated" id="174" name="Google Shape;174;p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215567" y="1107111"/>
                <a:ext cx="5408675" cy="450723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75" name="Google Shape;175;p8"/>
              <p:cNvCxnSpPr/>
              <p:nvPr/>
            </p:nvCxnSpPr>
            <p:spPr>
              <a:xfrm rot="10800000">
                <a:off x="6014516" y="1758460"/>
                <a:ext cx="0" cy="137403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C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cxnSp>
          <p:nvCxnSpPr>
            <p:cNvPr id="176" name="Google Shape;176;p8"/>
            <p:cNvCxnSpPr/>
            <p:nvPr/>
          </p:nvCxnSpPr>
          <p:spPr>
            <a:xfrm rot="10800000">
              <a:off x="6015287" y="3132493"/>
              <a:ext cx="0" cy="1452711"/>
            </a:xfrm>
            <a:prstGeom prst="straightConnector1">
              <a:avLst/>
            </a:prstGeom>
            <a:noFill/>
            <a:ln cap="flat" cmpd="sng" w="9525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descr="Chart&#10;&#10;Description automatically generated" id="177" name="Google Shape;17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57014" y="1855256"/>
            <a:ext cx="3768413" cy="285771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9" name="Google Shape;179;p8"/>
          <p:cNvSpPr txBox="1"/>
          <p:nvPr/>
        </p:nvSpPr>
        <p:spPr>
          <a:xfrm>
            <a:off x="3215567" y="6070435"/>
            <a:ext cx="5096500" cy="52322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orange bar corresponds to the points plotted in orange in the right plot. ACX region of interest  is shown as a green rectangle.</a:t>
            </a:r>
            <a:endParaRPr/>
          </a:p>
        </p:txBody>
      </p:sp>
      <p:sp>
        <p:nvSpPr>
          <p:cNvPr id="180" name="Google Shape;180;p8"/>
          <p:cNvSpPr txBox="1"/>
          <p:nvPr/>
        </p:nvSpPr>
        <p:spPr>
          <a:xfrm>
            <a:off x="8624243" y="5025170"/>
            <a:ext cx="3378036" cy="738664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 orange envelope consists of points with latitude from 0 to 90N, and subsatellite longitude.</a:t>
            </a:r>
            <a:endParaRPr/>
          </a:p>
        </p:txBody>
      </p:sp>
      <p:sp>
        <p:nvSpPr>
          <p:cNvPr id="181" name="Google Shape;181;p8"/>
          <p:cNvSpPr txBox="1"/>
          <p:nvPr/>
        </p:nvSpPr>
        <p:spPr>
          <a:xfrm>
            <a:off x="82868" y="1344712"/>
            <a:ext cx="3723146" cy="46012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geometric airmass factor (GAMF) &lt;= 8 threshold selection  restricts to SZA&lt;=80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winter solstice (might be able to push it a bit higher).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subsequent calculations use a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GAMF &lt;=8 threshold as a first cut, though this can be adjusted in the future. </a:t>
            </a:r>
            <a:endParaRPr/>
          </a:p>
        </p:txBody>
      </p:sp>
      <p:sp>
        <p:nvSpPr>
          <p:cNvPr id="182" name="Google Shape;182;p8"/>
          <p:cNvSpPr txBox="1"/>
          <p:nvPr/>
        </p:nvSpPr>
        <p:spPr>
          <a:xfrm>
            <a:off x="11271065" y="1619960"/>
            <a:ext cx="740074" cy="276999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SZA=80</a:t>
            </a:r>
            <a:r>
              <a:rPr baseline="3000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cxnSp>
        <p:nvCxnSpPr>
          <p:cNvPr id="183" name="Google Shape;183;p8"/>
          <p:cNvCxnSpPr/>
          <p:nvPr/>
        </p:nvCxnSpPr>
        <p:spPr>
          <a:xfrm flipH="1">
            <a:off x="10640291" y="2380072"/>
            <a:ext cx="212588" cy="13749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84" name="Google Shape;184;p8"/>
          <p:cNvCxnSpPr/>
          <p:nvPr/>
        </p:nvCxnSpPr>
        <p:spPr>
          <a:xfrm flipH="1">
            <a:off x="11044389" y="1896959"/>
            <a:ext cx="226676" cy="383253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5" name="Google Shape;185;p8"/>
          <p:cNvSpPr txBox="1"/>
          <p:nvPr/>
        </p:nvSpPr>
        <p:spPr>
          <a:xfrm>
            <a:off x="4285729" y="1622349"/>
            <a:ext cx="3457575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GAMF at subsatellite noon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 txBox="1"/>
          <p:nvPr>
            <p:ph idx="1" type="body"/>
          </p:nvPr>
        </p:nvSpPr>
        <p:spPr>
          <a:xfrm>
            <a:off x="1283882" y="164800"/>
            <a:ext cx="9250326" cy="761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ACX Scanning Availability Example: 2022-03-20 (equinox) </a:t>
            </a:r>
            <a:endParaRPr/>
          </a:p>
        </p:txBody>
      </p:sp>
      <p:sp>
        <p:nvSpPr>
          <p:cNvPr id="191" name="Google Shape;191;p9"/>
          <p:cNvSpPr txBox="1"/>
          <p:nvPr/>
        </p:nvSpPr>
        <p:spPr>
          <a:xfrm>
            <a:off x="221512" y="1243660"/>
            <a:ext cx="3327789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 geometry and satellite view geometry used for GAMF threshold to derive start and end times and availability of observations for different days over a year. </a:t>
            </a:r>
            <a:endParaRPr/>
          </a:p>
        </p:txBody>
      </p:sp>
      <p:pic>
        <p:nvPicPr>
          <p:cNvPr descr="Chart&#10;&#10;Description automatically generated" id="192" name="Google Shape;19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192" y="4135242"/>
            <a:ext cx="3730752" cy="24871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" id="193" name="Google Shape;19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6192" y="1574922"/>
            <a:ext cx="3730752" cy="24871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 with medium confidence" id="194" name="Google Shape;19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32432" y="4135242"/>
            <a:ext cx="3730752" cy="24871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" id="195" name="Google Shape;195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32432" y="1574922"/>
            <a:ext cx="3730752" cy="248716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9"/>
          <p:cNvSpPr txBox="1"/>
          <p:nvPr/>
        </p:nvSpPr>
        <p:spPr>
          <a:xfrm>
            <a:off x="4113016" y="4077175"/>
            <a:ext cx="3362135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GAMF</a:t>
            </a:r>
            <a:endParaRPr/>
          </a:p>
        </p:txBody>
      </p:sp>
      <p:sp>
        <p:nvSpPr>
          <p:cNvPr id="197" name="Google Shape;197;p9"/>
          <p:cNvSpPr txBox="1"/>
          <p:nvPr/>
        </p:nvSpPr>
        <p:spPr>
          <a:xfrm>
            <a:off x="8286844" y="4082847"/>
            <a:ext cx="3362135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time (UTC-7)</a:t>
            </a:r>
            <a:endParaRPr/>
          </a:p>
        </p:txBody>
      </p:sp>
      <p:sp>
        <p:nvSpPr>
          <p:cNvPr id="198" name="Google Shape;198;p9"/>
          <p:cNvSpPr txBox="1"/>
          <p:nvPr/>
        </p:nvSpPr>
        <p:spPr>
          <a:xfrm>
            <a:off x="8216740" y="1508628"/>
            <a:ext cx="3362135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time (UTC-7)</a:t>
            </a:r>
            <a:endParaRPr/>
          </a:p>
        </p:txBody>
      </p:sp>
      <p:sp>
        <p:nvSpPr>
          <p:cNvPr id="199" name="Google Shape;199;p9"/>
          <p:cNvSpPr txBox="1"/>
          <p:nvPr/>
        </p:nvSpPr>
        <p:spPr>
          <a:xfrm>
            <a:off x="4194809" y="1501770"/>
            <a:ext cx="3362135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Availability (hrs)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2020-05-12T18:08:23Z</dcterms:created>
  <dc:creator>Naeger, Aaron (MSFC-ST11)[UAH]</dc:creator>
</cp:coreProperties>
</file>