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517" r:id="rId2"/>
    <p:sldId id="563" r:id="rId3"/>
    <p:sldId id="471" r:id="rId4"/>
    <p:sldId id="553" r:id="rId5"/>
    <p:sldId id="538" r:id="rId6"/>
    <p:sldId id="564" r:id="rId7"/>
    <p:sldId id="565" r:id="rId8"/>
    <p:sldId id="566" r:id="rId9"/>
    <p:sldId id="567" r:id="rId10"/>
    <p:sldId id="5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8B810"/>
    <a:srgbClr val="33CC33"/>
    <a:srgbClr val="66FF33"/>
    <a:srgbClr val="0099FF"/>
    <a:srgbClr val="0000FF"/>
    <a:srgbClr val="0000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1" autoAdjust="0"/>
    <p:restoredTop sz="94660"/>
  </p:normalViewPr>
  <p:slideViewPr>
    <p:cSldViewPr snapToGrid="0">
      <p:cViewPr varScale="1">
        <p:scale>
          <a:sx n="62" d="100"/>
          <a:sy n="62" d="100"/>
        </p:scale>
        <p:origin x="676" y="56"/>
      </p:cViewPr>
      <p:guideLst/>
    </p:cSldViewPr>
  </p:slideViewPr>
  <p:notesTextViewPr>
    <p:cViewPr>
      <p:scale>
        <a:sx n="3" d="2"/>
        <a:sy n="3" d="2"/>
      </p:scale>
      <p:origin x="0" y="0"/>
    </p:cViewPr>
  </p:notesTextViewPr>
  <p:notesViewPr>
    <p:cSldViewPr snapToGrid="0" showGuides="1">
      <p:cViewPr varScale="1">
        <p:scale>
          <a:sx n="85" d="100"/>
          <a:sy n="85"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CD5ED1-4E5F-4479-866B-0815A79A1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781D14-DE74-4BF2-85B0-58119D139B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9E480-7A9F-450E-98A6-5B7E67D60226}" type="datetimeFigureOut">
              <a:rPr lang="en-US" smtClean="0"/>
              <a:t>5/1/2023</a:t>
            </a:fld>
            <a:endParaRPr lang="en-US"/>
          </a:p>
        </p:txBody>
      </p:sp>
      <p:sp>
        <p:nvSpPr>
          <p:cNvPr id="4" name="Footer Placeholder 3">
            <a:extLst>
              <a:ext uri="{FF2B5EF4-FFF2-40B4-BE49-F238E27FC236}">
                <a16:creationId xmlns:a16="http://schemas.microsoft.com/office/drawing/2014/main" id="{ACBBEF23-D6B2-44A2-AD32-BE5B4AFB35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D8D9C6-153A-4E69-9D80-8D554AE29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C51E62-1B8A-487F-8A70-7DE246A28768}" type="slidenum">
              <a:rPr lang="en-US" smtClean="0"/>
              <a:t>‹#›</a:t>
            </a:fld>
            <a:endParaRPr lang="en-US"/>
          </a:p>
        </p:txBody>
      </p:sp>
    </p:spTree>
    <p:extLst>
      <p:ext uri="{BB962C8B-B14F-4D97-AF65-F5344CB8AC3E}">
        <p14:creationId xmlns:p14="http://schemas.microsoft.com/office/powerpoint/2010/main" val="3958604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1E9E-9B8A-4622-9D50-4CC03E01C1CD}"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1FA54-0328-4391-811B-7BB3C3BBAAC2}" type="slidenum">
              <a:rPr lang="en-US" smtClean="0"/>
              <a:t>‹#›</a:t>
            </a:fld>
            <a:endParaRPr lang="en-US"/>
          </a:p>
        </p:txBody>
      </p:sp>
    </p:spTree>
    <p:extLst>
      <p:ext uri="{BB962C8B-B14F-4D97-AF65-F5344CB8AC3E}">
        <p14:creationId xmlns:p14="http://schemas.microsoft.com/office/powerpoint/2010/main" val="372506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1153945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09823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D7B5C8-4AEE-48C2-9019-AD3503AF3CA8}"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40465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7B5C8-4AEE-48C2-9019-AD3503AF3CA8}"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57694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7B5C8-4AEE-48C2-9019-AD3503AF3CA8}" type="datetimeFigureOut">
              <a:rPr lang="en-US" smtClean="0"/>
              <a:t>5/1/2023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6079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7B5C8-4AEE-48C2-9019-AD3503AF3CA8}" type="datetimeFigureOut">
              <a:rPr lang="en-US" smtClean="0"/>
              <a:t>5/1/2023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3628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pic>
        <p:nvPicPr>
          <p:cNvPr id="27" name="Picture 26" descr="Logo, icon, company name&#10;&#10;Description automatically generated">
            <a:extLst>
              <a:ext uri="{FF2B5EF4-FFF2-40B4-BE49-F238E27FC236}">
                <a16:creationId xmlns:a16="http://schemas.microsoft.com/office/drawing/2014/main" id="{636D7EEB-AEBF-41DE-8CDF-CD2F3CF57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73723" y="85159"/>
            <a:ext cx="990633" cy="990633"/>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37117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174067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94040" y="196265"/>
            <a:ext cx="692966" cy="77757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6025" y="196265"/>
            <a:ext cx="768101" cy="730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19883" y="164800"/>
            <a:ext cx="10058400"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49968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7B5C8-4AEE-48C2-9019-AD3503AF3CA8}" type="datetimeFigureOut">
              <a:rPr lang="en-US" smtClean="0"/>
              <a:t>5/1/2023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3AA5-82BE-468E-90B3-DD1DC18545AD}" type="slidenum">
              <a:rPr lang="en-US" smtClean="0"/>
              <a:t>‹#›</a:t>
            </a:fld>
            <a:endParaRPr lang="en-US"/>
          </a:p>
        </p:txBody>
      </p:sp>
    </p:spTree>
    <p:extLst>
      <p:ext uri="{BB962C8B-B14F-4D97-AF65-F5344CB8AC3E}">
        <p14:creationId xmlns:p14="http://schemas.microsoft.com/office/powerpoint/2010/main" val="239895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F7AE8-2161-43B8-A093-0DD9B77F70E8}"/>
              </a:ext>
            </a:extLst>
          </p:cNvPr>
          <p:cNvSpPr>
            <a:spLocks noGrp="1"/>
          </p:cNvSpPr>
          <p:nvPr>
            <p:ph type="body" sz="quarter" idx="13"/>
          </p:nvPr>
        </p:nvSpPr>
        <p:spPr>
          <a:xfrm>
            <a:off x="7215602" y="2934639"/>
            <a:ext cx="4098282" cy="912019"/>
          </a:xfrm>
        </p:spPr>
        <p:txBody>
          <a:bodyPr/>
          <a:lstStyle/>
          <a:p>
            <a:r>
              <a:rPr lang="en-US" sz="4000" b="1" dirty="0">
                <a:effectLst>
                  <a:outerShdw blurRad="38100" dist="38100" dir="2700000" algn="tl">
                    <a:srgbClr val="000000">
                      <a:alpha val="43137"/>
                    </a:srgbClr>
                  </a:outerShdw>
                </a:effectLst>
              </a:rPr>
              <a:t>Welcome &amp; Overview of Special Operations</a:t>
            </a:r>
          </a:p>
        </p:txBody>
      </p:sp>
      <p:sp>
        <p:nvSpPr>
          <p:cNvPr id="5" name="Text Placeholder 4">
            <a:extLst>
              <a:ext uri="{FF2B5EF4-FFF2-40B4-BE49-F238E27FC236}">
                <a16:creationId xmlns:a16="http://schemas.microsoft.com/office/drawing/2014/main" id="{640A41C2-74CD-477F-B525-16F226D36B6A}"/>
              </a:ext>
            </a:extLst>
          </p:cNvPr>
          <p:cNvSpPr>
            <a:spLocks noGrp="1"/>
          </p:cNvSpPr>
          <p:nvPr>
            <p:ph type="body" sz="quarter" idx="14"/>
          </p:nvPr>
        </p:nvSpPr>
        <p:spPr>
          <a:xfrm>
            <a:off x="7517917" y="4397980"/>
            <a:ext cx="3606292" cy="601300"/>
          </a:xfrm>
        </p:spPr>
        <p:txBody>
          <a:bodyPr>
            <a:normAutofit/>
          </a:bodyPr>
          <a:lstStyle/>
          <a:p>
            <a:r>
              <a:rPr lang="en-US" dirty="0"/>
              <a:t>Aaron Naeger</a:t>
            </a:r>
          </a:p>
        </p:txBody>
      </p:sp>
      <p:sp>
        <p:nvSpPr>
          <p:cNvPr id="6" name="Text Placeholder 4">
            <a:extLst>
              <a:ext uri="{FF2B5EF4-FFF2-40B4-BE49-F238E27FC236}">
                <a16:creationId xmlns:a16="http://schemas.microsoft.com/office/drawing/2014/main" id="{FB4253B6-E98C-443E-AA25-DE10B7AAF0D4}"/>
              </a:ext>
            </a:extLst>
          </p:cNvPr>
          <p:cNvSpPr txBox="1">
            <a:spLocks/>
          </p:cNvSpPr>
          <p:nvPr/>
        </p:nvSpPr>
        <p:spPr>
          <a:xfrm>
            <a:off x="7306249" y="5055213"/>
            <a:ext cx="4157605" cy="5172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NASA / University of Alabama in Huntsville </a:t>
            </a:r>
          </a:p>
        </p:txBody>
      </p:sp>
      <p:sp>
        <p:nvSpPr>
          <p:cNvPr id="7" name="Text Placeholder 4">
            <a:extLst>
              <a:ext uri="{FF2B5EF4-FFF2-40B4-BE49-F238E27FC236}">
                <a16:creationId xmlns:a16="http://schemas.microsoft.com/office/drawing/2014/main" id="{FDE2F4E3-1EE7-4C16-AD12-F646A4CDB25A}"/>
              </a:ext>
            </a:extLst>
          </p:cNvPr>
          <p:cNvSpPr txBox="1">
            <a:spLocks/>
          </p:cNvSpPr>
          <p:nvPr/>
        </p:nvSpPr>
        <p:spPr>
          <a:xfrm>
            <a:off x="516478" y="4436160"/>
            <a:ext cx="5957454" cy="6777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defRPr/>
            </a:pPr>
            <a:r>
              <a:rPr lang="en-US" sz="16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1-5, 2023</a:t>
            </a:r>
          </a:p>
          <a:p>
            <a:pPr marL="0" indent="0" algn="ctr">
              <a:lnSpc>
                <a:spcPct val="100000"/>
              </a:lnSpc>
              <a:spcBef>
                <a:spcPts val="600"/>
              </a:spcBef>
              <a:buNone/>
              <a:defRPr/>
            </a:pPr>
            <a:r>
              <a:rPr lang="en-US" sz="16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Huntsville, AL</a:t>
            </a:r>
          </a:p>
        </p:txBody>
      </p:sp>
      <p:sp>
        <p:nvSpPr>
          <p:cNvPr id="8" name="Text Placeholder 4">
            <a:extLst>
              <a:ext uri="{FF2B5EF4-FFF2-40B4-BE49-F238E27FC236}">
                <a16:creationId xmlns:a16="http://schemas.microsoft.com/office/drawing/2014/main" id="{B4699844-C97E-4FA5-BF1A-1B7A8E294B4F}"/>
              </a:ext>
            </a:extLst>
          </p:cNvPr>
          <p:cNvSpPr txBox="1">
            <a:spLocks/>
          </p:cNvSpPr>
          <p:nvPr/>
        </p:nvSpPr>
        <p:spPr>
          <a:xfrm>
            <a:off x="516478" y="6544491"/>
            <a:ext cx="5957454" cy="3135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defRPr/>
            </a:pPr>
            <a:r>
              <a:rPr lang="en-US" sz="1200" dirty="0">
                <a:solidFill>
                  <a:prstClr val="black"/>
                </a:solidFill>
                <a:cs typeface="Arial" panose="020B0604020202020204" pitchFamily="34" charset="0"/>
              </a:rPr>
              <a:t>U.S. Government sponsorship acknowledged.</a:t>
            </a:r>
          </a:p>
        </p:txBody>
      </p:sp>
    </p:spTree>
    <p:extLst>
      <p:ext uri="{BB962C8B-B14F-4D97-AF65-F5344CB8AC3E}">
        <p14:creationId xmlns:p14="http://schemas.microsoft.com/office/powerpoint/2010/main" val="383899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fld id="{BBC93AA5-82BE-468E-90B3-DD1DC18545AD}" type="slidenum">
              <a:rPr lang="en-US" smtClean="0"/>
              <a:t>10</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 &amp; Outreach Plan</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10</a:t>
            </a:fld>
            <a:endParaRPr lang="en-US" dirty="0"/>
          </a:p>
        </p:txBody>
      </p:sp>
      <p:sp>
        <p:nvSpPr>
          <p:cNvPr id="22" name="Content Placeholder 2">
            <a:extLst>
              <a:ext uri="{FF2B5EF4-FFF2-40B4-BE49-F238E27FC236}">
                <a16:creationId xmlns:a16="http://schemas.microsoft.com/office/drawing/2014/main" id="{6394F404-CF5B-44B5-ABEC-D3703915B7CF}"/>
              </a:ext>
            </a:extLst>
          </p:cNvPr>
          <p:cNvSpPr txBox="1">
            <a:spLocks/>
          </p:cNvSpPr>
          <p:nvPr/>
        </p:nvSpPr>
        <p:spPr>
          <a:xfrm>
            <a:off x="427382" y="1294545"/>
            <a:ext cx="11202963" cy="213445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6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Investigators of the selected experiments can expect follow-up communication with the coordination team on their progress in using the TEMPO data products</a:t>
            </a:r>
          </a:p>
          <a:p>
            <a:pPr lvl="1" defTabSz="1097280">
              <a:lnSpc>
                <a:spcPct val="100000"/>
              </a:lnSpc>
              <a:spcBef>
                <a:spcPts val="600"/>
              </a:spcBef>
              <a:buFont typeface="Wingdings" panose="05000000000000000000" pitchFamily="2" charset="2"/>
              <a:buChar char="§"/>
              <a:defRPr/>
            </a:pPr>
            <a:r>
              <a:rPr lang="en-US" sz="1800" dirty="0">
                <a:latin typeface="Arial" panose="020B0604020202020204" pitchFamily="34" charset="0"/>
                <a:cs typeface="Arial" panose="020B0604020202020204" pitchFamily="34" charset="0"/>
              </a:rPr>
              <a:t>Can include requests to share results at TEMPO meetings</a:t>
            </a:r>
          </a:p>
          <a:p>
            <a:pPr marL="347472" marR="0" lvl="0" indent="-347472" algn="l" defTabSz="109728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2000" dirty="0">
                <a:solidFill>
                  <a:prstClr val="black"/>
                </a:solidFill>
                <a:latin typeface="Arial" panose="020B0604020202020204" pitchFamily="34" charset="0"/>
                <a:cs typeface="Arial" panose="020B0604020202020204" pitchFamily="34" charset="0"/>
              </a:rPr>
              <a:t>For broader outreach, the TEMPO Deputy Program Applications Lead (Aaron Naeger) may communicate with investigators to share impact stories from the experiments to the NASA Applied Science Program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155C4AF-7CBB-48D9-8AC3-5CD833AE28F6}"/>
              </a:ext>
            </a:extLst>
          </p:cNvPr>
          <p:cNvPicPr>
            <a:picLocks noChangeAspect="1"/>
          </p:cNvPicPr>
          <p:nvPr/>
        </p:nvPicPr>
        <p:blipFill>
          <a:blip r:embed="rId2"/>
          <a:stretch>
            <a:fillRect/>
          </a:stretch>
        </p:blipFill>
        <p:spPr>
          <a:xfrm>
            <a:off x="1787703" y="3303587"/>
            <a:ext cx="8213554" cy="3389613"/>
          </a:xfrm>
          <a:prstGeom prst="rect">
            <a:avLst/>
          </a:prstGeom>
        </p:spPr>
      </p:pic>
    </p:spTree>
    <p:extLst>
      <p:ext uri="{BB962C8B-B14F-4D97-AF65-F5344CB8AC3E}">
        <p14:creationId xmlns:p14="http://schemas.microsoft.com/office/powerpoint/2010/main" val="3396110341"/>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fld id="{BBC93AA5-82BE-468E-90B3-DD1DC18545AD}" type="slidenum">
              <a:rPr lang="en-US" smtClean="0"/>
              <a:t>2</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TEMPO Quick Facts</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a:t>
            </a:fld>
            <a:endParaRPr lang="en-US" dirty="0"/>
          </a:p>
        </p:txBody>
      </p:sp>
      <p:sp>
        <p:nvSpPr>
          <p:cNvPr id="7" name="Content Placeholder 2">
            <a:extLst>
              <a:ext uri="{FF2B5EF4-FFF2-40B4-BE49-F238E27FC236}">
                <a16:creationId xmlns:a16="http://schemas.microsoft.com/office/drawing/2014/main" id="{3A598990-8AAF-4C31-9B48-DE33F163C3FC}"/>
              </a:ext>
            </a:extLst>
          </p:cNvPr>
          <p:cNvSpPr txBox="1">
            <a:spLocks/>
          </p:cNvSpPr>
          <p:nvPr/>
        </p:nvSpPr>
        <p:spPr>
          <a:xfrm>
            <a:off x="6452525" y="985769"/>
            <a:ext cx="5613934" cy="262233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NASA’s first Earth Venture Instrument (EVI) selected in 2012 &amp; first host payload </a:t>
            </a:r>
          </a:p>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Joint NASA &amp; Smithsonian Astrophysical Observatory (PI Kelly Chance) project with domestic and international partners  </a:t>
            </a:r>
          </a:p>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Observations of atmospheric pollution every daylight hour at high spatial resolution from Geostationary Earth Orbit</a:t>
            </a:r>
          </a:p>
        </p:txBody>
      </p:sp>
      <p:sp>
        <p:nvSpPr>
          <p:cNvPr id="12" name="Content Placeholder 2">
            <a:extLst>
              <a:ext uri="{FF2B5EF4-FFF2-40B4-BE49-F238E27FC236}">
                <a16:creationId xmlns:a16="http://schemas.microsoft.com/office/drawing/2014/main" id="{F82A0AF5-6BEB-48BC-9076-03BF1E184130}"/>
              </a:ext>
            </a:extLst>
          </p:cNvPr>
          <p:cNvSpPr txBox="1">
            <a:spLocks/>
          </p:cNvSpPr>
          <p:nvPr/>
        </p:nvSpPr>
        <p:spPr>
          <a:xfrm>
            <a:off x="125541" y="4029405"/>
            <a:ext cx="6872025" cy="273168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UV/Visible grating spectrometer is sensitive to </a:t>
            </a:r>
            <a:r>
              <a:rPr kumimoji="0" lang="en-US" sz="1900" b="1" i="0" u="non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policy-relevant pollutants (</a:t>
            </a:r>
            <a:r>
              <a:rPr kumimoji="0" lang="en-US" sz="1900" b="1" u="non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NO</a:t>
            </a:r>
            <a:r>
              <a:rPr kumimoji="0" lang="en-US" sz="1900" b="1" u="none" kern="1200" cap="none" spc="0" normalizeH="0" baseline="-2500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a:t>
            </a:r>
            <a:r>
              <a:rPr kumimoji="0" lang="en-US" sz="1900" b="1" u="none" kern="1200" cap="none" spc="0" normalizeH="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SO</a:t>
            </a:r>
            <a:r>
              <a:rPr kumimoji="0" lang="en-US" sz="1900" b="1" u="none" kern="1200" cap="none" spc="0" normalizeH="0" baseline="-2500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a:t>
            </a:r>
            <a:r>
              <a:rPr kumimoji="0" lang="en-US" sz="1900" b="1" u="none" kern="1200" cap="none" spc="0" normalizeH="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O</a:t>
            </a:r>
            <a:r>
              <a:rPr kumimoji="0" lang="en-US" sz="1900" b="1" u="none" kern="1200" cap="none" spc="0" normalizeH="0" baseline="-2500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3</a:t>
            </a:r>
            <a:r>
              <a:rPr kumimoji="0" lang="en-US" sz="1900" b="1" u="none" kern="1200" cap="none" spc="0" normalizeH="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 and aerosols.</a:t>
            </a:r>
          </a:p>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Capability to distinguish between boundary layer from free tropospheric and stratospheric O</a:t>
            </a:r>
            <a:r>
              <a:rPr lang="en-US" sz="1900" baseline="-25000" dirty="0">
                <a:latin typeface="Arial" panose="020B0604020202020204" pitchFamily="34" charset="0"/>
                <a:cs typeface="Arial" panose="020B0604020202020204" pitchFamily="34" charset="0"/>
              </a:rPr>
              <a:t>3</a:t>
            </a:r>
            <a:r>
              <a:rPr lang="en-US" sz="1900" dirty="0">
                <a:latin typeface="Arial" panose="020B0604020202020204" pitchFamily="34" charset="0"/>
                <a:cs typeface="Arial" panose="020B0604020202020204" pitchFamily="34" charset="0"/>
              </a:rPr>
              <a:t>   </a:t>
            </a:r>
          </a:p>
          <a:p>
            <a:pPr marL="347472" indent="-347472" defTabSz="1097280">
              <a:lnSpc>
                <a:spcPct val="100000"/>
              </a:lnSpc>
              <a:spcBef>
                <a:spcPts val="600"/>
              </a:spcBef>
              <a:buFont typeface="Wingdings" panose="05000000000000000000" pitchFamily="2" charset="2"/>
              <a:buChar char="q"/>
              <a:defRPr/>
            </a:pPr>
            <a:r>
              <a:rPr lang="en-US" sz="1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Launched April 7, 2023</a:t>
            </a:r>
            <a:r>
              <a:rPr lang="en-US" sz="1900" dirty="0">
                <a:latin typeface="Arial" panose="020B0604020202020204" pitchFamily="34" charset="0"/>
                <a:cs typeface="Arial" panose="020B0604020202020204" pitchFamily="34" charset="0"/>
              </a:rPr>
              <a:t> on SpaceX rocket to satellite host Intelsat (IS40e) @ 91°W (Baseline mission: 20 months).</a:t>
            </a:r>
          </a:p>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Part of a geostationary air quality constellation, providing hourly daylight observations over the Northern Hemisphere</a:t>
            </a:r>
          </a:p>
        </p:txBody>
      </p:sp>
      <p:pic>
        <p:nvPicPr>
          <p:cNvPr id="13" name="Picture 12">
            <a:extLst>
              <a:ext uri="{FF2B5EF4-FFF2-40B4-BE49-F238E27FC236}">
                <a16:creationId xmlns:a16="http://schemas.microsoft.com/office/drawing/2014/main" id="{0CA60F00-2553-4D42-833F-97411C90A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9" y="964691"/>
            <a:ext cx="6349844" cy="3064030"/>
          </a:xfrm>
          <a:prstGeom prst="rect">
            <a:avLst/>
          </a:prstGeom>
        </p:spPr>
      </p:pic>
      <p:sp>
        <p:nvSpPr>
          <p:cNvPr id="15" name="TextBox 14">
            <a:extLst>
              <a:ext uri="{FF2B5EF4-FFF2-40B4-BE49-F238E27FC236}">
                <a16:creationId xmlns:a16="http://schemas.microsoft.com/office/drawing/2014/main" id="{E6CBD64A-0B66-4BD7-ABBA-3FA20CB14BEA}"/>
              </a:ext>
            </a:extLst>
          </p:cNvPr>
          <p:cNvSpPr txBox="1"/>
          <p:nvPr/>
        </p:nvSpPr>
        <p:spPr>
          <a:xfrm>
            <a:off x="1442162" y="928622"/>
            <a:ext cx="4044238" cy="400110"/>
          </a:xfrm>
          <a:prstGeom prst="rect">
            <a:avLst/>
          </a:prstGeom>
          <a:solidFill>
            <a:schemeClr val="bg1"/>
          </a:solidFill>
        </p:spPr>
        <p:txBody>
          <a:bodyPr wrap="square" rtlCol="0">
            <a:spAutoFit/>
          </a:bodyPr>
          <a:lstStyle/>
          <a:p>
            <a:pPr algn="ctr" defTabSz="1219170">
              <a:spcAft>
                <a:spcPts val="200"/>
              </a:spcAft>
              <a:defRPr/>
            </a:pPr>
            <a:r>
              <a:rPr lang="en-US" sz="2000" b="1" dirty="0">
                <a:latin typeface="Arial" panose="020B0604020202020204" pitchFamily="34" charset="0"/>
                <a:cs typeface="Arial" panose="020B0604020202020204" pitchFamily="34" charset="0"/>
              </a:rPr>
              <a:t>TEMPO’s Field of Regard (</a:t>
            </a:r>
            <a:r>
              <a:rPr lang="en-US" sz="2000" b="1" dirty="0" err="1">
                <a:latin typeface="Arial" panose="020B0604020202020204" pitchFamily="34" charset="0"/>
                <a:cs typeface="Arial" panose="020B0604020202020204" pitchFamily="34" charset="0"/>
              </a:rPr>
              <a:t>FoR</a:t>
            </a:r>
            <a:r>
              <a:rPr lang="en-US" sz="2000" b="1"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0E11FAE3-C3B9-4560-AC78-D7564D844448}"/>
              </a:ext>
            </a:extLst>
          </p:cNvPr>
          <p:cNvSpPr txBox="1"/>
          <p:nvPr/>
        </p:nvSpPr>
        <p:spPr>
          <a:xfrm>
            <a:off x="4348181" y="3102401"/>
            <a:ext cx="2090572" cy="830997"/>
          </a:xfrm>
          <a:prstGeom prst="rect">
            <a:avLst/>
          </a:prstGeom>
          <a:noFill/>
        </p:spPr>
        <p:txBody>
          <a:bodyPr wrap="square" rtlCol="0">
            <a:spAutoFit/>
          </a:bodyPr>
          <a:lstStyle/>
          <a:p>
            <a:pPr algn="ctr" defTabSz="1219170">
              <a:spcAft>
                <a:spcPts val="200"/>
              </a:spcAft>
              <a:defRPr/>
            </a:pPr>
            <a:r>
              <a:rPr lang="en-US" sz="1200" b="1" dirty="0">
                <a:solidFill>
                  <a:schemeClr val="bg1"/>
                </a:solidFill>
                <a:latin typeface="Arial" panose="020B0604020202020204" pitchFamily="34" charset="0"/>
                <a:cs typeface="Arial" panose="020B0604020202020204" pitchFamily="34" charset="0"/>
              </a:rPr>
              <a:t>NO</a:t>
            </a:r>
            <a:r>
              <a:rPr lang="en-US" sz="1200" b="1" baseline="-25000" dirty="0">
                <a:solidFill>
                  <a:schemeClr val="bg1"/>
                </a:solidFill>
                <a:latin typeface="Arial" panose="020B0604020202020204" pitchFamily="34" charset="0"/>
                <a:cs typeface="Arial" panose="020B0604020202020204" pitchFamily="34" charset="0"/>
              </a:rPr>
              <a:t>2</a:t>
            </a:r>
            <a:r>
              <a:rPr lang="en-US" sz="1200" b="1" dirty="0">
                <a:solidFill>
                  <a:schemeClr val="bg1"/>
                </a:solidFill>
                <a:latin typeface="Arial" panose="020B0604020202020204" pitchFamily="34" charset="0"/>
                <a:cs typeface="Arial" panose="020B0604020202020204" pitchFamily="34" charset="0"/>
              </a:rPr>
              <a:t> from </a:t>
            </a:r>
            <a:r>
              <a:rPr lang="en-US" sz="1200" b="1" dirty="0" err="1">
                <a:solidFill>
                  <a:schemeClr val="bg1"/>
                </a:solidFill>
                <a:latin typeface="Arial" panose="020B0604020202020204" pitchFamily="34" charset="0"/>
                <a:cs typeface="Arial" panose="020B0604020202020204" pitchFamily="34" charset="0"/>
              </a:rPr>
              <a:t>TROPOspheric</a:t>
            </a:r>
            <a:r>
              <a:rPr lang="en-US" sz="1200" b="1" dirty="0">
                <a:solidFill>
                  <a:schemeClr val="bg1"/>
                </a:solidFill>
                <a:latin typeface="Arial" panose="020B0604020202020204" pitchFamily="34" charset="0"/>
                <a:cs typeface="Arial" panose="020B0604020202020204" pitchFamily="34" charset="0"/>
              </a:rPr>
              <a:t> Monitoring Instrument (TROPOMI) mapped to TEMPO </a:t>
            </a:r>
          </a:p>
        </p:txBody>
      </p:sp>
      <p:pic>
        <p:nvPicPr>
          <p:cNvPr id="11" name="Picture 10" descr="GOME-TEMPO-16jun2016.PNG">
            <a:extLst>
              <a:ext uri="{FF2B5EF4-FFF2-40B4-BE49-F238E27FC236}">
                <a16:creationId xmlns:a16="http://schemas.microsoft.com/office/drawing/2014/main" id="{79871A25-118E-4250-914A-14157255A4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73" t="10512" r="12746" b="6994"/>
          <a:stretch/>
        </p:blipFill>
        <p:spPr>
          <a:xfrm>
            <a:off x="7239000" y="3506526"/>
            <a:ext cx="4317145" cy="3327022"/>
          </a:xfrm>
          <a:prstGeom prst="rect">
            <a:avLst/>
          </a:prstGeom>
        </p:spPr>
      </p:pic>
      <p:sp>
        <p:nvSpPr>
          <p:cNvPr id="18" name="Text Box 8">
            <a:extLst>
              <a:ext uri="{FF2B5EF4-FFF2-40B4-BE49-F238E27FC236}">
                <a16:creationId xmlns:a16="http://schemas.microsoft.com/office/drawing/2014/main" id="{1DD8CB2B-C2DC-4620-A153-19B7E32FD0AD}"/>
              </a:ext>
            </a:extLst>
          </p:cNvPr>
          <p:cNvSpPr txBox="1">
            <a:spLocks noChangeArrowheads="1"/>
          </p:cNvSpPr>
          <p:nvPr/>
        </p:nvSpPr>
        <p:spPr bwMode="auto">
          <a:xfrm>
            <a:off x="7957450" y="3724956"/>
            <a:ext cx="1560285" cy="353943"/>
          </a:xfrm>
          <a:prstGeom prst="rect">
            <a:avLst/>
          </a:prstGeom>
          <a:noFill/>
          <a:ln w="9525">
            <a:noFill/>
            <a:miter lim="800000"/>
            <a:headEnd/>
            <a:tailEnd/>
          </a:ln>
        </p:spPr>
        <p:txBody>
          <a:bodyPr wrap="square">
            <a:spAutoFit/>
          </a:bodyPr>
          <a:lstStyle/>
          <a:p>
            <a:pPr defTabSz="457200" eaLnBrk="0" hangingPunct="0"/>
            <a:r>
              <a:rPr lang="en-US" sz="1700" b="1" dirty="0">
                <a:solidFill>
                  <a:srgbClr val="FF0000"/>
                </a:solidFill>
                <a:latin typeface="Calibri"/>
              </a:rPr>
              <a:t>~293-494 nm</a:t>
            </a:r>
          </a:p>
        </p:txBody>
      </p:sp>
      <p:sp>
        <p:nvSpPr>
          <p:cNvPr id="20" name="Text Box 8">
            <a:extLst>
              <a:ext uri="{FF2B5EF4-FFF2-40B4-BE49-F238E27FC236}">
                <a16:creationId xmlns:a16="http://schemas.microsoft.com/office/drawing/2014/main" id="{70AE6C79-56D6-4483-B34B-C295AAD90258}"/>
              </a:ext>
            </a:extLst>
          </p:cNvPr>
          <p:cNvSpPr txBox="1">
            <a:spLocks noChangeArrowheads="1"/>
          </p:cNvSpPr>
          <p:nvPr/>
        </p:nvSpPr>
        <p:spPr bwMode="auto">
          <a:xfrm>
            <a:off x="9525555" y="3724956"/>
            <a:ext cx="1638905" cy="353943"/>
          </a:xfrm>
          <a:prstGeom prst="rect">
            <a:avLst/>
          </a:prstGeom>
          <a:noFill/>
          <a:ln w="9525">
            <a:noFill/>
            <a:miter lim="800000"/>
            <a:headEnd/>
            <a:tailEnd/>
          </a:ln>
        </p:spPr>
        <p:txBody>
          <a:bodyPr wrap="square">
            <a:spAutoFit/>
          </a:bodyPr>
          <a:lstStyle/>
          <a:p>
            <a:pPr defTabSz="457200" eaLnBrk="0" hangingPunct="0"/>
            <a:r>
              <a:rPr lang="en-US" sz="1700" b="1" dirty="0">
                <a:solidFill>
                  <a:srgbClr val="FF0000"/>
                </a:solidFill>
                <a:latin typeface="Calibri"/>
              </a:rPr>
              <a:t>~538-741 nm</a:t>
            </a:r>
          </a:p>
        </p:txBody>
      </p:sp>
      <p:sp>
        <p:nvSpPr>
          <p:cNvPr id="24" name="TextBox 23">
            <a:extLst>
              <a:ext uri="{FF2B5EF4-FFF2-40B4-BE49-F238E27FC236}">
                <a16:creationId xmlns:a16="http://schemas.microsoft.com/office/drawing/2014/main" id="{35B5BB25-2353-460D-8043-7C3B1B406540}"/>
              </a:ext>
            </a:extLst>
          </p:cNvPr>
          <p:cNvSpPr txBox="1"/>
          <p:nvPr/>
        </p:nvSpPr>
        <p:spPr>
          <a:xfrm rot="10800000" flipV="1">
            <a:off x="9228257" y="6240710"/>
            <a:ext cx="1392004" cy="246221"/>
          </a:xfrm>
          <a:prstGeom prst="rect">
            <a:avLst/>
          </a:prstGeom>
          <a:noFill/>
        </p:spPr>
        <p:txBody>
          <a:bodyPr wrap="square" rtlCol="0">
            <a:spAutoFit/>
          </a:bodyPr>
          <a:lstStyle/>
          <a:p>
            <a:pPr defTabSz="1219170">
              <a:defRPr/>
            </a:pPr>
            <a:r>
              <a:rPr kumimoji="1" lang="en-US" altLang="ko-KR" sz="1000" dirty="0">
                <a:solidFill>
                  <a:prstClr val="white"/>
                </a:solidFill>
                <a:latin typeface="Helvetica" panose="020B0604020202020204" pitchFamily="34" charset="0"/>
                <a:ea typeface="Arial" charset="0"/>
                <a:cs typeface="Helvetica" panose="020B0604020202020204" pitchFamily="34" charset="0"/>
              </a:rPr>
              <a:t>Credit: NASA </a:t>
            </a:r>
            <a:r>
              <a:rPr kumimoji="1" lang="en-US" altLang="ko-KR" sz="1000" dirty="0" err="1">
                <a:solidFill>
                  <a:prstClr val="white"/>
                </a:solidFill>
                <a:latin typeface="Helvetica" panose="020B0604020202020204" pitchFamily="34" charset="0"/>
                <a:ea typeface="Arial" charset="0"/>
                <a:cs typeface="Helvetica" panose="020B0604020202020204" pitchFamily="34" charset="0"/>
              </a:rPr>
              <a:t>LaRC</a:t>
            </a:r>
            <a:endParaRPr kumimoji="1" lang="ko-KR" altLang="en-US" sz="1000" dirty="0">
              <a:solidFill>
                <a:prstClr val="white"/>
              </a:solidFill>
              <a:latin typeface="Helvetica" panose="020B0604020202020204" pitchFamily="34" charset="0"/>
              <a:ea typeface="Arial" charset="0"/>
              <a:cs typeface="Helvetica" panose="020B0604020202020204" pitchFamily="34" charset="0"/>
            </a:endParaRPr>
          </a:p>
        </p:txBody>
      </p:sp>
    </p:spTree>
    <p:extLst>
      <p:ext uri="{BB962C8B-B14F-4D97-AF65-F5344CB8AC3E}">
        <p14:creationId xmlns:p14="http://schemas.microsoft.com/office/powerpoint/2010/main" val="3104131966"/>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6A2CE898-7500-41F1-8B7D-8E7C654A09C5}"/>
              </a:ext>
            </a:extLst>
          </p:cNvPr>
          <p:cNvSpPr txBox="1"/>
          <p:nvPr/>
        </p:nvSpPr>
        <p:spPr>
          <a:xfrm>
            <a:off x="9747768" y="2212466"/>
            <a:ext cx="2410996" cy="1000274"/>
          </a:xfrm>
          <a:prstGeom prst="rect">
            <a:avLst/>
          </a:prstGeom>
          <a:solidFill>
            <a:schemeClr val="bg1"/>
          </a:solidFill>
        </p:spPr>
        <p:txBody>
          <a:bodyPr wrap="square" rtlCol="0">
            <a:spAutoFit/>
          </a:bodyPr>
          <a:lstStyle/>
          <a:p>
            <a:pPr defTabSz="380975">
              <a:spcBef>
                <a:spcPts val="600"/>
              </a:spcBef>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Proposed Near Real-Time products </a:t>
            </a:r>
          </a:p>
          <a:p>
            <a:pPr defTabSz="380975">
              <a:spcBef>
                <a:spcPts val="600"/>
              </a:spcBef>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(latency 2-3 hours)</a:t>
            </a:r>
          </a:p>
        </p:txBody>
      </p:sp>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fld id="{BBC93AA5-82BE-468E-90B3-DD1DC18545AD}" type="slidenum">
              <a:rPr lang="en-US" smtClean="0"/>
              <a:t>3</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TEMPO Baseline &amp; Additional Products</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117247"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3</a:t>
            </a:fld>
            <a:endParaRPr lang="en-US" dirty="0"/>
          </a:p>
        </p:txBody>
      </p:sp>
      <p:sp>
        <p:nvSpPr>
          <p:cNvPr id="16" name="Slide Number Placeholder 1">
            <a:extLst>
              <a:ext uri="{FF2B5EF4-FFF2-40B4-BE49-F238E27FC236}">
                <a16:creationId xmlns:a16="http://schemas.microsoft.com/office/drawing/2014/main" id="{A8249371-614D-4F8A-B234-CE06F3B2BEC7}"/>
              </a:ext>
            </a:extLst>
          </p:cNvPr>
          <p:cNvSpPr txBox="1">
            <a:spLocks/>
          </p:cNvSpPr>
          <p:nvPr/>
        </p:nvSpPr>
        <p:spPr>
          <a:xfrm>
            <a:off x="11117247"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3</a:t>
            </a:fld>
            <a:endParaRPr lang="en-US" dirty="0"/>
          </a:p>
        </p:txBody>
      </p:sp>
      <p:sp>
        <p:nvSpPr>
          <p:cNvPr id="17" name="Slide Number Placeholder 1">
            <a:extLst>
              <a:ext uri="{FF2B5EF4-FFF2-40B4-BE49-F238E27FC236}">
                <a16:creationId xmlns:a16="http://schemas.microsoft.com/office/drawing/2014/main" id="{5CA15FF9-08A9-4D25-8C9C-1342AA2921CF}"/>
              </a:ext>
            </a:extLst>
          </p:cNvPr>
          <p:cNvSpPr txBox="1">
            <a:spLocks/>
          </p:cNvSpPr>
          <p:nvPr/>
        </p:nvSpPr>
        <p:spPr>
          <a:xfrm>
            <a:off x="11117247"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3</a:t>
            </a:fld>
            <a:endParaRPr lang="en-US" dirty="0"/>
          </a:p>
        </p:txBody>
      </p:sp>
      <p:sp>
        <p:nvSpPr>
          <p:cNvPr id="18" name="5-Point Star 5">
            <a:extLst>
              <a:ext uri="{FF2B5EF4-FFF2-40B4-BE49-F238E27FC236}">
                <a16:creationId xmlns:a16="http://schemas.microsoft.com/office/drawing/2014/main" id="{ED57B183-05EA-4D3B-9DFC-0EEA209A9D51}"/>
              </a:ext>
            </a:extLst>
          </p:cNvPr>
          <p:cNvSpPr/>
          <p:nvPr/>
        </p:nvSpPr>
        <p:spPr>
          <a:xfrm>
            <a:off x="9134359" y="1074385"/>
            <a:ext cx="261251" cy="26221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aphicFrame>
        <p:nvGraphicFramePr>
          <p:cNvPr id="19" name="Table 18">
            <a:extLst>
              <a:ext uri="{FF2B5EF4-FFF2-40B4-BE49-F238E27FC236}">
                <a16:creationId xmlns:a16="http://schemas.microsoft.com/office/drawing/2014/main" id="{2CC0838E-2817-46F3-81D3-DC0419EB32F8}"/>
              </a:ext>
            </a:extLst>
          </p:cNvPr>
          <p:cNvGraphicFramePr>
            <a:graphicFrameLocks noGrp="1"/>
          </p:cNvGraphicFramePr>
          <p:nvPr/>
        </p:nvGraphicFramePr>
        <p:xfrm>
          <a:off x="98142" y="787077"/>
          <a:ext cx="9460446" cy="6070923"/>
        </p:xfrm>
        <a:graphic>
          <a:graphicData uri="http://schemas.openxmlformats.org/drawingml/2006/table">
            <a:tbl>
              <a:tblPr firstRow="1" bandRow="1">
                <a:tableStyleId>{5C22544A-7EE6-4342-B048-85BDC9FD1C3A}</a:tableStyleId>
              </a:tblPr>
              <a:tblGrid>
                <a:gridCol w="599970">
                  <a:extLst>
                    <a:ext uri="{9D8B030D-6E8A-4147-A177-3AD203B41FA5}">
                      <a16:colId xmlns:a16="http://schemas.microsoft.com/office/drawing/2014/main" val="3685149852"/>
                    </a:ext>
                  </a:extLst>
                </a:gridCol>
                <a:gridCol w="1758816">
                  <a:extLst>
                    <a:ext uri="{9D8B030D-6E8A-4147-A177-3AD203B41FA5}">
                      <a16:colId xmlns:a16="http://schemas.microsoft.com/office/drawing/2014/main" val="3486842378"/>
                    </a:ext>
                  </a:extLst>
                </a:gridCol>
                <a:gridCol w="4306633">
                  <a:extLst>
                    <a:ext uri="{9D8B030D-6E8A-4147-A177-3AD203B41FA5}">
                      <a16:colId xmlns:a16="http://schemas.microsoft.com/office/drawing/2014/main" val="3467787416"/>
                    </a:ext>
                  </a:extLst>
                </a:gridCol>
                <a:gridCol w="1384681">
                  <a:extLst>
                    <a:ext uri="{9D8B030D-6E8A-4147-A177-3AD203B41FA5}">
                      <a16:colId xmlns:a16="http://schemas.microsoft.com/office/drawing/2014/main" val="3699867161"/>
                    </a:ext>
                  </a:extLst>
                </a:gridCol>
                <a:gridCol w="1410346">
                  <a:extLst>
                    <a:ext uri="{9D8B030D-6E8A-4147-A177-3AD203B41FA5}">
                      <a16:colId xmlns:a16="http://schemas.microsoft.com/office/drawing/2014/main" val="3768863802"/>
                    </a:ext>
                  </a:extLst>
                </a:gridCol>
              </a:tblGrid>
              <a:tr h="309583">
                <a:tc>
                  <a:txBody>
                    <a:bodyPr/>
                    <a:lstStyle/>
                    <a:p>
                      <a:pPr>
                        <a:lnSpc>
                          <a:spcPct val="70000"/>
                        </a:lnSpc>
                      </a:pPr>
                      <a:r>
                        <a:rPr lang="en-US" sz="1600" dirty="0">
                          <a:latin typeface="Helvetica" panose="020B0604020202020204" pitchFamily="34" charset="0"/>
                          <a:cs typeface="Helvetica" panose="020B0604020202020204" pitchFamily="34" charset="0"/>
                        </a:rPr>
                        <a:t>Level</a:t>
                      </a:r>
                    </a:p>
                  </a:txBody>
                  <a:tcPr marL="18288" marR="18288" anchor="ctr"/>
                </a:tc>
                <a:tc>
                  <a:txBody>
                    <a:bodyPr/>
                    <a:lstStyle/>
                    <a:p>
                      <a:pPr algn="ctr">
                        <a:lnSpc>
                          <a:spcPct val="70000"/>
                        </a:lnSpc>
                      </a:pPr>
                      <a:r>
                        <a:rPr lang="en-US" sz="1600" dirty="0">
                          <a:latin typeface="Helvetica" panose="020B0604020202020204" pitchFamily="34" charset="0"/>
                          <a:cs typeface="Helvetica" panose="020B0604020202020204" pitchFamily="34" charset="0"/>
                        </a:rPr>
                        <a:t>Product</a:t>
                      </a:r>
                    </a:p>
                  </a:txBody>
                  <a:tcPr marL="18288" marR="18288" anchor="ctr"/>
                </a:tc>
                <a:tc>
                  <a:txBody>
                    <a:bodyPr/>
                    <a:lstStyle/>
                    <a:p>
                      <a:pPr algn="ctr">
                        <a:lnSpc>
                          <a:spcPct val="70000"/>
                        </a:lnSpc>
                      </a:pPr>
                      <a:r>
                        <a:rPr lang="en-US" sz="1600" dirty="0">
                          <a:latin typeface="Helvetica" panose="020B0604020202020204" pitchFamily="34" charset="0"/>
                          <a:cs typeface="Helvetica" panose="020B0604020202020204" pitchFamily="34" charset="0"/>
                        </a:rPr>
                        <a:t>Key Variables</a:t>
                      </a:r>
                    </a:p>
                  </a:txBody>
                  <a:tcPr marL="18288" marR="18288" anchor="ctr"/>
                </a:tc>
                <a:tc>
                  <a:txBody>
                    <a:bodyPr/>
                    <a:lstStyle/>
                    <a:p>
                      <a:pPr algn="ctr">
                        <a:lnSpc>
                          <a:spcPct val="70000"/>
                        </a:lnSpc>
                      </a:pPr>
                      <a:r>
                        <a:rPr lang="en-US" sz="1600" dirty="0">
                          <a:latin typeface="Helvetica" panose="020B0604020202020204" pitchFamily="34" charset="0"/>
                          <a:cs typeface="Helvetica" panose="020B0604020202020204" pitchFamily="34" charset="0"/>
                        </a:rPr>
                        <a:t>Resolution (km</a:t>
                      </a:r>
                      <a:r>
                        <a:rPr lang="en-US" sz="1600" baseline="30000" dirty="0">
                          <a:latin typeface="Helvetica" panose="020B0604020202020204" pitchFamily="34" charset="0"/>
                          <a:cs typeface="Helvetica" panose="020B0604020202020204" pitchFamily="34" charset="0"/>
                        </a:rPr>
                        <a:t>2</a:t>
                      </a:r>
                      <a:r>
                        <a:rPr lang="en-US" sz="1600" baseline="0" dirty="0">
                          <a:latin typeface="Helvetica" panose="020B0604020202020204" pitchFamily="34" charset="0"/>
                          <a:cs typeface="Helvetica" panose="020B0604020202020204" pitchFamily="34" charset="0"/>
                        </a:rPr>
                        <a:t>)</a:t>
                      </a:r>
                      <a:endParaRPr lang="en-US" sz="2400" baseline="30000" dirty="0">
                        <a:solidFill>
                          <a:srgbClr val="FF0000"/>
                        </a:solidFill>
                        <a:latin typeface="Helvetica" panose="020B0604020202020204" pitchFamily="34" charset="0"/>
                        <a:cs typeface="Helvetica" panose="020B0604020202020204" pitchFamily="34" charset="0"/>
                      </a:endParaRPr>
                    </a:p>
                  </a:txBody>
                  <a:tcPr marL="18288" marR="18288" anchor="ctr"/>
                </a:tc>
                <a:tc>
                  <a:txBody>
                    <a:bodyPr/>
                    <a:lstStyle/>
                    <a:p>
                      <a:pPr algn="ctr">
                        <a:lnSpc>
                          <a:spcPct val="70000"/>
                        </a:lnSpc>
                      </a:pPr>
                      <a:r>
                        <a:rPr lang="en-US" sz="1600" dirty="0">
                          <a:latin typeface="Helvetica" panose="020B0604020202020204" pitchFamily="34" charset="0"/>
                          <a:cs typeface="Helvetica" panose="020B0604020202020204" pitchFamily="34" charset="0"/>
                        </a:rPr>
                        <a:t>Fre</a:t>
                      </a:r>
                      <a:r>
                        <a:rPr lang="en-US" sz="1600" baseline="0" dirty="0">
                          <a:latin typeface="Helvetica" panose="020B0604020202020204" pitchFamily="34" charset="0"/>
                          <a:cs typeface="Helvetica" panose="020B0604020202020204" pitchFamily="34" charset="0"/>
                        </a:rPr>
                        <a:t>quency/ </a:t>
                      </a:r>
                      <a:r>
                        <a:rPr lang="en-US" sz="1600" baseline="0" dirty="0" err="1">
                          <a:latin typeface="Helvetica" panose="020B0604020202020204" pitchFamily="34" charset="0"/>
                          <a:cs typeface="Helvetica" panose="020B0604020202020204" pitchFamily="34" charset="0"/>
                        </a:rPr>
                        <a:t>SIze</a:t>
                      </a:r>
                      <a:endParaRPr lang="en-US" sz="2400" baseline="30000" dirty="0">
                        <a:solidFill>
                          <a:srgbClr val="FF0000"/>
                        </a:solidFill>
                        <a:latin typeface="Helvetica" panose="020B0604020202020204" pitchFamily="34" charset="0"/>
                        <a:cs typeface="Helvetica" panose="020B0604020202020204" pitchFamily="34" charset="0"/>
                      </a:endParaRPr>
                    </a:p>
                  </a:txBody>
                  <a:tcPr marL="18288" marR="18288" anchor="ctr"/>
                </a:tc>
                <a:extLst>
                  <a:ext uri="{0D108BD9-81ED-4DB2-BD59-A6C34878D82A}">
                    <a16:rowId xmlns:a16="http://schemas.microsoft.com/office/drawing/2014/main" val="1338630315"/>
                  </a:ext>
                </a:extLst>
              </a:tr>
              <a:tr h="257771">
                <a:tc>
                  <a:txBody>
                    <a:bodyPr/>
                    <a:lstStyle/>
                    <a:p>
                      <a:pPr>
                        <a:lnSpc>
                          <a:spcPct val="70000"/>
                        </a:lnSpc>
                        <a:spcBef>
                          <a:spcPts val="300"/>
                        </a:spcBef>
                        <a:spcAft>
                          <a:spcPts val="300"/>
                        </a:spcAft>
                      </a:pPr>
                      <a:r>
                        <a:rPr lang="en-US" sz="1500" b="1" dirty="0">
                          <a:effectLst/>
                          <a:latin typeface="Helvetica" panose="020B0604020202020204" pitchFamily="34" charset="0"/>
                          <a:cs typeface="Helvetica" panose="020B0604020202020204" pitchFamily="34" charset="0"/>
                        </a:rPr>
                        <a:t>L1b</a:t>
                      </a:r>
                    </a:p>
                  </a:txBody>
                  <a:tcPr marL="18288" marR="18288"/>
                </a:tc>
                <a:tc>
                  <a:txBody>
                    <a:bodyPr/>
                    <a:lstStyle/>
                    <a:p>
                      <a:pPr>
                        <a:lnSpc>
                          <a:spcPct val="70000"/>
                        </a:lnSpc>
                        <a:spcBef>
                          <a:spcPts val="300"/>
                        </a:spcBef>
                        <a:spcAft>
                          <a:spcPts val="300"/>
                        </a:spcAft>
                      </a:pPr>
                      <a:r>
                        <a:rPr lang="en-US" sz="1500" b="0" dirty="0">
                          <a:effectLst/>
                          <a:latin typeface="Helvetica" panose="020B0604020202020204" pitchFamily="34" charset="0"/>
                          <a:cs typeface="Helvetica" panose="020B0604020202020204" pitchFamily="34" charset="0"/>
                        </a:rPr>
                        <a:t>Radiance</a:t>
                      </a:r>
                    </a:p>
                  </a:txBody>
                  <a:tcPr marL="18288" marR="18288"/>
                </a:tc>
                <a:tc>
                  <a:txBody>
                    <a:bodyPr/>
                    <a:lstStyle/>
                    <a:p>
                      <a:pPr marL="0" marR="0" lvl="0" indent="0" algn="l" defTabSz="9144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Geolocated, calibrated, geolocation &amp; quality flags</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txBody>
                  <a:tcPr marL="18288" marR="18288"/>
                </a:tc>
                <a:extLst>
                  <a:ext uri="{0D108BD9-81ED-4DB2-BD59-A6C34878D82A}">
                    <a16:rowId xmlns:a16="http://schemas.microsoft.com/office/drawing/2014/main" val="3245195236"/>
                  </a:ext>
                </a:extLst>
              </a:tr>
              <a:tr h="257771">
                <a:tc>
                  <a:txBody>
                    <a:bodyPr/>
                    <a:lstStyle/>
                    <a:p>
                      <a:pPr>
                        <a:lnSpc>
                          <a:spcPct val="70000"/>
                        </a:lnSpc>
                        <a:spcBef>
                          <a:spcPts val="300"/>
                        </a:spcBef>
                        <a:spcAft>
                          <a:spcPts val="300"/>
                        </a:spcAft>
                      </a:pPr>
                      <a:r>
                        <a:rPr lang="en-US" sz="1500" b="1" dirty="0">
                          <a:latin typeface="Helvetica" panose="020B0604020202020204" pitchFamily="34" charset="0"/>
                          <a:cs typeface="Helvetica" panose="020B0604020202020204" pitchFamily="34" charset="0"/>
                        </a:rPr>
                        <a:t>L2</a:t>
                      </a:r>
                    </a:p>
                  </a:txBody>
                  <a:tcPr marL="18288" marR="18288"/>
                </a:tc>
                <a:tc>
                  <a:txBody>
                    <a:bodyPr/>
                    <a:lstStyle/>
                    <a:p>
                      <a:pPr>
                        <a:lnSpc>
                          <a:spcPct val="70000"/>
                        </a:lnSpc>
                        <a:spcBef>
                          <a:spcPts val="300"/>
                        </a:spcBef>
                        <a:spcAft>
                          <a:spcPts val="300"/>
                        </a:spcAft>
                      </a:pPr>
                      <a:r>
                        <a:rPr lang="en-US" sz="1500" b="1" dirty="0">
                          <a:latin typeface="Helvetica" panose="020B0604020202020204" pitchFamily="34" charset="0"/>
                          <a:cs typeface="Helvetica" panose="020B0604020202020204" pitchFamily="34" charset="0"/>
                        </a:rPr>
                        <a:t>Cloud  </a:t>
                      </a:r>
                      <a:endParaRPr lang="en-US" sz="1500" b="0"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txBody>
                  <a:tcPr marL="18288" marR="18288"/>
                </a:tc>
                <a:tc>
                  <a:txBody>
                    <a:bodyPr/>
                    <a:lstStyle/>
                    <a:p>
                      <a:pPr>
                        <a:lnSpc>
                          <a:spcPct val="70000"/>
                        </a:lnSpc>
                        <a:spcBef>
                          <a:spcPts val="300"/>
                        </a:spcBef>
                        <a:spcAft>
                          <a:spcPts val="300"/>
                        </a:spcAft>
                      </a:pPr>
                      <a:r>
                        <a:rPr lang="en-US" sz="1500" b="0" i="0" dirty="0">
                          <a:latin typeface="Helvetica" panose="020B0604020202020204" pitchFamily="34" charset="0"/>
                          <a:cs typeface="Helvetica" panose="020B0604020202020204" pitchFamily="34" charset="0"/>
                        </a:rPr>
                        <a:t>Cloud fraction, cloud pressure</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txBody>
                  <a:tcPr marL="18288" marR="18288"/>
                </a:tc>
                <a:extLst>
                  <a:ext uri="{0D108BD9-81ED-4DB2-BD59-A6C34878D82A}">
                    <a16:rowId xmlns:a16="http://schemas.microsoft.com/office/drawing/2014/main" val="2333833726"/>
                  </a:ext>
                </a:extLst>
              </a:tr>
              <a:tr h="491484">
                <a:tc>
                  <a:txBody>
                    <a:bodyPr/>
                    <a:lstStyle/>
                    <a:p>
                      <a:pPr>
                        <a:lnSpc>
                          <a:spcPct val="70000"/>
                        </a:lnSpc>
                        <a:spcBef>
                          <a:spcPts val="300"/>
                        </a:spcBef>
                        <a:spcAft>
                          <a:spcPts val="300"/>
                        </a:spcAft>
                      </a:pPr>
                      <a:endParaRPr lang="en-US" sz="1500" b="1" dirty="0">
                        <a:latin typeface="Helvetica" panose="020B0604020202020204" pitchFamily="34" charset="0"/>
                        <a:cs typeface="Helvetica" panose="020B0604020202020204" pitchFamily="34" charset="0"/>
                      </a:endParaRPr>
                    </a:p>
                  </a:txBody>
                  <a:tcPr marL="18288" marR="18288"/>
                </a:tc>
                <a:tc>
                  <a:txBody>
                    <a:bodyPr/>
                    <a:lstStyle/>
                    <a:p>
                      <a:pPr>
                        <a:lnSpc>
                          <a:spcPct val="70000"/>
                        </a:lnSpc>
                        <a:spcBef>
                          <a:spcPts val="300"/>
                        </a:spcBef>
                        <a:spcAft>
                          <a:spcPts val="300"/>
                        </a:spcAft>
                      </a:pPr>
                      <a:r>
                        <a:rPr lang="en-US" sz="1500" b="1" dirty="0">
                          <a:latin typeface="Helvetica" panose="020B0604020202020204" pitchFamily="34" charset="0"/>
                          <a:cs typeface="Helvetica" panose="020B0604020202020204" pitchFamily="34" charset="0"/>
                        </a:rPr>
                        <a:t>O</a:t>
                      </a:r>
                      <a:r>
                        <a:rPr lang="en-US" sz="1500" b="1" baseline="-25000" dirty="0">
                          <a:latin typeface="Helvetica" panose="020B0604020202020204" pitchFamily="34" charset="0"/>
                          <a:cs typeface="Helvetica" panose="020B0604020202020204" pitchFamily="34" charset="0"/>
                        </a:rPr>
                        <a:t>3</a:t>
                      </a:r>
                      <a:r>
                        <a:rPr lang="en-US" sz="1500" b="1" dirty="0">
                          <a:latin typeface="Helvetica" panose="020B0604020202020204" pitchFamily="34" charset="0"/>
                          <a:cs typeface="Helvetica" panose="020B0604020202020204" pitchFamily="34" charset="0"/>
                        </a:rPr>
                        <a:t> (Ozone) profile</a:t>
                      </a:r>
                    </a:p>
                  </a:txBody>
                  <a:tcPr marL="18288" marR="18288"/>
                </a:tc>
                <a:tc>
                  <a:txBody>
                    <a:bodyPr/>
                    <a:lstStyle/>
                    <a:p>
                      <a:pPr>
                        <a:lnSpc>
                          <a:spcPct val="70000"/>
                        </a:lnSpc>
                        <a:spcBef>
                          <a:spcPts val="300"/>
                        </a:spcBef>
                        <a:spcAft>
                          <a:spcPts val="300"/>
                        </a:spcAft>
                      </a:pPr>
                      <a:r>
                        <a:rPr lang="en-US" sz="1500" b="0" i="0" dirty="0">
                          <a:latin typeface="Helvetica" panose="020B0604020202020204" pitchFamily="34" charset="0"/>
                          <a:cs typeface="Helvetica" panose="020B0604020202020204" pitchFamily="34" charset="0"/>
                        </a:rPr>
                        <a:t>O</a:t>
                      </a:r>
                      <a:r>
                        <a:rPr lang="en-US" sz="1500" b="0" i="0" baseline="-25000" dirty="0">
                          <a:latin typeface="Helvetica" panose="020B0604020202020204" pitchFamily="34" charset="0"/>
                          <a:cs typeface="Helvetica" panose="020B0604020202020204" pitchFamily="34" charset="0"/>
                        </a:rPr>
                        <a:t>3</a:t>
                      </a:r>
                      <a:r>
                        <a:rPr lang="en-US" sz="1500" b="0" i="0" dirty="0">
                          <a:latin typeface="Helvetica" panose="020B0604020202020204" pitchFamily="34" charset="0"/>
                          <a:cs typeface="Helvetica" panose="020B0604020202020204" pitchFamily="34" charset="0"/>
                        </a:rPr>
                        <a:t> profile, Tropospheric O</a:t>
                      </a:r>
                      <a:r>
                        <a:rPr lang="en-US" sz="1500" b="0" i="0" baseline="-25000" dirty="0">
                          <a:latin typeface="Helvetica" panose="020B0604020202020204" pitchFamily="34" charset="0"/>
                          <a:cs typeface="Helvetica" panose="020B0604020202020204" pitchFamily="34" charset="0"/>
                        </a:rPr>
                        <a:t>3</a:t>
                      </a:r>
                      <a:r>
                        <a:rPr lang="en-US" sz="1500" b="0" i="0" dirty="0">
                          <a:latin typeface="Helvetica" panose="020B0604020202020204" pitchFamily="34" charset="0"/>
                          <a:cs typeface="Helvetica" panose="020B0604020202020204" pitchFamily="34" charset="0"/>
                        </a:rPr>
                        <a:t> column,</a:t>
                      </a:r>
                    </a:p>
                    <a:p>
                      <a:pPr>
                        <a:lnSpc>
                          <a:spcPct val="70000"/>
                        </a:lnSpc>
                        <a:spcBef>
                          <a:spcPts val="300"/>
                        </a:spcBef>
                        <a:spcAft>
                          <a:spcPts val="300"/>
                        </a:spcAft>
                      </a:pPr>
                      <a:r>
                        <a:rPr lang="en-US" sz="1500" b="0" i="0" dirty="0">
                          <a:latin typeface="Helvetica" panose="020B0604020202020204" pitchFamily="34" charset="0"/>
                          <a:cs typeface="Helvetica" panose="020B0604020202020204" pitchFamily="34" charset="0"/>
                        </a:rPr>
                        <a:t>0-2 km O</a:t>
                      </a:r>
                      <a:r>
                        <a:rPr lang="en-US" sz="1500" b="0" i="0" baseline="-25000" dirty="0">
                          <a:latin typeface="Helvetica" panose="020B0604020202020204" pitchFamily="34" charset="0"/>
                          <a:cs typeface="Helvetica" panose="020B0604020202020204" pitchFamily="34" charset="0"/>
                        </a:rPr>
                        <a:t>3</a:t>
                      </a:r>
                      <a:r>
                        <a:rPr lang="en-US" sz="1500" b="0" i="0" dirty="0">
                          <a:latin typeface="Helvetica" panose="020B0604020202020204" pitchFamily="34" charset="0"/>
                          <a:cs typeface="Helvetica" panose="020B0604020202020204" pitchFamily="34" charset="0"/>
                        </a:rPr>
                        <a:t> column, Errors</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1" i="0"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8.0 x 4.75 OR </a:t>
                      </a:r>
                    </a:p>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1" i="0"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8.0 x 9.5</a:t>
                      </a:r>
                      <a:r>
                        <a:rPr lang="en-US" sz="1500" b="1" i="0" baseline="0"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txBody>
                  <a:tcPr marL="18288" marR="18288"/>
                </a:tc>
                <a:extLst>
                  <a:ext uri="{0D108BD9-81ED-4DB2-BD59-A6C34878D82A}">
                    <a16:rowId xmlns:a16="http://schemas.microsoft.com/office/drawing/2014/main" val="1966169022"/>
                  </a:ext>
                </a:extLst>
              </a:tr>
              <a:tr h="268394">
                <a:tc>
                  <a:txBody>
                    <a:bodyPr/>
                    <a:lstStyle/>
                    <a:p>
                      <a:pPr>
                        <a:lnSpc>
                          <a:spcPct val="70000"/>
                        </a:lnSpc>
                        <a:spcBef>
                          <a:spcPts val="300"/>
                        </a:spcBef>
                        <a:spcAft>
                          <a:spcPts val="300"/>
                        </a:spcAft>
                      </a:pPr>
                      <a:endParaRPr lang="en-US" sz="1500" b="1" dirty="0">
                        <a:latin typeface="Helvetica" panose="020B0604020202020204" pitchFamily="34" charset="0"/>
                        <a:cs typeface="Helvetica" panose="020B0604020202020204" pitchFamily="34" charset="0"/>
                      </a:endParaRPr>
                    </a:p>
                  </a:txBody>
                  <a:tcPr marL="18288" marR="18288"/>
                </a:tc>
                <a:tc>
                  <a:txBody>
                    <a:bodyPr/>
                    <a:lstStyle/>
                    <a:p>
                      <a:pPr>
                        <a:lnSpc>
                          <a:spcPct val="70000"/>
                        </a:lnSpc>
                        <a:spcBef>
                          <a:spcPts val="300"/>
                        </a:spcBef>
                        <a:spcAft>
                          <a:spcPts val="300"/>
                        </a:spcAft>
                      </a:pPr>
                      <a:r>
                        <a:rPr lang="en-US" sz="1500" b="1" dirty="0">
                          <a:latin typeface="Helvetica" panose="020B0604020202020204" pitchFamily="34" charset="0"/>
                          <a:cs typeface="Helvetica" panose="020B0604020202020204" pitchFamily="34" charset="0"/>
                        </a:rPr>
                        <a:t>Total O</a:t>
                      </a:r>
                      <a:r>
                        <a:rPr lang="en-US" sz="1500" b="1" baseline="-25000" dirty="0">
                          <a:latin typeface="Helvetica" panose="020B0604020202020204" pitchFamily="34" charset="0"/>
                          <a:cs typeface="Helvetica" panose="020B0604020202020204" pitchFamily="34" charset="0"/>
                        </a:rPr>
                        <a:t>3</a:t>
                      </a:r>
                    </a:p>
                  </a:txBody>
                  <a:tcPr marL="18288" marR="18288"/>
                </a:tc>
                <a:tc>
                  <a:txBody>
                    <a:bodyPr/>
                    <a:lstStyle/>
                    <a:p>
                      <a:pPr>
                        <a:lnSpc>
                          <a:spcPct val="70000"/>
                        </a:lnSpc>
                        <a:spcBef>
                          <a:spcPts val="300"/>
                        </a:spcBef>
                        <a:spcAft>
                          <a:spcPts val="300"/>
                        </a:spcAft>
                      </a:pPr>
                      <a:r>
                        <a:rPr lang="en-US" sz="1500" b="0" i="0" dirty="0">
                          <a:latin typeface="Helvetica" panose="020B0604020202020204" pitchFamily="34" charset="0"/>
                          <a:cs typeface="Helvetica" panose="020B0604020202020204" pitchFamily="34" charset="0"/>
                        </a:rPr>
                        <a:t>Total column O</a:t>
                      </a:r>
                      <a:r>
                        <a:rPr lang="en-US" sz="1500" b="0" i="0" baseline="-25000" dirty="0">
                          <a:latin typeface="Helvetica" panose="020B0604020202020204" pitchFamily="34" charset="0"/>
                          <a:cs typeface="Helvetica" panose="020B0604020202020204" pitchFamily="34" charset="0"/>
                        </a:rPr>
                        <a:t>3</a:t>
                      </a:r>
                      <a:endParaRPr lang="en-US" sz="1500" b="0" i="0" dirty="0">
                        <a:latin typeface="Helvetica" panose="020B0604020202020204" pitchFamily="34" charset="0"/>
                        <a:cs typeface="Helvetica" panose="020B0604020202020204" pitchFamily="34" charset="0"/>
                      </a:endParaRP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txBody>
                  <a:tcPr marL="18288" marR="18288"/>
                </a:tc>
                <a:extLst>
                  <a:ext uri="{0D108BD9-81ED-4DB2-BD59-A6C34878D82A}">
                    <a16:rowId xmlns:a16="http://schemas.microsoft.com/office/drawing/2014/main" val="3518696315"/>
                  </a:ext>
                </a:extLst>
              </a:tr>
              <a:tr h="525033">
                <a:tc>
                  <a:txBody>
                    <a:bodyPr/>
                    <a:lstStyle/>
                    <a:p>
                      <a:pPr>
                        <a:lnSpc>
                          <a:spcPct val="70000"/>
                        </a:lnSpc>
                        <a:spcBef>
                          <a:spcPts val="300"/>
                        </a:spcBef>
                        <a:spcAft>
                          <a:spcPts val="300"/>
                        </a:spcAft>
                      </a:pPr>
                      <a:endParaRPr lang="en-US" sz="1500" b="1" dirty="0">
                        <a:latin typeface="Helvetica" panose="020B0604020202020204" pitchFamily="34" charset="0"/>
                        <a:cs typeface="Helvetica" panose="020B0604020202020204" pitchFamily="34" charset="0"/>
                      </a:endParaRPr>
                    </a:p>
                  </a:txBody>
                  <a:tcPr marL="18288" marR="18288"/>
                </a:tc>
                <a:tc>
                  <a:txBody>
                    <a:bodyPr/>
                    <a:lstStyle/>
                    <a:p>
                      <a:pPr>
                        <a:lnSpc>
                          <a:spcPct val="70000"/>
                        </a:lnSpc>
                        <a:spcBef>
                          <a:spcPts val="300"/>
                        </a:spcBef>
                        <a:spcAft>
                          <a:spcPts val="300"/>
                        </a:spcAft>
                      </a:pPr>
                      <a:r>
                        <a:rPr lang="en-US" sz="1500" b="1" dirty="0">
                          <a:latin typeface="Helvetica" panose="020B0604020202020204" pitchFamily="34" charset="0"/>
                          <a:cs typeface="Helvetica" panose="020B0604020202020204" pitchFamily="34" charset="0"/>
                        </a:rPr>
                        <a:t>NO</a:t>
                      </a:r>
                      <a:r>
                        <a:rPr lang="en-US" sz="1500" b="1" baseline="-25000" dirty="0">
                          <a:latin typeface="Helvetica" panose="020B0604020202020204" pitchFamily="34" charset="0"/>
                          <a:cs typeface="Helvetica" panose="020B0604020202020204" pitchFamily="34" charset="0"/>
                        </a:rPr>
                        <a:t>2</a:t>
                      </a:r>
                      <a:r>
                        <a:rPr lang="en-US" sz="1500" b="1" baseline="0" dirty="0">
                          <a:latin typeface="Helvetica" panose="020B0604020202020204" pitchFamily="34" charset="0"/>
                          <a:cs typeface="Helvetica" panose="020B0604020202020204" pitchFamily="34" charset="0"/>
                        </a:rPr>
                        <a:t> </a:t>
                      </a:r>
                      <a:r>
                        <a:rPr lang="en-US" sz="1500" b="0" baseline="0" dirty="0">
                          <a:effectLst/>
                          <a:latin typeface="Helvetica" panose="020B0604020202020204" pitchFamily="34" charset="0"/>
                          <a:cs typeface="Helvetica" panose="020B0604020202020204" pitchFamily="34" charset="0"/>
                        </a:rPr>
                        <a:t>(Nitrogen Dioxide)</a:t>
                      </a:r>
                      <a:endParaRPr lang="en-US" sz="1500" b="0" baseline="-25000" dirty="0">
                        <a:effectLst/>
                        <a:latin typeface="Helvetica" panose="020B0604020202020204" pitchFamily="34" charset="0"/>
                        <a:cs typeface="Helvetica" panose="020B0604020202020204" pitchFamily="34" charset="0"/>
                      </a:endParaRPr>
                    </a:p>
                  </a:txBody>
                  <a:tcPr marL="18288" marR="18288"/>
                </a:tc>
                <a:tc>
                  <a:txBody>
                    <a:bodyPr/>
                    <a:lstStyle/>
                    <a:p>
                      <a:pPr>
                        <a:lnSpc>
                          <a:spcPct val="80000"/>
                        </a:lnSpc>
                        <a:spcBef>
                          <a:spcPts val="300"/>
                        </a:spcBef>
                        <a:spcAft>
                          <a:spcPts val="300"/>
                        </a:spcAft>
                      </a:pPr>
                      <a:r>
                        <a:rPr lang="en-US" sz="1500" b="0" i="0" dirty="0">
                          <a:latin typeface="Helvetica" panose="020B0604020202020204" pitchFamily="34" charset="0"/>
                          <a:cs typeface="Helvetica" panose="020B0604020202020204" pitchFamily="34" charset="0"/>
                        </a:rPr>
                        <a:t>Slant Column Density (SCD) </a:t>
                      </a:r>
                    </a:p>
                    <a:p>
                      <a:pPr>
                        <a:lnSpc>
                          <a:spcPct val="80000"/>
                        </a:lnSpc>
                        <a:spcBef>
                          <a:spcPts val="300"/>
                        </a:spcBef>
                        <a:spcAft>
                          <a:spcPts val="300"/>
                        </a:spcAft>
                      </a:pPr>
                      <a:r>
                        <a:rPr lang="en-US" sz="1500" b="0" i="0" dirty="0">
                          <a:latin typeface="Helvetica" panose="020B0604020202020204" pitchFamily="34" charset="0"/>
                          <a:cs typeface="Helvetica" panose="020B0604020202020204" pitchFamily="34" charset="0"/>
                        </a:rPr>
                        <a:t>Tropospheric Vertical Column Density (VCD)</a:t>
                      </a:r>
                    </a:p>
                    <a:p>
                      <a:pPr>
                        <a:lnSpc>
                          <a:spcPct val="80000"/>
                        </a:lnSpc>
                        <a:spcBef>
                          <a:spcPts val="300"/>
                        </a:spcBef>
                        <a:spcAft>
                          <a:spcPts val="300"/>
                        </a:spcAft>
                      </a:pPr>
                      <a:r>
                        <a:rPr lang="en-US" sz="1500" b="0" i="0" dirty="0">
                          <a:latin typeface="Helvetica" panose="020B0604020202020204" pitchFamily="34" charset="0"/>
                          <a:cs typeface="Helvetica" panose="020B0604020202020204" pitchFamily="34" charset="0"/>
                        </a:rPr>
                        <a:t>Errors</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txBody>
                  <a:tcPr marL="18288" marR="18288"/>
                </a:tc>
                <a:extLst>
                  <a:ext uri="{0D108BD9-81ED-4DB2-BD59-A6C34878D82A}">
                    <a16:rowId xmlns:a16="http://schemas.microsoft.com/office/drawing/2014/main" val="295002232"/>
                  </a:ext>
                </a:extLst>
              </a:tr>
              <a:tr h="415216">
                <a:tc>
                  <a:txBody>
                    <a:bodyPr/>
                    <a:lstStyle/>
                    <a:p>
                      <a:pPr>
                        <a:lnSpc>
                          <a:spcPct val="70000"/>
                        </a:lnSpc>
                        <a:spcBef>
                          <a:spcPts val="300"/>
                        </a:spcBef>
                        <a:spcAft>
                          <a:spcPts val="300"/>
                        </a:spcAft>
                      </a:pPr>
                      <a:endParaRPr lang="en-US" sz="1500" b="1" dirty="0">
                        <a:latin typeface="Helvetica" panose="020B0604020202020204" pitchFamily="34" charset="0"/>
                        <a:cs typeface="Helvetica" panose="020B0604020202020204" pitchFamily="34" charset="0"/>
                      </a:endParaRPr>
                    </a:p>
                  </a:txBody>
                  <a:tcPr marL="18288" marR="18288">
                    <a:solidFill>
                      <a:srgbClr val="D2DEEF"/>
                    </a:solidFill>
                  </a:tcPr>
                </a:tc>
                <a:tc>
                  <a:txBody>
                    <a:bodyPr/>
                    <a:lstStyle/>
                    <a:p>
                      <a:pPr>
                        <a:lnSpc>
                          <a:spcPct val="70000"/>
                        </a:lnSpc>
                        <a:spcBef>
                          <a:spcPts val="300"/>
                        </a:spcBef>
                        <a:spcAft>
                          <a:spcPts val="300"/>
                        </a:spcAft>
                      </a:pPr>
                      <a:r>
                        <a:rPr lang="en-US" sz="1500" b="1" dirty="0">
                          <a:latin typeface="Helvetica" panose="020B0604020202020204" pitchFamily="34" charset="0"/>
                          <a:cs typeface="Helvetica" panose="020B0604020202020204" pitchFamily="34" charset="0"/>
                        </a:rPr>
                        <a:t>HCHO </a:t>
                      </a:r>
                      <a:r>
                        <a:rPr lang="en-US" sz="1500" b="0" dirty="0">
                          <a:effectLst/>
                          <a:latin typeface="Helvetica" panose="020B0604020202020204" pitchFamily="34" charset="0"/>
                          <a:cs typeface="Helvetica" panose="020B0604020202020204" pitchFamily="34" charset="0"/>
                        </a:rPr>
                        <a:t>(Formaldehyde)</a:t>
                      </a:r>
                    </a:p>
                  </a:txBody>
                  <a:tcPr marL="18288" marR="18288">
                    <a:solidFill>
                      <a:srgbClr val="D2DEEF"/>
                    </a:solidFill>
                  </a:tcPr>
                </a:tc>
                <a:tc rowSpan="4">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 </a:t>
                      </a:r>
                    </a:p>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tx1"/>
                          </a:solidFill>
                          <a:latin typeface="Helvetica" panose="020B0604020202020204" pitchFamily="34" charset="0"/>
                          <a:cs typeface="Helvetica" panose="020B0604020202020204" pitchFamily="34" charset="0"/>
                        </a:rPr>
                        <a:t>SCD</a:t>
                      </a:r>
                    </a:p>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tx1"/>
                          </a:solidFill>
                          <a:latin typeface="Helvetica" panose="020B0604020202020204" pitchFamily="34" charset="0"/>
                          <a:cs typeface="Helvetica" panose="020B0604020202020204" pitchFamily="34" charset="0"/>
                        </a:rPr>
                        <a:t>Total VCD </a:t>
                      </a:r>
                    </a:p>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tx1"/>
                          </a:solidFill>
                          <a:latin typeface="Helvetica" panose="020B0604020202020204" pitchFamily="34" charset="0"/>
                          <a:cs typeface="Helvetica" panose="020B0604020202020204" pitchFamily="34" charset="0"/>
                        </a:rPr>
                        <a:t>Errors</a:t>
                      </a:r>
                    </a:p>
                  </a:txBody>
                  <a:tcPr marL="18288" marR="18288">
                    <a:solidFill>
                      <a:srgbClr val="D2DEEF"/>
                    </a:solidFill>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2.0 x 4.75</a:t>
                      </a:r>
                    </a:p>
                  </a:txBody>
                  <a:tcPr marL="18288" marR="18288">
                    <a:solidFill>
                      <a:srgbClr val="D2DEEF"/>
                    </a:solidFill>
                  </a:tcPr>
                </a:tc>
                <a:tc rowSpan="4">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p>
                      <a:pPr marL="0" marR="0" lvl="0" indent="0" algn="l" defTabSz="457200" rtl="0" eaLnBrk="1" fontAlgn="auto" latinLnBrk="0" hangingPunct="1">
                        <a:lnSpc>
                          <a:spcPct val="70000"/>
                        </a:lnSpc>
                        <a:spcBef>
                          <a:spcPts val="300"/>
                        </a:spcBef>
                        <a:spcAft>
                          <a:spcPts val="300"/>
                        </a:spcAft>
                        <a:buClrTx/>
                        <a:buSzTx/>
                        <a:buFontTx/>
                        <a:buNone/>
                        <a:tabLst/>
                        <a:defRPr/>
                      </a:pPr>
                      <a:endParaRPr lang="en-US" sz="1500" b="0" i="0" dirty="0">
                        <a:solidFill>
                          <a:schemeClr val="accent2"/>
                        </a:solidFill>
                        <a:latin typeface="Helvetica" panose="020B0604020202020204" pitchFamily="34" charset="0"/>
                        <a:cs typeface="Helvetica" panose="020B0604020202020204" pitchFamily="34" charset="0"/>
                      </a:endParaRPr>
                    </a:p>
                  </a:txBody>
                  <a:tcPr marL="18288" marR="18288">
                    <a:solidFill>
                      <a:srgbClr val="D2DEEF"/>
                    </a:solidFill>
                  </a:tcPr>
                </a:tc>
                <a:extLst>
                  <a:ext uri="{0D108BD9-81ED-4DB2-BD59-A6C34878D82A}">
                    <a16:rowId xmlns:a16="http://schemas.microsoft.com/office/drawing/2014/main" val="3722199563"/>
                  </a:ext>
                </a:extLst>
              </a:tr>
              <a:tr h="293032">
                <a:tc>
                  <a:txBody>
                    <a:bodyPr/>
                    <a:lstStyle/>
                    <a:p>
                      <a:pPr>
                        <a:lnSpc>
                          <a:spcPct val="70000"/>
                        </a:lnSpc>
                        <a:spcBef>
                          <a:spcPts val="300"/>
                        </a:spcBef>
                        <a:spcAft>
                          <a:spcPts val="300"/>
                        </a:spcAft>
                      </a:pPr>
                      <a:endParaRPr lang="en-US" sz="1500" b="1" dirty="0">
                        <a:latin typeface="Helvetica" panose="020B0604020202020204" pitchFamily="34" charset="0"/>
                        <a:cs typeface="Helvetica" panose="020B0604020202020204" pitchFamily="34" charset="0"/>
                      </a:endParaRPr>
                    </a:p>
                  </a:txBody>
                  <a:tcPr marL="18288" marR="18288">
                    <a:solidFill>
                      <a:srgbClr val="D2DEEF"/>
                    </a:solidFill>
                  </a:tcPr>
                </a:tc>
                <a:tc>
                  <a:txBody>
                    <a:bodyPr/>
                    <a:lstStyle/>
                    <a:p>
                      <a:pPr>
                        <a:lnSpc>
                          <a:spcPct val="70000"/>
                        </a:lnSpc>
                        <a:spcBef>
                          <a:spcPts val="300"/>
                        </a:spcBef>
                        <a:spcAft>
                          <a:spcPts val="300"/>
                        </a:spcAft>
                      </a:pPr>
                      <a:r>
                        <a:rPr lang="en-US" sz="1500" b="1" dirty="0">
                          <a:solidFill>
                            <a:schemeClr val="accent2"/>
                          </a:solidFill>
                          <a:latin typeface="Helvetica" panose="020B0604020202020204" pitchFamily="34" charset="0"/>
                          <a:cs typeface="Helvetica" panose="020B0604020202020204" pitchFamily="34" charset="0"/>
                        </a:rPr>
                        <a:t>C</a:t>
                      </a:r>
                      <a:r>
                        <a:rPr lang="en-US" sz="1500" b="1" baseline="-25000" dirty="0">
                          <a:solidFill>
                            <a:schemeClr val="accent2"/>
                          </a:solidFill>
                          <a:latin typeface="Helvetica" panose="020B0604020202020204" pitchFamily="34" charset="0"/>
                          <a:cs typeface="Helvetica" panose="020B0604020202020204" pitchFamily="34" charset="0"/>
                        </a:rPr>
                        <a:t>2</a:t>
                      </a:r>
                      <a:r>
                        <a:rPr lang="en-US" sz="1500" b="1" dirty="0">
                          <a:solidFill>
                            <a:schemeClr val="accent2"/>
                          </a:solidFill>
                          <a:latin typeface="Helvetica" panose="020B0604020202020204" pitchFamily="34" charset="0"/>
                          <a:cs typeface="Helvetica" panose="020B0604020202020204" pitchFamily="34" charset="0"/>
                        </a:rPr>
                        <a:t>H</a:t>
                      </a:r>
                      <a:r>
                        <a:rPr lang="en-US" sz="1500" b="1" baseline="-25000" dirty="0">
                          <a:solidFill>
                            <a:schemeClr val="accent2"/>
                          </a:solidFill>
                          <a:latin typeface="Helvetica" panose="020B0604020202020204" pitchFamily="34" charset="0"/>
                          <a:cs typeface="Helvetica" panose="020B0604020202020204" pitchFamily="34" charset="0"/>
                        </a:rPr>
                        <a:t>2</a:t>
                      </a:r>
                      <a:r>
                        <a:rPr lang="en-US" sz="1500" b="1" dirty="0">
                          <a:solidFill>
                            <a:schemeClr val="accent2"/>
                          </a:solidFill>
                          <a:latin typeface="Helvetica" panose="020B0604020202020204" pitchFamily="34" charset="0"/>
                          <a:cs typeface="Helvetica" panose="020B0604020202020204" pitchFamily="34" charset="0"/>
                        </a:rPr>
                        <a:t>O</a:t>
                      </a:r>
                      <a:r>
                        <a:rPr lang="en-US" sz="1500" b="1" baseline="-25000" dirty="0">
                          <a:solidFill>
                            <a:schemeClr val="accent2"/>
                          </a:solidFill>
                          <a:latin typeface="Helvetica" panose="020B0604020202020204" pitchFamily="34" charset="0"/>
                          <a:cs typeface="Helvetica" panose="020B0604020202020204" pitchFamily="34" charset="0"/>
                        </a:rPr>
                        <a:t>2</a:t>
                      </a:r>
                      <a:r>
                        <a:rPr lang="en-US" sz="1500" b="0" baseline="-25000" dirty="0">
                          <a:solidFill>
                            <a:schemeClr val="accent2"/>
                          </a:solidFill>
                          <a:latin typeface="Helvetica" panose="020B0604020202020204" pitchFamily="34" charset="0"/>
                          <a:cs typeface="Helvetica" panose="020B0604020202020204" pitchFamily="34" charset="0"/>
                        </a:rPr>
                        <a:t> </a:t>
                      </a:r>
                      <a:r>
                        <a:rPr lang="en-US" sz="1500" b="0" baseline="0" dirty="0">
                          <a:solidFill>
                            <a:schemeClr val="accent2"/>
                          </a:solidFill>
                          <a:latin typeface="Helvetica" panose="020B0604020202020204" pitchFamily="34" charset="0"/>
                          <a:cs typeface="Helvetica" panose="020B0604020202020204" pitchFamily="34" charset="0"/>
                        </a:rPr>
                        <a:t>(Glyoxal)</a:t>
                      </a:r>
                      <a:endParaRPr lang="en-US" sz="1500" b="1" baseline="-25000" dirty="0">
                        <a:solidFill>
                          <a:schemeClr val="accent2"/>
                        </a:solidFill>
                        <a:latin typeface="Helvetica" panose="020B0604020202020204" pitchFamily="34" charset="0"/>
                        <a:cs typeface="Helvetica" panose="020B0604020202020204" pitchFamily="34" charset="0"/>
                      </a:endParaRPr>
                    </a:p>
                  </a:txBody>
                  <a:tcPr marL="18288" marR="18288">
                    <a:solidFill>
                      <a:srgbClr val="D2DEEF"/>
                    </a:solidFill>
                  </a:tcPr>
                </a:tc>
                <a:tc vMerge="1">
                  <a:txBody>
                    <a:bodyPr/>
                    <a:lstStyle/>
                    <a:p>
                      <a:pPr>
                        <a:lnSpc>
                          <a:spcPct val="70000"/>
                        </a:lnSpc>
                      </a:pPr>
                      <a:endParaRPr lang="en-US" sz="1800" b="0" i="0" dirty="0">
                        <a:latin typeface="Arial Narrow" panose="020B0604020202020204" pitchFamily="34" charset="0"/>
                        <a:cs typeface="Arial Narrow" panose="020B0604020202020204" pitchFamily="34" charset="0"/>
                      </a:endParaRPr>
                    </a:p>
                  </a:txBody>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2.0 x 4.75</a:t>
                      </a:r>
                    </a:p>
                  </a:txBody>
                  <a:tcPr marL="18288" marR="18288"/>
                </a:tc>
                <a:tc vMerge="1">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2.0 x 4.75</a:t>
                      </a:r>
                    </a:p>
                  </a:txBody>
                  <a:tcPr marL="18288" marR="18288">
                    <a:solidFill>
                      <a:srgbClr val="D2DEEF"/>
                    </a:solidFill>
                  </a:tcPr>
                </a:tc>
                <a:extLst>
                  <a:ext uri="{0D108BD9-81ED-4DB2-BD59-A6C34878D82A}">
                    <a16:rowId xmlns:a16="http://schemas.microsoft.com/office/drawing/2014/main" val="3745401301"/>
                  </a:ext>
                </a:extLst>
              </a:tr>
              <a:tr h="293032">
                <a:tc>
                  <a:txBody>
                    <a:bodyPr/>
                    <a:lstStyle/>
                    <a:p>
                      <a:pPr>
                        <a:lnSpc>
                          <a:spcPct val="70000"/>
                        </a:lnSpc>
                        <a:spcBef>
                          <a:spcPts val="300"/>
                        </a:spcBef>
                        <a:spcAft>
                          <a:spcPts val="300"/>
                        </a:spcAft>
                      </a:pPr>
                      <a:endParaRPr lang="en-US" sz="1500" b="1" dirty="0">
                        <a:latin typeface="Helvetica" panose="020B0604020202020204" pitchFamily="34" charset="0"/>
                        <a:cs typeface="Helvetica" panose="020B0604020202020204" pitchFamily="34" charset="0"/>
                      </a:endParaRPr>
                    </a:p>
                  </a:txBody>
                  <a:tcPr marL="18288" marR="18288">
                    <a:solidFill>
                      <a:srgbClr val="D2DEEF"/>
                    </a:solidFill>
                  </a:tcPr>
                </a:tc>
                <a:tc>
                  <a:txBody>
                    <a:bodyPr/>
                    <a:lstStyle/>
                    <a:p>
                      <a:pPr>
                        <a:lnSpc>
                          <a:spcPct val="70000"/>
                        </a:lnSpc>
                        <a:spcBef>
                          <a:spcPts val="300"/>
                        </a:spcBef>
                        <a:spcAft>
                          <a:spcPts val="300"/>
                        </a:spcAft>
                      </a:pPr>
                      <a:r>
                        <a:rPr lang="en-US" sz="1500" b="1" dirty="0">
                          <a:solidFill>
                            <a:schemeClr val="accent2"/>
                          </a:solidFill>
                          <a:latin typeface="Helvetica" panose="020B0604020202020204" pitchFamily="34" charset="0"/>
                          <a:cs typeface="Helvetica" panose="020B0604020202020204" pitchFamily="34" charset="0"/>
                        </a:rPr>
                        <a:t>H</a:t>
                      </a:r>
                      <a:r>
                        <a:rPr lang="en-US" sz="1500" b="1" baseline="-25000" dirty="0">
                          <a:solidFill>
                            <a:schemeClr val="accent2"/>
                          </a:solidFill>
                          <a:latin typeface="Helvetica" panose="020B0604020202020204" pitchFamily="34" charset="0"/>
                          <a:cs typeface="Helvetica" panose="020B0604020202020204" pitchFamily="34" charset="0"/>
                        </a:rPr>
                        <a:t>2</a:t>
                      </a:r>
                      <a:r>
                        <a:rPr lang="en-US" sz="1500" b="1" dirty="0">
                          <a:solidFill>
                            <a:schemeClr val="accent2"/>
                          </a:solidFill>
                          <a:latin typeface="Helvetica" panose="020B0604020202020204" pitchFamily="34" charset="0"/>
                          <a:cs typeface="Helvetica" panose="020B0604020202020204" pitchFamily="34" charset="0"/>
                        </a:rPr>
                        <a:t>O </a:t>
                      </a:r>
                      <a:r>
                        <a:rPr lang="en-US" sz="1500" b="0" dirty="0">
                          <a:solidFill>
                            <a:schemeClr val="accent2"/>
                          </a:solidFill>
                          <a:latin typeface="Helvetica" panose="020B0604020202020204" pitchFamily="34" charset="0"/>
                          <a:cs typeface="Helvetica" panose="020B0604020202020204" pitchFamily="34" charset="0"/>
                        </a:rPr>
                        <a:t>(Water Vapor)</a:t>
                      </a:r>
                    </a:p>
                  </a:txBody>
                  <a:tcPr marL="18288" marR="18288">
                    <a:solidFill>
                      <a:srgbClr val="D2DEEF"/>
                    </a:solidFill>
                  </a:tcPr>
                </a:tc>
                <a:tc vMerge="1">
                  <a:txBody>
                    <a:bodyPr/>
                    <a:lstStyle/>
                    <a:p>
                      <a:pPr>
                        <a:lnSpc>
                          <a:spcPct val="70000"/>
                        </a:lnSpc>
                      </a:pPr>
                      <a:endParaRPr lang="en-US" sz="1800" b="0" i="0" dirty="0">
                        <a:latin typeface="Arial Narrow" panose="020B0604020202020204" pitchFamily="34" charset="0"/>
                        <a:cs typeface="Arial Narrow" panose="020B0604020202020204" pitchFamily="34" charset="0"/>
                      </a:endParaRPr>
                    </a:p>
                  </a:txBody>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2.0 x 4.75</a:t>
                      </a:r>
                    </a:p>
                  </a:txBody>
                  <a:tcPr marL="18288" marR="18288"/>
                </a:tc>
                <a:tc vMerge="1">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2.0 x 4.75</a:t>
                      </a:r>
                    </a:p>
                  </a:txBody>
                  <a:tcPr marL="18288" marR="18288">
                    <a:solidFill>
                      <a:srgbClr val="D2DEEF"/>
                    </a:solidFill>
                  </a:tcPr>
                </a:tc>
                <a:extLst>
                  <a:ext uri="{0D108BD9-81ED-4DB2-BD59-A6C34878D82A}">
                    <a16:rowId xmlns:a16="http://schemas.microsoft.com/office/drawing/2014/main" val="3852609502"/>
                  </a:ext>
                </a:extLst>
              </a:tr>
              <a:tr h="255053">
                <a:tc>
                  <a:txBody>
                    <a:bodyPr/>
                    <a:lstStyle/>
                    <a:p>
                      <a:pPr>
                        <a:lnSpc>
                          <a:spcPct val="70000"/>
                        </a:lnSpc>
                        <a:spcBef>
                          <a:spcPts val="300"/>
                        </a:spcBef>
                        <a:spcAft>
                          <a:spcPts val="300"/>
                        </a:spcAft>
                      </a:pPr>
                      <a:endParaRPr lang="en-US" sz="1500" b="1" dirty="0">
                        <a:latin typeface="Helvetica" panose="020B0604020202020204" pitchFamily="34" charset="0"/>
                        <a:cs typeface="Helvetica" panose="020B0604020202020204" pitchFamily="34" charset="0"/>
                      </a:endParaRPr>
                    </a:p>
                  </a:txBody>
                  <a:tcPr marL="18288" marR="18288">
                    <a:solidFill>
                      <a:srgbClr val="D2DEEF"/>
                    </a:solidFill>
                  </a:tcPr>
                </a:tc>
                <a:tc>
                  <a:txBody>
                    <a:bodyPr/>
                    <a:lstStyle/>
                    <a:p>
                      <a:pPr>
                        <a:lnSpc>
                          <a:spcPct val="70000"/>
                        </a:lnSpc>
                        <a:spcBef>
                          <a:spcPts val="300"/>
                        </a:spcBef>
                        <a:spcAft>
                          <a:spcPts val="300"/>
                        </a:spcAft>
                      </a:pPr>
                      <a:r>
                        <a:rPr lang="en-US" sz="1500" b="1" dirty="0" err="1">
                          <a:solidFill>
                            <a:schemeClr val="accent2"/>
                          </a:solidFill>
                          <a:latin typeface="Helvetica" panose="020B0604020202020204" pitchFamily="34" charset="0"/>
                          <a:cs typeface="Helvetica" panose="020B0604020202020204" pitchFamily="34" charset="0"/>
                        </a:rPr>
                        <a:t>BrO</a:t>
                      </a:r>
                      <a:r>
                        <a:rPr lang="en-US" sz="1500" b="1" dirty="0">
                          <a:solidFill>
                            <a:schemeClr val="accent2"/>
                          </a:solidFill>
                          <a:latin typeface="Helvetica" panose="020B0604020202020204" pitchFamily="34" charset="0"/>
                          <a:cs typeface="Helvetica" panose="020B0604020202020204" pitchFamily="34" charset="0"/>
                        </a:rPr>
                        <a:t> </a:t>
                      </a:r>
                      <a:r>
                        <a:rPr lang="en-US" sz="1500" b="0" dirty="0">
                          <a:solidFill>
                            <a:schemeClr val="accent2"/>
                          </a:solidFill>
                          <a:latin typeface="Helvetica" panose="020B0604020202020204" pitchFamily="34" charset="0"/>
                          <a:cs typeface="Helvetica" panose="020B0604020202020204" pitchFamily="34" charset="0"/>
                        </a:rPr>
                        <a:t>(Bromine)</a:t>
                      </a:r>
                    </a:p>
                  </a:txBody>
                  <a:tcPr marL="18288" marR="18288">
                    <a:solidFill>
                      <a:srgbClr val="D2DEEF"/>
                    </a:solidFill>
                  </a:tcPr>
                </a:tc>
                <a:tc vMerge="1">
                  <a:txBody>
                    <a:bodyPr/>
                    <a:lstStyle/>
                    <a:p>
                      <a:pPr>
                        <a:lnSpc>
                          <a:spcPct val="70000"/>
                        </a:lnSpc>
                      </a:pPr>
                      <a:endParaRPr lang="en-US" sz="1800" b="0" i="0" dirty="0">
                        <a:latin typeface="Arial Narrow" panose="020B0604020202020204" pitchFamily="34" charset="0"/>
                        <a:cs typeface="Arial Narrow" panose="020B0604020202020204" pitchFamily="34" charset="0"/>
                      </a:endParaRPr>
                    </a:p>
                  </a:txBody>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2.0 x 4.75</a:t>
                      </a:r>
                    </a:p>
                  </a:txBody>
                  <a:tcPr marL="18288" marR="18288"/>
                </a:tc>
                <a:tc vMerge="1">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2.0 x 4.75</a:t>
                      </a:r>
                    </a:p>
                  </a:txBody>
                  <a:tcPr marL="18288" marR="18288">
                    <a:solidFill>
                      <a:srgbClr val="D2DEEF"/>
                    </a:solidFill>
                  </a:tcPr>
                </a:tc>
                <a:extLst>
                  <a:ext uri="{0D108BD9-81ED-4DB2-BD59-A6C34878D82A}">
                    <a16:rowId xmlns:a16="http://schemas.microsoft.com/office/drawing/2014/main" val="3475021052"/>
                  </a:ext>
                </a:extLst>
              </a:tr>
              <a:tr h="651646">
                <a:tc>
                  <a:txBody>
                    <a:bodyPr/>
                    <a:lstStyle/>
                    <a:p>
                      <a:pPr>
                        <a:lnSpc>
                          <a:spcPct val="70000"/>
                        </a:lnSpc>
                        <a:spcBef>
                          <a:spcPts val="300"/>
                        </a:spcBef>
                        <a:spcAft>
                          <a:spcPts val="300"/>
                        </a:spcAft>
                      </a:pPr>
                      <a:endParaRPr lang="en-US" sz="1500" b="1" dirty="0">
                        <a:solidFill>
                          <a:schemeClr val="accent6">
                            <a:lumMod val="75000"/>
                          </a:schemeClr>
                        </a:solidFill>
                        <a:latin typeface="Helvetica" panose="020B0604020202020204" pitchFamily="34" charset="0"/>
                        <a:cs typeface="Helvetica" panose="020B0604020202020204" pitchFamily="34" charset="0"/>
                      </a:endParaRPr>
                    </a:p>
                  </a:txBody>
                  <a:tcPr marL="18288" marR="18288">
                    <a:solidFill>
                      <a:srgbClr val="EAEFF7"/>
                    </a:solidFill>
                  </a:tcPr>
                </a:tc>
                <a:tc>
                  <a:txBody>
                    <a:bodyPr/>
                    <a:lstStyle/>
                    <a:p>
                      <a:pPr>
                        <a:lnSpc>
                          <a:spcPct val="70000"/>
                        </a:lnSpc>
                        <a:spcBef>
                          <a:spcPts val="300"/>
                        </a:spcBef>
                        <a:spcAft>
                          <a:spcPts val="300"/>
                        </a:spcAft>
                      </a:pPr>
                      <a:r>
                        <a:rPr lang="en-US" sz="1500" b="1" dirty="0">
                          <a:solidFill>
                            <a:schemeClr val="accent2"/>
                          </a:solidFill>
                          <a:latin typeface="Helvetica" panose="020B0604020202020204" pitchFamily="34" charset="0"/>
                          <a:cs typeface="Helvetica" panose="020B0604020202020204" pitchFamily="34" charset="0"/>
                        </a:rPr>
                        <a:t>SO</a:t>
                      </a:r>
                      <a:r>
                        <a:rPr lang="en-US" sz="1500" b="1" baseline="-25000" dirty="0">
                          <a:solidFill>
                            <a:schemeClr val="accent2"/>
                          </a:solidFill>
                          <a:latin typeface="Helvetica" panose="020B0604020202020204" pitchFamily="34" charset="0"/>
                          <a:cs typeface="Helvetica" panose="020B0604020202020204" pitchFamily="34" charset="0"/>
                        </a:rPr>
                        <a:t>2</a:t>
                      </a:r>
                      <a:r>
                        <a:rPr lang="en-US" sz="1500" b="1" baseline="0" dirty="0">
                          <a:solidFill>
                            <a:schemeClr val="accent2"/>
                          </a:solidFill>
                          <a:latin typeface="Helvetica" panose="020B0604020202020204" pitchFamily="34" charset="0"/>
                          <a:cs typeface="Helvetica" panose="020B0604020202020204" pitchFamily="34" charset="0"/>
                        </a:rPr>
                        <a:t> </a:t>
                      </a:r>
                      <a:r>
                        <a:rPr lang="en-US" sz="1500" b="0" u="none" baseline="0" dirty="0">
                          <a:solidFill>
                            <a:schemeClr val="accent2"/>
                          </a:solidFill>
                          <a:effectLst/>
                          <a:latin typeface="Helvetica" panose="020B0604020202020204" pitchFamily="34" charset="0"/>
                          <a:cs typeface="Helvetica" panose="020B0604020202020204" pitchFamily="34" charset="0"/>
                        </a:rPr>
                        <a:t>(Sulfur Dioxide)</a:t>
                      </a:r>
                      <a:endParaRPr lang="en-US" sz="1500" b="0" u="none" baseline="-25000" dirty="0">
                        <a:solidFill>
                          <a:schemeClr val="accent2"/>
                        </a:solidFill>
                        <a:effectLst/>
                        <a:latin typeface="Helvetica" panose="020B0604020202020204" pitchFamily="34" charset="0"/>
                        <a:cs typeface="Helvetica" panose="020B0604020202020204" pitchFamily="34" charset="0"/>
                      </a:endParaRPr>
                    </a:p>
                  </a:txBody>
                  <a:tcPr marL="18288" marR="18288">
                    <a:solidFill>
                      <a:srgbClr val="EAEFF7"/>
                    </a:solidFill>
                  </a:tcPr>
                </a:tc>
                <a:tc>
                  <a:txBody>
                    <a:bodyPr/>
                    <a:lstStyle/>
                    <a:p>
                      <a:pPr>
                        <a:lnSpc>
                          <a:spcPct val="70000"/>
                        </a:lnSpc>
                        <a:spcBef>
                          <a:spcPts val="300"/>
                        </a:spcBef>
                        <a:spcAft>
                          <a:spcPts val="300"/>
                        </a:spcAft>
                      </a:pPr>
                      <a:r>
                        <a:rPr lang="en-US" sz="1500" b="0" i="0" dirty="0">
                          <a:solidFill>
                            <a:schemeClr val="accent2"/>
                          </a:solidFill>
                          <a:latin typeface="Helvetica" panose="020B0604020202020204" pitchFamily="34" charset="0"/>
                          <a:cs typeface="Helvetica" panose="020B0604020202020204" pitchFamily="34" charset="0"/>
                        </a:rPr>
                        <a:t>SCD</a:t>
                      </a:r>
                    </a:p>
                    <a:p>
                      <a:pPr>
                        <a:lnSpc>
                          <a:spcPct val="70000"/>
                        </a:lnSpc>
                        <a:spcBef>
                          <a:spcPts val="300"/>
                        </a:spcBef>
                        <a:spcAft>
                          <a:spcPts val="300"/>
                        </a:spcAft>
                      </a:pPr>
                      <a:r>
                        <a:rPr lang="en-US" sz="1500" b="0" i="0" dirty="0">
                          <a:solidFill>
                            <a:schemeClr val="accent2"/>
                          </a:solidFill>
                          <a:latin typeface="Helvetica" panose="020B0604020202020204" pitchFamily="34" charset="0"/>
                          <a:cs typeface="Helvetica" panose="020B0604020202020204" pitchFamily="34" charset="0"/>
                        </a:rPr>
                        <a:t>VCD (Total, Planetary Boundary Layer, &amp; Lower / Middle / Upper Tropospheric, Lower Stratospheric)</a:t>
                      </a:r>
                    </a:p>
                  </a:txBody>
                  <a:tcPr marL="18288" marR="18288">
                    <a:solidFill>
                      <a:srgbClr val="EAEFF7"/>
                    </a:solidFill>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2.0 x 4.75</a:t>
                      </a:r>
                    </a:p>
                  </a:txBody>
                  <a:tcPr marL="18288" marR="18288">
                    <a:solidFill>
                      <a:srgbClr val="EAEFF7"/>
                    </a:solidFill>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txBody>
                  <a:tcPr marL="18288" marR="18288">
                    <a:solidFill>
                      <a:srgbClr val="EAEFF7"/>
                    </a:solidFill>
                  </a:tcPr>
                </a:tc>
                <a:extLst>
                  <a:ext uri="{0D108BD9-81ED-4DB2-BD59-A6C34878D82A}">
                    <a16:rowId xmlns:a16="http://schemas.microsoft.com/office/drawing/2014/main" val="321585345"/>
                  </a:ext>
                </a:extLst>
              </a:tr>
              <a:tr h="727914">
                <a:tc>
                  <a:txBody>
                    <a:bodyPr/>
                    <a:lstStyle/>
                    <a:p>
                      <a:pPr>
                        <a:lnSpc>
                          <a:spcPct val="70000"/>
                        </a:lnSpc>
                        <a:spcBef>
                          <a:spcPts val="300"/>
                        </a:spcBef>
                        <a:spcAft>
                          <a:spcPts val="300"/>
                        </a:spcAft>
                      </a:pPr>
                      <a:endParaRPr lang="en-US" sz="1500" b="1" dirty="0">
                        <a:solidFill>
                          <a:schemeClr val="accent6">
                            <a:lumMod val="75000"/>
                          </a:schemeClr>
                        </a:solidFill>
                        <a:latin typeface="Helvetica" panose="020B0604020202020204" pitchFamily="34" charset="0"/>
                        <a:cs typeface="Helvetica" panose="020B0604020202020204" pitchFamily="34" charset="0"/>
                      </a:endParaRPr>
                    </a:p>
                  </a:txBody>
                  <a:tcPr marL="18288" marR="18288">
                    <a:solidFill>
                      <a:srgbClr val="D2DEEF"/>
                    </a:solidFill>
                  </a:tcPr>
                </a:tc>
                <a:tc>
                  <a:txBody>
                    <a:bodyPr/>
                    <a:lstStyle/>
                    <a:p>
                      <a:pPr>
                        <a:lnSpc>
                          <a:spcPct val="70000"/>
                        </a:lnSpc>
                        <a:spcBef>
                          <a:spcPts val="300"/>
                        </a:spcBef>
                        <a:spcAft>
                          <a:spcPts val="300"/>
                        </a:spcAft>
                      </a:pPr>
                      <a:r>
                        <a:rPr lang="en-US" sz="1500" b="1" dirty="0">
                          <a:solidFill>
                            <a:schemeClr val="accent2"/>
                          </a:solidFill>
                          <a:latin typeface="Helvetica" panose="020B0604020202020204" pitchFamily="34" charset="0"/>
                          <a:cs typeface="Helvetica" panose="020B0604020202020204" pitchFamily="34" charset="0"/>
                        </a:rPr>
                        <a:t>Aerosol </a:t>
                      </a:r>
                      <a:endParaRPr lang="en-US" sz="1500" b="0" dirty="0">
                        <a:solidFill>
                          <a:schemeClr val="accent2"/>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txBody>
                  <a:tcPr marL="18288" marR="18288">
                    <a:solidFill>
                      <a:srgbClr val="D2DEEF"/>
                    </a:solidFill>
                  </a:tcPr>
                </a:tc>
                <a:tc>
                  <a:txBody>
                    <a:bodyPr/>
                    <a:lstStyle/>
                    <a:p>
                      <a:pPr>
                        <a:lnSpc>
                          <a:spcPct val="70000"/>
                        </a:lnSpc>
                        <a:spcBef>
                          <a:spcPts val="300"/>
                        </a:spcBef>
                        <a:spcAft>
                          <a:spcPts val="300"/>
                        </a:spcAft>
                      </a:pPr>
                      <a:r>
                        <a:rPr lang="en-US" sz="1500" b="0" i="0" dirty="0">
                          <a:solidFill>
                            <a:schemeClr val="accent2"/>
                          </a:solidFill>
                          <a:latin typeface="Helvetica" panose="020B0604020202020204" pitchFamily="34" charset="0"/>
                          <a:cs typeface="Helvetica" panose="020B0604020202020204" pitchFamily="34" charset="0"/>
                        </a:rPr>
                        <a:t>Ultraviolet &amp; Visible Aerosol Optical Depth (AOD)</a:t>
                      </a:r>
                    </a:p>
                    <a:p>
                      <a:pPr>
                        <a:lnSpc>
                          <a:spcPct val="70000"/>
                        </a:lnSpc>
                        <a:spcBef>
                          <a:spcPts val="300"/>
                        </a:spcBef>
                        <a:spcAft>
                          <a:spcPts val="300"/>
                        </a:spcAft>
                      </a:pPr>
                      <a:r>
                        <a:rPr lang="en-US" sz="1500" b="0" i="0" dirty="0">
                          <a:solidFill>
                            <a:schemeClr val="accent2"/>
                          </a:solidFill>
                          <a:latin typeface="Helvetica" panose="020B0604020202020204" pitchFamily="34" charset="0"/>
                          <a:cs typeface="Helvetica" panose="020B0604020202020204" pitchFamily="34" charset="0"/>
                        </a:rPr>
                        <a:t>Aerosol Optical Centroid Height (AOCH)</a:t>
                      </a:r>
                    </a:p>
                    <a:p>
                      <a:pPr>
                        <a:lnSpc>
                          <a:spcPct val="70000"/>
                        </a:lnSpc>
                        <a:spcBef>
                          <a:spcPts val="300"/>
                        </a:spcBef>
                        <a:spcAft>
                          <a:spcPts val="300"/>
                        </a:spcAft>
                      </a:pPr>
                      <a:r>
                        <a:rPr lang="en-US" sz="1500" b="0" i="0" dirty="0">
                          <a:solidFill>
                            <a:schemeClr val="accent2"/>
                          </a:solidFill>
                          <a:latin typeface="Helvetica" panose="020B0604020202020204" pitchFamily="34" charset="0"/>
                          <a:cs typeface="Helvetica" panose="020B0604020202020204" pitchFamily="34" charset="0"/>
                        </a:rPr>
                        <a:t>Aerosol Absorption Index (AAI)</a:t>
                      </a:r>
                    </a:p>
                  </a:txBody>
                  <a:tcPr marL="18288" marR="18288">
                    <a:solidFill>
                      <a:srgbClr val="D2DEEF"/>
                    </a:solidFill>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1" i="0" dirty="0">
                          <a:solidFill>
                            <a:schemeClr val="accent2"/>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8.0 x 4.75</a:t>
                      </a:r>
                    </a:p>
                  </a:txBody>
                  <a:tcPr marL="18288" marR="18288">
                    <a:solidFill>
                      <a:srgbClr val="D2DEEF"/>
                    </a:solidFill>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txBody>
                  <a:tcPr marL="18288" marR="18288">
                    <a:solidFill>
                      <a:srgbClr val="D2DEEF"/>
                    </a:solidFill>
                  </a:tcPr>
                </a:tc>
                <a:extLst>
                  <a:ext uri="{0D108BD9-81ED-4DB2-BD59-A6C34878D82A}">
                    <a16:rowId xmlns:a16="http://schemas.microsoft.com/office/drawing/2014/main" val="418064153"/>
                  </a:ext>
                </a:extLst>
              </a:tr>
              <a:tr h="415216">
                <a:tc>
                  <a:txBody>
                    <a:bodyPr/>
                    <a:lstStyle/>
                    <a:p>
                      <a:pPr>
                        <a:lnSpc>
                          <a:spcPct val="70000"/>
                        </a:lnSpc>
                        <a:spcBef>
                          <a:spcPts val="300"/>
                        </a:spcBef>
                        <a:spcAft>
                          <a:spcPts val="300"/>
                        </a:spcAft>
                      </a:pPr>
                      <a:endParaRPr lang="en-US" sz="1500" b="1" dirty="0">
                        <a:solidFill>
                          <a:schemeClr val="accent6">
                            <a:lumMod val="75000"/>
                          </a:schemeClr>
                        </a:solidFill>
                        <a:latin typeface="Helvetica" panose="020B0604020202020204" pitchFamily="34" charset="0"/>
                        <a:cs typeface="Helvetica" panose="020B0604020202020204" pitchFamily="34" charset="0"/>
                      </a:endParaRPr>
                    </a:p>
                  </a:txBody>
                  <a:tcPr marL="18288" marR="18288">
                    <a:solidFill>
                      <a:srgbClr val="EAEFF7"/>
                    </a:solidFill>
                  </a:tcPr>
                </a:tc>
                <a:tc>
                  <a:txBody>
                    <a:bodyPr/>
                    <a:lstStyle/>
                    <a:p>
                      <a:pPr>
                        <a:lnSpc>
                          <a:spcPct val="70000"/>
                        </a:lnSpc>
                        <a:spcBef>
                          <a:spcPts val="300"/>
                        </a:spcBef>
                        <a:spcAft>
                          <a:spcPts val="300"/>
                        </a:spcAft>
                      </a:pPr>
                      <a:r>
                        <a:rPr lang="en-US" sz="1500" b="1" dirty="0">
                          <a:solidFill>
                            <a:schemeClr val="accent2"/>
                          </a:solidFill>
                          <a:latin typeface="Helvetica" panose="020B0604020202020204" pitchFamily="34" charset="0"/>
                          <a:cs typeface="Helvetica" panose="020B0604020202020204" pitchFamily="34" charset="0"/>
                        </a:rPr>
                        <a:t>TEMPO/GOES-R Synergistic</a:t>
                      </a:r>
                    </a:p>
                  </a:txBody>
                  <a:tcPr marL="18288" marR="18288">
                    <a:solidFill>
                      <a:srgbClr val="EAEFF7"/>
                    </a:solidFill>
                  </a:tcPr>
                </a:tc>
                <a:tc>
                  <a:txBody>
                    <a:bodyPr/>
                    <a:lstStyle/>
                    <a:p>
                      <a:pPr>
                        <a:lnSpc>
                          <a:spcPct val="70000"/>
                        </a:lnSpc>
                        <a:spcBef>
                          <a:spcPts val="300"/>
                        </a:spcBef>
                        <a:spcAft>
                          <a:spcPts val="300"/>
                        </a:spcAft>
                      </a:pPr>
                      <a:r>
                        <a:rPr lang="en-US" sz="1500" b="0" i="0" dirty="0">
                          <a:solidFill>
                            <a:schemeClr val="accent2"/>
                          </a:solidFill>
                          <a:latin typeface="Helvetica" panose="020B0604020202020204" pitchFamily="34" charset="0"/>
                          <a:cs typeface="Helvetica" panose="020B0604020202020204" pitchFamily="34" charset="0"/>
                        </a:rPr>
                        <a:t>Aerosol, Fire / Hotspot, Cloud &amp; Mask, Lightning, Snow / Ice, Precipitable Water, etc.</a:t>
                      </a:r>
                    </a:p>
                  </a:txBody>
                  <a:tcPr marL="18288" marR="18288">
                    <a:solidFill>
                      <a:srgbClr val="EAEFF7"/>
                    </a:solidFill>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2.0 x 4.75</a:t>
                      </a:r>
                    </a:p>
                  </a:txBody>
                  <a:tcPr marL="18288" marR="18288">
                    <a:solidFill>
                      <a:srgbClr val="EAEFF7"/>
                    </a:solidFill>
                  </a:tcPr>
                </a:tc>
                <a:tc>
                  <a:txBody>
                    <a:bodyPr/>
                    <a:lstStyle/>
                    <a:p>
                      <a:pPr marL="0" marR="0" lvl="0" indent="0" algn="l" defTabSz="457200" rtl="0" eaLnBrk="1" fontAlgn="auto" latinLnBrk="0" hangingPunct="1">
                        <a:lnSpc>
                          <a:spcPct val="70000"/>
                        </a:lnSpc>
                        <a:spcBef>
                          <a:spcPts val="300"/>
                        </a:spcBef>
                        <a:spcAft>
                          <a:spcPts val="300"/>
                        </a:spcAft>
                        <a:buClrTx/>
                        <a:buSzTx/>
                        <a:buFontTx/>
                        <a:buNone/>
                        <a:tabLst/>
                        <a:defRPr/>
                      </a:pPr>
                      <a:r>
                        <a:rPr lang="en-US" sz="1500" b="0" i="0" dirty="0">
                          <a:latin typeface="Helvetica" panose="020B0604020202020204" pitchFamily="34" charset="0"/>
                          <a:cs typeface="Helvetica" panose="020B0604020202020204" pitchFamily="34" charset="0"/>
                        </a:rPr>
                        <a:t>Hourly, granule</a:t>
                      </a:r>
                    </a:p>
                  </a:txBody>
                  <a:tcPr marL="18288" marR="18288">
                    <a:solidFill>
                      <a:srgbClr val="EAEFF7"/>
                    </a:solidFill>
                  </a:tcPr>
                </a:tc>
                <a:extLst>
                  <a:ext uri="{0D108BD9-81ED-4DB2-BD59-A6C34878D82A}">
                    <a16:rowId xmlns:a16="http://schemas.microsoft.com/office/drawing/2014/main" val="2673012526"/>
                  </a:ext>
                </a:extLst>
              </a:tr>
              <a:tr h="257771">
                <a:tc>
                  <a:txBody>
                    <a:bodyPr/>
                    <a:lstStyle/>
                    <a:p>
                      <a:pPr>
                        <a:lnSpc>
                          <a:spcPct val="70000"/>
                        </a:lnSpc>
                        <a:spcBef>
                          <a:spcPts val="300"/>
                        </a:spcBef>
                        <a:spcAft>
                          <a:spcPts val="300"/>
                        </a:spcAft>
                      </a:pPr>
                      <a:r>
                        <a:rPr lang="en-US" sz="1500" b="1" dirty="0">
                          <a:latin typeface="Helvetica" panose="020B0604020202020204" pitchFamily="34" charset="0"/>
                          <a:cs typeface="Helvetica" panose="020B0604020202020204" pitchFamily="34" charset="0"/>
                        </a:rPr>
                        <a:t>L3</a:t>
                      </a:r>
                    </a:p>
                  </a:txBody>
                  <a:tcPr marL="18288" marR="18288">
                    <a:solidFill>
                      <a:srgbClr val="D2DEEF"/>
                    </a:solidFill>
                  </a:tcPr>
                </a:tc>
                <a:tc>
                  <a:txBody>
                    <a:bodyPr/>
                    <a:lstStyle/>
                    <a:p>
                      <a:pPr>
                        <a:lnSpc>
                          <a:spcPct val="70000"/>
                        </a:lnSpc>
                        <a:spcBef>
                          <a:spcPts val="300"/>
                        </a:spcBef>
                        <a:spcAft>
                          <a:spcPts val="300"/>
                        </a:spcAft>
                      </a:pPr>
                      <a:r>
                        <a:rPr lang="en-US" sz="1500" b="1" dirty="0">
                          <a:latin typeface="Helvetica" panose="020B0604020202020204" pitchFamily="34" charset="0"/>
                          <a:cs typeface="Helvetica" panose="020B0604020202020204" pitchFamily="34" charset="0"/>
                        </a:rPr>
                        <a:t>Gridded L2</a:t>
                      </a:r>
                    </a:p>
                  </a:txBody>
                  <a:tcPr marL="18288" marR="18288">
                    <a:solidFill>
                      <a:srgbClr val="D2DEEF"/>
                    </a:solidFill>
                  </a:tcPr>
                </a:tc>
                <a:tc>
                  <a:txBody>
                    <a:bodyPr/>
                    <a:lstStyle/>
                    <a:p>
                      <a:pPr>
                        <a:lnSpc>
                          <a:spcPct val="70000"/>
                        </a:lnSpc>
                        <a:spcBef>
                          <a:spcPts val="300"/>
                        </a:spcBef>
                        <a:spcAft>
                          <a:spcPts val="300"/>
                        </a:spcAft>
                      </a:pPr>
                      <a:r>
                        <a:rPr lang="en-US" sz="1500" b="0" i="0" dirty="0">
                          <a:latin typeface="Helvetica" panose="020B0604020202020204" pitchFamily="34" charset="0"/>
                          <a:cs typeface="Helvetica" panose="020B0604020202020204" pitchFamily="34" charset="0"/>
                        </a:rPr>
                        <a:t>Same as L2</a:t>
                      </a:r>
                    </a:p>
                  </a:txBody>
                  <a:tcPr marL="18288" marR="18288">
                    <a:solidFill>
                      <a:srgbClr val="D2DEEF"/>
                    </a:solidFill>
                  </a:tcPr>
                </a:tc>
                <a:tc>
                  <a:txBody>
                    <a:bodyPr/>
                    <a:lstStyle/>
                    <a:p>
                      <a:pPr>
                        <a:lnSpc>
                          <a:spcPct val="70000"/>
                        </a:lnSpc>
                        <a:spcBef>
                          <a:spcPts val="300"/>
                        </a:spcBef>
                        <a:spcAft>
                          <a:spcPts val="300"/>
                        </a:spcAft>
                      </a:pPr>
                      <a:r>
                        <a:rPr lang="en-US" sz="1500" b="0" i="0" dirty="0">
                          <a:latin typeface="Helvetica" panose="020B0604020202020204" pitchFamily="34" charset="0"/>
                          <a:cs typeface="Helvetica" panose="020B0604020202020204" pitchFamily="34" charset="0"/>
                        </a:rPr>
                        <a:t>~5 x 5 (TBD)</a:t>
                      </a:r>
                    </a:p>
                  </a:txBody>
                  <a:tcPr marL="18288" marR="18288">
                    <a:solidFill>
                      <a:srgbClr val="D2DEEF"/>
                    </a:solidFill>
                  </a:tcPr>
                </a:tc>
                <a:tc>
                  <a:txBody>
                    <a:bodyPr/>
                    <a:lstStyle/>
                    <a:p>
                      <a:pPr>
                        <a:lnSpc>
                          <a:spcPct val="70000"/>
                        </a:lnSpc>
                        <a:spcBef>
                          <a:spcPts val="300"/>
                        </a:spcBef>
                        <a:spcAft>
                          <a:spcPts val="300"/>
                        </a:spcAft>
                      </a:pPr>
                      <a:r>
                        <a:rPr lang="en-US" sz="1500" b="0" i="0" dirty="0">
                          <a:latin typeface="Helvetica" panose="020B0604020202020204" pitchFamily="34" charset="0"/>
                          <a:cs typeface="Helvetica" panose="020B0604020202020204" pitchFamily="34" charset="0"/>
                        </a:rPr>
                        <a:t>Hourly, scan</a:t>
                      </a:r>
                    </a:p>
                  </a:txBody>
                  <a:tcPr marL="18288" marR="18288">
                    <a:solidFill>
                      <a:srgbClr val="D2DEEF"/>
                    </a:solidFill>
                  </a:tcPr>
                </a:tc>
                <a:extLst>
                  <a:ext uri="{0D108BD9-81ED-4DB2-BD59-A6C34878D82A}">
                    <a16:rowId xmlns:a16="http://schemas.microsoft.com/office/drawing/2014/main" val="1460720457"/>
                  </a:ext>
                </a:extLst>
              </a:tr>
              <a:tr h="257771">
                <a:tc>
                  <a:txBody>
                    <a:bodyPr/>
                    <a:lstStyle/>
                    <a:p>
                      <a:pPr>
                        <a:lnSpc>
                          <a:spcPct val="70000"/>
                        </a:lnSpc>
                        <a:spcBef>
                          <a:spcPts val="300"/>
                        </a:spcBef>
                        <a:spcAft>
                          <a:spcPts val="300"/>
                        </a:spcAft>
                      </a:pPr>
                      <a:r>
                        <a:rPr lang="en-US" sz="1500" b="1" dirty="0">
                          <a:solidFill>
                            <a:schemeClr val="accent2"/>
                          </a:solidFill>
                          <a:latin typeface="Helvetica" panose="020B0604020202020204" pitchFamily="34" charset="0"/>
                          <a:cs typeface="Helvetica" panose="020B0604020202020204" pitchFamily="34" charset="0"/>
                        </a:rPr>
                        <a:t>L4</a:t>
                      </a:r>
                    </a:p>
                  </a:txBody>
                  <a:tcPr marL="18288" marR="18288">
                    <a:solidFill>
                      <a:srgbClr val="EAEFF7"/>
                    </a:solidFill>
                  </a:tcPr>
                </a:tc>
                <a:tc>
                  <a:txBody>
                    <a:bodyPr/>
                    <a:lstStyle/>
                    <a:p>
                      <a:pPr>
                        <a:lnSpc>
                          <a:spcPct val="70000"/>
                        </a:lnSpc>
                        <a:spcBef>
                          <a:spcPts val="300"/>
                        </a:spcBef>
                        <a:spcAft>
                          <a:spcPts val="300"/>
                        </a:spcAft>
                      </a:pPr>
                      <a:r>
                        <a:rPr lang="en-US" sz="1500" b="1" dirty="0">
                          <a:solidFill>
                            <a:schemeClr val="accent2"/>
                          </a:solidFill>
                          <a:latin typeface="Helvetica" panose="020B0604020202020204" pitchFamily="34" charset="0"/>
                          <a:cs typeface="Helvetica" panose="020B0604020202020204" pitchFamily="34" charset="0"/>
                        </a:rPr>
                        <a:t>UVB</a:t>
                      </a:r>
                    </a:p>
                  </a:txBody>
                  <a:tcPr marL="18288" marR="18288">
                    <a:solidFill>
                      <a:srgbClr val="EAEFF7"/>
                    </a:solidFill>
                  </a:tcPr>
                </a:tc>
                <a:tc>
                  <a:txBody>
                    <a:bodyPr/>
                    <a:lstStyle/>
                    <a:p>
                      <a:pPr marL="0" marR="0" lvl="0" indent="0" algn="l" defTabSz="914400" rtl="0" eaLnBrk="1" fontAlgn="auto" latinLnBrk="0" hangingPunct="1">
                        <a:lnSpc>
                          <a:spcPct val="70000"/>
                        </a:lnSpc>
                        <a:spcBef>
                          <a:spcPts val="300"/>
                        </a:spcBef>
                        <a:spcAft>
                          <a:spcPts val="300"/>
                        </a:spcAft>
                        <a:buClrTx/>
                        <a:buSzTx/>
                        <a:buFontTx/>
                        <a:buNone/>
                        <a:tabLst/>
                        <a:defRPr/>
                      </a:pPr>
                      <a:r>
                        <a:rPr lang="en-US" sz="1500" b="0" i="0" dirty="0">
                          <a:solidFill>
                            <a:schemeClr val="accent2"/>
                          </a:solidFill>
                          <a:latin typeface="Helvetica" panose="020B0604020202020204" pitchFamily="34" charset="0"/>
                          <a:cs typeface="Helvetica" panose="020B0604020202020204" pitchFamily="34" charset="0"/>
                        </a:rPr>
                        <a:t>UV irradiance, erythemal irradiance, UVI</a:t>
                      </a:r>
                    </a:p>
                  </a:txBody>
                  <a:tcPr marL="18288" marR="18288">
                    <a:solidFill>
                      <a:srgbClr val="EAEFF7"/>
                    </a:solidFill>
                  </a:tcPr>
                </a:tc>
                <a:tc>
                  <a:txBody>
                    <a:bodyPr/>
                    <a:lstStyle/>
                    <a:p>
                      <a:pPr>
                        <a:lnSpc>
                          <a:spcPct val="70000"/>
                        </a:lnSpc>
                        <a:spcBef>
                          <a:spcPts val="300"/>
                        </a:spcBef>
                        <a:spcAft>
                          <a:spcPts val="300"/>
                        </a:spcAft>
                      </a:pPr>
                      <a:r>
                        <a:rPr lang="en-US" sz="1500" b="0" i="0" dirty="0">
                          <a:solidFill>
                            <a:schemeClr val="accent2"/>
                          </a:solidFill>
                          <a:latin typeface="Helvetica" panose="020B0604020202020204" pitchFamily="34" charset="0"/>
                          <a:cs typeface="Helvetica" panose="020B0604020202020204" pitchFamily="34" charset="0"/>
                        </a:rPr>
                        <a:t>TBD</a:t>
                      </a:r>
                    </a:p>
                  </a:txBody>
                  <a:tcPr marL="18288" marR="18288">
                    <a:solidFill>
                      <a:srgbClr val="EAEFF7"/>
                    </a:solidFill>
                  </a:tcPr>
                </a:tc>
                <a:tc>
                  <a:txBody>
                    <a:bodyPr/>
                    <a:lstStyle/>
                    <a:p>
                      <a:pPr>
                        <a:lnSpc>
                          <a:spcPct val="70000"/>
                        </a:lnSpc>
                        <a:spcBef>
                          <a:spcPts val="300"/>
                        </a:spcBef>
                        <a:spcAft>
                          <a:spcPts val="300"/>
                        </a:spcAft>
                      </a:pPr>
                      <a:r>
                        <a:rPr lang="en-US" sz="1500" b="0" i="0" dirty="0">
                          <a:solidFill>
                            <a:schemeClr val="accent2"/>
                          </a:solidFill>
                          <a:latin typeface="Helvetica" panose="020B0604020202020204" pitchFamily="34" charset="0"/>
                          <a:cs typeface="Helvetica" panose="020B0604020202020204" pitchFamily="34" charset="0"/>
                        </a:rPr>
                        <a:t>Hourly, scan</a:t>
                      </a:r>
                    </a:p>
                  </a:txBody>
                  <a:tcPr marL="18288" marR="18288">
                    <a:solidFill>
                      <a:srgbClr val="EAEFF7"/>
                    </a:solidFill>
                  </a:tcPr>
                </a:tc>
                <a:extLst>
                  <a:ext uri="{0D108BD9-81ED-4DB2-BD59-A6C34878D82A}">
                    <a16:rowId xmlns:a16="http://schemas.microsoft.com/office/drawing/2014/main" val="2449043358"/>
                  </a:ext>
                </a:extLst>
              </a:tr>
            </a:tbl>
          </a:graphicData>
        </a:graphic>
      </p:graphicFrame>
      <p:sp>
        <p:nvSpPr>
          <p:cNvPr id="20" name="5-Point Star 5">
            <a:extLst>
              <a:ext uri="{FF2B5EF4-FFF2-40B4-BE49-F238E27FC236}">
                <a16:creationId xmlns:a16="http://schemas.microsoft.com/office/drawing/2014/main" id="{3C6E0E6A-2CB3-44C1-8D88-1AB4AC37342D}"/>
              </a:ext>
            </a:extLst>
          </p:cNvPr>
          <p:cNvSpPr/>
          <p:nvPr/>
        </p:nvSpPr>
        <p:spPr>
          <a:xfrm>
            <a:off x="437488" y="2540069"/>
            <a:ext cx="261251" cy="262217"/>
          </a:xfrm>
          <a:prstGeom prst="star5">
            <a:avLst>
              <a:gd name="adj" fmla="val 19098"/>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5-Point Star 5">
            <a:extLst>
              <a:ext uri="{FF2B5EF4-FFF2-40B4-BE49-F238E27FC236}">
                <a16:creationId xmlns:a16="http://schemas.microsoft.com/office/drawing/2014/main" id="{BA6AD21E-207A-4524-BF5B-F93752DF1D6B}"/>
              </a:ext>
            </a:extLst>
          </p:cNvPr>
          <p:cNvSpPr/>
          <p:nvPr/>
        </p:nvSpPr>
        <p:spPr>
          <a:xfrm>
            <a:off x="439392" y="4482825"/>
            <a:ext cx="261251" cy="26221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5-Point Star 5">
            <a:extLst>
              <a:ext uri="{FF2B5EF4-FFF2-40B4-BE49-F238E27FC236}">
                <a16:creationId xmlns:a16="http://schemas.microsoft.com/office/drawing/2014/main" id="{88C12F2B-F5DB-478B-AFC0-6BB58A04EE3D}"/>
              </a:ext>
            </a:extLst>
          </p:cNvPr>
          <p:cNvSpPr/>
          <p:nvPr/>
        </p:nvSpPr>
        <p:spPr>
          <a:xfrm>
            <a:off x="441969" y="3346090"/>
            <a:ext cx="261251" cy="26221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5-Point Star 5">
            <a:extLst>
              <a:ext uri="{FF2B5EF4-FFF2-40B4-BE49-F238E27FC236}">
                <a16:creationId xmlns:a16="http://schemas.microsoft.com/office/drawing/2014/main" id="{11DACA6F-601E-4384-989F-722D04232408}"/>
              </a:ext>
            </a:extLst>
          </p:cNvPr>
          <p:cNvSpPr/>
          <p:nvPr/>
        </p:nvSpPr>
        <p:spPr>
          <a:xfrm>
            <a:off x="435754" y="1423204"/>
            <a:ext cx="261251" cy="26221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4" name="5-Point Star 5">
            <a:extLst>
              <a:ext uri="{FF2B5EF4-FFF2-40B4-BE49-F238E27FC236}">
                <a16:creationId xmlns:a16="http://schemas.microsoft.com/office/drawing/2014/main" id="{9A42548E-4078-4E63-9D1F-6CA3C8469682}"/>
              </a:ext>
            </a:extLst>
          </p:cNvPr>
          <p:cNvSpPr/>
          <p:nvPr/>
        </p:nvSpPr>
        <p:spPr>
          <a:xfrm>
            <a:off x="439392" y="5186824"/>
            <a:ext cx="261251" cy="26221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5-Point Star 5">
            <a:extLst>
              <a:ext uri="{FF2B5EF4-FFF2-40B4-BE49-F238E27FC236}">
                <a16:creationId xmlns:a16="http://schemas.microsoft.com/office/drawing/2014/main" id="{133FDCC9-04F7-4B34-A5DD-507B53710127}"/>
              </a:ext>
            </a:extLst>
          </p:cNvPr>
          <p:cNvSpPr/>
          <p:nvPr/>
        </p:nvSpPr>
        <p:spPr>
          <a:xfrm>
            <a:off x="9769802" y="2241149"/>
            <a:ext cx="255081" cy="26221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TextBox 25">
            <a:extLst>
              <a:ext uri="{FF2B5EF4-FFF2-40B4-BE49-F238E27FC236}">
                <a16:creationId xmlns:a16="http://schemas.microsoft.com/office/drawing/2014/main" id="{4135084E-9110-4BAA-ACD9-048D485F0A71}"/>
              </a:ext>
            </a:extLst>
          </p:cNvPr>
          <p:cNvSpPr txBox="1"/>
          <p:nvPr/>
        </p:nvSpPr>
        <p:spPr>
          <a:xfrm>
            <a:off x="9721565" y="1010428"/>
            <a:ext cx="1943199" cy="646331"/>
          </a:xfrm>
          <a:prstGeom prst="rect">
            <a:avLst/>
          </a:prstGeom>
          <a:noFill/>
        </p:spPr>
        <p:txBody>
          <a:bodyPr wrap="square" rtlCol="0">
            <a:spAutoFit/>
          </a:bodyPr>
          <a:lstStyle/>
          <a:p>
            <a:r>
              <a:rPr lang="en-US" b="1" dirty="0">
                <a:solidFill>
                  <a:srgbClr val="FF0000"/>
                </a:solidFill>
              </a:rPr>
              <a:t>**</a:t>
            </a:r>
            <a:r>
              <a:rPr lang="en-US" dirty="0">
                <a:solidFill>
                  <a:schemeClr val="bg1"/>
                </a:solidFill>
              </a:rPr>
              <a:t> </a:t>
            </a:r>
            <a:r>
              <a:rPr lang="en-US" b="1" dirty="0">
                <a:latin typeface="Arial" panose="020B0604020202020204" pitchFamily="34" charset="0"/>
                <a:cs typeface="Arial" panose="020B0604020202020204" pitchFamily="34" charset="0"/>
              </a:rPr>
              <a:t>Center of Field of Regard</a:t>
            </a:r>
            <a:endParaRPr lang="en-US" sz="1700"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3462565-2E9A-43BB-9331-C3756665ED45}"/>
              </a:ext>
            </a:extLst>
          </p:cNvPr>
          <p:cNvSpPr txBox="1"/>
          <p:nvPr/>
        </p:nvSpPr>
        <p:spPr>
          <a:xfrm>
            <a:off x="6799882" y="889719"/>
            <a:ext cx="484322" cy="369332"/>
          </a:xfrm>
          <a:prstGeom prst="rect">
            <a:avLst/>
          </a:prstGeom>
          <a:noFill/>
        </p:spPr>
        <p:txBody>
          <a:bodyPr wrap="square">
            <a:spAutoFit/>
          </a:bodyPr>
          <a:lstStyle/>
          <a:p>
            <a:r>
              <a:rPr lang="en-US" b="1" dirty="0">
                <a:solidFill>
                  <a:srgbClr val="FF0000"/>
                </a:solidFill>
              </a:rPr>
              <a:t>**</a:t>
            </a:r>
            <a:endParaRPr lang="en-US" b="1" dirty="0"/>
          </a:p>
        </p:txBody>
      </p:sp>
      <p:sp>
        <p:nvSpPr>
          <p:cNvPr id="28" name="TextBox 27">
            <a:extLst>
              <a:ext uri="{FF2B5EF4-FFF2-40B4-BE49-F238E27FC236}">
                <a16:creationId xmlns:a16="http://schemas.microsoft.com/office/drawing/2014/main" id="{4D605A82-9647-4869-9702-6E7A00F03E38}"/>
              </a:ext>
            </a:extLst>
          </p:cNvPr>
          <p:cNvSpPr txBox="1"/>
          <p:nvPr/>
        </p:nvSpPr>
        <p:spPr>
          <a:xfrm>
            <a:off x="9747768" y="5253091"/>
            <a:ext cx="2377329" cy="1477328"/>
          </a:xfrm>
          <a:prstGeom prst="rect">
            <a:avLst/>
          </a:prstGeom>
          <a:solidFill>
            <a:schemeClr val="bg1"/>
          </a:solidFill>
        </p:spPr>
        <p:txBody>
          <a:bodyPr wrap="square" rtlCol="0">
            <a:spAutoFit/>
          </a:bodyPr>
          <a:lstStyle/>
          <a:p>
            <a:r>
              <a:rPr lang="en-US" b="1" dirty="0">
                <a:effectLst>
                  <a:outerShdw blurRad="38100" dist="38100" dir="2700000" algn="tl">
                    <a:srgbClr val="000000">
                      <a:alpha val="43137"/>
                    </a:srgbClr>
                  </a:outerShdw>
                </a:effectLst>
              </a:rPr>
              <a:t>Level 3 product composed of 10 granules of Level 2 files for each hour TEMPO </a:t>
            </a:r>
            <a:r>
              <a:rPr lang="en-US" b="1" dirty="0" err="1">
                <a:effectLst>
                  <a:outerShdw blurRad="38100" dist="38100" dir="2700000" algn="tl">
                    <a:srgbClr val="000000">
                      <a:alpha val="43137"/>
                    </a:srgbClr>
                  </a:outerShdw>
                </a:effectLst>
              </a:rPr>
              <a:t>FoR</a:t>
            </a:r>
            <a:r>
              <a:rPr lang="en-US" b="1" dirty="0">
                <a:effectLst>
                  <a:outerShdw blurRad="38100" dist="38100" dir="2700000" algn="tl">
                    <a:srgbClr val="000000">
                      <a:alpha val="43137"/>
                    </a:srgbClr>
                  </a:outerShdw>
                </a:effectLst>
              </a:rPr>
              <a:t> scan</a:t>
            </a:r>
            <a:endParaRPr lang="en-US" dirty="0">
              <a:effectLst>
                <a:outerShdw blurRad="38100" dist="38100" dir="2700000" algn="tl">
                  <a:srgbClr val="000000">
                    <a:alpha val="43137"/>
                  </a:srgbClr>
                </a:outerShdw>
              </a:effectLst>
            </a:endParaRPr>
          </a:p>
        </p:txBody>
      </p:sp>
      <p:sp>
        <p:nvSpPr>
          <p:cNvPr id="30" name="TextBox 29">
            <a:extLst>
              <a:ext uri="{FF2B5EF4-FFF2-40B4-BE49-F238E27FC236}">
                <a16:creationId xmlns:a16="http://schemas.microsoft.com/office/drawing/2014/main" id="{BB0BFDC0-9B05-4B26-832C-6A2B402F0B2E}"/>
              </a:ext>
            </a:extLst>
          </p:cNvPr>
          <p:cNvSpPr txBox="1"/>
          <p:nvPr/>
        </p:nvSpPr>
        <p:spPr>
          <a:xfrm>
            <a:off x="9721565" y="3612190"/>
            <a:ext cx="2465543" cy="1477328"/>
          </a:xfrm>
          <a:prstGeom prst="rect">
            <a:avLst/>
          </a:prstGeom>
          <a:solidFill>
            <a:schemeClr val="bg1"/>
          </a:solidFill>
        </p:spPr>
        <p:txBody>
          <a:bodyPr wrap="square" rtlCol="0">
            <a:spAutoFit/>
          </a:bodyPr>
          <a:lstStyle/>
          <a:p>
            <a:r>
              <a:rPr lang="en-US" b="1" dirty="0"/>
              <a:t>Black text</a:t>
            </a:r>
            <a:r>
              <a:rPr lang="en-US" dirty="0"/>
              <a:t>: Baseline products</a:t>
            </a:r>
          </a:p>
          <a:p>
            <a:endParaRPr lang="en-US" b="1" dirty="0">
              <a:solidFill>
                <a:srgbClr val="FF9933"/>
              </a:solidFill>
            </a:endParaRPr>
          </a:p>
          <a:p>
            <a:r>
              <a:rPr lang="en-US" b="1" dirty="0">
                <a:solidFill>
                  <a:srgbClr val="FF9933"/>
                </a:solidFill>
              </a:rPr>
              <a:t>Orange text</a:t>
            </a:r>
            <a:r>
              <a:rPr lang="en-US" dirty="0"/>
              <a:t>: Additional / proposed products</a:t>
            </a:r>
          </a:p>
        </p:txBody>
      </p:sp>
    </p:spTree>
    <p:extLst>
      <p:ext uri="{BB962C8B-B14F-4D97-AF65-F5344CB8AC3E}">
        <p14:creationId xmlns:p14="http://schemas.microsoft.com/office/powerpoint/2010/main" val="960824785"/>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93AA5-82BE-468E-90B3-DD1DC18545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Mission Phases &amp; Operational Timeline</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C93AA5-82BE-468E-90B3-DD1DC18545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1" name="Slide Number Placeholder 1">
            <a:extLst>
              <a:ext uri="{FF2B5EF4-FFF2-40B4-BE49-F238E27FC236}">
                <a16:creationId xmlns:a16="http://schemas.microsoft.com/office/drawing/2014/main" id="{FD880C72-0193-44C1-B6A3-9C2F7FF0F1CD}"/>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4</a:t>
            </a:fld>
            <a:endParaRPr lang="en-US" dirty="0"/>
          </a:p>
        </p:txBody>
      </p:sp>
      <p:pic>
        <p:nvPicPr>
          <p:cNvPr id="16" name="Picture 15">
            <a:extLst>
              <a:ext uri="{FF2B5EF4-FFF2-40B4-BE49-F238E27FC236}">
                <a16:creationId xmlns:a16="http://schemas.microsoft.com/office/drawing/2014/main" id="{57BCFD37-33C8-4040-8712-461BA882A172}"/>
              </a:ext>
            </a:extLst>
          </p:cNvPr>
          <p:cNvPicPr/>
          <p:nvPr/>
        </p:nvPicPr>
        <p:blipFill>
          <a:blip r:embed="rId2">
            <a:extLst>
              <a:ext uri="{28A0092B-C50C-407E-A947-70E740481C1C}">
                <a14:useLocalDpi xmlns:a14="http://schemas.microsoft.com/office/drawing/2010/main" val="0"/>
              </a:ext>
            </a:extLst>
          </a:blip>
          <a:stretch>
            <a:fillRect/>
          </a:stretch>
        </p:blipFill>
        <p:spPr>
          <a:xfrm>
            <a:off x="1029163" y="1509664"/>
            <a:ext cx="10133674" cy="2816156"/>
          </a:xfrm>
          <a:prstGeom prst="rect">
            <a:avLst/>
          </a:prstGeom>
        </p:spPr>
      </p:pic>
      <p:sp>
        <p:nvSpPr>
          <p:cNvPr id="17" name="TextBox 16">
            <a:extLst>
              <a:ext uri="{FF2B5EF4-FFF2-40B4-BE49-F238E27FC236}">
                <a16:creationId xmlns:a16="http://schemas.microsoft.com/office/drawing/2014/main" id="{0D668435-6B4D-4920-8DCB-38C124EBB2E4}"/>
              </a:ext>
            </a:extLst>
          </p:cNvPr>
          <p:cNvSpPr txBox="1"/>
          <p:nvPr/>
        </p:nvSpPr>
        <p:spPr>
          <a:xfrm>
            <a:off x="4328683" y="909390"/>
            <a:ext cx="1997848" cy="615553"/>
          </a:xfrm>
          <a:prstGeom prst="rect">
            <a:avLst/>
          </a:prstGeom>
          <a:noFill/>
        </p:spPr>
        <p:txBody>
          <a:bodyPr wrap="square">
            <a:spAutoFit/>
          </a:bodyPr>
          <a:lstStyle/>
          <a:p>
            <a:pPr defTabSz="685800"/>
            <a:r>
              <a:rPr lang="en-US" sz="17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Commissioning: July – Sept 2023 </a:t>
            </a:r>
          </a:p>
        </p:txBody>
      </p:sp>
      <p:sp>
        <p:nvSpPr>
          <p:cNvPr id="18" name="TextBox 17">
            <a:extLst>
              <a:ext uri="{FF2B5EF4-FFF2-40B4-BE49-F238E27FC236}">
                <a16:creationId xmlns:a16="http://schemas.microsoft.com/office/drawing/2014/main" id="{32E4AF0C-A7E4-4B29-973C-5E84D6CB4F12}"/>
              </a:ext>
            </a:extLst>
          </p:cNvPr>
          <p:cNvSpPr txBox="1"/>
          <p:nvPr/>
        </p:nvSpPr>
        <p:spPr>
          <a:xfrm>
            <a:off x="516301" y="909390"/>
            <a:ext cx="1830232" cy="646331"/>
          </a:xfrm>
          <a:prstGeom prst="rect">
            <a:avLst/>
          </a:prstGeom>
          <a:noFill/>
        </p:spPr>
        <p:txBody>
          <a:bodyPr wrap="square">
            <a:spAutoFit/>
          </a:bodyPr>
          <a:lstStyle/>
          <a:p>
            <a:pPr defTabSz="685800"/>
            <a:r>
              <a:rPr lang="en-US"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Launched: April 7, 2023 </a:t>
            </a:r>
          </a:p>
        </p:txBody>
      </p:sp>
      <p:sp>
        <p:nvSpPr>
          <p:cNvPr id="11" name="TextBox 10">
            <a:extLst>
              <a:ext uri="{FF2B5EF4-FFF2-40B4-BE49-F238E27FC236}">
                <a16:creationId xmlns:a16="http://schemas.microsoft.com/office/drawing/2014/main" id="{63720425-2225-4A6B-996E-910B98B886F5}"/>
              </a:ext>
            </a:extLst>
          </p:cNvPr>
          <p:cNvSpPr txBox="1"/>
          <p:nvPr/>
        </p:nvSpPr>
        <p:spPr>
          <a:xfrm>
            <a:off x="318797" y="4383728"/>
            <a:ext cx="11149070" cy="2154436"/>
          </a:xfrm>
          <a:prstGeom prst="rect">
            <a:avLst/>
          </a:prstGeom>
          <a:noFill/>
        </p:spPr>
        <p:txBody>
          <a:bodyPr wrap="square" rtlCol="0">
            <a:spAutoFit/>
          </a:bodyPr>
          <a:lstStyle/>
          <a:p>
            <a:pPr marL="347472" indent="-347472" defTabSz="685800">
              <a:spcBef>
                <a:spcPts val="600"/>
              </a:spcBef>
              <a:buFont typeface="Wingdings" pitchFamily="2" charset="2"/>
              <a:buChar char="q"/>
            </a:pPr>
            <a:r>
              <a:rPr lang="en-US" sz="1900" dirty="0">
                <a:latin typeface="Arial" panose="020B0604020202020204" pitchFamily="34" charset="0"/>
                <a:ea typeface="Helvetica Neue" panose="02000503000000020004" pitchFamily="2" charset="0"/>
                <a:cs typeface="Arial" panose="020B0604020202020204" pitchFamily="34" charset="0"/>
              </a:rPr>
              <a:t>TEMPO commissioning phase from July – Sept 2023 </a:t>
            </a:r>
          </a:p>
          <a:p>
            <a:pPr marL="347472" indent="-347472" defTabSz="685800">
              <a:spcBef>
                <a:spcPts val="600"/>
              </a:spcBef>
              <a:buFont typeface="Wingdings" pitchFamily="2" charset="2"/>
              <a:buChar char="q"/>
            </a:pPr>
            <a:r>
              <a:rPr lang="en-US" sz="1900" b="1" i="1" dirty="0">
                <a:latin typeface="Arial" panose="020B0604020202020204" pitchFamily="34" charset="0"/>
                <a:ea typeface="Helvetica Neue" panose="02000503000000020004" pitchFamily="2" charset="0"/>
                <a:cs typeface="Arial" panose="020B0604020202020204" pitchFamily="34" charset="0"/>
              </a:rPr>
              <a:t>First light</a:t>
            </a:r>
            <a:r>
              <a:rPr lang="en-US" sz="1900" dirty="0">
                <a:latin typeface="Arial" panose="020B0604020202020204" pitchFamily="34" charset="0"/>
                <a:ea typeface="Helvetica Neue" panose="02000503000000020004" pitchFamily="2" charset="0"/>
                <a:cs typeface="Arial" panose="020B0604020202020204" pitchFamily="34" charset="0"/>
              </a:rPr>
              <a:t>: First week of August with potential to start by ~10 days earlier</a:t>
            </a:r>
          </a:p>
          <a:p>
            <a:pPr marL="347472" indent="-347472" defTabSz="685800">
              <a:spcBef>
                <a:spcPts val="600"/>
              </a:spcBef>
              <a:buFont typeface="Wingdings" pitchFamily="2" charset="2"/>
              <a:buChar char="q"/>
            </a:pPr>
            <a:r>
              <a:rPr lang="en-US" sz="1900" dirty="0">
                <a:latin typeface="Arial" panose="020B0604020202020204" pitchFamily="34" charset="0"/>
                <a:ea typeface="Helvetica Neue" panose="02000503000000020004" pitchFamily="2" charset="0"/>
                <a:cs typeface="Arial" panose="020B0604020202020204" pitchFamily="34" charset="0"/>
              </a:rPr>
              <a:t>Nominal operation: ~6 months after launch (Oct 2023)</a:t>
            </a:r>
          </a:p>
          <a:p>
            <a:pPr marL="347472" indent="-347472" defTabSz="685800">
              <a:spcBef>
                <a:spcPts val="600"/>
              </a:spcBef>
              <a:buFont typeface="Wingdings" pitchFamily="2" charset="2"/>
              <a:buChar char="q"/>
            </a:pPr>
            <a:r>
              <a:rPr lang="en-US" sz="1900" dirty="0">
                <a:latin typeface="Arial" panose="020B0604020202020204" pitchFamily="34" charset="0"/>
                <a:ea typeface="Helvetica Neue" panose="02000503000000020004" pitchFamily="2" charset="0"/>
                <a:cs typeface="Arial" panose="020B0604020202020204" pitchFamily="34" charset="0"/>
              </a:rPr>
              <a:t>Baseline mission length is 20 months; possible 10+ year lifetime depending on senior reviews</a:t>
            </a:r>
          </a:p>
          <a:p>
            <a:pPr marL="347472" indent="-347472" defTabSz="685800">
              <a:spcBef>
                <a:spcPts val="600"/>
              </a:spcBef>
              <a:buFont typeface="Wingdings" pitchFamily="2" charset="2"/>
              <a:buChar char="q"/>
            </a:pPr>
            <a:r>
              <a:rPr lang="en-US" sz="1900" dirty="0">
                <a:latin typeface="Arial" panose="020B0604020202020204" pitchFamily="34" charset="0"/>
                <a:ea typeface="Helvetica Neue" panose="02000503000000020004" pitchFamily="2" charset="0"/>
                <a:cs typeface="Arial" panose="020B0604020202020204" pitchFamily="34" charset="0"/>
              </a:rPr>
              <a:t>Plan to release level 1b data ~4 months after commissioning phase (Feb 2024) and </a:t>
            </a:r>
            <a:r>
              <a:rPr lang="en-US" sz="1900" b="1" dirty="0">
                <a:effectLst>
                  <a:outerShdw blurRad="38100" dist="38100" dir="2700000" algn="tl">
                    <a:srgbClr val="000000">
                      <a:alpha val="43137"/>
                    </a:srgbClr>
                  </a:outerShdw>
                </a:effectLst>
                <a:latin typeface="Arial" panose="020B0604020202020204" pitchFamily="34" charset="0"/>
                <a:ea typeface="Helvetica Neue" panose="02000503000000020004" pitchFamily="2" charset="0"/>
                <a:cs typeface="Arial" panose="020B0604020202020204" pitchFamily="34" charset="0"/>
              </a:rPr>
              <a:t>level 2 and 3 data ~6 months after commissioning phase (April 2024)</a:t>
            </a:r>
          </a:p>
        </p:txBody>
      </p:sp>
      <p:sp>
        <p:nvSpPr>
          <p:cNvPr id="10" name="TextBox 9">
            <a:extLst>
              <a:ext uri="{FF2B5EF4-FFF2-40B4-BE49-F238E27FC236}">
                <a16:creationId xmlns:a16="http://schemas.microsoft.com/office/drawing/2014/main" id="{906597C0-9E98-4294-97BB-D680222A8A3E}"/>
              </a:ext>
            </a:extLst>
          </p:cNvPr>
          <p:cNvSpPr txBox="1"/>
          <p:nvPr/>
        </p:nvSpPr>
        <p:spPr>
          <a:xfrm>
            <a:off x="2701716" y="911135"/>
            <a:ext cx="1506646" cy="615553"/>
          </a:xfrm>
          <a:prstGeom prst="rect">
            <a:avLst/>
          </a:prstGeom>
          <a:noFill/>
        </p:spPr>
        <p:txBody>
          <a:bodyPr wrap="square">
            <a:spAutoFit/>
          </a:bodyPr>
          <a:lstStyle/>
          <a:p>
            <a:pPr defTabSz="685800"/>
            <a:r>
              <a:rPr lang="en-US" sz="17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 On:  ~ June 4 -10</a:t>
            </a:r>
          </a:p>
        </p:txBody>
      </p:sp>
    </p:spTree>
    <p:extLst>
      <p:ext uri="{BB962C8B-B14F-4D97-AF65-F5344CB8AC3E}">
        <p14:creationId xmlns:p14="http://schemas.microsoft.com/office/powerpoint/2010/main" val="2403794479"/>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fld id="{BBC93AA5-82BE-468E-90B3-DD1DC18545AD}" type="slidenum">
              <a:rPr lang="en-US" smtClean="0"/>
              <a:t>5</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TEMPO Scan Operations</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5</a:t>
            </a:fld>
            <a:endParaRPr lang="en-US" dirty="0"/>
          </a:p>
        </p:txBody>
      </p:sp>
      <p:pic>
        <p:nvPicPr>
          <p:cNvPr id="12" name="20130809_10_tempo_no2_scanfor_opt_old">
            <a:hlinkClick r:id="" action="ppaction://media"/>
            <a:extLst>
              <a:ext uri="{FF2B5EF4-FFF2-40B4-BE49-F238E27FC236}">
                <a16:creationId xmlns:a16="http://schemas.microsoft.com/office/drawing/2014/main" id="{EC4E98D6-08BD-46F2-97D4-2C757EAF1BB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3408"/>
          <a:stretch/>
        </p:blipFill>
        <p:spPr>
          <a:xfrm>
            <a:off x="1119883" y="909567"/>
            <a:ext cx="9424424" cy="3527343"/>
          </a:xfrm>
          <a:prstGeom prst="rect">
            <a:avLst/>
          </a:prstGeom>
        </p:spPr>
      </p:pic>
      <p:pic>
        <p:nvPicPr>
          <p:cNvPr id="13" name="Picture 12" descr="Map&#10;&#10;Description automatically generated">
            <a:extLst>
              <a:ext uri="{FF2B5EF4-FFF2-40B4-BE49-F238E27FC236}">
                <a16:creationId xmlns:a16="http://schemas.microsoft.com/office/drawing/2014/main" id="{050ECDD4-ECE6-4B1B-B6F2-729A89C58E4E}"/>
              </a:ext>
            </a:extLst>
          </p:cNvPr>
          <p:cNvPicPr>
            <a:picLocks noChangeAspect="1"/>
          </p:cNvPicPr>
          <p:nvPr/>
        </p:nvPicPr>
        <p:blipFill rotWithShape="1">
          <a:blip r:embed="rId5">
            <a:extLst>
              <a:ext uri="{28A0092B-C50C-407E-A947-70E740481C1C}">
                <a14:useLocalDpi xmlns:a14="http://schemas.microsoft.com/office/drawing/2010/main" val="0"/>
              </a:ext>
            </a:extLst>
          </a:blip>
          <a:srcRect l="87818" t="8164" r="341" b="9706"/>
          <a:stretch/>
        </p:blipFill>
        <p:spPr>
          <a:xfrm>
            <a:off x="10544307" y="909567"/>
            <a:ext cx="584384" cy="3527343"/>
          </a:xfrm>
          <a:prstGeom prst="rect">
            <a:avLst/>
          </a:prstGeom>
        </p:spPr>
      </p:pic>
      <p:sp>
        <p:nvSpPr>
          <p:cNvPr id="14" name="Content Placeholder 2">
            <a:extLst>
              <a:ext uri="{FF2B5EF4-FFF2-40B4-BE49-F238E27FC236}">
                <a16:creationId xmlns:a16="http://schemas.microsoft.com/office/drawing/2014/main" id="{2C2BA57F-8410-4EA5-9B49-00AB671C02B0}"/>
              </a:ext>
            </a:extLst>
          </p:cNvPr>
          <p:cNvSpPr txBox="1">
            <a:spLocks/>
          </p:cNvSpPr>
          <p:nvPr/>
        </p:nvSpPr>
        <p:spPr>
          <a:xfrm>
            <a:off x="345440" y="4522761"/>
            <a:ext cx="11521440" cy="2260153"/>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600"/>
              </a:spcBef>
              <a:buFont typeface="Wingdings" panose="05000000000000000000" pitchFamily="2" charset="2"/>
              <a:buChar char="q"/>
              <a:defRPr/>
            </a:pPr>
            <a:r>
              <a:rPr lang="en-US" sz="1800" dirty="0">
                <a:latin typeface="Arial" panose="020B0604020202020204" pitchFamily="34" charset="0"/>
                <a:cs typeface="Arial" panose="020B0604020202020204" pitchFamily="34" charset="0"/>
              </a:rPr>
              <a:t>TEMPO will perform standard (nominal) East-West hourly daytime scans consisting of ~1226 mirror steps across the Field of Regard (</a:t>
            </a:r>
            <a:r>
              <a:rPr lang="en-US" sz="1800" dirty="0" err="1">
                <a:latin typeface="Arial" panose="020B0604020202020204" pitchFamily="34" charset="0"/>
                <a:cs typeface="Arial" panose="020B0604020202020204" pitchFamily="34" charset="0"/>
              </a:rPr>
              <a:t>FoR</a:t>
            </a:r>
            <a:r>
              <a:rPr lang="en-US" sz="1800" dirty="0">
                <a:latin typeface="Arial" panose="020B0604020202020204" pitchFamily="34" charset="0"/>
                <a:cs typeface="Arial" panose="020B0604020202020204" pitchFamily="34" charset="0"/>
              </a:rPr>
              <a:t>) over greater North America.</a:t>
            </a:r>
          </a:p>
          <a:p>
            <a:pPr marL="347472" indent="-347472" defTabSz="1097280">
              <a:lnSpc>
                <a:spcPct val="100000"/>
              </a:lnSpc>
              <a:spcBef>
                <a:spcPts val="600"/>
              </a:spcBef>
              <a:buFont typeface="Wingdings" panose="05000000000000000000" pitchFamily="2" charset="2"/>
              <a:buChar char="q"/>
              <a:defRPr/>
            </a:pPr>
            <a:r>
              <a:rPr lang="en-US" sz="1800" dirty="0">
                <a:latin typeface="Arial" panose="020B0604020202020204" pitchFamily="34" charset="0"/>
                <a:cs typeface="Arial" panose="020B0604020202020204" pitchFamily="34" charset="0"/>
              </a:rPr>
              <a:t>Sub-hourly scans will also be performed:</a:t>
            </a:r>
          </a:p>
          <a:p>
            <a:pPr marL="804672" lvl="1" indent="-347472" defTabSz="1097280">
              <a:lnSpc>
                <a:spcPct val="100000"/>
              </a:lnSpc>
              <a:spcBef>
                <a:spcPts val="600"/>
              </a:spcBef>
              <a:buFont typeface="+mj-lt"/>
              <a:buAutoNum type="arabicParenR"/>
              <a:defRPr/>
            </a:pPr>
            <a:r>
              <a:rPr lang="en-US" sz="1700" dirty="0">
                <a:latin typeface="Arial" panose="020B0604020202020204" pitchFamily="34" charset="0"/>
                <a:cs typeface="Arial" panose="020B0604020202020204" pitchFamily="34" charset="0"/>
              </a:rPr>
              <a:t>Optimized scans across the East and West during sunrise and sunset periods, respectively, when SZA is too high (&gt; 80°) over portions of the </a:t>
            </a:r>
            <a:r>
              <a:rPr lang="en-US" sz="1700" dirty="0" err="1">
                <a:latin typeface="Arial" panose="020B0604020202020204" pitchFamily="34" charset="0"/>
                <a:cs typeface="Arial" panose="020B0604020202020204" pitchFamily="34" charset="0"/>
              </a:rPr>
              <a:t>FoR</a:t>
            </a:r>
            <a:r>
              <a:rPr lang="en-US" sz="1700" dirty="0">
                <a:latin typeface="Arial" panose="020B0604020202020204" pitchFamily="34" charset="0"/>
                <a:cs typeface="Arial" panose="020B0604020202020204" pitchFamily="34" charset="0"/>
              </a:rPr>
              <a:t> for collecting measurements of pollutants</a:t>
            </a:r>
          </a:p>
          <a:p>
            <a:pPr marL="804672" lvl="1" indent="-347472" defTabSz="1097280">
              <a:lnSpc>
                <a:spcPct val="100000"/>
              </a:lnSpc>
              <a:spcBef>
                <a:spcPts val="600"/>
              </a:spcBef>
              <a:buFont typeface="+mj-lt"/>
              <a:buAutoNum type="arabicParenR"/>
              <a:defRPr/>
            </a:pPr>
            <a:r>
              <a:rPr lang="en-US" sz="17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 operations for dedicated experiments (Green Paper!) over a portion or slice of the TEMPO </a:t>
            </a:r>
            <a:r>
              <a:rPr lang="en-US" sz="1700" b="1" dirty="0" err="1">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a:t>
            </a:r>
            <a:r>
              <a:rPr lang="en-US" sz="17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(e.g., &lt;= 10 minutes)</a:t>
            </a:r>
            <a:endParaRPr lang="en-US" sz="1700" b="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598694"/>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fld id="{BBC93AA5-82BE-468E-90B3-DD1DC18545AD}" type="slidenum">
              <a:rPr lang="en-US" smtClean="0"/>
              <a:t>6</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Nominal &amp; Optimized Scans </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6</a:t>
            </a:fld>
            <a:endParaRPr lang="en-US" dirty="0"/>
          </a:p>
        </p:txBody>
      </p:sp>
      <p:sp>
        <p:nvSpPr>
          <p:cNvPr id="17" name="TextBox 16">
            <a:extLst>
              <a:ext uri="{FF2B5EF4-FFF2-40B4-BE49-F238E27FC236}">
                <a16:creationId xmlns:a16="http://schemas.microsoft.com/office/drawing/2014/main" id="{AC34B9B1-1217-4FF9-9FC6-AC0547870B6C}"/>
              </a:ext>
            </a:extLst>
          </p:cNvPr>
          <p:cNvSpPr txBox="1"/>
          <p:nvPr/>
        </p:nvSpPr>
        <p:spPr>
          <a:xfrm>
            <a:off x="3590344" y="772646"/>
            <a:ext cx="4706632" cy="461665"/>
          </a:xfrm>
          <a:prstGeom prst="rect">
            <a:avLst/>
          </a:prstGeom>
          <a:noFill/>
        </p:spPr>
        <p:txBody>
          <a:bodyPr wrap="square" rtlCol="0">
            <a:spAutoFit/>
          </a:bodyPr>
          <a:lstStyle/>
          <a:p>
            <a:pPr algn="ctr" defTabSz="1219170">
              <a:spcAft>
                <a:spcPts val="200"/>
              </a:spcAft>
              <a:defRPr/>
            </a:pPr>
            <a:r>
              <a:rPr lang="en-US" sz="2400" b="1" dirty="0">
                <a:latin typeface="Arial" panose="020B0604020202020204" pitchFamily="34" charset="0"/>
                <a:cs typeface="Arial" panose="020B0604020202020204" pitchFamily="34" charset="0"/>
              </a:rPr>
              <a:t>Nominal hourly scan coverage</a:t>
            </a:r>
          </a:p>
        </p:txBody>
      </p:sp>
      <p:pic>
        <p:nvPicPr>
          <p:cNvPr id="18" name="Picture 17" descr="Map&#10;&#10;Description automatically generated">
            <a:extLst>
              <a:ext uri="{FF2B5EF4-FFF2-40B4-BE49-F238E27FC236}">
                <a16:creationId xmlns:a16="http://schemas.microsoft.com/office/drawing/2014/main" id="{0B2238F5-4E0C-419F-820C-58441F77A867}"/>
              </a:ext>
            </a:extLst>
          </p:cNvPr>
          <p:cNvPicPr>
            <a:picLocks/>
          </p:cNvPicPr>
          <p:nvPr/>
        </p:nvPicPr>
        <p:blipFill rotWithShape="1">
          <a:blip r:embed="rId2" cstate="print">
            <a:extLst>
              <a:ext uri="{28A0092B-C50C-407E-A947-70E740481C1C}">
                <a14:useLocalDpi xmlns:a14="http://schemas.microsoft.com/office/drawing/2010/main" val="0"/>
              </a:ext>
            </a:extLst>
          </a:blip>
          <a:srcRect r="9999"/>
          <a:stretch/>
        </p:blipFill>
        <p:spPr>
          <a:xfrm>
            <a:off x="2671847" y="1161965"/>
            <a:ext cx="6309360" cy="2651760"/>
          </a:xfrm>
          <a:prstGeom prst="rect">
            <a:avLst/>
          </a:prstGeom>
        </p:spPr>
      </p:pic>
      <p:pic>
        <p:nvPicPr>
          <p:cNvPr id="5" name="Picture 4" descr="Map&#10;&#10;Description automatically generated">
            <a:extLst>
              <a:ext uri="{FF2B5EF4-FFF2-40B4-BE49-F238E27FC236}">
                <a16:creationId xmlns:a16="http://schemas.microsoft.com/office/drawing/2014/main" id="{3735280F-9612-4255-B07E-A3E308B9013D}"/>
              </a:ext>
            </a:extLst>
          </p:cNvPr>
          <p:cNvPicPr>
            <a:picLocks/>
          </p:cNvPicPr>
          <p:nvPr/>
        </p:nvPicPr>
        <p:blipFill rotWithShape="1">
          <a:blip r:embed="rId3" cstate="print">
            <a:extLst>
              <a:ext uri="{28A0092B-C50C-407E-A947-70E740481C1C}">
                <a14:useLocalDpi xmlns:a14="http://schemas.microsoft.com/office/drawing/2010/main" val="0"/>
              </a:ext>
            </a:extLst>
          </a:blip>
          <a:srcRect r="9594"/>
          <a:stretch/>
        </p:blipFill>
        <p:spPr>
          <a:xfrm>
            <a:off x="11146" y="4133391"/>
            <a:ext cx="6309360" cy="2651760"/>
          </a:xfrm>
          <a:prstGeom prst="rect">
            <a:avLst/>
          </a:prstGeom>
        </p:spPr>
      </p:pic>
      <p:sp>
        <p:nvSpPr>
          <p:cNvPr id="19" name="TextBox 18">
            <a:extLst>
              <a:ext uri="{FF2B5EF4-FFF2-40B4-BE49-F238E27FC236}">
                <a16:creationId xmlns:a16="http://schemas.microsoft.com/office/drawing/2014/main" id="{66600326-4D4E-41AA-BDD7-7471E04A0D7E}"/>
              </a:ext>
            </a:extLst>
          </p:cNvPr>
          <p:cNvSpPr txBox="1"/>
          <p:nvPr/>
        </p:nvSpPr>
        <p:spPr>
          <a:xfrm>
            <a:off x="4315690" y="3695177"/>
            <a:ext cx="2768593" cy="461665"/>
          </a:xfrm>
          <a:prstGeom prst="rect">
            <a:avLst/>
          </a:prstGeom>
          <a:noFill/>
        </p:spPr>
        <p:txBody>
          <a:bodyPr wrap="square" rtlCol="0">
            <a:spAutoFit/>
          </a:bodyPr>
          <a:lstStyle/>
          <a:p>
            <a:pPr algn="ctr" defTabSz="1219170">
              <a:spcAft>
                <a:spcPts val="200"/>
              </a:spcAft>
              <a:defRPr/>
            </a:pPr>
            <a:r>
              <a:rPr lang="en-US" sz="2400" b="1" dirty="0">
                <a:solidFill>
                  <a:srgbClr val="FF0000"/>
                </a:solidFill>
                <a:latin typeface="Arial" panose="020B0604020202020204" pitchFamily="34" charset="0"/>
                <a:cs typeface="Arial" panose="020B0604020202020204" pitchFamily="34" charset="0"/>
              </a:rPr>
              <a:t>Optimized Scans</a:t>
            </a:r>
          </a:p>
        </p:txBody>
      </p:sp>
      <p:pic>
        <p:nvPicPr>
          <p:cNvPr id="20" name="Picture 19" descr="Map&#10;&#10;Description automatically generated">
            <a:extLst>
              <a:ext uri="{FF2B5EF4-FFF2-40B4-BE49-F238E27FC236}">
                <a16:creationId xmlns:a16="http://schemas.microsoft.com/office/drawing/2014/main" id="{0CC0B4C6-C171-475E-8E3B-10CA8B4EF8F5}"/>
              </a:ext>
            </a:extLst>
          </p:cNvPr>
          <p:cNvPicPr>
            <a:picLocks/>
          </p:cNvPicPr>
          <p:nvPr/>
        </p:nvPicPr>
        <p:blipFill rotWithShape="1">
          <a:blip r:embed="rId4" cstate="print">
            <a:extLst>
              <a:ext uri="{28A0092B-C50C-407E-A947-70E740481C1C}">
                <a14:useLocalDpi xmlns:a14="http://schemas.microsoft.com/office/drawing/2010/main" val="0"/>
              </a:ext>
            </a:extLst>
          </a:blip>
          <a:srcRect r="9535"/>
          <a:stretch/>
        </p:blipFill>
        <p:spPr>
          <a:xfrm>
            <a:off x="5826527" y="4139997"/>
            <a:ext cx="6309360" cy="2651760"/>
          </a:xfrm>
          <a:prstGeom prst="rect">
            <a:avLst/>
          </a:prstGeom>
        </p:spPr>
      </p:pic>
      <p:sp>
        <p:nvSpPr>
          <p:cNvPr id="23" name="TextBox 22">
            <a:extLst>
              <a:ext uri="{FF2B5EF4-FFF2-40B4-BE49-F238E27FC236}">
                <a16:creationId xmlns:a16="http://schemas.microsoft.com/office/drawing/2014/main" id="{E5CEDC74-27A8-45FA-98FC-8C0E55023201}"/>
              </a:ext>
            </a:extLst>
          </p:cNvPr>
          <p:cNvSpPr txBox="1"/>
          <p:nvPr/>
        </p:nvSpPr>
        <p:spPr>
          <a:xfrm>
            <a:off x="104485" y="5975167"/>
            <a:ext cx="1982805" cy="461665"/>
          </a:xfrm>
          <a:prstGeom prst="rect">
            <a:avLst/>
          </a:prstGeom>
          <a:noFill/>
        </p:spPr>
        <p:txBody>
          <a:bodyPr wrap="square" rtlCol="0">
            <a:spAutoFit/>
          </a:bodyPr>
          <a:lstStyle/>
          <a:p>
            <a:pPr algn="ctr" defTabSz="1219170">
              <a:spcAft>
                <a:spcPts val="200"/>
              </a:spcAft>
              <a:defRPr/>
            </a:pPr>
            <a:r>
              <a:rPr lang="en-US" sz="2400" b="1" dirty="0">
                <a:solidFill>
                  <a:schemeClr val="bg1"/>
                </a:solidFill>
                <a:latin typeface="Arial" panose="020B0604020202020204" pitchFamily="34" charset="0"/>
                <a:cs typeface="Arial" panose="020B0604020202020204" pitchFamily="34" charset="0"/>
              </a:rPr>
              <a:t>~20 minutes</a:t>
            </a:r>
          </a:p>
        </p:txBody>
      </p:sp>
      <p:sp>
        <p:nvSpPr>
          <p:cNvPr id="24" name="TextBox 23">
            <a:extLst>
              <a:ext uri="{FF2B5EF4-FFF2-40B4-BE49-F238E27FC236}">
                <a16:creationId xmlns:a16="http://schemas.microsoft.com/office/drawing/2014/main" id="{BC44FEBD-F305-47F5-ACBC-28B6D2D36EDD}"/>
              </a:ext>
            </a:extLst>
          </p:cNvPr>
          <p:cNvSpPr txBox="1"/>
          <p:nvPr/>
        </p:nvSpPr>
        <p:spPr>
          <a:xfrm>
            <a:off x="5934498" y="5968561"/>
            <a:ext cx="1982805" cy="461665"/>
          </a:xfrm>
          <a:prstGeom prst="rect">
            <a:avLst/>
          </a:prstGeom>
          <a:noFill/>
        </p:spPr>
        <p:txBody>
          <a:bodyPr wrap="square" rtlCol="0">
            <a:spAutoFit/>
          </a:bodyPr>
          <a:lstStyle/>
          <a:p>
            <a:pPr algn="ctr" defTabSz="1219170">
              <a:spcAft>
                <a:spcPts val="200"/>
              </a:spcAft>
              <a:defRPr/>
            </a:pPr>
            <a:r>
              <a:rPr lang="en-US" sz="2400" b="1" dirty="0">
                <a:solidFill>
                  <a:schemeClr val="bg1"/>
                </a:solidFill>
                <a:latin typeface="Arial" panose="020B0604020202020204" pitchFamily="34" charset="0"/>
                <a:cs typeface="Arial" panose="020B0604020202020204" pitchFamily="34" charset="0"/>
              </a:rPr>
              <a:t>~15 minutes</a:t>
            </a:r>
          </a:p>
        </p:txBody>
      </p:sp>
      <p:sp>
        <p:nvSpPr>
          <p:cNvPr id="25" name="TextBox 24">
            <a:extLst>
              <a:ext uri="{FF2B5EF4-FFF2-40B4-BE49-F238E27FC236}">
                <a16:creationId xmlns:a16="http://schemas.microsoft.com/office/drawing/2014/main" id="{74F24D2B-B35D-4BB0-AC42-9C25B14BC0DC}"/>
              </a:ext>
            </a:extLst>
          </p:cNvPr>
          <p:cNvSpPr txBox="1"/>
          <p:nvPr/>
        </p:nvSpPr>
        <p:spPr>
          <a:xfrm>
            <a:off x="1534540" y="3757052"/>
            <a:ext cx="2768593" cy="461665"/>
          </a:xfrm>
          <a:prstGeom prst="rect">
            <a:avLst/>
          </a:prstGeom>
          <a:noFill/>
        </p:spPr>
        <p:txBody>
          <a:bodyPr wrap="square" rtlCol="0">
            <a:spAutoFit/>
          </a:bodyPr>
          <a:lstStyle/>
          <a:p>
            <a:pPr algn="ctr" defTabSz="1219170">
              <a:spcAft>
                <a:spcPts val="200"/>
              </a:spcAft>
              <a:defRPr/>
            </a:pPr>
            <a:r>
              <a:rPr lang="en-US" sz="2400" b="1" dirty="0">
                <a:solidFill>
                  <a:srgbClr val="FF0000"/>
                </a:solidFill>
                <a:latin typeface="Arial" panose="020B0604020202020204" pitchFamily="34" charset="0"/>
                <a:cs typeface="Arial" panose="020B0604020202020204" pitchFamily="34" charset="0"/>
              </a:rPr>
              <a:t>Morning</a:t>
            </a:r>
          </a:p>
        </p:txBody>
      </p:sp>
      <p:sp>
        <p:nvSpPr>
          <p:cNvPr id="26" name="TextBox 25">
            <a:extLst>
              <a:ext uri="{FF2B5EF4-FFF2-40B4-BE49-F238E27FC236}">
                <a16:creationId xmlns:a16="http://schemas.microsoft.com/office/drawing/2014/main" id="{FA6EFA99-FF6F-42B9-8A62-47C9F45BAF7E}"/>
              </a:ext>
            </a:extLst>
          </p:cNvPr>
          <p:cNvSpPr txBox="1"/>
          <p:nvPr/>
        </p:nvSpPr>
        <p:spPr>
          <a:xfrm>
            <a:off x="7803536" y="3757051"/>
            <a:ext cx="2768593" cy="461665"/>
          </a:xfrm>
          <a:prstGeom prst="rect">
            <a:avLst/>
          </a:prstGeom>
          <a:noFill/>
        </p:spPr>
        <p:txBody>
          <a:bodyPr wrap="square" rtlCol="0">
            <a:spAutoFit/>
          </a:bodyPr>
          <a:lstStyle/>
          <a:p>
            <a:pPr algn="ctr" defTabSz="1219170">
              <a:spcAft>
                <a:spcPts val="200"/>
              </a:spcAft>
              <a:defRPr/>
            </a:pPr>
            <a:r>
              <a:rPr lang="en-US" sz="2400" b="1" dirty="0">
                <a:solidFill>
                  <a:srgbClr val="FF0000"/>
                </a:solidFill>
                <a:latin typeface="Arial" panose="020B0604020202020204" pitchFamily="34" charset="0"/>
                <a:cs typeface="Arial" panose="020B0604020202020204" pitchFamily="34" charset="0"/>
              </a:rPr>
              <a:t>Evening</a:t>
            </a:r>
          </a:p>
        </p:txBody>
      </p:sp>
      <p:sp>
        <p:nvSpPr>
          <p:cNvPr id="14" name="TextBox 13">
            <a:extLst>
              <a:ext uri="{FF2B5EF4-FFF2-40B4-BE49-F238E27FC236}">
                <a16:creationId xmlns:a16="http://schemas.microsoft.com/office/drawing/2014/main" id="{BBBF32F2-4231-4831-B629-249A406F2E6A}"/>
              </a:ext>
            </a:extLst>
          </p:cNvPr>
          <p:cNvSpPr txBox="1"/>
          <p:nvPr/>
        </p:nvSpPr>
        <p:spPr>
          <a:xfrm>
            <a:off x="8318469" y="5230860"/>
            <a:ext cx="1982805" cy="400110"/>
          </a:xfrm>
          <a:prstGeom prst="rect">
            <a:avLst/>
          </a:prstGeom>
          <a:noFill/>
        </p:spPr>
        <p:txBody>
          <a:bodyPr wrap="square" rtlCol="0">
            <a:spAutoFit/>
          </a:bodyPr>
          <a:lstStyle/>
          <a:p>
            <a:pPr algn="ctr" defTabSz="1219170">
              <a:spcAft>
                <a:spcPts val="200"/>
              </a:spcAft>
              <a:defRPr/>
            </a:pPr>
            <a:r>
              <a:rPr lang="en-US" sz="2000" b="1" dirty="0">
                <a:solidFill>
                  <a:schemeClr val="bg1"/>
                </a:solidFill>
                <a:latin typeface="Arial" panose="020B0604020202020204" pitchFamily="34" charset="0"/>
                <a:cs typeface="Arial" panose="020B0604020202020204" pitchFamily="34" charset="0"/>
              </a:rPr>
              <a:t>SZA &gt; 80°</a:t>
            </a:r>
          </a:p>
        </p:txBody>
      </p:sp>
      <p:sp>
        <p:nvSpPr>
          <p:cNvPr id="15" name="TextBox 14">
            <a:extLst>
              <a:ext uri="{FF2B5EF4-FFF2-40B4-BE49-F238E27FC236}">
                <a16:creationId xmlns:a16="http://schemas.microsoft.com/office/drawing/2014/main" id="{173EF4D2-E56F-4603-97B9-49B1484D1ECD}"/>
              </a:ext>
            </a:extLst>
          </p:cNvPr>
          <p:cNvSpPr txBox="1"/>
          <p:nvPr/>
        </p:nvSpPr>
        <p:spPr>
          <a:xfrm>
            <a:off x="1536674" y="5259216"/>
            <a:ext cx="1982805" cy="400110"/>
          </a:xfrm>
          <a:prstGeom prst="rect">
            <a:avLst/>
          </a:prstGeom>
          <a:noFill/>
        </p:spPr>
        <p:txBody>
          <a:bodyPr wrap="square" rtlCol="0">
            <a:spAutoFit/>
          </a:bodyPr>
          <a:lstStyle/>
          <a:p>
            <a:pPr algn="ctr" defTabSz="1219170">
              <a:spcAft>
                <a:spcPts val="200"/>
              </a:spcAft>
              <a:defRPr/>
            </a:pPr>
            <a:r>
              <a:rPr lang="en-US" sz="2000" b="1" dirty="0">
                <a:solidFill>
                  <a:schemeClr val="bg1"/>
                </a:solidFill>
                <a:latin typeface="Arial" panose="020B0604020202020204" pitchFamily="34" charset="0"/>
                <a:cs typeface="Arial" panose="020B0604020202020204" pitchFamily="34" charset="0"/>
              </a:rPr>
              <a:t>SZA &gt; 80°</a:t>
            </a:r>
          </a:p>
        </p:txBody>
      </p:sp>
    </p:spTree>
    <p:extLst>
      <p:ext uri="{BB962C8B-B14F-4D97-AF65-F5344CB8AC3E}">
        <p14:creationId xmlns:p14="http://schemas.microsoft.com/office/powerpoint/2010/main" val="2987559224"/>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fld id="{BBC93AA5-82BE-468E-90B3-DD1DC18545AD}" type="slidenum">
              <a:rPr lang="en-US" smtClean="0"/>
              <a:t>7</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 Operations</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7</a:t>
            </a:fld>
            <a:endParaRPr lang="en-US" dirty="0"/>
          </a:p>
        </p:txBody>
      </p:sp>
      <p:sp>
        <p:nvSpPr>
          <p:cNvPr id="14" name="Content Placeholder 2">
            <a:extLst>
              <a:ext uri="{FF2B5EF4-FFF2-40B4-BE49-F238E27FC236}">
                <a16:creationId xmlns:a16="http://schemas.microsoft.com/office/drawing/2014/main" id="{2C2BA57F-8410-4EA5-9B49-00AB671C02B0}"/>
              </a:ext>
            </a:extLst>
          </p:cNvPr>
          <p:cNvSpPr txBox="1">
            <a:spLocks/>
          </p:cNvSpPr>
          <p:nvPr/>
        </p:nvSpPr>
        <p:spPr>
          <a:xfrm>
            <a:off x="125542" y="3428999"/>
            <a:ext cx="5865573" cy="1014681"/>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600"/>
              </a:spcBef>
              <a:buNone/>
              <a:defRPr/>
            </a:pPr>
            <a:r>
              <a:rPr lang="en-US" sz="2000" dirty="0">
                <a:latin typeface="Arial" panose="020B0604020202020204" pitchFamily="34" charset="0"/>
                <a:cs typeface="Arial" panose="020B0604020202020204" pitchFamily="34" charset="0"/>
              </a:rPr>
              <a:t>Example of possible coverage of special operation scan for experiment focused on pollution transport along Colorado Front Range</a:t>
            </a:r>
          </a:p>
        </p:txBody>
      </p:sp>
      <p:pic>
        <p:nvPicPr>
          <p:cNvPr id="9" name="Picture 8" descr="Map&#10;&#10;Description automatically generated">
            <a:extLst>
              <a:ext uri="{FF2B5EF4-FFF2-40B4-BE49-F238E27FC236}">
                <a16:creationId xmlns:a16="http://schemas.microsoft.com/office/drawing/2014/main" id="{FFCC341D-B4F8-40BE-B223-D5D6DE5C158D}"/>
              </a:ext>
            </a:extLst>
          </p:cNvPr>
          <p:cNvPicPr>
            <a:picLocks/>
          </p:cNvPicPr>
          <p:nvPr/>
        </p:nvPicPr>
        <p:blipFill rotWithShape="1">
          <a:blip r:embed="rId2">
            <a:extLst>
              <a:ext uri="{28A0092B-C50C-407E-A947-70E740481C1C}">
                <a14:useLocalDpi xmlns:a14="http://schemas.microsoft.com/office/drawing/2010/main" val="0"/>
              </a:ext>
            </a:extLst>
          </a:blip>
          <a:srcRect l="11405" t="9562" r="14518" b="9478"/>
          <a:stretch/>
        </p:blipFill>
        <p:spPr>
          <a:xfrm>
            <a:off x="211416" y="1062673"/>
            <a:ext cx="5631586" cy="2366327"/>
          </a:xfrm>
          <a:prstGeom prst="rect">
            <a:avLst/>
          </a:prstGeom>
        </p:spPr>
      </p:pic>
      <p:pic>
        <p:nvPicPr>
          <p:cNvPr id="11" name="Picture 10" descr="Map&#10;&#10;Description automatically generated">
            <a:extLst>
              <a:ext uri="{FF2B5EF4-FFF2-40B4-BE49-F238E27FC236}">
                <a16:creationId xmlns:a16="http://schemas.microsoft.com/office/drawing/2014/main" id="{6D23B6B7-5980-4273-853D-EA5142ED7AC2}"/>
              </a:ext>
            </a:extLst>
          </p:cNvPr>
          <p:cNvPicPr>
            <a:picLocks/>
          </p:cNvPicPr>
          <p:nvPr/>
        </p:nvPicPr>
        <p:blipFill rotWithShape="1">
          <a:blip r:embed="rId3">
            <a:extLst>
              <a:ext uri="{28A0092B-C50C-407E-A947-70E740481C1C}">
                <a14:useLocalDpi xmlns:a14="http://schemas.microsoft.com/office/drawing/2010/main" val="0"/>
              </a:ext>
            </a:extLst>
          </a:blip>
          <a:srcRect l="11239" t="9429" r="17756" b="10038"/>
          <a:stretch/>
        </p:blipFill>
        <p:spPr>
          <a:xfrm>
            <a:off x="6434872" y="3243593"/>
            <a:ext cx="5631586" cy="2465225"/>
          </a:xfrm>
          <a:prstGeom prst="rect">
            <a:avLst/>
          </a:prstGeom>
        </p:spPr>
      </p:pic>
      <p:sp>
        <p:nvSpPr>
          <p:cNvPr id="15" name="Content Placeholder 2">
            <a:extLst>
              <a:ext uri="{FF2B5EF4-FFF2-40B4-BE49-F238E27FC236}">
                <a16:creationId xmlns:a16="http://schemas.microsoft.com/office/drawing/2014/main" id="{0848F484-D4BC-4ED4-8D48-0C890A0D8C8A}"/>
              </a:ext>
            </a:extLst>
          </p:cNvPr>
          <p:cNvSpPr txBox="1">
            <a:spLocks/>
          </p:cNvSpPr>
          <p:nvPr/>
        </p:nvSpPr>
        <p:spPr>
          <a:xfrm>
            <a:off x="6434873" y="5732559"/>
            <a:ext cx="5631586" cy="93441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600"/>
              </a:spcBef>
              <a:buNone/>
              <a:defRPr/>
            </a:pPr>
            <a:r>
              <a:rPr lang="en-US" sz="2000" dirty="0">
                <a:latin typeface="Arial" panose="020B0604020202020204" pitchFamily="34" charset="0"/>
                <a:cs typeface="Arial" panose="020B0604020202020204" pitchFamily="34" charset="0"/>
              </a:rPr>
              <a:t>Example of possible coverage of special operation scan for experiment focused on wildfire smoke in Pacific Northwest</a:t>
            </a:r>
          </a:p>
        </p:txBody>
      </p:sp>
      <p:sp>
        <p:nvSpPr>
          <p:cNvPr id="3" name="Oval 2">
            <a:extLst>
              <a:ext uri="{FF2B5EF4-FFF2-40B4-BE49-F238E27FC236}">
                <a16:creationId xmlns:a16="http://schemas.microsoft.com/office/drawing/2014/main" id="{2EACED3D-166D-411C-AF25-8002AB2E5313}"/>
              </a:ext>
            </a:extLst>
          </p:cNvPr>
          <p:cNvSpPr/>
          <p:nvPr/>
        </p:nvSpPr>
        <p:spPr>
          <a:xfrm>
            <a:off x="2351315" y="2077353"/>
            <a:ext cx="315686" cy="3369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5B09DE-3808-47F5-B1F2-1696500FAEC2}"/>
              </a:ext>
            </a:extLst>
          </p:cNvPr>
          <p:cNvSpPr/>
          <p:nvPr/>
        </p:nvSpPr>
        <p:spPr>
          <a:xfrm>
            <a:off x="7970865" y="3916297"/>
            <a:ext cx="315686" cy="3369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1763DA-0888-4B3D-9EAE-B0D24D17B3B0}"/>
              </a:ext>
            </a:extLst>
          </p:cNvPr>
          <p:cNvSpPr txBox="1"/>
          <p:nvPr/>
        </p:nvSpPr>
        <p:spPr>
          <a:xfrm>
            <a:off x="211416" y="2867909"/>
            <a:ext cx="1982805" cy="461665"/>
          </a:xfrm>
          <a:prstGeom prst="rect">
            <a:avLst/>
          </a:prstGeom>
          <a:noFill/>
        </p:spPr>
        <p:txBody>
          <a:bodyPr wrap="square" rtlCol="0">
            <a:spAutoFit/>
          </a:bodyPr>
          <a:lstStyle/>
          <a:p>
            <a:pPr algn="ctr" defTabSz="1219170">
              <a:spcAft>
                <a:spcPts val="200"/>
              </a:spcAft>
              <a:defRPr/>
            </a:pPr>
            <a:r>
              <a:rPr lang="en-US" sz="2400" b="1" dirty="0">
                <a:solidFill>
                  <a:schemeClr val="bg1"/>
                </a:solidFill>
                <a:latin typeface="Arial" panose="020B0604020202020204" pitchFamily="34" charset="0"/>
                <a:cs typeface="Arial" panose="020B0604020202020204" pitchFamily="34" charset="0"/>
              </a:rPr>
              <a:t>~6 minutes</a:t>
            </a:r>
          </a:p>
        </p:txBody>
      </p:sp>
      <p:sp>
        <p:nvSpPr>
          <p:cNvPr id="20" name="TextBox 19">
            <a:extLst>
              <a:ext uri="{FF2B5EF4-FFF2-40B4-BE49-F238E27FC236}">
                <a16:creationId xmlns:a16="http://schemas.microsoft.com/office/drawing/2014/main" id="{6059DBA3-C307-4327-854D-5792E6719E77}"/>
              </a:ext>
            </a:extLst>
          </p:cNvPr>
          <p:cNvSpPr txBox="1"/>
          <p:nvPr/>
        </p:nvSpPr>
        <p:spPr>
          <a:xfrm>
            <a:off x="6366683" y="5136975"/>
            <a:ext cx="1982805" cy="461665"/>
          </a:xfrm>
          <a:prstGeom prst="rect">
            <a:avLst/>
          </a:prstGeom>
          <a:noFill/>
        </p:spPr>
        <p:txBody>
          <a:bodyPr wrap="square" rtlCol="0">
            <a:spAutoFit/>
          </a:bodyPr>
          <a:lstStyle/>
          <a:p>
            <a:pPr algn="ctr" defTabSz="1219170">
              <a:spcAft>
                <a:spcPts val="200"/>
              </a:spcAft>
              <a:defRPr/>
            </a:pPr>
            <a:r>
              <a:rPr lang="en-US" sz="2400" b="1" dirty="0">
                <a:solidFill>
                  <a:schemeClr val="bg1"/>
                </a:solidFill>
                <a:latin typeface="Arial" panose="020B0604020202020204" pitchFamily="34" charset="0"/>
                <a:cs typeface="Arial" panose="020B0604020202020204" pitchFamily="34" charset="0"/>
              </a:rPr>
              <a:t>~6 minutes</a:t>
            </a:r>
          </a:p>
        </p:txBody>
      </p:sp>
      <p:sp>
        <p:nvSpPr>
          <p:cNvPr id="21" name="Content Placeholder 2">
            <a:extLst>
              <a:ext uri="{FF2B5EF4-FFF2-40B4-BE49-F238E27FC236}">
                <a16:creationId xmlns:a16="http://schemas.microsoft.com/office/drawing/2014/main" id="{CEC56A92-B970-4A5B-AEB9-48716AFACD42}"/>
              </a:ext>
            </a:extLst>
          </p:cNvPr>
          <p:cNvSpPr txBox="1">
            <a:spLocks/>
          </p:cNvSpPr>
          <p:nvPr/>
        </p:nvSpPr>
        <p:spPr>
          <a:xfrm>
            <a:off x="6073995" y="1062674"/>
            <a:ext cx="5992463" cy="1969912"/>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Special operations are higher frequency scans (e.g., ≤ 10 minutes) over selected portions or slices of the Field of Regard.</a:t>
            </a:r>
          </a:p>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Up to 25% of TEMPO’s observing time will be committed to special operations, which can be initiated in the commissioning phase </a:t>
            </a:r>
          </a:p>
        </p:txBody>
      </p:sp>
      <p:sp>
        <p:nvSpPr>
          <p:cNvPr id="27" name="Content Placeholder 2">
            <a:extLst>
              <a:ext uri="{FF2B5EF4-FFF2-40B4-BE49-F238E27FC236}">
                <a16:creationId xmlns:a16="http://schemas.microsoft.com/office/drawing/2014/main" id="{2A312279-40BC-4681-A3C3-447686D080BC}"/>
              </a:ext>
            </a:extLst>
          </p:cNvPr>
          <p:cNvSpPr txBox="1">
            <a:spLocks/>
          </p:cNvSpPr>
          <p:nvPr/>
        </p:nvSpPr>
        <p:spPr>
          <a:xfrm>
            <a:off x="125541" y="4916727"/>
            <a:ext cx="3696446" cy="167115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600"/>
              </a:spcBef>
              <a:buNone/>
              <a:defRPr/>
            </a:pPr>
            <a:r>
              <a:rPr lang="en-US" sz="1900" dirty="0">
                <a:latin typeface="Arial" panose="020B0604020202020204" pitchFamily="34" charset="0"/>
                <a:cs typeface="Arial" panose="020B0604020202020204" pitchFamily="34" charset="0"/>
              </a:rPr>
              <a:t>The </a:t>
            </a:r>
            <a:r>
              <a:rPr lang="en-US" sz="1900"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TEMPO Green Paper </a:t>
            </a:r>
            <a:r>
              <a:rPr lang="en-US" sz="1900" dirty="0">
                <a:latin typeface="Arial" panose="020B0604020202020204" pitchFamily="34" charset="0"/>
                <a:cs typeface="Arial" panose="020B0604020202020204" pitchFamily="34" charset="0"/>
              </a:rPr>
              <a:t>is being regularly updated with experiments proposing to use a portion of TEMPO’s special operational time</a:t>
            </a:r>
          </a:p>
        </p:txBody>
      </p:sp>
      <p:pic>
        <p:nvPicPr>
          <p:cNvPr id="28" name="Picture 27" descr="Qr code&#10;&#10;Description automatically generated">
            <a:extLst>
              <a:ext uri="{FF2B5EF4-FFF2-40B4-BE49-F238E27FC236}">
                <a16:creationId xmlns:a16="http://schemas.microsoft.com/office/drawing/2014/main" id="{430D34F4-E5C1-423D-8813-7D7D09426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196" y="4684911"/>
            <a:ext cx="2008289" cy="2008289"/>
          </a:xfrm>
          <a:prstGeom prst="rect">
            <a:avLst/>
          </a:prstGeom>
        </p:spPr>
      </p:pic>
    </p:spTree>
    <p:extLst>
      <p:ext uri="{BB962C8B-B14F-4D97-AF65-F5344CB8AC3E}">
        <p14:creationId xmlns:p14="http://schemas.microsoft.com/office/powerpoint/2010/main" val="2140999436"/>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fld id="{BBC93AA5-82BE-468E-90B3-DD1DC18545AD}" type="slidenum">
              <a:rPr lang="en-US" smtClean="0"/>
              <a:t>8</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make a request? </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8</a:t>
            </a:fld>
            <a:endParaRPr lang="en-US" dirty="0"/>
          </a:p>
        </p:txBody>
      </p:sp>
      <p:pic>
        <p:nvPicPr>
          <p:cNvPr id="12" name="Picture 11">
            <a:extLst>
              <a:ext uri="{FF2B5EF4-FFF2-40B4-BE49-F238E27FC236}">
                <a16:creationId xmlns:a16="http://schemas.microsoft.com/office/drawing/2014/main" id="{99F0553D-FC99-4F5B-B52E-1AF34D3130C1}"/>
              </a:ext>
            </a:extLst>
          </p:cNvPr>
          <p:cNvPicPr>
            <a:picLocks noChangeAspect="1"/>
          </p:cNvPicPr>
          <p:nvPr/>
        </p:nvPicPr>
        <p:blipFill rotWithShape="1">
          <a:blip r:embed="rId2"/>
          <a:srcRect b="3705"/>
          <a:stretch/>
        </p:blipFill>
        <p:spPr>
          <a:xfrm>
            <a:off x="427382" y="1055691"/>
            <a:ext cx="11202963" cy="3403294"/>
          </a:xfrm>
          <a:prstGeom prst="rect">
            <a:avLst/>
          </a:prstGeom>
        </p:spPr>
      </p:pic>
      <p:sp>
        <p:nvSpPr>
          <p:cNvPr id="22" name="Content Placeholder 2">
            <a:extLst>
              <a:ext uri="{FF2B5EF4-FFF2-40B4-BE49-F238E27FC236}">
                <a16:creationId xmlns:a16="http://schemas.microsoft.com/office/drawing/2014/main" id="{6394F404-CF5B-44B5-ABEC-D3703915B7CF}"/>
              </a:ext>
            </a:extLst>
          </p:cNvPr>
          <p:cNvSpPr txBox="1">
            <a:spLocks/>
          </p:cNvSpPr>
          <p:nvPr/>
        </p:nvSpPr>
        <p:spPr>
          <a:xfrm>
            <a:off x="427382" y="4651461"/>
            <a:ext cx="11202963" cy="2041739"/>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To make request for using a portion of TEMPO’s special observation time, investigators must complete the Experiment Request Form available on the TEMPO Early Adopters site</a:t>
            </a:r>
          </a:p>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Once approved as a suitable experiment for the special operations, the abstract of the experiment will be added to the living TEMPO Green Paper</a:t>
            </a:r>
          </a:p>
          <a:p>
            <a:pPr marL="347472" indent="-347472" defTabSz="1097280">
              <a:lnSpc>
                <a:spcPct val="100000"/>
              </a:lnSpc>
              <a:spcBef>
                <a:spcPts val="600"/>
              </a:spcBef>
              <a:buFont typeface="Wingdings" panose="05000000000000000000" pitchFamily="2" charset="2"/>
              <a:buChar char="q"/>
              <a:defRPr/>
            </a:pPr>
            <a:r>
              <a:rPr lang="en-US" sz="1900" dirty="0">
                <a:latin typeface="Arial" panose="020B0604020202020204" pitchFamily="34" charset="0"/>
                <a:cs typeface="Arial" panose="020B0604020202020204" pitchFamily="34" charset="0"/>
              </a:rPr>
              <a:t>Inclusion of the experiment in the Green Paper does not guarantee that special operations will be committed to the experiment, but it is critical first step for adding it to the pipeline. </a:t>
            </a:r>
          </a:p>
        </p:txBody>
      </p:sp>
      <p:pic>
        <p:nvPicPr>
          <p:cNvPr id="16" name="Picture 15" descr="Qr code&#10;&#10;Description automatically generated">
            <a:extLst>
              <a:ext uri="{FF2B5EF4-FFF2-40B4-BE49-F238E27FC236}">
                <a16:creationId xmlns:a16="http://schemas.microsoft.com/office/drawing/2014/main" id="{4B87CF75-AE53-4190-9B6E-C62C4DF51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250" y="164800"/>
            <a:ext cx="2075048" cy="2075048"/>
          </a:xfrm>
          <a:prstGeom prst="rect">
            <a:avLst/>
          </a:prstGeom>
        </p:spPr>
      </p:pic>
    </p:spTree>
    <p:extLst>
      <p:ext uri="{BB962C8B-B14F-4D97-AF65-F5344CB8AC3E}">
        <p14:creationId xmlns:p14="http://schemas.microsoft.com/office/powerpoint/2010/main" val="149949780"/>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1">
            <a:extLst>
              <a:ext uri="{FF2B5EF4-FFF2-40B4-BE49-F238E27FC236}">
                <a16:creationId xmlns:a16="http://schemas.microsoft.com/office/drawing/2014/main" id="{C1CC7101-B4A0-4461-8CB9-524D7B83D536}"/>
              </a:ext>
            </a:extLst>
          </p:cNvPr>
          <p:cNvSpPr>
            <a:spLocks noGrp="1"/>
          </p:cNvSpPr>
          <p:nvPr>
            <p:ph type="sldNum" sz="quarter" idx="12"/>
          </p:nvPr>
        </p:nvSpPr>
        <p:spPr/>
        <p:txBody>
          <a:bodyPr/>
          <a:lstStyle/>
          <a:p>
            <a:fld id="{BBC93AA5-82BE-468E-90B3-DD1DC18545AD}" type="slidenum">
              <a:rPr lang="en-US" smtClean="0"/>
              <a:t>9</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Selection Process &amp; Timeline</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9</a:t>
            </a:fld>
            <a:endParaRPr lang="en-US" dirty="0"/>
          </a:p>
        </p:txBody>
      </p:sp>
      <p:sp>
        <p:nvSpPr>
          <p:cNvPr id="22" name="Content Placeholder 2">
            <a:extLst>
              <a:ext uri="{FF2B5EF4-FFF2-40B4-BE49-F238E27FC236}">
                <a16:creationId xmlns:a16="http://schemas.microsoft.com/office/drawing/2014/main" id="{6394F404-CF5B-44B5-ABEC-D3703915B7CF}"/>
              </a:ext>
            </a:extLst>
          </p:cNvPr>
          <p:cNvSpPr txBox="1">
            <a:spLocks/>
          </p:cNvSpPr>
          <p:nvPr/>
        </p:nvSpPr>
        <p:spPr>
          <a:xfrm>
            <a:off x="427382" y="1294544"/>
            <a:ext cx="11202963" cy="5291191"/>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6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Steering committee will prioritize and commence scheduling logistics for experiments requesting the special operations</a:t>
            </a:r>
          </a:p>
          <a:p>
            <a:pPr lvl="1" defTabSz="1097280">
              <a:lnSpc>
                <a:spcPct val="100000"/>
              </a:lnSpc>
              <a:spcBef>
                <a:spcPts val="600"/>
              </a:spcBef>
              <a:buFont typeface="Wingdings" panose="05000000000000000000" pitchFamily="2" charset="2"/>
              <a:buChar char="§"/>
              <a:defRPr/>
            </a:pPr>
            <a:r>
              <a:rPr lang="en-US" sz="1800" dirty="0">
                <a:latin typeface="Arial" panose="020B0604020202020204" pitchFamily="34" charset="0"/>
                <a:cs typeface="Arial" panose="020B0604020202020204" pitchFamily="34" charset="0"/>
              </a:rPr>
              <a:t>Committee: Aaron Naeger, Xiong Liu, Kelly Chance, Michael Newchurch, Barry Lefer</a:t>
            </a:r>
          </a:p>
          <a:p>
            <a:pPr marL="347472" marR="0" lvl="0" indent="-347472" algn="l" defTabSz="109728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2000" dirty="0">
                <a:solidFill>
                  <a:prstClr val="black"/>
                </a:solidFill>
                <a:latin typeface="Arial" panose="020B0604020202020204" pitchFamily="34" charset="0"/>
                <a:cs typeface="Arial" panose="020B0604020202020204" pitchFamily="34" charset="0"/>
              </a:rPr>
              <a:t>Investigator responses in the request form will be evaluated based on the following criteria when selecting and prioritizing experiments:</a:t>
            </a:r>
          </a:p>
          <a:p>
            <a:pPr marL="804672" lvl="1" indent="-347472" defTabSz="1097280">
              <a:lnSpc>
                <a:spcPct val="100000"/>
              </a:lnSpc>
              <a:spcBef>
                <a:spcPts val="600"/>
              </a:spcBef>
              <a:buFont typeface="+mj-lt"/>
              <a:buAutoNum type="arabicParenR"/>
              <a:defRPr/>
            </a:pPr>
            <a:r>
              <a:rPr lang="en-US" sz="1800" dirty="0">
                <a:solidFill>
                  <a:prstClr val="black"/>
                </a:solidFill>
                <a:latin typeface="Arial" panose="020B0604020202020204" pitchFamily="34" charset="0"/>
                <a:cs typeface="Arial" panose="020B0604020202020204" pitchFamily="34" charset="0"/>
              </a:rPr>
              <a:t>Scientific value</a:t>
            </a:r>
          </a:p>
          <a:p>
            <a:pPr marL="804672" lvl="1" indent="-347472" defTabSz="1097280">
              <a:lnSpc>
                <a:spcPct val="100000"/>
              </a:lnSpc>
              <a:spcBef>
                <a:spcPts val="600"/>
              </a:spcBef>
              <a:buFont typeface="+mj-lt"/>
              <a:buAutoNum type="arabicParenR"/>
              <a:defRPr/>
            </a:pPr>
            <a:r>
              <a:rPr lang="en-US" sz="1800" dirty="0">
                <a:solidFill>
                  <a:prstClr val="black"/>
                </a:solidFill>
                <a:latin typeface="Arial" panose="020B0604020202020204" pitchFamily="34" charset="0"/>
                <a:cs typeface="Arial" panose="020B0604020202020204" pitchFamily="34" charset="0"/>
              </a:rPr>
              <a:t>Societal benefit (applicable to applied experiments)</a:t>
            </a:r>
          </a:p>
          <a:p>
            <a:pPr marL="804672" lvl="1" indent="-347472" defTabSz="1097280">
              <a:lnSpc>
                <a:spcPct val="100000"/>
              </a:lnSpc>
              <a:spcBef>
                <a:spcPts val="600"/>
              </a:spcBef>
              <a:buFont typeface="+mj-lt"/>
              <a:buAutoNum type="arabicParenR"/>
              <a:defRPr/>
            </a:pPr>
            <a:r>
              <a:rPr lang="en-US" sz="1800" dirty="0">
                <a:solidFill>
                  <a:prstClr val="black"/>
                </a:solidFill>
                <a:latin typeface="Arial" panose="020B0604020202020204" pitchFamily="34" charset="0"/>
                <a:cs typeface="Arial" panose="020B0604020202020204" pitchFamily="34" charset="0"/>
              </a:rPr>
              <a:t>Execution capabilities of the investigators (Does the team have the resources?)</a:t>
            </a:r>
          </a:p>
          <a:p>
            <a:pPr marL="804672" lvl="1" indent="-347472" defTabSz="1097280">
              <a:lnSpc>
                <a:spcPct val="100000"/>
              </a:lnSpc>
              <a:spcBef>
                <a:spcPts val="600"/>
              </a:spcBef>
              <a:buFont typeface="+mj-lt"/>
              <a:buAutoNum type="arabicParenR"/>
              <a:defRPr/>
            </a:pPr>
            <a:r>
              <a:rPr lang="en-US" sz="1800" dirty="0">
                <a:solidFill>
                  <a:prstClr val="black"/>
                </a:solidFill>
                <a:latin typeface="Arial" panose="020B0604020202020204" pitchFamily="34" charset="0"/>
                <a:cs typeface="Arial" panose="020B0604020202020204" pitchFamily="34" charset="0"/>
              </a:rPr>
              <a:t>Experiment logistics including synergy with other experiments</a:t>
            </a:r>
          </a:p>
          <a:p>
            <a:pPr marL="347472" marR="0" lvl="0" indent="-347472" algn="l" defTabSz="109728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2000" dirty="0">
                <a:solidFill>
                  <a:prstClr val="black"/>
                </a:solidFill>
                <a:latin typeface="Arial" panose="020B0604020202020204" pitchFamily="34" charset="0"/>
                <a:cs typeface="Arial" panose="020B0604020202020204" pitchFamily="34" charset="0"/>
              </a:rPr>
              <a:t>After evaluation, the committee will arrange meetings with the investigators of the selected experiments to ensure optimal execution of the special operations to achieve experiment goals</a:t>
            </a:r>
          </a:p>
          <a:p>
            <a:pPr marL="347472" marR="0" lvl="0" indent="-347472" algn="l" defTabSz="109728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2000" dirty="0">
                <a:solidFill>
                  <a:prstClr val="black"/>
                </a:solidFill>
                <a:latin typeface="Arial" panose="020B0604020202020204" pitchFamily="34" charset="0"/>
                <a:cs typeface="Arial" panose="020B0604020202020204" pitchFamily="34" charset="0"/>
              </a:rPr>
              <a:t>First round of experiments selected for implementation will be announced by end of June 2023, followed by initial coordination activities with investigators</a:t>
            </a:r>
          </a:p>
          <a:p>
            <a:pPr marL="347472" marR="0" lvl="0" indent="-347472" algn="l" defTabSz="109728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lang="en-US" sz="2000" dirty="0">
                <a:solidFill>
                  <a:prstClr val="black"/>
                </a:solidFill>
                <a:latin typeface="Arial" panose="020B0604020202020204" pitchFamily="34" charset="0"/>
                <a:cs typeface="Arial" panose="020B0604020202020204" pitchFamily="34" charset="0"/>
              </a:rPr>
              <a:t>Additional experiments will be selected and implemented after the commissioning phase on an as needed basis</a:t>
            </a:r>
            <a:endParaRPr lang="en-US" sz="1800" dirty="0">
              <a:solidFill>
                <a:prstClr val="black"/>
              </a:solidFill>
              <a:latin typeface="Arial" panose="020B0604020202020204" pitchFamily="34" charset="0"/>
              <a:cs typeface="Arial" panose="020B0604020202020204" pitchFamily="34" charset="0"/>
            </a:endParaRPr>
          </a:p>
          <a:p>
            <a:pPr marL="0" indent="0" defTabSz="1097280">
              <a:lnSpc>
                <a:spcPct val="100000"/>
              </a:lnSpc>
              <a:spcBef>
                <a:spcPts val="600"/>
              </a:spcBef>
              <a:buNone/>
              <a:defRPr/>
            </a:pPr>
            <a:endParaRPr lang="en-US" sz="2200" dirty="0">
              <a:latin typeface="Arial" panose="020B0604020202020204" pitchFamily="34" charset="0"/>
              <a:cs typeface="Arial" panose="020B0604020202020204" pitchFamily="34" charset="0"/>
            </a:endParaRPr>
          </a:p>
          <a:p>
            <a:pPr marL="0" indent="0" defTabSz="1097280">
              <a:lnSpc>
                <a:spcPct val="100000"/>
              </a:lnSpc>
              <a:spcBef>
                <a:spcPts val="600"/>
              </a:spcBef>
              <a:buNone/>
              <a:defRPr/>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989108"/>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3616</TotalTime>
  <Words>1171</Words>
  <Application>Microsoft Office PowerPoint</Application>
  <PresentationFormat>Widescreen</PresentationFormat>
  <Paragraphs>168</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Naeger, Aaron (MSFC-ST11)[UAH]</cp:lastModifiedBy>
  <cp:revision>221</cp:revision>
  <dcterms:created xsi:type="dcterms:W3CDTF">2020-05-12T18:08:23Z</dcterms:created>
  <dcterms:modified xsi:type="dcterms:W3CDTF">2023-05-01T05:29:26Z</dcterms:modified>
</cp:coreProperties>
</file>