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17" r:id="rId2"/>
    <p:sldId id="518" r:id="rId3"/>
    <p:sldId id="519" r:id="rId4"/>
    <p:sldId id="52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8B810"/>
    <a:srgbClr val="33CC33"/>
    <a:srgbClr val="66FF33"/>
    <a:srgbClr val="0099FF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02" y="2717415"/>
            <a:ext cx="4098282" cy="912019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High-Resolution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Lightning NO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Experiment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3917" y="3984310"/>
            <a:ext cx="3606292" cy="1365290"/>
          </a:xfrm>
        </p:spPr>
        <p:txBody>
          <a:bodyPr>
            <a:normAutofit fontScale="85000" lnSpcReduction="10000"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 Pickering, Dale 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Allen;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Maryland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Collaborators:  Eric Bucsela, SSAI/GSFC; William Koshak, NASA/MSFC; Caroline Nowlan, SAO; Lok Lamsal; UMBC/GSFC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8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682" y="353213"/>
            <a:ext cx="9250326" cy="605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High-Resolution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Lightning NO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Experiment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3903B-FB49-4F69-9501-4C21E32DE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58813"/>
            <a:ext cx="12192000" cy="39227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Global production of NO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lightning (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1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has a factor of four uncertainty (2 to 8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per year)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With reduced anthropogenic NO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18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now contributes a greater fraction of tropospheric column NO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NO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polar orbiting satellites (GOME, OMI, TROPOMI) have been used with lightning data to estimate the moles of NO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produced per flash. However, polar-orbiting data are only available once per day usually before diel peaks in thunderstorm activity.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TEMPO data will be available for all daylight hours allowing NO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and above thunderstorms to be observed from many more storms.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and spatial resolution will allow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NO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plumes to be observed within and downwind of storms.</a:t>
            </a:r>
          </a:p>
          <a:p>
            <a:pPr>
              <a:spcAft>
                <a:spcPts val="600"/>
              </a:spcAft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Study selected thunderstorm systems over Greater North America: 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days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special operations NO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retrievals at 10-min time resolution over regions (~800 km-wide swaths) and days during the Summer of 2023 when thunderstorms are likely.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sampling a variety of storm types (individual air mass cells, multi-cellular storms, squall lines, supercells) and a wide range of lightning flash rates it will be possible to refine estimates of lightning-NO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2756"/>
            <a:ext cx="2797791" cy="1905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7791" y="5263200"/>
            <a:ext cx="3315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and time periods selected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NOAA/NCEP/Storm Prediction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Convective Outlooks -- some skill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3 days ahead; much better at 2 days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1 day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00" y="4948712"/>
            <a:ext cx="2772530" cy="1909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4210" y="5263200"/>
            <a:ext cx="316779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24-hr notice is adequate – use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hourly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NCEP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Resolution Rapid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Refresh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HRRR) forecasts with output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15-minutes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3-km resolution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0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Retrieval and Analysis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187" y="1027932"/>
            <a:ext cx="12192000" cy="5821935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9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Algorithm for Lightning NOx Retrieval and Production Efficiency (PE) </a:t>
            </a:r>
            <a:r>
              <a:rPr lang="en-US" sz="49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49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49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is estimated by dividing the moles of NO</a:t>
            </a:r>
            <a:r>
              <a:rPr lang="en-US" sz="49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recent lightning by the number of flashes contributing to the tropospheric columns over/within storms. 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columns are determined by dividing the tropospheric slant column of NO</a:t>
            </a:r>
            <a:r>
              <a:rPr lang="en-US" sz="49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deep convective pixels, i.e., pixels with large cloud radiative fraction (CRF) and low cloud top pressure (CTP) by a specially derived Air Mass Factor (AMF) appropriate for a thunderstorm.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49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9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needed for TEMPO </a:t>
            </a:r>
            <a:r>
              <a:rPr lang="en-US" sz="49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r>
              <a:rPr lang="en-US" sz="49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 ?</a:t>
            </a:r>
          </a:p>
          <a:p>
            <a:pPr>
              <a:defRPr/>
            </a:pP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Stroke, flash, and flash energy data from GOES-16 and GOES-18 GLM instruments</a:t>
            </a:r>
          </a:p>
          <a:p>
            <a:pPr>
              <a:defRPr/>
            </a:pP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analysis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use tropospheric NO</a:t>
            </a:r>
            <a:r>
              <a:rPr lang="en-US" sz="49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columns from standard TEMPO retrievals; convert to estimated NO</a:t>
            </a:r>
            <a:r>
              <a:rPr lang="en-US" sz="49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columns using GEOS-Composition Forecast (GEOS-CF) NO and NO</a:t>
            </a:r>
            <a:r>
              <a:rPr lang="en-US" sz="49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profiles in deep convection near the time and location of TEMPO-observed storms.</a:t>
            </a:r>
          </a:p>
          <a:p>
            <a:pPr>
              <a:defRPr/>
            </a:pP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Post-experiment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Tropospheric NO</a:t>
            </a:r>
            <a:r>
              <a:rPr lang="en-US" sz="49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columns will be revised using additional TEMPO products and AMFs appropriate for deep convective pixels containing </a:t>
            </a:r>
            <a:r>
              <a:rPr lang="en-US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49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defRPr/>
            </a:pP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49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analysis will be conducted for individual case-study storms observed by TEMPO.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Aggregate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to obtain regression-based statistical 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between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4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49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lightning flashes.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OMI/TROPOMI/GCAS Lightning NO</a:t>
            </a:r>
            <a:r>
              <a:rPr lang="en-US" sz="4300" b="1" u="sng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3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43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Pickering et al. (2016, </a:t>
            </a:r>
            <a:r>
              <a:rPr lang="en-US" sz="4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JGR</a:t>
            </a:r>
            <a:r>
              <a:rPr lang="en-US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OMI Gulf of Mexico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Bucsela et al. (2019, </a:t>
            </a:r>
            <a:r>
              <a:rPr lang="en-US" sz="4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JGR</a:t>
            </a:r>
            <a:r>
              <a:rPr lang="en-US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Mid-latitude continental OMI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Allen et al. (2019, </a:t>
            </a:r>
            <a:r>
              <a:rPr lang="en-US" sz="4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JGR</a:t>
            </a:r>
            <a:r>
              <a:rPr lang="en-US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tropical OMI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Allen et al. (2021a, </a:t>
            </a:r>
            <a:r>
              <a:rPr lang="en-US" sz="4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JGR</a:t>
            </a:r>
            <a:r>
              <a:rPr lang="en-US" sz="4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GCAS on ER-2 aircraft with GOES GLM;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demonstration of synergy between TEMPO and GLM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3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Allen et al. (2021b, </a:t>
            </a:r>
            <a:r>
              <a:rPr lang="en-US" sz="4300" b="1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JGR</a:t>
            </a:r>
            <a:r>
              <a:rPr lang="en-US" sz="43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):  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TROPOMI with GLM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35318" y="4556372"/>
            <a:ext cx="4816839" cy="2293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5376" y="4768506"/>
            <a:ext cx="9845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GLM Flashes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64064" y="5335538"/>
            <a:ext cx="813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TROPOMI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Cloud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Pressure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64064" y="6127650"/>
            <a:ext cx="103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TROPOMI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NO</a:t>
            </a:r>
            <a:r>
              <a:rPr lang="en-US" sz="1200" b="1" baseline="-25000" dirty="0">
                <a:solidFill>
                  <a:prstClr val="black"/>
                </a:solidFill>
              </a:rPr>
              <a:t>2</a:t>
            </a:r>
            <a:r>
              <a:rPr lang="en-US" sz="1200" b="1" dirty="0">
                <a:solidFill>
                  <a:prstClr val="black"/>
                </a:solidFill>
              </a:rPr>
              <a:t> Total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Slant Column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9416" y="4547601"/>
            <a:ext cx="7150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Ground-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based 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ENTLN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flashes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53703" y="5371404"/>
            <a:ext cx="729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Effective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Cloud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Fraction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211246" y="6001769"/>
            <a:ext cx="10019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Computed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tropospheric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NO</a:t>
            </a:r>
            <a:r>
              <a:rPr lang="en-US" sz="1200" b="1" baseline="-25000" dirty="0">
                <a:solidFill>
                  <a:prstClr val="black"/>
                </a:solidFill>
              </a:rPr>
              <a:t>x</a:t>
            </a:r>
            <a:r>
              <a:rPr lang="en-US" sz="1200" b="1" dirty="0">
                <a:solidFill>
                  <a:prstClr val="black"/>
                </a:solidFill>
              </a:rPr>
              <a:t> column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over storm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0962" y="4854431"/>
            <a:ext cx="21524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background subtraction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bias/uncertainty analysis:</a:t>
            </a:r>
          </a:p>
          <a:p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1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with GLM flashes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175 ± 100 moles/flash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64302" y="164800"/>
            <a:ext cx="9811062" cy="76179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Data Will Reduce Biases and Uncertainties 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Retrievals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1116767"/>
            <a:ext cx="12246964" cy="574123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largest uncertainties in OMI and TROPOMI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</a:t>
            </a:r>
            <a:r>
              <a:rPr lang="en-US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analyses were: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Chemical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of NO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near field of storm (can be 2 – 12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Nault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(2016; 2017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NO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– from upwind storms and convective transport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NO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/NO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within and near storm  - affects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AMF</a:t>
            </a:r>
            <a:r>
              <a:rPr lang="en-US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LNOx</a:t>
            </a:r>
            <a:endParaRPr lang="en-US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10-min resolution data will enable better quantification of these uncertainties: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will allow analysis of decay of NO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 moves downwind for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estimates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chemical lifetime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Examine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evolution of NO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cells with no lightning to aid background estimate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Diurnal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NO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better constrained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aircraft data would aid in better quantifying NO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4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3262</TotalTime>
  <Words>796</Words>
  <Application>Microsoft Office PowerPoint</Application>
  <PresentationFormat>Widescreen</PresentationFormat>
  <Paragraphs>77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Pickering, Kenneth E. (GSFC-614.0)[UNIV OF MARYLAND COLLEGE PARK]</cp:lastModifiedBy>
  <cp:revision>217</cp:revision>
  <dcterms:created xsi:type="dcterms:W3CDTF">2020-05-12T18:08:23Z</dcterms:created>
  <dcterms:modified xsi:type="dcterms:W3CDTF">2023-04-28T15:43:31Z</dcterms:modified>
</cp:coreProperties>
</file>