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5" r:id="rId2"/>
    <p:sldId id="294" r:id="rId3"/>
    <p:sldId id="258" r:id="rId4"/>
    <p:sldId id="297" r:id="rId5"/>
    <p:sldId id="296" r:id="rId6"/>
    <p:sldId id="27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64" d="100"/>
          <a:sy n="64" d="100"/>
        </p:scale>
        <p:origin x="7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82159-90AA-4BEC-B287-26F02B9ADB57}"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E67EDD-DEF9-480A-AB4B-39F079810DCB}" type="slidenum">
              <a:rPr lang="en-US" smtClean="0"/>
              <a:t>‹#›</a:t>
            </a:fld>
            <a:endParaRPr lang="en-US"/>
          </a:p>
        </p:txBody>
      </p:sp>
    </p:spTree>
    <p:extLst>
      <p:ext uri="{BB962C8B-B14F-4D97-AF65-F5344CB8AC3E}">
        <p14:creationId xmlns:p14="http://schemas.microsoft.com/office/powerpoint/2010/main" val="1745846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2661-84F9-C5E4-22BB-F513504829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C92AA-1109-4484-1007-C6A1D19C0F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298828-9FA5-4C44-D2DA-8D2D78F6CBEF}"/>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841657B2-60A8-AA6A-D96B-FA62C8EFF8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6B26F-B5B2-71A5-63EA-52D951C48FDB}"/>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325047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31D06-5501-2B19-D139-EF49CD1867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0CFA31-6F04-2A7D-9AD2-18E2AB848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5C193-C2F5-70F3-5FC1-0C9AD3C8220B}"/>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5D20A9B3-6EF6-6D8F-2959-89E557764A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B6D79-0814-5838-CDB7-6CA3B61C82A3}"/>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232250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7BE618-BE63-82C9-5DD0-7F88AE903D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F30583-3601-25A5-8858-F822ABF1AB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F18E0-0C0C-5D95-35B2-75F9A15DCD4E}"/>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A7F4DB65-4D54-C66D-B1ED-04AA0B2B1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72A10C-0CD5-B472-3B75-2D0BBDF75766}"/>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366486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BB3A-2BAC-3539-3179-C9B8B5CE3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14C6CC-D581-46B7-6FC6-568C71152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9723F-D2E1-F874-D27E-748DCFFB9AA9}"/>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03A44E1E-D0A4-BC1C-F7F5-BB497390F5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FCEF2-AD76-024A-D674-85C4E10EB7A8}"/>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2722997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4D1C-5C24-5343-E274-465BC6C1F2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983745-BC6E-8A4E-1A0D-89A064A3D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1D086-D68D-51CB-6EBE-8E04D4215BEC}"/>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BAF89876-8AB4-8A7E-79D3-5E4FFAC35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32A853-D871-85CC-B606-E959EDD5BDBF}"/>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1245030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DFE7-384C-DDF9-3BE6-4311A3D08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2FB58D-5119-03B2-D7CE-34E600D6E1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7AC9F5-56A4-4FAC-5A31-4E8D01EA5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264154-D299-53BC-A7DD-7E4753BAA960}"/>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6" name="Footer Placeholder 5">
            <a:extLst>
              <a:ext uri="{FF2B5EF4-FFF2-40B4-BE49-F238E27FC236}">
                <a16:creationId xmlns:a16="http://schemas.microsoft.com/office/drawing/2014/main" id="{68EF2895-EB63-BBFF-C928-5F53AD8018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DA106-3E95-A427-A6D0-7FDEFC8D2BE8}"/>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2723115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2BD2-E082-1D6D-41CD-644B00B36C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CF8D84-8985-C6CB-5BE9-393ADA2B6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BEC32C-9DDF-35F6-A0CD-626F25331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EDD8F-9871-5507-2265-101B40A901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332D3E-825F-5A76-A3C6-0DCC162C47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87B496-9473-1CF7-0680-B2ECA35D631F}"/>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8" name="Footer Placeholder 7">
            <a:extLst>
              <a:ext uri="{FF2B5EF4-FFF2-40B4-BE49-F238E27FC236}">
                <a16:creationId xmlns:a16="http://schemas.microsoft.com/office/drawing/2014/main" id="{64B0F787-A85E-1493-5016-F2FB027F81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444D61-7642-EABE-AAE9-6D76BEFE3360}"/>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32324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7570-E0D2-233D-4F26-D8A2356FC5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D85774-399E-D8FB-2C38-677A5BBCDCD9}"/>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4" name="Footer Placeholder 3">
            <a:extLst>
              <a:ext uri="{FF2B5EF4-FFF2-40B4-BE49-F238E27FC236}">
                <a16:creationId xmlns:a16="http://schemas.microsoft.com/office/drawing/2014/main" id="{D6946AAA-A6A5-BFDA-F583-247E2124B0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CBCFCD-2808-73E0-A764-4C65F9C4012B}"/>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171732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7727F-EB4F-B5FA-78CC-885141E17D91}"/>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3" name="Footer Placeholder 2">
            <a:extLst>
              <a:ext uri="{FF2B5EF4-FFF2-40B4-BE49-F238E27FC236}">
                <a16:creationId xmlns:a16="http://schemas.microsoft.com/office/drawing/2014/main" id="{9C7FEABE-8BBC-1B21-3283-EBCC716517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7037C9-5D64-A7C3-59AC-45B3D533DA5C}"/>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2728368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D045C-E81F-5321-DF0B-484FB5443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06EA3A-D810-AAE4-2888-E3E9CFF44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8B494-1D55-B877-9A33-B635C82E9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D338C-2A32-179A-4E81-6D7CCCE61D5C}"/>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6" name="Footer Placeholder 5">
            <a:extLst>
              <a:ext uri="{FF2B5EF4-FFF2-40B4-BE49-F238E27FC236}">
                <a16:creationId xmlns:a16="http://schemas.microsoft.com/office/drawing/2014/main" id="{764A9F1D-1F4A-2E23-AE96-54E9708D0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1342E-6AC7-33E9-AD0B-668BCD55D182}"/>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359624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3BE8F-A6D0-1A14-6FE9-A428AB096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802AB6-761D-77E7-6559-2DE72FCD7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394772-1A51-2599-4530-700FFD27D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B8177-71AC-B037-E1C6-31F877B50068}"/>
              </a:ext>
            </a:extLst>
          </p:cNvPr>
          <p:cNvSpPr>
            <a:spLocks noGrp="1"/>
          </p:cNvSpPr>
          <p:nvPr>
            <p:ph type="dt" sz="half" idx="10"/>
          </p:nvPr>
        </p:nvSpPr>
        <p:spPr/>
        <p:txBody>
          <a:bodyPr/>
          <a:lstStyle/>
          <a:p>
            <a:fld id="{8BB7159A-A42A-4CF7-AEDB-BDFF00FD2E7B}" type="datetimeFigureOut">
              <a:rPr lang="en-US" smtClean="0"/>
              <a:t>4/28/2023</a:t>
            </a:fld>
            <a:endParaRPr lang="en-US"/>
          </a:p>
        </p:txBody>
      </p:sp>
      <p:sp>
        <p:nvSpPr>
          <p:cNvPr id="6" name="Footer Placeholder 5">
            <a:extLst>
              <a:ext uri="{FF2B5EF4-FFF2-40B4-BE49-F238E27FC236}">
                <a16:creationId xmlns:a16="http://schemas.microsoft.com/office/drawing/2014/main" id="{4EB0CBA7-E3DA-62B8-FCE4-DF9BDDDAB1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82A27-A30E-D698-86C2-F5ECE4B0CA37}"/>
              </a:ext>
            </a:extLst>
          </p:cNvPr>
          <p:cNvSpPr>
            <a:spLocks noGrp="1"/>
          </p:cNvSpPr>
          <p:nvPr>
            <p:ph type="sldNum" sz="quarter" idx="12"/>
          </p:nvPr>
        </p:nvSpPr>
        <p:spPr/>
        <p:txBody>
          <a:bodyPr/>
          <a:lstStyle/>
          <a:p>
            <a:fld id="{CB8C4398-E636-4987-8E19-E3B6D08D8A4B}" type="slidenum">
              <a:rPr lang="en-US" smtClean="0"/>
              <a:t>‹#›</a:t>
            </a:fld>
            <a:endParaRPr lang="en-US"/>
          </a:p>
        </p:txBody>
      </p:sp>
    </p:spTree>
    <p:extLst>
      <p:ext uri="{BB962C8B-B14F-4D97-AF65-F5344CB8AC3E}">
        <p14:creationId xmlns:p14="http://schemas.microsoft.com/office/powerpoint/2010/main" val="2851626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A6A35-328F-FC60-F135-5196DB166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0D343A-70A7-2821-989A-C92A40C3FB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A4497-17DD-2B43-652B-A7F90F969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7159A-A42A-4CF7-AEDB-BDFF00FD2E7B}" type="datetimeFigureOut">
              <a:rPr lang="en-US" smtClean="0"/>
              <a:t>4/28/2023</a:t>
            </a:fld>
            <a:endParaRPr lang="en-US"/>
          </a:p>
        </p:txBody>
      </p:sp>
      <p:sp>
        <p:nvSpPr>
          <p:cNvPr id="5" name="Footer Placeholder 4">
            <a:extLst>
              <a:ext uri="{FF2B5EF4-FFF2-40B4-BE49-F238E27FC236}">
                <a16:creationId xmlns:a16="http://schemas.microsoft.com/office/drawing/2014/main" id="{EB05A86A-F2D5-01B9-161A-217E45C320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777F76-FBF5-D046-0505-C2572596D3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8C4398-E636-4987-8E19-E3B6D08D8A4B}" type="slidenum">
              <a:rPr lang="en-US" smtClean="0"/>
              <a:t>‹#›</a:t>
            </a:fld>
            <a:endParaRPr lang="en-US"/>
          </a:p>
        </p:txBody>
      </p:sp>
    </p:spTree>
    <p:extLst>
      <p:ext uri="{BB962C8B-B14F-4D97-AF65-F5344CB8AC3E}">
        <p14:creationId xmlns:p14="http://schemas.microsoft.com/office/powerpoint/2010/main" val="215507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eos.org/editor-highlights/remote-sensors-see-no2-hot-spots-from-offshore-oil-activity"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eather.msfc.nasa.gov/tempo/publications/TEMPO-Green-Paper.pd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eather.msfc.nasa.gov/tempo/publications/TEMPO-Green-Paper.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asdc.larc.nasa.gov/project/SCOAPE" TargetMode="External"/><Relationship Id="rId7" Type="http://schemas.openxmlformats.org/officeDocument/2006/relationships/hyperlink" Target="https://espis.boem.gov/final%20reports/BOEM_2020-047.pdf" TargetMode="External"/><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hyperlink" Target="https://espis.boem.gov/final%20reports/BOEM_2020-046.pdf" TargetMode="External"/><Relationship Id="rId5" Type="http://schemas.openxmlformats.org/officeDocument/2006/relationships/hyperlink" Target="https://agupubs.onlinelibrary.wiley.com/doi/10.1029/2022EA002473" TargetMode="External"/><Relationship Id="rId4" Type="http://schemas.openxmlformats.org/officeDocument/2006/relationships/hyperlink" Target="mailto:ryan.m.stauffer@nasa.gov" TargetMode="Externa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70" name="Google Shape;170;p1"/>
          <p:cNvSpPr txBox="1">
            <a:spLocks noGrp="1"/>
          </p:cNvSpPr>
          <p:nvPr>
            <p:ph type="ctrTitle"/>
          </p:nvPr>
        </p:nvSpPr>
        <p:spPr>
          <a:xfrm>
            <a:off x="930963" y="295202"/>
            <a:ext cx="10330072" cy="2824560"/>
          </a:xfrm>
          <a:prstGeom prst="rect">
            <a:avLst/>
          </a:prstGeom>
          <a:solidFill>
            <a:srgbClr val="D8D8D8">
              <a:alpha val="49803"/>
            </a:srgbClr>
          </a:solidFill>
          <a:ln w="12700" cap="flat" cmpd="sng">
            <a:solidFill>
              <a:srgbClr val="75707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i="1" dirty="0">
                <a:latin typeface="Arial"/>
                <a:ea typeface="Arial"/>
                <a:cs typeface="Arial"/>
                <a:sym typeface="Arial"/>
              </a:rPr>
              <a:t>TEMPO Validation during the May-June 2024 Satellite Coastal and Oceanic Atmospheric Pollution Experiment 2 (</a:t>
            </a:r>
            <a:r>
              <a:rPr lang="en-US" sz="4400" b="1" i="1" dirty="0">
                <a:latin typeface="Arial"/>
                <a:ea typeface="Arial"/>
                <a:cs typeface="Arial"/>
                <a:sym typeface="Arial"/>
              </a:rPr>
              <a:t>SCOAPE-II</a:t>
            </a:r>
            <a:r>
              <a:rPr lang="en-US" sz="4400" i="1" dirty="0">
                <a:latin typeface="Arial"/>
                <a:ea typeface="Arial"/>
                <a:cs typeface="Arial"/>
                <a:sym typeface="Arial"/>
              </a:rPr>
              <a:t>) Gulf of Mexico Cruise</a:t>
            </a:r>
            <a:endParaRPr lang="en-US" dirty="0"/>
          </a:p>
        </p:txBody>
      </p:sp>
      <p:sp>
        <p:nvSpPr>
          <p:cNvPr id="171" name="Google Shape;171;p1"/>
          <p:cNvSpPr txBox="1">
            <a:spLocks noGrp="1"/>
          </p:cNvSpPr>
          <p:nvPr>
            <p:ph type="subTitle" idx="1"/>
          </p:nvPr>
        </p:nvSpPr>
        <p:spPr>
          <a:xfrm>
            <a:off x="722243" y="3322320"/>
            <a:ext cx="10747514" cy="2229123"/>
          </a:xfrm>
          <a:prstGeom prst="rect">
            <a:avLst/>
          </a:prstGeom>
          <a:solidFill>
            <a:srgbClr val="D8D8D8">
              <a:alpha val="49803"/>
            </a:srgbClr>
          </a:solidFill>
          <a:ln w="9525" cap="flat" cmpd="sng">
            <a:solidFill>
              <a:srgbClr val="757070"/>
            </a:solidFill>
            <a:prstDash val="solid"/>
            <a:round/>
            <a:headEnd type="none" w="sm" len="sm"/>
            <a:tailEnd type="none" w="sm" len="sm"/>
          </a:ln>
        </p:spPr>
        <p:txBody>
          <a:bodyPr spcFirstLastPara="1" wrap="square" lIns="91425" tIns="45700" rIns="91425" bIns="45700" anchor="ctr" anchorCtr="0">
            <a:noAutofit/>
          </a:bodyPr>
          <a:lstStyle/>
          <a:p>
            <a:pPr marL="0" marR="0">
              <a:spcBef>
                <a:spcPts val="0"/>
              </a:spcBef>
              <a:spcAft>
                <a:spcPts val="0"/>
              </a:spcAft>
            </a:pPr>
            <a:r>
              <a:rPr lang="en-US" sz="2800" b="1" u="sng" dirty="0">
                <a:effectLst/>
                <a:latin typeface="+mn-lt"/>
                <a:ea typeface="Calibri" panose="020F0502020204030204" pitchFamily="34" charset="0"/>
              </a:rPr>
              <a:t>Ryan M. Stauffer</a:t>
            </a:r>
            <a:r>
              <a:rPr lang="en-US" sz="2800" b="1" baseline="30000" dirty="0">
                <a:effectLst/>
                <a:latin typeface="+mn-lt"/>
                <a:ea typeface="Calibri" panose="020F0502020204030204" pitchFamily="34" charset="0"/>
              </a:rPr>
              <a:t>1</a:t>
            </a:r>
            <a:r>
              <a:rPr lang="en-US" sz="2800" b="1" dirty="0">
                <a:effectLst/>
                <a:latin typeface="+mn-lt"/>
                <a:ea typeface="Calibri" panose="020F0502020204030204" pitchFamily="34" charset="0"/>
              </a:rPr>
              <a:t>, Anne M. Thompson</a:t>
            </a:r>
            <a:r>
              <a:rPr lang="en-US" sz="2800" b="1" baseline="30000" dirty="0">
                <a:effectLst/>
                <a:latin typeface="+mn-lt"/>
                <a:ea typeface="Calibri" panose="020F0502020204030204" pitchFamily="34" charset="0"/>
              </a:rPr>
              <a:t>1,2</a:t>
            </a:r>
            <a:r>
              <a:rPr lang="en-US" sz="2800" b="1" dirty="0">
                <a:effectLst/>
                <a:latin typeface="+mn-lt"/>
                <a:ea typeface="Calibri" panose="020F0502020204030204" pitchFamily="34" charset="0"/>
              </a:rPr>
              <a:t>, Debra E. Kollonige</a:t>
            </a:r>
            <a:r>
              <a:rPr lang="en-US" sz="2800" b="1" baseline="30000" dirty="0">
                <a:effectLst/>
                <a:latin typeface="+mn-lt"/>
                <a:ea typeface="Calibri" panose="020F0502020204030204" pitchFamily="34" charset="0"/>
              </a:rPr>
              <a:t>1,3</a:t>
            </a:r>
            <a:r>
              <a:rPr lang="en-US" sz="2800" b="1" dirty="0">
                <a:effectLst/>
                <a:latin typeface="+mn-lt"/>
                <a:ea typeface="Calibri" panose="020F0502020204030204" pitchFamily="34" charset="0"/>
              </a:rPr>
              <a:t>, Niko M. Fedkin</a:t>
            </a:r>
            <a:r>
              <a:rPr lang="en-US" sz="2800" b="1" baseline="30000" dirty="0">
                <a:effectLst/>
                <a:latin typeface="+mn-lt"/>
                <a:ea typeface="Calibri" panose="020F0502020204030204" pitchFamily="34" charset="0"/>
              </a:rPr>
              <a:t>1,3</a:t>
            </a:r>
            <a:r>
              <a:rPr lang="en-US" sz="2800" b="1" dirty="0">
                <a:effectLst/>
                <a:latin typeface="+mn-lt"/>
                <a:ea typeface="Calibri" panose="020F0502020204030204" pitchFamily="34" charset="0"/>
              </a:rPr>
              <a:t>, Holli D. Wecht</a:t>
            </a:r>
            <a:r>
              <a:rPr lang="en-US" sz="2800" b="1" baseline="30000" dirty="0">
                <a:effectLst/>
                <a:latin typeface="+mn-lt"/>
                <a:ea typeface="Calibri" panose="020F0502020204030204" pitchFamily="34" charset="0"/>
              </a:rPr>
              <a:t>4</a:t>
            </a:r>
            <a:r>
              <a:rPr lang="en-US" sz="2800" b="1" dirty="0">
                <a:effectLst/>
                <a:latin typeface="+mn-lt"/>
                <a:ea typeface="Calibri" panose="020F0502020204030204" pitchFamily="34" charset="0"/>
              </a:rPr>
              <a:t>, Nellie Elguindi</a:t>
            </a:r>
            <a:r>
              <a:rPr lang="en-US" sz="2800" b="1" baseline="30000" dirty="0">
                <a:effectLst/>
                <a:latin typeface="+mn-lt"/>
                <a:ea typeface="Calibri" panose="020F0502020204030204" pitchFamily="34" charset="0"/>
              </a:rPr>
              <a:t>4</a:t>
            </a:r>
          </a:p>
          <a:p>
            <a:pPr marL="0" marR="0">
              <a:spcBef>
                <a:spcPts val="0"/>
              </a:spcBef>
              <a:spcAft>
                <a:spcPts val="0"/>
              </a:spcAft>
            </a:pPr>
            <a:endParaRPr lang="en-US" sz="1800" b="1" dirty="0">
              <a:effectLst/>
              <a:latin typeface="+mn-lt"/>
              <a:ea typeface="Calibri" panose="020F0502020204030204" pitchFamily="34" charset="0"/>
            </a:endParaRPr>
          </a:p>
          <a:p>
            <a:pPr marL="0" marR="0">
              <a:spcBef>
                <a:spcPts val="0"/>
              </a:spcBef>
              <a:spcAft>
                <a:spcPts val="0"/>
              </a:spcAft>
            </a:pPr>
            <a:r>
              <a:rPr lang="en-US" sz="1800" b="1" baseline="30000" dirty="0">
                <a:effectLst/>
                <a:latin typeface="+mn-lt"/>
                <a:ea typeface="Calibri" panose="020F0502020204030204" pitchFamily="34" charset="0"/>
              </a:rPr>
              <a:t>1</a:t>
            </a:r>
            <a:r>
              <a:rPr lang="en-US" sz="1800" b="1" dirty="0">
                <a:effectLst/>
                <a:latin typeface="+mn-lt"/>
                <a:ea typeface="Calibri" panose="020F0502020204030204" pitchFamily="34" charset="0"/>
              </a:rPr>
              <a:t>NASA/Goddard Space Flight Center,</a:t>
            </a:r>
            <a:r>
              <a:rPr lang="en-US" sz="1800" b="1" baseline="30000" dirty="0">
                <a:effectLst/>
                <a:latin typeface="+mn-lt"/>
                <a:ea typeface="Calibri" panose="020F0502020204030204" pitchFamily="34" charset="0"/>
              </a:rPr>
              <a:t> 2</a:t>
            </a:r>
            <a:r>
              <a:rPr lang="en-US" sz="1800" b="1" dirty="0">
                <a:effectLst/>
                <a:latin typeface="+mn-lt"/>
                <a:ea typeface="Calibri" panose="020F0502020204030204" pitchFamily="34" charset="0"/>
              </a:rPr>
              <a:t>Univ. Maryland-Baltimore County, </a:t>
            </a:r>
            <a:r>
              <a:rPr lang="en-US" sz="1800" b="1" baseline="30000" dirty="0">
                <a:effectLst/>
                <a:latin typeface="+mn-lt"/>
                <a:ea typeface="Calibri" panose="020F0502020204030204" pitchFamily="34" charset="0"/>
              </a:rPr>
              <a:t>3</a:t>
            </a:r>
            <a:r>
              <a:rPr lang="en-US" sz="1800" b="1" dirty="0">
                <a:effectLst/>
                <a:latin typeface="+mn-lt"/>
                <a:ea typeface="Calibri" panose="020F0502020204030204" pitchFamily="34" charset="0"/>
              </a:rPr>
              <a:t>Science Systems and Applications, Inc., </a:t>
            </a:r>
            <a:r>
              <a:rPr lang="en-US" sz="1800" b="1" baseline="30000" dirty="0">
                <a:effectLst/>
                <a:latin typeface="+mn-lt"/>
                <a:ea typeface="Calibri" panose="020F0502020204030204" pitchFamily="34" charset="0"/>
              </a:rPr>
              <a:t>4</a:t>
            </a:r>
            <a:r>
              <a:rPr lang="en-US" sz="1800" b="1" dirty="0">
                <a:effectLst/>
                <a:latin typeface="+mn-lt"/>
                <a:ea typeface="Calibri" panose="020F0502020204030204" pitchFamily="34" charset="0"/>
              </a:rPr>
              <a:t>BOEM Office of Environmental Programs</a:t>
            </a:r>
          </a:p>
          <a:p>
            <a:pPr marL="0" marR="0">
              <a:spcBef>
                <a:spcPts val="0"/>
              </a:spcBef>
              <a:spcAft>
                <a:spcPts val="0"/>
              </a:spcAft>
            </a:pPr>
            <a:endParaRPr lang="en-US" sz="1800" b="1" dirty="0">
              <a:solidFill>
                <a:srgbClr val="00B050"/>
              </a:solidFill>
              <a:latin typeface="+mn-lt"/>
              <a:ea typeface="Arial"/>
              <a:cs typeface="Arial"/>
              <a:sym typeface="Arial"/>
            </a:endParaRPr>
          </a:p>
          <a:p>
            <a:pPr marL="0" marR="0">
              <a:spcBef>
                <a:spcPts val="0"/>
              </a:spcBef>
              <a:spcAft>
                <a:spcPts val="0"/>
              </a:spcAft>
            </a:pPr>
            <a:r>
              <a:rPr lang="en-US" b="1" dirty="0">
                <a:latin typeface="+mn-lt"/>
                <a:ea typeface="Arial"/>
                <a:cs typeface="Arial"/>
                <a:sym typeface="Arial"/>
              </a:rPr>
              <a:t>Monday, 1 May 2023 TEMPO, </a:t>
            </a:r>
            <a:r>
              <a:rPr lang="en-US" b="1" dirty="0" err="1">
                <a:latin typeface="+mn-lt"/>
                <a:ea typeface="Arial"/>
                <a:cs typeface="Arial"/>
                <a:sym typeface="Arial"/>
              </a:rPr>
              <a:t>GeoXO</a:t>
            </a:r>
            <a:r>
              <a:rPr lang="en-US" b="1" dirty="0">
                <a:latin typeface="+mn-lt"/>
                <a:ea typeface="Arial"/>
                <a:cs typeface="Arial"/>
                <a:sym typeface="Arial"/>
              </a:rPr>
              <a:t> ACX, &amp; </a:t>
            </a:r>
            <a:r>
              <a:rPr lang="en-US" b="1" dirty="0" err="1">
                <a:latin typeface="+mn-lt"/>
                <a:ea typeface="Arial"/>
                <a:cs typeface="Arial"/>
                <a:sym typeface="Arial"/>
              </a:rPr>
              <a:t>TOLNet</a:t>
            </a:r>
            <a:r>
              <a:rPr lang="en-US" b="1" dirty="0">
                <a:latin typeface="+mn-lt"/>
                <a:ea typeface="Arial"/>
                <a:cs typeface="Arial"/>
                <a:sym typeface="Arial"/>
              </a:rPr>
              <a:t> STM </a:t>
            </a:r>
            <a:r>
              <a:rPr lang="en-US" b="1" i="1" dirty="0">
                <a:latin typeface="+mn-lt"/>
                <a:ea typeface="Arial"/>
                <a:cs typeface="Arial"/>
                <a:sym typeface="Arial"/>
              </a:rPr>
              <a:t>Lightning</a:t>
            </a:r>
            <a:r>
              <a:rPr lang="en-US" b="1" dirty="0">
                <a:latin typeface="+mn-lt"/>
                <a:ea typeface="Arial"/>
                <a:cs typeface="Arial"/>
                <a:sym typeface="Arial"/>
              </a:rPr>
              <a:t> </a:t>
            </a:r>
            <a:r>
              <a:rPr lang="en-US" b="1" i="1" dirty="0">
                <a:ea typeface="Arial"/>
                <a:cs typeface="Arial"/>
                <a:sym typeface="Arial"/>
              </a:rPr>
              <a:t>Talk</a:t>
            </a:r>
            <a:endParaRPr lang="en-US" b="1" dirty="0">
              <a:latin typeface="+mn-lt"/>
              <a:ea typeface="Arial"/>
              <a:cs typeface="Arial"/>
              <a:sym typeface="Arial"/>
            </a:endParaRPr>
          </a:p>
        </p:txBody>
      </p:sp>
      <p:pic>
        <p:nvPicPr>
          <p:cNvPr id="172" name="Google Shape;172;p1" descr="BOEM COLOR final"/>
          <p:cNvPicPr preferRelativeResize="0"/>
          <p:nvPr/>
        </p:nvPicPr>
        <p:blipFill rotWithShape="1">
          <a:blip r:embed="rId4">
            <a:alphaModFix/>
          </a:blip>
          <a:srcRect/>
          <a:stretch/>
        </p:blipFill>
        <p:spPr>
          <a:xfrm>
            <a:off x="9677019" y="5815041"/>
            <a:ext cx="2309572" cy="869790"/>
          </a:xfrm>
          <a:prstGeom prst="rect">
            <a:avLst/>
          </a:prstGeom>
          <a:noFill/>
          <a:ln>
            <a:noFill/>
          </a:ln>
        </p:spPr>
      </p:pic>
      <p:pic>
        <p:nvPicPr>
          <p:cNvPr id="173" name="Google Shape;173;p1"/>
          <p:cNvPicPr preferRelativeResize="0"/>
          <p:nvPr/>
        </p:nvPicPr>
        <p:blipFill rotWithShape="1">
          <a:blip r:embed="rId5">
            <a:alphaModFix/>
          </a:blip>
          <a:srcRect/>
          <a:stretch/>
        </p:blipFill>
        <p:spPr>
          <a:xfrm>
            <a:off x="2817627" y="5754001"/>
            <a:ext cx="2468145" cy="869790"/>
          </a:xfrm>
          <a:prstGeom prst="rect">
            <a:avLst/>
          </a:prstGeom>
          <a:noFill/>
          <a:ln>
            <a:noFill/>
          </a:ln>
        </p:spPr>
      </p:pic>
      <p:pic>
        <p:nvPicPr>
          <p:cNvPr id="174" name="Google Shape;174;p1"/>
          <p:cNvPicPr preferRelativeResize="0"/>
          <p:nvPr/>
        </p:nvPicPr>
        <p:blipFill rotWithShape="1">
          <a:blip r:embed="rId6">
            <a:alphaModFix/>
          </a:blip>
          <a:srcRect/>
          <a:stretch/>
        </p:blipFill>
        <p:spPr>
          <a:xfrm>
            <a:off x="241217" y="5670083"/>
            <a:ext cx="1100696" cy="1095804"/>
          </a:xfrm>
          <a:prstGeom prst="rect">
            <a:avLst/>
          </a:prstGeom>
          <a:noFill/>
          <a:ln>
            <a:noFill/>
          </a:ln>
        </p:spPr>
      </p:pic>
      <p:pic>
        <p:nvPicPr>
          <p:cNvPr id="3" name="Picture 2">
            <a:extLst>
              <a:ext uri="{FF2B5EF4-FFF2-40B4-BE49-F238E27FC236}">
                <a16:creationId xmlns:a16="http://schemas.microsoft.com/office/drawing/2014/main" id="{E869C2D3-23D3-AA6E-AF72-9477B5F96B9B}"/>
              </a:ext>
            </a:extLst>
          </p:cNvPr>
          <p:cNvPicPr>
            <a:picLocks noChangeAspect="1"/>
          </p:cNvPicPr>
          <p:nvPr/>
        </p:nvPicPr>
        <p:blipFill>
          <a:blip r:embed="rId7"/>
          <a:stretch>
            <a:fillRect/>
          </a:stretch>
        </p:blipFill>
        <p:spPr>
          <a:xfrm>
            <a:off x="6006506" y="5873469"/>
            <a:ext cx="2927976" cy="6893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E83AB21-A039-3A38-15E4-262555AB72ED}"/>
              </a:ext>
            </a:extLst>
          </p:cNvPr>
          <p:cNvPicPr>
            <a:picLocks noChangeAspect="1"/>
          </p:cNvPicPr>
          <p:nvPr/>
        </p:nvPicPr>
        <p:blipFill rotWithShape="1">
          <a:blip r:embed="rId2"/>
          <a:srcRect l="775" t="9533" r="6105" b="67631"/>
          <a:stretch/>
        </p:blipFill>
        <p:spPr>
          <a:xfrm>
            <a:off x="59944" y="924675"/>
            <a:ext cx="7277536" cy="5647609"/>
          </a:xfrm>
          <a:prstGeom prst="rect">
            <a:avLst/>
          </a:prstGeom>
          <a:ln w="12700">
            <a:solidFill>
              <a:schemeClr val="tx1"/>
            </a:solidFill>
          </a:ln>
        </p:spPr>
      </p:pic>
      <p:sp>
        <p:nvSpPr>
          <p:cNvPr id="13" name="Content Placeholder 2">
            <a:extLst>
              <a:ext uri="{FF2B5EF4-FFF2-40B4-BE49-F238E27FC236}">
                <a16:creationId xmlns:a16="http://schemas.microsoft.com/office/drawing/2014/main" id="{52D55023-3169-0AB5-8EA3-489C3B477BBF}"/>
              </a:ext>
            </a:extLst>
          </p:cNvPr>
          <p:cNvSpPr>
            <a:spLocks noGrp="1"/>
          </p:cNvSpPr>
          <p:nvPr>
            <p:ph idx="1"/>
          </p:nvPr>
        </p:nvSpPr>
        <p:spPr>
          <a:xfrm>
            <a:off x="7454348" y="1041014"/>
            <a:ext cx="4647891" cy="5531269"/>
          </a:xfrm>
        </p:spPr>
        <p:txBody>
          <a:bodyPr>
            <a:normAutofit/>
          </a:bodyPr>
          <a:lstStyle/>
          <a:p>
            <a:pPr>
              <a:spcBef>
                <a:spcPts val="0"/>
              </a:spcBef>
              <a:spcAft>
                <a:spcPts val="1800"/>
              </a:spcAft>
            </a:pPr>
            <a:r>
              <a:rPr lang="en-US" sz="2400" i="1" dirty="0">
                <a:cs typeface="Arial" panose="020B0604020202020204" pitchFamily="34" charset="0"/>
              </a:rPr>
              <a:t>How do GOM ONG activities affect US air quality? </a:t>
            </a:r>
            <a:r>
              <a:rPr lang="en-US" sz="2400" b="1" u="sng" dirty="0">
                <a:cs typeface="Arial" panose="020B0604020202020204" pitchFamily="34" charset="0"/>
              </a:rPr>
              <a:t>BOEM is mandated to monitor</a:t>
            </a:r>
            <a:endParaRPr lang="en-US" sz="2400" dirty="0">
              <a:cs typeface="Arial" panose="020B0604020202020204" pitchFamily="34" charset="0"/>
            </a:endParaRPr>
          </a:p>
          <a:p>
            <a:pPr>
              <a:spcBef>
                <a:spcPts val="0"/>
              </a:spcBef>
              <a:spcAft>
                <a:spcPts val="1800"/>
              </a:spcAft>
            </a:pPr>
            <a:r>
              <a:rPr lang="en-US" sz="2400" dirty="0">
                <a:cs typeface="Arial" panose="020B0604020202020204" pitchFamily="34" charset="0"/>
              </a:rPr>
              <a:t>Satellite Coastal Oceanic and Atmospheric Pollution Experiment (SCOAPE-I) validated OMI and TROPOMI NO</a:t>
            </a:r>
            <a:r>
              <a:rPr lang="en-US" sz="2400" baseline="-25000" dirty="0">
                <a:cs typeface="Arial" panose="020B0604020202020204" pitchFamily="34" charset="0"/>
              </a:rPr>
              <a:t>2 </a:t>
            </a:r>
            <a:r>
              <a:rPr lang="en-US" sz="2400" dirty="0">
                <a:cs typeface="Arial" panose="020B0604020202020204" pitchFamily="34" charset="0"/>
              </a:rPr>
              <a:t>near GOM ONG operations</a:t>
            </a:r>
          </a:p>
          <a:p>
            <a:pPr>
              <a:spcBef>
                <a:spcPts val="0"/>
              </a:spcBef>
              <a:spcAft>
                <a:spcPts val="1800"/>
              </a:spcAft>
            </a:pPr>
            <a:r>
              <a:rPr lang="en-US" sz="2400" i="1" dirty="0">
                <a:cs typeface="Arial" panose="020B0604020202020204" pitchFamily="34" charset="0"/>
              </a:rPr>
              <a:t>Thompson et al. </a:t>
            </a:r>
            <a:r>
              <a:rPr lang="en-US" sz="2400" dirty="0">
                <a:cs typeface="Arial" panose="020B0604020202020204" pitchFamily="34" charset="0"/>
              </a:rPr>
              <a:t>(2023) </a:t>
            </a:r>
            <a:r>
              <a:rPr lang="en-US" sz="2400" b="1" i="1" dirty="0">
                <a:cs typeface="Arial" panose="020B0604020202020204" pitchFamily="34" charset="0"/>
              </a:rPr>
              <a:t>Earth and Space Science</a:t>
            </a:r>
            <a:r>
              <a:rPr lang="en-US" sz="2400" b="1" dirty="0">
                <a:cs typeface="Arial" panose="020B0604020202020204" pitchFamily="34" charset="0"/>
              </a:rPr>
              <a:t> (ESS) </a:t>
            </a:r>
            <a:r>
              <a:rPr lang="en-US" sz="2400" dirty="0">
                <a:cs typeface="Arial" panose="020B0604020202020204" pitchFamily="34" charset="0"/>
              </a:rPr>
              <a:t>on SCOAPE selected as an AGU EOS Editor’s Highlight: </a:t>
            </a:r>
            <a:r>
              <a:rPr lang="en-US" sz="2400" dirty="0">
                <a:cs typeface="Arial" panose="020B0604020202020204" pitchFamily="34" charset="0"/>
                <a:hlinkClick r:id="rId3"/>
              </a:rPr>
              <a:t>https://eos.org/editor-highlights/remote-sensors-see-no2-hot-spots-from-offshore-oil-activity</a:t>
            </a:r>
            <a:r>
              <a:rPr lang="en-US" sz="2400" dirty="0">
                <a:cs typeface="Arial" panose="020B0604020202020204" pitchFamily="34" charset="0"/>
              </a:rPr>
              <a:t>. </a:t>
            </a:r>
          </a:p>
        </p:txBody>
      </p:sp>
      <p:sp>
        <p:nvSpPr>
          <p:cNvPr id="4" name="Title 1">
            <a:extLst>
              <a:ext uri="{FF2B5EF4-FFF2-40B4-BE49-F238E27FC236}">
                <a16:creationId xmlns:a16="http://schemas.microsoft.com/office/drawing/2014/main" id="{7CA3A84B-7A35-21A8-D07A-03F5B74E52FD}"/>
              </a:ext>
            </a:extLst>
          </p:cNvPr>
          <p:cNvSpPr>
            <a:spLocks noGrp="1"/>
          </p:cNvSpPr>
          <p:nvPr>
            <p:ph type="title"/>
          </p:nvPr>
        </p:nvSpPr>
        <p:spPr>
          <a:xfrm>
            <a:off x="0" y="-5899"/>
            <a:ext cx="12192000" cy="1046914"/>
          </a:xfrm>
        </p:spPr>
        <p:txBody>
          <a:bodyPr>
            <a:normAutofit/>
          </a:bodyPr>
          <a:lstStyle/>
          <a:p>
            <a:r>
              <a:rPr lang="en-US" b="1" dirty="0">
                <a:latin typeface="+mn-lt"/>
              </a:rPr>
              <a:t>May 2019 Gulf of Mexico (GOM) SCOAPE-I Cruise</a:t>
            </a:r>
          </a:p>
        </p:txBody>
      </p:sp>
      <p:sp>
        <p:nvSpPr>
          <p:cNvPr id="5" name="TextBox 4">
            <a:extLst>
              <a:ext uri="{FF2B5EF4-FFF2-40B4-BE49-F238E27FC236}">
                <a16:creationId xmlns:a16="http://schemas.microsoft.com/office/drawing/2014/main" id="{24E07CC0-6E49-A455-A5F6-BAC0E9DEBC8A}"/>
              </a:ext>
            </a:extLst>
          </p:cNvPr>
          <p:cNvSpPr txBox="1"/>
          <p:nvPr/>
        </p:nvSpPr>
        <p:spPr>
          <a:xfrm>
            <a:off x="2347291" y="2140803"/>
            <a:ext cx="3972340" cy="830997"/>
          </a:xfrm>
          <a:prstGeom prst="rect">
            <a:avLst/>
          </a:prstGeom>
          <a:noFill/>
        </p:spPr>
        <p:txBody>
          <a:bodyPr wrap="square" rtlCol="0">
            <a:spAutoFit/>
          </a:bodyPr>
          <a:lstStyle/>
          <a:p>
            <a:pPr algn="ctr"/>
            <a:r>
              <a:rPr lang="en-US" sz="2400" b="1" dirty="0">
                <a:solidFill>
                  <a:srgbClr val="FF0000"/>
                </a:solidFill>
              </a:rPr>
              <a:t>Pandora and ONG Platform locations on SCOAPE Map</a:t>
            </a:r>
          </a:p>
        </p:txBody>
      </p:sp>
      <p:cxnSp>
        <p:nvCxnSpPr>
          <p:cNvPr id="7" name="Straight Arrow Connector 6">
            <a:extLst>
              <a:ext uri="{FF2B5EF4-FFF2-40B4-BE49-F238E27FC236}">
                <a16:creationId xmlns:a16="http://schemas.microsoft.com/office/drawing/2014/main" id="{1AA79090-E6B6-1C78-5651-E987A37D5406}"/>
              </a:ext>
            </a:extLst>
          </p:cNvPr>
          <p:cNvCxnSpPr>
            <a:cxnSpLocks/>
          </p:cNvCxnSpPr>
          <p:nvPr/>
        </p:nvCxnSpPr>
        <p:spPr>
          <a:xfrm flipH="1">
            <a:off x="4353339" y="2912164"/>
            <a:ext cx="713647" cy="7752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3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3323-5742-5418-1E8F-48D9BFDE50A4}"/>
              </a:ext>
            </a:extLst>
          </p:cNvPr>
          <p:cNvSpPr>
            <a:spLocks noGrp="1"/>
          </p:cNvSpPr>
          <p:nvPr>
            <p:ph type="title"/>
          </p:nvPr>
        </p:nvSpPr>
        <p:spPr>
          <a:xfrm>
            <a:off x="0" y="-5899"/>
            <a:ext cx="12192000" cy="1046914"/>
          </a:xfrm>
        </p:spPr>
        <p:txBody>
          <a:bodyPr/>
          <a:lstStyle/>
          <a:p>
            <a:r>
              <a:rPr lang="en-US" b="1" dirty="0">
                <a:latin typeface="+mn-lt"/>
              </a:rPr>
              <a:t>June 2024 SCOAPE-II Cruise: TEMPO </a:t>
            </a:r>
            <a:r>
              <a:rPr lang="en-US" b="1" dirty="0" err="1">
                <a:latin typeface="+mn-lt"/>
              </a:rPr>
              <a:t>val</a:t>
            </a:r>
            <a:r>
              <a:rPr lang="en-US" b="1" dirty="0">
                <a:latin typeface="+mn-lt"/>
              </a:rPr>
              <a:t> and GHGs</a:t>
            </a:r>
          </a:p>
        </p:txBody>
      </p:sp>
      <p:pic>
        <p:nvPicPr>
          <p:cNvPr id="18" name="Picture 17">
            <a:extLst>
              <a:ext uri="{FF2B5EF4-FFF2-40B4-BE49-F238E27FC236}">
                <a16:creationId xmlns:a16="http://schemas.microsoft.com/office/drawing/2014/main" id="{F8E3AD7D-F9D2-8E4D-AA59-E2126025025C}"/>
              </a:ext>
            </a:extLst>
          </p:cNvPr>
          <p:cNvPicPr>
            <a:picLocks noChangeAspect="1"/>
          </p:cNvPicPr>
          <p:nvPr/>
        </p:nvPicPr>
        <p:blipFill>
          <a:blip r:embed="rId2"/>
          <a:stretch>
            <a:fillRect/>
          </a:stretch>
        </p:blipFill>
        <p:spPr>
          <a:xfrm>
            <a:off x="391632" y="1778070"/>
            <a:ext cx="5828835" cy="4381539"/>
          </a:xfrm>
          <a:prstGeom prst="rect">
            <a:avLst/>
          </a:prstGeom>
        </p:spPr>
      </p:pic>
      <p:sp>
        <p:nvSpPr>
          <p:cNvPr id="19" name="TextBox 18">
            <a:extLst>
              <a:ext uri="{FF2B5EF4-FFF2-40B4-BE49-F238E27FC236}">
                <a16:creationId xmlns:a16="http://schemas.microsoft.com/office/drawing/2014/main" id="{586D3CBE-B977-C7C8-4440-BDBE351BB83A}"/>
              </a:ext>
            </a:extLst>
          </p:cNvPr>
          <p:cNvSpPr txBox="1"/>
          <p:nvPr/>
        </p:nvSpPr>
        <p:spPr>
          <a:xfrm>
            <a:off x="585461" y="6159609"/>
            <a:ext cx="5311394" cy="646331"/>
          </a:xfrm>
          <a:prstGeom prst="rect">
            <a:avLst/>
          </a:prstGeom>
          <a:noFill/>
        </p:spPr>
        <p:txBody>
          <a:bodyPr wrap="square">
            <a:spAutoFit/>
          </a:bodyPr>
          <a:lstStyle/>
          <a:p>
            <a:pPr algn="ctr"/>
            <a:r>
              <a:rPr lang="en-US" sz="1800" i="1" dirty="0">
                <a:cs typeface="Arial" panose="020B0604020202020204" pitchFamily="34" charset="0"/>
              </a:rPr>
              <a:t>http://tempo.si.edu/images/tempo_geo_footprint_92.85W_psr_NO2_v5.gif</a:t>
            </a:r>
          </a:p>
        </p:txBody>
      </p:sp>
      <p:sp>
        <p:nvSpPr>
          <p:cNvPr id="20" name="Rectangle 19">
            <a:extLst>
              <a:ext uri="{FF2B5EF4-FFF2-40B4-BE49-F238E27FC236}">
                <a16:creationId xmlns:a16="http://schemas.microsoft.com/office/drawing/2014/main" id="{1F8A095C-A7B0-C65B-AEA0-FE8BB12C8CC6}"/>
              </a:ext>
            </a:extLst>
          </p:cNvPr>
          <p:cNvSpPr/>
          <p:nvPr/>
        </p:nvSpPr>
        <p:spPr>
          <a:xfrm>
            <a:off x="3369365" y="4555545"/>
            <a:ext cx="268357" cy="264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6AEB18B-E02C-67C2-1BBE-C17776E326B4}"/>
              </a:ext>
            </a:extLst>
          </p:cNvPr>
          <p:cNvSpPr txBox="1"/>
          <p:nvPr/>
        </p:nvSpPr>
        <p:spPr>
          <a:xfrm>
            <a:off x="285306" y="4080600"/>
            <a:ext cx="1690575" cy="1569660"/>
          </a:xfrm>
          <a:prstGeom prst="rect">
            <a:avLst/>
          </a:prstGeom>
          <a:noFill/>
        </p:spPr>
        <p:txBody>
          <a:bodyPr wrap="square" rtlCol="0">
            <a:spAutoFit/>
          </a:bodyPr>
          <a:lstStyle/>
          <a:p>
            <a:pPr algn="ctr"/>
            <a:r>
              <a:rPr lang="en-US" sz="2400" b="1" dirty="0">
                <a:cs typeface="Arial" panose="020B0604020202020204" pitchFamily="34" charset="0"/>
              </a:rPr>
              <a:t>TEMPO: 10x the data (hourly)</a:t>
            </a:r>
          </a:p>
        </p:txBody>
      </p:sp>
      <p:sp>
        <p:nvSpPr>
          <p:cNvPr id="22" name="TextBox 21">
            <a:extLst>
              <a:ext uri="{FF2B5EF4-FFF2-40B4-BE49-F238E27FC236}">
                <a16:creationId xmlns:a16="http://schemas.microsoft.com/office/drawing/2014/main" id="{F97570F6-4F5D-F923-5866-C701DD4E5482}"/>
              </a:ext>
            </a:extLst>
          </p:cNvPr>
          <p:cNvSpPr txBox="1"/>
          <p:nvPr/>
        </p:nvSpPr>
        <p:spPr>
          <a:xfrm>
            <a:off x="285306" y="844819"/>
            <a:ext cx="5742600" cy="1323439"/>
          </a:xfrm>
          <a:prstGeom prst="rect">
            <a:avLst/>
          </a:prstGeom>
          <a:noFill/>
        </p:spPr>
        <p:txBody>
          <a:bodyPr wrap="square" rtlCol="0">
            <a:spAutoFit/>
          </a:bodyPr>
          <a:lstStyle/>
          <a:p>
            <a:pPr algn="ctr"/>
            <a:r>
              <a:rPr lang="en-US" sz="2000" b="1" dirty="0">
                <a:cs typeface="Arial" panose="020B0604020202020204" pitchFamily="34" charset="0"/>
              </a:rPr>
              <a:t>TEMPO Special Experiments Request (p.15): </a:t>
            </a:r>
            <a:r>
              <a:rPr lang="en-US" sz="2000" b="1" dirty="0">
                <a:cs typeface="Arial" panose="020B0604020202020204" pitchFamily="34" charset="0"/>
                <a:hlinkClick r:id="rId3"/>
              </a:rPr>
              <a:t>https://weather.msfc.nasa.gov/tempo/publications/TEMPO-Green-Paper.pdf</a:t>
            </a:r>
            <a:r>
              <a:rPr lang="en-US" sz="2000" b="1" dirty="0">
                <a:cs typeface="Arial" panose="020B0604020202020204" pitchFamily="34" charset="0"/>
              </a:rPr>
              <a:t> </a:t>
            </a:r>
          </a:p>
          <a:p>
            <a:pPr algn="ctr"/>
            <a:endParaRPr lang="en-US" sz="2000" b="1" dirty="0">
              <a:cs typeface="Arial" panose="020B0604020202020204" pitchFamily="34" charset="0"/>
            </a:endParaRPr>
          </a:p>
        </p:txBody>
      </p:sp>
      <p:sp>
        <p:nvSpPr>
          <p:cNvPr id="23" name="TextBox 22">
            <a:extLst>
              <a:ext uri="{FF2B5EF4-FFF2-40B4-BE49-F238E27FC236}">
                <a16:creationId xmlns:a16="http://schemas.microsoft.com/office/drawing/2014/main" id="{B6A21ED3-0A59-E81E-89B1-FDAED095573A}"/>
              </a:ext>
            </a:extLst>
          </p:cNvPr>
          <p:cNvSpPr txBox="1"/>
          <p:nvPr/>
        </p:nvSpPr>
        <p:spPr>
          <a:xfrm>
            <a:off x="6374540" y="1112410"/>
            <a:ext cx="5749124" cy="5139869"/>
          </a:xfrm>
          <a:prstGeom prst="rect">
            <a:avLst/>
          </a:prstGeom>
          <a:noFill/>
        </p:spPr>
        <p:txBody>
          <a:bodyPr wrap="square" rtlCol="0">
            <a:spAutoFit/>
          </a:bodyPr>
          <a:lstStyle/>
          <a:p>
            <a:pPr>
              <a:spcAft>
                <a:spcPts val="1200"/>
              </a:spcAft>
            </a:pPr>
            <a:r>
              <a:rPr lang="en-US" sz="3200" b="1" u="sng" dirty="0">
                <a:cs typeface="Arial" panose="020B0604020202020204" pitchFamily="34" charset="0"/>
              </a:rPr>
              <a:t>Satellite Coastal Oceanic and Atmospheric Pollution Experiment-II (SCOAPE-II) Goals</a:t>
            </a:r>
            <a:r>
              <a:rPr lang="en-US" sz="3200" dirty="0">
                <a:cs typeface="Arial" panose="020B0604020202020204" pitchFamily="34" charset="0"/>
              </a:rPr>
              <a:t>:</a:t>
            </a:r>
          </a:p>
          <a:p>
            <a:pPr marL="457200" indent="-457200">
              <a:spcAft>
                <a:spcPts val="1200"/>
              </a:spcAft>
              <a:buFont typeface="+mj-lt"/>
              <a:buAutoNum type="arabicPeriod"/>
            </a:pPr>
            <a:r>
              <a:rPr lang="en-US" sz="2400" dirty="0">
                <a:cs typeface="Arial" panose="020B0604020202020204" pitchFamily="34" charset="0"/>
              </a:rPr>
              <a:t>Validate coastal and over-water TEMPO NO</a:t>
            </a:r>
            <a:r>
              <a:rPr lang="en-US" sz="2400" baseline="-25000" dirty="0">
                <a:cs typeface="Arial" panose="020B0604020202020204" pitchFamily="34" charset="0"/>
              </a:rPr>
              <a:t>2</a:t>
            </a:r>
            <a:r>
              <a:rPr lang="en-US" sz="2400" dirty="0">
                <a:cs typeface="Arial" panose="020B0604020202020204" pitchFamily="34" charset="0"/>
              </a:rPr>
              <a:t> with surface, Pandora and GCAS NO</a:t>
            </a:r>
            <a:r>
              <a:rPr lang="en-US" sz="2400" baseline="-25000" dirty="0">
                <a:cs typeface="Arial" panose="020B0604020202020204" pitchFamily="34" charset="0"/>
              </a:rPr>
              <a:t>2</a:t>
            </a:r>
            <a:endParaRPr lang="en-US" sz="2400" dirty="0">
              <a:cs typeface="Arial" panose="020B0604020202020204" pitchFamily="34" charset="0"/>
            </a:endParaRPr>
          </a:p>
          <a:p>
            <a:pPr marL="457200" indent="-457200">
              <a:spcAft>
                <a:spcPts val="1200"/>
              </a:spcAft>
              <a:buFont typeface="+mj-lt"/>
              <a:buAutoNum type="arabicPeriod"/>
            </a:pPr>
            <a:r>
              <a:rPr lang="en-US" sz="2400" dirty="0">
                <a:cs typeface="Arial" panose="020B0604020202020204" pitchFamily="34" charset="0"/>
              </a:rPr>
              <a:t>Relate column NO</a:t>
            </a:r>
            <a:r>
              <a:rPr lang="en-US" sz="2400" baseline="-25000" dirty="0">
                <a:cs typeface="Arial" panose="020B0604020202020204" pitchFamily="34" charset="0"/>
              </a:rPr>
              <a:t>2</a:t>
            </a:r>
            <a:r>
              <a:rPr lang="en-US" sz="2400" dirty="0">
                <a:cs typeface="Arial" panose="020B0604020202020204" pitchFamily="34" charset="0"/>
              </a:rPr>
              <a:t> amounts to surface “nose-level” values. </a:t>
            </a:r>
            <a:r>
              <a:rPr lang="en-US" sz="2400" i="1" dirty="0">
                <a:cs typeface="Arial" panose="020B0604020202020204" pitchFamily="34" charset="0"/>
              </a:rPr>
              <a:t>NO</a:t>
            </a:r>
            <a:r>
              <a:rPr lang="en-US" sz="2400" i="1" baseline="-25000" dirty="0">
                <a:cs typeface="Arial" panose="020B0604020202020204" pitchFamily="34" charset="0"/>
              </a:rPr>
              <a:t>2</a:t>
            </a:r>
            <a:r>
              <a:rPr lang="en-US" sz="2400" i="1" dirty="0">
                <a:cs typeface="Arial" panose="020B0604020202020204" pitchFamily="34" charset="0"/>
              </a:rPr>
              <a:t> sonde profiles?</a:t>
            </a:r>
          </a:p>
          <a:p>
            <a:pPr marL="457200" indent="-457200">
              <a:spcAft>
                <a:spcPts val="1200"/>
              </a:spcAft>
              <a:buFont typeface="+mj-lt"/>
              <a:buAutoNum type="arabicPeriod"/>
            </a:pPr>
            <a:r>
              <a:rPr lang="en-US" sz="2400" dirty="0">
                <a:cs typeface="Arial" panose="020B0604020202020204" pitchFamily="34" charset="0"/>
              </a:rPr>
              <a:t>Determine effects of ONG emissions on GOM and coastal air quality</a:t>
            </a:r>
          </a:p>
          <a:p>
            <a:pPr marL="457200" indent="-457200">
              <a:spcAft>
                <a:spcPts val="1200"/>
              </a:spcAft>
              <a:buFont typeface="+mj-lt"/>
              <a:buAutoNum type="arabicPeriod"/>
            </a:pPr>
            <a:r>
              <a:rPr lang="en-US" sz="2400" dirty="0">
                <a:cs typeface="Arial" panose="020B0604020202020204" pitchFamily="34" charset="0"/>
              </a:rPr>
              <a:t>Quantify CH</a:t>
            </a:r>
            <a:r>
              <a:rPr lang="en-US" sz="2400" baseline="-25000" dirty="0">
                <a:cs typeface="Arial" panose="020B0604020202020204" pitchFamily="34" charset="0"/>
              </a:rPr>
              <a:t>4</a:t>
            </a:r>
            <a:r>
              <a:rPr lang="en-US" sz="2400" dirty="0">
                <a:cs typeface="Arial" panose="020B0604020202020204" pitchFamily="34" charset="0"/>
              </a:rPr>
              <a:t> emissions and leaks with surface and AVIRIS-NG measurements</a:t>
            </a:r>
          </a:p>
        </p:txBody>
      </p:sp>
    </p:spTree>
    <p:extLst>
      <p:ext uri="{BB962C8B-B14F-4D97-AF65-F5344CB8AC3E}">
        <p14:creationId xmlns:p14="http://schemas.microsoft.com/office/powerpoint/2010/main" val="198650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1F46B563-6DDD-4237-AC19-2163680AF7DA}"/>
              </a:ext>
            </a:extLst>
          </p:cNvPr>
          <p:cNvPicPr>
            <a:picLocks noChangeAspect="1"/>
          </p:cNvPicPr>
          <p:nvPr/>
        </p:nvPicPr>
        <p:blipFill rotWithShape="1">
          <a:blip r:embed="rId2"/>
          <a:srcRect l="6059" t="7352" r="7377" b="3651"/>
          <a:stretch/>
        </p:blipFill>
        <p:spPr>
          <a:xfrm>
            <a:off x="6263586" y="1658295"/>
            <a:ext cx="5864115" cy="5139747"/>
          </a:xfrm>
          <a:prstGeom prst="rect">
            <a:avLst/>
          </a:prstGeom>
        </p:spPr>
      </p:pic>
      <p:sp>
        <p:nvSpPr>
          <p:cNvPr id="5" name="TextBox 4">
            <a:extLst>
              <a:ext uri="{FF2B5EF4-FFF2-40B4-BE49-F238E27FC236}">
                <a16:creationId xmlns:a16="http://schemas.microsoft.com/office/drawing/2014/main" id="{CD85A0AB-5D02-D95C-1214-CCE77E5A9323}"/>
              </a:ext>
            </a:extLst>
          </p:cNvPr>
          <p:cNvSpPr txBox="1">
            <a:spLocks/>
          </p:cNvSpPr>
          <p:nvPr/>
        </p:nvSpPr>
        <p:spPr>
          <a:xfrm>
            <a:off x="10998026" y="3047798"/>
            <a:ext cx="983335" cy="276999"/>
          </a:xfrm>
          <a:prstGeom prst="rect">
            <a:avLst/>
          </a:prstGeom>
          <a:noFill/>
        </p:spPr>
        <p:txBody>
          <a:bodyPr wrap="square" rtlCol="0">
            <a:spAutoFit/>
          </a:bodyPr>
          <a:lstStyle/>
          <a:p>
            <a:r>
              <a:rPr lang="en-US" sz="1200" b="1" dirty="0"/>
              <a:t>Appomattox</a:t>
            </a:r>
          </a:p>
        </p:txBody>
      </p:sp>
      <p:sp>
        <p:nvSpPr>
          <p:cNvPr id="6" name="TextBox 5">
            <a:extLst>
              <a:ext uri="{FF2B5EF4-FFF2-40B4-BE49-F238E27FC236}">
                <a16:creationId xmlns:a16="http://schemas.microsoft.com/office/drawing/2014/main" id="{4C8F309C-977D-7E0B-C24B-5AC2AC71AB32}"/>
              </a:ext>
            </a:extLst>
          </p:cNvPr>
          <p:cNvSpPr txBox="1">
            <a:spLocks/>
          </p:cNvSpPr>
          <p:nvPr/>
        </p:nvSpPr>
        <p:spPr>
          <a:xfrm>
            <a:off x="9275785" y="4603497"/>
            <a:ext cx="1014917" cy="276999"/>
          </a:xfrm>
          <a:prstGeom prst="rect">
            <a:avLst/>
          </a:prstGeom>
          <a:noFill/>
        </p:spPr>
        <p:txBody>
          <a:bodyPr wrap="square" rtlCol="0">
            <a:spAutoFit/>
          </a:bodyPr>
          <a:lstStyle/>
          <a:p>
            <a:r>
              <a:rPr lang="en-US" sz="1200" b="1" dirty="0"/>
              <a:t>Atlantis</a:t>
            </a:r>
          </a:p>
        </p:txBody>
      </p:sp>
      <p:sp>
        <p:nvSpPr>
          <p:cNvPr id="7" name="TextBox 6">
            <a:extLst>
              <a:ext uri="{FF2B5EF4-FFF2-40B4-BE49-F238E27FC236}">
                <a16:creationId xmlns:a16="http://schemas.microsoft.com/office/drawing/2014/main" id="{CAEF5D65-0CE5-DDF8-46DB-988895BCD000}"/>
              </a:ext>
            </a:extLst>
          </p:cNvPr>
          <p:cNvSpPr txBox="1">
            <a:spLocks/>
          </p:cNvSpPr>
          <p:nvPr/>
        </p:nvSpPr>
        <p:spPr>
          <a:xfrm>
            <a:off x="8856579" y="3518519"/>
            <a:ext cx="1219986" cy="276999"/>
          </a:xfrm>
          <a:prstGeom prst="rect">
            <a:avLst/>
          </a:prstGeom>
          <a:noFill/>
        </p:spPr>
        <p:txBody>
          <a:bodyPr wrap="square" rtlCol="0">
            <a:spAutoFit/>
          </a:bodyPr>
          <a:lstStyle/>
          <a:p>
            <a:r>
              <a:rPr lang="en-US" sz="1200" b="1" dirty="0"/>
              <a:t>Mars/Olympus</a:t>
            </a:r>
          </a:p>
        </p:txBody>
      </p:sp>
      <p:sp>
        <p:nvSpPr>
          <p:cNvPr id="8" name="TextBox 7">
            <a:extLst>
              <a:ext uri="{FF2B5EF4-FFF2-40B4-BE49-F238E27FC236}">
                <a16:creationId xmlns:a16="http://schemas.microsoft.com/office/drawing/2014/main" id="{6B3D7C3C-282C-3EC4-82FC-733CDCACC91D}"/>
              </a:ext>
            </a:extLst>
          </p:cNvPr>
          <p:cNvSpPr txBox="1">
            <a:spLocks/>
          </p:cNvSpPr>
          <p:nvPr/>
        </p:nvSpPr>
        <p:spPr>
          <a:xfrm>
            <a:off x="10036809" y="3532109"/>
            <a:ext cx="775122" cy="276999"/>
          </a:xfrm>
          <a:prstGeom prst="rect">
            <a:avLst/>
          </a:prstGeom>
          <a:noFill/>
        </p:spPr>
        <p:txBody>
          <a:bodyPr wrap="square" rtlCol="0">
            <a:spAutoFit/>
          </a:bodyPr>
          <a:lstStyle/>
          <a:p>
            <a:r>
              <a:rPr lang="en-US" sz="1200" b="1" dirty="0"/>
              <a:t>Ursa</a:t>
            </a:r>
          </a:p>
        </p:txBody>
      </p:sp>
      <p:sp>
        <p:nvSpPr>
          <p:cNvPr id="9" name="TextBox 8">
            <a:extLst>
              <a:ext uri="{FF2B5EF4-FFF2-40B4-BE49-F238E27FC236}">
                <a16:creationId xmlns:a16="http://schemas.microsoft.com/office/drawing/2014/main" id="{C712A47B-E76C-13BA-27F3-2DE80CF34EC9}"/>
              </a:ext>
            </a:extLst>
          </p:cNvPr>
          <p:cNvSpPr txBox="1">
            <a:spLocks/>
          </p:cNvSpPr>
          <p:nvPr/>
        </p:nvSpPr>
        <p:spPr>
          <a:xfrm>
            <a:off x="10535360" y="3664320"/>
            <a:ext cx="1133545" cy="276999"/>
          </a:xfrm>
          <a:prstGeom prst="rect">
            <a:avLst/>
          </a:prstGeom>
          <a:noFill/>
        </p:spPr>
        <p:txBody>
          <a:bodyPr wrap="square" rtlCol="0">
            <a:spAutoFit/>
          </a:bodyPr>
          <a:lstStyle/>
          <a:p>
            <a:r>
              <a:rPr lang="en-US" sz="1200" b="1" dirty="0"/>
              <a:t>Thunderhorse</a:t>
            </a:r>
          </a:p>
        </p:txBody>
      </p:sp>
      <p:sp>
        <p:nvSpPr>
          <p:cNvPr id="10" name="TextBox 9">
            <a:extLst>
              <a:ext uri="{FF2B5EF4-FFF2-40B4-BE49-F238E27FC236}">
                <a16:creationId xmlns:a16="http://schemas.microsoft.com/office/drawing/2014/main" id="{1A5474A2-31C6-1C09-5EFC-618E49E5FD2F}"/>
              </a:ext>
            </a:extLst>
          </p:cNvPr>
          <p:cNvSpPr txBox="1">
            <a:spLocks/>
          </p:cNvSpPr>
          <p:nvPr/>
        </p:nvSpPr>
        <p:spPr>
          <a:xfrm>
            <a:off x="10228073" y="3161061"/>
            <a:ext cx="663370" cy="276999"/>
          </a:xfrm>
          <a:prstGeom prst="rect">
            <a:avLst/>
          </a:prstGeom>
          <a:noFill/>
        </p:spPr>
        <p:txBody>
          <a:bodyPr wrap="square" rtlCol="0">
            <a:spAutoFit/>
          </a:bodyPr>
          <a:lstStyle/>
          <a:p>
            <a:r>
              <a:rPr lang="en-US" sz="1200" b="1" dirty="0"/>
              <a:t>Nakika</a:t>
            </a:r>
          </a:p>
        </p:txBody>
      </p:sp>
      <p:sp>
        <p:nvSpPr>
          <p:cNvPr id="11" name="TextBox 10">
            <a:extLst>
              <a:ext uri="{FF2B5EF4-FFF2-40B4-BE49-F238E27FC236}">
                <a16:creationId xmlns:a16="http://schemas.microsoft.com/office/drawing/2014/main" id="{B008A954-AB41-FFB6-BA51-316EAD23C51F}"/>
              </a:ext>
            </a:extLst>
          </p:cNvPr>
          <p:cNvSpPr txBox="1">
            <a:spLocks/>
          </p:cNvSpPr>
          <p:nvPr/>
        </p:nvSpPr>
        <p:spPr>
          <a:xfrm>
            <a:off x="8487324" y="4677939"/>
            <a:ext cx="1014917" cy="276999"/>
          </a:xfrm>
          <a:prstGeom prst="rect">
            <a:avLst/>
          </a:prstGeom>
          <a:noFill/>
        </p:spPr>
        <p:txBody>
          <a:bodyPr wrap="square" rtlCol="0">
            <a:spAutoFit/>
          </a:bodyPr>
          <a:lstStyle/>
          <a:p>
            <a:r>
              <a:rPr lang="en-US" sz="1200" b="1" dirty="0"/>
              <a:t>Mad Dog</a:t>
            </a:r>
          </a:p>
        </p:txBody>
      </p:sp>
      <p:sp>
        <p:nvSpPr>
          <p:cNvPr id="12" name="TextBox 11">
            <a:extLst>
              <a:ext uri="{FF2B5EF4-FFF2-40B4-BE49-F238E27FC236}">
                <a16:creationId xmlns:a16="http://schemas.microsoft.com/office/drawing/2014/main" id="{ABA63865-A8EA-8FDC-4503-F1B7E49C0267}"/>
              </a:ext>
            </a:extLst>
          </p:cNvPr>
          <p:cNvSpPr txBox="1">
            <a:spLocks/>
          </p:cNvSpPr>
          <p:nvPr/>
        </p:nvSpPr>
        <p:spPr>
          <a:xfrm>
            <a:off x="9136293" y="4345465"/>
            <a:ext cx="1123585" cy="276999"/>
          </a:xfrm>
          <a:prstGeom prst="rect">
            <a:avLst/>
          </a:prstGeom>
          <a:noFill/>
        </p:spPr>
        <p:txBody>
          <a:bodyPr wrap="square" rtlCol="0">
            <a:spAutoFit/>
          </a:bodyPr>
          <a:lstStyle/>
          <a:p>
            <a:r>
              <a:rPr lang="en-US" sz="1200" b="1" dirty="0"/>
              <a:t>SHENZI-TLP</a:t>
            </a:r>
          </a:p>
        </p:txBody>
      </p:sp>
      <p:sp>
        <p:nvSpPr>
          <p:cNvPr id="2" name="Title 1">
            <a:extLst>
              <a:ext uri="{FF2B5EF4-FFF2-40B4-BE49-F238E27FC236}">
                <a16:creationId xmlns:a16="http://schemas.microsoft.com/office/drawing/2014/main" id="{70B13323-5742-5418-1E8F-48D9BFDE50A4}"/>
              </a:ext>
            </a:extLst>
          </p:cNvPr>
          <p:cNvSpPr>
            <a:spLocks noGrp="1"/>
          </p:cNvSpPr>
          <p:nvPr>
            <p:ph type="title"/>
          </p:nvPr>
        </p:nvSpPr>
        <p:spPr>
          <a:xfrm>
            <a:off x="0" y="-5899"/>
            <a:ext cx="12192000" cy="1046914"/>
          </a:xfrm>
        </p:spPr>
        <p:txBody>
          <a:bodyPr/>
          <a:lstStyle/>
          <a:p>
            <a:r>
              <a:rPr lang="en-US" b="1" dirty="0">
                <a:latin typeface="+mn-lt"/>
              </a:rPr>
              <a:t>June 2024 SCOAPE-II Cruise: TEMPO </a:t>
            </a:r>
            <a:r>
              <a:rPr lang="en-US" b="1" dirty="0" err="1">
                <a:latin typeface="+mn-lt"/>
              </a:rPr>
              <a:t>val</a:t>
            </a:r>
            <a:r>
              <a:rPr lang="en-US" b="1" dirty="0">
                <a:latin typeface="+mn-lt"/>
              </a:rPr>
              <a:t> and GHGs</a:t>
            </a:r>
          </a:p>
        </p:txBody>
      </p:sp>
      <p:sp>
        <p:nvSpPr>
          <p:cNvPr id="17" name="TextBox 16">
            <a:extLst>
              <a:ext uri="{FF2B5EF4-FFF2-40B4-BE49-F238E27FC236}">
                <a16:creationId xmlns:a16="http://schemas.microsoft.com/office/drawing/2014/main" id="{3FCA722A-E676-5D57-E28C-B487FD0D7FDF}"/>
              </a:ext>
            </a:extLst>
          </p:cNvPr>
          <p:cNvSpPr txBox="1"/>
          <p:nvPr/>
        </p:nvSpPr>
        <p:spPr>
          <a:xfrm>
            <a:off x="7049419" y="1138335"/>
            <a:ext cx="4452731" cy="830997"/>
          </a:xfrm>
          <a:prstGeom prst="rect">
            <a:avLst/>
          </a:prstGeom>
          <a:noFill/>
        </p:spPr>
        <p:txBody>
          <a:bodyPr wrap="square" rtlCol="0">
            <a:spAutoFit/>
          </a:bodyPr>
          <a:lstStyle/>
          <a:p>
            <a:pPr algn="ctr"/>
            <a:r>
              <a:rPr lang="en-US" sz="2400" b="1" dirty="0"/>
              <a:t>2018-2022 TROPOMI NO</a:t>
            </a:r>
            <a:r>
              <a:rPr lang="en-US" sz="2400" b="1" baseline="-25000" dirty="0"/>
              <a:t>2</a:t>
            </a:r>
            <a:r>
              <a:rPr lang="en-US" sz="2400" b="1" dirty="0"/>
              <a:t> Averages on </a:t>
            </a:r>
            <a:r>
              <a:rPr lang="en-US" sz="2400" b="1" i="1" dirty="0"/>
              <a:t>calm </a:t>
            </a:r>
            <a:r>
              <a:rPr lang="en-US" sz="2400" b="1" dirty="0"/>
              <a:t>wind days:</a:t>
            </a:r>
          </a:p>
        </p:txBody>
      </p:sp>
      <p:pic>
        <p:nvPicPr>
          <p:cNvPr id="13" name="Picture 12">
            <a:extLst>
              <a:ext uri="{FF2B5EF4-FFF2-40B4-BE49-F238E27FC236}">
                <a16:creationId xmlns:a16="http://schemas.microsoft.com/office/drawing/2014/main" id="{0BD093CF-4206-96A7-CDE4-ADF6F0B4AC19}"/>
              </a:ext>
            </a:extLst>
          </p:cNvPr>
          <p:cNvPicPr>
            <a:picLocks noChangeAspect="1"/>
          </p:cNvPicPr>
          <p:nvPr/>
        </p:nvPicPr>
        <p:blipFill>
          <a:blip r:embed="rId3"/>
          <a:stretch>
            <a:fillRect/>
          </a:stretch>
        </p:blipFill>
        <p:spPr>
          <a:xfrm>
            <a:off x="391632" y="1778070"/>
            <a:ext cx="5828835" cy="4381539"/>
          </a:xfrm>
          <a:prstGeom prst="rect">
            <a:avLst/>
          </a:prstGeom>
        </p:spPr>
      </p:pic>
      <p:sp>
        <p:nvSpPr>
          <p:cNvPr id="19" name="TextBox 18">
            <a:extLst>
              <a:ext uri="{FF2B5EF4-FFF2-40B4-BE49-F238E27FC236}">
                <a16:creationId xmlns:a16="http://schemas.microsoft.com/office/drawing/2014/main" id="{EF9383D9-172D-84BA-048A-7911173C0A9A}"/>
              </a:ext>
            </a:extLst>
          </p:cNvPr>
          <p:cNvSpPr txBox="1"/>
          <p:nvPr/>
        </p:nvSpPr>
        <p:spPr>
          <a:xfrm>
            <a:off x="585461" y="6159609"/>
            <a:ext cx="5311394" cy="646331"/>
          </a:xfrm>
          <a:prstGeom prst="rect">
            <a:avLst/>
          </a:prstGeom>
          <a:noFill/>
        </p:spPr>
        <p:txBody>
          <a:bodyPr wrap="square">
            <a:spAutoFit/>
          </a:bodyPr>
          <a:lstStyle/>
          <a:p>
            <a:pPr algn="ctr"/>
            <a:r>
              <a:rPr lang="en-US" sz="1800" i="1" dirty="0">
                <a:cs typeface="Arial" panose="020B0604020202020204" pitchFamily="34" charset="0"/>
              </a:rPr>
              <a:t>http://tempo.si.edu/images/tempo_geo_footprint_92.85W_psr_NO2_v5.gif</a:t>
            </a:r>
          </a:p>
        </p:txBody>
      </p:sp>
      <p:sp>
        <p:nvSpPr>
          <p:cNvPr id="21" name="TextBox 20">
            <a:extLst>
              <a:ext uri="{FF2B5EF4-FFF2-40B4-BE49-F238E27FC236}">
                <a16:creationId xmlns:a16="http://schemas.microsoft.com/office/drawing/2014/main" id="{5D9B5215-0AAD-9A87-081C-1A680B1FFAD9}"/>
              </a:ext>
            </a:extLst>
          </p:cNvPr>
          <p:cNvSpPr txBox="1"/>
          <p:nvPr/>
        </p:nvSpPr>
        <p:spPr>
          <a:xfrm>
            <a:off x="285306" y="4080600"/>
            <a:ext cx="1690575" cy="1569660"/>
          </a:xfrm>
          <a:prstGeom prst="rect">
            <a:avLst/>
          </a:prstGeom>
          <a:noFill/>
        </p:spPr>
        <p:txBody>
          <a:bodyPr wrap="square" rtlCol="0">
            <a:spAutoFit/>
          </a:bodyPr>
          <a:lstStyle/>
          <a:p>
            <a:pPr algn="ctr"/>
            <a:r>
              <a:rPr lang="en-US" sz="2400" b="1" dirty="0">
                <a:cs typeface="Arial" panose="020B0604020202020204" pitchFamily="34" charset="0"/>
              </a:rPr>
              <a:t>TEMPO: 10x the data (hourly)</a:t>
            </a:r>
          </a:p>
        </p:txBody>
      </p:sp>
      <p:sp>
        <p:nvSpPr>
          <p:cNvPr id="22" name="TextBox 21">
            <a:extLst>
              <a:ext uri="{FF2B5EF4-FFF2-40B4-BE49-F238E27FC236}">
                <a16:creationId xmlns:a16="http://schemas.microsoft.com/office/drawing/2014/main" id="{1F1642CC-36B3-2662-957D-E8DC92780DFB}"/>
              </a:ext>
            </a:extLst>
          </p:cNvPr>
          <p:cNvSpPr txBox="1"/>
          <p:nvPr/>
        </p:nvSpPr>
        <p:spPr>
          <a:xfrm>
            <a:off x="285306" y="844819"/>
            <a:ext cx="5742600" cy="1323439"/>
          </a:xfrm>
          <a:prstGeom prst="rect">
            <a:avLst/>
          </a:prstGeom>
          <a:noFill/>
        </p:spPr>
        <p:txBody>
          <a:bodyPr wrap="square" rtlCol="0">
            <a:spAutoFit/>
          </a:bodyPr>
          <a:lstStyle/>
          <a:p>
            <a:pPr algn="ctr"/>
            <a:r>
              <a:rPr lang="en-US" sz="2000" b="1" dirty="0">
                <a:cs typeface="Arial" panose="020B0604020202020204" pitchFamily="34" charset="0"/>
              </a:rPr>
              <a:t>TEMPO Special Experiments Request (p.15): </a:t>
            </a:r>
            <a:r>
              <a:rPr lang="en-US" sz="2000" b="1" dirty="0">
                <a:cs typeface="Arial" panose="020B0604020202020204" pitchFamily="34" charset="0"/>
                <a:hlinkClick r:id="rId4"/>
              </a:rPr>
              <a:t>https://weather.msfc.nasa.gov/tempo/publications/TEMPO-Green-Paper.pdf</a:t>
            </a:r>
            <a:r>
              <a:rPr lang="en-US" sz="2000" b="1" dirty="0">
                <a:cs typeface="Arial" panose="020B0604020202020204" pitchFamily="34" charset="0"/>
              </a:rPr>
              <a:t> </a:t>
            </a:r>
          </a:p>
          <a:p>
            <a:pPr algn="ctr"/>
            <a:endParaRPr lang="en-US" sz="2000" b="1" dirty="0">
              <a:cs typeface="Arial" panose="020B0604020202020204" pitchFamily="34" charset="0"/>
            </a:endParaRPr>
          </a:p>
        </p:txBody>
      </p:sp>
      <p:sp>
        <p:nvSpPr>
          <p:cNvPr id="23" name="TextBox 22">
            <a:extLst>
              <a:ext uri="{FF2B5EF4-FFF2-40B4-BE49-F238E27FC236}">
                <a16:creationId xmlns:a16="http://schemas.microsoft.com/office/drawing/2014/main" id="{8AE1DFF1-568F-C49A-7D6E-4D1162F80022}"/>
              </a:ext>
            </a:extLst>
          </p:cNvPr>
          <p:cNvSpPr txBox="1"/>
          <p:nvPr/>
        </p:nvSpPr>
        <p:spPr>
          <a:xfrm>
            <a:off x="10038954" y="5536096"/>
            <a:ext cx="1999909" cy="369332"/>
          </a:xfrm>
          <a:prstGeom prst="rect">
            <a:avLst/>
          </a:prstGeom>
          <a:noFill/>
        </p:spPr>
        <p:txBody>
          <a:bodyPr wrap="square" rtlCol="0">
            <a:spAutoFit/>
          </a:bodyPr>
          <a:lstStyle/>
          <a:p>
            <a:r>
              <a:rPr lang="en-US" b="1" dirty="0"/>
              <a:t>Credit: N. Fedkin</a:t>
            </a:r>
          </a:p>
        </p:txBody>
      </p:sp>
      <p:sp>
        <p:nvSpPr>
          <p:cNvPr id="3" name="Rectangle 2">
            <a:extLst>
              <a:ext uri="{FF2B5EF4-FFF2-40B4-BE49-F238E27FC236}">
                <a16:creationId xmlns:a16="http://schemas.microsoft.com/office/drawing/2014/main" id="{49697471-4805-CA25-4FCD-93DFBE1CFAE6}"/>
              </a:ext>
            </a:extLst>
          </p:cNvPr>
          <p:cNvSpPr/>
          <p:nvPr/>
        </p:nvSpPr>
        <p:spPr>
          <a:xfrm>
            <a:off x="3369365" y="4555545"/>
            <a:ext cx="268357" cy="264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454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7557E4-4588-D0A8-EA2E-CA6405722053}"/>
              </a:ext>
            </a:extLst>
          </p:cNvPr>
          <p:cNvSpPr>
            <a:spLocks noGrp="1"/>
          </p:cNvSpPr>
          <p:nvPr>
            <p:ph type="title"/>
          </p:nvPr>
        </p:nvSpPr>
        <p:spPr>
          <a:xfrm>
            <a:off x="0" y="-5899"/>
            <a:ext cx="12192000" cy="1046914"/>
          </a:xfrm>
        </p:spPr>
        <p:txBody>
          <a:bodyPr/>
          <a:lstStyle/>
          <a:p>
            <a:r>
              <a:rPr lang="en-US" b="1" dirty="0">
                <a:latin typeface="+mn-lt"/>
              </a:rPr>
              <a:t>June 2024 SCOAPE-II Cruise: Measurements</a:t>
            </a:r>
          </a:p>
        </p:txBody>
      </p:sp>
      <p:pic>
        <p:nvPicPr>
          <p:cNvPr id="5" name="Picture 4">
            <a:extLst>
              <a:ext uri="{FF2B5EF4-FFF2-40B4-BE49-F238E27FC236}">
                <a16:creationId xmlns:a16="http://schemas.microsoft.com/office/drawing/2014/main" id="{FF8F4748-4FF3-C602-DA10-600C54104B2C}"/>
              </a:ext>
            </a:extLst>
          </p:cNvPr>
          <p:cNvPicPr>
            <a:picLocks noChangeAspect="1"/>
          </p:cNvPicPr>
          <p:nvPr/>
        </p:nvPicPr>
        <p:blipFill rotWithShape="1">
          <a:blip r:embed="rId2"/>
          <a:srcRect l="33298" t="21304" r="32684" b="50274"/>
          <a:stretch/>
        </p:blipFill>
        <p:spPr>
          <a:xfrm>
            <a:off x="187390" y="1041016"/>
            <a:ext cx="5370929" cy="2524118"/>
          </a:xfrm>
          <a:prstGeom prst="rect">
            <a:avLst/>
          </a:prstGeom>
        </p:spPr>
      </p:pic>
      <p:pic>
        <p:nvPicPr>
          <p:cNvPr id="6" name="Picture 5">
            <a:extLst>
              <a:ext uri="{FF2B5EF4-FFF2-40B4-BE49-F238E27FC236}">
                <a16:creationId xmlns:a16="http://schemas.microsoft.com/office/drawing/2014/main" id="{80517397-8518-5982-75BC-6C60D11D9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993" y="918805"/>
            <a:ext cx="5452351" cy="2893988"/>
          </a:xfrm>
          <a:prstGeom prst="rect">
            <a:avLst/>
          </a:prstGeom>
        </p:spPr>
      </p:pic>
      <p:pic>
        <p:nvPicPr>
          <p:cNvPr id="7" name="Picture 6" descr="A picture containing boat, outdoor, sky, water&#10;&#10;Description automatically generated">
            <a:extLst>
              <a:ext uri="{FF2B5EF4-FFF2-40B4-BE49-F238E27FC236}">
                <a16:creationId xmlns:a16="http://schemas.microsoft.com/office/drawing/2014/main" id="{512C4B8B-B07B-F080-5935-1A9394B0FDE4}"/>
              </a:ext>
            </a:extLst>
          </p:cNvPr>
          <p:cNvPicPr>
            <a:picLocks noChangeAspect="1"/>
          </p:cNvPicPr>
          <p:nvPr/>
        </p:nvPicPr>
        <p:blipFill>
          <a:blip r:embed="rId4"/>
          <a:stretch>
            <a:fillRect/>
          </a:stretch>
        </p:blipFill>
        <p:spPr>
          <a:xfrm>
            <a:off x="7202170" y="3839605"/>
            <a:ext cx="3881996" cy="2911497"/>
          </a:xfrm>
          <a:prstGeom prst="rect">
            <a:avLst/>
          </a:prstGeom>
        </p:spPr>
      </p:pic>
      <p:pic>
        <p:nvPicPr>
          <p:cNvPr id="2" name="Picture 1">
            <a:extLst>
              <a:ext uri="{FF2B5EF4-FFF2-40B4-BE49-F238E27FC236}">
                <a16:creationId xmlns:a16="http://schemas.microsoft.com/office/drawing/2014/main" id="{1ECE0033-82AD-A86F-9435-1F68A46B7AC1}"/>
              </a:ext>
            </a:extLst>
          </p:cNvPr>
          <p:cNvPicPr>
            <a:picLocks noChangeAspect="1"/>
          </p:cNvPicPr>
          <p:nvPr/>
        </p:nvPicPr>
        <p:blipFill rotWithShape="1">
          <a:blip r:embed="rId2"/>
          <a:srcRect l="67634" t="44076" r="27822" b="42735"/>
          <a:stretch/>
        </p:blipFill>
        <p:spPr>
          <a:xfrm>
            <a:off x="5465753" y="1927299"/>
            <a:ext cx="717478" cy="1171254"/>
          </a:xfrm>
          <a:prstGeom prst="rect">
            <a:avLst/>
          </a:prstGeom>
        </p:spPr>
      </p:pic>
      <p:pic>
        <p:nvPicPr>
          <p:cNvPr id="3" name="Picture 2">
            <a:extLst>
              <a:ext uri="{FF2B5EF4-FFF2-40B4-BE49-F238E27FC236}">
                <a16:creationId xmlns:a16="http://schemas.microsoft.com/office/drawing/2014/main" id="{2E2FC77F-7EE3-6EF7-DB23-C0FC743E0707}"/>
              </a:ext>
            </a:extLst>
          </p:cNvPr>
          <p:cNvPicPr>
            <a:picLocks noChangeAspect="1"/>
          </p:cNvPicPr>
          <p:nvPr/>
        </p:nvPicPr>
        <p:blipFill rotWithShape="1">
          <a:blip r:embed="rId5"/>
          <a:srcRect l="33534" t="24839" r="27800" b="42156"/>
          <a:stretch/>
        </p:blipFill>
        <p:spPr>
          <a:xfrm>
            <a:off x="38600" y="3616225"/>
            <a:ext cx="5624624" cy="2700670"/>
          </a:xfrm>
          <a:prstGeom prst="rect">
            <a:avLst/>
          </a:prstGeom>
        </p:spPr>
      </p:pic>
      <p:sp>
        <p:nvSpPr>
          <p:cNvPr id="8" name="TextBox 7">
            <a:extLst>
              <a:ext uri="{FF2B5EF4-FFF2-40B4-BE49-F238E27FC236}">
                <a16:creationId xmlns:a16="http://schemas.microsoft.com/office/drawing/2014/main" id="{59EC2B29-91E4-0DD2-CB9D-E319E195E1C7}"/>
              </a:ext>
            </a:extLst>
          </p:cNvPr>
          <p:cNvSpPr txBox="1"/>
          <p:nvPr/>
        </p:nvSpPr>
        <p:spPr>
          <a:xfrm>
            <a:off x="146653" y="6343223"/>
            <a:ext cx="5408517" cy="369332"/>
          </a:xfrm>
          <a:prstGeom prst="rect">
            <a:avLst/>
          </a:prstGeom>
          <a:noFill/>
        </p:spPr>
        <p:txBody>
          <a:bodyPr wrap="square">
            <a:spAutoFit/>
          </a:bodyPr>
          <a:lstStyle/>
          <a:p>
            <a:pPr algn="ctr"/>
            <a:r>
              <a:rPr lang="en-US" sz="1800" b="1" i="1" dirty="0">
                <a:latin typeface="Lucida Sans Unicode" panose="020B0602030504020204" pitchFamily="34" charset="0"/>
                <a:cs typeface="Lucida Sans Unicode" panose="020B0602030504020204" pitchFamily="34" charset="0"/>
              </a:rPr>
              <a:t>From </a:t>
            </a:r>
            <a:r>
              <a:rPr lang="en-US" sz="1800" b="1" i="1" dirty="0" err="1">
                <a:latin typeface="Lucida Sans Unicode" panose="020B0602030504020204" pitchFamily="34" charset="0"/>
                <a:cs typeface="Lucida Sans Unicode" panose="020B0602030504020204" pitchFamily="34" charset="0"/>
              </a:rPr>
              <a:t>Ayasse</a:t>
            </a:r>
            <a:r>
              <a:rPr lang="en-US" sz="1800" b="1" i="1" dirty="0">
                <a:latin typeface="Lucida Sans Unicode" panose="020B0602030504020204" pitchFamily="34" charset="0"/>
                <a:cs typeface="Lucida Sans Unicode" panose="020B0602030504020204" pitchFamily="34" charset="0"/>
              </a:rPr>
              <a:t> et al., (2022)</a:t>
            </a:r>
          </a:p>
        </p:txBody>
      </p:sp>
      <p:sp>
        <p:nvSpPr>
          <p:cNvPr id="9" name="TextBox 8">
            <a:extLst>
              <a:ext uri="{FF2B5EF4-FFF2-40B4-BE49-F238E27FC236}">
                <a16:creationId xmlns:a16="http://schemas.microsoft.com/office/drawing/2014/main" id="{DE0BAE7E-CCB9-30FE-F019-C11DCB275D1D}"/>
              </a:ext>
            </a:extLst>
          </p:cNvPr>
          <p:cNvSpPr txBox="1"/>
          <p:nvPr/>
        </p:nvSpPr>
        <p:spPr>
          <a:xfrm>
            <a:off x="1128659" y="3082901"/>
            <a:ext cx="3395826" cy="584775"/>
          </a:xfrm>
          <a:prstGeom prst="rect">
            <a:avLst/>
          </a:prstGeom>
          <a:solidFill>
            <a:schemeClr val="bg2">
              <a:alpha val="85000"/>
            </a:schemeClr>
          </a:solidFill>
          <a:ln>
            <a:solidFill>
              <a:schemeClr val="tx1"/>
            </a:solidFill>
          </a:ln>
        </p:spPr>
        <p:txBody>
          <a:bodyPr wrap="square" rtlCol="0">
            <a:spAutoFit/>
          </a:bodyPr>
          <a:lstStyle/>
          <a:p>
            <a:pPr algn="ctr"/>
            <a:r>
              <a:rPr lang="en-US" sz="3200" b="1" dirty="0">
                <a:solidFill>
                  <a:srgbClr val="FF0000"/>
                </a:solidFill>
              </a:rPr>
              <a:t>AVIRIS-NG CH</a:t>
            </a:r>
            <a:r>
              <a:rPr lang="en-US" sz="3200" b="1" baseline="-25000" dirty="0">
                <a:solidFill>
                  <a:srgbClr val="FF0000"/>
                </a:solidFill>
              </a:rPr>
              <a:t>4</a:t>
            </a:r>
            <a:endParaRPr lang="en-US" sz="3200" b="1" dirty="0">
              <a:solidFill>
                <a:srgbClr val="FF0000"/>
              </a:solidFill>
            </a:endParaRPr>
          </a:p>
        </p:txBody>
      </p:sp>
      <p:sp>
        <p:nvSpPr>
          <p:cNvPr id="10" name="TextBox 9">
            <a:extLst>
              <a:ext uri="{FF2B5EF4-FFF2-40B4-BE49-F238E27FC236}">
                <a16:creationId xmlns:a16="http://schemas.microsoft.com/office/drawing/2014/main" id="{6B94BE64-3C0C-580D-EFED-FFAD3C2BA8F7}"/>
              </a:ext>
            </a:extLst>
          </p:cNvPr>
          <p:cNvSpPr txBox="1"/>
          <p:nvPr/>
        </p:nvSpPr>
        <p:spPr>
          <a:xfrm>
            <a:off x="7085783" y="1223255"/>
            <a:ext cx="3628600" cy="584775"/>
          </a:xfrm>
          <a:prstGeom prst="rect">
            <a:avLst/>
          </a:prstGeom>
          <a:solidFill>
            <a:schemeClr val="bg2">
              <a:alpha val="85000"/>
            </a:schemeClr>
          </a:solidFill>
          <a:ln>
            <a:solidFill>
              <a:schemeClr val="tx1"/>
            </a:solidFill>
          </a:ln>
        </p:spPr>
        <p:txBody>
          <a:bodyPr wrap="square" rtlCol="0">
            <a:spAutoFit/>
          </a:bodyPr>
          <a:lstStyle/>
          <a:p>
            <a:pPr algn="ctr"/>
            <a:r>
              <a:rPr lang="en-US" sz="3200" b="1" dirty="0">
                <a:solidFill>
                  <a:srgbClr val="FF0000"/>
                </a:solidFill>
              </a:rPr>
              <a:t>GCAS NO</a:t>
            </a:r>
            <a:r>
              <a:rPr lang="en-US" sz="3200" b="1" baseline="-25000" dirty="0">
                <a:solidFill>
                  <a:srgbClr val="FF0000"/>
                </a:solidFill>
              </a:rPr>
              <a:t>2</a:t>
            </a:r>
            <a:r>
              <a:rPr lang="en-US" sz="3200" b="1" dirty="0">
                <a:solidFill>
                  <a:srgbClr val="FF0000"/>
                </a:solidFill>
              </a:rPr>
              <a:t> Columns</a:t>
            </a:r>
          </a:p>
        </p:txBody>
      </p:sp>
      <p:sp>
        <p:nvSpPr>
          <p:cNvPr id="11" name="TextBox 10">
            <a:extLst>
              <a:ext uri="{FF2B5EF4-FFF2-40B4-BE49-F238E27FC236}">
                <a16:creationId xmlns:a16="http://schemas.microsoft.com/office/drawing/2014/main" id="{4085B432-15AA-A1BB-361F-4B0C97DAB82D}"/>
              </a:ext>
            </a:extLst>
          </p:cNvPr>
          <p:cNvSpPr txBox="1"/>
          <p:nvPr/>
        </p:nvSpPr>
        <p:spPr>
          <a:xfrm>
            <a:off x="6985545" y="3737956"/>
            <a:ext cx="4315246" cy="1077218"/>
          </a:xfrm>
          <a:prstGeom prst="rect">
            <a:avLst/>
          </a:prstGeom>
          <a:solidFill>
            <a:schemeClr val="bg2">
              <a:alpha val="85000"/>
            </a:schemeClr>
          </a:solidFill>
          <a:ln>
            <a:solidFill>
              <a:schemeClr val="tx1"/>
            </a:solidFill>
          </a:ln>
        </p:spPr>
        <p:txBody>
          <a:bodyPr wrap="square" rtlCol="0">
            <a:spAutoFit/>
          </a:bodyPr>
          <a:lstStyle/>
          <a:p>
            <a:pPr algn="ctr"/>
            <a:r>
              <a:rPr lang="en-US" sz="3200" b="1" dirty="0">
                <a:solidFill>
                  <a:srgbClr val="FF0000"/>
                </a:solidFill>
              </a:rPr>
              <a:t>Ship in-situ, Pandora, O</a:t>
            </a:r>
            <a:r>
              <a:rPr lang="en-US" sz="3200" b="1" baseline="-25000" dirty="0">
                <a:solidFill>
                  <a:srgbClr val="FF0000"/>
                </a:solidFill>
              </a:rPr>
              <a:t>3</a:t>
            </a:r>
            <a:r>
              <a:rPr lang="en-US" sz="3200" b="1" dirty="0">
                <a:solidFill>
                  <a:srgbClr val="FF0000"/>
                </a:solidFill>
              </a:rPr>
              <a:t>sondes, meteorology</a:t>
            </a:r>
          </a:p>
        </p:txBody>
      </p:sp>
      <p:sp>
        <p:nvSpPr>
          <p:cNvPr id="12" name="TextBox 11">
            <a:extLst>
              <a:ext uri="{FF2B5EF4-FFF2-40B4-BE49-F238E27FC236}">
                <a16:creationId xmlns:a16="http://schemas.microsoft.com/office/drawing/2014/main" id="{12A341C0-CE5B-9C66-52D0-CE6293A93F47}"/>
              </a:ext>
            </a:extLst>
          </p:cNvPr>
          <p:cNvSpPr txBox="1"/>
          <p:nvPr/>
        </p:nvSpPr>
        <p:spPr>
          <a:xfrm>
            <a:off x="9084798" y="3230218"/>
            <a:ext cx="1999909" cy="369332"/>
          </a:xfrm>
          <a:prstGeom prst="rect">
            <a:avLst/>
          </a:prstGeom>
          <a:noFill/>
        </p:spPr>
        <p:txBody>
          <a:bodyPr wrap="square" rtlCol="0">
            <a:spAutoFit/>
          </a:bodyPr>
          <a:lstStyle/>
          <a:p>
            <a:r>
              <a:rPr lang="en-US" b="1" dirty="0"/>
              <a:t>Credit: N. Fedkin</a:t>
            </a:r>
          </a:p>
        </p:txBody>
      </p:sp>
    </p:spTree>
    <p:extLst>
      <p:ext uri="{BB962C8B-B14F-4D97-AF65-F5344CB8AC3E}">
        <p14:creationId xmlns:p14="http://schemas.microsoft.com/office/powerpoint/2010/main" val="6109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A4408-FC4A-9D0E-5909-022C25903970}"/>
              </a:ext>
            </a:extLst>
          </p:cNvPr>
          <p:cNvSpPr txBox="1"/>
          <p:nvPr/>
        </p:nvSpPr>
        <p:spPr>
          <a:xfrm>
            <a:off x="0" y="0"/>
            <a:ext cx="12192000" cy="769441"/>
          </a:xfrm>
          <a:prstGeom prst="rect">
            <a:avLst/>
          </a:prstGeom>
          <a:noFill/>
        </p:spPr>
        <p:txBody>
          <a:bodyPr wrap="square" rtlCol="0">
            <a:spAutoFit/>
          </a:bodyPr>
          <a:lstStyle/>
          <a:p>
            <a:r>
              <a:rPr lang="en-US" sz="4400" dirty="0">
                <a:solidFill>
                  <a:schemeClr val="bg1"/>
                </a:solidFill>
                <a:latin typeface="Lucida Sans Unicode" panose="020B0602030504020204" pitchFamily="34" charset="0"/>
                <a:cs typeface="Lucida Sans Unicode" panose="020B0602030504020204" pitchFamily="34" charset="0"/>
              </a:rPr>
              <a:t>Stay Tuned for SCOAPE-II Updates!</a:t>
            </a:r>
          </a:p>
        </p:txBody>
      </p:sp>
      <p:sp>
        <p:nvSpPr>
          <p:cNvPr id="2" name="TextBox 1">
            <a:extLst>
              <a:ext uri="{FF2B5EF4-FFF2-40B4-BE49-F238E27FC236}">
                <a16:creationId xmlns:a16="http://schemas.microsoft.com/office/drawing/2014/main" id="{A0958DF8-A975-50CF-9370-824677BE1ECE}"/>
              </a:ext>
            </a:extLst>
          </p:cNvPr>
          <p:cNvSpPr txBox="1"/>
          <p:nvPr/>
        </p:nvSpPr>
        <p:spPr>
          <a:xfrm>
            <a:off x="218440" y="717036"/>
            <a:ext cx="11755120" cy="6124754"/>
          </a:xfrm>
          <a:prstGeom prst="rect">
            <a:avLst/>
          </a:prstGeom>
          <a:solidFill>
            <a:schemeClr val="lt1">
              <a:alpha val="74000"/>
            </a:schemeClr>
          </a:solidFill>
        </p:spPr>
        <p:txBody>
          <a:bodyPr wrap="square" rtlCol="0">
            <a:spAutoFit/>
          </a:bodyPr>
          <a:lstStyle/>
          <a:p>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SCOAPE Data and DOIs: </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hlinkClick r:id="rId3"/>
              </a:rPr>
              <a:t>https://asdc.larc.nasa.gov/project/SCOAPE</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 </a:t>
            </a:r>
          </a:p>
          <a:p>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Email Contact: </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hlinkClick r:id="rId4"/>
              </a:rPr>
              <a:t>ryan.m.stauffer@nasa.gov</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 </a:t>
            </a:r>
          </a:p>
          <a:p>
            <a:endParaRPr lang="en-US" sz="2000" dirty="0">
              <a:latin typeface="Lucida Sans Unicode" panose="020B0602030504020204" pitchFamily="34" charset="0"/>
              <a:ea typeface="Times New Roman" panose="02020603050405020304" pitchFamily="18" charset="0"/>
              <a:cs typeface="Lucida Sans Unicode" panose="020B0602030504020204" pitchFamily="34" charset="0"/>
            </a:endParaRPr>
          </a:p>
          <a:p>
            <a:pPr marL="342900" indent="-342900">
              <a:buFont typeface="Arial" panose="020B0604020202020204" pitchFamily="34" charset="0"/>
              <a:buChar char="•"/>
            </a:pP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Thompson et al., (2023), “Two Air Quality Regimes in Total Column NO</a:t>
            </a:r>
            <a:r>
              <a:rPr lang="en-US" sz="2000" baseline="-25000" dirty="0">
                <a:latin typeface="Lucida Sans Unicode" panose="020B0602030504020204" pitchFamily="34" charset="0"/>
                <a:ea typeface="Times New Roman" panose="02020603050405020304" pitchFamily="18" charset="0"/>
                <a:cs typeface="Lucida Sans Unicode" panose="020B0602030504020204" pitchFamily="34" charset="0"/>
              </a:rPr>
              <a:t>2</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 over the Gulf of Mexico in May 2019: Shipboard and Satellite Views” </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hlinkClick r:id="rId5"/>
              </a:rPr>
              <a:t>https://agupubs.onlinelibrary.wiley.com/doi/10.1029/2022EA002473</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 </a:t>
            </a:r>
          </a:p>
          <a:p>
            <a:pPr marL="342900" indent="-342900">
              <a:buFont typeface="Arial" panose="020B0604020202020204" pitchFamily="34" charset="0"/>
              <a:buChar char="•"/>
            </a:pPr>
            <a:endParaRPr lang="en-US" sz="2000" dirty="0">
              <a:latin typeface="Lucida Sans Unicode" panose="020B0602030504020204" pitchFamily="34" charset="0"/>
              <a:ea typeface="Times New Roman" panose="02020603050405020304" pitchFamily="18" charset="0"/>
              <a:cs typeface="Lucida Sans Unicode" panose="020B0602030504020204" pitchFamily="34" charset="0"/>
            </a:endParaRPr>
          </a:p>
          <a:p>
            <a:pPr marL="342900" indent="-342900">
              <a:buFont typeface="Arial" panose="020B0604020202020204" pitchFamily="34" charset="0"/>
              <a:buChar char="•"/>
            </a:pP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Duncan BN. 2020. NASA resources to monitor offshore and coastal air quality. Sterling (VA): U.S. Department of the Interior, Bureau of Ocean Energy Management. OCS Study BOEM 2020-046. 32 p., </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hlinkClick r:id="rId6"/>
              </a:rPr>
              <a:t>https://espis.boem.gov/final%20reports/BOEM_2020-046.pdf</a:t>
            </a:r>
            <a:endParaRPr lang="en-US" sz="2000" dirty="0">
              <a:latin typeface="Lucida Sans Unicode" panose="020B0602030504020204" pitchFamily="34" charset="0"/>
              <a:ea typeface="Times New Roman" panose="02020603050405020304" pitchFamily="18" charset="0"/>
              <a:cs typeface="Lucida Sans Unicode" panose="020B0602030504020204" pitchFamily="34" charset="0"/>
            </a:endParaRPr>
          </a:p>
          <a:p>
            <a:pPr marL="342900" indent="-342900">
              <a:buFont typeface="Arial" panose="020B0604020202020204" pitchFamily="34" charset="0"/>
              <a:buChar char="•"/>
            </a:pPr>
            <a:endParaRPr lang="en-US" sz="2000" dirty="0">
              <a:latin typeface="Lucida Sans Unicode" panose="020B0602030504020204" pitchFamily="34" charset="0"/>
              <a:ea typeface="Times New Roman" panose="02020603050405020304" pitchFamily="18" charset="0"/>
              <a:cs typeface="Lucida Sans Unicode" panose="020B0602030504020204" pitchFamily="34" charset="0"/>
            </a:endParaRPr>
          </a:p>
          <a:p>
            <a:pPr marL="342900" indent="-342900">
              <a:buFont typeface="Arial" panose="020B0604020202020204" pitchFamily="34" charset="0"/>
              <a:buChar char="•"/>
            </a:pP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Thompson AM. 2020. Evaluation of NASA’s remote-sensing capabilities in coastal environments. Sterling (VA): U.S. Department of the Interior, Bureau of Ocean Energy Management. OCS Study BOEM 2020-047. 33 p., </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hlinkClick r:id="rId7"/>
              </a:rPr>
              <a:t>https://espis.boem.gov/final%20reports/BOEM_2020-047.pdf</a:t>
            </a:r>
            <a:r>
              <a:rPr lang="en-US" sz="2000" dirty="0">
                <a:latin typeface="Lucida Sans Unicode" panose="020B0602030504020204" pitchFamily="34" charset="0"/>
                <a:ea typeface="Times New Roman" panose="02020603050405020304" pitchFamily="18" charset="0"/>
                <a:cs typeface="Lucida Sans Unicode" panose="020B0602030504020204" pitchFamily="34" charset="0"/>
              </a:rPr>
              <a:t>  </a:t>
            </a:r>
          </a:p>
          <a:p>
            <a:endParaRPr lang="en-US" sz="2000" i="1" dirty="0">
              <a:latin typeface="Lucida Sans Unicode" panose="020B0602030504020204" pitchFamily="34" charset="0"/>
              <a:ea typeface="Times New Roman" panose="02020603050405020304" pitchFamily="18" charset="0"/>
              <a:cs typeface="Lucida Sans Unicode" panose="020B0602030504020204" pitchFamily="34" charset="0"/>
            </a:endParaRPr>
          </a:p>
          <a:p>
            <a:r>
              <a:rPr lang="en-US" sz="1800" i="1" u="sng" dirty="0">
                <a:latin typeface="Lucida Sans Unicode" panose="020B0602030504020204" pitchFamily="34" charset="0"/>
                <a:ea typeface="Times New Roman" panose="02020603050405020304" pitchFamily="18" charset="0"/>
                <a:cs typeface="Lucida Sans Unicode" panose="020B0602030504020204" pitchFamily="34" charset="0"/>
              </a:rPr>
              <a:t>Disclaimer</a:t>
            </a:r>
            <a:r>
              <a:rPr lang="en-US" sz="1800" i="1" dirty="0">
                <a:latin typeface="Lucida Sans Unicode" panose="020B0602030504020204" pitchFamily="34" charset="0"/>
                <a:ea typeface="Times New Roman" panose="02020603050405020304" pitchFamily="18" charset="0"/>
                <a:cs typeface="Lucida Sans Unicode" panose="020B0602030504020204" pitchFamily="34" charset="0"/>
              </a:rPr>
              <a:t>: T</a:t>
            </a:r>
            <a:r>
              <a:rPr lang="en-US" sz="1800" i="1" dirty="0">
                <a:effectLst/>
                <a:latin typeface="Lucida Sans Unicode" panose="020B0602030504020204" pitchFamily="34" charset="0"/>
                <a:ea typeface="Times New Roman" panose="02020603050405020304" pitchFamily="18" charset="0"/>
                <a:cs typeface="Lucida Sans Unicode" panose="020B0602030504020204" pitchFamily="34" charset="0"/>
              </a:rPr>
              <a:t>his report has been technically reviewed by BOEM, and it has been approved for publication. The views and conclusions contained in this document are those of the authors and should not be interpreted as representing the opinions or policies of</a:t>
            </a:r>
            <a:r>
              <a:rPr lang="en-US" sz="1800" i="1" spc="-5" dirty="0">
                <a:effectLst/>
                <a:latin typeface="Lucida Sans Unicode" panose="020B0602030504020204" pitchFamily="34" charset="0"/>
                <a:ea typeface="Times New Roman" panose="02020603050405020304" pitchFamily="18" charset="0"/>
                <a:cs typeface="Lucida Sans Unicode" panose="020B0602030504020204" pitchFamily="34" charset="0"/>
              </a:rPr>
              <a:t> </a:t>
            </a:r>
            <a:r>
              <a:rPr lang="en-US" sz="1800" i="1" dirty="0">
                <a:effectLst/>
                <a:latin typeface="Lucida Sans Unicode" panose="020B0602030504020204" pitchFamily="34" charset="0"/>
                <a:ea typeface="Times New Roman" panose="02020603050405020304" pitchFamily="18" charset="0"/>
                <a:cs typeface="Lucida Sans Unicode" panose="020B0602030504020204" pitchFamily="34" charset="0"/>
              </a:rPr>
              <a:t>the U.S. Government, nor does mention of trade names or commercial products constitute endorsement or recommendation for use.</a:t>
            </a:r>
            <a:endParaRPr lang="en-US" i="1" dirty="0">
              <a:latin typeface="Lucida Sans Unicode" panose="020B0602030504020204" pitchFamily="34" charset="0"/>
              <a:cs typeface="Lucida Sans Unicode" panose="020B0602030504020204" pitchFamily="34" charset="0"/>
            </a:endParaRPr>
          </a:p>
        </p:txBody>
      </p:sp>
      <p:pic>
        <p:nvPicPr>
          <p:cNvPr id="14" name="Google Shape;172;p1" descr="BOEM COLOR final">
            <a:extLst>
              <a:ext uri="{FF2B5EF4-FFF2-40B4-BE49-F238E27FC236}">
                <a16:creationId xmlns:a16="http://schemas.microsoft.com/office/drawing/2014/main" id="{308AF866-4EAC-009D-835B-3954373EA476}"/>
              </a:ext>
            </a:extLst>
          </p:cNvPr>
          <p:cNvPicPr preferRelativeResize="0"/>
          <p:nvPr/>
        </p:nvPicPr>
        <p:blipFill rotWithShape="1">
          <a:blip r:embed="rId8">
            <a:alphaModFix/>
          </a:blip>
          <a:srcRect/>
          <a:stretch/>
        </p:blipFill>
        <p:spPr>
          <a:xfrm>
            <a:off x="10753979" y="152682"/>
            <a:ext cx="1348573" cy="499462"/>
          </a:xfrm>
          <a:prstGeom prst="rect">
            <a:avLst/>
          </a:prstGeom>
          <a:noFill/>
          <a:ln>
            <a:noFill/>
          </a:ln>
        </p:spPr>
      </p:pic>
      <p:pic>
        <p:nvPicPr>
          <p:cNvPr id="16" name="Google Shape;174;p1">
            <a:extLst>
              <a:ext uri="{FF2B5EF4-FFF2-40B4-BE49-F238E27FC236}">
                <a16:creationId xmlns:a16="http://schemas.microsoft.com/office/drawing/2014/main" id="{53381FEB-D10B-228B-13A3-020EB6FB3591}"/>
              </a:ext>
            </a:extLst>
          </p:cNvPr>
          <p:cNvPicPr preferRelativeResize="0"/>
          <p:nvPr/>
        </p:nvPicPr>
        <p:blipFill rotWithShape="1">
          <a:blip r:embed="rId9">
            <a:alphaModFix/>
          </a:blip>
          <a:srcRect/>
          <a:stretch/>
        </p:blipFill>
        <p:spPr>
          <a:xfrm>
            <a:off x="10021828" y="87789"/>
            <a:ext cx="642703" cy="629247"/>
          </a:xfrm>
          <a:prstGeom prst="rect">
            <a:avLst/>
          </a:prstGeom>
          <a:noFill/>
          <a:ln>
            <a:noFill/>
          </a:ln>
        </p:spPr>
      </p:pic>
      <p:sp>
        <p:nvSpPr>
          <p:cNvPr id="5" name="Slide Number Placeholder 4">
            <a:extLst>
              <a:ext uri="{FF2B5EF4-FFF2-40B4-BE49-F238E27FC236}">
                <a16:creationId xmlns:a16="http://schemas.microsoft.com/office/drawing/2014/main" id="{E434FFAB-5762-7AA7-8697-B2F66F9C55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82149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691</Words>
  <Application>Microsoft Office PowerPoint</Application>
  <PresentationFormat>Widescreen</PresentationFormat>
  <Paragraphs>52</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Lucida Sans Unicode</vt:lpstr>
      <vt:lpstr>Office Theme</vt:lpstr>
      <vt:lpstr>TEMPO Validation during the May-June 2024 Satellite Coastal and Oceanic Atmospheric Pollution Experiment 2 (SCOAPE-II) Gulf of Mexico Cruise</vt:lpstr>
      <vt:lpstr>May 2019 Gulf of Mexico (GOM) SCOAPE-I Cruise</vt:lpstr>
      <vt:lpstr>June 2024 SCOAPE-II Cruise: TEMPO val and GHGs</vt:lpstr>
      <vt:lpstr>June 2024 SCOAPE-II Cruise: TEMPO val and GHGs</vt:lpstr>
      <vt:lpstr>June 2024 SCOAPE-II Cruise: Measurements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SCOAPE-II: A Spring 2024 Campaign to Monitor Emissions near Gulf of Mexico Oil and Gas Operations</dc:title>
  <dc:creator>Stauffer, Ryan M. (GSFC-6140)</dc:creator>
  <cp:lastModifiedBy>Stauffer, Ryan M. (GSFC-6140)</cp:lastModifiedBy>
  <cp:revision>45</cp:revision>
  <dcterms:created xsi:type="dcterms:W3CDTF">2023-04-13T12:17:46Z</dcterms:created>
  <dcterms:modified xsi:type="dcterms:W3CDTF">2023-04-28T15:47:35Z</dcterms:modified>
</cp:coreProperties>
</file>