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58" r:id="rId4"/>
    <p:sldId id="182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70"/>
    <p:restoredTop sz="86338"/>
  </p:normalViewPr>
  <p:slideViewPr>
    <p:cSldViewPr snapToGrid="0">
      <p:cViewPr varScale="1">
        <p:scale>
          <a:sx n="101" d="100"/>
          <a:sy n="101" d="100"/>
        </p:scale>
        <p:origin x="1248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9850D-321B-1543-B68B-308E6459BA47}" type="datetimeFigureOut">
              <a:rPr lang="en-US" smtClean="0"/>
              <a:t>4/28/23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D6427-D352-654E-A5F3-12FD5322A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7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3D6427-D352-654E-A5F3-12FD5322A4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92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D6427-D352-654E-A5F3-12FD5322A4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84948-F024-C0B6-DA42-DB82D4D09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A3CA19-4479-1458-80DD-F9C1E784F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26568-C016-71EA-648D-03DC6EA8B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B2AC1-24DF-9A02-FF66-F2314744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DC83D-A2C7-B963-9441-9CD9A967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4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C865-6BA9-2814-6F4C-B2537CECF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EB7AE-6457-8E46-37F9-64E54D407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3FBC8-E6C9-2256-A4CC-A4E97584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1B6CF-23B4-8C81-B6E4-2D1E75514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E0D1F-A4EE-AF7D-8705-0FBBB1F1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5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B6B710-B167-F66D-F475-1AC14F607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307766-8EB7-93D8-D831-11D1AB12D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D399F-80D2-8B51-D893-0BC15A15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73249-041C-7525-89D3-236A4D789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28360-C4F5-29C7-83D6-B175E628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44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50632-43DC-1343-8DB0-2228FFCE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4C636842-E6A5-9F4B-B82D-289BFD4C6D74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81CD-C21A-5C48-91AD-8BB614FC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520F0-E80B-344A-81ED-9BAEBE3C4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BCB1139-E478-1A40-BB10-5B283893F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56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CCA0C-303D-7A4B-B640-4543D658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A186543-8EFD-0540-8CD6-A77673EEA89A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9115-D016-534A-B699-8FC80FDD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FF573-0367-BA47-852D-F8EE0E8C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56136B0-4088-1C44-95D4-2930F518C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77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1CA1F-B524-B54D-B70E-CE41C04F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DBCECC34-9016-EF44-B801-67A49530A420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8C360-FDF2-184D-AAC0-D9FB0444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2F48F-D8B9-8140-98E5-03300D0E0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8F04488-3B5B-D24B-BBBC-B11DABF0D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58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D3697-4942-6A4A-ADA7-DDA7C8A8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50992E7-E681-DD45-AE99-A5189B5A2DFC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E556F-7212-334C-B6AF-404D9D64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8849A-20E8-7C40-82E3-DF58FF68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86198C36-0BB3-9E48-B499-5C7407899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51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6A2C72-429E-CD48-89AF-C694C223D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024206E-2DB3-8E45-8139-7957F74FFC38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68C906-CC64-AD41-ACBA-2EE7D5AF1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D50190-CBF0-A648-B1B1-106DED78E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491B2B2B-CCF4-2845-AB59-CE6B62EE5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21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5E5856-5E08-A64B-A861-88F46BA8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72E42DCD-C148-0D46-B63B-D9B3DCB7FBE9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5903FA-01E6-D448-B366-4278E6E98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E440C-833E-0E4D-AC01-B6E8C4A7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72BABBA-2493-F24E-A01C-DDF844212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94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F2D335-AF1D-D745-A9B6-26344D94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17A0D62-DB65-F247-9488-113337C96A7C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00F9D-38A3-0C41-AC63-5DE109EC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17495-C09C-8045-8501-68D15DF0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87BAEE1-4CC7-B546-B790-74FC77CC7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47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A7F1CA-C5CF-404F-8BF6-5D03E9B3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457A5D08-68B3-7D43-AA74-852089761580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B2C5C-1342-8744-BDB3-E0B58CC4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CE4F6-323E-A24A-AED5-276491C27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37111D3-6A54-EB4C-A8E0-DF951C264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6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F5B00-72F1-8BE6-6EDC-C9A42B7B7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01D4-A57F-9E83-EC01-1B40A60B3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4AEBB-F67F-9497-C0FD-113A76D20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66B45-8E58-6AA9-8FDD-ECC99F6D1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EB5DB-B5F5-4E76-E952-FC649DE4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747A0-2156-0E43-B824-EBCE9E241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FA89A64-1FF0-0D40-BA4C-2A32AC26630C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80B7D-1EAD-AD4B-B50F-99D742E8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217D1-F6FE-8B4C-92F9-BDD0A361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A5161AC-BF56-0747-9FDB-BB9EB586A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20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E34C9-DABC-0D43-AB4C-13752D07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BBA50E98-6A9E-B84A-94F0-532D18BA2BFC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69A37-0247-EA4C-B8D8-69401373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9181F-4BBF-9F42-A9BA-F5193EAF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E0318703-3C9E-0746-A37E-1C1C0AD72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66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5D787-4987-9C4B-8716-96BAB8F2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9BAF8A97-1D95-6648-AB62-8DC75D378C8A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51EA2-C7D8-194B-B92E-06A8F08F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7E3E5-0DFF-BA42-B290-3795ACF34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E1D8A1E-F0BC-C946-8513-1F4A83570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5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A938D-5E46-F43E-1176-E923CFC11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CBC10-7CD6-E0CE-E4B3-FE4B37CD0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6BA44-C6D1-5E3A-28E6-D48A3BB6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62E86-CEA2-C285-B5C8-D27F169B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EFD76-075A-FA2D-B151-44944536E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463C8-A4A6-FB3B-9842-D83957312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5F414-59F6-FECF-F7E1-9D6CD2E85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40DA9-48EC-4915-78BE-BBD5D92E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DF659-F408-6B20-E5A3-2D64F8AC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8420-4972-6BF5-5A25-4730BDD7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1B306-EE17-5456-ACAD-4D8F1EE6D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8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E896-127E-60F5-615F-9741164B1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084C4-1C39-56BE-676D-B3C30EE9D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890FF-0211-A38D-1E90-A4D013BCB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61F475-4929-41B4-DC91-B705A46F8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B87FA9-CEF5-9407-C83B-73F588B69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510E9B-9159-ADA7-0056-9BCA0ABF6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476909-78EF-B5A1-5FF0-29FD5F682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D263A-64A6-0EA9-059B-B6A0D2B9F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4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6A50-2161-9B1D-9743-610507F9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450CD-6621-AC7B-8AF7-088544C84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12282-5751-EE82-70E1-7B068CA3C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32344-4208-6B04-3EDD-86FFAB92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0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A6F2A5-3BCE-F4D2-5AA8-0C70A80D9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8204B4-13BB-DF48-116F-7C5B4CE26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3F0F9-F498-7D72-E835-FAE892B2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9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B538F-FF12-4687-916E-A6003B7C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2E67F-934F-C5B1-22DD-C309D031D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863326-EE87-5680-5202-0DEFE7E27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AA4C8-0682-7370-411E-08FC9152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D68AE-CCE4-D654-048D-8BFBA03E3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A6E62-697B-789D-CF33-2246EC71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2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0DE97-4EA6-D60B-D55F-9A6C18862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0FEDBD-25E1-D3EF-63B7-21D97FB69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0F333-CE89-C0D2-37D8-B6BFFD5EA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8E9F9-6317-D26A-ACCC-B0E7A1A7B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88C8E-8C38-83EA-ECB3-7AEA35F39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05010-95F9-9538-1CC4-0B1D4177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41A154-392B-EAD6-52F6-D2346B0CF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B9248-5A32-1955-846C-53A4A1C8A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A7896-0A01-D796-2C43-F4674F756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6EFB8-22B3-7940-9234-F98A18C1804D}" type="datetimeFigureOut">
              <a:rPr lang="en-US" smtClean="0"/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39394-C190-3109-9DBF-B7BCC693DC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8D522-AAD1-DE43-9CD8-854A19F1C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378EF-BDE5-104A-AA1C-18327B5D3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0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Placeholder 1">
            <a:extLst>
              <a:ext uri="{FF2B5EF4-FFF2-40B4-BE49-F238E27FC236}">
                <a16:creationId xmlns:a16="http://schemas.microsoft.com/office/drawing/2014/main" id="{9AC47C92-1519-E842-8F5A-95F2653A94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9203" name="Text Placeholder 2">
            <a:extLst>
              <a:ext uri="{FF2B5EF4-FFF2-40B4-BE49-F238E27FC236}">
                <a16:creationId xmlns:a16="http://schemas.microsoft.com/office/drawing/2014/main" id="{76869495-243B-7C46-9962-51B3451CA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E861B-2D96-CA41-8BD5-C1AC9095D5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2266EE0D-11D7-3046-9547-26DE6C9BB89B}" type="datetimeFigureOut">
              <a:rPr lang="en-US"/>
              <a:pPr>
                <a:defRPr/>
              </a:pPr>
              <a:t>4/28/23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51573-BCFA-C743-B6E3-B9160F32A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CC4BE-DADC-C840-9612-A2447998C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0D399F89-6314-E94D-B04D-E960553E9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7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7">
            <a:extLst>
              <a:ext uri="{FF2B5EF4-FFF2-40B4-BE49-F238E27FC236}">
                <a16:creationId xmlns:a16="http://schemas.microsoft.com/office/drawing/2014/main" id="{4BF11F90-7CD1-808F-3844-66C2D7CD5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59082"/>
            <a:ext cx="12192000" cy="172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01614" tIns="250807" rIns="501614" bIns="250807">
            <a:spAutoFit/>
          </a:bodyPr>
          <a:lstStyle/>
          <a:p>
            <a:pPr marL="0" marR="0" lvl="0" indent="0" algn="ctr" defTabSz="50166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2AC31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Green Paper –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Central American Volcanic Plumes: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 </a:t>
            </a:r>
          </a:p>
          <a:p>
            <a:pPr marL="0" marR="0" lvl="0" indent="0" algn="ctr" defTabSz="50166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TEMPO High-Temporal-Resolution Aerosol &amp; Gas Observations</a:t>
            </a:r>
          </a:p>
          <a:p>
            <a:pPr marL="0" marR="0" lvl="0" indent="0" algn="ctr" defTabSz="50166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Helvetica" pitchFamily="-1" charset="0"/>
              <a:ea typeface="+mn-ea"/>
              <a:cs typeface="+mn-cs"/>
            </a:endParaRPr>
          </a:p>
          <a:p>
            <a:pPr marL="0" marR="0" lvl="0" indent="0" algn="ctr" defTabSz="50166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Ralph Kahn</a:t>
            </a:r>
            <a:r>
              <a:rPr kumimoji="0" lang="en-US" sz="14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1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, Verity Flower</a:t>
            </a:r>
            <a:r>
              <a:rPr kumimoji="0" lang="en-US" sz="12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2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, James Limbacher</a:t>
            </a:r>
            <a:r>
              <a:rPr kumimoji="0" lang="en-US" sz="12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3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, Kathleen McKee</a:t>
            </a:r>
            <a:r>
              <a:rPr kumimoji="0" lang="en-US" sz="12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4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, Katherine Noyes</a:t>
            </a:r>
            <a:r>
              <a:rPr kumimoji="0" lang="en-US" sz="12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1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, Aaron Naeger</a:t>
            </a:r>
            <a:r>
              <a:rPr kumimoji="0" lang="en-US" sz="12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Helvetica" pitchFamily="-1" charset="0"/>
                <a:ea typeface="+mn-ea"/>
                <a:cs typeface="+mn-cs"/>
              </a:rPr>
              <a:t>5</a:t>
            </a:r>
            <a:endParaRPr kumimoji="0" lang="en-US" sz="1200" b="1" i="1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-1" charset="0"/>
              <a:ea typeface="+mn-ea"/>
              <a:cs typeface="+mn-cs"/>
            </a:endParaRPr>
          </a:p>
          <a:p>
            <a:pPr marL="0" marR="0" lvl="0" indent="0" algn="ctr" defTabSz="50166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1</a:t>
            </a: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NASA Goddard Space Flight Center, </a:t>
            </a:r>
            <a:r>
              <a:rPr kumimoji="0" lang="en-US" sz="105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2</a:t>
            </a: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U. of Stirling, </a:t>
            </a:r>
            <a:r>
              <a:rPr kumimoji="0" lang="en-US" sz="105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3</a:t>
            </a: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NOAA, </a:t>
            </a:r>
            <a:r>
              <a:rPr kumimoji="0" lang="en-US" sz="105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4</a:t>
            </a: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Vanderbilt U., </a:t>
            </a:r>
            <a:r>
              <a:rPr kumimoji="0" lang="en-US" sz="105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5</a:t>
            </a: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-1" charset="0"/>
                <a:ea typeface="+mn-ea"/>
                <a:cs typeface="+mn-cs"/>
              </a:rPr>
              <a:t>U. Alabama Huntsville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50562CD-6CD2-6172-5BCC-525B5B93D1E5}"/>
              </a:ext>
            </a:extLst>
          </p:cNvPr>
          <p:cNvGrpSpPr/>
          <p:nvPr/>
        </p:nvGrpSpPr>
        <p:grpSpPr>
          <a:xfrm>
            <a:off x="1479475" y="1563148"/>
            <a:ext cx="8303129" cy="4091854"/>
            <a:chOff x="1210533" y="2628760"/>
            <a:chExt cx="8303129" cy="4091854"/>
          </a:xfrm>
        </p:grpSpPr>
        <p:grpSp>
          <p:nvGrpSpPr>
            <p:cNvPr id="16" name="Group 6">
              <a:extLst>
                <a:ext uri="{FF2B5EF4-FFF2-40B4-BE49-F238E27FC236}">
                  <a16:creationId xmlns:a16="http://schemas.microsoft.com/office/drawing/2014/main" id="{8FD259EC-4959-4B81-9986-28B531B90D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8337" y="2628760"/>
              <a:ext cx="6835325" cy="4091854"/>
              <a:chOff x="186987" y="102870"/>
              <a:chExt cx="5753100" cy="4314825"/>
            </a:xfrm>
          </p:grpSpPr>
          <p:pic>
            <p:nvPicPr>
              <p:cNvPr id="17" name="Picture 7" descr="Map&#10;&#10;Description automatically generated">
                <a:extLst>
                  <a:ext uri="{FF2B5EF4-FFF2-40B4-BE49-F238E27FC236}">
                    <a16:creationId xmlns:a16="http://schemas.microsoft.com/office/drawing/2014/main" id="{18CC0D36-0BBA-7E4D-C975-9E83225D44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6987" y="102870"/>
                <a:ext cx="5753100" cy="431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0B6C91F-DCA7-2F62-14D4-41B63AB40B5A}"/>
                  </a:ext>
                </a:extLst>
              </p:cNvPr>
              <p:cNvSpPr/>
              <p:nvPr/>
            </p:nvSpPr>
            <p:spPr>
              <a:xfrm>
                <a:off x="577585" y="3816283"/>
                <a:ext cx="2340848" cy="562537"/>
              </a:xfrm>
              <a:prstGeom prst="rect">
                <a:avLst/>
              </a:prstGeom>
              <a:solidFill>
                <a:srgbClr val="B6FF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C738524F-3DBD-AA87-43F9-B47AB99F7C9F}"/>
                  </a:ext>
                </a:extLst>
              </p:cNvPr>
              <p:cNvGrpSpPr/>
              <p:nvPr/>
            </p:nvGrpSpPr>
            <p:grpSpPr>
              <a:xfrm>
                <a:off x="617501" y="3855656"/>
                <a:ext cx="1844345" cy="523220"/>
                <a:chOff x="505292" y="6083320"/>
                <a:chExt cx="1691496" cy="523220"/>
              </a:xfrm>
              <a:solidFill>
                <a:schemeClr val="bg1"/>
              </a:solidFill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2EFCFDF9-7F29-CC2A-E91A-8E747988C246}"/>
                    </a:ext>
                  </a:extLst>
                </p:cNvPr>
                <p:cNvSpPr txBox="1"/>
                <p:nvPr/>
              </p:nvSpPr>
              <p:spPr>
                <a:xfrm>
                  <a:off x="640080" y="6083320"/>
                  <a:ext cx="1556708" cy="523220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Eruption Observed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Eruption Credible</a:t>
                  </a:r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AEB219D9-5E26-0E86-8E47-5E8B162EFC46}"/>
                    </a:ext>
                  </a:extLst>
                </p:cNvPr>
                <p:cNvSpPr/>
                <p:nvPr/>
              </p:nvSpPr>
              <p:spPr>
                <a:xfrm>
                  <a:off x="505292" y="6160542"/>
                  <a:ext cx="135227" cy="147486"/>
                </a:xfrm>
                <a:prstGeom prst="ellipse">
                  <a:avLst/>
                </a:prstGeom>
                <a:solidFill>
                  <a:srgbClr val="E53144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5F85352B-4F32-455D-F95E-0380D7EFC89D}"/>
                    </a:ext>
                  </a:extLst>
                </p:cNvPr>
                <p:cNvSpPr/>
                <p:nvPr/>
              </p:nvSpPr>
              <p:spPr>
                <a:xfrm>
                  <a:off x="511925" y="6365946"/>
                  <a:ext cx="135227" cy="147486"/>
                </a:xfrm>
                <a:prstGeom prst="ellipse">
                  <a:avLst/>
                </a:prstGeom>
                <a:solidFill>
                  <a:srgbClr val="EEED0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3F713C-7A26-BE40-E5C1-E4E47F8BDB98}"/>
                </a:ext>
              </a:extLst>
            </p:cNvPr>
            <p:cNvCxnSpPr>
              <a:cxnSpLocks/>
            </p:cNvCxnSpPr>
            <p:nvPr/>
          </p:nvCxnSpPr>
          <p:spPr>
            <a:xfrm>
              <a:off x="1995695" y="4918841"/>
              <a:ext cx="423693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58">
              <a:extLst>
                <a:ext uri="{FF2B5EF4-FFF2-40B4-BE49-F238E27FC236}">
                  <a16:creationId xmlns:a16="http://schemas.microsoft.com/office/drawing/2014/main" id="{5AADEADD-AB02-6FC6-58C0-452ACB6A4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533" y="4749613"/>
              <a:ext cx="8511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" pitchFamily="2" charset="0"/>
                  <a:ea typeface="ＭＳ Ｐゴシック" panose="020B0600070205080204" pitchFamily="34" charset="-128"/>
                  <a:cs typeface="+mn-cs"/>
                </a:rPr>
                <a:t>17.5°N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8A4D76E-637D-1C7A-8F34-B22C6BD1F862}"/>
                </a:ext>
              </a:extLst>
            </p:cNvPr>
            <p:cNvCxnSpPr>
              <a:cxnSpLocks/>
            </p:cNvCxnSpPr>
            <p:nvPr/>
          </p:nvCxnSpPr>
          <p:spPr>
            <a:xfrm>
              <a:off x="1995695" y="5167960"/>
              <a:ext cx="4550578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56">
              <a:extLst>
                <a:ext uri="{FF2B5EF4-FFF2-40B4-BE49-F238E27FC236}">
                  <a16:creationId xmlns:a16="http://schemas.microsoft.com/office/drawing/2014/main" id="{CD8C495F-A74D-3BC3-DCD8-98A624388D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258" y="5005435"/>
              <a:ext cx="83955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" pitchFamily="2" charset="0"/>
                  <a:ea typeface="ＭＳ Ｐゴシック" panose="020B0600070205080204" pitchFamily="34" charset="-128"/>
                  <a:cs typeface="+mn-cs"/>
                </a:rPr>
                <a:t>15.5°N</a:t>
              </a:r>
            </a:p>
          </p:txBody>
        </p:sp>
      </p:grpSp>
      <p:sp>
        <p:nvSpPr>
          <p:cNvPr id="2" name="TextBox 55">
            <a:extLst>
              <a:ext uri="{FF2B5EF4-FFF2-40B4-BE49-F238E27FC236}">
                <a16:creationId xmlns:a16="http://schemas.microsoft.com/office/drawing/2014/main" id="{3B7F43C6-F371-B0CF-015C-CF059F29B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898" y="5849321"/>
            <a:ext cx="9672587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Can we extend the southmost scan operations even further,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to cover as many potentially active volcanoes as possible?</a:t>
            </a:r>
          </a:p>
        </p:txBody>
      </p:sp>
      <p:sp>
        <p:nvSpPr>
          <p:cNvPr id="3" name="TextBox 49">
            <a:extLst>
              <a:ext uri="{FF2B5EF4-FFF2-40B4-BE49-F238E27FC236}">
                <a16:creationId xmlns:a16="http://schemas.microsoft.com/office/drawing/2014/main" id="{E3ADF550-DC4B-FA2B-721B-4AB6CDE2F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2554" y="1761919"/>
            <a:ext cx="3034027" cy="5847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1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Note</a:t>
            </a:r>
            <a:r>
              <a:rPr kumimoji="0" lang="en-US" altLang="en-US" sz="16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: Pixel resolution becomes </a:t>
            </a:r>
            <a:r>
              <a:rPr kumimoji="0" lang="en-US" altLang="en-US" sz="1600" b="1" i="1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higher</a:t>
            </a:r>
            <a:r>
              <a:rPr kumimoji="0" lang="en-US" altLang="en-US" sz="16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itchFamily="2" charset="0"/>
                <a:ea typeface="ＭＳ Ｐゴシック" panose="020B0600070205080204" pitchFamily="34" charset="-128"/>
                <a:cs typeface="+mn-cs"/>
              </a:rPr>
              <a:t> toward the equator</a:t>
            </a:r>
          </a:p>
        </p:txBody>
      </p:sp>
    </p:spTree>
    <p:extLst>
      <p:ext uri="{BB962C8B-B14F-4D97-AF65-F5344CB8AC3E}">
        <p14:creationId xmlns:p14="http://schemas.microsoft.com/office/powerpoint/2010/main" val="422875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8">
            <a:extLst>
              <a:ext uri="{FF2B5EF4-FFF2-40B4-BE49-F238E27FC236}">
                <a16:creationId xmlns:a16="http://schemas.microsoft.com/office/drawing/2014/main" id="{CE4CA8B0-AB21-5412-6C01-0C391AE300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85771"/>
              </p:ext>
            </p:extLst>
          </p:nvPr>
        </p:nvGraphicFramePr>
        <p:xfrm>
          <a:off x="579951" y="4667389"/>
          <a:ext cx="4666901" cy="19299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7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226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Name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 Lat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 Lon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Type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Last Erupt.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/>
                        <a:t>Almolonga</a:t>
                      </a:r>
                      <a:endParaRPr lang="en-US" sz="1100" b="1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14.80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91.52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1818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Santa María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14.76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91.55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2022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/>
                        <a:t>Atitlán</a:t>
                      </a:r>
                      <a:endParaRPr lang="en-US" sz="1100" b="1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14.58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91.19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1853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/>
                        <a:t>Acatenango</a:t>
                      </a:r>
                      <a:endParaRPr lang="en-US" sz="1100" b="1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14.50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90.88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1976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Fuego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14.43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90.88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2022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8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/>
                        <a:t>Pacaya</a:t>
                      </a:r>
                      <a:endParaRPr lang="en-US" sz="1100" b="1" dirty="0"/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14.38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90.60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Complex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2021</a:t>
                      </a:r>
                    </a:p>
                  </a:txBody>
                  <a:tcPr marL="51614" marR="51614" marT="25805" marB="25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71F1EE05-F8C3-AFB1-8BB4-3797195E14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43474"/>
              </p:ext>
            </p:extLst>
          </p:nvPr>
        </p:nvGraphicFramePr>
        <p:xfrm>
          <a:off x="6452754" y="4313456"/>
          <a:ext cx="5221483" cy="615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2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472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Name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 Lat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 Lon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Type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Last Erupt.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79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Santa Ana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13.85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89.63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stratovolcano</a:t>
                      </a:r>
                      <a:endParaRPr lang="en-US" sz="1000" dirty="0"/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1993</a:t>
                      </a:r>
                    </a:p>
                  </a:txBody>
                  <a:tcPr marL="51618" marR="51618" marT="25768" marB="257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4" name="Group 2243">
            <a:extLst>
              <a:ext uri="{FF2B5EF4-FFF2-40B4-BE49-F238E27FC236}">
                <a16:creationId xmlns:a16="http://schemas.microsoft.com/office/drawing/2014/main" id="{D422D23A-61B8-A7E3-744E-38B43061CDCE}"/>
              </a:ext>
            </a:extLst>
          </p:cNvPr>
          <p:cNvGrpSpPr>
            <a:grpSpLocks/>
          </p:cNvGrpSpPr>
          <p:nvPr/>
        </p:nvGrpSpPr>
        <p:grpSpPr bwMode="auto">
          <a:xfrm>
            <a:off x="1049048" y="238076"/>
            <a:ext cx="4725690" cy="4306567"/>
            <a:chOff x="4335362" y="26530119"/>
            <a:chExt cx="7609677" cy="6934400"/>
          </a:xfrm>
        </p:grpSpPr>
        <p:grpSp>
          <p:nvGrpSpPr>
            <p:cNvPr id="5" name="Group 14">
              <a:extLst>
                <a:ext uri="{FF2B5EF4-FFF2-40B4-BE49-F238E27FC236}">
                  <a16:creationId xmlns:a16="http://schemas.microsoft.com/office/drawing/2014/main" id="{4F4710C5-5DB0-3680-6CDB-AF0C707F51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5362" y="27338770"/>
              <a:ext cx="7609677" cy="6125749"/>
              <a:chOff x="-116505" y="410455"/>
              <a:chExt cx="7609677" cy="6125749"/>
            </a:xfrm>
          </p:grpSpPr>
          <p:grpSp>
            <p:nvGrpSpPr>
              <p:cNvPr id="7" name="Group 15">
                <a:extLst>
                  <a:ext uri="{FF2B5EF4-FFF2-40B4-BE49-F238E27FC236}">
                    <a16:creationId xmlns:a16="http://schemas.microsoft.com/office/drawing/2014/main" id="{6A828244-53BF-8C36-5227-A052460FEE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16505" y="410455"/>
                <a:ext cx="5909941" cy="6125749"/>
                <a:chOff x="878277" y="480791"/>
                <a:chExt cx="5909941" cy="6125749"/>
              </a:xfrm>
            </p:grpSpPr>
            <p:grpSp>
              <p:nvGrpSpPr>
                <p:cNvPr id="18" name="Group 20">
                  <a:extLst>
                    <a:ext uri="{FF2B5EF4-FFF2-40B4-BE49-F238E27FC236}">
                      <a16:creationId xmlns:a16="http://schemas.microsoft.com/office/drawing/2014/main" id="{1DE331D0-679B-27AF-41E4-9182563909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78277" y="480791"/>
                  <a:ext cx="5909941" cy="6125749"/>
                  <a:chOff x="878277" y="480791"/>
                  <a:chExt cx="5909941" cy="6125749"/>
                </a:xfrm>
              </p:grpSpPr>
              <p:pic>
                <p:nvPicPr>
                  <p:cNvPr id="20" name="Picture 22" descr="Map&#10;&#10;Description automatically generated">
                    <a:extLst>
                      <a:ext uri="{FF2B5EF4-FFF2-40B4-BE49-F238E27FC236}">
                        <a16:creationId xmlns:a16="http://schemas.microsoft.com/office/drawing/2014/main" id="{B2E933A0-0F9A-F5DF-4235-1B26A253D21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4291"/>
                  <a:stretch>
                    <a:fillRect/>
                  </a:stretch>
                </p:blipFill>
                <p:spPr bwMode="auto">
                  <a:xfrm>
                    <a:off x="1165609" y="480791"/>
                    <a:ext cx="5622609" cy="612574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919D13D5-89A4-7E0E-E69E-DF2447439A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352339" y="4682870"/>
                    <a:ext cx="88887" cy="2015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42CC9C17-68AA-465B-C8CE-7D934F5C24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026949" y="5103474"/>
                    <a:ext cx="203171" cy="26188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2343DC35-1E19-8859-A17E-349F529214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809473" y="4995545"/>
                    <a:ext cx="165076" cy="21427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AE259AA0-AA2D-019F-3DB1-294CC55674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198356" y="5182833"/>
                    <a:ext cx="47618" cy="13014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C526248B-DC5E-9594-19BA-9CD7E13B8E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50730" y="5312982"/>
                    <a:ext cx="117458" cy="19681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5" name="TextBox 28">
                    <a:extLst>
                      <a:ext uri="{FF2B5EF4-FFF2-40B4-BE49-F238E27FC236}">
                        <a16:creationId xmlns:a16="http://schemas.microsoft.com/office/drawing/2014/main" id="{D063D272-BE5E-31AB-33E0-DF6475E1BFE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53335" y="4277459"/>
                    <a:ext cx="1719659" cy="4460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r>
                      <a:rPr lang="en-US" altLang="en-US" sz="12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Almolonga</a:t>
                    </a:r>
                    <a:endParaRPr lang="en-US" altLang="en-US" sz="12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6" name="TextBox 29">
                    <a:extLst>
                      <a:ext uri="{FF2B5EF4-FFF2-40B4-BE49-F238E27FC236}">
                        <a16:creationId xmlns:a16="http://schemas.microsoft.com/office/drawing/2014/main" id="{A92353EC-2EDA-696B-46A2-BAAE8F2400B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8277" y="5290951"/>
                    <a:ext cx="1698403" cy="4460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r>
                      <a:rPr lang="en-US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Santa María</a:t>
                    </a:r>
                  </a:p>
                </p:txBody>
              </p:sp>
              <p:sp>
                <p:nvSpPr>
                  <p:cNvPr id="37" name="TextBox 30">
                    <a:extLst>
                      <a:ext uri="{FF2B5EF4-FFF2-40B4-BE49-F238E27FC236}">
                        <a16:creationId xmlns:a16="http://schemas.microsoft.com/office/drawing/2014/main" id="{7F8A76D2-5677-36D1-3F75-EE0944C5718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5928" y="4592016"/>
                    <a:ext cx="1326649" cy="4460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200" b="1" dirty="0" err="1"/>
                      <a:t>Atitlán</a:t>
                    </a:r>
                    <a:endParaRPr lang="en-US" altLang="en-US" sz="1200" b="1" dirty="0"/>
                  </a:p>
                </p:txBody>
              </p:sp>
              <p:sp>
                <p:nvSpPr>
                  <p:cNvPr id="38" name="TextBox 31">
                    <a:extLst>
                      <a:ext uri="{FF2B5EF4-FFF2-40B4-BE49-F238E27FC236}">
                        <a16:creationId xmlns:a16="http://schemas.microsoft.com/office/drawing/2014/main" id="{B1AF109A-C046-9222-FA92-94DD01211C9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6996" y="4834447"/>
                    <a:ext cx="1698403" cy="4460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200" b="1" dirty="0" err="1"/>
                      <a:t>Acatenango</a:t>
                    </a:r>
                    <a:endParaRPr lang="en-US" altLang="en-US" sz="1200" b="1" dirty="0"/>
                  </a:p>
                </p:txBody>
              </p:sp>
              <p:sp>
                <p:nvSpPr>
                  <p:cNvPr id="39" name="TextBox 32">
                    <a:extLst>
                      <a:ext uri="{FF2B5EF4-FFF2-40B4-BE49-F238E27FC236}">
                        <a16:creationId xmlns:a16="http://schemas.microsoft.com/office/drawing/2014/main" id="{918E7D2A-37DE-36C9-CA3C-E52E40A3EE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20298" y="5125586"/>
                    <a:ext cx="1125719" cy="4460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pitchFamily="2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200" b="1" dirty="0" err="1"/>
                      <a:t>Pacaya</a:t>
                    </a:r>
                    <a:endParaRPr lang="en-US" altLang="en-US" sz="1200" b="1" dirty="0"/>
                  </a:p>
                </p:txBody>
              </p:sp>
            </p:grp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1C2D064F-20D9-7621-97A9-2D8B0CF2DA58}"/>
                    </a:ext>
                  </a:extLst>
                </p:cNvPr>
                <p:cNvSpPr/>
                <p:nvPr/>
              </p:nvSpPr>
              <p:spPr>
                <a:xfrm>
                  <a:off x="1165059" y="1979890"/>
                  <a:ext cx="1423784" cy="9650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" name="Group 16">
                <a:extLst>
                  <a:ext uri="{FF2B5EF4-FFF2-40B4-BE49-F238E27FC236}">
                    <a16:creationId xmlns:a16="http://schemas.microsoft.com/office/drawing/2014/main" id="{3611CEE3-A89D-E8E9-FF53-DCACC1AFAE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90700" y="5361870"/>
                <a:ext cx="3002472" cy="926734"/>
                <a:chOff x="873108" y="5586911"/>
                <a:chExt cx="3002472" cy="926734"/>
              </a:xfrm>
            </p:grpSpPr>
            <p:sp>
              <p:nvSpPr>
                <p:cNvPr id="9" name="TextBox 17">
                  <a:extLst>
                    <a:ext uri="{FF2B5EF4-FFF2-40B4-BE49-F238E27FC236}">
                      <a16:creationId xmlns:a16="http://schemas.microsoft.com/office/drawing/2014/main" id="{1D58EAF1-5DA0-5475-D78E-869DD648A9F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24760" y="5586911"/>
                  <a:ext cx="2850820" cy="9267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400" dirty="0"/>
                    <a:t>Eruption Observed</a:t>
                  </a:r>
                </a:p>
                <a:p>
                  <a:r>
                    <a:rPr lang="en-US" altLang="en-US" sz="1400" dirty="0"/>
                    <a:t>Eruption Credible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28CD8080-6F75-2C65-A526-8DB1828EF5B0}"/>
                    </a:ext>
                  </a:extLst>
                </p:cNvPr>
                <p:cNvSpPr/>
                <p:nvPr/>
              </p:nvSpPr>
              <p:spPr>
                <a:xfrm>
                  <a:off x="873108" y="5774791"/>
                  <a:ext cx="134919" cy="147608"/>
                </a:xfrm>
                <a:prstGeom prst="ellipse">
                  <a:avLst/>
                </a:prstGeom>
                <a:solidFill>
                  <a:srgbClr val="E53144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2C212A33-C173-6B77-07EC-1CE054AE5478}"/>
                    </a:ext>
                  </a:extLst>
                </p:cNvPr>
                <p:cNvSpPr/>
                <p:nvPr/>
              </p:nvSpPr>
              <p:spPr>
                <a:xfrm>
                  <a:off x="879456" y="6089966"/>
                  <a:ext cx="134919" cy="147609"/>
                </a:xfrm>
                <a:prstGeom prst="ellipse">
                  <a:avLst/>
                </a:prstGeom>
                <a:solidFill>
                  <a:srgbClr val="EEED0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sp>
          <p:nvSpPr>
            <p:cNvPr id="6" name="TextBox 2242">
              <a:extLst>
                <a:ext uri="{FF2B5EF4-FFF2-40B4-BE49-F238E27FC236}">
                  <a16:creationId xmlns:a16="http://schemas.microsoft.com/office/drawing/2014/main" id="{66E67637-2E98-21AC-19BD-C562D0EE9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0668" y="26530119"/>
              <a:ext cx="5428961" cy="743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b="1" i="1" dirty="0"/>
                <a:t>Volcanoes of Guatemala</a:t>
              </a:r>
            </a:p>
          </p:txBody>
        </p:sp>
      </p:grpSp>
      <p:grpSp>
        <p:nvGrpSpPr>
          <p:cNvPr id="40" name="Group 2245">
            <a:extLst>
              <a:ext uri="{FF2B5EF4-FFF2-40B4-BE49-F238E27FC236}">
                <a16:creationId xmlns:a16="http://schemas.microsoft.com/office/drawing/2014/main" id="{297344A3-B05E-D990-AF43-A8C6E0606CDE}"/>
              </a:ext>
            </a:extLst>
          </p:cNvPr>
          <p:cNvGrpSpPr>
            <a:grpSpLocks/>
          </p:cNvGrpSpPr>
          <p:nvPr/>
        </p:nvGrpSpPr>
        <p:grpSpPr bwMode="auto">
          <a:xfrm>
            <a:off x="6696011" y="437732"/>
            <a:ext cx="4610114" cy="3290441"/>
            <a:chOff x="12843728" y="27200541"/>
            <a:chExt cx="9881755" cy="7061103"/>
          </a:xfrm>
        </p:grpSpPr>
        <p:pic>
          <p:nvPicPr>
            <p:cNvPr id="41" name="Picture 35" descr="Map&#10;&#10;Description automatically generated">
              <a:extLst>
                <a:ext uri="{FF2B5EF4-FFF2-40B4-BE49-F238E27FC236}">
                  <a16:creationId xmlns:a16="http://schemas.microsoft.com/office/drawing/2014/main" id="{A2EA2371-EF60-B8C7-4BAD-DFECCE3940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43728" y="28440884"/>
              <a:ext cx="9881755" cy="5820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TextBox 2244">
              <a:extLst>
                <a:ext uri="{FF2B5EF4-FFF2-40B4-BE49-F238E27FC236}">
                  <a16:creationId xmlns:a16="http://schemas.microsoft.com/office/drawing/2014/main" id="{26682C69-BCAE-E973-831A-089B6BD2E5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3642" y="27200541"/>
              <a:ext cx="7226668" cy="990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1" i="1" dirty="0"/>
                <a:t>Volcanoes of El Salvador</a:t>
              </a:r>
            </a:p>
          </p:txBody>
        </p:sp>
      </p:grpSp>
      <p:sp>
        <p:nvSpPr>
          <p:cNvPr id="44" name="TextBox 2249">
            <a:extLst>
              <a:ext uri="{FF2B5EF4-FFF2-40B4-BE49-F238E27FC236}">
                <a16:creationId xmlns:a16="http://schemas.microsoft.com/office/drawing/2014/main" id="{0BEE9F00-2DBE-BEDC-63D5-2492A02F8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2028" y="33897518"/>
            <a:ext cx="17812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dirty="0"/>
              <a:t>Recent Eruptions</a:t>
            </a:r>
          </a:p>
        </p:txBody>
      </p:sp>
    </p:spTree>
    <p:extLst>
      <p:ext uri="{BB962C8B-B14F-4D97-AF65-F5344CB8AC3E}">
        <p14:creationId xmlns:p14="http://schemas.microsoft.com/office/powerpoint/2010/main" val="192439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634685-4302-18F5-B6A3-152027E29229}"/>
              </a:ext>
            </a:extLst>
          </p:cNvPr>
          <p:cNvSpPr txBox="1"/>
          <p:nvPr/>
        </p:nvSpPr>
        <p:spPr>
          <a:xfrm>
            <a:off x="377706" y="530577"/>
            <a:ext cx="1164248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Variables of Interest will depend on the composition and elevation of the eruption plume…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7454-0BD0-C933-A1DD-E5ED41EEB0B0}"/>
              </a:ext>
            </a:extLst>
          </p:cNvPr>
          <p:cNvSpPr txBox="1"/>
          <p:nvPr/>
        </p:nvSpPr>
        <p:spPr>
          <a:xfrm flipH="1">
            <a:off x="3049201" y="1410549"/>
            <a:ext cx="6093598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TEMPO Variables Likely of Use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Aerosol: AOD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AAOD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UV-AI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Plume Height: UV-B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Related 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Volcanic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Gases: SO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H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Related 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Wildfire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Gases: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2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C=O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(Formaldehyde);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                                 possibly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2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2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O</a:t>
            </a:r>
            <a:r>
              <a:rPr kumimoji="0" lang="en-US" sz="1800" b="1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(Glyoxal)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DA15A-EDE2-DECF-EADF-CAC012ABF08D}"/>
              </a:ext>
            </a:extLst>
          </p:cNvPr>
          <p:cNvSpPr txBox="1"/>
          <p:nvPr/>
        </p:nvSpPr>
        <p:spPr>
          <a:xfrm>
            <a:off x="2727738" y="4148525"/>
            <a:ext cx="6736524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Other Space-based Resources Likely to Contribute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Fire, Volcano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Hotspots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MODIS/VIIRS 4-micron thermal anomaly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Aerosol Particle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Size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Shape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(ash/sulfate): MISR; PACE HARP-2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Plume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Particle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Properties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GOES ABIs</a:t>
            </a:r>
          </a:p>
        </p:txBody>
      </p:sp>
    </p:spTree>
    <p:extLst>
      <p:ext uri="{BB962C8B-B14F-4D97-AF65-F5344CB8AC3E}">
        <p14:creationId xmlns:p14="http://schemas.microsoft.com/office/powerpoint/2010/main" val="3412158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261</Words>
  <Application>Microsoft Macintosh PowerPoint</Application>
  <PresentationFormat>Widescreen</PresentationFormat>
  <Paragraphs>87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Times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Kahn, Ralph A. (GSFC-6130)</dc:creator>
  <cp:lastModifiedBy>Kahn, Ralph A. (GSFC-6130)</cp:lastModifiedBy>
  <cp:revision>16</cp:revision>
  <dcterms:created xsi:type="dcterms:W3CDTF">2023-04-14T19:52:17Z</dcterms:created>
  <dcterms:modified xsi:type="dcterms:W3CDTF">2023-04-28T21:20:57Z</dcterms:modified>
</cp:coreProperties>
</file>