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17" r:id="rId2"/>
    <p:sldId id="518" r:id="rId3"/>
    <p:sldId id="519" r:id="rId4"/>
    <p:sldId id="520" r:id="rId5"/>
    <p:sldId id="52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8000"/>
    <a:srgbClr val="08B810"/>
    <a:srgbClr val="33CC33"/>
    <a:srgbClr val="66FF33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7" autoAdjust="0"/>
    <p:restoredTop sz="73878"/>
  </p:normalViewPr>
  <p:slideViewPr>
    <p:cSldViewPr snapToGrid="0">
      <p:cViewPr varScale="1">
        <p:scale>
          <a:sx n="93" d="100"/>
          <a:sy n="93" d="100"/>
        </p:scale>
        <p:origin x="1648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FA54-0328-4391-811B-7BB3C3BBA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FA54-0328-4391-811B-7BB3C3BBAA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8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FA54-0328-4391-811B-7BB3C3BBAA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6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FA54-0328-4391-811B-7BB3C3BBA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5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FA54-0328-4391-811B-7BB3C3BBA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4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429000"/>
            <a:ext cx="6317673" cy="912019"/>
          </a:xfrm>
        </p:spPr>
        <p:txBody>
          <a:bodyPr/>
          <a:lstStyle/>
          <a:p>
            <a:r>
              <a:rPr lang="en-US" b="1" dirty="0"/>
              <a:t>Using TEMPO observations to diagnose nonlinear ozone-NO</a:t>
            </a:r>
            <a:r>
              <a:rPr lang="en-US" b="1" baseline="-25000" dirty="0"/>
              <a:t>x</a:t>
            </a:r>
            <a:r>
              <a:rPr lang="en-US" b="1" dirty="0"/>
              <a:t>-VOC chemistry</a:t>
            </a:r>
          </a:p>
          <a:p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4105" y="4471840"/>
            <a:ext cx="3927849" cy="993539"/>
          </a:xfrm>
        </p:spPr>
        <p:txBody>
          <a:bodyPr>
            <a:normAutofit/>
          </a:bodyPr>
          <a:lstStyle/>
          <a:p>
            <a:r>
              <a:rPr lang="en-US" dirty="0"/>
              <a:t>Xiaomeng Jin</a:t>
            </a:r>
          </a:p>
          <a:p>
            <a:r>
              <a:rPr lang="en-US" dirty="0"/>
              <a:t>Rutgers University</a:t>
            </a:r>
          </a:p>
        </p:txBody>
      </p:sp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Observing O</a:t>
            </a:r>
            <a:r>
              <a:rPr lang="en-US" b="1" baseline="-25000" dirty="0"/>
              <a:t>3</a:t>
            </a:r>
            <a:r>
              <a:rPr lang="en-US" b="1" dirty="0"/>
              <a:t>-NO</a:t>
            </a:r>
            <a:r>
              <a:rPr lang="en-US" b="1" baseline="-25000" dirty="0"/>
              <a:t>x</a:t>
            </a:r>
            <a:r>
              <a:rPr lang="en-US" b="1" dirty="0"/>
              <a:t>-VOC chemistry from space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D2280F-0611-A59E-B21F-FBD1BCFDF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12" y="1891817"/>
            <a:ext cx="11043747" cy="4801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F3E34-6CA2-571E-ED53-45BF1DE95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652" y="965565"/>
            <a:ext cx="3705079" cy="1037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0D244-6D87-737F-C33E-1A5F3DFE6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021" y="933185"/>
            <a:ext cx="1780636" cy="1295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4FF26-8FAC-78AC-1ED8-69F2888F3DF5}"/>
              </a:ext>
            </a:extLst>
          </p:cNvPr>
          <p:cNvSpPr txBox="1"/>
          <p:nvPr/>
        </p:nvSpPr>
        <p:spPr>
          <a:xfrm>
            <a:off x="7231117" y="965565"/>
            <a:ext cx="108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5F63DC-5228-0EE3-051D-D43EB22A7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635" y="164800"/>
            <a:ext cx="9633506" cy="76179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Most U.S. Cities have made transition to NO</a:t>
            </a:r>
            <a:r>
              <a:rPr lang="en-US" b="1" baseline="-25000" dirty="0"/>
              <a:t>x</a:t>
            </a:r>
            <a:r>
              <a:rPr lang="en-US" b="1" dirty="0"/>
              <a:t>-limited regime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A182784-2582-EB47-00EF-663F040236CB}"/>
              </a:ext>
            </a:extLst>
          </p:cNvPr>
          <p:cNvSpPr txBox="1">
            <a:spLocks/>
          </p:cNvSpPr>
          <p:nvPr/>
        </p:nvSpPr>
        <p:spPr>
          <a:xfrm>
            <a:off x="1283881" y="640288"/>
            <a:ext cx="9279015" cy="76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at OMI overpass time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DE2569-85A9-4722-068B-A4D9E2A07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51" y="1669637"/>
            <a:ext cx="11356298" cy="50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5F63DC-5228-0EE3-051D-D43EB22A7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0013" y="236573"/>
            <a:ext cx="9963807" cy="76179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TEMPO will observe O</a:t>
            </a:r>
            <a:r>
              <a:rPr lang="en-US" b="1" baseline="-25000" dirty="0"/>
              <a:t>3</a:t>
            </a:r>
            <a:r>
              <a:rPr lang="en-US" b="1" dirty="0"/>
              <a:t>-NO</a:t>
            </a:r>
            <a:r>
              <a:rPr lang="en-US" b="1" baseline="-25000" dirty="0"/>
              <a:t>x</a:t>
            </a:r>
            <a:r>
              <a:rPr lang="en-US" b="1" dirty="0"/>
              <a:t>-VOC chemistry throughout the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9C1B0-8C7D-F2AD-1A16-9562F23F6071}"/>
              </a:ext>
            </a:extLst>
          </p:cNvPr>
          <p:cNvSpPr txBox="1"/>
          <p:nvPr/>
        </p:nvSpPr>
        <p:spPr>
          <a:xfrm>
            <a:off x="6640896" y="2766089"/>
            <a:ext cx="53987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dirty="0"/>
              <a:t>Have U.S. cities reached the NO</a:t>
            </a:r>
            <a:r>
              <a:rPr lang="en-US" sz="2500" baseline="-25000" dirty="0"/>
              <a:t>x</a:t>
            </a:r>
            <a:r>
              <a:rPr lang="en-US" sz="2500" dirty="0"/>
              <a:t>-limited regimes at other times of the day?</a:t>
            </a:r>
          </a:p>
          <a:p>
            <a:pPr marL="342900" indent="-342900">
              <a:buAutoNum type="arabicPeriod"/>
            </a:pPr>
            <a:r>
              <a:rPr lang="en-US" sz="2500" dirty="0"/>
              <a:t>How does the O</a:t>
            </a:r>
            <a:r>
              <a:rPr lang="en-US" sz="2500" baseline="-25000" dirty="0"/>
              <a:t>3</a:t>
            </a:r>
            <a:r>
              <a:rPr lang="en-US" sz="2500" dirty="0"/>
              <a:t> chemistry vary within the cities?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B0583F-A1AC-13AC-7494-FCE006CD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705"/>
            <a:ext cx="6640896" cy="47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8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EC8D13B-F04C-024E-A3A9-04B5C2082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0013" y="236573"/>
            <a:ext cx="9963807" cy="8670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TEMPO can diagnose the varying O</a:t>
            </a:r>
            <a:r>
              <a:rPr lang="en-US" b="1" baseline="-25000" dirty="0"/>
              <a:t>3</a:t>
            </a:r>
            <a:r>
              <a:rPr lang="en-US" b="1" dirty="0"/>
              <a:t>-NO</a:t>
            </a:r>
            <a:r>
              <a:rPr lang="en-US" b="1" baseline="-25000" dirty="0"/>
              <a:t>x</a:t>
            </a:r>
            <a:r>
              <a:rPr lang="en-US" b="1" dirty="0"/>
              <a:t>-VOC chemistry during extreme events (e.g. wildfires)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8382E8A-0EB7-2983-F2C7-D6095AFA2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6" t="2043" b="-4290"/>
          <a:stretch/>
        </p:blipFill>
        <p:spPr bwMode="auto">
          <a:xfrm>
            <a:off x="6530755" y="1538046"/>
            <a:ext cx="4942387" cy="49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C-Limited…">
            <a:extLst>
              <a:ext uri="{FF2B5EF4-FFF2-40B4-BE49-F238E27FC236}">
                <a16:creationId xmlns:a16="http://schemas.microsoft.com/office/drawing/2014/main" id="{23AADF41-7DBE-8E12-E878-75A9BBD2F476}"/>
              </a:ext>
            </a:extLst>
          </p:cNvPr>
          <p:cNvSpPr txBox="1"/>
          <p:nvPr/>
        </p:nvSpPr>
        <p:spPr>
          <a:xfrm rot="5400000">
            <a:off x="10884403" y="2072083"/>
            <a:ext cx="1728893" cy="52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defTabSz="821531">
              <a:defRPr sz="4000">
                <a:solidFill>
                  <a:srgbClr val="3134A6"/>
                </a:solidFill>
              </a:defRPr>
            </a:pPr>
            <a:r>
              <a:rPr lang="en-US" sz="2500" dirty="0">
                <a:solidFill>
                  <a:srgbClr val="C00000"/>
                </a:solidFill>
              </a:rPr>
              <a:t>NO</a:t>
            </a:r>
            <a:r>
              <a:rPr lang="en-US" sz="2500" baseline="-25000" dirty="0">
                <a:solidFill>
                  <a:srgbClr val="C00000"/>
                </a:solidFill>
              </a:rPr>
              <a:t>x</a:t>
            </a:r>
            <a:r>
              <a:rPr sz="2500" dirty="0">
                <a:solidFill>
                  <a:srgbClr val="C00000"/>
                </a:solidFill>
              </a:rPr>
              <a:t>-Limited</a:t>
            </a:r>
          </a:p>
        </p:txBody>
      </p:sp>
      <p:sp>
        <p:nvSpPr>
          <p:cNvPr id="6" name="VOC-Limited…">
            <a:extLst>
              <a:ext uri="{FF2B5EF4-FFF2-40B4-BE49-F238E27FC236}">
                <a16:creationId xmlns:a16="http://schemas.microsoft.com/office/drawing/2014/main" id="{4BDB0AD4-653E-4C63-DF8D-B0276400535B}"/>
              </a:ext>
            </a:extLst>
          </p:cNvPr>
          <p:cNvSpPr txBox="1"/>
          <p:nvPr/>
        </p:nvSpPr>
        <p:spPr>
          <a:xfrm rot="5400000">
            <a:off x="10681823" y="4229641"/>
            <a:ext cx="2220211" cy="52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defTabSz="821531">
              <a:defRPr sz="4000">
                <a:solidFill>
                  <a:srgbClr val="3134A6"/>
                </a:solidFill>
              </a:defRPr>
            </a:pPr>
            <a:r>
              <a:rPr lang="en-US" sz="2500" dirty="0">
                <a:solidFill>
                  <a:srgbClr val="0070C0"/>
                </a:solidFill>
              </a:rPr>
              <a:t>VOC</a:t>
            </a:r>
            <a:r>
              <a:rPr sz="2500" dirty="0">
                <a:solidFill>
                  <a:srgbClr val="0070C0"/>
                </a:solidFill>
              </a:rPr>
              <a:t>-Limited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F5147E-2F25-F82A-FF1B-628E8490069D}"/>
              </a:ext>
            </a:extLst>
          </p:cNvPr>
          <p:cNvCxnSpPr>
            <a:cxnSpLocks/>
          </p:cNvCxnSpPr>
          <p:nvPr/>
        </p:nvCxnSpPr>
        <p:spPr>
          <a:xfrm flipV="1">
            <a:off x="11484354" y="1540378"/>
            <a:ext cx="14990" cy="1465581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753262-6A76-15C4-64F8-B6F9953D56D9}"/>
              </a:ext>
            </a:extLst>
          </p:cNvPr>
          <p:cNvCxnSpPr>
            <a:cxnSpLocks/>
          </p:cNvCxnSpPr>
          <p:nvPr/>
        </p:nvCxnSpPr>
        <p:spPr>
          <a:xfrm flipH="1">
            <a:off x="11499341" y="3429000"/>
            <a:ext cx="3" cy="1693889"/>
          </a:xfrm>
          <a:prstGeom prst="straightConnector1">
            <a:avLst/>
          </a:prstGeom>
          <a:ln w="635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>
            <a:extLst>
              <a:ext uri="{FF2B5EF4-FFF2-40B4-BE49-F238E27FC236}">
                <a16:creationId xmlns:a16="http://schemas.microsoft.com/office/drawing/2014/main" id="{7BB0A6A1-0323-2FCE-ED99-E4184DE6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539"/>
            <a:ext cx="6413863" cy="48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858038-2849-6587-E014-FBAFE16F692D}"/>
              </a:ext>
            </a:extLst>
          </p:cNvPr>
          <p:cNvSpPr txBox="1"/>
          <p:nvPr/>
        </p:nvSpPr>
        <p:spPr>
          <a:xfrm>
            <a:off x="10419354" y="6448222"/>
            <a:ext cx="210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Jin et al., in prep</a:t>
            </a:r>
          </a:p>
        </p:txBody>
      </p:sp>
    </p:spTree>
    <p:extLst>
      <p:ext uri="{BB962C8B-B14F-4D97-AF65-F5344CB8AC3E}">
        <p14:creationId xmlns:p14="http://schemas.microsoft.com/office/powerpoint/2010/main" val="136447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5029</TotalTime>
  <Words>101</Words>
  <Application>Microsoft Macintosh PowerPoint</Application>
  <PresentationFormat>Widescreen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Xiaomeng Jin</cp:lastModifiedBy>
  <cp:revision>519</cp:revision>
  <dcterms:created xsi:type="dcterms:W3CDTF">2020-05-12T18:08:23Z</dcterms:created>
  <dcterms:modified xsi:type="dcterms:W3CDTF">2023-04-28T18:50:17Z</dcterms:modified>
</cp:coreProperties>
</file>