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h8qZ4zvQdIe8y+3dEQJLzHmytG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F6B8B-60D9-48C8-95E8-90E909256E56}" v="5" dt="2023-05-05T13:33:50.946"/>
  </p1510:revLst>
</p1510:revInfo>
</file>

<file path=ppt/tableStyles.xml><?xml version="1.0" encoding="utf-8"?>
<a:tblStyleLst xmlns:a="http://schemas.openxmlformats.org/drawingml/2006/main" def="{47205F8F-72F5-4CD7-9C33-99DB7175DFB5}">
  <a:tblStyle styleId="{47205F8F-72F5-4CD7-9C33-99DB7175DFB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body" idx="1"/>
          </p:nvPr>
        </p:nvSpPr>
        <p:spPr>
          <a:xfrm>
            <a:off x="64767" y="966836"/>
            <a:ext cx="5943600" cy="3299365"/>
          </a:xfrm>
          <a:prstGeom prst="rect">
            <a:avLst/>
          </a:prstGeom>
          <a:noFill/>
          <a:ln w="38100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u="sng" dirty="0">
                <a:latin typeface="Arial"/>
                <a:ea typeface="Arial"/>
                <a:cs typeface="Arial"/>
                <a:sym typeface="Arial"/>
              </a:rPr>
              <a:t>Notable Publications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alibri"/>
              <a:buAutoNum type="arabicPeriod"/>
            </a:pP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Dreessen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Joel,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Xinrong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Ren, Daniel Gardner, Katherine Green, Phillip Stratton, </a:t>
            </a:r>
            <a:r>
              <a:rPr lang="en-US" sz="800" b="1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John T. Sullivan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Ruben Delgado et al. "VOC and trace gas measurements and ozone chemistry over the Chesapeake Bay during OWLETS-2, 2018." </a:t>
            </a:r>
            <a:r>
              <a:rPr lang="en-US" sz="8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Journal of the Air &amp; Waste Management Association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(2023): 1-22.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alibri"/>
              <a:buAutoNum type="arabicPeriod"/>
            </a:pP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Bernier, Claudia, Yuxuan Wang, Guillaume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Gronoff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Timothy Berkoff, K. Emma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Knowland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800" b="1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John T. Sullivan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Ruben Delgado, Vanessa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Caicedo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and Brian Carroll. "Cluster-based characterization of multi-dimensional tropospheric ozone variability in coastal regions: an analysis of lidar measurements and model results." </a:t>
            </a:r>
            <a:r>
              <a:rPr lang="en-US" sz="8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Atmospheric Chemistry and Physics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22, no. 23 (2022): 15313-15331.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alibri"/>
              <a:buAutoNum type="arabicPeriod"/>
            </a:pP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Tao, M., Fiore, A.M.,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Jin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X.,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Schiferl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L.D.,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Commane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R., Judd, L.M.,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Janz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80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S., </a:t>
            </a:r>
            <a:r>
              <a:rPr lang="en-US" sz="800" b="1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Sullivan, J.T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., Miller, P.J.,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Karambelas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A. and Davis, S., 2022. Investigating Changes in Ozone Formation Chemistry during Summertime Pollution Events over the Northeastern United States. </a:t>
            </a:r>
            <a:r>
              <a:rPr lang="en-US" sz="8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Environmental Science &amp; Technology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8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(22), pp.15312-15327.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alibri"/>
              <a:buAutoNum type="arabicPeriod"/>
            </a:pP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Johnson, Matthew S., Sajeev Philip, Rajesh Kumar, Aaron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Naeger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Amir H.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Souri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Jeffrey Geddes, Laura Judd, Scott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Janz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800" b="1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John Sullivan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"Satellite remote-sensing capability to assess tropospheric column ratios of formaldehyde and nitrogen dioxide: case study during the LISTOS 2018 field campaign." </a:t>
            </a:r>
            <a:r>
              <a:rPr lang="en-US" sz="8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Atmospheric Measurement Techniques Discussions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(2022): 1-41.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alibri"/>
              <a:buAutoNum type="arabicPeriod"/>
            </a:pP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Liu,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Xueying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Yuxuan Wang, Shailaja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Wasti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Wei Li, Ehsan </a:t>
            </a:r>
            <a:r>
              <a:rPr lang="en-US" sz="8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Soleimanian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Travis Griggs, James Flynn et al. "Evaluating WRF offshore meteorology simulation during TRACER-AQ 2021 in Houston, TX." In </a:t>
            </a:r>
            <a:r>
              <a:rPr lang="en-US" sz="8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AGU Fall Meeting Abstracts</a:t>
            </a:r>
            <a:r>
              <a:rPr lang="en-US" sz="8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vol. 2022, pp. A25G-1803. 2022.</a:t>
            </a:r>
            <a:r>
              <a:rPr lang="en-US" sz="8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800" b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added Sullivan/Roots, under review</a:t>
            </a:r>
            <a:r>
              <a:rPr lang="en-US" sz="8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800"/>
              <a:buFont typeface="Calibri"/>
              <a:buAutoNum type="arabicPeriod"/>
            </a:pPr>
            <a:r>
              <a:rPr lang="en-US" sz="8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AGU/AMS Presentations: </a:t>
            </a:r>
            <a:r>
              <a:rPr lang="en-US" sz="80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Kotsakis</a:t>
            </a:r>
            <a:r>
              <a:rPr lang="en-US" sz="8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et al., Sullivan et al., Roots et al., Flynn et al., </a:t>
            </a:r>
            <a:r>
              <a:rPr lang="en-US" sz="80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Flusche</a:t>
            </a:r>
            <a:r>
              <a:rPr lang="en-US" sz="8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800" b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2023 summer intern at GSFC</a:t>
            </a:r>
            <a:r>
              <a:rPr lang="en-US" sz="8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) et al., </a:t>
            </a:r>
            <a:r>
              <a:rPr lang="en-US" sz="80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Gronoff</a:t>
            </a:r>
            <a:r>
              <a:rPr lang="en-US" sz="80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et al., 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64767" y="4351673"/>
            <a:ext cx="5950239" cy="2506327"/>
          </a:xfrm>
          <a:prstGeom prst="rect">
            <a:avLst/>
          </a:prstGeom>
          <a:noFill/>
          <a:ln w="38100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Hardware and Personnel Updates</a:t>
            </a:r>
            <a:endParaRPr sz="12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7" y="38178"/>
            <a:ext cx="912073" cy="90208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2113005" y="16935"/>
            <a:ext cx="83408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GSFC FY23 Accomplishments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Sullivan, L. Twigg, M. Roots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6088049" y="974787"/>
            <a:ext cx="5943600" cy="2679708"/>
          </a:xfrm>
          <a:prstGeom prst="rect">
            <a:avLst/>
          </a:prstGeom>
          <a:noFill/>
          <a:ln w="38100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 or Other Activities and Data Archived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taken at NASA GSFC and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HowardU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-Beltsville </a:t>
            </a:r>
            <a:endParaRPr dirty="0"/>
          </a:p>
          <a:p>
            <a:pPr marL="3429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Deployment expected for NY/Flax Pond from July 1 to Aug 25, 2023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6088049" y="3756313"/>
            <a:ext cx="5959502" cy="2949485"/>
          </a:xfrm>
          <a:prstGeom prst="rect">
            <a:avLst/>
          </a:prstGeom>
          <a:noFill/>
          <a:ln w="38100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Outlook for Next FY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effort in early FY24 will be analysis and data submission for AGES+ deployment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 this to turn into analysis effort and support through partner organizations in some capacity in FY24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collaborating with Howard/Beltsville Campus and UMBC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Hope to automate lidar to archive NRT TOLNet data when operating the system.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AutoNum type="arabicPeriod"/>
            </a:pPr>
            <a:r>
              <a:rPr lang="en-US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Finalize NRT centralized processing workflow with GLASS/ASDC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PUSH TEMPO/TOLNet data to community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6815" y="4764039"/>
            <a:ext cx="1963925" cy="200685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244608" y="4344769"/>
            <a:ext cx="3576480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to work with M. Roots/UMBC on lidar analysis efforts and preparing for TROPOZ deployment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Transitioned to single D2/H2 Raman cell with mixed results (plots on next page) and replaced entrance optics as lens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Ongoing discussions with Thierry on centralized processing </a:t>
            </a:r>
            <a:endParaRPr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4613" y="143536"/>
            <a:ext cx="2321042" cy="54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94311B-17DD-A207-4D74-7A6335244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501" y="1639096"/>
            <a:ext cx="3067050" cy="1266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06F337-67E6-5BC2-D337-ADEA14B475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573" b="45227"/>
          <a:stretch/>
        </p:blipFill>
        <p:spPr>
          <a:xfrm>
            <a:off x="7132322" y="1691023"/>
            <a:ext cx="3218129" cy="1683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3"/>
          <p:cNvGrpSpPr/>
          <p:nvPr/>
        </p:nvGrpSpPr>
        <p:grpSpPr>
          <a:xfrm>
            <a:off x="81690" y="96797"/>
            <a:ext cx="12085859" cy="1172851"/>
            <a:chOff x="26025" y="48032"/>
            <a:chExt cx="12085859" cy="1172851"/>
          </a:xfrm>
        </p:grpSpPr>
        <p:pic>
          <p:nvPicPr>
            <p:cNvPr id="127" name="Google Shape;127;p3" descr="C:\Users\mjohns34\Desktop\NASA 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1737" y="48032"/>
              <a:ext cx="1282015" cy="983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3"/>
            <p:cNvSpPr txBox="1"/>
            <p:nvPr/>
          </p:nvSpPr>
          <p:spPr>
            <a:xfrm>
              <a:off x="1583301" y="291531"/>
              <a:ext cx="9258139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dirty="0">
                <a:solidFill>
                  <a:srgbClr val="3E36E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" name="Google Shape;131;p3"/>
            <p:cNvGrpSpPr/>
            <p:nvPr/>
          </p:nvGrpSpPr>
          <p:grpSpPr>
            <a:xfrm>
              <a:off x="26025" y="1176407"/>
              <a:ext cx="12085859" cy="44476"/>
              <a:chOff x="35756" y="1195457"/>
              <a:chExt cx="12024063" cy="44476"/>
            </a:xfrm>
          </p:grpSpPr>
          <p:cxnSp>
            <p:nvCxnSpPr>
              <p:cNvPr id="132" name="Google Shape;132;p3"/>
              <p:cNvCxnSpPr/>
              <p:nvPr/>
            </p:nvCxnSpPr>
            <p:spPr>
              <a:xfrm>
                <a:off x="51455" y="1239933"/>
                <a:ext cx="12008364" cy="0"/>
              </a:xfrm>
              <a:prstGeom prst="straightConnector1">
                <a:avLst/>
              </a:prstGeom>
              <a:noFill/>
              <a:ln w="15875" cap="flat" cmpd="sng">
                <a:solidFill>
                  <a:srgbClr val="3F26F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" name="Google Shape;133;p3"/>
              <p:cNvCxnSpPr/>
              <p:nvPr/>
            </p:nvCxnSpPr>
            <p:spPr>
              <a:xfrm>
                <a:off x="35756" y="1195457"/>
                <a:ext cx="12008364" cy="0"/>
              </a:xfrm>
              <a:prstGeom prst="straightConnector1">
                <a:avLst/>
              </a:prstGeom>
              <a:noFill/>
              <a:ln w="15875" cap="flat" cmpd="sng">
                <a:solidFill>
                  <a:srgbClr val="3F26F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134" name="Google Shape;13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96654" y="182272"/>
            <a:ext cx="889598" cy="9350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6B62E9-DAA1-2420-BD2A-1BF05BE18A88}"/>
              </a:ext>
            </a:extLst>
          </p:cNvPr>
          <p:cNvGrpSpPr/>
          <p:nvPr/>
        </p:nvGrpSpPr>
        <p:grpSpPr>
          <a:xfrm>
            <a:off x="4661836" y="1448210"/>
            <a:ext cx="7409668" cy="4097684"/>
            <a:chOff x="3960018" y="1333054"/>
            <a:chExt cx="8134512" cy="47188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76323-7207-4FBB-EF68-BB35C61BD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0018" y="1333054"/>
              <a:ext cx="8134512" cy="46463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D275A5-439B-AB2F-EB19-BC9AF0623F62}"/>
                </a:ext>
              </a:extLst>
            </p:cNvPr>
            <p:cNvSpPr/>
            <p:nvPr/>
          </p:nvSpPr>
          <p:spPr>
            <a:xfrm>
              <a:off x="6989975" y="1989031"/>
              <a:ext cx="3109327" cy="406289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3931B76-62C7-DEA7-636E-935029C0D1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12" t="72067" r="41794" b="976"/>
          <a:stretch/>
        </p:blipFill>
        <p:spPr>
          <a:xfrm>
            <a:off x="120496" y="3627515"/>
            <a:ext cx="2762377" cy="121528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7770E6C-8456-D068-A3B4-3793E134A1DE}"/>
              </a:ext>
            </a:extLst>
          </p:cNvPr>
          <p:cNvGrpSpPr/>
          <p:nvPr/>
        </p:nvGrpSpPr>
        <p:grpSpPr>
          <a:xfrm>
            <a:off x="81690" y="4885965"/>
            <a:ext cx="11989814" cy="1875238"/>
            <a:chOff x="120496" y="1804339"/>
            <a:chExt cx="11989814" cy="18752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037641-E347-B672-A0C6-D6FB6DB27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551" r="42164" b="90377"/>
            <a:stretch/>
          </p:blipFill>
          <p:spPr>
            <a:xfrm>
              <a:off x="228726" y="1804339"/>
              <a:ext cx="4325510" cy="65995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F2AF9B-8091-F044-2BC4-49FCFC73E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2581" r="23937" b="50841"/>
            <a:stretch/>
          </p:blipFill>
          <p:spPr>
            <a:xfrm>
              <a:off x="120496" y="2542658"/>
              <a:ext cx="11989814" cy="113691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F25EECD-A594-5B3C-C01C-4BC5A59EE459}"/>
              </a:ext>
            </a:extLst>
          </p:cNvPr>
          <p:cNvSpPr txBox="1"/>
          <p:nvPr/>
        </p:nvSpPr>
        <p:spPr>
          <a:xfrm>
            <a:off x="2544416" y="261936"/>
            <a:ext cx="829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Exceedance of the Year in Maryland!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F81B2D-4566-4AEA-911D-D8646925F96B}"/>
              </a:ext>
            </a:extLst>
          </p:cNvPr>
          <p:cNvSpPr/>
          <p:nvPr/>
        </p:nvSpPr>
        <p:spPr>
          <a:xfrm>
            <a:off x="3601038" y="5711221"/>
            <a:ext cx="541591" cy="94402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009805-C6E2-6EB8-08FD-F53990460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293" y="2094351"/>
            <a:ext cx="3253335" cy="13437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1E54DD-6935-0B27-019F-0B9375E8B8C7}"/>
              </a:ext>
            </a:extLst>
          </p:cNvPr>
          <p:cNvSpPr txBox="1"/>
          <p:nvPr/>
        </p:nvSpPr>
        <p:spPr>
          <a:xfrm>
            <a:off x="288654" y="1386236"/>
            <a:ext cx="4373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TOLNet Website</a:t>
            </a:r>
          </a:p>
          <a:p>
            <a:r>
              <a:rPr lang="en-US" dirty="0"/>
              <a:t>API Access &amp; Package Coming Soon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01CE49-C476-7DCF-2E4A-5E1B422836C2}"/>
              </a:ext>
            </a:extLst>
          </p:cNvPr>
          <p:cNvCxnSpPr/>
          <p:nvPr/>
        </p:nvCxnSpPr>
        <p:spPr>
          <a:xfrm flipV="1">
            <a:off x="3601038" y="1630017"/>
            <a:ext cx="914392" cy="19083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564</Words>
  <Application>Microsoft Office PowerPoint</Application>
  <PresentationFormat>Widescreen</PresentationFormat>
  <Paragraphs>35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Kaye, Jack (HQ-DK000)</dc:creator>
  <cp:lastModifiedBy>Maurice Roots</cp:lastModifiedBy>
  <cp:revision>2</cp:revision>
  <dcterms:created xsi:type="dcterms:W3CDTF">2020-12-11T16:07:40Z</dcterms:created>
  <dcterms:modified xsi:type="dcterms:W3CDTF">2023-05-05T13:38:07Z</dcterms:modified>
</cp:coreProperties>
</file>