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1"/>
  </p:sldMasterIdLst>
  <p:notesMasterIdLst>
    <p:notesMasterId r:id="rId4"/>
  </p:notesMasterIdLst>
  <p:sldIdLst>
    <p:sldId id="300" r:id="rId2"/>
    <p:sldId id="30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9" autoAdjust="0"/>
    <p:restoredTop sz="86418"/>
  </p:normalViewPr>
  <p:slideViewPr>
    <p:cSldViewPr snapToGrid="0" snapToObjects="1">
      <p:cViewPr varScale="1">
        <p:scale>
          <a:sx n="111" d="100"/>
          <a:sy n="111" d="100"/>
        </p:scale>
        <p:origin x="912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8B766-D2C3-5A42-AB4F-944CC823968A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FD695-F97A-CD41-BA4B-2F2ABC341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4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1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7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91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76453"/>
            <a:ext cx="10393680" cy="701731"/>
          </a:xfrm>
        </p:spPr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3" y="2271863"/>
            <a:ext cx="10619924" cy="18446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50B79-0DB9-427B-B0C9-301219BB7526}" type="datetime1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535-E047-7E4E-AC67-9B9E7121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3B2B72-BE74-40B7-948F-1734192F0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3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4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6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8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1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6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0617-F6DF-694A-AB9D-0C49C868798C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2.png"/><Relationship Id="rId7" Type="http://schemas.openxmlformats.org/officeDocument/2006/relationships/image" Target="../media/image8.emf"/><Relationship Id="rId12" Type="http://schemas.openxmlformats.org/officeDocument/2006/relationships/image" Target="../media/image10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11" Type="http://schemas.openxmlformats.org/officeDocument/2006/relationships/image" Target="../media/image10.png"/><Relationship Id="rId5" Type="http://schemas.openxmlformats.org/officeDocument/2006/relationships/image" Target="../media/image6.emf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25BEB-61D3-3F44-96EF-C5E451E48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72" y="966837"/>
            <a:ext cx="5943600" cy="2876687"/>
          </a:xfrm>
          <a:ln w="38100">
            <a:solidFill>
              <a:srgbClr val="0432FF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Notable Publications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Langford A.O. et al.: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Were wildfires responsible for the unusually high ozone in Colorado during 2021?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under review.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Langford A. O. et al.: 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Anatomy of a high winter ozone episode in Colorado, </a:t>
            </a:r>
            <a:r>
              <a:rPr lang="en-US" sz="1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prep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Senff, C. J. et al.: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Correlations between lower-tropospheric column and surface ozone: implications for TEMPO observations,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in prep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76987C1-0C3C-4461-88C4-D0E3A193804A}"/>
              </a:ext>
            </a:extLst>
          </p:cNvPr>
          <p:cNvSpPr txBox="1">
            <a:spLocks/>
          </p:cNvSpPr>
          <p:nvPr/>
        </p:nvSpPr>
        <p:spPr>
          <a:xfrm>
            <a:off x="71172" y="3887383"/>
            <a:ext cx="5943600" cy="2876687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1" rIns="91440" bIns="4572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Hardware and Personnel Updates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new capability to automatically perform elevation scans at two, fixed azimuth angles has been largely implemented and tested. Hard- and software refinements and additional testing are underway to ensure high accuracy and repeatability when the scanner is moved between the target azimuth angles.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Some progress towards more autonomous TOPAZ operation has been made and testing is in progress. </a:t>
            </a: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When overnight observations during CUPIDS/AEROMMA are desired, we plan on operating TOPAZ unattended.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85295C1E-998F-9F43-AF64-F224597B1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575" y="71559"/>
            <a:ext cx="728361" cy="72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9C9FF50-90E8-6D4B-8C9B-32FB6FBC2A26}"/>
              </a:ext>
            </a:extLst>
          </p:cNvPr>
          <p:cNvSpPr txBox="1"/>
          <p:nvPr/>
        </p:nvSpPr>
        <p:spPr>
          <a:xfrm>
            <a:off x="1333081" y="16940"/>
            <a:ext cx="9525839" cy="800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98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TOLNet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NOAA CSL FY23 YTD Accomplishments</a:t>
            </a:r>
          </a:p>
          <a:p>
            <a:pPr algn="ctr" defTabSz="913798"/>
            <a:r>
              <a:rPr lang="en-US" sz="1801" dirty="0">
                <a:latin typeface="Arial" panose="020B0604020202020204" pitchFamily="34" charset="0"/>
                <a:cs typeface="Arial" panose="020B0604020202020204" pitchFamily="34" charset="0"/>
              </a:rPr>
              <a:t>C. Senff, R. Alvarez II, S. </a:t>
            </a:r>
            <a:r>
              <a:rPr lang="en-US" sz="1801" dirty="0" err="1">
                <a:latin typeface="Arial" panose="020B0604020202020204" pitchFamily="34" charset="0"/>
                <a:cs typeface="Arial" panose="020B0604020202020204" pitchFamily="34" charset="0"/>
              </a:rPr>
              <a:t>Baidar</a:t>
            </a:r>
            <a:r>
              <a:rPr lang="en-US" sz="1801" dirty="0">
                <a:latin typeface="Arial" panose="020B0604020202020204" pitchFamily="34" charset="0"/>
                <a:cs typeface="Arial" panose="020B0604020202020204" pitchFamily="34" charset="0"/>
              </a:rPr>
              <a:t>, A. Langford, B. McCarty, S. Sandberg, M. Zucker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9C78C2F-AB99-784E-9DA6-E778905FE098}"/>
              </a:ext>
            </a:extLst>
          </p:cNvPr>
          <p:cNvSpPr txBox="1">
            <a:spLocks/>
          </p:cNvSpPr>
          <p:nvPr/>
        </p:nvSpPr>
        <p:spPr>
          <a:xfrm>
            <a:off x="6057092" y="966842"/>
            <a:ext cx="5943600" cy="2880361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1" rIns="91440" bIns="4572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Field or Other Activities and Data Archived 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Completed final analysis and QC of 2018 - 2022 Boulder TOPAZ data. All data (382 days, 2683 hours) were uploaded to the </a:t>
            </a:r>
            <a:r>
              <a:rPr lang="en-US" sz="1401" dirty="0" err="1">
                <a:latin typeface="Arial" panose="020B0604020202020204" pitchFamily="34" charset="0"/>
                <a:cs typeface="Arial" panose="020B0604020202020204" pitchFamily="34" charset="0"/>
              </a:rPr>
              <a:t>TOLNet</a:t>
            </a: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 archive in December 2022. 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Work w/Thierry on evaluation of TOPAZ O</a:t>
            </a:r>
            <a:r>
              <a:rPr lang="en-US" sz="1401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retrieval using GLASS is in progress.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Incorporating elevation scans at two azimuth angles into the scan sequence requires a significant change in the TOPAZ analysis procedure. Implementation and testing of these modifications </a:t>
            </a:r>
            <a:r>
              <a:rPr lang="en-US" sz="1401">
                <a:latin typeface="Arial" panose="020B0604020202020204" pitchFamily="34" charset="0"/>
                <a:cs typeface="Arial" panose="020B0604020202020204" pitchFamily="34" charset="0"/>
              </a:rPr>
              <a:t>is ongoing.</a:t>
            </a:r>
            <a:endParaRPr lang="en-US" sz="1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795A33A-2A6E-2948-8136-B5518DC96126}"/>
              </a:ext>
            </a:extLst>
          </p:cNvPr>
          <p:cNvSpPr txBox="1">
            <a:spLocks/>
          </p:cNvSpPr>
          <p:nvPr/>
        </p:nvSpPr>
        <p:spPr>
          <a:xfrm>
            <a:off x="6057092" y="3887388"/>
            <a:ext cx="5943600" cy="2880361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1" rIns="91440" bIns="4572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Outlook for remainder of this FY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Final preparations are underway for the TOPAZ &amp; Doppler lidar deployment this summer in conjunction with the AEROMMA, STAQS, and CUPIDS field campaigns. TOPAZ will be deployed at the Yale Coastal Field Station near New Haven, CT.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Continued instrument tests and regular observations will be made in Boulder thru June. Quasi-routine TOPAZ operation will be resumed after the summer deployment.</a:t>
            </a:r>
          </a:p>
          <a:p>
            <a:pPr marL="342882" indent="-342882">
              <a:buFont typeface="+mj-lt"/>
              <a:buAutoNum type="arabicPeriod"/>
            </a:pPr>
            <a:r>
              <a:rPr lang="en-US" sz="1401" dirty="0">
                <a:latin typeface="Arial" panose="020B0604020202020204" pitchFamily="34" charset="0"/>
                <a:cs typeface="Arial" panose="020B0604020202020204" pitchFamily="34" charset="0"/>
              </a:rPr>
              <a:t>Continue analyzing and interpreting TOPAZ data from past field studies and from the 2018-2022 Boulder observations. Publish results in peer-reviewed literature.</a:t>
            </a:r>
          </a:p>
          <a:p>
            <a:pPr marL="342882" indent="-342882">
              <a:buFont typeface="+mj-lt"/>
              <a:buAutoNum type="arabicPeriod"/>
            </a:pPr>
            <a:endParaRPr lang="en-US" sz="1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2" indent="-342882">
              <a:buFont typeface="+mj-lt"/>
              <a:buAutoNum type="arabicPeriod"/>
            </a:pPr>
            <a:endParaRPr lang="en-US" sz="1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1401" dirty="0"/>
          </a:p>
          <a:p>
            <a:pPr marL="0" indent="0" algn="ctr">
              <a:buNone/>
            </a:pPr>
            <a:endParaRPr lang="en-US" sz="1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CIRES-Logo_Transparent-HiRes.png">
            <a:extLst>
              <a:ext uri="{FF2B5EF4-FFF2-40B4-BE49-F238E27FC236}">
                <a16:creationId xmlns:a16="http://schemas.microsoft.com/office/drawing/2014/main" id="{4AE72BA9-731C-784F-8204-6D8AF81C05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0182" y="535916"/>
            <a:ext cx="776615" cy="365289"/>
          </a:xfrm>
          <a:prstGeom prst="rect">
            <a:avLst/>
          </a:prstGeom>
        </p:spPr>
      </p:pic>
      <p:pic>
        <p:nvPicPr>
          <p:cNvPr id="12" name="Picture 4" descr="Chemical Sciences Laboratory">
            <a:extLst>
              <a:ext uri="{FF2B5EF4-FFF2-40B4-BE49-F238E27FC236}">
                <a16:creationId xmlns:a16="http://schemas.microsoft.com/office/drawing/2014/main" id="{09EA4118-F09B-2E46-A358-7F9ABED8D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323" y="71559"/>
            <a:ext cx="922447" cy="36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F32775B-DDFE-AF32-38D5-E34C834D58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378" y="318357"/>
            <a:ext cx="630173" cy="6301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FAD817-C99A-13D0-E713-DFAE32AC57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36" y="292805"/>
            <a:ext cx="753561" cy="63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88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CEEC0F76-9B30-7F41-B1BC-952F819B9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4693" y="154483"/>
            <a:ext cx="7482615" cy="834687"/>
          </a:xfr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Entrainment of transported pyrogenic O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into the boundary layer</a:t>
            </a:r>
          </a:p>
        </p:txBody>
      </p:sp>
      <p:pic>
        <p:nvPicPr>
          <p:cNvPr id="30" name="Picture 5">
            <a:extLst>
              <a:ext uri="{FF2B5EF4-FFF2-40B4-BE49-F238E27FC236}">
                <a16:creationId xmlns:a16="http://schemas.microsoft.com/office/drawing/2014/main" id="{4A68EEA5-C3D5-D643-AB75-542799762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184" y="60232"/>
            <a:ext cx="810766" cy="80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 descr="CIRES-Logo_Transparent-HiRes.png">
            <a:extLst>
              <a:ext uri="{FF2B5EF4-FFF2-40B4-BE49-F238E27FC236}">
                <a16:creationId xmlns:a16="http://schemas.microsoft.com/office/drawing/2014/main" id="{987CB29A-0F28-104B-B7C9-903EDA73A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9775" y="634852"/>
            <a:ext cx="748491" cy="352061"/>
          </a:xfrm>
          <a:prstGeom prst="rect">
            <a:avLst/>
          </a:prstGeom>
        </p:spPr>
      </p:pic>
      <p:pic>
        <p:nvPicPr>
          <p:cNvPr id="32" name="Picture 4" descr="Chemical Sciences Laboratory">
            <a:extLst>
              <a:ext uri="{FF2B5EF4-FFF2-40B4-BE49-F238E27FC236}">
                <a16:creationId xmlns:a16="http://schemas.microsoft.com/office/drawing/2014/main" id="{7455736D-AC76-D94D-900E-DA2830055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1355" y="102694"/>
            <a:ext cx="1056840" cy="41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19F161B2-927B-9670-E390-EEC42EA7C532}"/>
              </a:ext>
            </a:extLst>
          </p:cNvPr>
          <p:cNvGrpSpPr/>
          <p:nvPr/>
        </p:nvGrpSpPr>
        <p:grpSpPr>
          <a:xfrm>
            <a:off x="98904" y="1280160"/>
            <a:ext cx="3576316" cy="5685013"/>
            <a:chOff x="98904" y="1280160"/>
            <a:chExt cx="3576316" cy="5685013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37C01B3-BD06-1B18-E16C-7ACB2DDB6262}"/>
                </a:ext>
              </a:extLst>
            </p:cNvPr>
            <p:cNvGrpSpPr/>
            <p:nvPr/>
          </p:nvGrpSpPr>
          <p:grpSpPr>
            <a:xfrm>
              <a:off x="103317" y="1752567"/>
              <a:ext cx="3200400" cy="2473036"/>
              <a:chOff x="52413" y="1179014"/>
              <a:chExt cx="3200400" cy="2473036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4414E162-2BC0-7B89-487F-27EF2CC5B9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6200000">
                <a:off x="416095" y="815332"/>
                <a:ext cx="2473036" cy="3200400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1F7B71-7FBA-1282-55DB-C20CC666F6BD}"/>
                  </a:ext>
                </a:extLst>
              </p:cNvPr>
              <p:cNvSpPr txBox="1"/>
              <p:nvPr/>
            </p:nvSpPr>
            <p:spPr>
              <a:xfrm>
                <a:off x="632159" y="1857174"/>
                <a:ext cx="31931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ß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7285EC0-2298-FA32-E197-EFD2FE44214B}"/>
                </a:ext>
              </a:extLst>
            </p:cNvPr>
            <p:cNvGrpSpPr/>
            <p:nvPr/>
          </p:nvGrpSpPr>
          <p:grpSpPr>
            <a:xfrm>
              <a:off x="98904" y="4492138"/>
              <a:ext cx="3200400" cy="2473035"/>
              <a:chOff x="205453" y="3335554"/>
              <a:chExt cx="3200400" cy="2473035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E54E48B9-A4BA-8039-01E2-03E2A9EC08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6200000">
                <a:off x="569135" y="2971872"/>
                <a:ext cx="2473035" cy="3200400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CD11EF-9478-7B4B-BD22-BFDCABC1C39C}"/>
                  </a:ext>
                </a:extLst>
              </p:cNvPr>
              <p:cNvSpPr txBox="1"/>
              <p:nvPr/>
            </p:nvSpPr>
            <p:spPr>
              <a:xfrm>
                <a:off x="693046" y="3991131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O</a:t>
                </a:r>
                <a:r>
                  <a:rPr lang="en-US" sz="2000" baseline="-25000" dirty="0"/>
                  <a:t>3</a:t>
                </a: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E366126-5453-BC65-B404-6744F7137C2D}"/>
                </a:ext>
              </a:extLst>
            </p:cNvPr>
            <p:cNvSpPr txBox="1"/>
            <p:nvPr/>
          </p:nvSpPr>
          <p:spPr>
            <a:xfrm>
              <a:off x="205231" y="1280160"/>
              <a:ext cx="34699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12 July 2021 wildfire smoke plume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E031D9D-1766-1032-1B51-BBE233F45D64}"/>
              </a:ext>
            </a:extLst>
          </p:cNvPr>
          <p:cNvGrpSpPr/>
          <p:nvPr/>
        </p:nvGrpSpPr>
        <p:grpSpPr>
          <a:xfrm>
            <a:off x="3177991" y="1280160"/>
            <a:ext cx="4339341" cy="5695861"/>
            <a:chOff x="3177991" y="1280160"/>
            <a:chExt cx="4339341" cy="569586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0D056AD-0A42-0171-9A23-515F934FDECF}"/>
                </a:ext>
              </a:extLst>
            </p:cNvPr>
            <p:cNvGrpSpPr/>
            <p:nvPr/>
          </p:nvGrpSpPr>
          <p:grpSpPr>
            <a:xfrm>
              <a:off x="3177991" y="1752568"/>
              <a:ext cx="4034154" cy="5223453"/>
              <a:chOff x="3177991" y="1752568"/>
              <a:chExt cx="4034154" cy="5223453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F5B37E1-A917-3846-8BBB-86AF83BB819E}"/>
                  </a:ext>
                </a:extLst>
              </p:cNvPr>
              <p:cNvSpPr txBox="1"/>
              <p:nvPr/>
            </p:nvSpPr>
            <p:spPr>
              <a:xfrm>
                <a:off x="4717423" y="4224995"/>
                <a:ext cx="24947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dirty="0"/>
                  <a:t>Δ</a:t>
                </a:r>
                <a:r>
                  <a:rPr lang="en-US" sz="1600" dirty="0"/>
                  <a:t>O</a:t>
                </a:r>
                <a:r>
                  <a:rPr lang="en-US" sz="1600" baseline="-25000" dirty="0"/>
                  <a:t>3 </a:t>
                </a:r>
                <a:r>
                  <a:rPr lang="en-US" sz="1600" dirty="0"/>
                  <a:t>= 21.5  (1 - exp</a:t>
                </a:r>
                <a:r>
                  <a:rPr lang="en-US" sz="1800" baseline="30000" dirty="0"/>
                  <a:t>- 0.245 </a:t>
                </a:r>
                <a:r>
                  <a:rPr lang="el-GR" sz="1800" baseline="30000" dirty="0"/>
                  <a:t>Δ</a:t>
                </a:r>
                <a:r>
                  <a:rPr lang="en-US" sz="1800" baseline="30000" dirty="0"/>
                  <a:t>ß </a:t>
                </a:r>
                <a:r>
                  <a:rPr lang="en-US" sz="1600" dirty="0"/>
                  <a:t>)</a:t>
                </a:r>
              </a:p>
            </p:txBody>
          </p: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6B3A9406-B367-C4CE-D09F-16BD0E3D64B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3971403" y="1752568"/>
                <a:ext cx="3200400" cy="2473038"/>
                <a:chOff x="182880" y="2457883"/>
                <a:chExt cx="4389120" cy="3391592"/>
              </a:xfrm>
            </p:grpSpPr>
            <p:pic>
              <p:nvPicPr>
                <p:cNvPr id="7" name="Picture 6">
                  <a:extLst>
                    <a:ext uri="{FF2B5EF4-FFF2-40B4-BE49-F238E27FC236}">
                      <a16:creationId xmlns:a16="http://schemas.microsoft.com/office/drawing/2014/main" id="{A9C769D7-283D-6EC1-977A-CA442BF7CF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 rot="16200000">
                  <a:off x="681644" y="1959119"/>
                  <a:ext cx="3391592" cy="4389120"/>
                </a:xfrm>
                <a:prstGeom prst="rect">
                  <a:avLst/>
                </a:prstGeom>
              </p:spPr>
            </p:pic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602FC105-C800-CE86-B417-C5617D6F1612}"/>
                    </a:ext>
                  </a:extLst>
                </p:cNvPr>
                <p:cNvSpPr txBox="1"/>
                <p:nvPr/>
              </p:nvSpPr>
              <p:spPr>
                <a:xfrm>
                  <a:off x="1075765" y="3442450"/>
                  <a:ext cx="46358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dirty="0"/>
                    <a:t>Δ</a:t>
                  </a:r>
                  <a:r>
                    <a:rPr lang="en-US" sz="2000" dirty="0"/>
                    <a:t>ß</a:t>
                  </a:r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52C9348-6159-A653-8490-32A4D656BEE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3922333" y="4502983"/>
                <a:ext cx="3200400" cy="2473038"/>
                <a:chOff x="4627582" y="2323408"/>
                <a:chExt cx="4389120" cy="3391592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05ED5D83-E7CC-8802-47B1-0A1345306DF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 rot="16200000">
                  <a:off x="5126346" y="1824644"/>
                  <a:ext cx="3391592" cy="4389120"/>
                </a:xfrm>
                <a:prstGeom prst="rect">
                  <a:avLst/>
                </a:prstGeom>
              </p:spPr>
            </p:pic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EBEC947-34E2-15BB-EABC-5B09F22FC6F2}"/>
                    </a:ext>
                  </a:extLst>
                </p:cNvPr>
                <p:cNvSpPr txBox="1"/>
                <p:nvPr/>
              </p:nvSpPr>
              <p:spPr>
                <a:xfrm>
                  <a:off x="5370747" y="3232715"/>
                  <a:ext cx="58541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dirty="0"/>
                    <a:t>Δ</a:t>
                  </a:r>
                  <a:r>
                    <a:rPr lang="en-US" sz="2000" dirty="0"/>
                    <a:t>O</a:t>
                  </a:r>
                  <a:r>
                    <a:rPr lang="en-US" sz="2000" baseline="-25000" dirty="0"/>
                    <a:t>3</a:t>
                  </a:r>
                </a:p>
              </p:txBody>
            </p:sp>
          </p:grpSp>
          <p:sp>
            <p:nvSpPr>
              <p:cNvPr id="28" name="Right Arrow 27">
                <a:extLst>
                  <a:ext uri="{FF2B5EF4-FFF2-40B4-BE49-F238E27FC236}">
                    <a16:creationId xmlns:a16="http://schemas.microsoft.com/office/drawing/2014/main" id="{F5743156-B9FF-0BDB-81F7-C376063FEEE4}"/>
                  </a:ext>
                </a:extLst>
              </p:cNvPr>
              <p:cNvSpPr/>
              <p:nvPr/>
            </p:nvSpPr>
            <p:spPr>
              <a:xfrm rot="5400000">
                <a:off x="4257478" y="4333677"/>
                <a:ext cx="573435" cy="2286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ight Arrow 32">
                <a:extLst>
                  <a:ext uri="{FF2B5EF4-FFF2-40B4-BE49-F238E27FC236}">
                    <a16:creationId xmlns:a16="http://schemas.microsoft.com/office/drawing/2014/main" id="{4026FC65-7C54-0754-B163-A40F6908B8AF}"/>
                  </a:ext>
                </a:extLst>
              </p:cNvPr>
              <p:cNvSpPr/>
              <p:nvPr/>
            </p:nvSpPr>
            <p:spPr>
              <a:xfrm>
                <a:off x="3322323" y="2607772"/>
                <a:ext cx="573435" cy="2286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5F2D25E-2D22-FE55-D4BC-01A9E5419735}"/>
                  </a:ext>
                </a:extLst>
              </p:cNvPr>
              <p:cNvSpPr txBox="1"/>
              <p:nvPr/>
            </p:nvSpPr>
            <p:spPr>
              <a:xfrm>
                <a:off x="3177991" y="2889613"/>
                <a:ext cx="99445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Subtract lower trop  ß back-ground </a:t>
                </a: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8A545FF-2871-58C1-0DFA-667AB3B95D5A}"/>
                </a:ext>
              </a:extLst>
            </p:cNvPr>
            <p:cNvSpPr txBox="1"/>
            <p:nvPr/>
          </p:nvSpPr>
          <p:spPr>
            <a:xfrm>
              <a:off x="3818756" y="1280160"/>
              <a:ext cx="36985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Estimation of </a:t>
              </a:r>
              <a:r>
                <a:rPr lang="en-US" sz="1800" dirty="0"/>
                <a:t>ß and O</a:t>
              </a:r>
              <a:r>
                <a:rPr lang="en-US" sz="1800" baseline="-25000" dirty="0"/>
                <a:t>3</a:t>
              </a:r>
              <a:r>
                <a:rPr lang="en-US" sz="1800" dirty="0"/>
                <a:t> enhancement in smoke plume</a:t>
              </a:r>
              <a:endParaRPr lang="en-US" dirty="0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AA1F3E6-9DD1-8786-2D92-7E4BE461B8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6" y="460727"/>
            <a:ext cx="716142" cy="71614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A3A77E-11F4-9DDA-8D0B-68605EF7963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044" y="452811"/>
            <a:ext cx="856362" cy="716141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14398DE-6C5B-A356-7F27-AD1C2E40A3B7}"/>
              </a:ext>
            </a:extLst>
          </p:cNvPr>
          <p:cNvGrpSpPr/>
          <p:nvPr/>
        </p:nvGrpSpPr>
        <p:grpSpPr>
          <a:xfrm>
            <a:off x="7625789" y="1280160"/>
            <a:ext cx="4435745" cy="5534322"/>
            <a:chOff x="7625789" y="1280160"/>
            <a:chExt cx="4435745" cy="55343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707BF4D-1A4C-05AA-5373-A6FD4A395469}"/>
                </a:ext>
              </a:extLst>
            </p:cNvPr>
            <p:cNvGrpSpPr/>
            <p:nvPr/>
          </p:nvGrpSpPr>
          <p:grpSpPr>
            <a:xfrm>
              <a:off x="7625789" y="1280160"/>
              <a:ext cx="4435745" cy="5534322"/>
              <a:chOff x="7625789" y="1280160"/>
              <a:chExt cx="4435745" cy="5534322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D520DDB-5BEC-4383-3E4D-D95B39B1EEC0}"/>
                  </a:ext>
                </a:extLst>
              </p:cNvPr>
              <p:cNvGrpSpPr/>
              <p:nvPr/>
            </p:nvGrpSpPr>
            <p:grpSpPr>
              <a:xfrm>
                <a:off x="7625789" y="1280160"/>
                <a:ext cx="4435745" cy="5534322"/>
                <a:chOff x="7625789" y="1280160"/>
                <a:chExt cx="4435745" cy="5534322"/>
              </a:xfrm>
            </p:grpSpPr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FA0B5C3-ABA0-5497-ED21-E87F92B2A58B}"/>
                    </a:ext>
                  </a:extLst>
                </p:cNvPr>
                <p:cNvSpPr txBox="1"/>
                <p:nvPr/>
              </p:nvSpPr>
              <p:spPr>
                <a:xfrm>
                  <a:off x="8170420" y="1280160"/>
                  <a:ext cx="327147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BL entrainment estimate of O</a:t>
                  </a:r>
                  <a:r>
                    <a:rPr lang="en-US" baseline="-25000" dirty="0"/>
                    <a:t>3 fire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>
                      <a:extLst>
                        <a:ext uri="{FF2B5EF4-FFF2-40B4-BE49-F238E27FC236}">
                          <a16:creationId xmlns:a16="http://schemas.microsoft.com/office/drawing/2014/main" id="{C097763A-9CF3-1326-287A-F8612E4C81B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789752" y="1895033"/>
                      <a:ext cx="4038453" cy="196590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US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𝜕</m:t>
                                </m:r>
                                <m:sSub>
                                  <m:sSub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𝑓𝑖𝑟𝑒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𝐵𝐿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den>
                            </m:f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− </m:t>
                            </m:r>
                            <m:f>
                              <m:fPr>
                                <m:ctrlPr>
                                  <a:rPr lang="en-US" sz="1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bar>
                                  <m:barPr>
                                    <m:pos m:val="top"/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sSub>
                                      <m:sSubPr>
                                        <m:ctrlPr>
                                          <a:rPr lang="en-US" sz="1600" i="1" dirty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sSup>
                                          <m:sSupPr>
                                            <m:ctrlP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𝑤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p>
                                        <m:sSubSup>
                                          <m:sSubSupPr>
                                            <m:ctrlP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𝑂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3 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𝑓𝑖𝑟𝑒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𝐵𝐿</m:t>
                                            </m:r>
                                          </m:sub>
                                          <m:sup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160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</m:e>
                                </m:bar>
                                <m:r>
                                  <a:rPr lang="en-US" sz="1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bar>
                                  <m:barPr>
                                    <m:pos m:val="top"/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sSub>
                                      <m:sSubPr>
                                        <m:ctrlPr>
                                          <a:rPr lang="en-US" sz="1600" i="1" dirty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sSup>
                                          <m:sSupPr>
                                            <m:ctrlP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𝑤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p>
                                        <m:sSubSup>
                                          <m:sSubSupPr>
                                            <m:ctrlP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𝑂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𝑓𝑖𝑟𝑒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600" b="0" i="1" dirty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𝐵𝐿</m:t>
                                            </m:r>
                                          </m:sub>
                                          <m:sup>
                                            <m:r>
                                              <a:rPr lang="en-US" sz="1600" i="1" dirty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bar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oMath>
                        </m:oMathPara>
                      </a14:m>
                      <a:endParaRPr lang="en-US" sz="1600" b="0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                </m:t>
                            </m:r>
                            <m:r>
                              <m:rPr>
                                <m:nor/>
                              </m:rPr>
                              <a:rPr lang="en-US" sz="1600" b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≈</m:t>
                            </m:r>
                            <m:f>
                              <m:fPr>
                                <m:ctrlPr>
                                  <a:rPr lang="en-US" sz="1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𝑂</m:t>
                                        </m:r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𝑓𝑖𝑟𝑒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𝐿𝐹𝑇</m:t>
                                        </m:r>
                                      </m:sub>
                                    </m:s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𝑂</m:t>
                                        </m:r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𝑓𝑖𝑟𝑒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𝐵𝐿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oMath>
                        </m:oMathPara>
                      </a14:m>
                      <a:endParaRPr lang="en-US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                ≈ </m:t>
                            </m:r>
                            <m:f>
                              <m:fPr>
                                <m:ctrlPr>
                                  <a:rPr lang="en-US" sz="16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f>
                                  <m:f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𝑂</m:t>
                                        </m:r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𝑓𝑖𝑟𝑒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𝐿𝐹𝑇</m:t>
                                        </m:r>
                                      </m:sub>
                                    </m:s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𝑂</m:t>
                                        </m:r>
                                      </m:e>
                                      <m:sub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𝑓𝑖𝑟𝑒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600" b="0" i="1" dirty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𝐵𝐿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sz="16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oMath>
                        </m:oMathPara>
                      </a14:m>
                      <a:endParaRPr lang="en-US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TextBox 37">
                      <a:extLst>
                        <a:ext uri="{FF2B5EF4-FFF2-40B4-BE49-F238E27FC236}">
                          <a16:creationId xmlns:a16="http://schemas.microsoft.com/office/drawing/2014/main" id="{C097763A-9CF3-1326-287A-F8612E4C81B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89752" y="1895033"/>
                      <a:ext cx="4038453" cy="1965903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l="-2508" r="-188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pic>
              <p:nvPicPr>
                <p:cNvPr id="42" name="Picture 41">
                  <a:extLst>
                    <a:ext uri="{FF2B5EF4-FFF2-40B4-BE49-F238E27FC236}">
                      <a16:creationId xmlns:a16="http://schemas.microsoft.com/office/drawing/2014/main" id="{02F3C8C2-4826-46CD-3202-21E9C49538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 rot="16200000">
                  <a:off x="8304837" y="3057785"/>
                  <a:ext cx="3077649" cy="4435745"/>
                </a:xfrm>
                <a:prstGeom prst="rect">
                  <a:avLst/>
                </a:prstGeom>
              </p:spPr>
            </p:pic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1104CF8-99CE-25BD-C46C-581CDD90B33B}"/>
                  </a:ext>
                </a:extLst>
              </p:cNvPr>
              <p:cNvGrpSpPr/>
              <p:nvPr/>
            </p:nvGrpSpPr>
            <p:grpSpPr>
              <a:xfrm>
                <a:off x="9947148" y="4008492"/>
                <a:ext cx="1217533" cy="760985"/>
                <a:chOff x="10021112" y="4008492"/>
                <a:chExt cx="1217533" cy="760985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D16D510C-B34C-588D-1379-0F2A3B92C03F}"/>
                    </a:ext>
                  </a:extLst>
                </p:cNvPr>
                <p:cNvCxnSpPr/>
                <p:nvPr/>
              </p:nvCxnSpPr>
              <p:spPr>
                <a:xfrm>
                  <a:off x="10021112" y="4161328"/>
                  <a:ext cx="289687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3DE61C93-38B2-3F01-8E0D-B6AE7415A8CF}"/>
                    </a:ext>
                  </a:extLst>
                </p:cNvPr>
                <p:cNvCxnSpPr/>
                <p:nvPr/>
              </p:nvCxnSpPr>
              <p:spPr>
                <a:xfrm>
                  <a:off x="10021112" y="4332175"/>
                  <a:ext cx="289687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8997D9-4E94-3A2A-BEA6-688FF2DB4E0D}"/>
                    </a:ext>
                  </a:extLst>
                </p:cNvPr>
                <p:cNvCxnSpPr/>
                <p:nvPr/>
              </p:nvCxnSpPr>
              <p:spPr>
                <a:xfrm>
                  <a:off x="10021112" y="4521536"/>
                  <a:ext cx="289687" cy="0"/>
                </a:xfrm>
                <a:prstGeom prst="line">
                  <a:avLst/>
                </a:prstGeom>
                <a:ln w="19050">
                  <a:solidFill>
                    <a:srgbClr val="1D5AFE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E5DE04C8-C550-C94D-B7B5-CA70C44FDF38}"/>
                    </a:ext>
                  </a:extLst>
                </p:cNvPr>
                <p:cNvCxnSpPr/>
                <p:nvPr/>
              </p:nvCxnSpPr>
              <p:spPr>
                <a:xfrm>
                  <a:off x="10021112" y="4709236"/>
                  <a:ext cx="289687" cy="0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539EAAF8-5A3A-922E-DF24-2CBA9E7FAB83}"/>
                    </a:ext>
                  </a:extLst>
                </p:cNvPr>
                <p:cNvSpPr txBox="1"/>
                <p:nvPr/>
              </p:nvSpPr>
              <p:spPr>
                <a:xfrm>
                  <a:off x="10327624" y="4008492"/>
                  <a:ext cx="911021" cy="7609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O</a:t>
                  </a:r>
                  <a:r>
                    <a:rPr lang="en-US" sz="1200" baseline="-25000" dirty="0"/>
                    <a:t>3</a:t>
                  </a:r>
                  <a:r>
                    <a:rPr lang="en-US" sz="1200" dirty="0"/>
                    <a:t> fire z</a:t>
                  </a:r>
                  <a:r>
                    <a:rPr lang="en-US" sz="1200" baseline="-25000" dirty="0"/>
                    <a:t>i</a:t>
                  </a:r>
                  <a:r>
                    <a:rPr lang="en-US" sz="1200" dirty="0"/>
                    <a:t>+</a:t>
                  </a:r>
                </a:p>
                <a:p>
                  <a:r>
                    <a:rPr lang="en-US" sz="1200" dirty="0"/>
                    <a:t>O</a:t>
                  </a:r>
                  <a:r>
                    <a:rPr lang="en-US" sz="1200" baseline="-25000" dirty="0"/>
                    <a:t>3</a:t>
                  </a:r>
                  <a:r>
                    <a:rPr lang="en-US" sz="1200" dirty="0"/>
                    <a:t> fire BL 10 min</a:t>
                  </a:r>
                </a:p>
                <a:p>
                  <a:r>
                    <a:rPr lang="en-US" sz="1200" dirty="0"/>
                    <a:t>O</a:t>
                  </a:r>
                  <a:r>
                    <a:rPr lang="en-US" sz="1200" baseline="-25000" dirty="0"/>
                    <a:t>3</a:t>
                  </a:r>
                  <a:r>
                    <a:rPr lang="en-US" sz="1200" dirty="0"/>
                    <a:t> fire BL 8 h</a:t>
                  </a:r>
                </a:p>
                <a:p>
                  <a:r>
                    <a:rPr lang="en-US" sz="1200" dirty="0"/>
                    <a:t>∂zi / ∂t</a:t>
                  </a:r>
                </a:p>
                <a:p>
                  <a:endParaRPr lang="en-US" dirty="0"/>
                </a:p>
              </p:txBody>
            </p:sp>
          </p:grp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1667747-D00E-ECFA-5102-83148E1A2B3F}"/>
                </a:ext>
              </a:extLst>
            </p:cNvPr>
            <p:cNvSpPr txBox="1"/>
            <p:nvPr/>
          </p:nvSpPr>
          <p:spPr>
            <a:xfrm>
              <a:off x="8267105" y="4049868"/>
              <a:ext cx="12153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12 July 2021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771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8422</TotalTime>
  <Words>457</Words>
  <Application>Microsoft Macintosh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Entrainment of transported pyrogenic O3 into the boundary layer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NASA-Supported Ground Networks</dc:title>
  <dc:creator>Kaye, Jack (HQ-DK000)</dc:creator>
  <cp:lastModifiedBy>Christoph Senff</cp:lastModifiedBy>
  <cp:revision>123</cp:revision>
  <dcterms:created xsi:type="dcterms:W3CDTF">2020-12-11T16:07:40Z</dcterms:created>
  <dcterms:modified xsi:type="dcterms:W3CDTF">2023-05-04T20:35:01Z</dcterms:modified>
</cp:coreProperties>
</file>