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"/>
  </p:notesMasterIdLst>
  <p:sldIdLst>
    <p:sldId id="300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86418"/>
  </p:normalViewPr>
  <p:slideViewPr>
    <p:cSldViewPr snapToGrid="0" snapToObjects="1">
      <p:cViewPr varScale="1">
        <p:scale>
          <a:sx n="76" d="100"/>
          <a:sy n="76" d="100"/>
        </p:scale>
        <p:origin x="226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8B766-D2C3-5A42-AB4F-944CC823968A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FD695-F97A-CD41-BA4B-2F2ABC341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9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25 ppb</a:t>
            </a:r>
            <a:r>
              <a:rPr lang="en-US" baseline="0" dirty="0" smtClean="0"/>
              <a:t> for STT and 19 ppb </a:t>
            </a:r>
            <a:r>
              <a:rPr lang="en-US" baseline="0" smtClean="0"/>
              <a:t>for smoke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FD695-F97A-CD41-BA4B-2F2ABC3414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2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2181-566D-9846-9FFB-84F8B0653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34EA37-22E7-A24C-B3C7-8EB507C10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6419F-72E7-104C-A9E2-1893297E1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A7260-CE34-054F-B26F-C07872909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FE7A-CE6D-EF4A-9104-D61F3650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02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B7962-372B-9B45-8D24-5A6EE941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EBF13-8676-E04F-A098-08153854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0245B-3468-1849-B6E0-08DFC2268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8104-9CF5-4E47-A181-7DB570A6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9484A-3EBB-FD4D-8241-A66AF3B6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9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A7E244-8987-0C4A-9EC4-32E299A7D7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2A73BF-2478-D94F-A199-7345F8007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4B330-94F1-9D4D-857D-80BE7CA8F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1E46B-5EE7-814A-B31B-686EA20A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31DCC-C0A9-864B-878B-D0D7982B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16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82CAA-A637-564B-9150-80E6208D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104144"/>
            <a:ext cx="10393680" cy="646331"/>
          </a:xfrm>
        </p:spPr>
        <p:txBody>
          <a:bodyPr>
            <a:sp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FFBED-D27D-074B-9C33-10A234BC6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271860"/>
            <a:ext cx="10619923" cy="1623008"/>
          </a:xfrm>
        </p:spPr>
        <p:txBody>
          <a:bodyPr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A95B-EA76-8B4B-809B-5350F164F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50B79-0DB9-427B-B0C9-301219BB7526}" type="datetime1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ECC2B-9CA4-F049-B8DF-124C01117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B535-E047-7E4E-AC67-9B9E71213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3B2B72-BE74-40B7-948F-1734192F0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62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FAFEB-2631-1A40-B555-06F09D7C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A9376-A6B5-5249-964C-158A886F1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8B86A-917F-5143-AC05-943ACBE85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6B6D7-E920-C642-8019-866CCFB76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AE385A-E05B-3D45-8B4B-C85B1FDE0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7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B29CF-2EAF-7349-8FB3-AC9D5DB0C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617DA-D535-D84E-A261-7C744C3C5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5B55-C331-DC44-94DC-D724730C2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2F42B-C880-604A-B646-BA8EB44B5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4EC6E-68F6-0243-BCB6-B25E81B3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8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4008-5D5C-ED46-855A-5FF38D5F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DA9FF-8ED5-5342-8465-ABA52FEF7C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2F785-58D9-0A40-8BEA-3CA4CD0F9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90A50-D25C-4F41-B9ED-9E318E30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F0484-32F9-7140-8B0F-ABD5294F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F7402-6AE0-FE4A-933A-4A856435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C820F-3E53-254C-99CF-8E8D3C0D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5A988A-2E9B-2342-AD5E-22422780E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E83D-AF26-7045-AD53-5E20AF067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93CCD-DC64-D645-8C2A-3C6BF48D9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4A1779-8B64-9547-944E-5B1C8E59B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CDD54D-FC61-4E4D-B084-E51DB091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437558-DC51-0A43-B316-B02C8DFAF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9ADCE-A251-504B-A8A5-7FA9A6F9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0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CAB4C-79FE-2145-BF72-1EA9426A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8587C4-48C2-4E40-B5CA-D4D6F47DE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052C6-CA08-D540-8ECB-D2008BAD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2EE18-01DB-0442-BCA2-54B1A8A4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75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3E77BC-4BB0-FB4A-9F05-82FA7E94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480E8-C8D9-A54A-933A-69A916D24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FE7E5-75A5-2941-BC61-9222A413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0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E24C8-F235-4942-819A-7F7683C00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724DB-2732-D94A-99B2-8576CCC35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1C15C-087A-7A47-A648-A17C18F19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9807D7-C33D-1E4B-86E8-56A1C6B3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CA281-07AA-1641-AE2A-4756D374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398905-DF54-394C-BBEB-D665CBAF9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4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51CC8-71AC-064D-9C34-4F503F99E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2FE62-89F8-F645-9D37-424AF2826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5794AD-2170-8548-B3A9-2DB6F282C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34328-8FAA-8A43-9460-13C51A6C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4D95C-15BB-9C41-B4F2-11632DC8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F9943-8891-E14D-908A-B177CF01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1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9D896F-939E-9F47-B76D-2383B048B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DA7DD-81A5-5A4D-BB6C-1BF300C0D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B5229-55AE-8641-B96D-D80E63257F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90617-F6DF-694A-AB9D-0C49C868798C}" type="datetimeFigureOut">
              <a:rPr lang="en-US" smtClean="0"/>
              <a:t>5/3/2023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1DD23-CDD7-4747-8229-625D9AA73E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8D969-6AFA-4C42-B7A1-9ACB5FD65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B8B79-F6E5-D64B-AF77-1809D2D6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7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5BEB-61D3-3F44-96EF-C5E451E48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336" y="1095825"/>
            <a:ext cx="5943600" cy="3025444"/>
          </a:xfrm>
          <a:ln w="38100">
            <a:solidFill>
              <a:srgbClr val="0432FF"/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Notable Publications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Chen, P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Pour-Biazar, A., Wu, Y., Kuang, S.,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McNider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R. T.,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Koshak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W., Utilization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of Geostationary Lightning Mapper Derived Lightning NOx Emission Estimates in Air Quality Modeling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Studies, submitted to ACP.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Kuang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S., Newchurch, M. J., Tucker, P., McKinney, T., Lee, B., Alexander, S., Calamaio, C., Huntsville Mobile RO</a:t>
            </a:r>
            <a:r>
              <a:rPr lang="en-US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QET Launch, Proc. 30th International Laser Radar Conference (ILRC), in press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Kuang, S., Newchurch, M. J., McKinney, T., Perlaky, N., Tucker, P., Stevenson, D., Alexander, S., Pour-Biazar, A.,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Knupp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 K., Johnson, M. S., Sullivan, J. T., Mobile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Observations of Ozone and Aerosols in Alabama: Insights into Southeastern US Summer Pollution and Coastal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Variability, in prep.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Mettig, N., Weber, M., Rozanov, A., Burrows, J. P., Veefkind, P., Thompson, A. M., ... &amp;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Skrivankova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P. (2022). Combined UV and IR ozone profile retrieval from TROPOMI and 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CrIS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measurements.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Atmospheric Measurement Techniques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(9), 2955-2978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McKinney, T., Newchurch, M. J., Kuang, S.,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Tucker, P., Stevenson, 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., Freedman, M.,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Rocket-City Ozone-Quality Evaluation in the Troposphere (RO</a:t>
            </a:r>
            <a:r>
              <a:rPr lang="en-US" sz="1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QET): TOLNet/UAH Mobile Ozone LiDAR Laboratory,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 prep.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85295C1E-998F-9F43-AF64-F224597B1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67" y="38178"/>
            <a:ext cx="912073" cy="90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9C9FF50-90E8-6D4B-8C9B-32FB6FBC2A26}"/>
              </a:ext>
            </a:extLst>
          </p:cNvPr>
          <p:cNvSpPr txBox="1"/>
          <p:nvPr/>
        </p:nvSpPr>
        <p:spPr>
          <a:xfrm>
            <a:off x="1666069" y="16935"/>
            <a:ext cx="87877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3843"/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TOLNet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UAH </a:t>
            </a:r>
            <a:r>
              <a:rPr 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FY23 </a:t>
            </a:r>
            <a:r>
              <a:rPr lang="en-US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Accomplishments</a:t>
            </a:r>
          </a:p>
          <a:p>
            <a:pPr algn="ctr" defTabSz="913843"/>
            <a:r>
              <a:rPr lang="en-US" dirty="0" smtClean="0">
                <a:cs typeface="Arial" panose="020B0604020202020204" pitchFamily="34" charset="0"/>
              </a:rPr>
              <a:t>Shi Kuang, Mike </a:t>
            </a:r>
            <a:r>
              <a:rPr lang="en-US" dirty="0">
                <a:cs typeface="Arial" panose="020B0604020202020204" pitchFamily="34" charset="0"/>
              </a:rPr>
              <a:t>Newchurch, </a:t>
            </a:r>
            <a:r>
              <a:rPr lang="en-US" dirty="0" smtClean="0">
                <a:cs typeface="Arial" panose="020B0604020202020204" pitchFamily="34" charset="0"/>
              </a:rPr>
              <a:t>Todd </a:t>
            </a:r>
            <a:r>
              <a:rPr lang="en-US" dirty="0">
                <a:cs typeface="Arial" panose="020B0604020202020204" pitchFamily="34" charset="0"/>
              </a:rPr>
              <a:t>McKinney, Paula </a:t>
            </a:r>
            <a:r>
              <a:rPr lang="en-US" dirty="0" smtClean="0">
                <a:cs typeface="Arial" panose="020B0604020202020204" pitchFamily="34" charset="0"/>
              </a:rPr>
              <a:t>Tucker, Darby Stevenson, Mason Mills</a:t>
            </a:r>
            <a:endParaRPr lang="en-US" sz="1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2D655302-276F-8147-931C-8A8BC949D7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553904"/>
              </p:ext>
            </p:extLst>
          </p:nvPr>
        </p:nvGraphicFramePr>
        <p:xfrm>
          <a:off x="9261357" y="3115633"/>
          <a:ext cx="2676325" cy="5486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57393">
                  <a:extLst>
                    <a:ext uri="{9D8B030D-6E8A-4147-A177-3AD203B41FA5}">
                      <a16:colId xmlns:a16="http://schemas.microsoft.com/office/drawing/2014/main" val="3759512480"/>
                    </a:ext>
                  </a:extLst>
                </a:gridCol>
                <a:gridCol w="663254">
                  <a:extLst>
                    <a:ext uri="{9D8B030D-6E8A-4147-A177-3AD203B41FA5}">
                      <a16:colId xmlns:a16="http://schemas.microsoft.com/office/drawing/2014/main" val="197413422"/>
                    </a:ext>
                  </a:extLst>
                </a:gridCol>
                <a:gridCol w="589566">
                  <a:extLst>
                    <a:ext uri="{9D8B030D-6E8A-4147-A177-3AD203B41FA5}">
                      <a16:colId xmlns:a16="http://schemas.microsoft.com/office/drawing/2014/main" val="1632145597"/>
                    </a:ext>
                  </a:extLst>
                </a:gridCol>
                <a:gridCol w="866112">
                  <a:extLst>
                    <a:ext uri="{9D8B030D-6E8A-4147-A177-3AD203B41FA5}">
                      <a16:colId xmlns:a16="http://schemas.microsoft.com/office/drawing/2014/main" val="1165898850"/>
                    </a:ext>
                  </a:extLst>
                </a:gridCol>
              </a:tblGrid>
              <a:tr h="1828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</a:rPr>
                        <a:t>Days</a:t>
                      </a:r>
                      <a:r>
                        <a:rPr lang="en-US" sz="1200" baseline="30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*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hours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Files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Size [MB]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5140984"/>
                  </a:ext>
                </a:extLst>
              </a:tr>
              <a:tr h="243783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24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101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37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+mn-lt"/>
                        </a:rPr>
                        <a:t>32</a:t>
                      </a:r>
                      <a:endParaRPr lang="en-US" sz="12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939870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683" y="53174"/>
            <a:ext cx="1375317" cy="6876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403940" y="3702489"/>
            <a:ext cx="22268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*On-road data has not been uploaded. </a:t>
            </a:r>
            <a:endParaRPr lang="en-US" sz="10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6B25BEB-61D3-3F44-96EF-C5E451E48083}"/>
              </a:ext>
            </a:extLst>
          </p:cNvPr>
          <p:cNvSpPr txBox="1">
            <a:spLocks/>
          </p:cNvSpPr>
          <p:nvPr/>
        </p:nvSpPr>
        <p:spPr>
          <a:xfrm>
            <a:off x="6123512" y="1095825"/>
            <a:ext cx="5974234" cy="2893100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Field or Other Activities and Data Archived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Lidar and airborne observations at Dauphin Island, 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July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7-11, 2022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lidar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observations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Oct. 22, 2022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coordinated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-airborne observations 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Apr. 18, 2023. 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6B25BEB-61D3-3F44-96EF-C5E451E48083}"/>
              </a:ext>
            </a:extLst>
          </p:cNvPr>
          <p:cNvSpPr txBox="1">
            <a:spLocks/>
          </p:cNvSpPr>
          <p:nvPr/>
        </p:nvSpPr>
        <p:spPr>
          <a:xfrm>
            <a:off x="128335" y="4054954"/>
            <a:ext cx="5943601" cy="2765943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Hardware and Personnel Updates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Roof plates of RO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QET are under construction.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Scanning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lidar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receiver has been designed.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Mason Mills, a UAH undergraduate student, joined our team recently and will help the field campaign in summer 2023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with UAH Rotorcraft Center for drone services.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Collaboration with NOAA/CSL for airborne NO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instrument.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6B25BEB-61D3-3F44-96EF-C5E451E48083}"/>
              </a:ext>
            </a:extLst>
          </p:cNvPr>
          <p:cNvSpPr txBox="1">
            <a:spLocks/>
          </p:cNvSpPr>
          <p:nvPr/>
        </p:nvSpPr>
        <p:spPr>
          <a:xfrm>
            <a:off x="6123511" y="4054954"/>
            <a:ext cx="5974234" cy="2765943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Outlook for Next FY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Upgrade two 532nm lasers to 266nm lasers to pump Raman cells.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Field campaign in Kenosha, WI, from July 10 – Aug. 18 for TEMPO validation and to support STAQS and AEROMMA missions.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Fabricate the scanning lidar receiver and conduct scanning measurements and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drone observations.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 wider use of TOLNET O</a:t>
            </a:r>
            <a:r>
              <a:rPr lang="en-US" sz="16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/aerosol data and greater cooperation with other ground-based networks.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8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D4012875-C714-45E0-B6DD-FDDB118EB920}"/>
              </a:ext>
            </a:extLst>
          </p:cNvPr>
          <p:cNvSpPr txBox="1">
            <a:spLocks/>
          </p:cNvSpPr>
          <p:nvPr/>
        </p:nvSpPr>
        <p:spPr bwMode="auto">
          <a:xfrm>
            <a:off x="24281" y="1611605"/>
            <a:ext cx="5993229" cy="300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marL="342515" indent="-342515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32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1pPr>
            <a:lvl2pPr marL="721500" indent="-25688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8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2pPr>
            <a:lvl3pPr marL="1071943" indent="-229928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3pPr>
            <a:lvl4pPr marL="1419214" indent="-226756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4pPr>
            <a:lvl5pPr marL="1769658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-108" charset="-128"/>
                <a:cs typeface="Arial" panose="020B0604020202020204" pitchFamily="34" charset="0"/>
              </a:defRPr>
            </a:lvl5pPr>
            <a:lvl6pPr marL="2226343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6pPr>
            <a:lvl7pPr marL="2683029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7pPr>
            <a:lvl8pPr marL="3139710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8pPr>
            <a:lvl9pPr marL="3596401" indent="-228342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accent2"/>
                </a:solidFill>
                <a:latin typeface="+mn-lt"/>
                <a:ea typeface="ＭＳ Ｐゴシック" pitchFamily="-108" charset="-128"/>
              </a:defRPr>
            </a:lvl9pPr>
          </a:lstStyle>
          <a:p>
            <a:pPr marL="0" marR="0" lvl="0" indent="0" algn="just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srgbClr val="3F26F8"/>
                </a:solidFill>
                <a:effectLst/>
                <a:uLnTx/>
                <a:uFillTx/>
                <a:latin typeface="+mn-lt"/>
                <a:ea typeface="ＭＳ Ｐゴシック" pitchFamily="-108" charset="-128"/>
                <a:cs typeface="Arial" panose="020B0604020202020204" pitchFamily="34" charset="0"/>
              </a:rPr>
              <a:t>Background: </a:t>
            </a:r>
          </a:p>
          <a:p>
            <a:pPr marL="112713" lvl="0" indent="-112713" algn="just">
              <a:spcBef>
                <a:spcPts val="0"/>
              </a:spcBef>
              <a:spcAft>
                <a:spcPts val="600"/>
              </a:spcAft>
            </a:pP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We carried out a 5-day mini-campaign </a:t>
            </a:r>
            <a:r>
              <a:rPr lang="en-US" sz="1400" kern="0" dirty="0">
                <a:solidFill>
                  <a:srgbClr val="3F26F8"/>
                </a:solidFill>
                <a:latin typeface="+mn-lt"/>
              </a:rPr>
              <a:t>from Huntsville to Dauphin Island, </a:t>
            </a: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AL, a </a:t>
            </a:r>
            <a:r>
              <a:rPr lang="en-US" sz="1400" kern="0" dirty="0">
                <a:solidFill>
                  <a:srgbClr val="3F26F8"/>
                </a:solidFill>
                <a:latin typeface="+mn-lt"/>
              </a:rPr>
              <a:t>coastal site along the Gulf of </a:t>
            </a: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Mexico, to measure O</a:t>
            </a:r>
            <a:r>
              <a:rPr lang="en-US" sz="1400" kern="0" baseline="-25000" dirty="0" smtClean="0">
                <a:solidFill>
                  <a:srgbClr val="3F26F8"/>
                </a:solidFill>
                <a:latin typeface="+mn-lt"/>
              </a:rPr>
              <a:t>3</a:t>
            </a: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 and aerosols using the newly developed mobile laboratory, RO</a:t>
            </a:r>
            <a:r>
              <a:rPr lang="en-US" sz="1400" kern="0" baseline="-25000" dirty="0" smtClean="0">
                <a:solidFill>
                  <a:srgbClr val="3F26F8"/>
                </a:solidFill>
                <a:latin typeface="+mn-lt"/>
              </a:rPr>
              <a:t>3</a:t>
            </a: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QET.</a:t>
            </a:r>
            <a:endParaRPr lang="en-US" sz="1400" b="1" kern="0" dirty="0">
              <a:solidFill>
                <a:srgbClr val="3F26F8"/>
              </a:solidFill>
              <a:latin typeface="+mn-lt"/>
            </a:endParaRPr>
          </a:p>
          <a:p>
            <a:pPr marL="0" lv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b="1" kern="0" dirty="0">
                <a:solidFill>
                  <a:srgbClr val="3F26F8"/>
                </a:solidFill>
                <a:latin typeface="+mn-lt"/>
              </a:rPr>
              <a:t>Findings:</a:t>
            </a:r>
          </a:p>
          <a:p>
            <a:pPr marL="112713" lvl="0" indent="-112713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The on-road </a:t>
            </a:r>
            <a:r>
              <a:rPr lang="en-US" sz="1400" kern="0" dirty="0" err="1" smtClean="0">
                <a:solidFill>
                  <a:srgbClr val="3F26F8"/>
                </a:solidFill>
                <a:latin typeface="+mn-lt"/>
              </a:rPr>
              <a:t>lidar</a:t>
            </a:r>
            <a:r>
              <a:rPr lang="en-US" sz="1400" kern="0" dirty="0">
                <a:solidFill>
                  <a:srgbClr val="3F26F8"/>
                </a:solidFill>
                <a:latin typeface="+mn-lt"/>
              </a:rPr>
              <a:t> observations </a:t>
            </a: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captures the </a:t>
            </a:r>
            <a:r>
              <a:rPr lang="en-US" sz="1400" kern="0" dirty="0" smtClean="0">
                <a:solidFill>
                  <a:srgbClr val="3F26F8"/>
                </a:solidFill>
              </a:rPr>
              <a:t>O</a:t>
            </a:r>
            <a:r>
              <a:rPr lang="en-US" sz="1400" kern="0" baseline="-25000" dirty="0" smtClean="0">
                <a:solidFill>
                  <a:srgbClr val="3F26F8"/>
                </a:solidFill>
              </a:rPr>
              <a:t>3</a:t>
            </a: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 </a:t>
            </a:r>
            <a:r>
              <a:rPr lang="en-US" sz="1400" kern="0" dirty="0">
                <a:solidFill>
                  <a:srgbClr val="3F26F8"/>
                </a:solidFill>
                <a:latin typeface="+mn-lt"/>
              </a:rPr>
              <a:t>and aerosol structures associated with synoptic weather conditions, stratospheric intrusions, </a:t>
            </a: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wildfire </a:t>
            </a:r>
            <a:r>
              <a:rPr lang="en-US" sz="1400" kern="0" dirty="0">
                <a:solidFill>
                  <a:srgbClr val="3F26F8"/>
                </a:solidFill>
                <a:latin typeface="+mn-lt"/>
              </a:rPr>
              <a:t>smoke transport, and </a:t>
            </a: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enhancements </a:t>
            </a:r>
            <a:r>
              <a:rPr lang="en-US" sz="1400" kern="0" dirty="0">
                <a:solidFill>
                  <a:srgbClr val="3F26F8"/>
                </a:solidFill>
                <a:latin typeface="+mn-lt"/>
              </a:rPr>
              <a:t>in urban areas.  </a:t>
            </a:r>
            <a:endParaRPr lang="en-US" sz="1400" kern="0" dirty="0" smtClean="0">
              <a:solidFill>
                <a:srgbClr val="3F26F8"/>
              </a:solidFill>
              <a:latin typeface="+mn-lt"/>
            </a:endParaRPr>
          </a:p>
          <a:p>
            <a:pPr marL="112713" lvl="0" indent="-112713"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The </a:t>
            </a:r>
            <a:r>
              <a:rPr lang="en-US" sz="1400" kern="0" dirty="0">
                <a:solidFill>
                  <a:srgbClr val="3F26F8"/>
                </a:solidFill>
              </a:rPr>
              <a:t>O</a:t>
            </a:r>
            <a:r>
              <a:rPr lang="en-US" sz="1400" kern="0" baseline="-25000" dirty="0">
                <a:solidFill>
                  <a:srgbClr val="3F26F8"/>
                </a:solidFill>
              </a:rPr>
              <a:t>3</a:t>
            </a:r>
            <a:r>
              <a:rPr lang="en-US" sz="1400" kern="0" dirty="0" smtClean="0">
                <a:solidFill>
                  <a:srgbClr val="3F26F8"/>
                </a:solidFill>
                <a:latin typeface="+mn-lt"/>
              </a:rPr>
              <a:t> and PM variability at Dauphin Island was found to be related to both the synoptic flow and land-sea breeze cycle. The onshore sea breeze, which typically begins in the afternoon, rapidly diffuses air pollutants near the surface, resulting in significant horizontal gradients.</a:t>
            </a:r>
            <a:endParaRPr lang="en-US" sz="1400" kern="0" dirty="0">
              <a:solidFill>
                <a:srgbClr val="3F26F8"/>
              </a:solidFill>
              <a:latin typeface="+mn-lt"/>
            </a:endParaRPr>
          </a:p>
          <a:p>
            <a:pPr marL="112713" lvl="0" indent="-112713"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1400" kern="0" dirty="0">
              <a:solidFill>
                <a:srgbClr val="3F26F8"/>
              </a:solidFill>
              <a:latin typeface="+mn-lt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211D10B-242D-48B1-B522-143720121C64}"/>
              </a:ext>
            </a:extLst>
          </p:cNvPr>
          <p:cNvGrpSpPr/>
          <p:nvPr/>
        </p:nvGrpSpPr>
        <p:grpSpPr>
          <a:xfrm>
            <a:off x="42338" y="96797"/>
            <a:ext cx="12070080" cy="1354015"/>
            <a:chOff x="-13327" y="48032"/>
            <a:chExt cx="12070080" cy="1354015"/>
          </a:xfrm>
        </p:grpSpPr>
        <p:pic>
          <p:nvPicPr>
            <p:cNvPr id="12" name="Picture 11" descr="C:\Users\mjohns34\Desktop\NASA Logo.png">
              <a:extLst>
                <a:ext uri="{FF2B5EF4-FFF2-40B4-BE49-F238E27FC236}">
                  <a16:creationId xmlns:a16="http://schemas.microsoft.com/office/drawing/2014/main" id="{7353E3B4-2B30-43B0-AF63-F4E705FD9EE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737" y="48032"/>
              <a:ext cx="1282015" cy="98345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513B4AA-7EDA-4E54-A45A-FBF4730087C1}"/>
                </a:ext>
              </a:extLst>
            </p:cNvPr>
            <p:cNvGrpSpPr/>
            <p:nvPr/>
          </p:nvGrpSpPr>
          <p:grpSpPr>
            <a:xfrm>
              <a:off x="1431996" y="48032"/>
              <a:ext cx="9258139" cy="1308532"/>
              <a:chOff x="1388866" y="82536"/>
              <a:chExt cx="9258139" cy="1308532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C18E49-06D5-476E-BF60-DB8CB7C47F3F}"/>
                  </a:ext>
                </a:extLst>
              </p:cNvPr>
              <p:cNvSpPr txBox="1"/>
              <p:nvPr/>
            </p:nvSpPr>
            <p:spPr>
              <a:xfrm>
                <a:off x="1388866" y="82536"/>
                <a:ext cx="925813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3843"/>
                <a:r>
                  <a:rPr lang="en-US" sz="2400" b="1" dirty="0">
                    <a:solidFill>
                      <a:srgbClr val="3E36E8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Mobile Observations of Ozone and Aerosols in Alabama: Insights into </a:t>
                </a:r>
                <a:r>
                  <a:rPr lang="en-US" sz="2400" b="1" dirty="0" smtClean="0">
                    <a:solidFill>
                      <a:srgbClr val="3E36E8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SEUS </a:t>
                </a:r>
                <a:r>
                  <a:rPr lang="en-US" sz="2400" b="1" dirty="0">
                    <a:solidFill>
                      <a:srgbClr val="3E36E8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Summer Pollution and Coastal Variability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FE2227-FA0D-4088-908E-4F28D566B9D8}"/>
                  </a:ext>
                </a:extLst>
              </p:cNvPr>
              <p:cNvSpPr txBox="1"/>
              <p:nvPr/>
            </p:nvSpPr>
            <p:spPr>
              <a:xfrm>
                <a:off x="1448288" y="867848"/>
                <a:ext cx="89935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Shi Kuang</a:t>
                </a:r>
                <a:r>
                  <a:rPr lang="en-US" sz="1400" baseline="30000" dirty="0"/>
                  <a:t>1</a:t>
                </a:r>
                <a:r>
                  <a:rPr lang="en-US" sz="1400" dirty="0"/>
                  <a:t>, </a:t>
                </a:r>
                <a:r>
                  <a:rPr lang="en-US" sz="1400" dirty="0" smtClean="0"/>
                  <a:t>Michael J. Newchurch</a:t>
                </a:r>
                <a:r>
                  <a:rPr lang="en-US" sz="1400" baseline="30000" dirty="0" smtClean="0"/>
                  <a:t>1</a:t>
                </a:r>
                <a:r>
                  <a:rPr lang="en-US" sz="1400" dirty="0"/>
                  <a:t>, Todd McKinney</a:t>
                </a:r>
                <a:r>
                  <a:rPr lang="en-US" sz="1400" baseline="30000" dirty="0"/>
                  <a:t>1</a:t>
                </a:r>
                <a:r>
                  <a:rPr lang="en-US" sz="1400" dirty="0"/>
                  <a:t>, Nicolas Perlaky</a:t>
                </a:r>
                <a:r>
                  <a:rPr lang="en-US" sz="1400" baseline="30000" dirty="0"/>
                  <a:t>1</a:t>
                </a:r>
                <a:r>
                  <a:rPr lang="en-US" sz="1400" dirty="0"/>
                  <a:t>, Paula Tucker</a:t>
                </a:r>
                <a:r>
                  <a:rPr lang="en-US" sz="1400" baseline="30000" dirty="0"/>
                  <a:t>1</a:t>
                </a:r>
                <a:r>
                  <a:rPr lang="en-US" sz="1400" dirty="0"/>
                  <a:t>, Darby Stevenson</a:t>
                </a:r>
                <a:r>
                  <a:rPr lang="en-US" sz="1400" baseline="30000" dirty="0"/>
                  <a:t>1</a:t>
                </a:r>
                <a:r>
                  <a:rPr lang="en-US" sz="1400" dirty="0"/>
                  <a:t>, Susan Alexander</a:t>
                </a:r>
                <a:r>
                  <a:rPr lang="en-US" sz="1400" baseline="30000" dirty="0"/>
                  <a:t>1</a:t>
                </a:r>
                <a:r>
                  <a:rPr lang="en-US" sz="1400" dirty="0"/>
                  <a:t>, Arastoo Pour-Biazar</a:t>
                </a:r>
                <a:r>
                  <a:rPr lang="en-US" sz="1400" baseline="30000" dirty="0"/>
                  <a:t>1</a:t>
                </a:r>
                <a:r>
                  <a:rPr lang="en-US" sz="1400" dirty="0"/>
                  <a:t>, Kevin Knupp</a:t>
                </a:r>
                <a:r>
                  <a:rPr lang="en-US" sz="1400" baseline="30000" dirty="0"/>
                  <a:t>1</a:t>
                </a:r>
                <a:r>
                  <a:rPr lang="en-US" sz="1400" dirty="0"/>
                  <a:t>, Matthew S. Johnson</a:t>
                </a:r>
                <a:r>
                  <a:rPr lang="en-US" sz="1400" baseline="30000" dirty="0"/>
                  <a:t>2</a:t>
                </a:r>
                <a:r>
                  <a:rPr lang="en-US" sz="1400" dirty="0"/>
                  <a:t>, John T. </a:t>
                </a:r>
                <a:r>
                  <a:rPr lang="en-US" sz="1400" dirty="0" smtClean="0"/>
                  <a:t>Sullivan</a:t>
                </a:r>
                <a:r>
                  <a:rPr lang="en-US" sz="1400" baseline="30000" dirty="0" smtClean="0"/>
                  <a:t>3                                        </a:t>
                </a:r>
                <a:r>
                  <a:rPr lang="en-US" sz="1200" baseline="30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UAH, </a:t>
                </a:r>
                <a:r>
                  <a:rPr lang="en-US" sz="1200" baseline="300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NASA/ARC, </a:t>
                </a:r>
                <a:r>
                  <a:rPr lang="en-US" sz="1200" baseline="30000" dirty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1200" dirty="0" smtClean="0">
                    <a:solidFill>
                      <a:srgbClr val="000000"/>
                    </a:solidFill>
                    <a:latin typeface="Calibri" panose="020F0502020204030204" pitchFamily="34" charset="0"/>
                    <a:cs typeface="Arial" panose="020B0604020202020204" pitchFamily="34" charset="0"/>
                  </a:rPr>
                  <a:t>NASA/GSFC</a:t>
                </a:r>
                <a:endParaRPr lang="en-US" sz="1200" dirty="0">
                  <a:solidFill>
                    <a:srgbClr val="000000"/>
                  </a:solidFill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D1007FD-208B-4C62-9E22-ABDEAB391376}"/>
                </a:ext>
              </a:extLst>
            </p:cNvPr>
            <p:cNvGrpSpPr/>
            <p:nvPr/>
          </p:nvGrpSpPr>
          <p:grpSpPr>
            <a:xfrm>
              <a:off x="-13327" y="1367666"/>
              <a:ext cx="12070080" cy="34381"/>
              <a:chOff x="-3395" y="1386716"/>
              <a:chExt cx="12008364" cy="34381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D7DCE94-0431-40FB-8F7D-464D1ECBDD28}"/>
                  </a:ext>
                </a:extLst>
              </p:cNvPr>
              <p:cNvCxnSpPr/>
              <p:nvPr/>
            </p:nvCxnSpPr>
            <p:spPr>
              <a:xfrm>
                <a:off x="-3395" y="1421097"/>
                <a:ext cx="12008364" cy="0"/>
              </a:xfrm>
              <a:prstGeom prst="line">
                <a:avLst/>
              </a:prstGeom>
              <a:ln w="15875">
                <a:solidFill>
                  <a:srgbClr val="3F26F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7A89C35D-597A-4743-B08F-287A78581DD5}"/>
                  </a:ext>
                </a:extLst>
              </p:cNvPr>
              <p:cNvCxnSpPr/>
              <p:nvPr/>
            </p:nvCxnSpPr>
            <p:spPr>
              <a:xfrm>
                <a:off x="-3395" y="1386716"/>
                <a:ext cx="12008364" cy="0"/>
              </a:xfrm>
              <a:prstGeom prst="line">
                <a:avLst/>
              </a:prstGeom>
              <a:ln w="15875">
                <a:solidFill>
                  <a:srgbClr val="3F26F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0E49FF6-93CB-4ED0-9545-390C7C4E3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466" y="54604"/>
            <a:ext cx="1282015" cy="13127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8100" y="1563300"/>
            <a:ext cx="5530338" cy="285811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195" y="3965080"/>
            <a:ext cx="6057805" cy="270773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7936339" y="6366860"/>
            <a:ext cx="962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Truck PM2.5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8246370" y="6057414"/>
            <a:ext cx="65883" cy="38884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8608808" y="4879659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Airborne </a:t>
            </a:r>
            <a:r>
              <a:rPr lang="en-US" sz="1200" dirty="0" smtClean="0"/>
              <a:t>PM2.5</a:t>
            </a:r>
            <a:endParaRPr lang="en-US" sz="1200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073138" y="5090956"/>
            <a:ext cx="124133" cy="23121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653633" y="4251368"/>
            <a:ext cx="8621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Fire smoke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0872600" y="4489424"/>
            <a:ext cx="154817" cy="213951"/>
          </a:xfrm>
          <a:prstGeom prst="straightConnector1">
            <a:avLst/>
          </a:prstGeom>
          <a:ln w="19050">
            <a:solidFill>
              <a:schemeClr val="bg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10480740" y="3901563"/>
            <a:ext cx="12698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x</a:t>
            </a:r>
            <a:r>
              <a:rPr lang="en-US" sz="1000" dirty="0"/>
              <a:t>1</a:t>
            </a:r>
            <a:r>
              <a:rPr lang="en-US" sz="1000" dirty="0" smtClean="0"/>
              <a:t>0</a:t>
            </a:r>
            <a:r>
              <a:rPr lang="en-US" sz="1000" baseline="30000" dirty="0" smtClean="0"/>
              <a:t> </a:t>
            </a:r>
            <a:r>
              <a:rPr lang="en-US" sz="1000" dirty="0" smtClean="0"/>
              <a:t>µg m</a:t>
            </a:r>
            <a:r>
              <a:rPr lang="en-US" sz="1000" baseline="30000" dirty="0" smtClean="0"/>
              <a:t>-3</a:t>
            </a:r>
            <a:r>
              <a:rPr lang="en-US" sz="1000" dirty="0" smtClean="0"/>
              <a:t> for PM2.5</a:t>
            </a:r>
            <a:endParaRPr lang="en-US" sz="1000" dirty="0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7373180" y="6080256"/>
            <a:ext cx="7854" cy="30219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719669" y="6329704"/>
            <a:ext cx="1327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Departure from DI</a:t>
            </a:r>
            <a:endParaRPr lang="en-US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11124768" y="6267331"/>
            <a:ext cx="80131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Huntsville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926189" y="3878968"/>
            <a:ext cx="708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Truck O</a:t>
            </a:r>
            <a:r>
              <a:rPr lang="en-US" sz="1200" baseline="-25000" dirty="0" smtClean="0"/>
              <a:t>3</a:t>
            </a:r>
            <a:endParaRPr lang="en-US" sz="1200" baseline="-25000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8265526" y="3707321"/>
            <a:ext cx="0" cy="25775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8545900" y="2726597"/>
            <a:ext cx="9236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Airborne O</a:t>
            </a:r>
            <a:r>
              <a:rPr lang="en-US" sz="1200" baseline="-25000" dirty="0"/>
              <a:t>3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8898525" y="2984250"/>
            <a:ext cx="125312" cy="22559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531021" y="1900184"/>
            <a:ext cx="9316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Lidar O</a:t>
            </a:r>
            <a:r>
              <a:rPr lang="en-US" baseline="-25000" dirty="0" smtClean="0"/>
              <a:t>3</a:t>
            </a:r>
            <a:endParaRPr lang="en-US" baseline="-25000" dirty="0"/>
          </a:p>
        </p:txBody>
      </p:sp>
      <p:sp>
        <p:nvSpPr>
          <p:cNvPr id="48" name="TextBox 47"/>
          <p:cNvSpPr txBox="1"/>
          <p:nvPr/>
        </p:nvSpPr>
        <p:spPr>
          <a:xfrm>
            <a:off x="6563889" y="4155967"/>
            <a:ext cx="14120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Lidar Aerosol</a:t>
            </a:r>
            <a:endParaRPr lang="en-US" baseline="-25000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10908984" y="3017024"/>
            <a:ext cx="57295" cy="22233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8787272" y="2191574"/>
            <a:ext cx="682947" cy="701"/>
          </a:xfrm>
          <a:prstGeom prst="straightConnector1">
            <a:avLst/>
          </a:prstGeom>
          <a:ln w="9525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858109" y="1916959"/>
            <a:ext cx="466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rain</a:t>
            </a:r>
            <a:endParaRPr lang="en-US" sz="1400" dirty="0"/>
          </a:p>
        </p:txBody>
      </p:sp>
      <p:sp>
        <p:nvSpPr>
          <p:cNvPr id="52" name="TextBox 51"/>
          <p:cNvSpPr txBox="1"/>
          <p:nvPr/>
        </p:nvSpPr>
        <p:spPr>
          <a:xfrm>
            <a:off x="10439858" y="2783307"/>
            <a:ext cx="1151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Strato</a:t>
            </a:r>
            <a:r>
              <a:rPr lang="en-US" sz="1200" dirty="0" smtClean="0"/>
              <a:t> intrusion</a:t>
            </a:r>
            <a:endParaRPr lang="en-US" sz="1200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 flipV="1">
            <a:off x="11381616" y="6051876"/>
            <a:ext cx="24192" cy="297113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0395594" y="6486047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Birmingham</a:t>
            </a:r>
            <a:endParaRPr lang="en-US" sz="1200" dirty="0"/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10709375" y="6101839"/>
            <a:ext cx="47854" cy="46379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2445" y="4657528"/>
            <a:ext cx="3812033" cy="1949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85" y="4624502"/>
            <a:ext cx="249105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en-US" sz="1600" b="1" kern="0" dirty="0">
                <a:solidFill>
                  <a:srgbClr val="3F26F8"/>
                </a:solidFill>
              </a:rPr>
              <a:t>Significance:</a:t>
            </a:r>
          </a:p>
          <a:p>
            <a:pPr marL="173038" indent="-173038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sz="1400" kern="0" dirty="0">
                <a:solidFill>
                  <a:srgbClr val="3F26F8"/>
                </a:solidFill>
              </a:rPr>
              <a:t>NASA-funded RO</a:t>
            </a:r>
            <a:r>
              <a:rPr lang="en-US" sz="1400" kern="0" baseline="-25000" dirty="0">
                <a:solidFill>
                  <a:srgbClr val="3F26F8"/>
                </a:solidFill>
              </a:rPr>
              <a:t>3</a:t>
            </a:r>
            <a:r>
              <a:rPr lang="en-US" sz="1400" kern="0" dirty="0">
                <a:solidFill>
                  <a:srgbClr val="3F26F8"/>
                </a:solidFill>
              </a:rPr>
              <a:t>QET </a:t>
            </a:r>
            <a:r>
              <a:rPr lang="en-US" sz="1400" kern="0" dirty="0" err="1">
                <a:solidFill>
                  <a:srgbClr val="3F26F8"/>
                </a:solidFill>
              </a:rPr>
              <a:t>lidar</a:t>
            </a:r>
            <a:r>
              <a:rPr lang="en-US" sz="1400" kern="0" dirty="0">
                <a:solidFill>
                  <a:srgbClr val="3F26F8"/>
                </a:solidFill>
              </a:rPr>
              <a:t> will provide valuable 3-D O</a:t>
            </a:r>
            <a:r>
              <a:rPr lang="en-US" sz="1400" kern="0" baseline="-25000" dirty="0">
                <a:solidFill>
                  <a:srgbClr val="3F26F8"/>
                </a:solidFill>
              </a:rPr>
              <a:t>3</a:t>
            </a:r>
            <a:r>
              <a:rPr lang="en-US" sz="1400" kern="0" dirty="0">
                <a:solidFill>
                  <a:srgbClr val="3F26F8"/>
                </a:solidFill>
              </a:rPr>
              <a:t> and aerosol data for various scientific studies and satellite validation.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2434" y="6218184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Dauphin Island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06517" y="5068255"/>
            <a:ext cx="7264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Huntsville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068606" y="5431325"/>
            <a:ext cx="8499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</a:rPr>
              <a:t>Birmingham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494011" y="4673123"/>
            <a:ext cx="114037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Lidar Aerosol</a:t>
            </a:r>
            <a:endParaRPr lang="en-US" sz="1400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5618355" y="6389255"/>
            <a:ext cx="71205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Height x 10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67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6510</TotalTime>
  <Words>726</Words>
  <Application>Microsoft Office PowerPoint</Application>
  <PresentationFormat>Widescreen</PresentationFormat>
  <Paragraphs>60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Examples of NASA-Supported Ground Networks</dc:title>
  <dc:creator>Kaye, Jack (HQ-DK000)</dc:creator>
  <cp:lastModifiedBy>Shi Kuang</cp:lastModifiedBy>
  <cp:revision>61</cp:revision>
  <dcterms:created xsi:type="dcterms:W3CDTF">2020-12-11T16:07:40Z</dcterms:created>
  <dcterms:modified xsi:type="dcterms:W3CDTF">2023-05-03T21:39:29Z</dcterms:modified>
</cp:coreProperties>
</file>