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"/>
  </p:notesMasterIdLst>
  <p:sldIdLst>
    <p:sldId id="300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86418"/>
  </p:normalViewPr>
  <p:slideViewPr>
    <p:cSldViewPr snapToGrid="0" snapToObjects="1">
      <p:cViewPr>
        <p:scale>
          <a:sx n="75" d="100"/>
          <a:sy n="75" d="100"/>
        </p:scale>
        <p:origin x="874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B766-D2C3-5A42-AB4F-944CC823968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D695-F97A-CD41-BA4B-2F2ABC341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2181-566D-9846-9FFB-84F8B0653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A37-22E7-A24C-B3C7-8EB507C10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419F-72E7-104C-A9E2-1893297E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A7260-CE34-054F-B26F-C0787290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FE7A-CE6D-EF4A-9104-D61F3650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7962-372B-9B45-8D24-5A6EE941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EBF13-8676-E04F-A098-08153854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245B-3468-1849-B6E0-08DFC226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8104-9CF5-4E47-A181-7DB570A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484A-3EBB-FD4D-8241-A66AF3B6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7E244-8987-0C4A-9EC4-32E299A7D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A73BF-2478-D94F-A199-7345F8007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B330-94F1-9D4D-857D-80BE7CA8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46B-5EE7-814A-B31B-686EA20A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1DCC-C0A9-864B-878B-D0D7982B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0B79-0DB9-427B-B0C9-301219BB7526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3B2B72-BE74-40B7-948F-1734192F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AFEB-2631-1A40-B555-06F09D7C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9376-A6B5-5249-964C-158A886F1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B86A-917F-5143-AC05-943ACBE8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B6D7-E920-C642-8019-866CCFB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385A-E05B-3D45-8B4B-C85B1FDE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29CF-2EAF-7349-8FB3-AC9D5DB0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17DA-D535-D84E-A261-7C744C3C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5B55-C331-DC44-94DC-D724730C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F42B-C880-604A-B646-BA8EB44B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4EC6E-68F6-0243-BCB6-B25E81B3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4008-5D5C-ED46-855A-5FF38D5F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A9FF-8ED5-5342-8465-ABA52FEF7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2F785-58D9-0A40-8BEA-3CA4CD0F9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90A50-D25C-4F41-B9ED-9E318E30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F0484-32F9-7140-8B0F-ABD5294F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F7402-6AE0-FE4A-933A-4A856435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820F-3E53-254C-99CF-8E8D3C0D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A988A-2E9B-2342-AD5E-22422780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E83D-AF26-7045-AD53-5E20AF067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93CCD-DC64-D645-8C2A-3C6BF48D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A1779-8B64-9547-944E-5B1C8E59B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DD54D-FC61-4E4D-B084-E51DB091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37558-DC51-0A43-B316-B02C8DFA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9ADCE-A251-504B-A8A5-7FA9A6F9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AB4C-79FE-2145-BF72-1EA9426A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87C4-48C2-4E40-B5CA-D4D6F47D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052C6-CA08-D540-8ECB-D2008BAD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2EE18-01DB-0442-BCA2-54B1A8A4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E77BC-4BB0-FB4A-9F05-82FA7E9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480E8-C8D9-A54A-933A-69A916D2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FE7E5-75A5-2941-BC61-9222A413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4C8-F235-4942-819A-7F7683C0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24DB-2732-D94A-99B2-8576CCC3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1C15C-087A-7A47-A648-A17C18F1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807D7-C33D-1E4B-86E8-56A1C6B3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CA281-07AA-1641-AE2A-4756D374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98905-DF54-394C-BBEB-D665CBAF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1CC8-71AC-064D-9C34-4F503F99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2FE62-89F8-F645-9D37-424AF2826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94AD-2170-8548-B3A9-2DB6F282C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34328-8FAA-8A43-9460-13C51A6C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4D95C-15BB-9C41-B4F2-11632DC8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F9943-8891-E14D-908A-B177CF01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D896F-939E-9F47-B76D-2383B048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DA7DD-81A5-5A4D-BB6C-1BF300C0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5229-55AE-8641-B96D-D80E63257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DD23-CDD7-4747-8229-625D9AA73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D969-6AFA-4C42-B7A1-9ACB5FD65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" y="966837"/>
            <a:ext cx="5943600" cy="1548116"/>
          </a:xfrm>
          <a:ln w="38100">
            <a:solidFill>
              <a:srgbClr val="0432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Notable Publications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Maurice Roots, J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ohn T. Sullivan, Ruben Delgado, Laurence Twigg, and 	Belay Demoz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(2023),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Integrated Monitoring System (IMS) 	for Air Quality: Observations of a Unique Ozone Exceedance 	Event in Maryland,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Atmos. Environ. (under revision).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987C1-0C3C-4461-88C4-D0E3A193804A}"/>
              </a:ext>
            </a:extLst>
          </p:cNvPr>
          <p:cNvSpPr txBox="1">
            <a:spLocks/>
          </p:cNvSpPr>
          <p:nvPr/>
        </p:nvSpPr>
        <p:spPr>
          <a:xfrm>
            <a:off x="71168" y="4263303"/>
            <a:ext cx="5943600" cy="2488886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Hardware and Personnel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Patrick McCormick retired October 2022. New PI Ruben Delgado.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 and NASA LARC Space Act agreement (April 2023).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of Integrated Observing System: Lidar (Ozone, Aerosol, Doppler Wind), K-band Doppler Radar, Low-Cost AQ sensors, AERONET, PANDORA, solar radiation and met sensors.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Acquisition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tmospheric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ounder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pectrometer by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nfrared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pectral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echnology (ASSIST II): 0-4 km profiles of Temperature, 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O,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CO, CH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Aerosols.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5295C1E-998F-9F43-AF64-F224597B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7" y="38178"/>
            <a:ext cx="912073" cy="9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9FF50-90E8-6D4B-8C9B-32FB6FBC2A26}"/>
              </a:ext>
            </a:extLst>
          </p:cNvPr>
          <p:cNvSpPr txBox="1"/>
          <p:nvPr/>
        </p:nvSpPr>
        <p:spPr>
          <a:xfrm>
            <a:off x="1145630" y="38178"/>
            <a:ext cx="977419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43"/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TOLNet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Hampton University FY23 Accomplishments</a:t>
            </a:r>
          </a:p>
          <a:p>
            <a:pPr algn="ctr" defTabSz="913843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Ruben Delgado and John Anderson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C78C2F-AB99-784E-9DA6-E778905FE098}"/>
              </a:ext>
            </a:extLst>
          </p:cNvPr>
          <p:cNvSpPr txBox="1">
            <a:spLocks/>
          </p:cNvSpPr>
          <p:nvPr/>
        </p:nvSpPr>
        <p:spPr>
          <a:xfrm>
            <a:off x="6067248" y="966836"/>
            <a:ext cx="5943600" cy="2876685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Field or Other Activities and Data Archived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Finalizing logistics for deployment of Ceilometer, NASA AERONET, PANDORA, Precipitation Network and low-cost Air Quality sensors (Purple Air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Cairsens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at Chesapeake Bay Bridge Tunnel (OWLETS I site) as part NASA Increasing Participation of Minority Serving Institutions (IPMSI)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 EPA Sponsored Tidewater Air Monitoring Evaluation (TAME): Lidar Measurements to aid in environmental justice project.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NSF REU in Atmospheric Science (HU PI W. Moore), SARP-EAST (NASA PI B. Swap) and SOWLETS (NASA PI T. Berkoff)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Joint Efforts with Unified Ceilometer Network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95A33A-2A6E-2948-8136-B5518DC96126}"/>
              </a:ext>
            </a:extLst>
          </p:cNvPr>
          <p:cNvSpPr txBox="1">
            <a:spLocks/>
          </p:cNvSpPr>
          <p:nvPr/>
        </p:nvSpPr>
        <p:spPr>
          <a:xfrm>
            <a:off x="6076544" y="3887383"/>
            <a:ext cx="5943600" cy="2876685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Outlook for FY23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Integration of Lidar (Aerosol and Ozone) Remote Sensing to Atmospheric Measurements (APS 750) and Air Pollution and Health (APS 411)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Deployment of Ceilometer, AERONET, PANDORA and Precipitation Network sensors at Hart Miller Island (OWLETS II site)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Tropospheric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NO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aerosol lidar measurements for TEMPO validation in coastal urban environment (Pixel-Sub pixel evaluation).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opportunities among NASA IPMSI and TOLNET as part of SMD Bridge Program.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3B676A-F837-5F9E-64EE-A33BA0E46E62}"/>
              </a:ext>
            </a:extLst>
          </p:cNvPr>
          <p:cNvSpPr txBox="1">
            <a:spLocks/>
          </p:cNvSpPr>
          <p:nvPr/>
        </p:nvSpPr>
        <p:spPr>
          <a:xfrm>
            <a:off x="64767" y="2607623"/>
            <a:ext cx="5943600" cy="1354217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Invited Presentations</a:t>
            </a:r>
          </a:p>
          <a:p>
            <a:pPr marL="60325" indent="0">
              <a:spcBef>
                <a:spcPts val="60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Delgado et al. Integrated Atmospheric Pollution Observing System @ Hampton University: NASA AERONET, PANDORA, and TOLNET, NOAA CESSRST and UCN, NASA AMES Research Center, May 25, 2023.</a:t>
            </a:r>
          </a:p>
          <a:p>
            <a:pPr marL="60325" indent="0">
              <a:spcBef>
                <a:spcPts val="60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28A77A1-194B-DFC8-0EAC-EB2D0ED1E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239" y="-10545"/>
            <a:ext cx="960606" cy="9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8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012875-C714-45E0-B6DD-FDDB118EB920}"/>
              </a:ext>
            </a:extLst>
          </p:cNvPr>
          <p:cNvSpPr txBox="1">
            <a:spLocks/>
          </p:cNvSpPr>
          <p:nvPr/>
        </p:nvSpPr>
        <p:spPr bwMode="auto">
          <a:xfrm>
            <a:off x="245221" y="1683466"/>
            <a:ext cx="6724745" cy="50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marL="342515" indent="-342515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1pPr>
            <a:lvl2pPr marL="721500" indent="-25688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2pPr>
            <a:lvl3pPr marL="1071943" indent="-229928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3pPr>
            <a:lvl4pPr marL="1419214" indent="-22675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4pPr>
            <a:lvl5pPr marL="1769658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5pPr>
            <a:lvl6pPr marL="2226343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6pPr>
            <a:lvl7pPr marL="2683029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7pPr>
            <a:lvl8pPr marL="3139710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8pPr>
            <a:lvl9pPr marL="3596401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Significance: </a:t>
            </a:r>
          </a:p>
          <a:p>
            <a:pPr marL="514350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+mn-lt"/>
              </a:rPr>
              <a:t>Observations and analysis of </a:t>
            </a:r>
            <a:r>
              <a:rPr lang="en-US" sz="1400" b="1" dirty="0">
                <a:solidFill>
                  <a:srgbClr val="0432FF"/>
                </a:solidFill>
                <a:latin typeface="+mn-lt"/>
              </a:rPr>
              <a:t>atmospheric chemistry and dynamics events</a:t>
            </a:r>
            <a:r>
              <a:rPr lang="en-US" sz="1400" dirty="0">
                <a:solidFill>
                  <a:srgbClr val="0432FF"/>
                </a:solidFill>
                <a:latin typeface="+mn-lt"/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+mn-lt"/>
              </a:rPr>
              <a:t>satellite and lidar retrievals </a:t>
            </a:r>
            <a:r>
              <a:rPr lang="en-US" sz="1400" dirty="0">
                <a:solidFill>
                  <a:srgbClr val="0432FF"/>
                </a:solidFill>
                <a:latin typeface="+mn-lt"/>
              </a:rPr>
              <a:t>for validation of weather and </a:t>
            </a:r>
            <a:r>
              <a:rPr lang="en-US" sz="1400" b="1" dirty="0">
                <a:solidFill>
                  <a:srgbClr val="0432FF"/>
                </a:solidFill>
                <a:latin typeface="+mn-lt"/>
              </a:rPr>
              <a:t>air quality forecasts</a:t>
            </a:r>
            <a:r>
              <a:rPr lang="en-US" sz="1400" dirty="0">
                <a:solidFill>
                  <a:srgbClr val="0432FF"/>
                </a:solidFill>
                <a:latin typeface="+mn-lt"/>
              </a:rPr>
              <a:t> and their impacts on </a:t>
            </a:r>
            <a:r>
              <a:rPr lang="en-US" sz="1400" b="1" dirty="0">
                <a:solidFill>
                  <a:srgbClr val="0432FF"/>
                </a:solidFill>
                <a:latin typeface="+mn-lt"/>
              </a:rPr>
              <a:t>public health and infrastructure</a:t>
            </a:r>
            <a:r>
              <a:rPr lang="en-US" sz="1400" dirty="0">
                <a:solidFill>
                  <a:srgbClr val="0432FF"/>
                </a:solidFill>
                <a:latin typeface="+mn-lt"/>
              </a:rPr>
              <a:t>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</a:rPr>
              <a:t>Assessment of long-range transport of natural and anthropogenic sources and impact to air quality.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432FF"/>
              </a:solidFill>
              <a:latin typeface="Calibri" panose="020F0502020204030204" pitchFamily="34" charset="0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</a:rPr>
              <a:t>Aid source allocation of particle pollution and gases during Air Quality Action Days. Evidence for Exclusion of Air Quality Exceedance due to Exceptional Events. 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432FF"/>
              </a:solidFill>
              <a:latin typeface="Calibri" panose="020F0502020204030204" pitchFamily="34" charset="0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</a:rPr>
              <a:t>Continuous monitoring of PBL –verification and validation of satellite, forecasts and models.</a:t>
            </a: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+mn-lt"/>
              <a:ea typeface="ＭＳ Ｐゴシック" pitchFamily="-108" charset="-128"/>
              <a:cs typeface="Arial" panose="020B0604020202020204" pitchFamily="34" charset="0"/>
            </a:endParaRP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400" b="1" kern="0" dirty="0">
                <a:solidFill>
                  <a:srgbClr val="0432FF"/>
                </a:solidFill>
                <a:latin typeface="+mn-lt"/>
              </a:rPr>
              <a:t>Results:</a:t>
            </a:r>
          </a:p>
          <a:p>
            <a:pPr marL="512763" indent="-168275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+mn-lt"/>
                <a:cs typeface="BrowalliaUPC" panose="020B0502040204020203" pitchFamily="34" charset="-34"/>
              </a:rPr>
              <a:t>Satellite column vs. surface concentrations: Lidar/ASSIST II and soundings allow PBLH determination and quantify contribution of free troposphere vs PBL.</a:t>
            </a:r>
            <a:endParaRPr lang="en-US" sz="1400" i="0" u="none" strike="noStrike" dirty="0">
              <a:solidFill>
                <a:srgbClr val="0432FF"/>
              </a:solidFill>
              <a:effectLst/>
              <a:latin typeface="+mn-lt"/>
              <a:cs typeface="BrowalliaUPC" panose="020B0502040204020203" pitchFamily="34" charset="-34"/>
            </a:endParaRPr>
          </a:p>
          <a:p>
            <a:pPr marL="512763" indent="-168275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0" u="none" strike="noStrike" dirty="0">
                <a:solidFill>
                  <a:srgbClr val="0432FF"/>
                </a:solidFill>
                <a:effectLst/>
                <a:latin typeface="+mn-lt"/>
                <a:cs typeface="BrowalliaUPC" panose="020B0502040204020203" pitchFamily="34" charset="-34"/>
              </a:rPr>
              <a:t>Observations of trace gases/aerosols/meteorological in complex coastal regions are critical for TEMPO validation and improvement in its data product retrievals.</a:t>
            </a:r>
          </a:p>
          <a:p>
            <a:pPr marL="512763" indent="-168275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</a:rPr>
              <a:t>Lidar + real time ground monitoring of pollutants: Characterization of temporal and spatial changes of particle pollution, oxidants, and precursors.</a:t>
            </a:r>
          </a:p>
          <a:p>
            <a:pPr marL="512763" indent="-168275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i="0" u="none" strike="noStrike" dirty="0">
              <a:solidFill>
                <a:srgbClr val="0432FF"/>
              </a:solidFill>
              <a:effectLst/>
              <a:latin typeface="+mn-lt"/>
              <a:cs typeface="BrowalliaUPC" panose="020B0502040204020203" pitchFamily="34" charset="-34"/>
            </a:endParaRP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>
              <a:solidFill>
                <a:srgbClr val="3F26F8"/>
              </a:solidFill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11D10B-242D-48B1-B522-143720121C64}"/>
              </a:ext>
            </a:extLst>
          </p:cNvPr>
          <p:cNvGrpSpPr/>
          <p:nvPr/>
        </p:nvGrpSpPr>
        <p:grpSpPr>
          <a:xfrm>
            <a:off x="113372" y="341021"/>
            <a:ext cx="12070080" cy="1342096"/>
            <a:chOff x="57707" y="292256"/>
            <a:chExt cx="12070080" cy="134209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13B4AA-7EDA-4E54-A45A-FBF4730087C1}"/>
                </a:ext>
              </a:extLst>
            </p:cNvPr>
            <p:cNvGrpSpPr/>
            <p:nvPr/>
          </p:nvGrpSpPr>
          <p:grpSpPr>
            <a:xfrm>
              <a:off x="741861" y="292256"/>
              <a:ext cx="10658689" cy="1023489"/>
              <a:chOff x="698731" y="326760"/>
              <a:chExt cx="10658689" cy="102348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18E49-06D5-476E-BF60-DB8CB7C47F3F}"/>
                  </a:ext>
                </a:extLst>
              </p:cNvPr>
              <p:cNvSpPr txBox="1"/>
              <p:nvPr/>
            </p:nvSpPr>
            <p:spPr>
              <a:xfrm>
                <a:off x="1399005" y="326760"/>
                <a:ext cx="925813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843"/>
                <a:r>
                  <a:rPr lang="en-US" sz="3000" b="1" dirty="0">
                    <a:solidFill>
                      <a:srgbClr val="0432FF"/>
                    </a:solidFill>
                    <a:cs typeface="Arial" panose="020B0604020202020204" pitchFamily="34" charset="0"/>
                  </a:rPr>
                  <a:t>Integrated Atmospheric Pollution Observing System @ Hampton University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E2227-FA0D-4088-908E-4F28D566B9D8}"/>
                  </a:ext>
                </a:extLst>
              </p:cNvPr>
              <p:cNvSpPr txBox="1"/>
              <p:nvPr/>
            </p:nvSpPr>
            <p:spPr>
              <a:xfrm>
                <a:off x="698731" y="1073250"/>
                <a:ext cx="106586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843"/>
                <a:endPara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1007FD-208B-4C62-9E22-ABDEAB391376}"/>
                </a:ext>
              </a:extLst>
            </p:cNvPr>
            <p:cNvGrpSpPr/>
            <p:nvPr/>
          </p:nvGrpSpPr>
          <p:grpSpPr>
            <a:xfrm>
              <a:off x="57707" y="1605777"/>
              <a:ext cx="12070080" cy="28575"/>
              <a:chOff x="67276" y="1624827"/>
              <a:chExt cx="12008364" cy="2857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D7DCE94-0431-40FB-8F7D-464D1ECBDD28}"/>
                  </a:ext>
                </a:extLst>
              </p:cNvPr>
              <p:cNvCxnSpPr/>
              <p:nvPr/>
            </p:nvCxnSpPr>
            <p:spPr>
              <a:xfrm>
                <a:off x="67276" y="1653402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A89C35D-597A-4743-B08F-287A78581DD5}"/>
                  </a:ext>
                </a:extLst>
              </p:cNvPr>
              <p:cNvCxnSpPr/>
              <p:nvPr/>
            </p:nvCxnSpPr>
            <p:spPr>
              <a:xfrm>
                <a:off x="67276" y="1624827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E49FF6-93CB-4ED0-9545-390C7C4E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" y="204029"/>
            <a:ext cx="1282015" cy="131279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FDBDCC4-25BF-A9D9-90C9-CE8E1EA3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39" y="183178"/>
            <a:ext cx="1236650" cy="116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7F3A1D2-3F3C-842C-9262-37BF34DBD178}"/>
              </a:ext>
            </a:extLst>
          </p:cNvPr>
          <p:cNvGrpSpPr/>
          <p:nvPr/>
        </p:nvGrpSpPr>
        <p:grpSpPr>
          <a:xfrm>
            <a:off x="9733828" y="2337288"/>
            <a:ext cx="2705354" cy="3735316"/>
            <a:chOff x="7975661" y="1577625"/>
            <a:chExt cx="4279972" cy="507935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9CDC4ED-44BA-520C-0399-3E921DF2438A}"/>
                </a:ext>
              </a:extLst>
            </p:cNvPr>
            <p:cNvGrpSpPr/>
            <p:nvPr/>
          </p:nvGrpSpPr>
          <p:grpSpPr>
            <a:xfrm>
              <a:off x="7975661" y="1577625"/>
              <a:ext cx="3875956" cy="5079350"/>
              <a:chOff x="6977613" y="1072552"/>
              <a:chExt cx="5214387" cy="560709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A469F80-D37C-5674-E9CA-CA1C54D09243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7613" y="1072552"/>
                <a:ext cx="5145744" cy="291137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2068BC2-EFEC-94D8-6BAD-35CD22EF0B87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7613" y="3768266"/>
                <a:ext cx="5214387" cy="2911378"/>
              </a:xfrm>
              <a:prstGeom prst="rect">
                <a:avLst/>
              </a:prstGeom>
            </p:spPr>
          </p:pic>
        </p:grpSp>
        <p:sp>
          <p:nvSpPr>
            <p:cNvPr id="34" name="Google Shape;128;p17">
              <a:extLst>
                <a:ext uri="{FF2B5EF4-FFF2-40B4-BE49-F238E27FC236}">
                  <a16:creationId xmlns:a16="http://schemas.microsoft.com/office/drawing/2014/main" id="{690D8AE5-9548-762B-03E0-51CF15C9B6C9}"/>
                </a:ext>
              </a:extLst>
            </p:cNvPr>
            <p:cNvSpPr/>
            <p:nvPr/>
          </p:nvSpPr>
          <p:spPr>
            <a:xfrm>
              <a:off x="9098972" y="2818866"/>
              <a:ext cx="3156661" cy="327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200" u="sng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https://alg.umbc.edu/ceilometer-testbed/</a:t>
              </a:r>
              <a:endParaRPr sz="1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370;p23">
            <a:extLst>
              <a:ext uri="{FF2B5EF4-FFF2-40B4-BE49-F238E27FC236}">
                <a16:creationId xmlns:a16="http://schemas.microsoft.com/office/drawing/2014/main" id="{4B41985B-D95F-58A4-72A1-6498D58F23F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8598" y="2371924"/>
            <a:ext cx="2678411" cy="260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98E944-FDD7-ED59-19DA-45CD19488064}"/>
              </a:ext>
            </a:extLst>
          </p:cNvPr>
          <p:cNvSpPr txBox="1"/>
          <p:nvPr/>
        </p:nvSpPr>
        <p:spPr>
          <a:xfrm>
            <a:off x="6969966" y="5060716"/>
            <a:ext cx="3180105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432FF"/>
                </a:solidFill>
                <a:ea typeface="Calibri"/>
                <a:cs typeface="Calibri"/>
                <a:sym typeface="Calibri"/>
              </a:rPr>
              <a:t>Unified </a:t>
            </a:r>
            <a:r>
              <a:rPr lang="en-US" sz="1400" b="1">
                <a:solidFill>
                  <a:srgbClr val="0432FF"/>
                </a:solidFill>
                <a:ea typeface="Calibri"/>
                <a:cs typeface="Calibri"/>
                <a:sym typeface="Calibri"/>
              </a:rPr>
              <a:t>Ceilometer Network</a:t>
            </a:r>
          </a:p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432FF"/>
                </a:solidFill>
                <a:ea typeface="Calibri"/>
                <a:cs typeface="Calibri"/>
                <a:sym typeface="Calibri"/>
              </a:rPr>
              <a:t>PBL Automated Outputs:</a:t>
            </a:r>
            <a:endParaRPr lang="en-US" sz="1400" b="1" dirty="0">
              <a:solidFill>
                <a:srgbClr val="0432FF"/>
              </a:solidFill>
              <a:sym typeface="Calibri"/>
            </a:endParaRPr>
          </a:p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ea typeface="Calibri"/>
                <a:cs typeface="Calibri"/>
                <a:sym typeface="Calibri"/>
              </a:rPr>
              <a:t>Cloud-base heights</a:t>
            </a:r>
            <a:endParaRPr lang="en-US" sz="1400" dirty="0">
              <a:solidFill>
                <a:srgbClr val="0432FF"/>
              </a:solidFill>
              <a:sym typeface="Calibri"/>
            </a:endParaRPr>
          </a:p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ea typeface="Calibri"/>
                <a:cs typeface="Calibri"/>
                <a:sym typeface="Calibri"/>
              </a:rPr>
              <a:t>Precipitation flags</a:t>
            </a:r>
          </a:p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ea typeface="Calibri"/>
                <a:cs typeface="Calibri"/>
                <a:sym typeface="Calibri"/>
              </a:rPr>
              <a:t>Filtered PBL heights (NSL, RL, MLH)</a:t>
            </a:r>
          </a:p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ea typeface="Calibri"/>
                <a:cs typeface="Calibri"/>
                <a:sym typeface="Calibri"/>
              </a:rPr>
              <a:t>Uncertainties for PBLH</a:t>
            </a:r>
            <a:endParaRPr lang="en-US" sz="1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7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593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NASA-Supported Ground Networks</dc:title>
  <dc:creator>Kaye, Jack (HQ-DK000)</dc:creator>
  <cp:lastModifiedBy>DELGADO RUBEN</cp:lastModifiedBy>
  <cp:revision>33</cp:revision>
  <dcterms:created xsi:type="dcterms:W3CDTF">2020-12-11T16:07:40Z</dcterms:created>
  <dcterms:modified xsi:type="dcterms:W3CDTF">2023-05-04T03:09:44Z</dcterms:modified>
</cp:coreProperties>
</file>