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omments/modernComment_13A_BC1A7E23.xml" ContentType="application/vnd.ms-powerpoint.comment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300" r:id="rId2"/>
    <p:sldId id="258" r:id="rId3"/>
    <p:sldId id="314" r:id="rId4"/>
    <p:sldId id="308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118BAFA-C87E-39B8-3F5C-4F001A9C487D}" name="Phoenix, Daniel B. (LARC-E304)[Science Systems &amp; Applications, Inc.]" initials="PDB(ES&amp;AI" userId="S::dphoenix@ndc.nasa.gov::d8e4327f-bab9-4d7f-a1d9-535423201a0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60" d="100"/>
          <a:sy n="60" d="100"/>
        </p:scale>
        <p:origin x="840" y="1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microsoft.com/office/2018/10/relationships/authors" Target="authors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comments/modernComment_13A_BC1A7E2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53B83ED-3B59-5945-B045-3B048E3B95A6}" authorId="{C118BAFA-C87E-39B8-3F5C-4F001A9C487D}" created="2023-01-25T20:42:28.467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822709241" sldId="257"/>
      <ac:picMk id="33" creationId="{8F79C9B7-6802-98E1-53E6-AE970CA99738}"/>
    </ac:deMkLst>
    <p188:replyLst>
      <p188:reply id="{2904ABE2-5435-E74E-83B3-7AE5B37F8D9A}" authorId="{C118BAFA-C87E-39B8-3F5C-4F001A9C487D}" created="2023-01-25T20:43:09.166">
        <p188:txBody>
          <a:bodyPr/>
          <a:lstStyle/>
          <a:p>
            <a:r>
              <a:rPr lang="en-US"/>
              <a:t>Cluster trajectories</a:t>
            </a:r>
          </a:p>
        </p188:txBody>
      </p188:reply>
      <p188:reply id="{179ADD15-5633-D642-8F9E-13006B5D8CB5}" authorId="{C118BAFA-C87E-39B8-3F5C-4F001A9C487D}" created="2023-01-25T20:47:21.139">
        <p188:txBody>
          <a:bodyPr/>
          <a:lstStyle/>
          <a:p>
            <a:r>
              <a:rPr lang="en-US"/>
              <a:t>Animate trajectory</a:t>
            </a:r>
          </a:p>
        </p188:txBody>
      </p188:reply>
    </p188:replyLst>
    <p188:txBody>
      <a:bodyPr/>
      <a:lstStyle/>
      <a:p>
        <a:r>
          <a:rPr lang="en-US"/>
          <a:t>Google Earth angled view of trajectory</a:t>
        </a:r>
      </a:p>
    </p188:txBody>
  </p188:cm>
  <p188:cm id="{52C32589-4D63-F545-935E-17F3A657F508}" authorId="{C118BAFA-C87E-39B8-3F5C-4F001A9C487D}" created="2023-01-25T20:44:12.833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822709241" sldId="257"/>
      <ac:picMk id="37" creationId="{0DFCFCDA-6273-CA4C-5D17-2796BED5282A}"/>
    </ac:deMkLst>
    <p188:replyLst>
      <p188:reply id="{B2106D5B-1F50-694C-BCEF-5652FFC28791}" authorId="{C118BAFA-C87E-39B8-3F5C-4F001A9C487D}" created="2023-01-25T20:45:13.300">
        <p188:txBody>
          <a:bodyPr/>
          <a:lstStyle/>
          <a:p>
            <a:r>
              <a:rPr lang="en-US"/>
              <a:t>Add annotations to show anticyclonic flow and bigger dots for LMOL location</a:t>
            </a:r>
          </a:p>
        </p188:txBody>
      </p188:reply>
    </p188:replyLst>
    <p188:txBody>
      <a:bodyPr/>
      <a:lstStyle/>
      <a:p>
        <a:r>
          <a:rPr lang="en-US"/>
          <a:t>Animated GIF of maps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270623-31E1-4215-B3BC-37EBF10A328B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C25FFB-A8CC-46E8-B856-5A5FB2AE9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8051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E19D7-D6B3-45A0-9DB8-37664FCF75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BEC420-2BEE-4A27-84BD-A4F782397E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9F3380-75D4-4C00-BA17-CE5D151E5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D5CE8-5008-4F0C-8D75-09D4F5A209E9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D71467-9331-4148-9D4F-66E544480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95C653-835C-49C3-8D07-BD0BD5C0E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B603A-DB18-4CA4-8677-EDD64BA4D6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562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F1F98-BC3B-49CC-8F93-B16E7BC77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581774-CAFC-4DB0-BB26-2C7B404EDA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080EC3-BF89-4FC7-8167-5CD07942C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D5CE8-5008-4F0C-8D75-09D4F5A209E9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EB97DE-5780-435A-8A01-96132A4FF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521237-18AA-4149-8A5B-8E900EFE4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B603A-DB18-4CA4-8677-EDD64BA4D6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152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37D068-09D6-48F2-BC22-1F1A8B7C09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8BDE5D-03E3-4F59-9FF7-AB4D87D4ED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A44A9B-FDE5-48DF-83E6-8FF1728EE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D5CE8-5008-4F0C-8D75-09D4F5A209E9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EFF1D3-4A03-4D3B-91FA-F1EE1FD93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050FCB-B3F1-430F-9723-8A91DA005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B603A-DB18-4CA4-8677-EDD64BA4D6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4543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1104144"/>
            <a:ext cx="10393680" cy="646331"/>
          </a:xfrm>
        </p:spPr>
        <p:txBody>
          <a:bodyPr>
            <a:sp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0" y="2271860"/>
            <a:ext cx="10619923" cy="1623008"/>
          </a:xfrm>
        </p:spPr>
        <p:txBody>
          <a:bodyPr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50B79-0DB9-427B-B0C9-301219BB7526}" type="datetime1">
              <a:rPr lang="en-US" smtClean="0"/>
              <a:t>5/3/2023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33B2B72-BE74-40B7-948F-1734192F0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17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C7227-7C18-47BF-80F3-233B94A37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C2EA0B-371A-4F65-94FF-9CD97D2661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5C4064-1F51-4B82-94A3-2D315E765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D5CE8-5008-4F0C-8D75-09D4F5A209E9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AD0BE2-F262-450C-961B-4262DA232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CF67D5-27A8-49E1-8955-9F130FA73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B603A-DB18-4CA4-8677-EDD64BA4D6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688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FF968-0CB7-477C-94D5-502C8F037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E46FD8-CDA7-417E-A54B-4558993949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4AC4BE-4D7B-4568-9DDA-381DE6D33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D5CE8-5008-4F0C-8D75-09D4F5A209E9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A5A2C8-BAB8-48BE-A9B7-031014F1B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479457-8F6C-4B23-9DDB-30C090C2C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B603A-DB18-4CA4-8677-EDD64BA4D6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01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83894-788A-4BFB-B506-DE0FE2D7A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81919-045C-4829-9DAC-F15A8EBC99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4F9308-1985-475D-A572-3078155446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0C69D0-1F8D-4DAB-AC4F-9706B4F11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D5CE8-5008-4F0C-8D75-09D4F5A209E9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B72BD9-5C1B-4FCE-BD1A-65B8447C0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E13C8F-F652-462D-9708-02FE86EB7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B603A-DB18-4CA4-8677-EDD64BA4D6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704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620B-692C-4988-A29F-DC9CB917F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D42F56-1525-4DFC-9DC0-EAB1DA3FC0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C3A336-D766-4EFA-8237-0C7DD7AA9F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52E3AF-34BC-4AF7-9BDC-41FF388A62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C5A847-1F25-4961-ABC5-60BDF38594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4E5E17-EC31-4684-9A16-FBD7D9057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D5CE8-5008-4F0C-8D75-09D4F5A209E9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7E4C56-30DA-47B5-B16E-F874A6141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583280-E461-4266-BBBC-E8176B3B1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B603A-DB18-4CA4-8677-EDD64BA4D6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85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255DA-C3FB-498E-A340-18FA52A35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E76556-C40D-428E-A209-365C8AF18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D5CE8-5008-4F0C-8D75-09D4F5A209E9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373831-7415-4F2E-BB9A-F5A99CB45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3C0AFA-ADF1-4176-9CDF-AAC555823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B603A-DB18-4CA4-8677-EDD64BA4D6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730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693523-4077-431C-B07C-DFAEA9472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D5CE8-5008-4F0C-8D75-09D4F5A209E9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AC289D-4160-4BB5-AB3C-D89013658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801B4C-0C98-4780-8279-CD32D4598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B603A-DB18-4CA4-8677-EDD64BA4D6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461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B765D-CFDB-4E35-80E4-46DFD3D42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A80267-7FE5-488D-A00D-DB8756F720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63A013-E1FE-490E-B13B-1899DD28D5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9D4DE0-97F3-44FC-B142-4462569B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D5CE8-5008-4F0C-8D75-09D4F5A209E9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6B5F89-37F2-4A0A-B8D9-F4A97158B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CDA787-1452-43AB-8DE8-34EE55214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B603A-DB18-4CA4-8677-EDD64BA4D6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16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28788-4D6A-4EB1-A0A6-0388E9CA2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8A0C8A-25D1-469D-B198-E7A3D5D698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ACC555-D584-4819-A7B5-8CB79CBD98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88FD96-023A-47BB-ADDA-29FFD2867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D5CE8-5008-4F0C-8D75-09D4F5A209E9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A71024-6EC5-41C9-AD01-76FD85EF5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023265-09E5-4228-A7BA-1A51F009B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B603A-DB18-4CA4-8677-EDD64BA4D6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224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5BF5D45-CE9B-45FD-AC72-B313D3DB0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AD24F-E2F6-4C1D-AD07-7880D404B6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B17887-7AE2-4E3E-8397-EB2FDADB34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2D5CE8-5008-4F0C-8D75-09D4F5A209E9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F7FF0-9A3B-45AD-84C8-E596ECACC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FAA2D7-7CCC-4F92-A7E4-65DCB3590E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6B603A-DB18-4CA4-8677-EDD64BA4D6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65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5.png"/><Relationship Id="rId2" Type="http://schemas.openxmlformats.org/officeDocument/2006/relationships/hyperlink" Target="https://doi.org/10.5194/acp-22-15313-2022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emf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tiff"/><Relationship Id="rId7" Type="http://schemas.openxmlformats.org/officeDocument/2006/relationships/image" Target="../media/image12.png"/><Relationship Id="rId2" Type="http://schemas.microsoft.com/office/2018/10/relationships/comments" Target="../comments/modernComment_13A_BC1A7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emf"/><Relationship Id="rId5" Type="http://schemas.openxmlformats.org/officeDocument/2006/relationships/image" Target="../media/image10.jpg"/><Relationship Id="rId10" Type="http://schemas.openxmlformats.org/officeDocument/2006/relationships/image" Target="../media/image15.gif"/><Relationship Id="rId4" Type="http://schemas.openxmlformats.org/officeDocument/2006/relationships/image" Target="../media/image1.emf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8.jpeg"/><Relationship Id="rId7" Type="http://schemas.openxmlformats.org/officeDocument/2006/relationships/image" Target="../media/image9.tif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emf"/><Relationship Id="rId11" Type="http://schemas.openxmlformats.org/officeDocument/2006/relationships/image" Target="../media/image23.png"/><Relationship Id="rId5" Type="http://schemas.openxmlformats.org/officeDocument/2006/relationships/image" Target="../media/image8.tiff"/><Relationship Id="rId10" Type="http://schemas.openxmlformats.org/officeDocument/2006/relationships/image" Target="../media/image22.png"/><Relationship Id="rId4" Type="http://schemas.openxmlformats.org/officeDocument/2006/relationships/image" Target="../media/image19.jpeg"/><Relationship Id="rId9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B25BEB-61D3-3F44-96EF-C5E451E480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87" y="966835"/>
            <a:ext cx="5173664" cy="5750299"/>
          </a:xfrm>
          <a:ln w="38100">
            <a:solidFill>
              <a:srgbClr val="0432FF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Publications</a:t>
            </a:r>
            <a:endParaRPr lang="en-US" sz="1200" b="1" dirty="0">
              <a:solidFill>
                <a:srgbClr val="0432FF"/>
              </a:solidFill>
              <a:cs typeface="Arial" panose="020B0604020202020204" pitchFamily="34" charset="0"/>
            </a:endParaRPr>
          </a:p>
          <a:p>
            <a:pPr marL="342900" indent="-342900">
              <a:spcBef>
                <a:spcPts val="500"/>
              </a:spcBef>
              <a:buFont typeface="+mj-lt"/>
              <a:buAutoNum type="arabicPeriod"/>
            </a:pPr>
            <a:r>
              <a:rPr lang="en-US" sz="1200" b="1" dirty="0">
                <a:solidFill>
                  <a:srgbClr val="0000FF"/>
                </a:solidFill>
                <a:cs typeface="Arial" panose="020B0604020202020204" pitchFamily="34" charset="0"/>
              </a:rPr>
              <a:t>Lei et al.</a:t>
            </a:r>
            <a:r>
              <a:rPr lang="en-US" sz="1200" b="1" i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b="1" i="1" dirty="0">
                <a:cs typeface="Arial" panose="020B0604020202020204" pitchFamily="34" charset="0"/>
              </a:rPr>
              <a:t>Retrieval of UVB aerosol extinction profiles from the ground-based Langley Mobile Ozone Lidar (LMOL) system, </a:t>
            </a:r>
            <a:r>
              <a:rPr lang="en-US" sz="1200" i="1" dirty="0">
                <a:cs typeface="Arial" panose="020B0604020202020204" pitchFamily="34" charset="0"/>
              </a:rPr>
              <a:t>Atmospheric Measurement Techniques, 2022</a:t>
            </a:r>
            <a:r>
              <a:rPr lang="en-US" sz="1200" dirty="0">
                <a:cs typeface="Arial" panose="020B0604020202020204" pitchFamily="34" charset="0"/>
              </a:rPr>
              <a:t> </a:t>
            </a:r>
            <a:endParaRPr lang="en-US" sz="1200" b="1" dirty="0">
              <a:solidFill>
                <a:srgbClr val="0432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Bef>
                <a:spcPts val="500"/>
              </a:spcBef>
              <a:buFont typeface="+mj-lt"/>
              <a:buAutoNum type="arabicPeriod"/>
            </a:pPr>
            <a:r>
              <a:rPr lang="en-US" sz="1200" b="1" i="1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Bernier et al</a:t>
            </a:r>
            <a:r>
              <a:rPr lang="en-US" sz="12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.: Cluster-based characterization of multi-dimensional tropospheric ozone variability in coastal regions: an analysis of lidar measurements and model results, </a:t>
            </a:r>
            <a:r>
              <a:rPr lang="en-US" sz="12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Atmos. Chem. Phys., 22, 15313–15331, </a:t>
            </a:r>
            <a:r>
              <a:rPr lang="en-US" sz="1200" i="1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2"/>
              </a:rPr>
              <a:t>https://doi.org/10.5</a:t>
            </a:r>
            <a:r>
              <a:rPr lang="en-US" sz="1200" i="1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2"/>
              </a:rPr>
              <a:t>194/acp-22-15313-2022</a:t>
            </a:r>
            <a:r>
              <a:rPr lang="en-US" sz="12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2022.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12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500"/>
              </a:spcBef>
              <a:buFont typeface="+mj-lt"/>
              <a:buAutoNum type="arabicPeriod"/>
            </a:pPr>
            <a:r>
              <a:rPr lang="en-US" sz="1200" b="1" i="0" dirty="0">
                <a:solidFill>
                  <a:srgbClr val="0000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Torres-Vazquez, A., et al.</a:t>
            </a:r>
            <a:r>
              <a:rPr lang="en-US" sz="1200" b="0" i="0" dirty="0">
                <a:solidFill>
                  <a:srgbClr val="0000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Performance evaluation of the meteorology and air quality conditions from multiscale WRF-CMAQ simulations for the Long Island Sound Tropospheric Ozone Study (LISTOS)</a:t>
            </a:r>
            <a:r>
              <a:rPr lang="en-US" sz="12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Journal of Geophysical Research: Atmospheres, 127, e2021JD035890, 2022</a:t>
            </a:r>
            <a:endParaRPr lang="en-US" sz="1200" b="1" i="0" dirty="0">
              <a:solidFill>
                <a:srgbClr val="0432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Bef>
                <a:spcPts val="500"/>
              </a:spcBef>
              <a:buFont typeface="+mj-lt"/>
              <a:buAutoNum type="arabicPeriod"/>
            </a:pPr>
            <a:r>
              <a:rPr lang="en-US" sz="1200" b="1" dirty="0">
                <a:solidFill>
                  <a:srgbClr val="0000FF"/>
                </a:solidFill>
                <a:effectLst/>
                <a:ea typeface="Times New Roman" panose="02020603050405020304" pitchFamily="18" charset="0"/>
              </a:rPr>
              <a:t>Gronoff et al</a:t>
            </a:r>
            <a:r>
              <a:rPr lang="en-US" sz="1200" dirty="0">
                <a:solidFill>
                  <a:srgbClr val="0000FF"/>
                </a:solidFill>
                <a:effectLst/>
                <a:ea typeface="Times New Roman" panose="02020603050405020304" pitchFamily="18" charset="0"/>
              </a:rPr>
              <a:t>., </a:t>
            </a:r>
            <a:r>
              <a:rPr lang="en-US" sz="1200" b="1" dirty="0">
                <a:solidFill>
                  <a:srgbClr val="222222"/>
                </a:solidFill>
                <a:effectLst/>
                <a:ea typeface="Times New Roman" panose="02020603050405020304" pitchFamily="18" charset="0"/>
              </a:rPr>
              <a:t>SO2 plumes observation with LMOL: Theory, Modeling, and Validation  </a:t>
            </a:r>
            <a:r>
              <a:rPr lang="en-US" sz="1200" dirty="0">
                <a:solidFill>
                  <a:srgbClr val="222222"/>
                </a:solidFill>
                <a:effectLst/>
                <a:ea typeface="Times New Roman" panose="02020603050405020304" pitchFamily="18" charset="0"/>
              </a:rPr>
              <a:t>In </a:t>
            </a:r>
            <a:r>
              <a:rPr lang="en-US" sz="1200" i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30th International Laser Radar Conference</a:t>
            </a:r>
            <a:r>
              <a:rPr lang="en-US" sz="1200" i="1" dirty="0">
                <a:solidFill>
                  <a:srgbClr val="222222"/>
                </a:solidFill>
                <a:effectLst/>
                <a:ea typeface="Times New Roman" panose="02020603050405020304" pitchFamily="18" charset="0"/>
              </a:rPr>
              <a:t>, Vol I</a:t>
            </a:r>
            <a:r>
              <a:rPr lang="en-US" sz="1200" dirty="0">
                <a:solidFill>
                  <a:srgbClr val="222222"/>
                </a:solidFill>
                <a:effectLst/>
                <a:ea typeface="Times New Roman" panose="02020603050405020304" pitchFamily="18" charset="0"/>
              </a:rPr>
              <a:t>. Springer International Publishing, Springer Atmospheric Sciences Series, 2023.</a:t>
            </a:r>
            <a:endParaRPr lang="en-US" sz="1200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marL="342900" indent="-342900">
              <a:spcBef>
                <a:spcPts val="500"/>
              </a:spcBef>
              <a:buFont typeface="+mj-lt"/>
              <a:buAutoNum type="arabicPeriod"/>
            </a:pPr>
            <a:r>
              <a:rPr lang="en-US" sz="1200" b="1" i="1" dirty="0">
                <a:solidFill>
                  <a:srgbClr val="0000FF"/>
                </a:solidFill>
                <a:effectLst/>
                <a:ea typeface="Times New Roman" panose="02020603050405020304" pitchFamily="18" charset="0"/>
              </a:rPr>
              <a:t>Zhao et al.</a:t>
            </a:r>
            <a:r>
              <a:rPr lang="en-US" sz="1200" i="1" dirty="0">
                <a:solidFill>
                  <a:srgbClr val="0000FF"/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en-US" sz="1200" b="1" i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Identification of the roles of urban plume and local chemical production in ozone episodes observed in Long Island Sound during LISTOS 2018: implications for ozone control strategies</a:t>
            </a:r>
            <a:r>
              <a:rPr lang="en-US" sz="1200" dirty="0">
                <a:ea typeface="Times New Roman" panose="02020603050405020304" pitchFamily="18" charset="0"/>
              </a:rPr>
              <a:t> </a:t>
            </a:r>
            <a:r>
              <a:rPr lang="en-US" sz="1200" i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Environment International,2023, 107887, ISSN 0160-4120</a:t>
            </a:r>
          </a:p>
          <a:p>
            <a:pPr marL="342900" indent="-342900">
              <a:spcBef>
                <a:spcPts val="500"/>
              </a:spcBef>
              <a:buFont typeface="+mj-lt"/>
              <a:buAutoNum type="arabicPeriod"/>
            </a:pPr>
            <a:r>
              <a:rPr lang="en-US" sz="1200" b="1" i="1" dirty="0" err="1">
                <a:solidFill>
                  <a:srgbClr val="0000FF"/>
                </a:solidFill>
                <a:effectLst/>
                <a:ea typeface="Times New Roman" panose="02020603050405020304" pitchFamily="18" charset="0"/>
              </a:rPr>
              <a:t>Dreessen</a:t>
            </a:r>
            <a:r>
              <a:rPr lang="en-US" sz="1200" b="1" i="1" dirty="0">
                <a:solidFill>
                  <a:srgbClr val="0000FF"/>
                </a:solidFill>
                <a:effectLst/>
                <a:ea typeface="Times New Roman" panose="02020603050405020304" pitchFamily="18" charset="0"/>
              </a:rPr>
              <a:t> et al</a:t>
            </a:r>
            <a:r>
              <a:rPr lang="en-US" sz="1200" i="1" dirty="0">
                <a:solidFill>
                  <a:srgbClr val="0000FF"/>
                </a:solidFill>
                <a:effectLst/>
                <a:ea typeface="Times New Roman" panose="02020603050405020304" pitchFamily="18" charset="0"/>
              </a:rPr>
              <a:t>., </a:t>
            </a:r>
            <a:r>
              <a:rPr lang="en-US" sz="1200" i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(2023)</a:t>
            </a:r>
            <a:r>
              <a:rPr lang="en-US" sz="1200" b="1" i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VOC and trace gas measurements and ozone chemistry over the Chesapeake Bay during OWLETS-2</a:t>
            </a:r>
            <a:r>
              <a:rPr lang="en-US" sz="1200" i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, 2018,Journal of the Air &amp; Waste Management Association,73:3,178-199</a:t>
            </a:r>
          </a:p>
          <a:p>
            <a:pPr marL="342900" indent="-342900">
              <a:spcBef>
                <a:spcPts val="500"/>
              </a:spcBef>
              <a:buFont typeface="+mj-lt"/>
              <a:buAutoNum type="arabicPeriod"/>
            </a:pPr>
            <a:r>
              <a:rPr lang="en-US" sz="1200" b="1" i="1" dirty="0">
                <a:solidFill>
                  <a:srgbClr val="0000FF"/>
                </a:solidFill>
                <a:ea typeface="Times New Roman" panose="02020603050405020304" pitchFamily="18" charset="0"/>
              </a:rPr>
              <a:t>Berkoff et al.</a:t>
            </a:r>
            <a:r>
              <a:rPr lang="en-US" sz="1200" i="1" dirty="0">
                <a:solidFill>
                  <a:srgbClr val="000000"/>
                </a:solidFill>
                <a:ea typeface="Times New Roman" panose="02020603050405020304" pitchFamily="18" charset="0"/>
              </a:rPr>
              <a:t>, </a:t>
            </a:r>
            <a:r>
              <a:rPr lang="en-US" sz="1200" b="1" i="1" dirty="0">
                <a:solidFill>
                  <a:srgbClr val="000000"/>
                </a:solidFill>
                <a:ea typeface="Times New Roman" panose="02020603050405020304" pitchFamily="18" charset="0"/>
              </a:rPr>
              <a:t>Langley Mobile Ozone Lidar: Instrument Updates and Results</a:t>
            </a:r>
            <a:r>
              <a:rPr lang="en-US" sz="1200" i="1" dirty="0">
                <a:solidFill>
                  <a:srgbClr val="000000"/>
                </a:solidFill>
                <a:ea typeface="Times New Roman" panose="02020603050405020304" pitchFamily="18" charset="0"/>
              </a:rPr>
              <a:t>, Applied Optics (in progress)</a:t>
            </a:r>
          </a:p>
          <a:p>
            <a:pPr marL="342900" indent="-342900">
              <a:spcBef>
                <a:spcPts val="500"/>
              </a:spcBef>
              <a:buFont typeface="+mj-lt"/>
              <a:buAutoNum type="arabicPeriod"/>
            </a:pPr>
            <a:r>
              <a:rPr lang="en-US" sz="1200" b="1" i="1" dirty="0">
                <a:solidFill>
                  <a:srgbClr val="0000FF"/>
                </a:solidFill>
                <a:effectLst/>
                <a:ea typeface="Times New Roman" panose="02020603050405020304" pitchFamily="18" charset="0"/>
              </a:rPr>
              <a:t>Phoenix et al., </a:t>
            </a:r>
            <a:r>
              <a:rPr lang="en-US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Analysis of Atmospheric Conditions Responsible for an Ozone Exceedance Event in Southeast Virginia on June 15, 2022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Journal of Geophysical Research (in progress)</a:t>
            </a:r>
          </a:p>
          <a:p>
            <a:pPr marL="342900" indent="-342900">
              <a:spcBef>
                <a:spcPts val="500"/>
              </a:spcBef>
              <a:buFont typeface="+mj-lt"/>
              <a:buAutoNum type="arabicPeriod"/>
            </a:pPr>
            <a:r>
              <a:rPr lang="en-US" sz="1200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Gronoff et al., </a:t>
            </a:r>
            <a:r>
              <a:rPr lang="en-US" sz="12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Observation of pollution events at low altitude during TRACER-AQ: the advantage of adaptive resolution lidar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, AMT (in progress)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spcBef>
                <a:spcPts val="500"/>
              </a:spcBef>
              <a:buNone/>
            </a:pPr>
            <a:endParaRPr lang="en-US" sz="1200" i="1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76987C1-0C3C-4461-88C4-D0E3A193804A}"/>
              </a:ext>
            </a:extLst>
          </p:cNvPr>
          <p:cNvSpPr txBox="1">
            <a:spLocks/>
          </p:cNvSpPr>
          <p:nvPr/>
        </p:nvSpPr>
        <p:spPr>
          <a:xfrm>
            <a:off x="5339907" y="5577269"/>
            <a:ext cx="6692680" cy="1013611"/>
          </a:xfrm>
          <a:prstGeom prst="rect">
            <a:avLst/>
          </a:prstGeom>
          <a:ln w="38100">
            <a:solidFill>
              <a:srgbClr val="0432FF"/>
            </a:solidFill>
          </a:ln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Personnel Updates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Tim Berkoff is still backfilling laser/trailer work until replacement can be identified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Randa Elhertani, Engineering Division, is providing temporary support </a:t>
            </a: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85295C1E-998F-9F43-AF64-F224597B1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67" y="38178"/>
            <a:ext cx="912073" cy="90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9C9FF50-90E8-6D4B-8C9B-32FB6FBC2A26}"/>
              </a:ext>
            </a:extLst>
          </p:cNvPr>
          <p:cNvSpPr txBox="1"/>
          <p:nvPr/>
        </p:nvSpPr>
        <p:spPr>
          <a:xfrm>
            <a:off x="316478" y="140866"/>
            <a:ext cx="11623812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843"/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Langley Mobile Ozone Lidar Team Accomplishments</a:t>
            </a:r>
          </a:p>
          <a:p>
            <a:pPr algn="ctr" defTabSz="913843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Tim Berkoff (PI), Guillaume Gronoff (Co-PI), Daniel Phoenix, Randa Elhertani, Claudia Bernier (NASA Fellow at U of H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F9C78C2F-AB99-784E-9DA6-E778905FE098}"/>
              </a:ext>
            </a:extLst>
          </p:cNvPr>
          <p:cNvSpPr txBox="1">
            <a:spLocks/>
          </p:cNvSpPr>
          <p:nvPr/>
        </p:nvSpPr>
        <p:spPr>
          <a:xfrm>
            <a:off x="5339907" y="966836"/>
            <a:ext cx="6692680" cy="3140347"/>
          </a:xfrm>
          <a:prstGeom prst="rect">
            <a:avLst/>
          </a:prstGeom>
          <a:ln w="38100">
            <a:solidFill>
              <a:srgbClr val="0432FF"/>
            </a:solidFill>
          </a:ln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Field or Other Activities and Data Archived </a:t>
            </a:r>
          </a:p>
          <a:p>
            <a:pPr marL="0" indent="0" algn="ctr">
              <a:buNone/>
            </a:pP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1,676 hours of lidar operation in 2022 (approaching 1.0 FTE in data!)</a:t>
            </a:r>
          </a:p>
          <a:p>
            <a:pPr marL="342900" indent="-342900">
              <a:buFont typeface="Arial" panose="020B0604020202020204" pitchFamily="34" charset="0"/>
              <a:buAutoNum type="arabicPeriod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US" sz="1400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US" sz="1400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four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2795A33A-2A6E-2948-8136-B5518DC96126}"/>
              </a:ext>
            </a:extLst>
          </p:cNvPr>
          <p:cNvSpPr txBox="1">
            <a:spLocks/>
          </p:cNvSpPr>
          <p:nvPr/>
        </p:nvSpPr>
        <p:spPr>
          <a:xfrm>
            <a:off x="5339907" y="4188201"/>
            <a:ext cx="6692680" cy="1308050"/>
          </a:xfrm>
          <a:prstGeom prst="rect">
            <a:avLst/>
          </a:prstGeom>
          <a:ln w="38100">
            <a:solidFill>
              <a:srgbClr val="0432FF"/>
            </a:solidFill>
          </a:ln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Outlook</a:t>
            </a:r>
          </a:p>
          <a:p>
            <a:pPr>
              <a:buFont typeface="Arial" panose="020B0604020202020204" pitchFamily="34" charset="0"/>
              <a:buAutoNum type="arabicPeriod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SOWLETS, SARP-E, &amp; STAQS campaigns, new lab space, building-up sonde capability </a:t>
            </a:r>
          </a:p>
          <a:p>
            <a:pPr>
              <a:buFont typeface="Arial" panose="020B0604020202020204" pitchFamily="34" charset="0"/>
              <a:buAutoNum type="arabicPeriod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Fully automated O</a:t>
            </a:r>
            <a:r>
              <a:rPr lang="en-US" sz="12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aerosol system with SO</a:t>
            </a:r>
            <a:r>
              <a:rPr lang="en-US" sz="12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capability (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LaRC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IRAD funded)</a:t>
            </a:r>
          </a:p>
          <a:p>
            <a:pPr>
              <a:buFont typeface="Arial" panose="020B0604020202020204" pitchFamily="34" charset="0"/>
              <a:buAutoNum type="arabicPeriod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Experimental extreme near field testing underway (25-100 m altitude)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B477E6-96C4-417E-8136-C7848D4DD9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5948"/>
          <a:stretch/>
        </p:blipFill>
        <p:spPr>
          <a:xfrm>
            <a:off x="5385464" y="2850302"/>
            <a:ext cx="1807921" cy="960736"/>
          </a:xfrm>
          <a:prstGeom prst="rect">
            <a:avLst/>
          </a:prstGeom>
        </p:spPr>
      </p:pic>
      <p:pic>
        <p:nvPicPr>
          <p:cNvPr id="10" name="Picture 9" descr="C:\Users\mjohns34\Desktop\NASA Logo.png">
            <a:extLst>
              <a:ext uri="{FF2B5EF4-FFF2-40B4-BE49-F238E27FC236}">
                <a16:creationId xmlns:a16="http://schemas.microsoft.com/office/drawing/2014/main" id="{D2B1E4DD-2028-4ED2-B2AD-711462E0C5A8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5160" y="149010"/>
            <a:ext cx="912073" cy="72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1FE6EC-3C83-4601-A5C2-56633B03D7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2515" y="1783748"/>
            <a:ext cx="4954418" cy="221866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312082C-FF1E-442A-A6B3-E5A2891BA267}"/>
              </a:ext>
            </a:extLst>
          </p:cNvPr>
          <p:cNvSpPr/>
          <p:nvPr/>
        </p:nvSpPr>
        <p:spPr>
          <a:xfrm>
            <a:off x="428625" y="1888523"/>
            <a:ext cx="4650713" cy="721327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9762078-DF1A-4DDA-9B75-BF435700069B}"/>
              </a:ext>
            </a:extLst>
          </p:cNvPr>
          <p:cNvSpPr/>
          <p:nvPr/>
        </p:nvSpPr>
        <p:spPr>
          <a:xfrm>
            <a:off x="428625" y="3323274"/>
            <a:ext cx="4650713" cy="721327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37FE087-1B3F-49D6-AA97-615DF4A66800}"/>
              </a:ext>
            </a:extLst>
          </p:cNvPr>
          <p:cNvSpPr/>
          <p:nvPr/>
        </p:nvSpPr>
        <p:spPr>
          <a:xfrm>
            <a:off x="428625" y="5723895"/>
            <a:ext cx="4650713" cy="525865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1D245E6-1654-43AF-9B58-BBACA5852F58}"/>
              </a:ext>
            </a:extLst>
          </p:cNvPr>
          <p:cNvSpPr/>
          <p:nvPr/>
        </p:nvSpPr>
        <p:spPr>
          <a:xfrm>
            <a:off x="428625" y="6274985"/>
            <a:ext cx="4650713" cy="343595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902C69-5588-49A8-8BAD-15A92ABB0757}"/>
              </a:ext>
            </a:extLst>
          </p:cNvPr>
          <p:cNvSpPr txBox="1"/>
          <p:nvPr/>
        </p:nvSpPr>
        <p:spPr>
          <a:xfrm>
            <a:off x="5624433" y="1706012"/>
            <a:ext cx="14166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7 posters on display at this meeting!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08C5A0-8A9C-4005-A0F4-A3AA0FCAA148}"/>
              </a:ext>
            </a:extLst>
          </p:cNvPr>
          <p:cNvSpPr txBox="1"/>
          <p:nvPr/>
        </p:nvSpPr>
        <p:spPr>
          <a:xfrm rot="16200000">
            <a:off x="4345" y="2110686"/>
            <a:ext cx="6846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rgbClr val="FF0000"/>
                </a:solidFill>
              </a:rPr>
              <a:t>Posters!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D5523C-DB25-418D-BE54-166A43550AFE}"/>
              </a:ext>
            </a:extLst>
          </p:cNvPr>
          <p:cNvSpPr txBox="1"/>
          <p:nvPr/>
        </p:nvSpPr>
        <p:spPr>
          <a:xfrm rot="16200000">
            <a:off x="34737" y="3551996"/>
            <a:ext cx="6238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rgbClr val="FF0000"/>
                </a:solidFill>
              </a:rPr>
              <a:t>Poster!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A9CE928-0C97-4362-AFC9-F778ED17F2E2}"/>
              </a:ext>
            </a:extLst>
          </p:cNvPr>
          <p:cNvSpPr txBox="1"/>
          <p:nvPr/>
        </p:nvSpPr>
        <p:spPr>
          <a:xfrm rot="16200000">
            <a:off x="15556" y="6348355"/>
            <a:ext cx="6238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rgbClr val="FF0000"/>
                </a:solidFill>
              </a:rPr>
              <a:t>Poster!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846E41-F296-48C8-84DF-FE53880AE966}"/>
              </a:ext>
            </a:extLst>
          </p:cNvPr>
          <p:cNvSpPr txBox="1"/>
          <p:nvPr/>
        </p:nvSpPr>
        <p:spPr>
          <a:xfrm rot="16200000">
            <a:off x="4344" y="5834716"/>
            <a:ext cx="6846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rgbClr val="FF0000"/>
                </a:solidFill>
              </a:rPr>
              <a:t>Posters!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72729B2-EBC4-4042-AAE6-27463571E184}"/>
              </a:ext>
            </a:extLst>
          </p:cNvPr>
          <p:cNvSpPr txBox="1"/>
          <p:nvPr/>
        </p:nvSpPr>
        <p:spPr>
          <a:xfrm>
            <a:off x="6029325" y="4281975"/>
            <a:ext cx="6238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rgbClr val="FF0000"/>
                </a:solidFill>
              </a:rPr>
              <a:t>Poster!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C113F1F-6F1C-4D41-840E-103A266A1030}"/>
              </a:ext>
            </a:extLst>
          </p:cNvPr>
          <p:cNvCxnSpPr>
            <a:cxnSpLocks/>
            <a:stCxn id="22" idx="2"/>
          </p:cNvCxnSpPr>
          <p:nvPr/>
        </p:nvCxnSpPr>
        <p:spPr>
          <a:xfrm flipH="1">
            <a:off x="6104486" y="4495800"/>
            <a:ext cx="236752" cy="1809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0BAFB03-73FC-4AEB-8371-89C307960FF2}"/>
              </a:ext>
            </a:extLst>
          </p:cNvPr>
          <p:cNvCxnSpPr>
            <a:cxnSpLocks/>
          </p:cNvCxnSpPr>
          <p:nvPr/>
        </p:nvCxnSpPr>
        <p:spPr>
          <a:xfrm>
            <a:off x="5724525" y="4846359"/>
            <a:ext cx="7239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6F754D1-DBBB-4129-8BA3-96F5FB9DA10E}"/>
              </a:ext>
            </a:extLst>
          </p:cNvPr>
          <p:cNvSpPr txBox="1"/>
          <p:nvPr/>
        </p:nvSpPr>
        <p:spPr>
          <a:xfrm>
            <a:off x="9519724" y="2492968"/>
            <a:ext cx="6479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Frontal </a:t>
            </a:r>
          </a:p>
          <a:p>
            <a:r>
              <a:rPr lang="en-US" sz="1000" dirty="0"/>
              <a:t>passages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0532203-99E6-4CC2-BCA9-4AB5D63340F7}"/>
              </a:ext>
            </a:extLst>
          </p:cNvPr>
          <p:cNvCxnSpPr>
            <a:cxnSpLocks/>
            <a:stCxn id="25" idx="2"/>
          </p:cNvCxnSpPr>
          <p:nvPr/>
        </p:nvCxnSpPr>
        <p:spPr>
          <a:xfrm>
            <a:off x="9843691" y="2893078"/>
            <a:ext cx="323967" cy="19725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F5DECEE-C1FE-4AFA-8046-24502686FC3E}"/>
              </a:ext>
            </a:extLst>
          </p:cNvPr>
          <p:cNvCxnSpPr>
            <a:cxnSpLocks/>
          </p:cNvCxnSpPr>
          <p:nvPr/>
        </p:nvCxnSpPr>
        <p:spPr>
          <a:xfrm flipH="1">
            <a:off x="9389128" y="2899280"/>
            <a:ext cx="403985" cy="1624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B07A187-3EC4-4DC6-88F5-B2B175D2517C}"/>
              </a:ext>
            </a:extLst>
          </p:cNvPr>
          <p:cNvCxnSpPr>
            <a:cxnSpLocks/>
            <a:stCxn id="25" idx="2"/>
          </p:cNvCxnSpPr>
          <p:nvPr/>
        </p:nvCxnSpPr>
        <p:spPr>
          <a:xfrm flipH="1">
            <a:off x="8686247" y="2893078"/>
            <a:ext cx="1157444" cy="1686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0048CFE2-B5E6-4983-B901-B895773CA916}"/>
              </a:ext>
            </a:extLst>
          </p:cNvPr>
          <p:cNvSpPr txBox="1"/>
          <p:nvPr/>
        </p:nvSpPr>
        <p:spPr>
          <a:xfrm>
            <a:off x="7721873" y="2359253"/>
            <a:ext cx="6158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Strat O</a:t>
            </a:r>
            <a:r>
              <a:rPr lang="en-US" sz="1000" baseline="-25000" dirty="0"/>
              <a:t>3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4DCF7EF5-C7BD-4106-9728-631A3E16854B}"/>
              </a:ext>
            </a:extLst>
          </p:cNvPr>
          <p:cNvCxnSpPr>
            <a:cxnSpLocks/>
          </p:cNvCxnSpPr>
          <p:nvPr/>
        </p:nvCxnSpPr>
        <p:spPr>
          <a:xfrm flipH="1" flipV="1">
            <a:off x="7565090" y="2357545"/>
            <a:ext cx="207017" cy="13171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0573CF9E-D2D4-4BB6-B6E5-C806B5926636}"/>
              </a:ext>
            </a:extLst>
          </p:cNvPr>
          <p:cNvCxnSpPr>
            <a:cxnSpLocks/>
          </p:cNvCxnSpPr>
          <p:nvPr/>
        </p:nvCxnSpPr>
        <p:spPr>
          <a:xfrm>
            <a:off x="8303879" y="2499298"/>
            <a:ext cx="348500" cy="15929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A7F67394-8B70-4D31-A34C-F553E6532FB9}"/>
              </a:ext>
            </a:extLst>
          </p:cNvPr>
          <p:cNvCxnSpPr>
            <a:cxnSpLocks/>
          </p:cNvCxnSpPr>
          <p:nvPr/>
        </p:nvCxnSpPr>
        <p:spPr>
          <a:xfrm flipV="1">
            <a:off x="8303879" y="2209584"/>
            <a:ext cx="774255" cy="2640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4F868E40-F8E4-4BE1-B5E1-9866E0F0E4AE}"/>
              </a:ext>
            </a:extLst>
          </p:cNvPr>
          <p:cNvSpPr txBox="1"/>
          <p:nvPr/>
        </p:nvSpPr>
        <p:spPr>
          <a:xfrm>
            <a:off x="9591120" y="3711543"/>
            <a:ext cx="6415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CF aloft, </a:t>
            </a:r>
          </a:p>
          <a:p>
            <a:r>
              <a:rPr lang="en-US" sz="1000" dirty="0"/>
              <a:t>low O</a:t>
            </a:r>
            <a:r>
              <a:rPr lang="en-US" sz="1000" baseline="-25000" dirty="0"/>
              <a:t>3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5E13F5B0-39F8-4572-9810-8E429B1F048B}"/>
              </a:ext>
            </a:extLst>
          </p:cNvPr>
          <p:cNvCxnSpPr>
            <a:cxnSpLocks/>
          </p:cNvCxnSpPr>
          <p:nvPr/>
        </p:nvCxnSpPr>
        <p:spPr>
          <a:xfrm flipH="1" flipV="1">
            <a:off x="9651702" y="3378583"/>
            <a:ext cx="141411" cy="41773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F49069C6-F5D5-4EE2-BFB5-1FAFC5A4B077}"/>
              </a:ext>
            </a:extLst>
          </p:cNvPr>
          <p:cNvSpPr txBox="1"/>
          <p:nvPr/>
        </p:nvSpPr>
        <p:spPr>
          <a:xfrm>
            <a:off x="7382039" y="3843836"/>
            <a:ext cx="101021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High surface O</a:t>
            </a:r>
            <a:r>
              <a:rPr lang="en-US" sz="1000" baseline="-25000" dirty="0"/>
              <a:t>3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B8775FC6-1D9C-4D0B-B17B-452C7E40D867}"/>
              </a:ext>
            </a:extLst>
          </p:cNvPr>
          <p:cNvCxnSpPr>
            <a:cxnSpLocks/>
          </p:cNvCxnSpPr>
          <p:nvPr/>
        </p:nvCxnSpPr>
        <p:spPr>
          <a:xfrm flipV="1">
            <a:off x="7895241" y="3723680"/>
            <a:ext cx="134569" cy="1718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1F2DD109-7F0D-44ED-900B-76C6D36825B5}"/>
              </a:ext>
            </a:extLst>
          </p:cNvPr>
          <p:cNvCxnSpPr>
            <a:cxnSpLocks/>
          </p:cNvCxnSpPr>
          <p:nvPr/>
        </p:nvCxnSpPr>
        <p:spPr>
          <a:xfrm flipH="1">
            <a:off x="7668598" y="2755143"/>
            <a:ext cx="178449" cy="13110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F79545FF-4E6A-4D48-A9BE-450F170AD1FF}"/>
              </a:ext>
            </a:extLst>
          </p:cNvPr>
          <p:cNvSpPr txBox="1"/>
          <p:nvPr/>
        </p:nvSpPr>
        <p:spPr>
          <a:xfrm>
            <a:off x="7762418" y="2577269"/>
            <a:ext cx="8392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Mid-level ridge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29731066-882C-455B-8C12-1C5D7C6F0F19}"/>
              </a:ext>
            </a:extLst>
          </p:cNvPr>
          <p:cNvCxnSpPr>
            <a:cxnSpLocks/>
          </p:cNvCxnSpPr>
          <p:nvPr/>
        </p:nvCxnSpPr>
        <p:spPr>
          <a:xfrm flipH="1" flipV="1">
            <a:off x="10693248" y="3118567"/>
            <a:ext cx="161019" cy="1157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streamers">
            <a:extLst>
              <a:ext uri="{FF2B5EF4-FFF2-40B4-BE49-F238E27FC236}">
                <a16:creationId xmlns:a16="http://schemas.microsoft.com/office/drawing/2014/main" id="{60D671DD-B455-49C2-92C3-1C525AB5102D}"/>
              </a:ext>
            </a:extLst>
          </p:cNvPr>
          <p:cNvSpPr txBox="1"/>
          <p:nvPr/>
        </p:nvSpPr>
        <p:spPr>
          <a:xfrm>
            <a:off x="10693248" y="3178528"/>
            <a:ext cx="7377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O</a:t>
            </a:r>
            <a:r>
              <a:rPr lang="en-US" sz="1000" baseline="-25000" dirty="0"/>
              <a:t>3</a:t>
            </a:r>
            <a:r>
              <a:rPr lang="en-US" sz="1000" dirty="0"/>
              <a:t> </a:t>
            </a:r>
          </a:p>
          <a:p>
            <a:r>
              <a:rPr lang="en-US" sz="1000" dirty="0"/>
              <a:t>streamers 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AA06E87-A804-4802-9370-440F03ACE4B1}"/>
              </a:ext>
            </a:extLst>
          </p:cNvPr>
          <p:cNvSpPr txBox="1"/>
          <p:nvPr/>
        </p:nvSpPr>
        <p:spPr>
          <a:xfrm>
            <a:off x="10465621" y="1730229"/>
            <a:ext cx="119295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(quick-look curtain)</a:t>
            </a:r>
          </a:p>
        </p:txBody>
      </p:sp>
      <p:sp>
        <p:nvSpPr>
          <p:cNvPr id="74" name="shortwave">
            <a:extLst>
              <a:ext uri="{FF2B5EF4-FFF2-40B4-BE49-F238E27FC236}">
                <a16:creationId xmlns:a16="http://schemas.microsoft.com/office/drawing/2014/main" id="{C1317FB2-10B1-459A-B221-9C8A7A2A6C67}"/>
              </a:ext>
            </a:extLst>
          </p:cNvPr>
          <p:cNvSpPr txBox="1"/>
          <p:nvPr/>
        </p:nvSpPr>
        <p:spPr>
          <a:xfrm>
            <a:off x="7765675" y="2918396"/>
            <a:ext cx="131898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shortwave</a:t>
            </a:r>
          </a:p>
          <a:p>
            <a:r>
              <a:rPr lang="en-US" sz="1000" dirty="0"/>
              <a:t>(also related</a:t>
            </a:r>
          </a:p>
          <a:p>
            <a:r>
              <a:rPr lang="en-US" sz="1000" dirty="0"/>
              <a:t> to </a:t>
            </a:r>
            <a:r>
              <a:rPr lang="en-US" sz="1000" dirty="0" err="1"/>
              <a:t>strat</a:t>
            </a:r>
            <a:r>
              <a:rPr lang="en-US" sz="1000" dirty="0"/>
              <a:t>) </a:t>
            </a: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0120A55D-69B7-494D-AE28-8963BDA89066}"/>
              </a:ext>
            </a:extLst>
          </p:cNvPr>
          <p:cNvGrpSpPr/>
          <p:nvPr/>
        </p:nvGrpSpPr>
        <p:grpSpPr>
          <a:xfrm>
            <a:off x="1455445" y="1697818"/>
            <a:ext cx="6109645" cy="2727241"/>
            <a:chOff x="1455445" y="1697818"/>
            <a:chExt cx="6109645" cy="2727241"/>
          </a:xfrm>
        </p:grpSpPr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68C227F1-2D87-49D1-B8A6-8642750C1C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55445" y="1697818"/>
              <a:ext cx="5341162" cy="272724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D8F7015B-232C-4704-82EF-564E16869330}"/>
                </a:ext>
              </a:extLst>
            </p:cNvPr>
            <p:cNvCxnSpPr>
              <a:cxnSpLocks/>
            </p:cNvCxnSpPr>
            <p:nvPr/>
          </p:nvCxnSpPr>
          <p:spPr>
            <a:xfrm>
              <a:off x="6818323" y="2777324"/>
              <a:ext cx="746767" cy="72978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9688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BF9392C7-B2C9-34A5-31FE-D6F2AAFE1692}"/>
              </a:ext>
            </a:extLst>
          </p:cNvPr>
          <p:cNvSpPr txBox="1"/>
          <p:nvPr/>
        </p:nvSpPr>
        <p:spPr>
          <a:xfrm>
            <a:off x="255370" y="848729"/>
            <a:ext cx="11742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aseline="3000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90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Department of Earth and Atmospheric Science, University of Houston, </a:t>
            </a:r>
            <a:r>
              <a:rPr lang="en-US" sz="900" baseline="3000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90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NASA Langley Research Center, </a:t>
            </a:r>
            <a:r>
              <a:rPr lang="en-US" sz="900" baseline="3000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90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Science Systems and Application Inc.,</a:t>
            </a:r>
            <a:r>
              <a:rPr lang="en-US" sz="9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aseline="3000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90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Global Modeling and Assimilation Office, NASA Goddard Space Flight Center, </a:t>
            </a:r>
            <a:r>
              <a:rPr lang="en-US" sz="900" baseline="3000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90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Goddard Earth Science Technology &amp; Research,</a:t>
            </a:r>
            <a:r>
              <a:rPr lang="en-US" sz="9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aseline="3000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90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Joint Center for Earth Systems Technology, </a:t>
            </a:r>
            <a:r>
              <a:rPr lang="en-US" sz="9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aseline="3000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90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University of Maryland</a:t>
            </a:r>
            <a:endParaRPr lang="en-US" sz="1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AC3A2B-4E4D-DDA5-67EB-31B2BD0C8B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40" y="1335771"/>
            <a:ext cx="3429496" cy="23002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71D2A6-B970-FA57-B0B4-14912E25A7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4503" y="2705056"/>
            <a:ext cx="6902074" cy="37410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04A2F16-F08F-46FE-2357-F73240DAA3AF}"/>
              </a:ext>
            </a:extLst>
          </p:cNvPr>
          <p:cNvSpPr txBox="1"/>
          <p:nvPr/>
        </p:nvSpPr>
        <p:spPr>
          <a:xfrm>
            <a:off x="973156" y="24852"/>
            <a:ext cx="10245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B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Cluster-based characterization of multi-dimensional tropospheric ozone variability in coastal regions: an analysis of lidar measurements and model results</a:t>
            </a:r>
            <a:r>
              <a:rPr lang="en-US" sz="9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C1F690-FD4F-98C0-8EC8-BA584608BBF0}"/>
              </a:ext>
            </a:extLst>
          </p:cNvPr>
          <p:cNvSpPr txBox="1"/>
          <p:nvPr/>
        </p:nvSpPr>
        <p:spPr>
          <a:xfrm>
            <a:off x="3547848" y="1333987"/>
            <a:ext cx="8578837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000000"/>
              </a:buClr>
              <a:buSzPts val="1600"/>
            </a:pPr>
            <a:r>
              <a:rPr lang="en-US" sz="1050" b="1" u="sng" dirty="0">
                <a:latin typeface="Arial" panose="020B0604020202020204" pitchFamily="34" charset="0"/>
                <a:cs typeface="Arial" panose="020B0604020202020204" pitchFamily="34" charset="0"/>
              </a:rPr>
              <a:t>Background:</a:t>
            </a:r>
          </a:p>
          <a:p>
            <a:pPr lvl="0">
              <a:buClr>
                <a:srgbClr val="000000"/>
              </a:buClr>
              <a:buSzPts val="1600"/>
            </a:pP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Coastal regions are subject to harmful ozone (O</a:t>
            </a:r>
            <a:r>
              <a:rPr lang="en-US" sz="105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) accumulation that are difficult to forecast due to a lack of measurements in these areas. Recent and planned NASA air quality campaigns have focused on this issue.</a:t>
            </a:r>
          </a:p>
          <a:p>
            <a:pPr lvl="0">
              <a:buClr>
                <a:srgbClr val="000000"/>
              </a:buClr>
              <a:buSzPts val="1600"/>
            </a:pPr>
            <a:endParaRPr lang="en-US" sz="105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Clr>
                <a:srgbClr val="000000"/>
              </a:buClr>
              <a:buSzPts val="1600"/>
            </a:pPr>
            <a:r>
              <a:rPr lang="en-US" sz="1050" b="1" u="sng" dirty="0">
                <a:latin typeface="Arial" panose="020B0604020202020204" pitchFamily="34" charset="0"/>
                <a:cs typeface="Arial" panose="020B0604020202020204" pitchFamily="34" charset="0"/>
              </a:rPr>
              <a:t>Method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171450" lvl="0" indent="-171450"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Developed a clustering method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(left figure)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based on a suite of multi-dimensional lidar </a:t>
            </a:r>
            <a:r>
              <a:rPr lang="en-US" sz="1050" dirty="0">
                <a:latin typeface="Arial" panose="020B0604020202020204" pitchFamily="34" charset="0"/>
                <a:ea typeface="Arial Narrow"/>
                <a:cs typeface="Arial" panose="020B0604020202020204" pitchFamily="34" charset="0"/>
                <a:sym typeface="Wingdings" pitchFamily="2" charset="2"/>
              </a:rPr>
              <a:t>O</a:t>
            </a:r>
            <a:r>
              <a:rPr lang="en-US" sz="1050" baseline="-25000" dirty="0">
                <a:latin typeface="Arial" panose="020B0604020202020204" pitchFamily="34" charset="0"/>
                <a:ea typeface="Arial Narrow"/>
                <a:cs typeface="Arial" panose="020B0604020202020204" pitchFamily="34" charset="0"/>
                <a:sym typeface="Wingdings" pitchFamily="2" charset="2"/>
              </a:rPr>
              <a:t>3  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measurements from 3 recent air quality campaigns: OWLETS 1 &amp; 2, LISTOS</a:t>
            </a:r>
          </a:p>
          <a:p>
            <a:pPr marL="171450" indent="-171450"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By filtering/grouping the lidar measurements into associated clusters, we characterize coastal </a:t>
            </a:r>
            <a:r>
              <a:rPr lang="en-US" sz="1050" dirty="0">
                <a:latin typeface="Arial" panose="020B0604020202020204" pitchFamily="34" charset="0"/>
                <a:ea typeface="Arial Narrow"/>
                <a:cs typeface="Arial" panose="020B0604020202020204" pitchFamily="34" charset="0"/>
                <a:sym typeface="Wingdings" pitchFamily="2" charset="2"/>
              </a:rPr>
              <a:t>O</a:t>
            </a:r>
            <a:r>
              <a:rPr lang="en-US" sz="1050" baseline="-25000" dirty="0">
                <a:latin typeface="Arial" panose="020B0604020202020204" pitchFamily="34" charset="0"/>
                <a:ea typeface="Arial Narrow"/>
                <a:cs typeface="Arial" panose="020B0604020202020204" pitchFamily="34" charset="0"/>
                <a:sym typeface="Wingdings" pitchFamily="2" charset="2"/>
              </a:rPr>
              <a:t>3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 behavior during high pollution months</a:t>
            </a:r>
            <a:endParaRPr lang="en-US" sz="1050" dirty="0">
              <a:latin typeface="Arial" panose="020B0604020202020204" pitchFamily="34" charset="0"/>
              <a:ea typeface="Arial Narrow"/>
              <a:cs typeface="Arial" panose="020B0604020202020204" pitchFamily="34" charset="0"/>
              <a:sym typeface="Wingdings" pitchFamily="2" charset="2"/>
            </a:endParaRPr>
          </a:p>
          <a:p>
            <a:pPr lvl="0">
              <a:buClr>
                <a:srgbClr val="000000"/>
              </a:buClr>
              <a:buSzPts val="1600"/>
            </a:pPr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8E7ADB-67EF-3FAF-E915-D71754C5ACD5}"/>
              </a:ext>
            </a:extLst>
          </p:cNvPr>
          <p:cNvSpPr txBox="1"/>
          <p:nvPr/>
        </p:nvSpPr>
        <p:spPr>
          <a:xfrm>
            <a:off x="182071" y="3638687"/>
            <a:ext cx="4942432" cy="1869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000000"/>
              </a:buClr>
              <a:buSzPts val="1600"/>
            </a:pPr>
            <a:r>
              <a:rPr lang="en-US" sz="1050" b="1" u="sng" dirty="0">
                <a:latin typeface="Arial" panose="020B0604020202020204" pitchFamily="34" charset="0"/>
                <a:ea typeface="Arial Narrow"/>
                <a:cs typeface="Arial" panose="020B0604020202020204" pitchFamily="34" charset="0"/>
                <a:sym typeface="Wingdings" pitchFamily="2" charset="2"/>
              </a:rPr>
              <a:t>Findings</a:t>
            </a:r>
            <a:r>
              <a:rPr lang="en-US" sz="1050" b="1" dirty="0">
                <a:latin typeface="Arial" panose="020B0604020202020204" pitchFamily="34" charset="0"/>
                <a:ea typeface="Arial Narrow"/>
                <a:cs typeface="Arial" panose="020B0604020202020204" pitchFamily="34" charset="0"/>
                <a:sym typeface="Wingdings" pitchFamily="2" charset="2"/>
              </a:rPr>
              <a:t>: </a:t>
            </a:r>
          </a:p>
          <a:p>
            <a:pPr marL="285750" lvl="0" indent="-285750"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1050" dirty="0">
                <a:latin typeface="Arial" panose="020B0604020202020204" pitchFamily="34" charset="0"/>
                <a:ea typeface="Arial Narrow"/>
                <a:cs typeface="Arial" panose="020B0604020202020204" pitchFamily="34" charset="0"/>
                <a:sym typeface="Wingdings" pitchFamily="2" charset="2"/>
              </a:rPr>
              <a:t>Derived lidar clusters used to evaluate the ability of two chemical transport models to simulate the distinct 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05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050" dirty="0">
                <a:latin typeface="Arial" panose="020B0604020202020204" pitchFamily="34" charset="0"/>
                <a:ea typeface="Arial Narrow"/>
                <a:cs typeface="Arial" panose="020B0604020202020204" pitchFamily="34" charset="0"/>
                <a:sym typeface="Wingdings" pitchFamily="2" charset="2"/>
              </a:rPr>
              <a:t> cases (</a:t>
            </a:r>
            <a:r>
              <a:rPr lang="en-US" sz="1000" i="1" dirty="0">
                <a:latin typeface="Arial" panose="020B0604020202020204" pitchFamily="34" charset="0"/>
                <a:ea typeface="Arial Narrow"/>
                <a:cs typeface="Arial" panose="020B0604020202020204" pitchFamily="34" charset="0"/>
                <a:sym typeface="Wingdings" pitchFamily="2" charset="2"/>
              </a:rPr>
              <a:t>right figure b, c)</a:t>
            </a:r>
          </a:p>
          <a:p>
            <a:pPr marL="285750" lvl="0" indent="-285750"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1050" dirty="0">
                <a:latin typeface="Arial" panose="020B0604020202020204" pitchFamily="34" charset="0"/>
                <a:ea typeface="Arial Narrow"/>
                <a:cs typeface="Arial" panose="020B0604020202020204" pitchFamily="34" charset="0"/>
                <a:sym typeface="Wingdings" pitchFamily="2" charset="2"/>
              </a:rPr>
              <a:t>The clusters allowed us to easily highlight current model limitations e.g., both models fairly capture low-level/near surface O</a:t>
            </a:r>
            <a:r>
              <a:rPr lang="en-US" sz="1050" baseline="-25000" dirty="0">
                <a:latin typeface="Arial" panose="020B0604020202020204" pitchFamily="34" charset="0"/>
                <a:ea typeface="Arial Narrow"/>
                <a:cs typeface="Arial" panose="020B0604020202020204" pitchFamily="34" charset="0"/>
                <a:sym typeface="Wingdings" pitchFamily="2" charset="2"/>
              </a:rPr>
              <a:t>3</a:t>
            </a:r>
            <a:r>
              <a:rPr lang="en-US" sz="1050" dirty="0">
                <a:latin typeface="Arial" panose="020B0604020202020204" pitchFamily="34" charset="0"/>
                <a:ea typeface="Arial Narrow"/>
                <a:cs typeface="Arial" panose="020B0604020202020204" pitchFamily="34" charset="0"/>
                <a:sym typeface="Wingdings" pitchFamily="2" charset="2"/>
              </a:rPr>
              <a:t> pattern and magnitude but fail to capture mid-level O</a:t>
            </a:r>
            <a:r>
              <a:rPr lang="en-US" sz="1050" baseline="-25000" dirty="0">
                <a:latin typeface="Arial" panose="020B0604020202020204" pitchFamily="34" charset="0"/>
                <a:ea typeface="Arial Narrow"/>
                <a:cs typeface="Arial" panose="020B0604020202020204" pitchFamily="34" charset="0"/>
                <a:sym typeface="Wingdings" pitchFamily="2" charset="2"/>
              </a:rPr>
              <a:t>3</a:t>
            </a:r>
          </a:p>
          <a:p>
            <a:pPr marL="285750" lvl="0" indent="-285750"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1050" dirty="0">
                <a:latin typeface="Arial" panose="020B0604020202020204" pitchFamily="34" charset="0"/>
                <a:ea typeface="Arial Narrow"/>
                <a:cs typeface="Arial" panose="020B0604020202020204" pitchFamily="34" charset="0"/>
                <a:sym typeface="Wingdings" pitchFamily="2" charset="2"/>
              </a:rPr>
              <a:t>This method can be used to understand air quality patterns for a specific region, more readily evaluate model performance, and for future work, 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investigate TEMPO retrievals vs. lidar and models to assess the ability of satellite retrievals (e.g., TEMPO) to monitor O</a:t>
            </a:r>
            <a:r>
              <a:rPr lang="en-US" sz="105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 over such complex environments</a:t>
            </a:r>
          </a:p>
        </p:txBody>
      </p:sp>
      <p:cxnSp>
        <p:nvCxnSpPr>
          <p:cNvPr id="12" name="Google Shape;151;p1">
            <a:extLst>
              <a:ext uri="{FF2B5EF4-FFF2-40B4-BE49-F238E27FC236}">
                <a16:creationId xmlns:a16="http://schemas.microsoft.com/office/drawing/2014/main" id="{74203A6C-7939-47B1-3BAA-861F8C87DB58}"/>
              </a:ext>
            </a:extLst>
          </p:cNvPr>
          <p:cNvCxnSpPr/>
          <p:nvPr/>
        </p:nvCxnSpPr>
        <p:spPr>
          <a:xfrm flipH="1">
            <a:off x="380872" y="1246875"/>
            <a:ext cx="11430256" cy="21214"/>
          </a:xfrm>
          <a:prstGeom prst="straightConnector1">
            <a:avLst/>
          </a:prstGeom>
          <a:noFill/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F5160026-5DC9-C491-B763-3ED059A200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7779"/>
            <a:ext cx="804402" cy="6730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2A137D5-B374-9357-2396-A89022A079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42170" y="136842"/>
            <a:ext cx="1324136" cy="48402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1130532-1A29-34CD-FF28-AAB9E9DDE828}"/>
              </a:ext>
            </a:extLst>
          </p:cNvPr>
          <p:cNvSpPr txBox="1"/>
          <p:nvPr/>
        </p:nvSpPr>
        <p:spPr>
          <a:xfrm>
            <a:off x="190055" y="5724270"/>
            <a:ext cx="5234847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u="sng" dirty="0">
                <a:latin typeface="Arial" panose="020B0604020202020204" pitchFamily="34" charset="0"/>
                <a:cs typeface="Arial" panose="020B0604020202020204" pitchFamily="34" charset="0"/>
              </a:rPr>
              <a:t>Significance</a:t>
            </a:r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105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NASA TOLNet lidar measurements provide crucial observations to better understand air quality behavior, comprehensively evaluate models, and improve satellite retrievals, resulting in forecast improvements of 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hazardous</a:t>
            </a:r>
            <a:r>
              <a:rPr lang="en-US" sz="105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pollution conditions</a:t>
            </a:r>
            <a:r>
              <a:rPr lang="en-US" sz="105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that impact human health, vegetation/agriculture, and related ecosystems. </a:t>
            </a:r>
          </a:p>
        </p:txBody>
      </p:sp>
      <p:pic>
        <p:nvPicPr>
          <p:cNvPr id="18" name="Picture 5">
            <a:extLst>
              <a:ext uri="{FF2B5EF4-FFF2-40B4-BE49-F238E27FC236}">
                <a16:creationId xmlns:a16="http://schemas.microsoft.com/office/drawing/2014/main" id="{0D54F4C6-5E25-4BF7-BEE6-6D054B129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772" y="30286"/>
            <a:ext cx="680466" cy="673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D2F8845-5D08-B64D-7050-7B8C4CE761C1}"/>
              </a:ext>
            </a:extLst>
          </p:cNvPr>
          <p:cNvSpPr txBox="1"/>
          <p:nvPr/>
        </p:nvSpPr>
        <p:spPr>
          <a:xfrm>
            <a:off x="713172" y="641471"/>
            <a:ext cx="1076565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u="sng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Claudia Bernier</a:t>
            </a:r>
            <a:r>
              <a:rPr lang="en-US" sz="1000" b="1" u="sng" baseline="3000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000" b="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Yuxuan Wang</a:t>
            </a:r>
            <a:r>
              <a:rPr lang="en-US" sz="1000" baseline="3000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000" b="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Guillaume Gronoff</a:t>
            </a:r>
            <a:r>
              <a:rPr lang="en-US" sz="1000" baseline="3000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2,3</a:t>
            </a:r>
            <a:r>
              <a:rPr lang="en-US" sz="1000" b="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Timothy Berkoff</a:t>
            </a:r>
            <a:r>
              <a:rPr lang="en-US" sz="1000" baseline="3000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000" b="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K. Emma Knowland</a:t>
            </a:r>
            <a:r>
              <a:rPr lang="en-US" sz="1000" baseline="3000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4,5</a:t>
            </a:r>
            <a:r>
              <a:rPr lang="en-US" sz="1000" b="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John T. Sullivan</a:t>
            </a:r>
            <a:r>
              <a:rPr lang="en-US" sz="1000" baseline="3000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000" b="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Ruben Delgado</a:t>
            </a:r>
            <a:r>
              <a:rPr lang="en-US" sz="1000" baseline="3000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6,7</a:t>
            </a:r>
            <a:r>
              <a:rPr lang="en-US" sz="1000" b="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Vanessa Caicedo</a:t>
            </a:r>
            <a:r>
              <a:rPr lang="en-US" sz="1000" baseline="3000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6,7</a:t>
            </a:r>
            <a:r>
              <a:rPr lang="en-US" sz="1000" b="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&amp; Brian Carroll</a:t>
            </a:r>
            <a:r>
              <a:rPr lang="en-US" sz="1000" baseline="3000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2,6</a:t>
            </a:r>
            <a:r>
              <a:rPr lang="en-US" sz="100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1EB258F-6D1E-2359-7C00-88EF0C862936}"/>
              </a:ext>
            </a:extLst>
          </p:cNvPr>
          <p:cNvSpPr txBox="1"/>
          <p:nvPr/>
        </p:nvSpPr>
        <p:spPr>
          <a:xfrm>
            <a:off x="6082937" y="6453253"/>
            <a:ext cx="590211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Work recently published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800" b="0" i="1" u="none" strike="noStrike" dirty="0">
                <a:solidFill>
                  <a:srgbClr val="46464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Bernier, C., Wang, Y., Gronoff, G., Berkoff, T., Knowland, K. E., Sullivan, J. T., Delgado, R., Caicedo, V., and Carroll, B.:, Atmos. Chem. Phys., 22, 15313–15331, https://</a:t>
            </a:r>
            <a:r>
              <a:rPr lang="en-US" sz="800" b="0" i="1" u="none" strike="noStrike" dirty="0" err="1">
                <a:solidFill>
                  <a:srgbClr val="46464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doi.org</a:t>
            </a:r>
            <a:r>
              <a:rPr lang="en-US" sz="800" b="0" i="1" u="none" strike="noStrike" dirty="0">
                <a:solidFill>
                  <a:srgbClr val="46464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/10.5194/acp-22-15313-2022, 2022.</a:t>
            </a:r>
            <a:endParaRPr lang="en-US" sz="9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2267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A080EF8-0E12-6AC9-DB68-75789E6A0BC0}"/>
              </a:ext>
            </a:extLst>
          </p:cNvPr>
          <p:cNvSpPr txBox="1"/>
          <p:nvPr/>
        </p:nvSpPr>
        <p:spPr>
          <a:xfrm>
            <a:off x="1263776" y="56582"/>
            <a:ext cx="96258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70B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Analysis of Atmospheric Conditions Responsible for an Ozone Exceedance Event in Southeast Virginia on June 15, 2022</a:t>
            </a:r>
            <a:r>
              <a:rPr lang="en-US" sz="9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5C6871-9778-A395-F912-C0890E1F66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04402" cy="673016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D2DC3883-69A8-6802-708B-01A3D67F0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3172" y="7907"/>
            <a:ext cx="680466" cy="673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7556F05E-171C-57C3-F74A-F338C1023D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38595" y="0"/>
            <a:ext cx="680466" cy="5380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5DD6DB1-C641-10C9-6900-EE5553DF3344}"/>
              </a:ext>
            </a:extLst>
          </p:cNvPr>
          <p:cNvSpPr txBox="1"/>
          <p:nvPr/>
        </p:nvSpPr>
        <p:spPr>
          <a:xfrm>
            <a:off x="1170731" y="663020"/>
            <a:ext cx="10072918" cy="8233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1" u="sng" dirty="0">
                <a:solidFill>
                  <a:srgbClr val="0070C0"/>
                </a:solidFill>
                <a:effectLst/>
                <a:latin typeface="NimbusRomNo9L"/>
              </a:rPr>
              <a:t>Daniel B. Phoenix</a:t>
            </a:r>
            <a:r>
              <a:rPr lang="en-US" sz="1050" b="1" u="sng" baseline="30000" dirty="0">
                <a:solidFill>
                  <a:srgbClr val="0070C0"/>
                </a:solidFill>
                <a:effectLst/>
                <a:latin typeface="NimbusRomNo9L"/>
              </a:rPr>
              <a:t>1</a:t>
            </a:r>
            <a:r>
              <a:rPr lang="en-US" sz="1050" dirty="0">
                <a:solidFill>
                  <a:srgbClr val="0070C0"/>
                </a:solidFill>
                <a:effectLst/>
                <a:latin typeface="NimbusRomNo9L"/>
              </a:rPr>
              <a:t>, Guillaume P. Gronoff</a:t>
            </a:r>
            <a:r>
              <a:rPr lang="en-US" sz="1050" baseline="30000" dirty="0">
                <a:solidFill>
                  <a:srgbClr val="0070C0"/>
                </a:solidFill>
                <a:effectLst/>
                <a:latin typeface="NimbusRomNo9L"/>
              </a:rPr>
              <a:t>1,2</a:t>
            </a:r>
            <a:r>
              <a:rPr lang="en-US" sz="1050" dirty="0">
                <a:solidFill>
                  <a:srgbClr val="0070C0"/>
                </a:solidFill>
                <a:effectLst/>
                <a:latin typeface="NimbusRomNo9L"/>
              </a:rPr>
              <a:t>, Timothy A. Berkoff</a:t>
            </a:r>
            <a:r>
              <a:rPr lang="en-US" sz="1050" baseline="30000" dirty="0">
                <a:solidFill>
                  <a:srgbClr val="0070C0"/>
                </a:solidFill>
                <a:effectLst/>
                <a:latin typeface="NimbusRomNo9L"/>
              </a:rPr>
              <a:t>2</a:t>
            </a:r>
            <a:r>
              <a:rPr lang="en-US" sz="1050" dirty="0">
                <a:solidFill>
                  <a:srgbClr val="0070C0"/>
                </a:solidFill>
                <a:effectLst/>
                <a:latin typeface="NimbusRomNo9L"/>
              </a:rPr>
              <a:t>, Daniel Salkovitz</a:t>
            </a:r>
            <a:r>
              <a:rPr lang="en-US" sz="1050" baseline="30000" dirty="0">
                <a:solidFill>
                  <a:srgbClr val="0070C0"/>
                </a:solidFill>
                <a:effectLst/>
                <a:latin typeface="NimbusRomNo9L"/>
              </a:rPr>
              <a:t>3</a:t>
            </a:r>
            <a:r>
              <a:rPr lang="en-US" sz="1050" dirty="0">
                <a:solidFill>
                  <a:srgbClr val="0070C0"/>
                </a:solidFill>
                <a:effectLst/>
                <a:latin typeface="NimbusRomNo9L"/>
              </a:rPr>
              <a:t>, K. Emma Knowland</a:t>
            </a:r>
            <a:r>
              <a:rPr lang="en-US" sz="1050" baseline="30000" dirty="0">
                <a:solidFill>
                  <a:srgbClr val="0070C0"/>
                </a:solidFill>
                <a:effectLst/>
                <a:latin typeface="NimbusRomNo9L"/>
              </a:rPr>
              <a:t>4,5</a:t>
            </a:r>
            <a:r>
              <a:rPr lang="en-US" sz="1050" dirty="0">
                <a:solidFill>
                  <a:srgbClr val="0070C0"/>
                </a:solidFill>
                <a:effectLst/>
                <a:latin typeface="NimbusRomNo9L"/>
              </a:rPr>
              <a:t>,  John T. Sullivan</a:t>
            </a:r>
            <a:r>
              <a:rPr lang="en-US" sz="1050" baseline="30000" dirty="0">
                <a:solidFill>
                  <a:srgbClr val="0070C0"/>
                </a:solidFill>
                <a:effectLst/>
                <a:latin typeface="NimbusRomNo9L"/>
              </a:rPr>
              <a:t>4</a:t>
            </a:r>
            <a:r>
              <a:rPr lang="en-US" sz="1050" dirty="0">
                <a:solidFill>
                  <a:srgbClr val="0070C0"/>
                </a:solidFill>
                <a:effectLst/>
                <a:latin typeface="NimbusRomNo9L"/>
              </a:rPr>
              <a:t>, Laurence W. Twigg</a:t>
            </a:r>
            <a:r>
              <a:rPr lang="en-US" sz="1050" baseline="30000" dirty="0">
                <a:solidFill>
                  <a:srgbClr val="0070C0"/>
                </a:solidFill>
                <a:effectLst/>
                <a:latin typeface="NimbusRomNo9L"/>
              </a:rPr>
              <a:t>4,6</a:t>
            </a:r>
            <a:r>
              <a:rPr lang="en-US" sz="1050" dirty="0">
                <a:solidFill>
                  <a:srgbClr val="0070C0"/>
                </a:solidFill>
                <a:effectLst/>
                <a:latin typeface="NimbusRomNo9L"/>
              </a:rPr>
              <a:t>, Maurice Roots</a:t>
            </a:r>
            <a:r>
              <a:rPr lang="en-US" sz="1050" baseline="30000" dirty="0">
                <a:solidFill>
                  <a:srgbClr val="0070C0"/>
                </a:solidFill>
                <a:effectLst/>
                <a:latin typeface="NimbusRomNo9L"/>
              </a:rPr>
              <a:t>7</a:t>
            </a:r>
            <a:r>
              <a:rPr lang="en-US" sz="1050" dirty="0">
                <a:solidFill>
                  <a:srgbClr val="0070C0"/>
                </a:solidFill>
                <a:effectLst/>
                <a:latin typeface="NimbusRomNo9L"/>
              </a:rPr>
              <a:t>, and Claudia Bernier</a:t>
            </a:r>
            <a:r>
              <a:rPr lang="en-US" sz="1050" baseline="30000" dirty="0">
                <a:solidFill>
                  <a:srgbClr val="0070C0"/>
                </a:solidFill>
                <a:effectLst/>
                <a:latin typeface="NimbusRomNo9L"/>
              </a:rPr>
              <a:t>8</a:t>
            </a:r>
            <a:br>
              <a:rPr lang="en-US" sz="1000" dirty="0">
                <a:solidFill>
                  <a:srgbClr val="0070C0"/>
                </a:solidFill>
                <a:effectLst/>
                <a:latin typeface="NimbusRomNo9L"/>
              </a:rPr>
            </a:br>
            <a:r>
              <a:rPr lang="en-US" sz="900" baseline="30000" dirty="0">
                <a:solidFill>
                  <a:srgbClr val="0070C0"/>
                </a:solidFill>
                <a:effectLst/>
                <a:latin typeface="NimbusRomNo9L"/>
              </a:rPr>
              <a:t>1</a:t>
            </a:r>
            <a:r>
              <a:rPr lang="en-US" sz="900" dirty="0">
                <a:solidFill>
                  <a:srgbClr val="0070C0"/>
                </a:solidFill>
                <a:effectLst/>
                <a:latin typeface="NimbusRomNo9L"/>
              </a:rPr>
              <a:t>Science Systems and Applications, Inc., Hampton, VA 23666, </a:t>
            </a:r>
            <a:r>
              <a:rPr lang="en-US" sz="900" baseline="30000" dirty="0">
                <a:solidFill>
                  <a:srgbClr val="0070C0"/>
                </a:solidFill>
                <a:effectLst/>
                <a:latin typeface="NimbusRomNo9L"/>
              </a:rPr>
              <a:t>2</a:t>
            </a:r>
            <a:r>
              <a:rPr lang="en-US" sz="900" dirty="0">
                <a:solidFill>
                  <a:srgbClr val="0070C0"/>
                </a:solidFill>
                <a:effectLst/>
                <a:latin typeface="NimbusRomNo9L"/>
              </a:rPr>
              <a:t>NASA Langley Research Center, Hampton, VA 23666, </a:t>
            </a:r>
            <a:r>
              <a:rPr lang="en-US" sz="900" baseline="30000" dirty="0">
                <a:solidFill>
                  <a:srgbClr val="0070C0"/>
                </a:solidFill>
                <a:effectLst/>
                <a:latin typeface="NimbusRomNo9L"/>
              </a:rPr>
              <a:t>3</a:t>
            </a:r>
            <a:r>
              <a:rPr lang="en-US" sz="900" dirty="0">
                <a:solidFill>
                  <a:srgbClr val="0070C0"/>
                </a:solidFill>
                <a:effectLst/>
                <a:latin typeface="NimbusRomNo9L"/>
              </a:rPr>
              <a:t>Virginia Department of Environmental Quality, Richmond, VA, USA,</a:t>
            </a:r>
          </a:p>
          <a:p>
            <a:pPr algn="ctr"/>
            <a:r>
              <a:rPr lang="en-US" sz="900" baseline="30000" dirty="0">
                <a:solidFill>
                  <a:srgbClr val="0070C0"/>
                </a:solidFill>
                <a:effectLst/>
                <a:latin typeface="NimbusRomNo9L"/>
              </a:rPr>
              <a:t>4</a:t>
            </a:r>
            <a:r>
              <a:rPr lang="en-US" sz="900" dirty="0">
                <a:solidFill>
                  <a:srgbClr val="0070C0"/>
                </a:solidFill>
                <a:effectLst/>
                <a:latin typeface="NimbusRomNo9L"/>
              </a:rPr>
              <a:t>NASA Goddard Space Flight Center, Greenbelt, MD, USA, </a:t>
            </a:r>
            <a:r>
              <a:rPr lang="en-US" sz="900" baseline="30000" dirty="0">
                <a:solidFill>
                  <a:srgbClr val="0070C0"/>
                </a:solidFill>
                <a:effectLst/>
                <a:latin typeface="NimbusRomNo9L"/>
              </a:rPr>
              <a:t>5</a:t>
            </a:r>
            <a:r>
              <a:rPr lang="en-US" sz="900" dirty="0">
                <a:solidFill>
                  <a:srgbClr val="0070C0"/>
                </a:solidFill>
                <a:effectLst/>
                <a:latin typeface="NimbusRomNo9L"/>
              </a:rPr>
              <a:t>Morgan State University, Baltimore, MD, USA, </a:t>
            </a:r>
            <a:r>
              <a:rPr lang="en-US" sz="900" baseline="30000" dirty="0">
                <a:solidFill>
                  <a:srgbClr val="0070C0"/>
                </a:solidFill>
                <a:effectLst/>
                <a:latin typeface="NimbusRomNo9L"/>
              </a:rPr>
              <a:t>6</a:t>
            </a:r>
            <a:r>
              <a:rPr lang="en-US" sz="900" dirty="0">
                <a:solidFill>
                  <a:srgbClr val="0070C0"/>
                </a:solidFill>
                <a:effectLst/>
                <a:latin typeface="NimbusRomNo9L"/>
              </a:rPr>
              <a:t>Science Systems and Applications, Inc., Greenbelt, MD, USA</a:t>
            </a:r>
          </a:p>
          <a:p>
            <a:pPr algn="ctr"/>
            <a:r>
              <a:rPr lang="en-US" sz="900" baseline="30000" dirty="0">
                <a:solidFill>
                  <a:srgbClr val="0070C0"/>
                </a:solidFill>
                <a:effectLst/>
                <a:latin typeface="NimbusRomNo9L"/>
              </a:rPr>
              <a:t>7</a:t>
            </a:r>
            <a:r>
              <a:rPr lang="en-US" sz="900" dirty="0">
                <a:solidFill>
                  <a:srgbClr val="0070C0"/>
                </a:solidFill>
                <a:effectLst/>
                <a:latin typeface="NimbusRomNo9L"/>
              </a:rPr>
              <a:t>University of Maryland, Baltimore County, Baltimore, MD, USA, </a:t>
            </a:r>
            <a:r>
              <a:rPr lang="en-US" sz="900" baseline="30000" dirty="0">
                <a:solidFill>
                  <a:srgbClr val="0070C0"/>
                </a:solidFill>
                <a:effectLst/>
                <a:latin typeface="NimbusRomNo9L"/>
              </a:rPr>
              <a:t>8</a:t>
            </a:r>
            <a:r>
              <a:rPr lang="en-US" sz="900" dirty="0">
                <a:solidFill>
                  <a:srgbClr val="0070C0"/>
                </a:solidFill>
                <a:effectLst/>
                <a:latin typeface="NimbusRomNo9L"/>
              </a:rPr>
              <a:t>Department of Earth and Atmospheric Science, University of Houston, Houston, TX 77004 </a:t>
            </a:r>
            <a:endParaRPr lang="en-US" sz="900" dirty="0">
              <a:solidFill>
                <a:srgbClr val="0070C0"/>
              </a:solidFill>
            </a:endParaRPr>
          </a:p>
          <a:p>
            <a:pPr algn="ctr"/>
            <a:r>
              <a:rPr lang="en-US" sz="1000" dirty="0">
                <a:solidFill>
                  <a:srgbClr val="0070C0"/>
                </a:solidFill>
                <a:effectLst/>
                <a:latin typeface="NimbusRomNo9L"/>
              </a:rPr>
              <a:t> </a:t>
            </a:r>
            <a:endParaRPr lang="en-US" sz="1000" dirty="0">
              <a:solidFill>
                <a:srgbClr val="0070C0"/>
              </a:solidFill>
            </a:endParaRPr>
          </a:p>
        </p:txBody>
      </p:sp>
      <p:cxnSp>
        <p:nvCxnSpPr>
          <p:cNvPr id="9" name="Google Shape;151;p1">
            <a:extLst>
              <a:ext uri="{FF2B5EF4-FFF2-40B4-BE49-F238E27FC236}">
                <a16:creationId xmlns:a16="http://schemas.microsoft.com/office/drawing/2014/main" id="{6A72836A-473F-6DD3-1313-96335132E8BE}"/>
              </a:ext>
            </a:extLst>
          </p:cNvPr>
          <p:cNvCxnSpPr/>
          <p:nvPr/>
        </p:nvCxnSpPr>
        <p:spPr>
          <a:xfrm flipH="1">
            <a:off x="380871" y="1313545"/>
            <a:ext cx="11430256" cy="21214"/>
          </a:xfrm>
          <a:prstGeom prst="straightConnector1">
            <a:avLst/>
          </a:prstGeom>
          <a:noFill/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4978BA2-D059-ECC5-66D2-89765043BD08}"/>
              </a:ext>
            </a:extLst>
          </p:cNvPr>
          <p:cNvSpPr txBox="1"/>
          <p:nvPr/>
        </p:nvSpPr>
        <p:spPr>
          <a:xfrm>
            <a:off x="109635" y="1356489"/>
            <a:ext cx="5805973" cy="17158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>
                <a:srgbClr val="000000"/>
              </a:buClr>
              <a:buSzPts val="1600"/>
            </a:pPr>
            <a:r>
              <a:rPr lang="en-US" sz="1100" b="1" u="sng" dirty="0">
                <a:latin typeface="Arial" panose="020B0604020202020204" pitchFamily="34" charset="0"/>
                <a:cs typeface="Arial" panose="020B0604020202020204" pitchFamily="34" charset="0"/>
              </a:rPr>
              <a:t>Background:</a:t>
            </a:r>
          </a:p>
          <a:p>
            <a:pPr marL="285750" lvl="0" indent="-285750"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On June 15, 2022, the Virginia Department of Environmental Quality monitoring site at Suffolk/Holland, a rural site in southeast Virginia, recorded its first ozone exceedance since 2016.  The Richmond DEQ site also recorded an ozone exceedance.</a:t>
            </a:r>
          </a:p>
          <a:p>
            <a:pPr marL="285750" lvl="0" indent="-285750"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This is an unusual event because the Suffolk/Holland DEQ site is not located in an area with high vehicular traffic or local sources of primary pollutants.</a:t>
            </a:r>
          </a:p>
          <a:p>
            <a:pPr marL="285750" lvl="0" indent="-285750"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NAAQS exceedance is rare for Virginia and must be addressed or risk being classified as  a nonattainment area, which requires compliance to meet federal air quality standards.</a:t>
            </a:r>
            <a:r>
              <a:rPr lang="en-US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lvl="0" indent="-285750"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1050" dirty="0" err="1">
                <a:latin typeface="Arial" panose="020B0604020202020204" pitchFamily="34" charset="0"/>
                <a:cs typeface="Arial" panose="020B0604020202020204" pitchFamily="34" charset="0"/>
              </a:rPr>
              <a:t>TOLNet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 was able to assist the VA DEQ in understanding what happened and why this event occurred.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87088E7-22D3-1052-9717-8FCAD56CB432}"/>
              </a:ext>
            </a:extLst>
          </p:cNvPr>
          <p:cNvSpPr txBox="1"/>
          <p:nvPr/>
        </p:nvSpPr>
        <p:spPr>
          <a:xfrm>
            <a:off x="109635" y="3980568"/>
            <a:ext cx="580597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>
                <a:srgbClr val="000000"/>
              </a:buClr>
              <a:buSzPts val="1600"/>
            </a:pPr>
            <a:r>
              <a:rPr lang="en-US" sz="1100" b="1" u="sng" dirty="0">
                <a:latin typeface="Arial" panose="020B0604020202020204" pitchFamily="34" charset="0"/>
                <a:ea typeface="Arial Narrow"/>
                <a:cs typeface="Arial" panose="020B0604020202020204" pitchFamily="34" charset="0"/>
                <a:sym typeface="Wingdings" pitchFamily="2" charset="2"/>
              </a:rPr>
              <a:t>Analysis</a:t>
            </a:r>
            <a:r>
              <a:rPr lang="en-US" sz="1100" dirty="0">
                <a:latin typeface="Arial" panose="020B0604020202020204" pitchFamily="34" charset="0"/>
                <a:ea typeface="Arial Narrow"/>
                <a:cs typeface="Arial" panose="020B0604020202020204" pitchFamily="34" charset="0"/>
                <a:sym typeface="Wingdings" pitchFamily="2" charset="2"/>
              </a:rPr>
              <a:t>: </a:t>
            </a:r>
          </a:p>
          <a:p>
            <a:pPr marL="285750" lvl="0" indent="-285750"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1050" dirty="0" err="1">
                <a:latin typeface="Arial" panose="020B0604020202020204" pitchFamily="34" charset="0"/>
                <a:ea typeface="Arial Narrow"/>
                <a:cs typeface="Arial" panose="020B0604020202020204" pitchFamily="34" charset="0"/>
                <a:sym typeface="Wingdings" pitchFamily="2" charset="2"/>
              </a:rPr>
              <a:t>TOLNet</a:t>
            </a:r>
            <a:r>
              <a:rPr lang="en-US" sz="1050" dirty="0">
                <a:latin typeface="Arial" panose="020B0604020202020204" pitchFamily="34" charset="0"/>
                <a:ea typeface="Arial Narrow"/>
                <a:cs typeface="Arial" panose="020B0604020202020204" pitchFamily="34" charset="0"/>
                <a:sym typeface="Wingdings" pitchFamily="2" charset="2"/>
              </a:rPr>
              <a:t> lidars at Greenbelt, MD (TROPOZ, not shown) and Hampton, VA (LMOL, shown below) collected data during this period.</a:t>
            </a:r>
          </a:p>
          <a:p>
            <a:pPr marL="285750" lvl="0" indent="-285750"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1050" dirty="0">
                <a:latin typeface="Arial" panose="020B0604020202020204" pitchFamily="34" charset="0"/>
                <a:ea typeface="Arial Narrow"/>
                <a:cs typeface="Arial" panose="020B0604020202020204" pitchFamily="34" charset="0"/>
                <a:sym typeface="Wingdings" pitchFamily="2" charset="2"/>
              </a:rPr>
              <a:t>The lidars enable us to understand the temporal evolution of O</a:t>
            </a:r>
            <a:r>
              <a:rPr lang="en-US" sz="1050" baseline="-25000" dirty="0">
                <a:latin typeface="Arial" panose="020B0604020202020204" pitchFamily="34" charset="0"/>
                <a:ea typeface="Arial Narrow"/>
                <a:cs typeface="Arial" panose="020B0604020202020204" pitchFamily="34" charset="0"/>
                <a:sym typeface="Wingdings" pitchFamily="2" charset="2"/>
              </a:rPr>
              <a:t>3</a:t>
            </a:r>
            <a:r>
              <a:rPr lang="en-US" sz="1050" dirty="0">
                <a:latin typeface="Arial" panose="020B0604020202020204" pitchFamily="34" charset="0"/>
                <a:ea typeface="Arial Narrow"/>
                <a:cs typeface="Arial" panose="020B0604020202020204" pitchFamily="34" charset="0"/>
                <a:sym typeface="Wingdings" pitchFamily="2" charset="2"/>
              </a:rPr>
              <a:t> that afternoon as well as evaluate the O</a:t>
            </a:r>
            <a:r>
              <a:rPr lang="en-US" sz="1050" baseline="-25000" dirty="0">
                <a:latin typeface="Arial" panose="020B0604020202020204" pitchFamily="34" charset="0"/>
                <a:ea typeface="Arial Narrow"/>
                <a:cs typeface="Arial" panose="020B0604020202020204" pitchFamily="34" charset="0"/>
                <a:sym typeface="Wingdings" pitchFamily="2" charset="2"/>
              </a:rPr>
              <a:t>3</a:t>
            </a:r>
            <a:r>
              <a:rPr lang="en-US" sz="1050" dirty="0">
                <a:latin typeface="Arial" panose="020B0604020202020204" pitchFamily="34" charset="0"/>
                <a:ea typeface="Arial Narrow"/>
                <a:cs typeface="Arial" panose="020B0604020202020204" pitchFamily="34" charset="0"/>
                <a:sym typeface="Wingdings" pitchFamily="2" charset="2"/>
              </a:rPr>
              <a:t> representation in air quality models such as GEOS-CF.</a:t>
            </a:r>
          </a:p>
          <a:p>
            <a:pPr marL="285750" lvl="0" indent="-285750"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1050" dirty="0">
                <a:latin typeface="Arial" panose="020B0604020202020204" pitchFamily="34" charset="0"/>
                <a:ea typeface="Arial Narrow"/>
                <a:cs typeface="Arial" panose="020B0604020202020204" pitchFamily="34" charset="0"/>
                <a:sym typeface="Wingdings" pitchFamily="2" charset="2"/>
              </a:rPr>
              <a:t>We can use GEOS-CF and the HYSPLIT back-trajectory model to identify the source of the high O</a:t>
            </a:r>
            <a:r>
              <a:rPr lang="en-US" sz="1050" baseline="-25000" dirty="0">
                <a:latin typeface="Arial" panose="020B0604020202020204" pitchFamily="34" charset="0"/>
                <a:ea typeface="Arial Narrow"/>
                <a:cs typeface="Arial" panose="020B0604020202020204" pitchFamily="34" charset="0"/>
                <a:sym typeface="Wingdings" pitchFamily="2" charset="2"/>
              </a:rPr>
              <a:t>3</a:t>
            </a:r>
            <a:r>
              <a:rPr lang="en-US" sz="1050" dirty="0">
                <a:latin typeface="Arial" panose="020B0604020202020204" pitchFamily="34" charset="0"/>
                <a:ea typeface="Arial Narrow"/>
                <a:cs typeface="Arial" panose="020B0604020202020204" pitchFamily="34" charset="0"/>
                <a:sym typeface="Wingdings" pitchFamily="2" charset="2"/>
              </a:rPr>
              <a:t> air.</a:t>
            </a:r>
          </a:p>
          <a:p>
            <a:pPr lvl="0">
              <a:buClr>
                <a:srgbClr val="000000"/>
              </a:buClr>
              <a:buSzPts val="1600"/>
            </a:pPr>
            <a:endParaRPr lang="en-US" sz="1400" dirty="0">
              <a:latin typeface="Arial" panose="020B0604020202020204" pitchFamily="34" charset="0"/>
              <a:ea typeface="Arial Narrow"/>
              <a:cs typeface="Arial" panose="020B0604020202020204" pitchFamily="34" charset="0"/>
              <a:sym typeface="Wingdings" pitchFamily="2" charset="2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9A77300-2845-3439-1541-A9F85BE5B653}"/>
              </a:ext>
            </a:extLst>
          </p:cNvPr>
          <p:cNvSpPr txBox="1"/>
          <p:nvPr/>
        </p:nvSpPr>
        <p:spPr>
          <a:xfrm>
            <a:off x="6207190" y="1360024"/>
            <a:ext cx="5875176" cy="1392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000000"/>
              </a:buClr>
              <a:buSzPts val="1600"/>
            </a:pPr>
            <a:r>
              <a:rPr lang="en-US" sz="1100" b="1" u="sng" dirty="0">
                <a:latin typeface="Arial" panose="020B0604020202020204" pitchFamily="34" charset="0"/>
                <a:ea typeface="Arial Narrow"/>
                <a:cs typeface="Arial" panose="020B0604020202020204" pitchFamily="34" charset="0"/>
                <a:sym typeface="Wingdings" pitchFamily="2" charset="2"/>
              </a:rPr>
              <a:t>Findings</a:t>
            </a:r>
            <a:r>
              <a:rPr lang="en-US" sz="1100" dirty="0">
                <a:latin typeface="Arial" panose="020B0604020202020204" pitchFamily="34" charset="0"/>
                <a:ea typeface="Arial Narrow"/>
                <a:cs typeface="Arial" panose="020B0604020202020204" pitchFamily="34" charset="0"/>
                <a:sym typeface="Wingdings" pitchFamily="2" charset="2"/>
              </a:rPr>
              <a:t>:</a:t>
            </a:r>
            <a:endParaRPr lang="en-US" sz="1050" dirty="0">
              <a:latin typeface="Arial" panose="020B0604020202020204" pitchFamily="34" charset="0"/>
              <a:ea typeface="Arial Narrow"/>
              <a:cs typeface="Arial" panose="020B0604020202020204" pitchFamily="34" charset="0"/>
              <a:sym typeface="Wingdings" pitchFamily="2" charset="2"/>
            </a:endParaRPr>
          </a:p>
          <a:p>
            <a:pPr marL="285750" lvl="0" indent="-285750"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1050" dirty="0">
                <a:latin typeface="Arial" panose="020B0604020202020204" pitchFamily="34" charset="0"/>
                <a:ea typeface="Arial Narrow"/>
                <a:cs typeface="Arial" panose="020B0604020202020204" pitchFamily="34" charset="0"/>
                <a:sym typeface="Wingdings" pitchFamily="2" charset="2"/>
              </a:rPr>
              <a:t>Model calculations reveal that much of the high O</a:t>
            </a:r>
            <a:r>
              <a:rPr lang="en-US" sz="1050" baseline="-25000" dirty="0">
                <a:latin typeface="Arial" panose="020B0604020202020204" pitchFamily="34" charset="0"/>
                <a:ea typeface="Arial Narrow"/>
                <a:cs typeface="Arial" panose="020B0604020202020204" pitchFamily="34" charset="0"/>
                <a:sym typeface="Wingdings" pitchFamily="2" charset="2"/>
              </a:rPr>
              <a:t>3</a:t>
            </a:r>
            <a:r>
              <a:rPr lang="en-US" sz="1050" dirty="0">
                <a:latin typeface="Arial" panose="020B0604020202020204" pitchFamily="34" charset="0"/>
                <a:ea typeface="Arial Narrow"/>
                <a:cs typeface="Arial" panose="020B0604020202020204" pitchFamily="34" charset="0"/>
                <a:sym typeface="Wingdings" pitchFamily="2" charset="2"/>
              </a:rPr>
              <a:t> air in SE Virginia was transported from the I-95 traffic corridor (e.g., NYC, NJ, Philadelphia).  </a:t>
            </a:r>
          </a:p>
          <a:p>
            <a:pPr marL="285750" lvl="0" indent="-285750"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1050" dirty="0">
                <a:latin typeface="Arial" panose="020B0604020202020204" pitchFamily="34" charset="0"/>
                <a:ea typeface="Arial Narrow"/>
                <a:cs typeface="Arial" panose="020B0604020202020204" pitchFamily="34" charset="0"/>
                <a:sym typeface="Wingdings" pitchFamily="2" charset="2"/>
              </a:rPr>
              <a:t>GEOS-CF model analysis shows air rich in O</a:t>
            </a:r>
            <a:r>
              <a:rPr lang="en-US" sz="1050" baseline="-25000" dirty="0">
                <a:latin typeface="Arial" panose="020B0604020202020204" pitchFamily="34" charset="0"/>
                <a:ea typeface="Arial Narrow"/>
                <a:cs typeface="Arial" panose="020B0604020202020204" pitchFamily="34" charset="0"/>
                <a:sym typeface="Wingdings" pitchFamily="2" charset="2"/>
              </a:rPr>
              <a:t>3</a:t>
            </a:r>
            <a:r>
              <a:rPr lang="en-US" sz="1050" dirty="0">
                <a:latin typeface="Arial" panose="020B0604020202020204" pitchFamily="34" charset="0"/>
                <a:ea typeface="Arial Narrow"/>
                <a:cs typeface="Arial" panose="020B0604020202020204" pitchFamily="34" charset="0"/>
                <a:sym typeface="Wingdings" pitchFamily="2" charset="2"/>
              </a:rPr>
              <a:t>, CO, and NO</a:t>
            </a:r>
            <a:r>
              <a:rPr lang="en-US" sz="1050" baseline="-25000" dirty="0">
                <a:latin typeface="Arial" panose="020B0604020202020204" pitchFamily="34" charset="0"/>
                <a:ea typeface="Arial Narrow"/>
                <a:cs typeface="Arial" panose="020B0604020202020204" pitchFamily="34" charset="0"/>
                <a:sym typeface="Wingdings" pitchFamily="2" charset="2"/>
              </a:rPr>
              <a:t>X</a:t>
            </a:r>
            <a:r>
              <a:rPr lang="en-US" sz="1050" dirty="0">
                <a:latin typeface="Arial" panose="020B0604020202020204" pitchFamily="34" charset="0"/>
                <a:ea typeface="Arial Narrow"/>
                <a:cs typeface="Arial" panose="020B0604020202020204" pitchFamily="34" charset="0"/>
                <a:sym typeface="Wingdings" pitchFamily="2" charset="2"/>
              </a:rPr>
              <a:t> traveling from NYC/NJ to SE Virginia. An upper-level ridge and large-scale anticyclonic circulation at the surface drives the transport.</a:t>
            </a:r>
          </a:p>
          <a:p>
            <a:pPr marL="285750" lvl="0" indent="-285750"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1050" dirty="0">
                <a:latin typeface="Arial" panose="020B0604020202020204" pitchFamily="34" charset="0"/>
                <a:ea typeface="Arial Narrow"/>
                <a:cs typeface="Arial" panose="020B0604020202020204" pitchFamily="34" charset="0"/>
                <a:sym typeface="Wingdings" pitchFamily="2" charset="2"/>
              </a:rPr>
              <a:t>This air mass arrives at sunrise on June 15 and quickly mixes into the PBL, contributing to the elevated O</a:t>
            </a:r>
            <a:r>
              <a:rPr lang="en-US" sz="1050" baseline="-25000" dirty="0">
                <a:latin typeface="Arial" panose="020B0604020202020204" pitchFamily="34" charset="0"/>
                <a:ea typeface="Arial Narrow"/>
                <a:cs typeface="Arial" panose="020B0604020202020204" pitchFamily="34" charset="0"/>
                <a:sym typeface="Wingdings" pitchFamily="2" charset="2"/>
              </a:rPr>
              <a:t>3</a:t>
            </a:r>
            <a:r>
              <a:rPr lang="en-US" sz="1050" dirty="0">
                <a:latin typeface="Arial" panose="020B0604020202020204" pitchFamily="34" charset="0"/>
                <a:ea typeface="Arial Narrow"/>
                <a:cs typeface="Arial" panose="020B0604020202020204" pitchFamily="34" charset="0"/>
                <a:sym typeface="Wingdings" pitchFamily="2" charset="2"/>
              </a:rPr>
              <a:t> mixing ratios near the surface. </a:t>
            </a:r>
            <a:endParaRPr lang="en-US" sz="1100" dirty="0">
              <a:latin typeface="Arial" panose="020B0604020202020204" pitchFamily="34" charset="0"/>
              <a:ea typeface="Arial Narrow"/>
              <a:cs typeface="Arial" panose="020B0604020202020204" pitchFamily="34" charset="0"/>
              <a:sym typeface="Wingdings" pitchFamily="2" charset="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7EE40C8-AC58-C7DC-26CF-6E214A23B0EA}"/>
              </a:ext>
            </a:extLst>
          </p:cNvPr>
          <p:cNvSpPr txBox="1"/>
          <p:nvPr/>
        </p:nvSpPr>
        <p:spPr>
          <a:xfrm>
            <a:off x="6095999" y="5386017"/>
            <a:ext cx="598636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u="sng" dirty="0">
                <a:latin typeface="Arial" panose="020B0604020202020204" pitchFamily="34" charset="0"/>
                <a:cs typeface="Arial" panose="020B0604020202020204" pitchFamily="34" charset="0"/>
              </a:rPr>
              <a:t>Significance: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5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NASA </a:t>
            </a:r>
            <a:r>
              <a:rPr lang="en-US" sz="105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TOLNet</a:t>
            </a:r>
            <a:r>
              <a:rPr lang="en-US" sz="105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lidar measurements provide crucial observations that allow us to better understand air quality behavior and comprehensively evaluate models with the goal of improving the forecasting of dangerous 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pollution </a:t>
            </a:r>
            <a:r>
              <a:rPr lang="en-US" sz="105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events which can be harmful to humans, vegetation, and ecosystems.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50" dirty="0" err="1">
                <a:latin typeface="Arial" panose="020B0604020202020204" pitchFamily="34" charset="0"/>
                <a:cs typeface="Arial" panose="020B0604020202020204" pitchFamily="34" charset="0"/>
              </a:rPr>
              <a:t>TOLNet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 lidars also assist in evaluating air quality model forecast and satellite retrievals (e.g., TEMPO), and can assist state regulators for the benefit of society. </a:t>
            </a:r>
            <a:endParaRPr lang="en-US" sz="105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236BFB4-E57D-6D47-3871-59801D66DB20}"/>
              </a:ext>
            </a:extLst>
          </p:cNvPr>
          <p:cNvSpPr txBox="1"/>
          <p:nvPr/>
        </p:nvSpPr>
        <p:spPr>
          <a:xfrm flipH="1">
            <a:off x="841902" y="5146404"/>
            <a:ext cx="114361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GEOS-CF (model)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9F8B308-B1D9-5512-2314-093F77F0C09A}"/>
              </a:ext>
            </a:extLst>
          </p:cNvPr>
          <p:cNvSpPr txBox="1"/>
          <p:nvPr/>
        </p:nvSpPr>
        <p:spPr>
          <a:xfrm flipH="1">
            <a:off x="2691127" y="5146404"/>
            <a:ext cx="82833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LaRC (</a:t>
            </a:r>
            <a:r>
              <a:rPr lang="en-US" sz="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obs</a:t>
            </a:r>
            <a:r>
              <a:rPr lang="en-US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E8AC72B-98EC-65B7-748E-3C7E4F33AB2E}"/>
              </a:ext>
            </a:extLst>
          </p:cNvPr>
          <p:cNvSpPr txBox="1"/>
          <p:nvPr/>
        </p:nvSpPr>
        <p:spPr>
          <a:xfrm flipH="1">
            <a:off x="4175368" y="5137104"/>
            <a:ext cx="10986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Percent Difference</a:t>
            </a:r>
          </a:p>
        </p:txBody>
      </p:sp>
      <p:pic>
        <p:nvPicPr>
          <p:cNvPr id="59" name="Picture 58" descr="Chart, line chart&#10;&#10;Description automatically generated">
            <a:extLst>
              <a:ext uri="{FF2B5EF4-FFF2-40B4-BE49-F238E27FC236}">
                <a16:creationId xmlns:a16="http://schemas.microsoft.com/office/drawing/2014/main" id="{67B6107B-1E6E-F22F-3EE4-374FF11E81A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299" r="5634"/>
          <a:stretch/>
        </p:blipFill>
        <p:spPr>
          <a:xfrm>
            <a:off x="1515290" y="2944772"/>
            <a:ext cx="3142274" cy="1175988"/>
          </a:xfrm>
          <a:prstGeom prst="rect">
            <a:avLst/>
          </a:prstGeom>
        </p:spPr>
      </p:pic>
      <p:pic>
        <p:nvPicPr>
          <p:cNvPr id="61" name="Picture 60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E383A8DB-E73B-94CB-B921-7615670E5AB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15" t="11475" r="7352" b="10015"/>
          <a:stretch/>
        </p:blipFill>
        <p:spPr>
          <a:xfrm>
            <a:off x="3820916" y="5320521"/>
            <a:ext cx="1679576" cy="1207097"/>
          </a:xfrm>
          <a:prstGeom prst="rect">
            <a:avLst/>
          </a:prstGeom>
        </p:spPr>
      </p:pic>
      <p:pic>
        <p:nvPicPr>
          <p:cNvPr id="63" name="Picture 62" descr="Chart&#10;&#10;Description automatically generated">
            <a:extLst>
              <a:ext uri="{FF2B5EF4-FFF2-40B4-BE49-F238E27FC236}">
                <a16:creationId xmlns:a16="http://schemas.microsoft.com/office/drawing/2014/main" id="{9ECEAD49-05C3-218F-456D-5E4176B8ABF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68" t="11531" r="6850" b="9648"/>
          <a:stretch/>
        </p:blipFill>
        <p:spPr>
          <a:xfrm>
            <a:off x="433546" y="5326630"/>
            <a:ext cx="1696097" cy="1212504"/>
          </a:xfrm>
          <a:prstGeom prst="rect">
            <a:avLst/>
          </a:prstGeom>
        </p:spPr>
      </p:pic>
      <p:pic>
        <p:nvPicPr>
          <p:cNvPr id="65" name="Picture 64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B9591FED-F641-54EB-5A5E-F80E758CBF7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012" t="11879" r="7352" b="9893"/>
          <a:stretch/>
        </p:blipFill>
        <p:spPr>
          <a:xfrm>
            <a:off x="2149901" y="5331064"/>
            <a:ext cx="1679575" cy="12080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903CF4C-7F56-426C-8A2A-23F1E66CA5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33858" y="2734104"/>
            <a:ext cx="3375257" cy="2735735"/>
          </a:xfrm>
          <a:prstGeom prst="rect">
            <a:avLst/>
          </a:prstGeom>
        </p:spPr>
      </p:pic>
      <p:sp>
        <p:nvSpPr>
          <p:cNvPr id="23" name="Curved Down Arrow 22">
            <a:extLst>
              <a:ext uri="{FF2B5EF4-FFF2-40B4-BE49-F238E27FC236}">
                <a16:creationId xmlns:a16="http://schemas.microsoft.com/office/drawing/2014/main" id="{46C7C86E-42C6-3456-B027-395851843A74}"/>
              </a:ext>
            </a:extLst>
          </p:cNvPr>
          <p:cNvSpPr/>
          <p:nvPr/>
        </p:nvSpPr>
        <p:spPr>
          <a:xfrm>
            <a:off x="9922933" y="3465365"/>
            <a:ext cx="966659" cy="336168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Curved Up Arrow 26">
            <a:extLst>
              <a:ext uri="{FF2B5EF4-FFF2-40B4-BE49-F238E27FC236}">
                <a16:creationId xmlns:a16="http://schemas.microsoft.com/office/drawing/2014/main" id="{17F73A4E-4055-8DBB-4992-1C3F8148DE32}"/>
              </a:ext>
            </a:extLst>
          </p:cNvPr>
          <p:cNvSpPr/>
          <p:nvPr/>
        </p:nvSpPr>
        <p:spPr>
          <a:xfrm flipH="1">
            <a:off x="9922932" y="4201741"/>
            <a:ext cx="909139" cy="27998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EE2DE8C0-D665-EE25-444D-27F2CC4FD3A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9706" t="870" r="14363" b="12742"/>
          <a:stretch/>
        </p:blipFill>
        <p:spPr>
          <a:xfrm>
            <a:off x="6046638" y="2700024"/>
            <a:ext cx="2510713" cy="275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85283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2364F0FD-D118-4CB2-860E-ABF33AAF82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62" t="9488" r="17764"/>
          <a:stretch/>
        </p:blipFill>
        <p:spPr>
          <a:xfrm>
            <a:off x="8995314" y="3403064"/>
            <a:ext cx="2391003" cy="295926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65C4D37-230F-4BA2-8207-EFD6F2638B39}"/>
              </a:ext>
            </a:extLst>
          </p:cNvPr>
          <p:cNvSpPr txBox="1">
            <a:spLocks/>
          </p:cNvSpPr>
          <p:nvPr/>
        </p:nvSpPr>
        <p:spPr>
          <a:xfrm>
            <a:off x="578697" y="347607"/>
            <a:ext cx="11034605" cy="8715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accent1">
                    <a:lumMod val="75000"/>
                  </a:schemeClr>
                </a:solidFill>
              </a:rPr>
              <a:t>SOWLETS 2023 Technology Demonstration Campaign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3D9D075-A870-44AD-B0A9-3F2073C80453}"/>
              </a:ext>
            </a:extLst>
          </p:cNvPr>
          <p:cNvGrpSpPr/>
          <p:nvPr/>
        </p:nvGrpSpPr>
        <p:grpSpPr>
          <a:xfrm>
            <a:off x="2074605" y="1363817"/>
            <a:ext cx="8098893" cy="848950"/>
            <a:chOff x="-651579" y="1349291"/>
            <a:chExt cx="8098893" cy="84895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69E959F-2007-413D-A4B0-BEFA28A0783B}"/>
                </a:ext>
              </a:extLst>
            </p:cNvPr>
            <p:cNvSpPr txBox="1"/>
            <p:nvPr/>
          </p:nvSpPr>
          <p:spPr>
            <a:xfrm>
              <a:off x="1739020" y="1354861"/>
              <a:ext cx="570829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2017, 2018:  OWLETS, Ozone Water Land Environmental Transition Study  </a:t>
              </a:r>
            </a:p>
            <a:p>
              <a:r>
                <a:rPr lang="en-US" sz="1400" dirty="0"/>
                <a:t>2023:  SOWLETS,  </a:t>
              </a:r>
              <a:r>
                <a:rPr lang="en-US" sz="1400" b="1" dirty="0"/>
                <a:t>SO</a:t>
              </a:r>
              <a:r>
                <a:rPr lang="en-US" sz="1400" b="1" baseline="-25000" dirty="0"/>
                <a:t>2</a:t>
              </a:r>
              <a:r>
                <a:rPr lang="en-US" sz="1400" dirty="0"/>
                <a:t> &amp; Ozone Water Land Environmental Transition Study </a:t>
              </a:r>
            </a:p>
          </p:txBody>
        </p:sp>
        <p:pic>
          <p:nvPicPr>
            <p:cNvPr id="1030" name="Picture 6" descr="Raising Piglets - Off to a Successful Start - Countryside">
              <a:extLst>
                <a:ext uri="{FF2B5EF4-FFF2-40B4-BE49-F238E27FC236}">
                  <a16:creationId xmlns:a16="http://schemas.microsoft.com/office/drawing/2014/main" id="{F8B6BAB3-3FE2-4F2A-91DC-DC81ABF370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029" y="1349291"/>
              <a:ext cx="914416" cy="60850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wo happy owlets : r/pics">
              <a:extLst>
                <a:ext uri="{FF2B5EF4-FFF2-40B4-BE49-F238E27FC236}">
                  <a16:creationId xmlns:a16="http://schemas.microsoft.com/office/drawing/2014/main" id="{3AC21A5C-2DBF-4852-B154-D61F0A7012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51579" y="1354959"/>
              <a:ext cx="914416" cy="60923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Arrow: Right 5">
              <a:extLst>
                <a:ext uri="{FF2B5EF4-FFF2-40B4-BE49-F238E27FC236}">
                  <a16:creationId xmlns:a16="http://schemas.microsoft.com/office/drawing/2014/main" id="{E012DC64-5EB6-479E-A396-B025BBBFC3E4}"/>
                </a:ext>
              </a:extLst>
            </p:cNvPr>
            <p:cNvSpPr/>
            <p:nvPr/>
          </p:nvSpPr>
          <p:spPr>
            <a:xfrm>
              <a:off x="323782" y="1491959"/>
              <a:ext cx="363302" cy="323166"/>
            </a:xfrm>
            <a:prstGeom prst="rightArrow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D1195BD-63DF-415B-B005-AD9DF6D7A8CA}"/>
                </a:ext>
              </a:extLst>
            </p:cNvPr>
            <p:cNvSpPr txBox="1"/>
            <p:nvPr/>
          </p:nvSpPr>
          <p:spPr>
            <a:xfrm>
              <a:off x="-538186" y="1921242"/>
              <a:ext cx="7064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OWLETS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9A02E7E-51C4-46BD-967E-ACFF3AA5FB4E}"/>
                </a:ext>
              </a:extLst>
            </p:cNvPr>
            <p:cNvSpPr txBox="1"/>
            <p:nvPr/>
          </p:nvSpPr>
          <p:spPr>
            <a:xfrm>
              <a:off x="799570" y="1921242"/>
              <a:ext cx="8122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SOWLETS 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B7C546CB-1299-441F-BF44-4EF107DC8F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26" y="0"/>
            <a:ext cx="804402" cy="673016"/>
          </a:xfrm>
          <a:prstGeom prst="rect">
            <a:avLst/>
          </a:prstGeom>
        </p:spPr>
      </p:pic>
      <p:pic>
        <p:nvPicPr>
          <p:cNvPr id="18" name="Picture 5">
            <a:extLst>
              <a:ext uri="{FF2B5EF4-FFF2-40B4-BE49-F238E27FC236}">
                <a16:creationId xmlns:a16="http://schemas.microsoft.com/office/drawing/2014/main" id="{7BA002CA-41C5-4990-9D06-3D0E1A5D4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86317" y="61408"/>
            <a:ext cx="680466" cy="673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ED255B2-481A-49E1-8628-DB403D1AAACF}"/>
              </a:ext>
            </a:extLst>
          </p:cNvPr>
          <p:cNvSpPr txBox="1"/>
          <p:nvPr/>
        </p:nvSpPr>
        <p:spPr>
          <a:xfrm>
            <a:off x="198698" y="2070224"/>
            <a:ext cx="6222218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u="sng" dirty="0"/>
              <a:t>Background: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SOWLETS is a NASA Langley IRAD 2023 project to demonstrate a new lidar technology: </a:t>
            </a:r>
          </a:p>
          <a:p>
            <a:pPr lvl="1"/>
            <a:r>
              <a:rPr lang="en-US" sz="1400" dirty="0"/>
              <a:t>Pulsed 4-wavelength laser for simultaneous O3, SO</a:t>
            </a:r>
            <a:r>
              <a:rPr lang="en-US" sz="1400" baseline="-25000" dirty="0"/>
              <a:t>2</a:t>
            </a:r>
            <a:r>
              <a:rPr lang="en-US" sz="1400" dirty="0"/>
              <a:t>, &amp; aerosol profiles  </a:t>
            </a:r>
          </a:p>
          <a:p>
            <a:pPr lvl="1"/>
            <a:r>
              <a:rPr lang="en-US" sz="1400" dirty="0"/>
              <a:t>	</a:t>
            </a:r>
            <a:r>
              <a:rPr lang="en-US" sz="1400" dirty="0">
                <a:solidFill>
                  <a:srgbClr val="FF0000"/>
                </a:solidFill>
              </a:rPr>
              <a:t>(Gronoff et al. poster) </a:t>
            </a:r>
          </a:p>
          <a:p>
            <a:endParaRPr lang="en-US" sz="1400" b="0" i="0" u="none" strike="noStrike" baseline="0" dirty="0">
              <a:solidFill>
                <a:srgbClr val="000000"/>
              </a:solidFill>
            </a:endParaRPr>
          </a:p>
          <a:p>
            <a:r>
              <a:rPr lang="en-US" sz="1400" b="1" u="sng" dirty="0">
                <a:solidFill>
                  <a:srgbClr val="000000"/>
                </a:solidFill>
              </a:rPr>
              <a:t>Key Goal:  </a:t>
            </a:r>
            <a:endParaRPr lang="en-US" sz="1400" b="1" i="0" u="sng" strike="noStrike" baseline="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i="0" u="none" strike="noStrike" baseline="0" dirty="0">
                <a:solidFill>
                  <a:srgbClr val="000000"/>
                </a:solidFill>
              </a:rPr>
              <a:t>Intercompare </a:t>
            </a:r>
            <a:r>
              <a:rPr lang="en-US" sz="1400" dirty="0">
                <a:solidFill>
                  <a:srgbClr val="000000"/>
                </a:solidFill>
              </a:rPr>
              <a:t>lidar with O</a:t>
            </a:r>
            <a:r>
              <a:rPr lang="en-US" sz="1400" baseline="-25000" dirty="0">
                <a:solidFill>
                  <a:srgbClr val="000000"/>
                </a:solidFill>
              </a:rPr>
              <a:t>3</a:t>
            </a:r>
            <a:r>
              <a:rPr lang="en-US" sz="1400" dirty="0">
                <a:solidFill>
                  <a:srgbClr val="000000"/>
                </a:solidFill>
              </a:rPr>
              <a:t>/SO</a:t>
            </a:r>
            <a:r>
              <a:rPr lang="en-US" sz="1400" baseline="-25000" dirty="0">
                <a:solidFill>
                  <a:srgbClr val="000000"/>
                </a:solidFill>
              </a:rPr>
              <a:t>2</a:t>
            </a:r>
            <a:r>
              <a:rPr lang="en-US" sz="1400" dirty="0">
                <a:solidFill>
                  <a:srgbClr val="000000"/>
                </a:solidFill>
              </a:rPr>
              <a:t> sonde launches operated by University of Houston &amp; St. Edwards for validation of new SO</a:t>
            </a:r>
            <a:r>
              <a:rPr lang="en-US" sz="1400" baseline="-25000" dirty="0">
                <a:solidFill>
                  <a:srgbClr val="000000"/>
                </a:solidFill>
              </a:rPr>
              <a:t>2</a:t>
            </a:r>
            <a:r>
              <a:rPr lang="en-US" sz="1400" dirty="0">
                <a:solidFill>
                  <a:srgbClr val="000000"/>
                </a:solidFill>
              </a:rPr>
              <a:t> lidar retrievals </a:t>
            </a:r>
          </a:p>
          <a:p>
            <a:endParaRPr lang="en-US" sz="1400" dirty="0">
              <a:solidFill>
                <a:srgbClr val="000000"/>
              </a:solidFill>
            </a:endParaRPr>
          </a:p>
          <a:p>
            <a:r>
              <a:rPr lang="en-US" sz="1400" b="1" u="sng" dirty="0">
                <a:solidFill>
                  <a:srgbClr val="000000"/>
                </a:solidFill>
              </a:rPr>
              <a:t>Site: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NASA Langley campus (Building 1250 and/or CRAVE/CAPABLE site)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Adjacent Hampton Steam Incinerator emissions will serve as a source of SO</a:t>
            </a:r>
            <a:r>
              <a:rPr lang="en-US" sz="1400" baseline="-25000" dirty="0">
                <a:solidFill>
                  <a:srgbClr val="000000"/>
                </a:solidFill>
              </a:rPr>
              <a:t>2</a:t>
            </a:r>
            <a:r>
              <a:rPr lang="en-US" sz="1400" dirty="0">
                <a:solidFill>
                  <a:srgbClr val="000000"/>
                </a:solidFill>
              </a:rPr>
              <a:t> and aerosol</a:t>
            </a:r>
          </a:p>
          <a:p>
            <a:r>
              <a:rPr lang="en-US" sz="1400" dirty="0">
                <a:solidFill>
                  <a:srgbClr val="000000"/>
                </a:solidFill>
              </a:rPr>
              <a:t>	</a:t>
            </a:r>
          </a:p>
          <a:p>
            <a:r>
              <a:rPr lang="en-US" sz="1400" b="1" u="sng" dirty="0">
                <a:solidFill>
                  <a:srgbClr val="000000"/>
                </a:solidFill>
              </a:rPr>
              <a:t>Key Measurements: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Langley Mobile Ozone Lidar (May Test/June 2023)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Ten SO</a:t>
            </a:r>
            <a:r>
              <a:rPr lang="en-US" sz="1400" baseline="-25000" dirty="0">
                <a:solidFill>
                  <a:srgbClr val="000000"/>
                </a:solidFill>
              </a:rPr>
              <a:t>2</a:t>
            </a:r>
            <a:r>
              <a:rPr lang="en-US" sz="1400" dirty="0">
                <a:solidFill>
                  <a:srgbClr val="000000"/>
                </a:solidFill>
              </a:rPr>
              <a:t> sonde launches (June 2023)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Pandora, Ceilometer, Wind lidar, Plume thermal imagery</a:t>
            </a:r>
            <a:endParaRPr lang="en-US" sz="1400" b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Hampton University  </a:t>
            </a:r>
          </a:p>
          <a:p>
            <a:r>
              <a:rPr lang="en-US" sz="1600" b="1" dirty="0">
                <a:solidFill>
                  <a:srgbClr val="000000"/>
                </a:solidFill>
              </a:rPr>
              <a:t>Synergistic SARP-E SO</a:t>
            </a:r>
            <a:r>
              <a:rPr lang="en-US" sz="1600" b="1" baseline="-25000" dirty="0">
                <a:solidFill>
                  <a:srgbClr val="000000"/>
                </a:solidFill>
              </a:rPr>
              <a:t>2</a:t>
            </a:r>
            <a:r>
              <a:rPr lang="en-US" sz="1600" b="1" dirty="0">
                <a:solidFill>
                  <a:srgbClr val="000000"/>
                </a:solidFill>
              </a:rPr>
              <a:t>, aerosol, and wind measurements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142FF68-23EF-4414-B3C1-728B4A62C516}"/>
              </a:ext>
            </a:extLst>
          </p:cNvPr>
          <p:cNvCxnSpPr/>
          <p:nvPr/>
        </p:nvCxnSpPr>
        <p:spPr>
          <a:xfrm>
            <a:off x="578697" y="1225106"/>
            <a:ext cx="10972334" cy="0"/>
          </a:xfrm>
          <a:prstGeom prst="line">
            <a:avLst/>
          </a:prstGeom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E2A137D5-B374-9357-2396-A89022A079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6952" y="61408"/>
            <a:ext cx="1324136" cy="48402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1C5C1E8-0DAC-439C-8D55-11BF3803BB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93267" y="68841"/>
            <a:ext cx="2234458" cy="484022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79EF2FEF-C1C9-4361-97FD-E21BFE27C308}"/>
              </a:ext>
            </a:extLst>
          </p:cNvPr>
          <p:cNvGrpSpPr/>
          <p:nvPr/>
        </p:nvGrpSpPr>
        <p:grpSpPr>
          <a:xfrm>
            <a:off x="6098815" y="2118297"/>
            <a:ext cx="2896499" cy="4359999"/>
            <a:chOff x="6510448" y="2028101"/>
            <a:chExt cx="2896499" cy="4359999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11E0AF9-77D4-49BA-8FB1-2F2D9E2772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01" t="36595" r="32960" b="21358"/>
            <a:stretch/>
          </p:blipFill>
          <p:spPr>
            <a:xfrm>
              <a:off x="6680776" y="2051035"/>
              <a:ext cx="2584477" cy="204475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743B2A6-C04E-40B3-A225-B5DCF725AF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510448" y="4134186"/>
              <a:ext cx="2896499" cy="2253914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9A869D4-EBD6-4EC3-99F3-8988E76362CF}"/>
                </a:ext>
              </a:extLst>
            </p:cNvPr>
            <p:cNvSpPr txBox="1"/>
            <p:nvPr/>
          </p:nvSpPr>
          <p:spPr>
            <a:xfrm>
              <a:off x="6680776" y="2028101"/>
              <a:ext cx="1200970" cy="369332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LMOL lidar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D51E303-DE30-441B-B491-550D63302031}"/>
                </a:ext>
              </a:extLst>
            </p:cNvPr>
            <p:cNvSpPr txBox="1"/>
            <p:nvPr/>
          </p:nvSpPr>
          <p:spPr>
            <a:xfrm>
              <a:off x="6718866" y="4134186"/>
              <a:ext cx="1824538" cy="369332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SO</a:t>
              </a:r>
              <a:r>
                <a:rPr lang="en-US" baseline="-25000" dirty="0"/>
                <a:t>2</a:t>
              </a:r>
              <a:r>
                <a:rPr lang="en-US" dirty="0"/>
                <a:t> sonde launch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6F37124F-3BD9-4C37-90E6-D19AA917FEBE}"/>
              </a:ext>
            </a:extLst>
          </p:cNvPr>
          <p:cNvSpPr txBox="1"/>
          <p:nvPr/>
        </p:nvSpPr>
        <p:spPr>
          <a:xfrm>
            <a:off x="9076987" y="3464953"/>
            <a:ext cx="1280351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Langley site</a:t>
            </a:r>
          </a:p>
        </p:txBody>
      </p:sp>
      <p:pic>
        <p:nvPicPr>
          <p:cNvPr id="23" name="Picture 237">
            <a:extLst>
              <a:ext uri="{FF2B5EF4-FFF2-40B4-BE49-F238E27FC236}">
                <a16:creationId xmlns:a16="http://schemas.microsoft.com/office/drawing/2014/main" id="{65795C66-0C74-4B1A-81EE-604979B59B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9" t="40379" r="15874" b="4703"/>
          <a:stretch/>
        </p:blipFill>
        <p:spPr bwMode="auto">
          <a:xfrm>
            <a:off x="8964856" y="2224160"/>
            <a:ext cx="2421462" cy="1168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3273B3D-9B7B-4033-B794-E7FA429C93C8}"/>
              </a:ext>
            </a:extLst>
          </p:cNvPr>
          <p:cNvSpPr txBox="1"/>
          <p:nvPr/>
        </p:nvSpPr>
        <p:spPr>
          <a:xfrm>
            <a:off x="9001585" y="2155288"/>
            <a:ext cx="2227213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4-wav. laser spectrum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E214769-6619-4A77-84A5-8D65057CD939}"/>
              </a:ext>
            </a:extLst>
          </p:cNvPr>
          <p:cNvCxnSpPr>
            <a:cxnSpLocks/>
          </p:cNvCxnSpPr>
          <p:nvPr/>
        </p:nvCxnSpPr>
        <p:spPr>
          <a:xfrm>
            <a:off x="9843691" y="2893078"/>
            <a:ext cx="323967" cy="19725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8FC038A-06DD-4755-B9AF-C72CB6245C03}"/>
              </a:ext>
            </a:extLst>
          </p:cNvPr>
          <p:cNvCxnSpPr>
            <a:cxnSpLocks/>
          </p:cNvCxnSpPr>
          <p:nvPr/>
        </p:nvCxnSpPr>
        <p:spPr>
          <a:xfrm>
            <a:off x="9996091" y="3045478"/>
            <a:ext cx="323967" cy="19725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12483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18529</TotalTime>
  <Words>1615</Words>
  <Application>Microsoft Office PowerPoint</Application>
  <PresentationFormat>Widescreen</PresentationFormat>
  <Paragraphs>114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Arial</vt:lpstr>
      <vt:lpstr>Calibri</vt:lpstr>
      <vt:lpstr>Calibri Light</vt:lpstr>
      <vt:lpstr>NimbusRomNo9L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BERKOFF, TIMOTHY A. (LARC-E304)</dc:creator>
  <cp:lastModifiedBy>BERKOFF, TIMOTHY A. (LARC-E304)</cp:lastModifiedBy>
  <cp:revision>42</cp:revision>
  <dcterms:created xsi:type="dcterms:W3CDTF">2023-02-06T21:46:59Z</dcterms:created>
  <dcterms:modified xsi:type="dcterms:W3CDTF">2023-05-03T15:39:53Z</dcterms:modified>
</cp:coreProperties>
</file>