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gif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5"/>
  </p:notesMasterIdLst>
  <p:sldIdLst>
    <p:sldId id="300" r:id="rId2"/>
    <p:sldId id="304" r:id="rId3"/>
    <p:sldId id="305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86418"/>
  </p:normalViewPr>
  <p:slideViewPr>
    <p:cSldViewPr snapToGrid="0" snapToObjects="1">
      <p:cViewPr varScale="1">
        <p:scale>
          <a:sx n="58" d="100"/>
          <a:sy n="58" d="100"/>
        </p:scale>
        <p:origin x="900" y="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D38B766-D2C3-5A42-AB4F-944CC82396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D0FD695-F97A-CD41-BA4B-2F2ABC341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2181-566D-9846-9FFB-84F8B0653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A37-22E7-A24C-B3C7-8EB507C10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419F-72E7-104C-A9E2-1893297E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A7260-CE34-054F-B26F-C0787290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FE7A-CE6D-EF4A-9104-D61F3650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7962-372B-9B45-8D24-5A6EE941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EBF13-8676-E04F-A098-08153854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245B-3468-1849-B6E0-08DFC226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8104-9CF5-4E47-A181-7DB570A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484A-3EBB-FD4D-8241-A66AF3B6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7E244-8987-0C4A-9EC4-32E299A7D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A73BF-2478-D94F-A199-7345F8007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B330-94F1-9D4D-857D-80BE7CA8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46B-5EE7-814A-B31B-686EA20A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1DCC-C0A9-864B-878B-D0D7982B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0B79-0DB9-427B-B0C9-301219BB7526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3B2B72-BE74-40B7-948F-1734192F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AFEB-2631-1A40-B555-06F09D7C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9376-A6B5-5249-964C-158A886F1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B86A-917F-5143-AC05-943ACBE8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B6D7-E920-C642-8019-866CCFB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385A-E05B-3D45-8B4B-C85B1FDE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29CF-2EAF-7349-8FB3-AC9D5DB0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17DA-D535-D84E-A261-7C744C3C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5B55-C331-DC44-94DC-D724730C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F42B-C880-604A-B646-BA8EB44B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4EC6E-68F6-0243-BCB6-B25E81B3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4008-5D5C-ED46-855A-5FF38D5F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A9FF-8ED5-5342-8465-ABA52FEF7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2F785-58D9-0A40-8BEA-3CA4CD0F9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90A50-D25C-4F41-B9ED-9E318E30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F0484-32F9-7140-8B0F-ABD5294F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F7402-6AE0-FE4A-933A-4A856435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820F-3E53-254C-99CF-8E8D3C0D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A988A-2E9B-2342-AD5E-22422780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E83D-AF26-7045-AD53-5E20AF067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93CCD-DC64-D645-8C2A-3C6BF48D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A1779-8B64-9547-944E-5B1C8E59B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DD54D-FC61-4E4D-B084-E51DB091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37558-DC51-0A43-B316-B02C8DFA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9ADCE-A251-504B-A8A5-7FA9A6F9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AB4C-79FE-2145-BF72-1EA9426A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87C4-48C2-4E40-B5CA-D4D6F47D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052C6-CA08-D540-8ECB-D2008BAD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2EE18-01DB-0442-BCA2-54B1A8A4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E77BC-4BB0-FB4A-9F05-82FA7E9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480E8-C8D9-A54A-933A-69A916D2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FE7E5-75A5-2941-BC61-9222A413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4C8-F235-4942-819A-7F7683C0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24DB-2732-D94A-99B2-8576CCC3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1C15C-087A-7A47-A648-A17C18F1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807D7-C33D-1E4B-86E8-56A1C6B3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CA281-07AA-1641-AE2A-4756D374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98905-DF54-394C-BBEB-D665CBAF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1CC8-71AC-064D-9C34-4F503F99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2FE62-89F8-F645-9D37-424AF2826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94AD-2170-8548-B3A9-2DB6F282C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34328-8FAA-8A43-9460-13C51A6C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4D95C-15BB-9C41-B4F2-11632DC8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F9943-8891-E14D-908A-B177CF01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D896F-939E-9F47-B76D-2383B048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DA7DD-81A5-5A4D-BB6C-1BF300C0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5229-55AE-8641-B96D-D80E63257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0617-F6DF-694A-AB9D-0C49C868798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DD23-CDD7-4747-8229-625D9AA73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D969-6AFA-4C42-B7A1-9ACB5FD65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doi.org/10.1016/j.envint.2023.107887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" y="966836"/>
            <a:ext cx="5943600" cy="2765885"/>
          </a:xfrm>
          <a:ln w="38100">
            <a:solidFill>
              <a:srgbClr val="0432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Notable Publications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Zhao, K., Wu, Y., Huang, J.,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Gronoff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Berkoff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Moshary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2023. Identification of the roles of urban plume and local chemical production in ozone episodes observed in Long Island Sound during LISTOS 2018: implications for ozone control strategies, Environment International, 174, 107887,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https://doi.org/10.1016/j.envint.2023.107887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Wu, Y., Ren, X., Dickson, R., Zhao, K., Huang, J., et al., Diurnal variation of PBL height and ground-level ozone in the NYC urban and downwind coastal areas during LISTOS 2019, in prep.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Dingdong Li, Yonghua Wu, Thomas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Legbandt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Fred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Moshary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Tropospheric Ozone Differential Absorption Lidar (DIAL) observation during heat wave events at New York City Area, AMS Annual Meeting, Jan. 8-12, 2023, Denver, Colorado. 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Dingdong Li, Yonghua Wu, Thomas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Legbandt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Maggie Liang, Fred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Moshary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Tropospheric Ozone DIAL Development at NYC area, the 30th International Laser Radar Conference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ILRCl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June 26th – July 1st, 2022.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987C1-0C3C-4461-88C4-D0E3A193804A}"/>
              </a:ext>
            </a:extLst>
          </p:cNvPr>
          <p:cNvSpPr txBox="1">
            <a:spLocks/>
          </p:cNvSpPr>
          <p:nvPr/>
        </p:nvSpPr>
        <p:spPr>
          <a:xfrm>
            <a:off x="71168" y="3887383"/>
            <a:ext cx="5943600" cy="2617127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Hardware and Personnel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Worked on a mobile ozone DIAL in a trailer (CLEGG Industries); Build a platform for mounting the DIAL system. Consisting of a Raman cell, a </a:t>
            </a:r>
            <a:r>
              <a:rPr lang="en-US" sz="1400" dirty="0" err="1"/>
              <a:t>Quantel</a:t>
            </a:r>
            <a:r>
              <a:rPr lang="en-US" sz="1400" dirty="0"/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Q-smart 450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Nd:YAG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laser, Hamamatsu PMTs, a Newtonian telescope (20-inch diameter)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Ozone dial shares the receive telescope with an aerosol lidar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Mr. Thomas Ely -graduate student; September 2022;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Ms. Dingdong Li will graduate with her Ph. D this June 2023.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5295C1E-998F-9F43-AF64-F224597B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7" y="38178"/>
            <a:ext cx="912073" cy="9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9FF50-90E8-6D4B-8C9B-32FB6FBC2A26}"/>
              </a:ext>
            </a:extLst>
          </p:cNvPr>
          <p:cNvSpPr txBox="1"/>
          <p:nvPr/>
        </p:nvSpPr>
        <p:spPr>
          <a:xfrm>
            <a:off x="988539" y="16935"/>
            <a:ext cx="1105631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43"/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TOLNet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CCNY FY23 Accomplishments</a:t>
            </a:r>
          </a:p>
          <a:p>
            <a:pPr algn="ctr" defTabSz="913843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Fred Moshary,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Yonghua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Wu, Dingdong Li, and Thomas Ely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C78C2F-AB99-784E-9DA6-E778905FE098}"/>
              </a:ext>
            </a:extLst>
          </p:cNvPr>
          <p:cNvSpPr txBox="1">
            <a:spLocks/>
          </p:cNvSpPr>
          <p:nvPr/>
        </p:nvSpPr>
        <p:spPr>
          <a:xfrm>
            <a:off x="6076544" y="966836"/>
            <a:ext cx="5943600" cy="2693045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Field or Other Activities and Data Archived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regular observations with CCNY Ozone lidar during April-August 2022. Additional observations include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Lufft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-Ceilometer, aerosol-lidar and wind lidar profiles, and the observations from CCNY AERONET and PANDORA radiometers, and CCNY ceilometer at Flax Pond, as well as a drone flight obs..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of measurement days from CCNY Ozone-DIAL (April-August 2022): 37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95A33A-2A6E-2948-8136-B5518DC96126}"/>
              </a:ext>
            </a:extLst>
          </p:cNvPr>
          <p:cNvSpPr txBox="1">
            <a:spLocks/>
          </p:cNvSpPr>
          <p:nvPr/>
        </p:nvSpPr>
        <p:spPr>
          <a:xfrm>
            <a:off x="6076544" y="3845833"/>
            <a:ext cx="5943600" cy="2617127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Outlook for Next FY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Integration of mobile DIAL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Experimental tests and field observations;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participation in the intensive observations for the 2023 summer campaigns in greater NY metropolitan area (AGES)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Routine observations for the validation of TEMPO and TROPOMI product in NYC area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Validation of GFS-CMAQ in collaboration with NAQFC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uWRF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-CHEM in collaboration with NOAA ESRL Chemical Sciences Lab</a:t>
            </a:r>
          </a:p>
        </p:txBody>
      </p:sp>
    </p:spTree>
    <p:extLst>
      <p:ext uri="{BB962C8B-B14F-4D97-AF65-F5344CB8AC3E}">
        <p14:creationId xmlns:p14="http://schemas.microsoft.com/office/powerpoint/2010/main" val="29968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012875-C714-45E0-B6DD-FDDB118EB920}"/>
              </a:ext>
            </a:extLst>
          </p:cNvPr>
          <p:cNvSpPr txBox="1">
            <a:spLocks/>
          </p:cNvSpPr>
          <p:nvPr/>
        </p:nvSpPr>
        <p:spPr bwMode="auto">
          <a:xfrm>
            <a:off x="82898" y="1650035"/>
            <a:ext cx="5191784" cy="50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marL="342515" indent="-342515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1pPr>
            <a:lvl2pPr marL="721500" indent="-25688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2pPr>
            <a:lvl3pPr marL="1071943" indent="-229928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3pPr>
            <a:lvl4pPr marL="1419214" indent="-22675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4pPr>
            <a:lvl5pPr marL="1769658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5pPr>
            <a:lvl6pPr marL="2226343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6pPr>
            <a:lvl7pPr marL="2683029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7pPr>
            <a:lvl8pPr marL="3139710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8pPr>
            <a:lvl9pPr marL="3596401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Background: </a:t>
            </a:r>
          </a:p>
          <a:p>
            <a:pPr marL="112713" indent="-11271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ozone (O</a:t>
            </a:r>
            <a:r>
              <a:rPr lang="en-US" sz="140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episodes occur in New York City and downwind coastal area in Long Island Sound due to</a:t>
            </a:r>
            <a:r>
              <a:rPr lang="en-US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emissions and pollutants transport, land-sea breeze recirculation, chemistry and PBL dynamics, etc. 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Analysis:</a:t>
            </a: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the time-height distribution, variation and transport of O</a:t>
            </a:r>
            <a:r>
              <a:rPr lang="en-US" sz="1400" kern="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NYC urban area with CCNY </a:t>
            </a:r>
            <a:r>
              <a:rPr lang="en-US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</a:t>
            </a:r>
            <a:r>
              <a:rPr lang="en-US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remote sensing of O</a:t>
            </a:r>
            <a:r>
              <a:rPr lang="en-US" sz="1400" kern="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aerosol and winds profiles, near-surface data and the model product. </a:t>
            </a:r>
          </a:p>
          <a:p>
            <a:pPr marL="112713" lvl="0" indent="-112713" algn="just">
              <a:spcBef>
                <a:spcPts val="0"/>
              </a:spcBef>
              <a:spcAft>
                <a:spcPts val="0"/>
              </a:spcAft>
            </a:pPr>
            <a:endParaRPr lang="en-US" sz="1400" b="1" kern="0" dirty="0">
              <a:solidFill>
                <a:srgbClr val="0432FF"/>
              </a:solidFill>
              <a:latin typeface="+mn-lt"/>
            </a:endParaRPr>
          </a:p>
          <a:p>
            <a:pPr marL="0" lvl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500" b="1" kern="0" dirty="0">
                <a:solidFill>
                  <a:srgbClr val="0432FF"/>
                </a:solidFill>
                <a:latin typeface="+mn-lt"/>
              </a:rPr>
              <a:t>Findings: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CCNY O</a:t>
            </a:r>
            <a:r>
              <a:rPr lang="en-US" sz="140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-DIAL observations show a dramatic variation of O</a:t>
            </a:r>
            <a:r>
              <a:rPr lang="en-US" sz="1400" kern="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below 1-km altitude in the late afternoon, associated with the sea-breeze recirculation from the Southern Long Island (SLI) and NY/NJ Bight. A timing shift of ground O</a:t>
            </a:r>
            <a:r>
              <a:rPr lang="en-US" sz="140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peak at the different AQ-sites and the HYSPLIT air backward trajectories indicate consistent transport driven by the sea-breezes from NY/NJ Bight.</a:t>
            </a:r>
          </a:p>
          <a:p>
            <a:pPr marL="0" lvl="0" indent="0" algn="just">
              <a:spcBef>
                <a:spcPts val="600"/>
              </a:spcBef>
              <a:buNone/>
              <a:defRPr/>
            </a:pPr>
            <a:r>
              <a:rPr lang="en-US" sz="1500" b="1" kern="0" dirty="0">
                <a:solidFill>
                  <a:srgbClr val="0432FF"/>
                </a:solidFill>
                <a:latin typeface="+mn-lt"/>
              </a:rPr>
              <a:t>Significance:</a:t>
            </a:r>
          </a:p>
          <a:p>
            <a:pPr lvl="0" algn="just">
              <a:defRPr/>
            </a:pPr>
            <a:r>
              <a:rPr lang="en-US" sz="1200" kern="0" dirty="0">
                <a:solidFill>
                  <a:srgbClr val="0432FF"/>
                </a:solidFill>
              </a:rPr>
              <a:t>NASA remote-sensing (</a:t>
            </a:r>
            <a:r>
              <a:rPr lang="en-US" sz="1200" kern="0" dirty="0" err="1">
                <a:solidFill>
                  <a:srgbClr val="0432FF"/>
                </a:solidFill>
              </a:rPr>
              <a:t>TOLNet</a:t>
            </a:r>
            <a:r>
              <a:rPr lang="en-US" sz="1200" kern="0" dirty="0">
                <a:solidFill>
                  <a:srgbClr val="0432FF"/>
                </a:solidFill>
              </a:rPr>
              <a:t>) is critical to understand ozone formation and transport in the NYC urban and downwind coastal area.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 kern="0" dirty="0">
              <a:solidFill>
                <a:srgbClr val="3F26F8"/>
              </a:solidFill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11D10B-242D-48B1-B522-143720121C64}"/>
              </a:ext>
            </a:extLst>
          </p:cNvPr>
          <p:cNvGrpSpPr/>
          <p:nvPr/>
        </p:nvGrpSpPr>
        <p:grpSpPr>
          <a:xfrm>
            <a:off x="121920" y="54902"/>
            <a:ext cx="12070080" cy="1442392"/>
            <a:chOff x="57707" y="54782"/>
            <a:chExt cx="12070080" cy="144239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13B4AA-7EDA-4E54-A45A-FBF4730087C1}"/>
                </a:ext>
              </a:extLst>
            </p:cNvPr>
            <p:cNvGrpSpPr/>
            <p:nvPr/>
          </p:nvGrpSpPr>
          <p:grpSpPr>
            <a:xfrm>
              <a:off x="441995" y="54782"/>
              <a:ext cx="10787598" cy="1399552"/>
              <a:chOff x="398865" y="89286"/>
              <a:chExt cx="10787598" cy="139955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18E49-06D5-476E-BF60-DB8CB7C47F3F}"/>
                  </a:ext>
                </a:extLst>
              </p:cNvPr>
              <p:cNvSpPr txBox="1"/>
              <p:nvPr/>
            </p:nvSpPr>
            <p:spPr>
              <a:xfrm>
                <a:off x="1101805" y="89286"/>
                <a:ext cx="9676279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843"/>
                <a:r>
                  <a:rPr lang="en-US" sz="2200" b="1" dirty="0">
                    <a:solidFill>
                      <a:srgbClr val="0432FF"/>
                    </a:solidFill>
                  </a:rPr>
                  <a:t>Ozone variation and transport associated with sea-breeze from an integrated observation in summer 2022 in New York City Area</a:t>
                </a:r>
                <a:endParaRPr lang="en-US" sz="2200" dirty="0">
                  <a:solidFill>
                    <a:srgbClr val="0432FF"/>
                  </a:solidFill>
                </a:endParaRPr>
              </a:p>
              <a:p>
                <a:pPr algn="ctr" defTabSz="913843"/>
                <a:endParaRPr lang="en-US" sz="3000" b="1" dirty="0">
                  <a:solidFill>
                    <a:srgbClr val="3E36E8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E2227-FA0D-4088-908E-4F28D566B9D8}"/>
                  </a:ext>
                </a:extLst>
              </p:cNvPr>
              <p:cNvSpPr txBox="1"/>
              <p:nvPr/>
            </p:nvSpPr>
            <p:spPr>
              <a:xfrm>
                <a:off x="398865" y="842507"/>
                <a:ext cx="107875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843"/>
                <a:r>
                  <a:rPr lang="en-US" sz="1600" dirty="0"/>
                  <a:t>Dingdong Li </a:t>
                </a:r>
                <a:r>
                  <a:rPr lang="en-US" sz="1600" baseline="30000" dirty="0"/>
                  <a:t>1</a:t>
                </a:r>
                <a:r>
                  <a:rPr lang="en-US" sz="1600" dirty="0"/>
                  <a:t>, Yonghua Wu </a:t>
                </a:r>
                <a:r>
                  <a:rPr lang="en-US" sz="1600" baseline="30000" dirty="0"/>
                  <a:t>1</a:t>
                </a:r>
                <a:r>
                  <a:rPr lang="en-US" sz="1600" dirty="0"/>
                  <a:t>, Thomas Ely </a:t>
                </a:r>
                <a:r>
                  <a:rPr lang="en-US" sz="1600" baseline="30000" dirty="0"/>
                  <a:t>1, 2</a:t>
                </a:r>
                <a:r>
                  <a:rPr lang="en-US" sz="1600" dirty="0"/>
                  <a:t>, Mark Arend </a:t>
                </a:r>
                <a:r>
                  <a:rPr lang="en-US" sz="1600" baseline="30000" dirty="0"/>
                  <a:t>1, 2</a:t>
                </a:r>
                <a:r>
                  <a:rPr lang="en-US" sz="1600" dirty="0"/>
                  <a:t>, Fred Moshary </a:t>
                </a:r>
                <a:r>
                  <a:rPr lang="en-US" sz="1600" baseline="30000" dirty="0"/>
                  <a:t>1, 2</a:t>
                </a:r>
                <a:endParaRPr lang="en-US" sz="1600" dirty="0"/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500" b="1" baseline="30000" dirty="0"/>
                  <a:t>1 </a:t>
                </a:r>
                <a:r>
                  <a:rPr lang="en-US" sz="1500" b="1" dirty="0"/>
                  <a:t>CCNY, </a:t>
                </a:r>
                <a:r>
                  <a:rPr lang="en-US" sz="1500" b="1" baseline="30000" dirty="0"/>
                  <a:t>2</a:t>
                </a:r>
                <a:r>
                  <a:rPr lang="en-US" sz="1500" b="1" dirty="0"/>
                  <a:t> NOAA CESSRST</a:t>
                </a:r>
                <a:endParaRPr lang="en-US" b="1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1007FD-208B-4C62-9E22-ABDEAB391376}"/>
                </a:ext>
              </a:extLst>
            </p:cNvPr>
            <p:cNvGrpSpPr/>
            <p:nvPr/>
          </p:nvGrpSpPr>
          <p:grpSpPr>
            <a:xfrm>
              <a:off x="57707" y="1462613"/>
              <a:ext cx="12070080" cy="34561"/>
              <a:chOff x="67276" y="1481663"/>
              <a:chExt cx="12008364" cy="3456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D7DCE94-0431-40FB-8F7D-464D1ECBDD28}"/>
                  </a:ext>
                </a:extLst>
              </p:cNvPr>
              <p:cNvCxnSpPr/>
              <p:nvPr/>
            </p:nvCxnSpPr>
            <p:spPr>
              <a:xfrm>
                <a:off x="67276" y="1516224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A89C35D-597A-4743-B08F-287A78581DD5}"/>
                  </a:ext>
                </a:extLst>
              </p:cNvPr>
              <p:cNvCxnSpPr/>
              <p:nvPr/>
            </p:nvCxnSpPr>
            <p:spPr>
              <a:xfrm>
                <a:off x="67276" y="1481663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E49FF6-93CB-4ED0-9545-390C7C4E3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09" y="144242"/>
            <a:ext cx="1147409" cy="1312794"/>
          </a:xfrm>
          <a:prstGeom prst="rect">
            <a:avLst/>
          </a:prstGeom>
        </p:spPr>
      </p:pic>
      <p:pic>
        <p:nvPicPr>
          <p:cNvPr id="26" name="Content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r="7301" b="402"/>
          <a:stretch/>
        </p:blipFill>
        <p:spPr>
          <a:xfrm>
            <a:off x="5267325" y="1615474"/>
            <a:ext cx="3695700" cy="243428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4791" r="7749"/>
          <a:stretch/>
        </p:blipFill>
        <p:spPr bwMode="auto">
          <a:xfrm>
            <a:off x="8997899" y="1800289"/>
            <a:ext cx="3045657" cy="2299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4"/>
          <a:stretch/>
        </p:blipFill>
        <p:spPr bwMode="auto">
          <a:xfrm>
            <a:off x="5468261" y="4335912"/>
            <a:ext cx="3650854" cy="2456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8" b="7571"/>
          <a:stretch/>
        </p:blipFill>
        <p:spPr bwMode="auto">
          <a:xfrm>
            <a:off x="9312695" y="4389448"/>
            <a:ext cx="2700451" cy="2425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文本框 12"/>
          <p:cNvSpPr txBox="1"/>
          <p:nvPr/>
        </p:nvSpPr>
        <p:spPr>
          <a:xfrm>
            <a:off x="9150331" y="1563886"/>
            <a:ext cx="308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</a:rPr>
              <a:t>A timing shift of ground-level O</a:t>
            </a:r>
            <a:r>
              <a:rPr lang="en-US" altLang="zh-CN" sz="1400" baseline="-25000" dirty="0">
                <a:solidFill>
                  <a:srgbClr val="002060"/>
                </a:solidFill>
              </a:rPr>
              <a:t>3 </a:t>
            </a:r>
            <a:r>
              <a:rPr lang="en-US" altLang="zh-CN" sz="1400" dirty="0">
                <a:solidFill>
                  <a:srgbClr val="002060"/>
                </a:solidFill>
              </a:rPr>
              <a:t>peaks </a:t>
            </a:r>
          </a:p>
        </p:txBody>
      </p:sp>
      <p:sp>
        <p:nvSpPr>
          <p:cNvPr id="38" name="文本框 12"/>
          <p:cNvSpPr txBox="1"/>
          <p:nvPr/>
        </p:nvSpPr>
        <p:spPr>
          <a:xfrm>
            <a:off x="9192596" y="4092217"/>
            <a:ext cx="308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NOAA NAM-CMQ forecast O</a:t>
            </a:r>
            <a:r>
              <a:rPr lang="en-US" altLang="zh-CN" sz="1400" baseline="-25000" dirty="0">
                <a:solidFill>
                  <a:srgbClr val="FF0000"/>
                </a:solidFill>
              </a:rPr>
              <a:t>3</a:t>
            </a:r>
            <a:r>
              <a:rPr lang="en-US" altLang="zh-CN" sz="1400" dirty="0">
                <a:solidFill>
                  <a:srgbClr val="FF0000"/>
                </a:solidFill>
              </a:rPr>
              <a:t> at 21UTC</a:t>
            </a:r>
          </a:p>
        </p:txBody>
      </p:sp>
      <p:sp>
        <p:nvSpPr>
          <p:cNvPr id="2" name="Rectangle 1"/>
          <p:cNvSpPr/>
          <p:nvPr/>
        </p:nvSpPr>
        <p:spPr>
          <a:xfrm>
            <a:off x="9312695" y="4412854"/>
            <a:ext cx="2639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High O</a:t>
            </a:r>
            <a:r>
              <a:rPr lang="en-US" altLang="zh-CN" sz="1400" baseline="-25000" dirty="0">
                <a:solidFill>
                  <a:srgbClr val="FF0000"/>
                </a:solidFill>
              </a:rPr>
              <a:t>3 </a:t>
            </a:r>
            <a:r>
              <a:rPr lang="en-US" altLang="zh-CN" sz="1400" dirty="0">
                <a:solidFill>
                  <a:srgbClr val="FF0000"/>
                </a:solidFill>
              </a:rPr>
              <a:t>in the southern coastal LI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文本框 12"/>
          <p:cNvSpPr txBox="1"/>
          <p:nvPr/>
        </p:nvSpPr>
        <p:spPr>
          <a:xfrm>
            <a:off x="5754503" y="4066283"/>
            <a:ext cx="28381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002060"/>
                </a:solidFill>
              </a:rPr>
              <a:t>Air transport from the NY/NJ Bight</a:t>
            </a:r>
          </a:p>
        </p:txBody>
      </p:sp>
      <p:sp>
        <p:nvSpPr>
          <p:cNvPr id="3" name="Oval 2"/>
          <p:cNvSpPr/>
          <p:nvPr/>
        </p:nvSpPr>
        <p:spPr>
          <a:xfrm>
            <a:off x="7696201" y="3326635"/>
            <a:ext cx="775022" cy="588436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1513" r="7483" b="5765"/>
          <a:stretch/>
        </p:blipFill>
        <p:spPr>
          <a:xfrm>
            <a:off x="7656277" y="5146724"/>
            <a:ext cx="1408297" cy="134694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62113" y="5925666"/>
            <a:ext cx="1457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432FF"/>
                </a:solidFill>
              </a:rPr>
              <a:t>CCNY wind direction</a:t>
            </a:r>
            <a:endParaRPr lang="en-US" sz="1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012875-C714-45E0-B6DD-FDDB118EB920}"/>
              </a:ext>
            </a:extLst>
          </p:cNvPr>
          <p:cNvSpPr txBox="1">
            <a:spLocks/>
          </p:cNvSpPr>
          <p:nvPr/>
        </p:nvSpPr>
        <p:spPr bwMode="auto">
          <a:xfrm>
            <a:off x="22140" y="1728599"/>
            <a:ext cx="5191784" cy="50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marL="342515" indent="-342515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1pPr>
            <a:lvl2pPr marL="721500" indent="-25688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2pPr>
            <a:lvl3pPr marL="1071943" indent="-229928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3pPr>
            <a:lvl4pPr marL="1419214" indent="-22675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4pPr>
            <a:lvl5pPr marL="1769658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5pPr>
            <a:lvl6pPr marL="2226343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6pPr>
            <a:lvl7pPr marL="2683029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7pPr>
            <a:lvl8pPr marL="3139710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8pPr>
            <a:lvl9pPr marL="3596401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Background: </a:t>
            </a:r>
          </a:p>
          <a:p>
            <a:pPr marL="112713" indent="-11271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ozone (O</a:t>
            </a:r>
            <a:r>
              <a:rPr lang="en-US" sz="140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concentrations in Long Island Sound (LIS) area are related to the NYC urban plume (emissions and pollutants) transport, chemical production and urban-coastal meteorology, etc. 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Analysis:</a:t>
            </a: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the NYC 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plume transport and local chemical production for the O</a:t>
            </a:r>
            <a:r>
              <a:rPr lang="en-US" sz="140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episodes in the LIS with the integrated observations from LISTOS 2018 and the WRF-</a:t>
            </a:r>
            <a:r>
              <a:rPr lang="en-US" sz="14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model; Investigate the ozone-precursor sensitivity (OPS) in the LIS area.</a:t>
            </a:r>
            <a:endParaRPr lang="en-US" sz="1400" kern="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713" lvl="0" indent="-112713" algn="just">
              <a:spcBef>
                <a:spcPts val="0"/>
              </a:spcBef>
              <a:spcAft>
                <a:spcPts val="0"/>
              </a:spcAft>
            </a:pPr>
            <a:endParaRPr lang="en-US" sz="1400" b="1" kern="0" dirty="0">
              <a:solidFill>
                <a:srgbClr val="0432FF"/>
              </a:solidFill>
              <a:latin typeface="+mn-lt"/>
            </a:endParaRPr>
          </a:p>
          <a:p>
            <a:pPr marL="0" lvl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500" b="1" kern="0" dirty="0">
                <a:solidFill>
                  <a:srgbClr val="0432FF"/>
                </a:solidFill>
                <a:latin typeface="+mn-lt"/>
              </a:rPr>
              <a:t>Findings: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plume transport and local chemical reactions were identified as two key factors responsible for O</a:t>
            </a:r>
            <a:r>
              <a:rPr lang="en-US" sz="140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enhancement from the multi-source observations at LIS. The results revealed significant variations in ozone-precursor sensitivity during two O</a:t>
            </a:r>
            <a:r>
              <a:rPr lang="en-US" sz="140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events in the LIS area.</a:t>
            </a:r>
          </a:p>
          <a:p>
            <a:pPr marL="0" lvl="0" indent="0" algn="just">
              <a:spcBef>
                <a:spcPts val="600"/>
              </a:spcBef>
              <a:buNone/>
              <a:defRPr/>
            </a:pPr>
            <a:r>
              <a:rPr lang="en-US" sz="1500" b="1" kern="0" dirty="0">
                <a:solidFill>
                  <a:srgbClr val="0432FF"/>
                </a:solidFill>
                <a:latin typeface="+mn-lt"/>
              </a:rPr>
              <a:t>Significance:</a:t>
            </a:r>
          </a:p>
          <a:p>
            <a:pPr marL="0" lvl="0" indent="0" algn="just">
              <a:buNone/>
              <a:defRPr/>
            </a:pPr>
            <a:r>
              <a:rPr lang="en-US" sz="15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TOLNet</a:t>
            </a:r>
            <a:r>
              <a:rPr lang="en-US" sz="15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are critical to validate the chemical transport model predict (WRF-</a:t>
            </a:r>
            <a:r>
              <a:rPr lang="en-US" sz="15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5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understand O</a:t>
            </a:r>
            <a:r>
              <a:rPr lang="en-US" sz="1500" kern="0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in the 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en-US" sz="15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kern="0" dirty="0">
              <a:solidFill>
                <a:srgbClr val="3F26F8"/>
              </a:solidFill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11D10B-242D-48B1-B522-143720121C64}"/>
              </a:ext>
            </a:extLst>
          </p:cNvPr>
          <p:cNvGrpSpPr/>
          <p:nvPr/>
        </p:nvGrpSpPr>
        <p:grpSpPr>
          <a:xfrm>
            <a:off x="150495" y="54902"/>
            <a:ext cx="12070080" cy="1579570"/>
            <a:chOff x="57707" y="54782"/>
            <a:chExt cx="12070080" cy="157957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13B4AA-7EDA-4E54-A45A-FBF4730087C1}"/>
                </a:ext>
              </a:extLst>
            </p:cNvPr>
            <p:cNvGrpSpPr/>
            <p:nvPr/>
          </p:nvGrpSpPr>
          <p:grpSpPr>
            <a:xfrm>
              <a:off x="441995" y="54782"/>
              <a:ext cx="10787598" cy="1508105"/>
              <a:chOff x="398865" y="89286"/>
              <a:chExt cx="10787598" cy="150810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18E49-06D5-476E-BF60-DB8CB7C47F3F}"/>
                  </a:ext>
                </a:extLst>
              </p:cNvPr>
              <p:cNvSpPr txBox="1"/>
              <p:nvPr/>
            </p:nvSpPr>
            <p:spPr>
              <a:xfrm>
                <a:off x="883257" y="89286"/>
                <a:ext cx="10125075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843"/>
                <a:r>
                  <a:rPr lang="en-US" sz="2000" b="1" dirty="0">
                    <a:solidFill>
                      <a:srgbClr val="0432FF"/>
                    </a:solidFill>
                  </a:rPr>
                  <a:t>Identification of the roles of urban plume and local chemical production in ozone episodes observed in Long Island Sound during LISTOS 2018: Implications for ozone control strategies</a:t>
                </a:r>
              </a:p>
              <a:p>
                <a:pPr algn="ctr" defTabSz="913843"/>
                <a:endParaRPr lang="en-US" sz="2200" dirty="0">
                  <a:solidFill>
                    <a:srgbClr val="0432FF"/>
                  </a:solidFill>
                </a:endParaRPr>
              </a:p>
              <a:p>
                <a:pPr algn="ctr" defTabSz="913843"/>
                <a:endParaRPr lang="en-US" sz="3000" b="1" dirty="0">
                  <a:solidFill>
                    <a:srgbClr val="3E36E8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E2227-FA0D-4088-908E-4F28D566B9D8}"/>
                  </a:ext>
                </a:extLst>
              </p:cNvPr>
              <p:cNvSpPr txBox="1"/>
              <p:nvPr/>
            </p:nvSpPr>
            <p:spPr>
              <a:xfrm>
                <a:off x="398865" y="842507"/>
                <a:ext cx="1078759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843"/>
                <a:r>
                  <a:rPr lang="en-US" sz="1600" dirty="0" err="1"/>
                  <a:t>Kaihui</a:t>
                </a:r>
                <a:r>
                  <a:rPr lang="en-US" sz="1600" dirty="0"/>
                  <a:t> Zhao </a:t>
                </a:r>
                <a:r>
                  <a:rPr lang="en-US" sz="1600" baseline="30000" dirty="0"/>
                  <a:t>1</a:t>
                </a:r>
                <a:r>
                  <a:rPr lang="en-US" sz="1600" dirty="0"/>
                  <a:t>, Yonghua Wu 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Jianping</a:t>
                </a:r>
                <a:r>
                  <a:rPr lang="en-US" sz="1600" dirty="0"/>
                  <a:t> Huang 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, Guillaume </a:t>
                </a:r>
                <a:r>
                  <a:rPr lang="en-US" sz="1600" dirty="0" err="1"/>
                  <a:t>Gronoff</a:t>
                </a:r>
                <a:r>
                  <a:rPr lang="en-US" sz="1600" dirty="0"/>
                  <a:t> </a:t>
                </a:r>
                <a:r>
                  <a:rPr lang="en-US" sz="1600" baseline="30000" dirty="0"/>
                  <a:t>4,5</a:t>
                </a:r>
                <a:r>
                  <a:rPr lang="en-US" sz="1600" dirty="0"/>
                  <a:t>, Timothy A. </a:t>
                </a:r>
                <a:r>
                  <a:rPr lang="en-US" sz="1600" dirty="0" err="1"/>
                  <a:t>Berkoff</a:t>
                </a:r>
                <a:r>
                  <a:rPr lang="en-US" sz="1600" dirty="0"/>
                  <a:t> </a:t>
                </a:r>
                <a:r>
                  <a:rPr lang="en-US" sz="1600" baseline="30000" dirty="0"/>
                  <a:t>4</a:t>
                </a:r>
                <a:r>
                  <a:rPr lang="en-US" sz="1600" dirty="0"/>
                  <a:t>,</a:t>
                </a:r>
                <a:r>
                  <a:rPr lang="en-US" sz="1600" baseline="30000" dirty="0"/>
                  <a:t> </a:t>
                </a:r>
                <a:r>
                  <a:rPr lang="en-US" sz="1600" dirty="0"/>
                  <a:t>Mark </a:t>
                </a:r>
                <a:r>
                  <a:rPr lang="en-US" sz="1600" dirty="0" err="1"/>
                  <a:t>Arend</a:t>
                </a:r>
                <a:r>
                  <a:rPr lang="en-US" sz="1600" dirty="0"/>
                  <a:t> 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, Fred </a:t>
                </a:r>
                <a:r>
                  <a:rPr lang="en-US" sz="1600" dirty="0" err="1"/>
                  <a:t>Moshary</a:t>
                </a:r>
                <a:r>
                  <a:rPr lang="en-US" sz="1600" dirty="0"/>
                  <a:t> </a:t>
                </a:r>
                <a:r>
                  <a:rPr lang="en-US" sz="1600" baseline="30000" dirty="0"/>
                  <a:t>2</a:t>
                </a:r>
                <a:endParaRPr lang="en-US" sz="1600" dirty="0"/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500" b="1" baseline="30000" dirty="0"/>
                  <a:t>1</a:t>
                </a:r>
                <a:r>
                  <a:rPr lang="en-US" sz="1500" b="1" dirty="0"/>
                  <a:t> </a:t>
                </a:r>
                <a:r>
                  <a:rPr lang="en-US" sz="1500" dirty="0"/>
                  <a:t>Yunnan University, </a:t>
                </a:r>
                <a:r>
                  <a:rPr lang="en-US" sz="1500" b="1" baseline="30000" dirty="0"/>
                  <a:t>2 </a:t>
                </a:r>
                <a:r>
                  <a:rPr lang="en-US" sz="1500" dirty="0"/>
                  <a:t>CCNY, </a:t>
                </a:r>
                <a:r>
                  <a:rPr lang="en-US" sz="1500" b="1" baseline="30000" dirty="0"/>
                  <a:t>3 </a:t>
                </a:r>
                <a:r>
                  <a:rPr lang="en-US" sz="1500" dirty="0"/>
                  <a:t>NOAA-NCEP EMC, </a:t>
                </a:r>
                <a:r>
                  <a:rPr lang="en-US" sz="1500" baseline="30000" dirty="0"/>
                  <a:t>4 </a:t>
                </a:r>
                <a:r>
                  <a:rPr lang="en-US" sz="1500" dirty="0"/>
                  <a:t>NASA Langley Research Center, </a:t>
                </a:r>
                <a:r>
                  <a:rPr lang="en-US" sz="1500" baseline="30000" dirty="0"/>
                  <a:t>5 </a:t>
                </a:r>
                <a:r>
                  <a:rPr lang="en-US" sz="1500" dirty="0"/>
                  <a:t>SSAI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1007FD-208B-4C62-9E22-ABDEAB391376}"/>
                </a:ext>
              </a:extLst>
            </p:cNvPr>
            <p:cNvGrpSpPr/>
            <p:nvPr/>
          </p:nvGrpSpPr>
          <p:grpSpPr>
            <a:xfrm>
              <a:off x="57707" y="1605777"/>
              <a:ext cx="12070080" cy="28575"/>
              <a:chOff x="67276" y="1624827"/>
              <a:chExt cx="12008364" cy="2857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D7DCE94-0431-40FB-8F7D-464D1ECBDD28}"/>
                  </a:ext>
                </a:extLst>
              </p:cNvPr>
              <p:cNvCxnSpPr/>
              <p:nvPr/>
            </p:nvCxnSpPr>
            <p:spPr>
              <a:xfrm>
                <a:off x="67276" y="1653402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A89C35D-597A-4743-B08F-287A78581DD5}"/>
                  </a:ext>
                </a:extLst>
              </p:cNvPr>
              <p:cNvCxnSpPr/>
              <p:nvPr/>
            </p:nvCxnSpPr>
            <p:spPr>
              <a:xfrm>
                <a:off x="67276" y="1624827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E49FF6-93CB-4ED0-9545-390C7C4E3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09" y="144242"/>
            <a:ext cx="1147409" cy="1312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2310"/>
          <a:stretch/>
        </p:blipFill>
        <p:spPr>
          <a:xfrm>
            <a:off x="5213924" y="1671118"/>
            <a:ext cx="2409048" cy="2491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1675" r="1759"/>
          <a:stretch/>
        </p:blipFill>
        <p:spPr>
          <a:xfrm>
            <a:off x="5191125" y="4307702"/>
            <a:ext cx="2456511" cy="2428601"/>
          </a:xfrm>
          <a:prstGeom prst="rect">
            <a:avLst/>
          </a:prstGeom>
        </p:spPr>
      </p:pic>
      <p:pic>
        <p:nvPicPr>
          <p:cNvPr id="23" name="图片 5" descr="ratio2"/>
          <p:cNvPicPr>
            <a:picLocks noChangeAspect="1"/>
          </p:cNvPicPr>
          <p:nvPr/>
        </p:nvPicPr>
        <p:blipFill rotWithShape="1">
          <a:blip r:embed="rId5"/>
          <a:srcRect l="18112" t="12387" r="8449" b="16896"/>
          <a:stretch/>
        </p:blipFill>
        <p:spPr>
          <a:xfrm>
            <a:off x="9837475" y="1828619"/>
            <a:ext cx="2327590" cy="2286400"/>
          </a:xfrm>
          <a:prstGeom prst="rect">
            <a:avLst/>
          </a:prstGeom>
        </p:spPr>
      </p:pic>
      <p:sp>
        <p:nvSpPr>
          <p:cNvPr id="24" name="圆角矩形 16"/>
          <p:cNvSpPr/>
          <p:nvPr/>
        </p:nvSpPr>
        <p:spPr>
          <a:xfrm rot="19020000">
            <a:off x="10673086" y="2802316"/>
            <a:ext cx="475040" cy="2486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2"/>
          <p:cNvSpPr txBox="1"/>
          <p:nvPr/>
        </p:nvSpPr>
        <p:spPr>
          <a:xfrm>
            <a:off x="9945632" y="1607298"/>
            <a:ext cx="2424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rgbClr val="FF0000"/>
                </a:solidFill>
              </a:rPr>
              <a:t>20180806 14 EST O</a:t>
            </a:r>
            <a:r>
              <a:rPr lang="en-US" altLang="zh-CN" sz="1300" baseline="-25000" dirty="0">
                <a:solidFill>
                  <a:srgbClr val="FF0000"/>
                </a:solidFill>
              </a:rPr>
              <a:t>3</a:t>
            </a:r>
            <a:r>
              <a:rPr lang="en-US" altLang="zh-CN" sz="1300" dirty="0">
                <a:solidFill>
                  <a:srgbClr val="FF0000"/>
                </a:solidFill>
              </a:rPr>
              <a:t>/</a:t>
            </a:r>
            <a:r>
              <a:rPr lang="en-US" altLang="zh-CN" sz="1300" dirty="0" err="1">
                <a:solidFill>
                  <a:srgbClr val="FF0000"/>
                </a:solidFill>
              </a:rPr>
              <a:t>NO</a:t>
            </a:r>
            <a:r>
              <a:rPr lang="en-US" altLang="zh-CN" sz="1300" baseline="-25000" dirty="0" err="1">
                <a:solidFill>
                  <a:srgbClr val="FF0000"/>
                </a:solidFill>
              </a:rPr>
              <a:t>v</a:t>
            </a:r>
            <a:r>
              <a:rPr lang="en-US" altLang="zh-CN" sz="1300" baseline="-25000" dirty="0">
                <a:solidFill>
                  <a:srgbClr val="FF0000"/>
                </a:solidFill>
              </a:rPr>
              <a:t> </a:t>
            </a:r>
            <a:r>
              <a:rPr lang="en-US" altLang="zh-CN" sz="1300" dirty="0">
                <a:solidFill>
                  <a:srgbClr val="FF0000"/>
                </a:solidFill>
              </a:rPr>
              <a:t>&lt;5</a:t>
            </a:r>
          </a:p>
          <a:p>
            <a:r>
              <a:rPr lang="en-US" altLang="zh-CN" sz="1300" dirty="0">
                <a:solidFill>
                  <a:srgbClr val="FF0000"/>
                </a:solidFill>
              </a:rPr>
              <a:t>   (VOC-limited)</a:t>
            </a:r>
          </a:p>
        </p:txBody>
      </p:sp>
      <p:pic>
        <p:nvPicPr>
          <p:cNvPr id="28" name="图片 9" descr="2018080900ratio"/>
          <p:cNvPicPr>
            <a:picLocks noChangeAspect="1"/>
          </p:cNvPicPr>
          <p:nvPr/>
        </p:nvPicPr>
        <p:blipFill rotWithShape="1">
          <a:blip r:embed="rId6"/>
          <a:srcRect l="18094" t="13306" r="8203" b="16093"/>
          <a:stretch/>
        </p:blipFill>
        <p:spPr>
          <a:xfrm>
            <a:off x="9837475" y="4444678"/>
            <a:ext cx="2347723" cy="2413322"/>
          </a:xfrm>
          <a:prstGeom prst="rect">
            <a:avLst/>
          </a:prstGeom>
        </p:spPr>
      </p:pic>
      <p:sp>
        <p:nvSpPr>
          <p:cNvPr id="29" name="文本框 12"/>
          <p:cNvSpPr txBox="1"/>
          <p:nvPr/>
        </p:nvSpPr>
        <p:spPr>
          <a:xfrm>
            <a:off x="9935769" y="4155311"/>
            <a:ext cx="2291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rgbClr val="FF0000"/>
                </a:solidFill>
              </a:rPr>
              <a:t>20180808 14EST O</a:t>
            </a:r>
            <a:r>
              <a:rPr lang="en-US" altLang="zh-CN" sz="1300" baseline="-25000" dirty="0">
                <a:solidFill>
                  <a:srgbClr val="FF0000"/>
                </a:solidFill>
              </a:rPr>
              <a:t>3</a:t>
            </a:r>
            <a:r>
              <a:rPr lang="en-US" altLang="zh-CN" sz="1300" dirty="0">
                <a:solidFill>
                  <a:srgbClr val="FF0000"/>
                </a:solidFill>
              </a:rPr>
              <a:t>/</a:t>
            </a:r>
            <a:r>
              <a:rPr lang="en-US" altLang="zh-CN" sz="1300" dirty="0" err="1">
                <a:solidFill>
                  <a:srgbClr val="FF0000"/>
                </a:solidFill>
              </a:rPr>
              <a:t>NO</a:t>
            </a:r>
            <a:r>
              <a:rPr lang="en-US" altLang="zh-CN" sz="1300" baseline="-25000" dirty="0" err="1">
                <a:solidFill>
                  <a:srgbClr val="FF0000"/>
                </a:solidFill>
              </a:rPr>
              <a:t>y</a:t>
            </a:r>
            <a:r>
              <a:rPr lang="en-US" altLang="zh-CN" sz="1300" baseline="-25000" dirty="0">
                <a:solidFill>
                  <a:srgbClr val="FF0000"/>
                </a:solidFill>
              </a:rPr>
              <a:t> </a:t>
            </a:r>
            <a:r>
              <a:rPr lang="en-US" altLang="zh-CN" sz="1300" dirty="0">
                <a:solidFill>
                  <a:srgbClr val="FF0000"/>
                </a:solidFill>
              </a:rPr>
              <a:t>~15</a:t>
            </a:r>
          </a:p>
          <a:p>
            <a:r>
              <a:rPr lang="en-US" altLang="zh-CN" sz="1300" dirty="0">
                <a:solidFill>
                  <a:srgbClr val="002060"/>
                </a:solidFill>
              </a:rPr>
              <a:t>(NOx-limited</a:t>
            </a:r>
            <a:r>
              <a:rPr lang="en-US" altLang="zh-CN" sz="1400" dirty="0">
                <a:solidFill>
                  <a:srgbClr val="002060"/>
                </a:solidFill>
              </a:rPr>
              <a:t>)</a:t>
            </a:r>
            <a:endParaRPr lang="en-US" altLang="zh-CN" sz="1400" baseline="-25000" dirty="0">
              <a:solidFill>
                <a:srgbClr val="FF0000"/>
              </a:solidFill>
            </a:endParaRPr>
          </a:p>
        </p:txBody>
      </p:sp>
      <p:sp>
        <p:nvSpPr>
          <p:cNvPr id="31" name="圆角矩形 16"/>
          <p:cNvSpPr/>
          <p:nvPr/>
        </p:nvSpPr>
        <p:spPr>
          <a:xfrm rot="19020000">
            <a:off x="10695055" y="5413292"/>
            <a:ext cx="465484" cy="2571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内容占位符 3" descr="20180806o3"/>
          <p:cNvPicPr>
            <a:picLocks noChangeAspect="1"/>
          </p:cNvPicPr>
          <p:nvPr/>
        </p:nvPicPr>
        <p:blipFill rotWithShape="1">
          <a:blip r:embed="rId7"/>
          <a:srcRect l="18112" t="13532" r="9486" b="13968"/>
          <a:stretch/>
        </p:blipFill>
        <p:spPr>
          <a:xfrm>
            <a:off x="7632089" y="1880875"/>
            <a:ext cx="2117172" cy="2281911"/>
          </a:xfrm>
          <a:prstGeom prst="rect">
            <a:avLst/>
          </a:prstGeom>
        </p:spPr>
      </p:pic>
      <p:sp>
        <p:nvSpPr>
          <p:cNvPr id="37" name="文本框 12"/>
          <p:cNvSpPr txBox="1"/>
          <p:nvPr/>
        </p:nvSpPr>
        <p:spPr>
          <a:xfrm>
            <a:off x="7459173" y="1621981"/>
            <a:ext cx="26182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rgbClr val="FF0000"/>
                </a:solidFill>
              </a:rPr>
              <a:t>WRF-</a:t>
            </a:r>
            <a:r>
              <a:rPr lang="en-US" altLang="zh-CN" sz="1300" dirty="0" err="1">
                <a:solidFill>
                  <a:srgbClr val="FF0000"/>
                </a:solidFill>
              </a:rPr>
              <a:t>Chem</a:t>
            </a:r>
            <a:r>
              <a:rPr lang="en-US" altLang="zh-CN" sz="1300" dirty="0">
                <a:solidFill>
                  <a:srgbClr val="FF0000"/>
                </a:solidFill>
              </a:rPr>
              <a:t> 20180806 14 EST O</a:t>
            </a:r>
            <a:r>
              <a:rPr lang="en-US" altLang="zh-CN" sz="1300" baseline="-25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8" name="图片 14" descr="2018080700o3"/>
          <p:cNvPicPr>
            <a:picLocks noChangeAspect="1"/>
          </p:cNvPicPr>
          <p:nvPr/>
        </p:nvPicPr>
        <p:blipFill rotWithShape="1">
          <a:blip r:embed="rId8"/>
          <a:srcRect l="18034" t="13167" r="9639" b="13167"/>
          <a:stretch/>
        </p:blipFill>
        <p:spPr>
          <a:xfrm>
            <a:off x="7690176" y="4465925"/>
            <a:ext cx="2039769" cy="2344067"/>
          </a:xfrm>
          <a:prstGeom prst="rect">
            <a:avLst/>
          </a:prstGeom>
        </p:spPr>
      </p:pic>
      <p:sp>
        <p:nvSpPr>
          <p:cNvPr id="39" name="文本框 12"/>
          <p:cNvSpPr txBox="1"/>
          <p:nvPr/>
        </p:nvSpPr>
        <p:spPr>
          <a:xfrm>
            <a:off x="7548351" y="4155311"/>
            <a:ext cx="23783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rgbClr val="FF0000"/>
                </a:solidFill>
              </a:rPr>
              <a:t>WRF-</a:t>
            </a:r>
            <a:r>
              <a:rPr lang="en-US" altLang="zh-CN" sz="1300" dirty="0" err="1">
                <a:solidFill>
                  <a:srgbClr val="FF0000"/>
                </a:solidFill>
              </a:rPr>
              <a:t>Chem</a:t>
            </a:r>
            <a:r>
              <a:rPr lang="en-US" altLang="zh-CN" sz="1300" dirty="0">
                <a:solidFill>
                  <a:srgbClr val="FF0000"/>
                </a:solidFill>
              </a:rPr>
              <a:t> 20180808 14 EST O</a:t>
            </a:r>
            <a:r>
              <a:rPr lang="en-US" altLang="zh-CN" sz="13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28857" y="1840598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Case-1 2018-08-06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5737154" y="4444678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Case-2 2018-08-08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804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967</Words>
  <Application>Microsoft Office PowerPoint</Application>
  <PresentationFormat>Widescreen</PresentationFormat>
  <Paragraphs>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等线</vt:lpstr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NASA-Supported Ground Networks</dc:title>
  <dc:creator>Kaye, Jack (HQ-DK000)</dc:creator>
  <cp:lastModifiedBy>Fred Moshary</cp:lastModifiedBy>
  <cp:revision>90</cp:revision>
  <cp:lastPrinted>2023-04-12T23:39:24Z</cp:lastPrinted>
  <dcterms:created xsi:type="dcterms:W3CDTF">2020-12-11T16:07:40Z</dcterms:created>
  <dcterms:modified xsi:type="dcterms:W3CDTF">2023-05-05T12:04:27Z</dcterms:modified>
</cp:coreProperties>
</file>