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"/>
  </p:notesMasterIdLst>
  <p:sldIdLst>
    <p:sldId id="300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86418"/>
  </p:normalViewPr>
  <p:slideViewPr>
    <p:cSldViewPr snapToGrid="0" snapToObjects="1">
      <p:cViewPr varScale="1">
        <p:scale>
          <a:sx n="58" d="100"/>
          <a:sy n="58" d="100"/>
        </p:scale>
        <p:origin x="90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B766-D2C3-5A42-AB4F-944CC823968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D695-F97A-CD41-BA4B-2F2ABC341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2181-566D-9846-9FFB-84F8B0653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A37-22E7-A24C-B3C7-8EB507C10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419F-72E7-104C-A9E2-1893297E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A7260-CE34-054F-B26F-C0787290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FE7A-CE6D-EF4A-9104-D61F3650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7962-372B-9B45-8D24-5A6EE941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EBF13-8676-E04F-A098-08153854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245B-3468-1849-B6E0-08DFC226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8104-9CF5-4E47-A181-7DB570A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9484A-3EBB-FD4D-8241-A66AF3B6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7E244-8987-0C4A-9EC4-32E299A7D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A73BF-2478-D94F-A199-7345F8007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4B330-94F1-9D4D-857D-80BE7CA8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E46B-5EE7-814A-B31B-686EA20A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1DCC-C0A9-864B-878B-D0D7982B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0B79-0DB9-427B-B0C9-301219BB7526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3B2B72-BE74-40B7-948F-1734192F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AFEB-2631-1A40-B555-06F09D7C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9376-A6B5-5249-964C-158A886F1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B86A-917F-5143-AC05-943ACBE8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B6D7-E920-C642-8019-866CCFB7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385A-E05B-3D45-8B4B-C85B1FDE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29CF-2EAF-7349-8FB3-AC9D5DB0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17DA-D535-D84E-A261-7C744C3C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5B55-C331-DC44-94DC-D724730C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F42B-C880-604A-B646-BA8EB44B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4EC6E-68F6-0243-BCB6-B25E81B3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8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4008-5D5C-ED46-855A-5FF38D5F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A9FF-8ED5-5342-8465-ABA52FEF7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2F785-58D9-0A40-8BEA-3CA4CD0F9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90A50-D25C-4F41-B9ED-9E318E30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F0484-32F9-7140-8B0F-ABD5294F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F7402-6AE0-FE4A-933A-4A856435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820F-3E53-254C-99CF-8E8D3C0D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A988A-2E9B-2342-AD5E-22422780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E83D-AF26-7045-AD53-5E20AF067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93CCD-DC64-D645-8C2A-3C6BF48D9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A1779-8B64-9547-944E-5B1C8E59B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DD54D-FC61-4E4D-B084-E51DB091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37558-DC51-0A43-B316-B02C8DFA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9ADCE-A251-504B-A8A5-7FA9A6F9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AB4C-79FE-2145-BF72-1EA9426A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587C4-48C2-4E40-B5CA-D4D6F47D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052C6-CA08-D540-8ECB-D2008BAD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2EE18-01DB-0442-BCA2-54B1A8A4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E77BC-4BB0-FB4A-9F05-82FA7E9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480E8-C8D9-A54A-933A-69A916D2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FE7E5-75A5-2941-BC61-9222A413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4C8-F235-4942-819A-7F7683C0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24DB-2732-D94A-99B2-8576CCC3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1C15C-087A-7A47-A648-A17C18F19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807D7-C33D-1E4B-86E8-56A1C6B3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CA281-07AA-1641-AE2A-4756D374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98905-DF54-394C-BBEB-D665CBAF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1CC8-71AC-064D-9C34-4F503F99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2FE62-89F8-F645-9D37-424AF2826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94AD-2170-8548-B3A9-2DB6F282C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34328-8FAA-8A43-9460-13C51A6C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4D95C-15BB-9C41-B4F2-11632DC8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F9943-8891-E14D-908A-B177CF01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D896F-939E-9F47-B76D-2383B048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DA7DD-81A5-5A4D-BB6C-1BF300C0D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5229-55AE-8641-B96D-D80E63257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0617-F6DF-694A-AB9D-0C49C868798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DD23-CDD7-4747-8229-625D9AA73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D969-6AFA-4C42-B7A1-9ACB5FD65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5BEB-61D3-3F44-96EF-C5E451E4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" y="966836"/>
            <a:ext cx="5943600" cy="2880360"/>
          </a:xfrm>
          <a:ln w="38100">
            <a:solidFill>
              <a:srgbClr val="0432FF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Paul Makar,  Colin Lee, Ayodeji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Akingunola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Wanmin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Gong,  Craig Stroud,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Junhua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Zhang,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Mahtab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Majdzadeh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 Roya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Ghahreman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Stefan Miller,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Sepehr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Fathi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 Alex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Lupu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Ali Katal,  John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Liggio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Katherine Hayden,  Ralf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Staebler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Kevin Strawbridge, Eric Edgerton,  Matthew Landis, Emily White, Samar Moussa, Jeremy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Wentzell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Sumi Wren,  Balbir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Pabla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Philip Cheung, Greg Wentworth:  Key Processes in Canadian Oil Sands Gas and Aerosol Chemistry Identified through Model Evaluation Against Monitoring Network and Aircraft-Based Data.  EGU 2023.  Vienna, Austria,  April 23-28, 2023.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Matthew S Johnson, Nora Mettig, Mark Weber, Alexei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Rozanov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John Sullivan, Mike Newchurch, Shi Kuang, Thierry Leblanc, Fernando Chouza, Timothy Berkoff, Guillaume Gronoff, Kevin B Strawbridge, Raul J Alvarez II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Guillaume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Kirgis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Andrew O'Neil Langford, Christoph J Senff, Brandi McCarty and Scott Sandberg:  Validation of the TROPOMI ozone profile product in the troposphere with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TOLNet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ground-based lidar observations.  Fall AGU 2022.  Chicago,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Decembewr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12-16 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6987C1-0C3C-4461-88C4-D0E3A193804A}"/>
              </a:ext>
            </a:extLst>
          </p:cNvPr>
          <p:cNvSpPr txBox="1">
            <a:spLocks/>
          </p:cNvSpPr>
          <p:nvPr/>
        </p:nvSpPr>
        <p:spPr>
          <a:xfrm>
            <a:off x="71168" y="3887383"/>
            <a:ext cx="5937199" cy="2800767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Hardware and Personnel 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ECCC lidar group consists of 1.8 PY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Main issue going forward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Purchased a diode solid state laser for the ozone system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@ 100 Hz – improve our temporal resolution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Problem with the separation optics – still awaiting a fix!!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Shipping issues back to the UK have been very problematic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Moving our 355 nm diode solid state system from our Arctic lidar to AMOLITE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Improve reliability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Increased signal to noise – 3 aerosol wavelengths, night time water vapor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5295C1E-998F-9F43-AF64-F224597B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7" y="38178"/>
            <a:ext cx="912073" cy="9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9FF50-90E8-6D4B-8C9B-32FB6FBC2A26}"/>
              </a:ext>
            </a:extLst>
          </p:cNvPr>
          <p:cNvSpPr txBox="1"/>
          <p:nvPr/>
        </p:nvSpPr>
        <p:spPr>
          <a:xfrm>
            <a:off x="2113005" y="16935"/>
            <a:ext cx="8340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43"/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TOLNet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ECCC AMOLITE FY23 Accomplishments</a:t>
            </a:r>
          </a:p>
          <a:p>
            <a:pPr algn="ctr" defTabSz="913843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Kevin Strawbridge and Michael Travis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C78C2F-AB99-784E-9DA6-E778905FE098}"/>
              </a:ext>
            </a:extLst>
          </p:cNvPr>
          <p:cNvSpPr txBox="1">
            <a:spLocks/>
          </p:cNvSpPr>
          <p:nvPr/>
        </p:nvSpPr>
        <p:spPr>
          <a:xfrm>
            <a:off x="6057088" y="966836"/>
            <a:ext cx="5943600" cy="2764346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Field or Other Activities and Data Archived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TEMPO validation at our home facility (Centre For Atmospheric Research Experiments in Egbert, ON, Canada)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are also participating in SWAPIT (Study of Winter Air Pollution in Toronto)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Large field study with several university partners and all levels of government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are all up to date 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TOLNet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data archival.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95A33A-2A6E-2948-8136-B5518DC96126}"/>
              </a:ext>
            </a:extLst>
          </p:cNvPr>
          <p:cNvSpPr txBox="1">
            <a:spLocks/>
          </p:cNvSpPr>
          <p:nvPr/>
        </p:nvSpPr>
        <p:spPr>
          <a:xfrm>
            <a:off x="6076544" y="3887383"/>
            <a:ext cx="5943600" cy="2689967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Outlook for Next FY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Engaged the modelling community in our Stratospheric/Tropospheric transport of ozone cases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Continue in TEMPO validation activities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Retirement??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2D655302-276F-8147-931C-8A8BC949D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61974"/>
              </p:ext>
            </p:extLst>
          </p:nvPr>
        </p:nvGraphicFramePr>
        <p:xfrm>
          <a:off x="10453816" y="2675394"/>
          <a:ext cx="1470454" cy="66207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9974">
                  <a:extLst>
                    <a:ext uri="{9D8B030D-6E8A-4147-A177-3AD203B41FA5}">
                      <a16:colId xmlns:a16="http://schemas.microsoft.com/office/drawing/2014/main" val="3759512480"/>
                    </a:ext>
                  </a:extLst>
                </a:gridCol>
                <a:gridCol w="810480">
                  <a:extLst>
                    <a:ext uri="{9D8B030D-6E8A-4147-A177-3AD203B41FA5}">
                      <a16:colId xmlns:a16="http://schemas.microsoft.com/office/drawing/2014/main" val="1165898850"/>
                    </a:ext>
                  </a:extLst>
                </a:gridCol>
              </a:tblGrid>
              <a:tr h="2565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Files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Size [MB]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140984"/>
                  </a:ext>
                </a:extLst>
              </a:tr>
              <a:tr h="3877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39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8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012875-C714-45E0-B6DD-FDDB118EB920}"/>
              </a:ext>
            </a:extLst>
          </p:cNvPr>
          <p:cNvSpPr txBox="1">
            <a:spLocks/>
          </p:cNvSpPr>
          <p:nvPr/>
        </p:nvSpPr>
        <p:spPr bwMode="auto">
          <a:xfrm>
            <a:off x="10574" y="1727290"/>
            <a:ext cx="5119895" cy="50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marL="342515" indent="-342515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1pPr>
            <a:lvl2pPr marL="721500" indent="-25688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2pPr>
            <a:lvl3pPr marL="1071943" indent="-229928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3pPr>
            <a:lvl4pPr marL="1419214" indent="-22675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4pPr>
            <a:lvl5pPr marL="1769658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5pPr>
            <a:lvl6pPr marL="2226343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6pPr>
            <a:lvl7pPr marL="2683029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7pPr>
            <a:lvl8pPr marL="3139710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8pPr>
            <a:lvl9pPr marL="3596401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3F26F8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Arial" panose="020B0604020202020204" pitchFamily="34" charset="0"/>
              </a:rPr>
              <a:t>Background: </a:t>
            </a: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>
                <a:solidFill>
                  <a:srgbClr val="3F26F8"/>
                </a:solidFill>
                <a:latin typeface="+mn-lt"/>
              </a:rPr>
              <a:t>While AMOLITE was located at Fort McKay in Northern Alberta for an approximate 3 year period we observed several Stratospheric/Tropospheric transport (STTT) events.  Assessing the magnitude and frequency of </a:t>
            </a:r>
            <a:r>
              <a:rPr lang="en-US" sz="1400" kern="0" dirty="0" err="1">
                <a:solidFill>
                  <a:srgbClr val="3F26F8"/>
                </a:solidFill>
                <a:latin typeface="+mn-lt"/>
              </a:rPr>
              <a:t>occurence</a:t>
            </a:r>
            <a:r>
              <a:rPr lang="en-US" sz="1400" kern="0" dirty="0">
                <a:solidFill>
                  <a:srgbClr val="3F26F8"/>
                </a:solidFill>
                <a:latin typeface="+mn-lt"/>
              </a:rPr>
              <a:t>.</a:t>
            </a: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3F26F8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Arial" panose="020B0604020202020204" pitchFamily="34" charset="0"/>
              </a:rPr>
              <a:t>Analysis:</a:t>
            </a: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r>
              <a:rPr lang="en-US" sz="1400" kern="0" dirty="0">
                <a:solidFill>
                  <a:srgbClr val="3F26F8"/>
                </a:solidFill>
                <a:latin typeface="+mn-lt"/>
              </a:rPr>
              <a:t>Put together a spread sheet on all the events</a:t>
            </a: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r>
              <a:rPr lang="en-US" sz="1400" kern="0" dirty="0">
                <a:solidFill>
                  <a:srgbClr val="3F26F8"/>
                </a:solidFill>
                <a:latin typeface="+mn-lt"/>
              </a:rPr>
              <a:t>Screen captures of all the events</a:t>
            </a: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r>
              <a:rPr lang="en-US" sz="1400" kern="0" dirty="0">
                <a:solidFill>
                  <a:srgbClr val="3F26F8"/>
                </a:solidFill>
                <a:latin typeface="+mn-lt"/>
              </a:rPr>
              <a:t>Produced the ozone data profiles for all the events</a:t>
            </a: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r>
              <a:rPr lang="en-US" sz="1400" kern="0" dirty="0">
                <a:solidFill>
                  <a:srgbClr val="3F26F8"/>
                </a:solidFill>
                <a:latin typeface="+mn-lt"/>
              </a:rPr>
              <a:t> do the STT of ozone penetrate the PBL (how often)</a:t>
            </a:r>
            <a:endParaRPr lang="en-US" sz="1400" b="1" kern="0" dirty="0">
              <a:solidFill>
                <a:srgbClr val="3F26F8"/>
              </a:solidFill>
              <a:latin typeface="+mn-lt"/>
            </a:endParaRP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endParaRPr lang="en-US" sz="1400" b="1" kern="0" dirty="0">
              <a:solidFill>
                <a:srgbClr val="3F26F8"/>
              </a:solidFill>
              <a:latin typeface="+mn-lt"/>
            </a:endParaRPr>
          </a:p>
          <a:p>
            <a:pPr marL="112713" lvl="0" indent="-112713" algn="just">
              <a:spcBef>
                <a:spcPts val="0"/>
              </a:spcBef>
              <a:spcAft>
                <a:spcPts val="200"/>
              </a:spcAft>
            </a:pPr>
            <a:r>
              <a:rPr lang="en-US" sz="1500" b="1" kern="0" dirty="0">
                <a:solidFill>
                  <a:srgbClr val="3F26F8"/>
                </a:solidFill>
                <a:latin typeface="+mn-lt"/>
              </a:rPr>
              <a:t>Findings:</a:t>
            </a: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srgbClr val="3F26F8"/>
                </a:solidFill>
                <a:latin typeface="+mn-lt"/>
              </a:rPr>
              <a:t>We want to do some model comparisons. </a:t>
            </a: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>
              <a:solidFill>
                <a:srgbClr val="3F26F8"/>
              </a:solidFill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11D10B-242D-48B1-B522-143720121C64}"/>
              </a:ext>
            </a:extLst>
          </p:cNvPr>
          <p:cNvGrpSpPr/>
          <p:nvPr/>
        </p:nvGrpSpPr>
        <p:grpSpPr>
          <a:xfrm>
            <a:off x="113372" y="96797"/>
            <a:ext cx="12070080" cy="1586320"/>
            <a:chOff x="57707" y="48032"/>
            <a:chExt cx="12070080" cy="1586320"/>
          </a:xfrm>
        </p:grpSpPr>
        <p:pic>
          <p:nvPicPr>
            <p:cNvPr id="12" name="Picture 11" descr="C:\Users\mjohns34\Desktop\NASA Logo.png">
              <a:extLst>
                <a:ext uri="{FF2B5EF4-FFF2-40B4-BE49-F238E27FC236}">
                  <a16:creationId xmlns:a16="http://schemas.microsoft.com/office/drawing/2014/main" id="{7353E3B4-2B30-43B0-AF63-F4E705FD9EE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7" y="48032"/>
              <a:ext cx="1282015" cy="9834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C18E49-06D5-476E-BF60-DB8CB7C47F3F}"/>
                </a:ext>
              </a:extLst>
            </p:cNvPr>
            <p:cNvSpPr txBox="1"/>
            <p:nvPr/>
          </p:nvSpPr>
          <p:spPr>
            <a:xfrm>
              <a:off x="1431996" y="48032"/>
              <a:ext cx="92581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843"/>
              <a:r>
                <a:rPr lang="en-US" sz="3000" b="1" dirty="0">
                  <a:solidFill>
                    <a:srgbClr val="3E36E8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AMOLITE Stratospheric/Tropospheric Transport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1007FD-208B-4C62-9E22-ABDEAB391376}"/>
                </a:ext>
              </a:extLst>
            </p:cNvPr>
            <p:cNvGrpSpPr/>
            <p:nvPr/>
          </p:nvGrpSpPr>
          <p:grpSpPr>
            <a:xfrm>
              <a:off x="57707" y="1605777"/>
              <a:ext cx="12070080" cy="28575"/>
              <a:chOff x="67276" y="1624827"/>
              <a:chExt cx="12008364" cy="28575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D7DCE94-0431-40FB-8F7D-464D1ECBDD28}"/>
                  </a:ext>
                </a:extLst>
              </p:cNvPr>
              <p:cNvCxnSpPr/>
              <p:nvPr/>
            </p:nvCxnSpPr>
            <p:spPr>
              <a:xfrm>
                <a:off x="67276" y="1653402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A89C35D-597A-4743-B08F-287A78581DD5}"/>
                  </a:ext>
                </a:extLst>
              </p:cNvPr>
              <p:cNvCxnSpPr/>
              <p:nvPr/>
            </p:nvCxnSpPr>
            <p:spPr>
              <a:xfrm>
                <a:off x="67276" y="1624827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E49FF6-93CB-4ED0-9545-390C7C4E3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6" y="54604"/>
            <a:ext cx="1282015" cy="13127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3EC48A-44CE-AC0E-7FC3-17C2311E6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84" y="4078785"/>
            <a:ext cx="3798699" cy="2764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63079-1457-E747-7745-4F4B83B83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2" y="1768813"/>
            <a:ext cx="3413876" cy="2332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A38E45-2856-AFD2-CC4C-1696B618F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0" y="1768814"/>
            <a:ext cx="3413876" cy="2326654"/>
          </a:xfrm>
          <a:prstGeom prst="rect">
            <a:avLst/>
          </a:prstGeom>
        </p:spPr>
      </p:pic>
      <p:pic>
        <p:nvPicPr>
          <p:cNvPr id="6" name="Picture 2" descr="C:\Users\kevins\Desktop\November06to12\Nov06to12O3_400mto10km_WithWhiteOut.png">
            <a:extLst>
              <a:ext uri="{FF2B5EF4-FFF2-40B4-BE49-F238E27FC236}">
                <a16:creationId xmlns:a16="http://schemas.microsoft.com/office/drawing/2014/main" id="{45C1F18C-CB31-36D2-2E2E-71F82A0D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9" y="4965915"/>
            <a:ext cx="7324078" cy="18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7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474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NASA-Supported Ground Networks</dc:title>
  <dc:creator>Kaye, Jack (HQ-DK000)</dc:creator>
  <cp:lastModifiedBy>Fred Moshary</cp:lastModifiedBy>
  <cp:revision>29</cp:revision>
  <dcterms:created xsi:type="dcterms:W3CDTF">2020-12-11T16:07:40Z</dcterms:created>
  <dcterms:modified xsi:type="dcterms:W3CDTF">2023-05-04T13:09:21Z</dcterms:modified>
</cp:coreProperties>
</file>