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9" r:id="rId2"/>
    <p:sldId id="260" r:id="rId3"/>
    <p:sldId id="270" r:id="rId4"/>
    <p:sldId id="272" r:id="rId5"/>
    <p:sldId id="273" r:id="rId6"/>
    <p:sldId id="274" r:id="rId7"/>
    <p:sldId id="261" r:id="rId8"/>
    <p:sldId id="262" r:id="rId9"/>
    <p:sldId id="269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13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F1D2B-8CE2-45C3-A7EC-C1E2F14581A0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20DB5-B18D-455F-BED9-31D12CAEC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075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42059F-6526-47FE-A0BF-39C1D1C69D5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1472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42059F-6526-47FE-A0BF-39C1D1C69D5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1472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223654"/>
                </a:solidFill>
                <a:effectLst>
                  <a:outerShdw blurRad="50800" dist="114300" dir="2700000" algn="ctr" rotWithShape="0">
                    <a:srgbClr val="223654">
                      <a:alpha val="40000"/>
                    </a:srgbClr>
                  </a:outerShdw>
                </a:effectLst>
                <a:latin typeface="Raavi" panose="020B0502040204020203" pitchFamily="34" charset="0"/>
                <a:cs typeface="Raav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3A5C8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06867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92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6323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1113849"/>
          </a:xfrm>
        </p:spPr>
        <p:txBody>
          <a:bodyPr anchor="b">
            <a:normAutofit/>
          </a:bodyPr>
          <a:lstStyle>
            <a:lvl1pPr>
              <a:defRPr lang="en-US" sz="6000" b="1" kern="1200" dirty="0" smtClean="0">
                <a:solidFill>
                  <a:srgbClr val="223654"/>
                </a:solidFill>
                <a:effectLst>
                  <a:outerShdw blurRad="50800" dist="114300" dir="2700000" algn="ctr" rotWithShape="0">
                    <a:srgbClr val="223654">
                      <a:alpha val="40000"/>
                    </a:srgbClr>
                  </a:outerShdw>
                </a:effectLst>
                <a:latin typeface="Raavi" panose="020B0502040204020203" pitchFamily="34" charset="0"/>
                <a:ea typeface="+mj-ea"/>
                <a:cs typeface="Raav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667649"/>
            <a:ext cx="10515600" cy="227092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977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6000" b="1" kern="1200" smtClean="0">
                <a:solidFill>
                  <a:srgbClr val="223654"/>
                </a:solidFill>
                <a:effectLst>
                  <a:outerShdw blurRad="50800" dist="114300" dir="2700000" algn="tl">
                    <a:srgbClr val="223654">
                      <a:alpha val="40000"/>
                    </a:srgbClr>
                  </a:outerShdw>
                </a:effectLst>
                <a:latin typeface="Raavi" panose="020B0502040204020203" pitchFamily="34" charset="0"/>
                <a:ea typeface="+mj-ea"/>
                <a:cs typeface="Raav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0290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0290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23596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13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lang="en-US" sz="6000" b="1" kern="1200" smtClean="0">
                <a:solidFill>
                  <a:srgbClr val="223654"/>
                </a:solidFill>
                <a:effectLst>
                  <a:outerShdw blurRad="50800" dist="114300" dir="2700000" algn="tl">
                    <a:srgbClr val="223654">
                      <a:alpha val="40000"/>
                    </a:srgbClr>
                  </a:outerShdw>
                </a:effectLst>
                <a:latin typeface="Raavi" panose="020B0502040204020203" pitchFamily="34" charset="0"/>
                <a:ea typeface="+mj-ea"/>
                <a:cs typeface="Raav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13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0612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6000" b="1" kern="1200" smtClean="0">
                <a:solidFill>
                  <a:srgbClr val="223654"/>
                </a:solidFill>
                <a:effectLst>
                  <a:outerShdw blurRad="50800" dist="114300" dir="2700000" algn="tl">
                    <a:srgbClr val="223654">
                      <a:alpha val="40000"/>
                    </a:srgbClr>
                  </a:outerShdw>
                </a:effectLst>
                <a:latin typeface="Raavi" panose="020B0502040204020203" pitchFamily="34" charset="0"/>
                <a:ea typeface="+mj-ea"/>
                <a:cs typeface="Raav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84082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655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lang="en-US" sz="4000" b="1" kern="1200" smtClean="0">
                <a:solidFill>
                  <a:srgbClr val="223654"/>
                </a:solidFill>
                <a:effectLst>
                  <a:outerShdw blurRad="50800" dist="114300" dir="2700000" algn="tl">
                    <a:srgbClr val="223654">
                      <a:alpha val="40000"/>
                    </a:srgbClr>
                  </a:outerShdw>
                </a:effectLst>
                <a:latin typeface="Raavi" panose="020B0502040204020203" pitchFamily="34" charset="0"/>
                <a:ea typeface="+mj-ea"/>
                <a:cs typeface="Raav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5423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lang="en-US" sz="4000" b="1" kern="1200" smtClean="0">
                <a:solidFill>
                  <a:srgbClr val="223654"/>
                </a:solidFill>
                <a:effectLst>
                  <a:outerShdw blurRad="50800" dist="114300" dir="2700000" algn="tl">
                    <a:srgbClr val="223654">
                      <a:alpha val="40000"/>
                    </a:srgbClr>
                  </a:outerShdw>
                </a:effectLst>
                <a:latin typeface="Raavi" panose="020B0502040204020203" pitchFamily="34" charset="0"/>
                <a:ea typeface="+mj-ea"/>
                <a:cs typeface="Raav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5432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FDFE">
                <a:lumMod val="2000"/>
                <a:lumOff val="98000"/>
              </a:srgbClr>
            </a:gs>
            <a:gs pos="62000">
              <a:schemeClr val="accent1">
                <a:alpha val="70000"/>
                <a:lumMod val="100000"/>
              </a:schemeClr>
            </a:gs>
            <a:gs pos="84000">
              <a:schemeClr val="accent1">
                <a:alpha val="45000"/>
                <a:lumMod val="100000"/>
              </a:schemeClr>
            </a:gs>
            <a:gs pos="100000">
              <a:schemeClr val="accent1">
                <a:alpha val="30000"/>
                <a:lumMod val="10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0" y="1811437"/>
            <a:ext cx="12578314" cy="5462489"/>
            <a:chOff x="0" y="1811437"/>
            <a:chExt cx="12578314" cy="5462489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11"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colorTemperature colorTemp="72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82886" y="1811437"/>
              <a:ext cx="5395428" cy="5462489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0" y="5946874"/>
              <a:ext cx="12192000" cy="914400"/>
            </a:xfrm>
            <a:prstGeom prst="rect">
              <a:avLst/>
            </a:prstGeom>
            <a:solidFill>
              <a:srgbClr val="4C78AA"/>
            </a:solidFill>
            <a:ln w="12700" cap="flat" cmpd="sng" algn="ctr">
              <a:solidFill>
                <a:srgbClr val="90AFCB"/>
              </a:solidFill>
              <a:prstDash val="solid"/>
              <a:miter lim="800000"/>
            </a:ln>
            <a:effectLst/>
            <a:scene3d>
              <a:camera prst="orthographicFront"/>
              <a:lightRig rig="soft" dir="t"/>
            </a:scene3d>
            <a:sp3d contourW="6350" prstMaterial="matte">
              <a:bevelT h="19050"/>
              <a:extrusionClr>
                <a:srgbClr val="90AFCB"/>
              </a:extrusionClr>
              <a:contourClr>
                <a:srgbClr val="90AFCB"/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886136" y="6111686"/>
              <a:ext cx="2809678" cy="584775"/>
            </a:xfrm>
            <a:prstGeom prst="rect">
              <a:avLst/>
            </a:prstGeom>
            <a:noFill/>
            <a:effectLst>
              <a:outerShdw blurRad="50800" dist="12700" dir="5400000" algn="ctr" rotWithShape="0">
                <a:sysClr val="windowText" lastClr="000000"/>
              </a:outerShdw>
            </a:effectLst>
          </p:spPr>
          <p:txBody>
            <a:bodyPr wrap="square" lIns="0" rIns="0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>
                    <a:outerShdw blurRad="50800" dist="1143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Raavi"/>
                </a:rPr>
                <a:t>NASA Langley Research Center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>
                    <a:outerShdw blurRad="50800" dist="1143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Raavi"/>
                </a:rPr>
                <a:t>Hampton, VA</a:t>
              </a:r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256" y="5972998"/>
              <a:ext cx="1649910" cy="868680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016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42395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lang="en-US" sz="6000" b="1" kern="1200" dirty="0" smtClean="0">
          <a:solidFill>
            <a:srgbClr val="223654"/>
          </a:solidFill>
          <a:effectLst>
            <a:outerShdw blurRad="50800" dist="114300" dir="2700000" algn="ctr" rotWithShape="0">
              <a:srgbClr val="223654">
                <a:alpha val="40000"/>
              </a:srgbClr>
            </a:outerShdw>
          </a:effectLst>
          <a:latin typeface="Raavi" panose="020B0502040204020203" pitchFamily="34" charset="0"/>
          <a:ea typeface="+mj-ea"/>
          <a:cs typeface="Raav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earch.earthdata.nasa.gov/search?fpj=TOLNet" TargetMode="External"/><Relationship Id="rId2" Type="http://schemas.openxmlformats.org/officeDocument/2006/relationships/hyperlink" Target="https://asdc.larc.nasa.gov/data/TOLNet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storymaps.arcgis.com/stories/ebbb258c126d4f46b027610a469b9dd2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ean.leavor@nasa.gov" TargetMode="External"/><Relationship Id="rId2" Type="http://schemas.openxmlformats.org/officeDocument/2006/relationships/hyperlink" Target="mailto:megan.e.buzanowicz@nasa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nathan.jester@nasa.gov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olnet.larc.nasa.gov/" TargetMode="External"/><Relationship Id="rId2" Type="http://schemas.openxmlformats.org/officeDocument/2006/relationships/hyperlink" Target="https://www-air.larc.nasa.gov/missions/TOLNet/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asdc.larc.nasa.gov/project/TOLNet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olnet.larc.nasa.gov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forum.earthdata.nasa.gov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sdc.larc.nasa.gov/project/TOLNet/TOLNet_CSL_Data_1" TargetMode="External"/><Relationship Id="rId7" Type="http://schemas.openxmlformats.org/officeDocument/2006/relationships/hyperlink" Target="https://asdc.larc.nasa.gov/project/TOLNet/TOLNet_UAH_Data_1" TargetMode="External"/><Relationship Id="rId2" Type="http://schemas.openxmlformats.org/officeDocument/2006/relationships/hyperlink" Target="https://asdc.larc.nasa.gov/project/TOLNet/TOLNet_JPL_Data_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sdc.larc.nasa.gov/project/TOLNet/TOLNet_LaRC_Data_1" TargetMode="External"/><Relationship Id="rId5" Type="http://schemas.openxmlformats.org/officeDocument/2006/relationships/hyperlink" Target="https://asdc.larc.nasa.gov/project/TOLNet/TOLNet_GSFC_Data_1" TargetMode="External"/><Relationship Id="rId4" Type="http://schemas.openxmlformats.org/officeDocument/2006/relationships/hyperlink" Target="https://asdc.larc.nasa.gov/project/TOLNet/TOLNet_ECCC_Data_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FCFDFE">
                <a:lumMod val="2000"/>
                <a:lumOff val="98000"/>
              </a:srgbClr>
            </a:gs>
            <a:gs pos="62000">
              <a:schemeClr val="accent1">
                <a:alpha val="70000"/>
                <a:lumMod val="100000"/>
              </a:schemeClr>
            </a:gs>
            <a:gs pos="84000">
              <a:schemeClr val="accent1">
                <a:alpha val="45000"/>
                <a:lumMod val="100000"/>
              </a:schemeClr>
            </a:gs>
            <a:gs pos="100000">
              <a:schemeClr val="accent1">
                <a:alpha val="30000"/>
                <a:lumMod val="10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405" y="1991153"/>
            <a:ext cx="10981188" cy="2875695"/>
          </a:xfrm>
        </p:spPr>
        <p:txBody>
          <a:bodyPr>
            <a:normAutofit/>
          </a:bodyPr>
          <a:lstStyle/>
          <a:p>
            <a:r>
              <a:rPr lang="en-US" sz="4800" b="1" dirty="0" err="1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TOLNet</a:t>
            </a:r>
            <a:r>
              <a:rPr lang="en-US" sz="48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 Data – NASA LaRC</a:t>
            </a:r>
            <a:endParaRPr lang="en-US" sz="32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r>
              <a:rPr lang="en-US" sz="3600" dirty="0">
                <a:solidFill>
                  <a:schemeClr val="tx1"/>
                </a:solidFill>
                <a:cs typeface="Times New Roman" panose="02020603050405020304" pitchFamily="18" charset="0"/>
              </a:rPr>
              <a:t>Michael Shook, Megan Buzanowicz</a:t>
            </a:r>
          </a:p>
          <a:p>
            <a:r>
              <a:rPr lang="en-US" sz="3600" dirty="0">
                <a:solidFill>
                  <a:schemeClr val="tx1"/>
                </a:solidFill>
                <a:cs typeface="Times New Roman" panose="02020603050405020304" pitchFamily="18" charset="0"/>
              </a:rPr>
              <a:t>TEMPO/</a:t>
            </a:r>
            <a:r>
              <a:rPr lang="en-US" sz="3600" dirty="0" err="1">
                <a:solidFill>
                  <a:schemeClr val="tx1"/>
                </a:solidFill>
                <a:cs typeface="Times New Roman" panose="02020603050405020304" pitchFamily="18" charset="0"/>
              </a:rPr>
              <a:t>GeoXO</a:t>
            </a:r>
            <a:r>
              <a:rPr lang="en-US" sz="3600" dirty="0">
                <a:solidFill>
                  <a:schemeClr val="tx1"/>
                </a:solidFill>
                <a:cs typeface="Times New Roman" panose="02020603050405020304" pitchFamily="18" charset="0"/>
              </a:rPr>
              <a:t>/TOLNet Science Team Meeting</a:t>
            </a:r>
            <a:endParaRPr lang="en-US" sz="28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12D7B7-8A2A-41E1-B867-6A44802AF6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712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15997-B072-410A-99DE-6C2D81739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0" dirty="0">
                <a:solidFill>
                  <a:schemeClr val="tx1"/>
                </a:solidFill>
                <a:effectLst/>
                <a:latin typeface="+mj-lt"/>
              </a:rPr>
              <a:t>Data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A0B68-AA86-4F9E-9100-2694E4653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Distribution mechanisms (separate from the TOLNet website)</a:t>
            </a:r>
          </a:p>
          <a:p>
            <a:pPr lvl="1"/>
            <a:r>
              <a:rPr lang="en-US" dirty="0">
                <a:hlinkClick r:id="rId2"/>
              </a:rPr>
              <a:t>ASDC Direct Data Download for TOLNet</a:t>
            </a:r>
            <a:endParaRPr lang="en-US" dirty="0"/>
          </a:p>
          <a:p>
            <a:pPr lvl="1"/>
            <a:r>
              <a:rPr lang="en-US" dirty="0" err="1">
                <a:hlinkClick r:id="rId3"/>
              </a:rPr>
              <a:t>Earthdata</a:t>
            </a:r>
            <a:r>
              <a:rPr lang="en-US" dirty="0">
                <a:hlinkClick r:id="rId3"/>
              </a:rPr>
              <a:t> Search for TOLNet</a:t>
            </a:r>
            <a:endParaRPr lang="en-US" dirty="0"/>
          </a:p>
          <a:p>
            <a:r>
              <a:rPr lang="en-US" dirty="0"/>
              <a:t>Distributing the data by lidar allows for flexibility - If any lidars are added to the network in the future we will complete the same steps for the 6 lidars that are currently available</a:t>
            </a:r>
          </a:p>
        </p:txBody>
      </p:sp>
    </p:spTree>
    <p:extLst>
      <p:ext uri="{BB962C8B-B14F-4D97-AF65-F5344CB8AC3E}">
        <p14:creationId xmlns:p14="http://schemas.microsoft.com/office/powerpoint/2010/main" val="1638935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462C4-3DE9-4426-899E-CAD4F7253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0" dirty="0">
                <a:solidFill>
                  <a:schemeClr val="tx1"/>
                </a:solidFill>
                <a:effectLst/>
                <a:latin typeface="+mj-lt"/>
              </a:rPr>
              <a:t>Outreach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315A4-2D97-4751-B677-C4ABFC9C5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ASDC creates outreach materials to support the discovery/use of datasets archived at the DAAC</a:t>
            </a:r>
          </a:p>
          <a:p>
            <a:r>
              <a:rPr lang="en-US" dirty="0"/>
              <a:t>Materials include:</a:t>
            </a:r>
          </a:p>
          <a:p>
            <a:pPr lvl="1"/>
            <a:r>
              <a:rPr lang="en-US" dirty="0" err="1"/>
              <a:t>Microarticles</a:t>
            </a:r>
            <a:endParaRPr lang="en-US" dirty="0"/>
          </a:p>
          <a:p>
            <a:pPr lvl="1"/>
            <a:r>
              <a:rPr lang="en-US" dirty="0"/>
              <a:t>Researcher Profiles</a:t>
            </a:r>
          </a:p>
          <a:p>
            <a:pPr lvl="1"/>
            <a:r>
              <a:rPr lang="en-US" dirty="0"/>
              <a:t>ArcGIS </a:t>
            </a:r>
            <a:r>
              <a:rPr lang="en-US" dirty="0" err="1"/>
              <a:t>StoryMaps</a:t>
            </a:r>
            <a:endParaRPr lang="en-US" dirty="0"/>
          </a:p>
          <a:p>
            <a:pPr lvl="2"/>
            <a:r>
              <a:rPr lang="en-US" dirty="0">
                <a:hlinkClick r:id="rId2"/>
              </a:rPr>
              <a:t>Introduction to TOLNet </a:t>
            </a:r>
            <a:r>
              <a:rPr lang="en-US" dirty="0" err="1">
                <a:hlinkClick r:id="rId2"/>
              </a:rPr>
              <a:t>StoryMap</a:t>
            </a:r>
            <a:endParaRPr lang="en-US" dirty="0"/>
          </a:p>
          <a:p>
            <a:r>
              <a:rPr lang="en-US" dirty="0"/>
              <a:t>Document and highlight publications on ASDC website</a:t>
            </a:r>
          </a:p>
        </p:txBody>
      </p:sp>
    </p:spTree>
    <p:extLst>
      <p:ext uri="{BB962C8B-B14F-4D97-AF65-F5344CB8AC3E}">
        <p14:creationId xmlns:p14="http://schemas.microsoft.com/office/powerpoint/2010/main" val="2248806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462C4-3DE9-4426-899E-CAD4F7253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0" dirty="0">
                <a:solidFill>
                  <a:schemeClr val="tx1"/>
                </a:solidFill>
                <a:effectLst/>
                <a:latin typeface="+mj-lt"/>
              </a:rPr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315A4-2D97-4751-B677-C4ABFC9C5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cs typeface="Times New Roman" panose="02020603050405020304" pitchFamily="18" charset="0"/>
              </a:rPr>
              <a:t>If there’s any questions please contact us: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Times New Roman" panose="02020603050405020304" pitchFamily="18" charset="0"/>
              </a:rPr>
              <a:t>Megan Buzanowicz; </a:t>
            </a:r>
            <a:r>
              <a:rPr lang="en-US" dirty="0">
                <a:solidFill>
                  <a:schemeClr val="tx1"/>
                </a:solidFill>
                <a:cs typeface="Times New Roman" panose="02020603050405020304" pitchFamily="18" charset="0"/>
                <a:hlinkClick r:id="rId2"/>
              </a:rPr>
              <a:t>megan.e.buzanowicz@nasa.gov</a:t>
            </a:r>
            <a:endParaRPr lang="en-US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solidFill>
                  <a:schemeClr val="tx1"/>
                </a:solidFill>
                <a:cs typeface="Times New Roman" panose="02020603050405020304" pitchFamily="18" charset="0"/>
              </a:rPr>
              <a:t>Sean Leavor; </a:t>
            </a:r>
            <a:r>
              <a:rPr lang="en-US" dirty="0">
                <a:solidFill>
                  <a:schemeClr val="tx1"/>
                </a:solidFill>
                <a:cs typeface="Times New Roman" panose="02020603050405020304" pitchFamily="18" charset="0"/>
                <a:hlinkClick r:id="rId3"/>
              </a:rPr>
              <a:t>sean.leavor@nasa.gov</a:t>
            </a:r>
            <a:endParaRPr lang="en-US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solidFill>
                  <a:schemeClr val="tx1"/>
                </a:solidFill>
                <a:cs typeface="Times New Roman" panose="02020603050405020304" pitchFamily="18" charset="0"/>
              </a:rPr>
              <a:t>Nathan Jester; </a:t>
            </a:r>
            <a:r>
              <a:rPr lang="en-US" dirty="0">
                <a:solidFill>
                  <a:schemeClr val="tx1"/>
                </a:solidFill>
                <a:cs typeface="Times New Roman" panose="02020603050405020304" pitchFamily="18" charset="0"/>
                <a:hlinkClick r:id="rId4"/>
              </a:rPr>
              <a:t>nathan.jester@nasa.gov</a:t>
            </a:r>
            <a:endParaRPr lang="en-US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427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5C945-651D-48A9-BD76-4D555750A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0" dirty="0">
                <a:solidFill>
                  <a:schemeClr val="tx1"/>
                </a:solidFill>
                <a:effectLst/>
                <a:latin typeface="+mj-lt"/>
              </a:rPr>
              <a:t>SSD-AC, ASDC, DAAC?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090BA-3C09-480D-9C91-3B63F3487CC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Suborbital Science Data for Atmospheric Composition (SSD-AC)</a:t>
            </a:r>
          </a:p>
          <a:p>
            <a:pPr lvl="1"/>
            <a:r>
              <a:rPr lang="en-US" sz="2000" dirty="0"/>
              <a:t>Michael Shook, Gao Chen, Crystal Gummo, Ali Aknan</a:t>
            </a:r>
          </a:p>
          <a:p>
            <a:pPr lvl="1"/>
            <a:r>
              <a:rPr lang="en-US" sz="2000" dirty="0">
                <a:hlinkClick r:id="rId2"/>
              </a:rPr>
              <a:t>https://www-air.larc.nasa.gov/missions/TOLNet/</a:t>
            </a:r>
            <a:endParaRPr lang="en-US" sz="2000" dirty="0"/>
          </a:p>
          <a:p>
            <a:pPr lvl="1"/>
            <a:r>
              <a:rPr lang="en-US" sz="2000" dirty="0">
                <a:hlinkClick r:id="rId3"/>
              </a:rPr>
              <a:t>https://tolnet.larc.nasa.gov/</a:t>
            </a:r>
            <a:endParaRPr lang="en-US" sz="2000" dirty="0"/>
          </a:p>
          <a:p>
            <a:pPr lvl="1"/>
            <a:r>
              <a:rPr lang="en-US" sz="2000" dirty="0"/>
              <a:t>Science team focused</a:t>
            </a:r>
          </a:p>
          <a:p>
            <a:pPr lvl="1"/>
            <a:r>
              <a:rPr lang="en-US" sz="2000" dirty="0"/>
              <a:t>Data upload</a:t>
            </a:r>
          </a:p>
          <a:p>
            <a:pPr lvl="1"/>
            <a:r>
              <a:rPr lang="en-US" sz="2000" dirty="0"/>
              <a:t>Custom tools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CCE0E-EAFB-4519-926F-BF6D03CE659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Atmospheric Science Data Center (ASDC) – a NASA DAAC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Megan Buzanowicz, Sean </a:t>
            </a:r>
            <a:r>
              <a:rPr lang="en-US" sz="2000" dirty="0" err="1"/>
              <a:t>Leavor</a:t>
            </a:r>
            <a:r>
              <a:rPr lang="en-US" sz="2000" dirty="0"/>
              <a:t>, Nathan Jester</a:t>
            </a:r>
          </a:p>
          <a:p>
            <a:pPr lvl="1"/>
            <a:r>
              <a:rPr lang="en-US" sz="2000" dirty="0">
                <a:hlinkClick r:id="rId4"/>
              </a:rPr>
              <a:t>https://asdc.larc.nasa.gov/project/TOLNet</a:t>
            </a:r>
            <a:endParaRPr lang="en-US" sz="2000" dirty="0"/>
          </a:p>
          <a:p>
            <a:pPr lvl="1"/>
            <a:r>
              <a:rPr lang="en-US" sz="2000" dirty="0"/>
              <a:t>Public focused</a:t>
            </a:r>
          </a:p>
          <a:p>
            <a:pPr lvl="1"/>
            <a:r>
              <a:rPr lang="en-US" sz="2000" dirty="0"/>
              <a:t>Data preservation and distribution/download</a:t>
            </a:r>
          </a:p>
          <a:p>
            <a:pPr lvl="1"/>
            <a:r>
              <a:rPr lang="en-US" sz="2000" dirty="0"/>
              <a:t>NASA Enterprise tools</a:t>
            </a:r>
          </a:p>
        </p:txBody>
      </p:sp>
    </p:spTree>
    <p:extLst>
      <p:ext uri="{BB962C8B-B14F-4D97-AF65-F5344CB8AC3E}">
        <p14:creationId xmlns:p14="http://schemas.microsoft.com/office/powerpoint/2010/main" val="1353688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5C945-651D-48A9-BD76-4D555750A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0" dirty="0">
                <a:solidFill>
                  <a:schemeClr val="tx1"/>
                </a:solidFill>
                <a:effectLst/>
                <a:latin typeface="+mj-lt"/>
              </a:rPr>
              <a:t>Website Update - Progress since last meeting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4DA9FA8-0864-4C0B-81EB-5CA196B45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92854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Include additional checks for file scanning</a:t>
            </a:r>
          </a:p>
          <a:p>
            <a:pPr marL="457200" lvl="1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Done for HDF4-GEOMS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Create automated reports for uploads/downloads and other statistics</a:t>
            </a:r>
          </a:p>
          <a:p>
            <a:pPr marL="457200" lvl="1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Done!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Solicit more testing feedback from the science team</a:t>
            </a:r>
          </a:p>
          <a:p>
            <a:pPr marL="457200" lvl="1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Done (and ongoing!)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Populate the database with existing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TOLNet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</a:p>
          <a:p>
            <a:pPr marL="457200" lvl="1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Done for HDF4-GEOMS back to mid-2022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Transition website to the public-facing domain</a:t>
            </a:r>
          </a:p>
          <a:p>
            <a:pPr lvl="1">
              <a:buFontTx/>
              <a:buChar char="-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Done!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https://tolnet.larc.nasa.gov/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108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5C945-651D-48A9-BD76-4D555750A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0" dirty="0">
                <a:solidFill>
                  <a:schemeClr val="tx1"/>
                </a:solidFill>
                <a:effectLst/>
                <a:latin typeface="+mj-lt"/>
              </a:rPr>
              <a:t>Website Update - Outlook for next year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4DA9FA8-0864-4C0B-81EB-5CA196B45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92854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Capability to upload legacy data formats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Continue to populate the database with existing data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Central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ized processing – upload ability for raw data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Transfer documents from existing site</a:t>
            </a:r>
          </a:p>
        </p:txBody>
      </p:sp>
    </p:spTree>
    <p:extLst>
      <p:ext uri="{BB962C8B-B14F-4D97-AF65-F5344CB8AC3E}">
        <p14:creationId xmlns:p14="http://schemas.microsoft.com/office/powerpoint/2010/main" val="4084893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405" y="3253284"/>
            <a:ext cx="10981188" cy="287569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TOLNet Data Distribution Update</a:t>
            </a:r>
            <a:endParaRPr lang="en-US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chemeClr val="tx1"/>
                </a:solidFill>
                <a:cs typeface="Times New Roman" panose="02020603050405020304" pitchFamily="18" charset="0"/>
              </a:rPr>
              <a:t>Megan Buzanowicz</a:t>
            </a:r>
          </a:p>
          <a:p>
            <a:r>
              <a:rPr lang="en-US" sz="2800" dirty="0">
                <a:solidFill>
                  <a:schemeClr val="tx1"/>
                </a:solidFill>
                <a:cs typeface="Times New Roman" panose="02020603050405020304" pitchFamily="18" charset="0"/>
              </a:rPr>
              <a:t>TEMPO/</a:t>
            </a:r>
            <a:r>
              <a:rPr lang="en-US" sz="2800" dirty="0" err="1">
                <a:solidFill>
                  <a:schemeClr val="tx1"/>
                </a:solidFill>
                <a:cs typeface="Times New Roman" panose="02020603050405020304" pitchFamily="18" charset="0"/>
              </a:rPr>
              <a:t>GeoXO</a:t>
            </a:r>
            <a:r>
              <a:rPr lang="en-US" sz="2800" dirty="0">
                <a:solidFill>
                  <a:schemeClr val="tx1"/>
                </a:solidFill>
                <a:cs typeface="Times New Roman" panose="02020603050405020304" pitchFamily="18" charset="0"/>
              </a:rPr>
              <a:t>/TOLNet Science Team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12D7B7-8A2A-41E1-B867-6A44802AF6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89" y="1067426"/>
            <a:ext cx="12055021" cy="1432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28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5C945-651D-48A9-BD76-4D555750A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0" dirty="0">
                <a:solidFill>
                  <a:schemeClr val="tx1"/>
                </a:solidFill>
                <a:effectLst/>
                <a:latin typeface="+mj-lt"/>
              </a:rPr>
              <a:t>Overview of the ASDC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090BA-3C09-480D-9C91-3B63F3487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Atmospheric Science Data Center (ASDC) at NASA Langley Research Center is responsible for the processing, archival, and distribution of NASA Earth Science data in the areas of </a:t>
            </a:r>
            <a:r>
              <a:rPr lang="en-US" b="1" dirty="0"/>
              <a:t>radiation budget</a:t>
            </a:r>
            <a:r>
              <a:rPr lang="en-US" dirty="0"/>
              <a:t>,</a:t>
            </a:r>
            <a:r>
              <a:rPr lang="en-US" b="1" dirty="0"/>
              <a:t> clouds</a:t>
            </a:r>
            <a:r>
              <a:rPr lang="en-US" dirty="0"/>
              <a:t>,</a:t>
            </a:r>
            <a:r>
              <a:rPr lang="en-US" b="1" dirty="0"/>
              <a:t> aerosols</a:t>
            </a:r>
            <a:r>
              <a:rPr lang="en-US" dirty="0"/>
              <a:t>, and </a:t>
            </a:r>
            <a:r>
              <a:rPr lang="en-US" b="1" dirty="0"/>
              <a:t>tropospheric composition</a:t>
            </a:r>
          </a:p>
          <a:p>
            <a:r>
              <a:rPr lang="en-US" dirty="0"/>
              <a:t>One of twelve Distributed Active Archive Centers (DAACs) sponsored by NASA as part of the Earth Observing System Data and Information System (EOSDIS)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220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C29A0-A6F9-4838-9DD7-EA63D29AF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0" dirty="0">
                <a:solidFill>
                  <a:schemeClr val="tx1"/>
                </a:solidFill>
                <a:effectLst/>
                <a:latin typeface="+mj-lt"/>
              </a:rPr>
              <a:t>ASDC’s Role in TOLNet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C7082-5F49-4743-AEC9-1B820BF32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cs typeface="Calibri"/>
              </a:rPr>
              <a:t>Long-term preservation and distribution of data products</a:t>
            </a:r>
          </a:p>
          <a:p>
            <a:pPr lvl="1"/>
            <a:r>
              <a:rPr lang="en-US" dirty="0">
                <a:cs typeface="Calibri"/>
              </a:rPr>
              <a:t>Active stewardship </a:t>
            </a:r>
          </a:p>
          <a:p>
            <a:pPr lvl="1"/>
            <a:r>
              <a:rPr lang="en-US" dirty="0">
                <a:cs typeface="Calibri"/>
              </a:rPr>
              <a:t>High public visibility to broad user communities</a:t>
            </a:r>
          </a:p>
          <a:p>
            <a:pPr lvl="1"/>
            <a:r>
              <a:rPr lang="en-US" dirty="0">
                <a:cs typeface="Calibri"/>
              </a:rPr>
              <a:t>User support (</a:t>
            </a:r>
            <a:r>
              <a:rPr lang="en-US" dirty="0" err="1">
                <a:cs typeface="Calibri"/>
                <a:hlinkClick r:id="rId2"/>
              </a:rPr>
              <a:t>Earthdata</a:t>
            </a:r>
            <a:r>
              <a:rPr lang="en-US" dirty="0">
                <a:cs typeface="Calibri"/>
                <a:hlinkClick r:id="rId2"/>
              </a:rPr>
              <a:t> Forum</a:t>
            </a:r>
            <a:r>
              <a:rPr lang="en-US" dirty="0">
                <a:cs typeface="Calibri"/>
              </a:rPr>
              <a:t>)</a:t>
            </a:r>
          </a:p>
          <a:p>
            <a:r>
              <a:rPr lang="en-US">
                <a:cs typeface="Calibri"/>
              </a:rPr>
              <a:t>TOLNet </a:t>
            </a:r>
            <a:r>
              <a:rPr lang="en-US" dirty="0">
                <a:cs typeface="Calibri"/>
              </a:rPr>
              <a:t>data holdings</a:t>
            </a:r>
          </a:p>
          <a:p>
            <a:pPr lvl="1"/>
            <a:r>
              <a:rPr lang="en-US" dirty="0">
                <a:cs typeface="Calibri"/>
              </a:rPr>
              <a:t>Archive the latest versions of publication quality data, including observational, derived, and value-added data products</a:t>
            </a:r>
          </a:p>
          <a:p>
            <a:pPr lvl="1"/>
            <a:r>
              <a:rPr lang="en-US" dirty="0">
                <a:cs typeface="Calibri"/>
              </a:rPr>
              <a:t>Contextual information to facilitate data use by research community at large</a:t>
            </a:r>
          </a:p>
          <a:p>
            <a:pPr lvl="1"/>
            <a:r>
              <a:rPr lang="en-US" dirty="0">
                <a:cs typeface="Calibri"/>
              </a:rPr>
              <a:t>Documentation to maintain reprocessing capability and openness </a:t>
            </a:r>
          </a:p>
          <a:p>
            <a:r>
              <a:rPr lang="en-US" dirty="0">
                <a:cs typeface="Calibri"/>
              </a:rPr>
              <a:t>Assign DOIs to data products tailored to support manuscript and presentation development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939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54631-AB6D-415F-882A-AC77E8D9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0" dirty="0">
                <a:solidFill>
                  <a:schemeClr val="tx1"/>
                </a:solidFill>
                <a:effectLst/>
                <a:latin typeface="+mj-lt"/>
              </a:rPr>
              <a:t>Data Archival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0F3A6-1C37-4A51-A50D-BBBDF62D5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ASDC has completed ingest, archival, and distribution of all currently available publication quality data for each of the active lidars</a:t>
            </a:r>
          </a:p>
          <a:p>
            <a:r>
              <a:rPr lang="en-US" dirty="0"/>
              <a:t>Data is available through all of the ASDC’s search mechanisms</a:t>
            </a:r>
          </a:p>
          <a:p>
            <a:pPr lvl="1"/>
            <a:r>
              <a:rPr lang="en-US" dirty="0" err="1"/>
              <a:t>Earthdata</a:t>
            </a:r>
            <a:r>
              <a:rPr lang="en-US" dirty="0"/>
              <a:t> Search</a:t>
            </a:r>
          </a:p>
          <a:p>
            <a:pPr lvl="1"/>
            <a:r>
              <a:rPr lang="en-US" dirty="0"/>
              <a:t>Direct Data Download</a:t>
            </a:r>
          </a:p>
          <a:p>
            <a:pPr lvl="1"/>
            <a:r>
              <a:rPr lang="en-US" dirty="0" err="1"/>
              <a:t>OPeNDAP</a:t>
            </a:r>
            <a:r>
              <a:rPr lang="en-US" dirty="0"/>
              <a:t> (for supported file types)</a:t>
            </a:r>
          </a:p>
          <a:p>
            <a:r>
              <a:rPr lang="en-US" dirty="0"/>
              <a:t>Complete periodic checks of field repository for newly updated or publication quality data</a:t>
            </a:r>
          </a:p>
        </p:txBody>
      </p:sp>
    </p:spTree>
    <p:extLst>
      <p:ext uri="{BB962C8B-B14F-4D97-AF65-F5344CB8AC3E}">
        <p14:creationId xmlns:p14="http://schemas.microsoft.com/office/powerpoint/2010/main" val="1345754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54631-AB6D-415F-882A-AC77E8D9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0" dirty="0">
                <a:solidFill>
                  <a:schemeClr val="tx1"/>
                </a:solidFill>
                <a:effectLst/>
                <a:latin typeface="+mj-lt"/>
              </a:rPr>
              <a:t>Data Organization and DOIs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0F3A6-1C37-4A51-A50D-BBBDF62D5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TOLNet Project DOI: </a:t>
            </a: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10.5067/LIDAR/OZONE/TOLNET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02767CC-E997-4257-9BCA-BC5D94F0D4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489787"/>
              </p:ext>
            </p:extLst>
          </p:nvPr>
        </p:nvGraphicFramePr>
        <p:xfrm>
          <a:off x="1506537" y="2338916"/>
          <a:ext cx="9178926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3800">
                  <a:extLst>
                    <a:ext uri="{9D8B030D-6E8A-4147-A177-3AD203B41FA5}">
                      <a16:colId xmlns:a16="http://schemas.microsoft.com/office/drawing/2014/main" val="3689901674"/>
                    </a:ext>
                  </a:extLst>
                </a:gridCol>
                <a:gridCol w="2428875">
                  <a:extLst>
                    <a:ext uri="{9D8B030D-6E8A-4147-A177-3AD203B41FA5}">
                      <a16:colId xmlns:a16="http://schemas.microsoft.com/office/drawing/2014/main" val="1323093086"/>
                    </a:ext>
                  </a:extLst>
                </a:gridCol>
                <a:gridCol w="4286251">
                  <a:extLst>
                    <a:ext uri="{9D8B030D-6E8A-4147-A177-3AD203B41FA5}">
                      <a16:colId xmlns:a16="http://schemas.microsoft.com/office/drawing/2014/main" val="744227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Instrument/Site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Collection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92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NASA JPL TMF – TMTOL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TOLNet_JPL_Data_1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hlinkClick r:id="rId2"/>
                        </a:rPr>
                        <a:t>10.5067/Lidar/Ozone/TOLNet/NASA-JPL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975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NOAA CSL – TOPAZ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TOLNet_CSL_Data_1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hlinkClick r:id="rId3"/>
                        </a:rPr>
                        <a:t>10.5067/Lidar/Ozone/</a:t>
                      </a:r>
                      <a:r>
                        <a:rPr lang="en-US" dirty="0" err="1">
                          <a:hlinkClick r:id="rId3"/>
                        </a:rPr>
                        <a:t>TOLNet</a:t>
                      </a:r>
                      <a:r>
                        <a:rPr lang="en-US" dirty="0">
                          <a:hlinkClick r:id="rId3"/>
                        </a:rPr>
                        <a:t>/NOAA-CSL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913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ECCC – AMOLITE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TOLNet_ECCC_Data_1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hlinkClick r:id="rId4"/>
                        </a:rPr>
                        <a:t>10.5067/Lidar/Ozone/TOLNet/ECCC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087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NASA GSFC – TROPOZ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TOLNet_GSFC_Data_1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hlinkClick r:id="rId5"/>
                        </a:rPr>
                        <a:t>10.5067/Lidar/Ozone/TOLNet/NASA-GSFC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824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NASA LaRC – LMOL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TOLNet_LaRC_Data_1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hlinkClick r:id="rId6"/>
                        </a:rPr>
                        <a:t>10.5067/Lidar/Ozone/TOLNet/NASA-LaRC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85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UAH – RO3QET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TOLNet_UAH_Data_1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7"/>
                        </a:rPr>
                        <a:t>10.5067/Lidar/Ozone/</a:t>
                      </a:r>
                      <a:r>
                        <a:rPr lang="en-US" dirty="0" err="1">
                          <a:hlinkClick r:id="rId7"/>
                        </a:rPr>
                        <a:t>TOLNet</a:t>
                      </a:r>
                      <a:r>
                        <a:rPr lang="en-US" dirty="0">
                          <a:hlinkClick r:id="rId7"/>
                        </a:rPr>
                        <a:t>/UAH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227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37182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TEMPLATE-ASDCPaleEarth-Wide.pptx" id="{6CFF35FF-9A5A-4D10-A6C0-D32DDA4C1A88}" vid="{93A119E3-6C5A-413E-94C0-59A4C67538B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728</Words>
  <Application>Microsoft Office PowerPoint</Application>
  <PresentationFormat>Widescreen</PresentationFormat>
  <Paragraphs>102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Raavi</vt:lpstr>
      <vt:lpstr>Times New Roman</vt:lpstr>
      <vt:lpstr>1_Office Theme</vt:lpstr>
      <vt:lpstr>PowerPoint Presentation</vt:lpstr>
      <vt:lpstr>SSD-AC, ASDC, DAAC?</vt:lpstr>
      <vt:lpstr>Website Update - Progress since last meeting</vt:lpstr>
      <vt:lpstr>Website Update - Outlook for next year</vt:lpstr>
      <vt:lpstr>PowerPoint Presentation</vt:lpstr>
      <vt:lpstr>Overview of the ASDC</vt:lpstr>
      <vt:lpstr>ASDC’s Role in TOLNet</vt:lpstr>
      <vt:lpstr>Data Archival Update</vt:lpstr>
      <vt:lpstr>Data Organization and DOIs</vt:lpstr>
      <vt:lpstr>Data Distribution</vt:lpstr>
      <vt:lpstr>Outreach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Shook, Michael A. (LARC-E303)</dc:creator>
  <cp:lastModifiedBy>Michael Shook</cp:lastModifiedBy>
  <cp:revision>7</cp:revision>
  <dcterms:created xsi:type="dcterms:W3CDTF">2023-05-04T14:05:53Z</dcterms:created>
  <dcterms:modified xsi:type="dcterms:W3CDTF">2023-05-05T02:18:36Z</dcterms:modified>
</cp:coreProperties>
</file>